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1" r:id="rId3"/>
  </p:sldMasterIdLst>
  <p:notesMasterIdLst>
    <p:notesMasterId r:id="rId5"/>
  </p:notesMasterIdLst>
  <p:sldIdLst>
    <p:sldId id="338" r:id="rId4"/>
    <p:sldId id="256" r:id="rId6"/>
    <p:sldId id="257" r:id="rId7"/>
    <p:sldId id="337" r:id="rId8"/>
    <p:sldId id="336"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0" r:id="rId28"/>
    <p:sldId id="278" r:id="rId29"/>
    <p:sldId id="282" r:id="rId30"/>
    <p:sldId id="288" r:id="rId31"/>
    <p:sldId id="289" r:id="rId32"/>
    <p:sldId id="290" r:id="rId33"/>
    <p:sldId id="277" r:id="rId34"/>
    <p:sldId id="283" r:id="rId35"/>
    <p:sldId id="284" r:id="rId36"/>
    <p:sldId id="285" r:id="rId37"/>
    <p:sldId id="281" r:id="rId38"/>
    <p:sldId id="286" r:id="rId39"/>
    <p:sldId id="287"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40" r:id="rId62"/>
    <p:sldId id="341" r:id="rId63"/>
    <p:sldId id="342" r:id="rId64"/>
    <p:sldId id="312" r:id="rId65"/>
    <p:sldId id="313" r:id="rId66"/>
    <p:sldId id="314" r:id="rId67"/>
    <p:sldId id="315" r:id="rId68"/>
    <p:sldId id="316" r:id="rId69"/>
    <p:sldId id="317" r:id="rId70"/>
    <p:sldId id="318" r:id="rId71"/>
    <p:sldId id="319"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43" r:id="rId88"/>
    <p:sldId id="344" r:id="rId89"/>
    <p:sldId id="345" r:id="rId90"/>
    <p:sldId id="346" r:id="rId91"/>
    <p:sldId id="347" r:id="rId92"/>
    <p:sldId id="348" r:id="rId93"/>
    <p:sldId id="349" r:id="rId94"/>
    <p:sldId id="339" r:id="rId95"/>
  </p:sldIdLst>
  <p:sldSz cx="9144000" cy="5143500" type="screen16x9"/>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showGuides="1">
      <p:cViewPr varScale="1">
        <p:scale>
          <a:sx n="99" d="100"/>
          <a:sy n="99" d="100"/>
        </p:scale>
        <p:origin x="9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38188"/>
            <a:ext cx="3538537" cy="1990725"/>
          </a:xfrm>
          <a:prstGeom prst="rect">
            <a:avLst/>
          </a:prstGeom>
          <a:noFill/>
          <a:ln w="12700">
            <a:solidFill>
              <a:prstClr val="black"/>
            </a:solidFill>
          </a:ln>
        </p:spPr>
      </p:sp>
      <p:sp>
        <p:nvSpPr>
          <p:cNvPr id="3" name="Notes Placeholder 2"/>
          <p:cNvSpPr>
            <a:spLocks noGrp="1"/>
          </p:cNvSpPr>
          <p:nvPr>
            <p:ph type="body" idx="1"/>
          </p:nvPr>
        </p:nvSpPr>
        <p:spPr>
          <a:xfrm>
            <a:off x="595832" y="2838626"/>
            <a:ext cx="4769347" cy="2323521"/>
          </a:xfrm>
          <a:prstGeom prst="rect">
            <a:avLst/>
          </a:prstGeom>
        </p:spPr>
        <p:txBody>
          <a:bodyPr lIns="65169" tIns="32585" rIns="65169" bIns="32585"/>
          <a:lstStyle/>
          <a:p>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278" tIns="52139" rIns="104278" bIns="52139"/>
          <a:lstStyle/>
          <a:p>
            <a:endParaRPr lang="en-US" dirty="0"/>
          </a:p>
        </p:txBody>
      </p:sp>
      <p:sp>
        <p:nvSpPr>
          <p:cNvPr id="4" name="Slide Number Placeholder 3"/>
          <p:cNvSpPr>
            <a:spLocks noGrp="1"/>
          </p:cNvSpPr>
          <p:nvPr>
            <p:ph type="sldNum" sz="quarter" idx="10"/>
          </p:nvPr>
        </p:nvSpPr>
        <p:spPr/>
        <p:txBody>
          <a:bodyPr lIns="104278" tIns="52139" rIns="104278" bIns="52139"/>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2DB"/>
          </a:solidFill>
        </p:spPr>
        <p:txBody>
          <a:bodyPr/>
          <a:lstStyle/>
          <a:p>
            <a:endParaRPr lang="en-IN" sz="1125"/>
          </a:p>
        </p:txBody>
      </p:sp>
      <p:sp>
        <p:nvSpPr>
          <p:cNvPr id="3" name="Shape 1"/>
          <p:cNvSpPr/>
          <p:nvPr/>
        </p:nvSpPr>
        <p:spPr>
          <a:xfrm>
            <a:off x="0" y="0"/>
            <a:ext cx="9144000" cy="5143500"/>
          </a:xfrm>
          <a:prstGeom prst="rect">
            <a:avLst/>
          </a:prstGeom>
          <a:solidFill>
            <a:srgbClr val="F9F8F5"/>
          </a:solidFill>
        </p:spPr>
        <p:txBody>
          <a:bodyPr/>
          <a:lstStyle/>
          <a:p>
            <a:endParaRPr lang="en-IN" sz="11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3"/>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65E4F71-6532-4650-85E3-99D69B2B19EF}" type="datetimeFigureOut">
              <a:rPr lang="en-IN" smtClean="0"/>
            </a:fld>
            <a:endParaRPr lang="en-IN"/>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4DF0D7D-9520-4978-A940-C1ECFBA7AF84}"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ookman Old Style" panose="02050604050505020204" pitchFamily="18" charset="0"/>
              </a:defRPr>
            </a:lvl1pPr>
          </a:lstStyle>
          <a:p>
            <a:fld id="{5BCAD085-E8A6-8845-BD4E-CB4CCA059FC4}" type="datetimeFigureOut">
              <a:rPr lang="en-US"/>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ookman Old Style" panose="020506040505050202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Bookman Old Style" panose="02050604050505020204" pitchFamily="18" charset="0"/>
              </a:defRPr>
            </a:lvl1pPr>
          </a:lstStyle>
          <a:p>
            <a:fld id="{C1FF6DA9-008F-8B48-92A6-B652298478BF}" type="slidenum">
              <a:rPr lang="en-US"/>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Bookman Old Style" panose="02050604050505020204" pitchFamily="18" charset="0"/>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Bookman Old Style" panose="02050604050505020204" pitchFamily="18" charset="0"/>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Bookman Old Style" panose="02050604050505020204" pitchFamily="18" charset="0"/>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Bookman Old Style" panose="02050604050505020204" pitchFamily="18" charset="0"/>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Bookman Old Style" panose="02050604050505020204" pitchFamily="18" charset="0"/>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Bookman Old Style" panose="02050604050505020204" pitchFamily="18"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1139" y="389855"/>
            <a:ext cx="5712887" cy="885974"/>
          </a:xfrm>
          <a:prstGeom prst="rect">
            <a:avLst/>
          </a:prstGeom>
          <a:noFill/>
        </p:spPr>
        <p:txBody>
          <a:bodyPr wrap="square" lIns="0" tIns="0" rIns="0" bIns="0" rtlCol="0" anchor="t"/>
          <a:lstStyle/>
          <a:p>
            <a:pPr>
              <a:lnSpc>
                <a:spcPts val="3470"/>
              </a:lnSpc>
            </a:pPr>
            <a:r>
              <a:rPr lang="en-US" sz="2375" dirty="0">
                <a:latin typeface="Bookman Old Style" panose="02050604050505020204" pitchFamily="18" charset="0"/>
              </a:rPr>
              <a:t>Recent Judicial Developments: </a:t>
            </a:r>
            <a:endParaRPr lang="en-US" sz="2375" dirty="0">
              <a:latin typeface="Bookman Old Style" panose="02050604050505020204" pitchFamily="18" charset="0"/>
            </a:endParaRPr>
          </a:p>
          <a:p>
            <a:pPr>
              <a:lnSpc>
                <a:spcPts val="3470"/>
              </a:lnSpc>
            </a:pPr>
            <a:r>
              <a:rPr lang="en-US" sz="2375" dirty="0">
                <a:latin typeface="Bookman Old Style" panose="02050604050505020204" pitchFamily="18" charset="0"/>
              </a:rPr>
              <a:t>Key Case Laws &amp; Emerging Trends</a:t>
            </a:r>
            <a:endParaRPr lang="en-US" sz="2375" dirty="0">
              <a:latin typeface="Bookman Old Style" panose="02050604050505020204" pitchFamily="18" charset="0"/>
            </a:endParaRPr>
          </a:p>
        </p:txBody>
      </p:sp>
      <p:sp>
        <p:nvSpPr>
          <p:cNvPr id="4" name="Text 1"/>
          <p:cNvSpPr/>
          <p:nvPr/>
        </p:nvSpPr>
        <p:spPr>
          <a:xfrm>
            <a:off x="341139" y="1498117"/>
            <a:ext cx="4722763" cy="322934"/>
          </a:xfrm>
          <a:prstGeom prst="rect">
            <a:avLst/>
          </a:prstGeom>
          <a:noFill/>
        </p:spPr>
        <p:txBody>
          <a:bodyPr wrap="none" lIns="0" tIns="0" rIns="0" bIns="0" rtlCol="0" anchor="t"/>
          <a:lstStyle/>
          <a:p>
            <a:pPr>
              <a:lnSpc>
                <a:spcPts val="1780"/>
              </a:lnSpc>
            </a:pPr>
            <a:r>
              <a:rPr lang="en-US" sz="1065" dirty="0">
                <a:latin typeface="Bookman Old Style" panose="02050604050505020204" pitchFamily="18" charset="0"/>
              </a:rPr>
              <a:t>An analysis of Significant Judicial Pronouncements and their Practical Impact.</a:t>
            </a:r>
            <a:endParaRPr lang="en-US" sz="1065" dirty="0">
              <a:solidFill>
                <a:srgbClr val="161613"/>
              </a:solidFill>
              <a:latin typeface="Bookman Old Style" panose="02050604050505020204" pitchFamily="18" charset="0"/>
              <a:ea typeface="Inter" pitchFamily="34" charset="-122"/>
              <a:cs typeface="Inter" pitchFamily="34" charset="-120"/>
            </a:endParaRPr>
          </a:p>
          <a:p>
            <a:pPr>
              <a:lnSpc>
                <a:spcPts val="1780"/>
              </a:lnSpc>
            </a:pPr>
            <a:endParaRPr lang="en-US" sz="1095" dirty="0">
              <a:solidFill>
                <a:srgbClr val="161613"/>
              </a:solidFill>
              <a:latin typeface="Bookman Old Style" panose="02050604050505020204" pitchFamily="18" charset="0"/>
              <a:ea typeface="Inter" pitchFamily="34" charset="-122"/>
            </a:endParaRPr>
          </a:p>
          <a:p>
            <a:pPr>
              <a:lnSpc>
                <a:spcPts val="1780"/>
              </a:lnSpc>
            </a:pPr>
            <a:endParaRPr lang="en-US" sz="1095" dirty="0">
              <a:solidFill>
                <a:srgbClr val="161613"/>
              </a:solidFill>
              <a:latin typeface="Bookman Old Style" panose="02050604050505020204" pitchFamily="18" charset="0"/>
              <a:ea typeface="Inter" pitchFamily="34" charset="-122"/>
            </a:endParaRPr>
          </a:p>
          <a:p>
            <a:pPr>
              <a:lnSpc>
                <a:spcPts val="1780"/>
              </a:lnSpc>
            </a:pPr>
            <a:endParaRPr lang="en-US" sz="1095" dirty="0">
              <a:solidFill>
                <a:srgbClr val="161613"/>
              </a:solidFill>
              <a:latin typeface="Bookman Old Style" panose="02050604050505020204" pitchFamily="18" charset="0"/>
              <a:ea typeface="Inter" pitchFamily="34" charset="-122"/>
            </a:endParaRPr>
          </a:p>
          <a:p>
            <a:pPr>
              <a:lnSpc>
                <a:spcPts val="1780"/>
              </a:lnSpc>
            </a:pPr>
            <a:endParaRPr lang="en-US" sz="1095" dirty="0">
              <a:solidFill>
                <a:srgbClr val="161613"/>
              </a:solidFill>
              <a:latin typeface="Bookman Old Style" panose="02050604050505020204" pitchFamily="18" charset="0"/>
              <a:ea typeface="Inter" pitchFamily="34" charset="-122"/>
            </a:endParaRPr>
          </a:p>
          <a:p>
            <a:r>
              <a:rPr lang="en-US" sz="1125" i="1" dirty="0">
                <a:solidFill>
                  <a:schemeClr val="tx1">
                    <a:lumMod val="75000"/>
                    <a:lumOff val="25000"/>
                  </a:schemeClr>
                </a:solidFill>
                <a:latin typeface="Bookman Old Style" panose="02050604050505020204" pitchFamily="18" charset="0"/>
                <a:ea typeface="Nobile" pitchFamily="34" charset="-122"/>
                <a:cs typeface="Nobile" pitchFamily="34" charset="-120"/>
              </a:rPr>
              <a:t>By </a:t>
            </a:r>
            <a:endParaRPr lang="en-US" sz="1125" i="1" dirty="0">
              <a:solidFill>
                <a:schemeClr val="tx1">
                  <a:lumMod val="75000"/>
                  <a:lumOff val="25000"/>
                </a:schemeClr>
              </a:solidFill>
              <a:latin typeface="Bookman Old Style" panose="02050604050505020204" pitchFamily="18" charset="0"/>
              <a:ea typeface="Nobile" pitchFamily="34" charset="-122"/>
              <a:cs typeface="Nobile" pitchFamily="34" charset="-120"/>
            </a:endParaRPr>
          </a:p>
          <a:p>
            <a:r>
              <a:rPr lang="en-US" sz="1125" dirty="0">
                <a:solidFill>
                  <a:schemeClr val="tx1">
                    <a:lumMod val="75000"/>
                    <a:lumOff val="25000"/>
                  </a:schemeClr>
                </a:solidFill>
                <a:latin typeface="Bookman Old Style" panose="02050604050505020204" pitchFamily="18" charset="0"/>
                <a:ea typeface="Nobile" pitchFamily="34" charset="-122"/>
                <a:cs typeface="Nobile" pitchFamily="34" charset="-120"/>
              </a:rPr>
              <a:t>Adv. Srinarayan Toshniwal, CA, CS</a:t>
            </a:r>
            <a:endParaRPr lang="en-US" sz="1125" dirty="0">
              <a:solidFill>
                <a:schemeClr val="tx1">
                  <a:lumMod val="75000"/>
                  <a:lumOff val="25000"/>
                </a:schemeClr>
              </a:solidFill>
              <a:latin typeface="Bookman Old Style" panose="02050604050505020204" pitchFamily="18" charset="0"/>
              <a:ea typeface="Nobile" pitchFamily="34" charset="-122"/>
              <a:cs typeface="Nobile" pitchFamily="34" charset="-120"/>
            </a:endParaRPr>
          </a:p>
          <a:p>
            <a:r>
              <a:rPr lang="en-US" sz="1125" dirty="0">
                <a:solidFill>
                  <a:schemeClr val="tx1">
                    <a:lumMod val="75000"/>
                    <a:lumOff val="25000"/>
                  </a:schemeClr>
                </a:solidFill>
                <a:latin typeface="Bookman Old Style" panose="02050604050505020204" pitchFamily="18" charset="0"/>
              </a:rPr>
              <a:t>Standing </a:t>
            </a:r>
            <a:r>
              <a:rPr lang="en-IN" sz="1125" dirty="0">
                <a:solidFill>
                  <a:schemeClr val="tx1">
                    <a:lumMod val="75000"/>
                    <a:lumOff val="25000"/>
                  </a:schemeClr>
                </a:solidFill>
                <a:latin typeface="Bookman Old Style" panose="02050604050505020204" pitchFamily="18" charset="0"/>
              </a:rPr>
              <a:t>Counsel for Income Tax (Telangana High Court)</a:t>
            </a:r>
            <a:endParaRPr lang="en-IN" sz="1125" dirty="0">
              <a:solidFill>
                <a:schemeClr val="tx1">
                  <a:lumMod val="75000"/>
                  <a:lumOff val="25000"/>
                </a:schemeClr>
              </a:solidFill>
              <a:latin typeface="Bookman Old Style" panose="02050604050505020204" pitchFamily="18" charset="0"/>
            </a:endParaRPr>
          </a:p>
          <a:p>
            <a:r>
              <a:rPr lang="en-IN" sz="1095" dirty="0">
                <a:solidFill>
                  <a:schemeClr val="tx1">
                    <a:lumMod val="75000"/>
                    <a:lumOff val="25000"/>
                  </a:schemeClr>
                </a:solidFill>
                <a:latin typeface="Bookman Old Style" panose="02050604050505020204" pitchFamily="18" charset="0"/>
              </a:rPr>
              <a:t>+91-8801701539</a:t>
            </a:r>
            <a:endParaRPr lang="en-IN" sz="1095" dirty="0">
              <a:solidFill>
                <a:schemeClr val="tx1">
                  <a:lumMod val="75000"/>
                  <a:lumOff val="25000"/>
                </a:schemeClr>
              </a:solidFill>
              <a:latin typeface="Bookman Old Style" panose="02050604050505020204" pitchFamily="18" charset="0"/>
            </a:endParaRPr>
          </a:p>
          <a:p>
            <a:endParaRPr lang="en-IN" sz="1095" dirty="0">
              <a:solidFill>
                <a:schemeClr val="tx1">
                  <a:lumMod val="75000"/>
                  <a:lumOff val="25000"/>
                </a:schemeClr>
              </a:solidFill>
              <a:latin typeface="Bookman Old Style" panose="02050604050505020204" pitchFamily="18" charset="0"/>
            </a:endParaRPr>
          </a:p>
          <a:p>
            <a:r>
              <a:rPr lang="en-IN" sz="1095" dirty="0">
                <a:solidFill>
                  <a:schemeClr val="tx1">
                    <a:lumMod val="75000"/>
                    <a:lumOff val="25000"/>
                  </a:schemeClr>
                </a:solidFill>
                <a:latin typeface="Bookman Old Style" panose="02050604050505020204" pitchFamily="18" charset="0"/>
              </a:rPr>
              <a:t>M/s PPKG Legal,</a:t>
            </a:r>
            <a:endParaRPr lang="en-IN" sz="1095" dirty="0">
              <a:solidFill>
                <a:schemeClr val="tx1">
                  <a:lumMod val="75000"/>
                  <a:lumOff val="25000"/>
                </a:schemeClr>
              </a:solidFill>
              <a:latin typeface="Bookman Old Style" panose="02050604050505020204" pitchFamily="18" charset="0"/>
            </a:endParaRPr>
          </a:p>
          <a:p>
            <a:r>
              <a:rPr lang="en-IN" sz="1095" dirty="0">
                <a:solidFill>
                  <a:schemeClr val="tx1">
                    <a:lumMod val="75000"/>
                    <a:lumOff val="25000"/>
                  </a:schemeClr>
                </a:solidFill>
                <a:latin typeface="Bookman Old Style" panose="02050604050505020204" pitchFamily="18" charset="0"/>
              </a:rPr>
              <a:t>Hyderabad</a:t>
            </a:r>
            <a:endParaRPr lang="en-US" sz="1095" dirty="0">
              <a:latin typeface="Bookman Old Style" panose="020506040505050202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18136" y="0"/>
            <a:ext cx="3552814" cy="5182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2  |  Two or Three Parties for a Benami Transaction?  |  Position in Law</a:t>
            </a:r>
            <a:endParaRPr lang="en-US" sz="1700" dirty="0">
              <a:latin typeface="Bookman Old Style" panose="02050604050505020204" pitchFamily="18" charset="0"/>
            </a:endParaRPr>
          </a:p>
        </p:txBody>
      </p:sp>
      <p:sp>
        <p:nvSpPr>
          <p:cNvPr id="4" name="Shape 2"/>
          <p:cNvSpPr/>
          <p:nvPr/>
        </p:nvSpPr>
        <p:spPr>
          <a:xfrm>
            <a:off x="2926080" y="822960"/>
            <a:ext cx="3291840" cy="548640"/>
          </a:xfrm>
          <a:prstGeom prst="roundRect">
            <a:avLst>
              <a:gd name="adj" fmla="val 11111"/>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5" name="Text 3"/>
          <p:cNvSpPr/>
          <p:nvPr/>
        </p:nvSpPr>
        <p:spPr>
          <a:xfrm>
            <a:off x="2926080" y="746760"/>
            <a:ext cx="3291840" cy="658368"/>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TWO PARTIES SUFFICIENT</a:t>
            </a:r>
            <a:endParaRPr lang="en-US" sz="1400" dirty="0">
              <a:latin typeface="Bookman Old Style" panose="02050604050505020204" pitchFamily="18" charset="0"/>
            </a:endParaRPr>
          </a:p>
        </p:txBody>
      </p:sp>
      <p:grpSp>
        <p:nvGrpSpPr>
          <p:cNvPr id="27" name="Group 26"/>
          <p:cNvGrpSpPr/>
          <p:nvPr/>
        </p:nvGrpSpPr>
        <p:grpSpPr>
          <a:xfrm>
            <a:off x="320040" y="1466088"/>
            <a:ext cx="8503920" cy="3325368"/>
            <a:chOff x="320040" y="1664208"/>
            <a:chExt cx="8503920" cy="3127248"/>
          </a:xfrm>
        </p:grpSpPr>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681264"/>
              <a:ext cx="7772400" cy="292608"/>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rPr>
                <a:t>Plain reading of S.2(9)(D) — only benamidar + beneficial owner</a:t>
              </a:r>
              <a:endParaRPr lang="en-US" sz="1100" dirty="0">
                <a:latin typeface="Bookman Old Style" panose="02050604050505020204" pitchFamily="18" charset="0"/>
              </a:endParaRPr>
            </a:p>
          </p:txBody>
        </p:sp>
        <p:sp>
          <p:nvSpPr>
            <p:cNvPr id="10" name="Text 8"/>
            <p:cNvSpPr/>
            <p:nvPr/>
          </p:nvSpPr>
          <p:spPr>
            <a:xfrm>
              <a:off x="932688" y="1993392"/>
              <a:ext cx="7772400" cy="347472"/>
            </a:xfrm>
            <a:prstGeom prst="rect">
              <a:avLst/>
            </a:prstGeom>
            <a:noFill/>
          </p:spPr>
          <p:txBody>
            <a:bodyPr wrap="square" rtlCol="0" anchor="ctr"/>
            <a:lstStyle/>
            <a:p>
              <a:pPr marL="0" indent="0" algn="just">
                <a:buNone/>
              </a:pPr>
              <a:r>
                <a:rPr lang="en-US" sz="1050" dirty="0">
                  <a:solidFill>
                    <a:srgbClr val="64748B"/>
                  </a:solidFill>
                  <a:latin typeface="Bookman Old Style" panose="02050604050505020204" pitchFamily="18" charset="0"/>
                </a:rPr>
                <a:t>S.2(9)(D): 'a transaction where the person providing the consideration is not traceable or is fictitious'. The benamidar holds the property; the beneficial owner (even if unknown/fictitious) is the second party. Only two roles, not three.</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493102"/>
              <a:ext cx="7772400" cy="292608"/>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rPr>
                <a:t>S.2(12) does not require the beneficial owner's identity to be known</a:t>
              </a:r>
              <a:endParaRPr lang="en-US" sz="1100" dirty="0">
                <a:latin typeface="Bookman Old Style" panose="02050604050505020204" pitchFamily="18" charset="0"/>
              </a:endParaRPr>
            </a:p>
          </p:txBody>
        </p:sp>
        <p:sp>
          <p:nvSpPr>
            <p:cNvPr id="15" name="Text 13"/>
            <p:cNvSpPr/>
            <p:nvPr/>
          </p:nvSpPr>
          <p:spPr>
            <a:xfrm>
              <a:off x="932688" y="2798064"/>
              <a:ext cx="7772400" cy="347472"/>
            </a:xfrm>
            <a:prstGeom prst="rect">
              <a:avLst/>
            </a:prstGeom>
            <a:noFill/>
          </p:spPr>
          <p:txBody>
            <a:bodyPr wrap="square" rtlCol="0" anchor="ctr"/>
            <a:lstStyle/>
            <a:p>
              <a:pPr marL="0" indent="0" algn="just">
                <a:buNone/>
              </a:pPr>
              <a:r>
                <a:rPr lang="en-US" sz="1050" dirty="0">
                  <a:solidFill>
                    <a:srgbClr val="64748B"/>
                  </a:solidFill>
                  <a:latin typeface="Bookman Old Style" panose="02050604050505020204" pitchFamily="18" charset="0"/>
                </a:rPr>
                <a:t>S.2(12) expressly provides: 'a person, whether his identity is known or not'. Parliament consciously drafted this to cover cases where the true owner is untraceable — a three-party requirement would nullify this.</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283442"/>
              <a:ext cx="7772400" cy="292608"/>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rPr>
                <a:t>Three-party argument is devoid of merit — SAFEMA ruling</a:t>
              </a:r>
              <a:endParaRPr lang="en-US" sz="1100" dirty="0">
                <a:latin typeface="Bookman Old Style" panose="02050604050505020204" pitchFamily="18" charset="0"/>
              </a:endParaRPr>
            </a:p>
          </p:txBody>
        </p:sp>
        <p:sp>
          <p:nvSpPr>
            <p:cNvPr id="20" name="Text 18"/>
            <p:cNvSpPr/>
            <p:nvPr/>
          </p:nvSpPr>
          <p:spPr>
            <a:xfrm>
              <a:off x="932688" y="3602736"/>
              <a:ext cx="7772400" cy="347472"/>
            </a:xfrm>
            <a:prstGeom prst="rect">
              <a:avLst/>
            </a:prstGeom>
            <a:noFill/>
          </p:spPr>
          <p:txBody>
            <a:bodyPr wrap="square" rtlCol="0" anchor="ctr"/>
            <a:lstStyle/>
            <a:p>
              <a:pPr marL="0" indent="0" algn="just">
                <a:buNone/>
              </a:pPr>
              <a:r>
                <a:rPr lang="en-US" sz="1050" dirty="0">
                  <a:solidFill>
                    <a:srgbClr val="64748B"/>
                  </a:solidFill>
                  <a:latin typeface="Bookman Old Style" panose="02050604050505020204" pitchFamily="18" charset="0"/>
                </a:rPr>
                <a:t>SAFEMA: 'The contention that for any benami transaction three parties are required is devoid of merit. Benami transaction requires only the benamidar and beneficial owner — hence just two parties are sufficient as apparent from bare perusal of S.2(9)(D).'</a:t>
              </a:r>
              <a:endParaRPr lang="en-US" sz="1050" dirty="0">
                <a:latin typeface="Bookman Old Style" panose="02050604050505020204" pitchFamily="18" charset="0"/>
              </a:endParaRPr>
            </a:p>
          </p:txBody>
        </p:sp>
        <p:sp>
          <p:nvSpPr>
            <p:cNvPr id="21" name="Shape 19"/>
            <p:cNvSpPr/>
            <p:nvPr/>
          </p:nvSpPr>
          <p:spPr>
            <a:xfrm>
              <a:off x="320040" y="4078224"/>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22" name="Shape 20"/>
            <p:cNvSpPr/>
            <p:nvPr/>
          </p:nvSpPr>
          <p:spPr>
            <a:xfrm>
              <a:off x="411480" y="4206240"/>
              <a:ext cx="411480" cy="411480"/>
            </a:xfrm>
            <a:prstGeom prst="roundRect">
              <a:avLst>
                <a:gd name="adj" fmla="val 8889"/>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23" name="Text 21"/>
            <p:cNvSpPr/>
            <p:nvPr/>
          </p:nvSpPr>
          <p:spPr>
            <a:xfrm>
              <a:off x="411480" y="4206240"/>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4</a:t>
              </a:r>
              <a:endParaRPr lang="en-US" sz="1400" dirty="0">
                <a:latin typeface="Bookman Old Style" panose="02050604050505020204" pitchFamily="18" charset="0"/>
              </a:endParaRPr>
            </a:p>
          </p:txBody>
        </p:sp>
        <p:sp>
          <p:nvSpPr>
            <p:cNvPr id="24" name="Text 22"/>
            <p:cNvSpPr/>
            <p:nvPr/>
          </p:nvSpPr>
          <p:spPr>
            <a:xfrm>
              <a:off x="932688" y="4095280"/>
              <a:ext cx="7772400" cy="292608"/>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rPr>
                <a:t>Practical consequence: cash carriers cannot escape by staying silent</a:t>
              </a:r>
              <a:endParaRPr lang="en-US" sz="1100" dirty="0">
                <a:latin typeface="Bookman Old Style" panose="02050604050505020204" pitchFamily="18" charset="0"/>
              </a:endParaRPr>
            </a:p>
          </p:txBody>
        </p:sp>
        <p:sp>
          <p:nvSpPr>
            <p:cNvPr id="25" name="Text 23"/>
            <p:cNvSpPr/>
            <p:nvPr/>
          </p:nvSpPr>
          <p:spPr>
            <a:xfrm>
              <a:off x="932688" y="4385910"/>
              <a:ext cx="7772400" cy="347472"/>
            </a:xfrm>
            <a:prstGeom prst="rect">
              <a:avLst/>
            </a:prstGeom>
            <a:noFill/>
          </p:spPr>
          <p:txBody>
            <a:bodyPr wrap="square" rtlCol="0" anchor="ctr"/>
            <a:lstStyle/>
            <a:p>
              <a:pPr marL="0" indent="0" algn="just">
                <a:buNone/>
              </a:pPr>
              <a:r>
                <a:rPr lang="en-US" sz="1050" dirty="0">
                  <a:solidFill>
                    <a:srgbClr val="64748B"/>
                  </a:solidFill>
                  <a:latin typeface="Bookman Old Style" panose="02050604050505020204" pitchFamily="18" charset="0"/>
                </a:rPr>
                <a:t>The carrier of cash is the benamidar. The unknown principal is the beneficial owner. Even if the beneficial owner is fictitious or untraceable, PBPT Act applies. Silence about the principal strengthens, not weakens, the case against the carrier.</a:t>
              </a:r>
              <a:endParaRPr lang="en-US" sz="1050" dirty="0">
                <a:latin typeface="Bookman Old Style" panose="02050604050505020204" pitchFamily="18" charset="0"/>
              </a:endParaRPr>
            </a:p>
          </p:txBody>
        </p:sp>
      </p:grpSp>
      <p:sp>
        <p:nvSpPr>
          <p:cNvPr id="26" name="Text 24"/>
          <p:cNvSpPr/>
          <p:nvPr/>
        </p:nvSpPr>
        <p:spPr>
          <a:xfrm>
            <a:off x="365760" y="4846320"/>
            <a:ext cx="8412480" cy="228600"/>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Benami Property — Scenario 2 Finding </a:t>
            </a:r>
            <a:endParaRPr lang="en-US" sz="900" dirty="0">
              <a:latin typeface="Bookman Old Style" panose="0205060405050502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3  |  Does Filing ITR Shield from PBPT Proceedings?  |  Facts</a:t>
            </a:r>
            <a:endParaRPr lang="en-US" sz="1700" dirty="0">
              <a:latin typeface="Bookman Old Style" panose="02050604050505020204" pitchFamily="18" charset="0"/>
            </a:endParaRPr>
          </a:p>
        </p:txBody>
      </p:sp>
      <p:sp>
        <p:nvSpPr>
          <p:cNvPr id="4" name="Shape 2"/>
          <p:cNvSpPr/>
          <p:nvPr/>
        </p:nvSpPr>
        <p:spPr>
          <a:xfrm>
            <a:off x="320040" y="777240"/>
            <a:ext cx="85039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pPr algn="just"/>
            <a:endParaRPr lang="en-IN" dirty="0">
              <a:latin typeface="Bookman Old Style" panose="02050604050505020204" pitchFamily="18" charset="0"/>
            </a:endParaRPr>
          </a:p>
        </p:txBody>
      </p:sp>
      <p:sp>
        <p:nvSpPr>
          <p:cNvPr id="5" name="Shape 3"/>
          <p:cNvSpPr/>
          <p:nvPr/>
        </p:nvSpPr>
        <p:spPr>
          <a:xfrm>
            <a:off x="320040" y="777240"/>
            <a:ext cx="8503920" cy="411480"/>
          </a:xfrm>
          <a:prstGeom prst="rect">
            <a:avLst/>
          </a:prstGeom>
          <a:solidFill>
            <a:srgbClr val="7C1D2E">
              <a:alpha val="25000"/>
            </a:srgbClr>
          </a:solidFill>
          <a:ln w="6350">
            <a:solidFill>
              <a:srgbClr val="7C1D2E"/>
            </a:solidFill>
            <a:prstDash val="solid"/>
          </a:ln>
        </p:spPr>
        <p:txBody>
          <a:bodyPr/>
          <a:lstStyle/>
          <a:p>
            <a:endParaRPr lang="en-IN" dirty="0">
              <a:latin typeface="Bookman Old Style" panose="02050604050505020204" pitchFamily="18" charset="0"/>
            </a:endParaRPr>
          </a:p>
        </p:txBody>
      </p:sp>
      <p:sp>
        <p:nvSpPr>
          <p:cNvPr id="6" name="Text 4"/>
          <p:cNvSpPr/>
          <p:nvPr/>
        </p:nvSpPr>
        <p:spPr>
          <a:xfrm>
            <a:off x="502920" y="777240"/>
            <a:ext cx="8229600" cy="411480"/>
          </a:xfrm>
          <a:prstGeom prst="rect">
            <a:avLst/>
          </a:prstGeom>
          <a:noFill/>
        </p:spPr>
        <p:txBody>
          <a:bodyPr wrap="square" rtlCol="0" anchor="ctr"/>
          <a:lstStyle/>
          <a:p>
            <a:pPr marL="0" indent="0">
              <a:buNone/>
            </a:pPr>
            <a:r>
              <a:rPr lang="en-US" sz="1300" b="1" dirty="0">
                <a:solidFill>
                  <a:srgbClr val="7C1D2E"/>
                </a:solidFill>
                <a:latin typeface="Bookman Old Style" panose="02050604050505020204" pitchFamily="18" charset="0"/>
              </a:rPr>
              <a:t>Situation</a:t>
            </a:r>
            <a:endParaRPr lang="en-US" sz="1300" dirty="0">
              <a:latin typeface="Bookman Old Style" panose="02050604050505020204" pitchFamily="18" charset="0"/>
            </a:endParaRPr>
          </a:p>
        </p:txBody>
      </p:sp>
      <p:grpSp>
        <p:nvGrpSpPr>
          <p:cNvPr id="22" name="Group 21"/>
          <p:cNvGrpSpPr/>
          <p:nvPr/>
        </p:nvGrpSpPr>
        <p:grpSpPr>
          <a:xfrm>
            <a:off x="457200" y="1298448"/>
            <a:ext cx="8229600" cy="3410712"/>
            <a:chOff x="457200" y="1298448"/>
            <a:chExt cx="8229600" cy="2642616"/>
          </a:xfrm>
        </p:grpSpPr>
        <p:sp>
          <p:nvSpPr>
            <p:cNvPr id="7" name="Text 5"/>
            <p:cNvSpPr/>
            <p:nvPr/>
          </p:nvSpPr>
          <p:spPr>
            <a:xfrm>
              <a:off x="457200" y="1298448"/>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Situation:</a:t>
              </a:r>
              <a:endParaRPr lang="en-US" sz="1100" dirty="0">
                <a:latin typeface="Bookman Old Style" panose="02050604050505020204" pitchFamily="18" charset="0"/>
              </a:endParaRPr>
            </a:p>
          </p:txBody>
        </p:sp>
        <p:sp>
          <p:nvSpPr>
            <p:cNvPr id="8" name="Text 6"/>
            <p:cNvSpPr/>
            <p:nvPr/>
          </p:nvSpPr>
          <p:spPr>
            <a:xfrm>
              <a:off x="2331720" y="1298448"/>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Person is caught with ₹50 lakhs unaccounted cash. After being proceeded against, he files an affidavit saying he will declare the entire amount as 'miscellaneous income' in his ITR for AY 2017-18.</a:t>
              </a:r>
              <a:endParaRPr lang="en-US" sz="1100" dirty="0">
                <a:latin typeface="Bookman Old Style" panose="02050604050505020204" pitchFamily="18" charset="0"/>
              </a:endParaRPr>
            </a:p>
          </p:txBody>
        </p:sp>
        <p:sp>
          <p:nvSpPr>
            <p:cNvPr id="9" name="Text 7"/>
            <p:cNvSpPr/>
            <p:nvPr/>
          </p:nvSpPr>
          <p:spPr>
            <a:xfrm>
              <a:off x="457200" y="1682496"/>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Strategy:</a:t>
              </a:r>
              <a:endParaRPr lang="en-US" sz="1100" dirty="0">
                <a:latin typeface="Bookman Old Style" panose="02050604050505020204" pitchFamily="18" charset="0"/>
              </a:endParaRPr>
            </a:p>
          </p:txBody>
        </p:sp>
        <p:sp>
          <p:nvSpPr>
            <p:cNvPr id="10" name="Text 8"/>
            <p:cNvSpPr/>
            <p:nvPr/>
          </p:nvSpPr>
          <p:spPr>
            <a:xfrm>
              <a:off x="2331720" y="1682496"/>
              <a:ext cx="6355080" cy="338328"/>
            </a:xfrm>
            <a:prstGeom prst="rect">
              <a:avLst/>
            </a:prstGeom>
            <a:noFill/>
          </p:spPr>
          <p:txBody>
            <a:bodyPr wrap="square" rtlCol="0" anchor="ctr"/>
            <a:lstStyle/>
            <a:p>
              <a:pPr marL="0" indent="0" algn="just">
                <a:buNone/>
              </a:pPr>
              <a:r>
                <a:rPr lang="en-US" sz="1100" dirty="0">
                  <a:solidFill>
                    <a:srgbClr val="1E2761"/>
                  </a:solidFill>
                  <a:latin typeface="Bookman Old Style" panose="02050604050505020204" pitchFamily="18" charset="0"/>
                </a:rPr>
                <a:t>"Accept the cash as income → Pay 60% tax → Recover balance 40% back from department"</a:t>
              </a:r>
              <a:endParaRPr lang="en-US" sz="1100" dirty="0">
                <a:latin typeface="Bookman Old Style" panose="02050604050505020204" pitchFamily="18" charset="0"/>
              </a:endParaRPr>
            </a:p>
          </p:txBody>
        </p:sp>
        <p:sp>
          <p:nvSpPr>
            <p:cNvPr id="11" name="Text 9"/>
            <p:cNvSpPr/>
            <p:nvPr/>
          </p:nvSpPr>
          <p:spPr>
            <a:xfrm>
              <a:off x="457200" y="2066544"/>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Appellant's Argument:</a:t>
              </a:r>
              <a:endParaRPr lang="en-US" sz="1100" dirty="0">
                <a:latin typeface="Bookman Old Style" panose="02050604050505020204" pitchFamily="18" charset="0"/>
              </a:endParaRPr>
            </a:p>
          </p:txBody>
        </p:sp>
        <p:sp>
          <p:nvSpPr>
            <p:cNvPr id="12" name="Text 10"/>
            <p:cNvSpPr/>
            <p:nvPr/>
          </p:nvSpPr>
          <p:spPr>
            <a:xfrm>
              <a:off x="2331720" y="2066544"/>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Section 60 of PBPT Act says 'provisions of this Act shall be in addition to any other law'. Since Income Tax Act covers this situation via S.68/69A, and he is ready to pay tax, PBPT Act cannot apply separately.</a:t>
              </a:r>
              <a:endParaRPr lang="en-US" sz="1100" dirty="0">
                <a:latin typeface="Bookman Old Style" panose="02050604050505020204" pitchFamily="18" charset="0"/>
              </a:endParaRPr>
            </a:p>
          </p:txBody>
        </p:sp>
        <p:sp>
          <p:nvSpPr>
            <p:cNvPr id="13" name="Text 11"/>
            <p:cNvSpPr/>
            <p:nvPr/>
          </p:nvSpPr>
          <p:spPr>
            <a:xfrm>
              <a:off x="457200" y="2450592"/>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Tax Consequences If Strategy Works:</a:t>
              </a:r>
              <a:endParaRPr lang="en-US" sz="1100" dirty="0">
                <a:latin typeface="Bookman Old Style" panose="02050604050505020204" pitchFamily="18" charset="0"/>
              </a:endParaRPr>
            </a:p>
          </p:txBody>
        </p:sp>
        <p:sp>
          <p:nvSpPr>
            <p:cNvPr id="14" name="Text 12"/>
            <p:cNvSpPr/>
            <p:nvPr/>
          </p:nvSpPr>
          <p:spPr>
            <a:xfrm>
              <a:off x="2331720" y="2450592"/>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Pay ~78% tax (60% + surcharge) → Recover ~22% → Avoid 100% confiscation under PBPT Act</a:t>
              </a:r>
              <a:endParaRPr lang="en-US" sz="1100" dirty="0">
                <a:latin typeface="Bookman Old Style" panose="02050604050505020204" pitchFamily="18" charset="0"/>
              </a:endParaRPr>
            </a:p>
          </p:txBody>
        </p:sp>
        <p:sp>
          <p:nvSpPr>
            <p:cNvPr id="15" name="Text 13"/>
            <p:cNvSpPr/>
            <p:nvPr/>
          </p:nvSpPr>
          <p:spPr>
            <a:xfrm>
              <a:off x="457200" y="2834640"/>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What He Did NOT Do:</a:t>
              </a:r>
              <a:endParaRPr lang="en-US" sz="1100" dirty="0">
                <a:latin typeface="Bookman Old Style" panose="02050604050505020204" pitchFamily="18" charset="0"/>
              </a:endParaRPr>
            </a:p>
          </p:txBody>
        </p:sp>
        <p:sp>
          <p:nvSpPr>
            <p:cNvPr id="16" name="Text 14"/>
            <p:cNvSpPr/>
            <p:nvPr/>
          </p:nvSpPr>
          <p:spPr>
            <a:xfrm>
              <a:off x="2331720" y="2834640"/>
              <a:ext cx="6355080" cy="338328"/>
            </a:xfrm>
            <a:prstGeom prst="rect">
              <a:avLst/>
            </a:prstGeom>
            <a:noFill/>
          </p:spPr>
          <p:txBody>
            <a:bodyPr wrap="square" rtlCol="0" anchor="ctr"/>
            <a:lstStyle/>
            <a:p>
              <a:pPr marL="0" indent="0" algn="just">
                <a:buNone/>
              </a:pPr>
              <a:r>
                <a:rPr lang="en-US" sz="1100" dirty="0">
                  <a:solidFill>
                    <a:srgbClr val="1E2761"/>
                  </a:solidFill>
                  <a:latin typeface="Bookman Old Style" panose="02050604050505020204" pitchFamily="18" charset="0"/>
                </a:rPr>
                <a:t>Did NOT explain the SOURCE of the money in the ITR. Simply declared it as 'miscellaneous income' without any source.</a:t>
              </a:r>
              <a:endParaRPr lang="en-US" sz="1100" dirty="0">
                <a:latin typeface="Bookman Old Style" panose="02050604050505020204" pitchFamily="18" charset="0"/>
              </a:endParaRPr>
            </a:p>
          </p:txBody>
        </p:sp>
        <p:sp>
          <p:nvSpPr>
            <p:cNvPr id="17" name="Text 15"/>
            <p:cNvSpPr/>
            <p:nvPr/>
          </p:nvSpPr>
          <p:spPr>
            <a:xfrm>
              <a:off x="457200" y="3218688"/>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Revenue's Position:</a:t>
              </a:r>
              <a:endParaRPr lang="en-US" sz="1100" dirty="0">
                <a:latin typeface="Bookman Old Style" panose="02050604050505020204" pitchFamily="18" charset="0"/>
              </a:endParaRPr>
            </a:p>
          </p:txBody>
        </p:sp>
        <p:sp>
          <p:nvSpPr>
            <p:cNvPr id="18" name="Text 16"/>
            <p:cNvSpPr/>
            <p:nvPr/>
          </p:nvSpPr>
          <p:spPr>
            <a:xfrm>
              <a:off x="2331720" y="3218688"/>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ITR is a self-declaration. Filing ITR after being caught is an afterthought. Both Acts operate in different fields. Explaining income is different from explaining source.</a:t>
              </a:r>
              <a:endParaRPr lang="en-US" sz="1100" dirty="0">
                <a:latin typeface="Bookman Old Style" panose="02050604050505020204" pitchFamily="18" charset="0"/>
              </a:endParaRPr>
            </a:p>
          </p:txBody>
        </p:sp>
        <p:sp>
          <p:nvSpPr>
            <p:cNvPr id="19" name="Text 17"/>
            <p:cNvSpPr/>
            <p:nvPr/>
          </p:nvSpPr>
          <p:spPr>
            <a:xfrm>
              <a:off x="457200" y="3602736"/>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Key Question:</a:t>
              </a:r>
              <a:endParaRPr lang="en-US" sz="1100" dirty="0">
                <a:latin typeface="Bookman Old Style" panose="02050604050505020204" pitchFamily="18" charset="0"/>
              </a:endParaRPr>
            </a:p>
          </p:txBody>
        </p:sp>
        <p:sp>
          <p:nvSpPr>
            <p:cNvPr id="20" name="Text 18"/>
            <p:cNvSpPr/>
            <p:nvPr/>
          </p:nvSpPr>
          <p:spPr>
            <a:xfrm>
              <a:off x="2331720" y="3602736"/>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Does filing or intending to file an ITR offering the seized cash to tax protect the person from PBPT Act proceedings?</a:t>
              </a:r>
              <a:endParaRPr lang="en-US" sz="1100" dirty="0">
                <a:latin typeface="Bookman Old Style" panose="02050604050505020204" pitchFamily="18" charset="0"/>
              </a:endParaRPr>
            </a:p>
          </p:txBody>
        </p:sp>
      </p:grpSp>
      <p:sp>
        <p:nvSpPr>
          <p:cNvPr id="21" name="Text 19"/>
          <p:cNvSpPr/>
          <p:nvPr/>
        </p:nvSpPr>
        <p:spPr>
          <a:xfrm>
            <a:off x="365760" y="4846320"/>
            <a:ext cx="8412480" cy="228600"/>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Benami Property — Scenario 4: ITR as Shield?</a:t>
            </a:r>
            <a:endParaRPr lang="en-US" sz="900" dirty="0">
              <a:latin typeface="Bookman Old Style" panose="0205060405050502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3  |  Does Filing ITR Shield from PBPT Proceedings?  |  Position in Law</a:t>
            </a:r>
            <a:endParaRPr lang="en-US" sz="1700" dirty="0">
              <a:latin typeface="Bookman Old Style" panose="02050604050505020204" pitchFamily="18" charset="0"/>
            </a:endParaRPr>
          </a:p>
        </p:txBody>
      </p:sp>
      <p:sp>
        <p:nvSpPr>
          <p:cNvPr id="4" name="Shape 2"/>
          <p:cNvSpPr/>
          <p:nvPr/>
        </p:nvSpPr>
        <p:spPr>
          <a:xfrm>
            <a:off x="2926080" y="822960"/>
            <a:ext cx="3291840" cy="658368"/>
          </a:xfrm>
          <a:prstGeom prst="roundRect">
            <a:avLst>
              <a:gd name="adj" fmla="val 11111"/>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5" name="Text 3"/>
          <p:cNvSpPr/>
          <p:nvPr/>
        </p:nvSpPr>
        <p:spPr>
          <a:xfrm>
            <a:off x="2926080" y="822960"/>
            <a:ext cx="3291840" cy="658368"/>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NO — ITR DOES NOT SHIELD</a:t>
            </a:r>
            <a:endParaRPr lang="en-US" sz="1400" dirty="0">
              <a:latin typeface="Bookman Old Style" panose="02050604050505020204" pitchFamily="18" charset="0"/>
            </a:endParaRPr>
          </a:p>
        </p:txBody>
      </p:sp>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709928"/>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ITR filing after being caught = afterthought strategy</a:t>
            </a:r>
            <a:endParaRPr lang="en-US" sz="1200" dirty="0">
              <a:latin typeface="Bookman Old Style" panose="02050604050505020204" pitchFamily="18" charset="0"/>
            </a:endParaRPr>
          </a:p>
        </p:txBody>
      </p:sp>
      <p:sp>
        <p:nvSpPr>
          <p:cNvPr id="10" name="Text 8"/>
          <p:cNvSpPr/>
          <p:nvPr/>
        </p:nvSpPr>
        <p:spPr>
          <a:xfrm>
            <a:off x="932688" y="199339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SAFEMA: 'submission of ITR after being caught and proceeded against is an afterthought strategy to claim back at least 50% out of the seized amount.' Courts will not permit this as a shield against PBPT proceedings.</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514600"/>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Both Acts operate in completely different fields</a:t>
            </a:r>
            <a:endParaRPr lang="en-US" sz="1200" dirty="0">
              <a:latin typeface="Bookman Old Style" panose="02050604050505020204" pitchFamily="18" charset="0"/>
            </a:endParaRPr>
          </a:p>
        </p:txBody>
      </p:sp>
      <p:sp>
        <p:nvSpPr>
          <p:cNvPr id="15" name="Text 13"/>
          <p:cNvSpPr/>
          <p:nvPr/>
        </p:nvSpPr>
        <p:spPr>
          <a:xfrm>
            <a:off x="932688" y="2798064"/>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Income Tax Act: collect tax on income. PBPT Act: prohibit benami transactions and confiscate benami property. They are not mutually exclusive — S.60 PBPT expressly allows both to operate simultaneously.</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273552"/>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ITR is self-declaration — source must still be explained</a:t>
            </a:r>
            <a:endParaRPr lang="en-US" sz="1200" dirty="0">
              <a:latin typeface="Bookman Old Style" panose="02050604050505020204" pitchFamily="18" charset="0"/>
            </a:endParaRPr>
          </a:p>
        </p:txBody>
      </p:sp>
      <p:sp>
        <p:nvSpPr>
          <p:cNvPr id="20" name="Text 18"/>
          <p:cNvSpPr/>
          <p:nvPr/>
        </p:nvSpPr>
        <p:spPr>
          <a:xfrm>
            <a:off x="932688" y="3595116"/>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PBPT authorities cannot be satisfied by an ITR that merely declares 'miscellaneous income' without explaining the SOURCE. The appellant declared ₹50.13L as income but never explained where the money came from — which is the core requirement under PBPT.</a:t>
            </a:r>
            <a:endParaRPr lang="en-US" sz="1050" dirty="0">
              <a:latin typeface="Bookman Old Style" panose="02050604050505020204" pitchFamily="18" charset="0"/>
            </a:endParaRPr>
          </a:p>
        </p:txBody>
      </p:sp>
      <p:sp>
        <p:nvSpPr>
          <p:cNvPr id="21" name="Shape 19"/>
          <p:cNvSpPr/>
          <p:nvPr/>
        </p:nvSpPr>
        <p:spPr>
          <a:xfrm>
            <a:off x="320040" y="4078224"/>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22" name="Shape 20"/>
          <p:cNvSpPr/>
          <p:nvPr/>
        </p:nvSpPr>
        <p:spPr>
          <a:xfrm>
            <a:off x="411480" y="4206240"/>
            <a:ext cx="411480" cy="411480"/>
          </a:xfrm>
          <a:prstGeom prst="roundRect">
            <a:avLst>
              <a:gd name="adj" fmla="val 8889"/>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23" name="Text 21"/>
          <p:cNvSpPr/>
          <p:nvPr/>
        </p:nvSpPr>
        <p:spPr>
          <a:xfrm>
            <a:off x="411480" y="4206240"/>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4</a:t>
            </a:r>
            <a:endParaRPr lang="en-US" sz="1400" dirty="0">
              <a:latin typeface="Bookman Old Style" panose="02050604050505020204" pitchFamily="18" charset="0"/>
            </a:endParaRPr>
          </a:p>
        </p:txBody>
      </p:sp>
      <p:sp>
        <p:nvSpPr>
          <p:cNvPr id="24" name="Text 22"/>
          <p:cNvSpPr/>
          <p:nvPr/>
        </p:nvSpPr>
        <p:spPr>
          <a:xfrm>
            <a:off x="932688" y="4123944"/>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Consequence gap is the key: 78% tax vs. 100% confiscation + 25% fine</a:t>
            </a:r>
            <a:endParaRPr lang="en-US" sz="1200" dirty="0">
              <a:latin typeface="Bookman Old Style" panose="02050604050505020204" pitchFamily="18" charset="0"/>
            </a:endParaRPr>
          </a:p>
        </p:txBody>
      </p:sp>
      <p:sp>
        <p:nvSpPr>
          <p:cNvPr id="25" name="Text 23"/>
          <p:cNvSpPr/>
          <p:nvPr/>
        </p:nvSpPr>
        <p:spPr>
          <a:xfrm>
            <a:off x="932688" y="4407408"/>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Under ITA: unexplained money attracts ~78% effective tax (60% + surcharge). Under PBPT: 100% confiscation + fine of 25% FMV + imprisonment up to 7 years. The Acts are designed to complement each other, not substitute.</a:t>
            </a:r>
            <a:endParaRPr lang="en-US" sz="1050" dirty="0">
              <a:latin typeface="Bookman Old Style" panose="02050604050505020204" pitchFamily="18" charset="0"/>
            </a:endParaRPr>
          </a:p>
        </p:txBody>
      </p:sp>
      <p:sp>
        <p:nvSpPr>
          <p:cNvPr id="26" name="Text 24"/>
          <p:cNvSpPr/>
          <p:nvPr/>
        </p:nvSpPr>
        <p:spPr>
          <a:xfrm>
            <a:off x="365760" y="4846320"/>
            <a:ext cx="8412480" cy="228600"/>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Benami Property — Scenario 4 Finding</a:t>
            </a:r>
            <a:endParaRPr lang="en-US" sz="900" dirty="0">
              <a:latin typeface="Bookman Old Style" panose="0205060405050502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3" name="Text 1"/>
          <p:cNvSpPr/>
          <p:nvPr/>
        </p:nvSpPr>
        <p:spPr>
          <a:xfrm>
            <a:off x="457200" y="1645920"/>
            <a:ext cx="8229600" cy="1005840"/>
          </a:xfrm>
          <a:prstGeom prst="rect">
            <a:avLst/>
          </a:prstGeom>
          <a:noFill/>
        </p:spPr>
        <p:txBody>
          <a:bodyPr wrap="square" rtlCol="0" anchor="ctr"/>
          <a:lstStyle/>
          <a:p>
            <a:pPr marL="0" indent="0" algn="ctr">
              <a:buNone/>
            </a:pPr>
            <a:r>
              <a:rPr lang="en-US" sz="4000" b="1" dirty="0">
                <a:solidFill>
                  <a:srgbClr val="FFFFFF"/>
                </a:solidFill>
                <a:latin typeface="Bookman Old Style" panose="02050604050505020204" pitchFamily="18" charset="0"/>
              </a:rPr>
              <a:t>Yoosaf N A v. Initiating Officer (BPU)</a:t>
            </a:r>
            <a:endParaRPr lang="en-US" sz="4000" dirty="0">
              <a:latin typeface="Bookman Old Style" panose="02050604050505020204" pitchFamily="18" charset="0"/>
            </a:endParaRPr>
          </a:p>
        </p:txBody>
      </p:sp>
      <p:sp>
        <p:nvSpPr>
          <p:cNvPr id="4" name="Text 2"/>
          <p:cNvSpPr/>
          <p:nvPr/>
        </p:nvSpPr>
        <p:spPr>
          <a:xfrm>
            <a:off x="457200" y="2697480"/>
            <a:ext cx="8229600" cy="548640"/>
          </a:xfrm>
          <a:prstGeom prst="rect">
            <a:avLst/>
          </a:prstGeom>
          <a:noFill/>
        </p:spPr>
        <p:txBody>
          <a:bodyPr wrap="square" rtlCol="0" anchor="ctr"/>
          <a:lstStyle/>
          <a:p>
            <a:pPr marL="0" indent="0" algn="ctr">
              <a:buNone/>
            </a:pPr>
            <a:r>
              <a:rPr lang="en-US" sz="1800" dirty="0">
                <a:solidFill>
                  <a:srgbClr val="CADCFC"/>
                </a:solidFill>
                <a:latin typeface="Bookman Old Style" panose="02050604050505020204" pitchFamily="18" charset="0"/>
              </a:rPr>
              <a:t>[2026] 186 taxmann.com 645  |  SAFEMA - New Delhi  |  14 May 2026</a:t>
            </a:r>
            <a:endParaRPr lang="en-US" sz="1800" dirty="0">
              <a:latin typeface="Bookman Old Style" panose="0205060405050502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200" b="1" dirty="0">
                <a:solidFill>
                  <a:srgbClr val="FFFFFF"/>
                </a:solidFill>
                <a:latin typeface="Bookman Old Style" panose="02050604050505020204" pitchFamily="18" charset="0"/>
              </a:rPr>
              <a:t>Yoosaf N A — Four Issues Before SAFEMA</a:t>
            </a:r>
            <a:endParaRPr lang="en-US" sz="2200" dirty="0">
              <a:latin typeface="Bookman Old Style" panose="02050604050505020204" pitchFamily="18" charset="0"/>
            </a:endParaRPr>
          </a:p>
        </p:txBody>
      </p:sp>
      <p:sp>
        <p:nvSpPr>
          <p:cNvPr id="4" name="Shape 2"/>
          <p:cNvSpPr/>
          <p:nvPr/>
        </p:nvSpPr>
        <p:spPr>
          <a:xfrm>
            <a:off x="320040" y="804672"/>
            <a:ext cx="8503920" cy="896112"/>
          </a:xfrm>
          <a:prstGeom prst="rect">
            <a:avLst/>
          </a:prstGeom>
          <a:solidFill>
            <a:srgbClr val="EFF6FF"/>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5" name="Shape 3"/>
          <p:cNvSpPr/>
          <p:nvPr/>
        </p:nvSpPr>
        <p:spPr>
          <a:xfrm>
            <a:off x="320040" y="804672"/>
            <a:ext cx="594360" cy="896112"/>
          </a:xfrm>
          <a:prstGeom prst="rect">
            <a:avLst/>
          </a:prstGeom>
          <a:solidFill>
            <a:srgbClr val="4A7FD4"/>
          </a:solidFill>
          <a:ln w="12700">
            <a:solidFill>
              <a:srgbClr val="4A7FD4"/>
            </a:solidFill>
            <a:prstDash val="solid"/>
          </a:ln>
        </p:spPr>
        <p:txBody>
          <a:bodyPr/>
          <a:lstStyle/>
          <a:p>
            <a:endParaRPr lang="en-IN" dirty="0">
              <a:latin typeface="Bookman Old Style" panose="02050604050505020204" pitchFamily="18" charset="0"/>
            </a:endParaRPr>
          </a:p>
        </p:txBody>
      </p:sp>
      <p:sp>
        <p:nvSpPr>
          <p:cNvPr id="6" name="Text 4"/>
          <p:cNvSpPr/>
          <p:nvPr/>
        </p:nvSpPr>
        <p:spPr>
          <a:xfrm>
            <a:off x="320040" y="804672"/>
            <a:ext cx="594360" cy="896112"/>
          </a:xfrm>
          <a:prstGeom prst="rect">
            <a:avLst/>
          </a:prstGeom>
          <a:noFill/>
        </p:spPr>
        <p:txBody>
          <a:bodyPr wrap="square" rtlCol="0" anchor="ctr"/>
          <a:lstStyle/>
          <a:p>
            <a:pPr marL="0" indent="0" algn="ctr">
              <a:buNone/>
            </a:pPr>
            <a:r>
              <a:rPr lang="en-US" sz="2000" b="1" dirty="0">
                <a:solidFill>
                  <a:srgbClr val="FFFFFF"/>
                </a:solidFill>
                <a:latin typeface="Bookman Old Style" panose="02050604050505020204" pitchFamily="18" charset="0"/>
              </a:rPr>
              <a:t>I</a:t>
            </a:r>
            <a:endParaRPr lang="en-US" sz="2000" dirty="0">
              <a:latin typeface="Bookman Old Style" panose="02050604050505020204" pitchFamily="18" charset="0"/>
            </a:endParaRPr>
          </a:p>
        </p:txBody>
      </p:sp>
      <p:sp>
        <p:nvSpPr>
          <p:cNvPr id="7" name="Text 5"/>
          <p:cNvSpPr/>
          <p:nvPr/>
        </p:nvSpPr>
        <p:spPr>
          <a:xfrm>
            <a:off x="1024128" y="914400"/>
            <a:ext cx="5943600" cy="457200"/>
          </a:xfrm>
          <a:prstGeom prst="rect">
            <a:avLst/>
          </a:prstGeom>
          <a:noFill/>
        </p:spPr>
        <p:txBody>
          <a:bodyPr wrap="square" rtlCol="0" anchor="ctr"/>
          <a:lstStyle/>
          <a:p>
            <a:pPr marL="0" indent="0">
              <a:buNone/>
            </a:pPr>
            <a:r>
              <a:rPr lang="en-US" sz="1300" b="1" dirty="0">
                <a:solidFill>
                  <a:srgbClr val="1E2761"/>
                </a:solidFill>
                <a:latin typeface="Bookman Old Style" panose="02050604050505020204" pitchFamily="18" charset="0"/>
              </a:rPr>
              <a:t>Whether cash is not property?</a:t>
            </a:r>
            <a:endParaRPr lang="en-US" sz="1300" dirty="0">
              <a:latin typeface="Bookman Old Style" panose="02050604050505020204" pitchFamily="18" charset="0"/>
            </a:endParaRPr>
          </a:p>
        </p:txBody>
      </p:sp>
      <p:sp>
        <p:nvSpPr>
          <p:cNvPr id="8" name="Text 6"/>
          <p:cNvSpPr/>
          <p:nvPr/>
        </p:nvSpPr>
        <p:spPr>
          <a:xfrm>
            <a:off x="1024128" y="1399032"/>
            <a:ext cx="5943600" cy="256032"/>
          </a:xfrm>
          <a:prstGeom prst="rect">
            <a:avLst/>
          </a:prstGeom>
          <a:noFill/>
        </p:spPr>
        <p:txBody>
          <a:bodyPr wrap="square" rtlCol="0" anchor="ctr"/>
          <a:lstStyle/>
          <a:p>
            <a:pPr marL="0" indent="0">
              <a:buNone/>
            </a:pPr>
            <a:r>
              <a:rPr lang="en-US" sz="1050" dirty="0">
                <a:solidFill>
                  <a:srgbClr val="4A7FD4"/>
                </a:solidFill>
                <a:latin typeface="Bookman Old Style" panose="02050604050505020204" pitchFamily="18" charset="0"/>
              </a:rPr>
              <a:t>Para 6  |  In favour of Revenue</a:t>
            </a:r>
            <a:endParaRPr lang="en-US" sz="1050" dirty="0">
              <a:latin typeface="Bookman Old Style" panose="02050604050505020204" pitchFamily="18" charset="0"/>
            </a:endParaRPr>
          </a:p>
        </p:txBody>
      </p:sp>
      <p:sp>
        <p:nvSpPr>
          <p:cNvPr id="9" name="Shape 7"/>
          <p:cNvSpPr/>
          <p:nvPr/>
        </p:nvSpPr>
        <p:spPr>
          <a:xfrm>
            <a:off x="7132320" y="1024128"/>
            <a:ext cx="1600200" cy="411480"/>
          </a:xfrm>
          <a:prstGeom prst="roundRect">
            <a:avLst>
              <a:gd name="adj" fmla="val 11111"/>
            </a:avLst>
          </a:prstGeom>
          <a:solidFill>
            <a:srgbClr val="DC2626"/>
          </a:solidFill>
          <a:ln w="12700">
            <a:solidFill>
              <a:srgbClr val="DC2626"/>
            </a:solidFill>
            <a:prstDash val="solid"/>
          </a:ln>
        </p:spPr>
        <p:txBody>
          <a:bodyPr/>
          <a:lstStyle/>
          <a:p>
            <a:endParaRPr lang="en-IN" dirty="0">
              <a:latin typeface="Bookman Old Style" panose="02050604050505020204" pitchFamily="18" charset="0"/>
            </a:endParaRPr>
          </a:p>
        </p:txBody>
      </p:sp>
      <p:sp>
        <p:nvSpPr>
          <p:cNvPr id="10" name="Text 8"/>
          <p:cNvSpPr/>
          <p:nvPr/>
        </p:nvSpPr>
        <p:spPr>
          <a:xfrm>
            <a:off x="7132320" y="1024128"/>
            <a:ext cx="1600200" cy="411480"/>
          </a:xfrm>
          <a:prstGeom prst="rect">
            <a:avLst/>
          </a:prstGeom>
          <a:noFill/>
        </p:spPr>
        <p:txBody>
          <a:bodyPr wrap="square" rtlCol="0" anchor="ctr"/>
          <a:lstStyle/>
          <a:p>
            <a:pPr marL="0" indent="0" algn="ctr">
              <a:buNone/>
            </a:pPr>
            <a:r>
              <a:rPr lang="en-US" sz="950" b="1" dirty="0">
                <a:solidFill>
                  <a:srgbClr val="FFFFFF"/>
                </a:solidFill>
                <a:latin typeface="Bookman Old Style" panose="02050604050505020204" pitchFamily="18" charset="0"/>
              </a:rPr>
              <a:t>AGAINST APPELLANT</a:t>
            </a:r>
            <a:endParaRPr lang="en-US" sz="950" dirty="0">
              <a:latin typeface="Bookman Old Style" panose="02050604050505020204" pitchFamily="18" charset="0"/>
            </a:endParaRPr>
          </a:p>
        </p:txBody>
      </p:sp>
      <p:sp>
        <p:nvSpPr>
          <p:cNvPr id="11" name="Shape 9"/>
          <p:cNvSpPr/>
          <p:nvPr/>
        </p:nvSpPr>
        <p:spPr>
          <a:xfrm>
            <a:off x="320040" y="1810512"/>
            <a:ext cx="8503920" cy="896112"/>
          </a:xfrm>
          <a:prstGeom prst="rect">
            <a:avLst/>
          </a:prstGeom>
          <a:solidFill>
            <a:srgbClr val="F0FDFA"/>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2" name="Shape 10"/>
          <p:cNvSpPr/>
          <p:nvPr/>
        </p:nvSpPr>
        <p:spPr>
          <a:xfrm>
            <a:off x="320040" y="1810512"/>
            <a:ext cx="594360" cy="896112"/>
          </a:xfrm>
          <a:prstGeom prst="rect">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13" name="Text 11"/>
          <p:cNvSpPr/>
          <p:nvPr/>
        </p:nvSpPr>
        <p:spPr>
          <a:xfrm>
            <a:off x="320040" y="1810512"/>
            <a:ext cx="594360" cy="896112"/>
          </a:xfrm>
          <a:prstGeom prst="rect">
            <a:avLst/>
          </a:prstGeom>
          <a:noFill/>
        </p:spPr>
        <p:txBody>
          <a:bodyPr wrap="square" rtlCol="0" anchor="ctr"/>
          <a:lstStyle/>
          <a:p>
            <a:pPr marL="0" indent="0" algn="ctr">
              <a:buNone/>
            </a:pPr>
            <a:r>
              <a:rPr lang="en-US" sz="2000" b="1" dirty="0">
                <a:solidFill>
                  <a:srgbClr val="FFFFFF"/>
                </a:solidFill>
                <a:latin typeface="Bookman Old Style" panose="02050604050505020204" pitchFamily="18" charset="0"/>
              </a:rPr>
              <a:t>II</a:t>
            </a:r>
            <a:endParaRPr lang="en-US" sz="2000" dirty="0">
              <a:latin typeface="Bookman Old Style" panose="02050604050505020204" pitchFamily="18" charset="0"/>
            </a:endParaRPr>
          </a:p>
        </p:txBody>
      </p:sp>
      <p:sp>
        <p:nvSpPr>
          <p:cNvPr id="14" name="Text 12"/>
          <p:cNvSpPr/>
          <p:nvPr/>
        </p:nvSpPr>
        <p:spPr>
          <a:xfrm>
            <a:off x="1024128" y="1920240"/>
            <a:ext cx="5943600" cy="457200"/>
          </a:xfrm>
          <a:prstGeom prst="rect">
            <a:avLst/>
          </a:prstGeom>
          <a:noFill/>
        </p:spPr>
        <p:txBody>
          <a:bodyPr wrap="square" rtlCol="0" anchor="ctr"/>
          <a:lstStyle/>
          <a:p>
            <a:pPr marL="0" indent="0">
              <a:buNone/>
            </a:pPr>
            <a:r>
              <a:rPr lang="en-US" sz="1300" b="1" dirty="0">
                <a:solidFill>
                  <a:srgbClr val="1E2761"/>
                </a:solidFill>
                <a:latin typeface="Bookman Old Style" panose="02050604050505020204" pitchFamily="18" charset="0"/>
              </a:rPr>
              <a:t>Whether any benami transaction requires three parties?</a:t>
            </a:r>
            <a:endParaRPr lang="en-US" sz="1300" dirty="0">
              <a:latin typeface="Bookman Old Style" panose="02050604050505020204" pitchFamily="18" charset="0"/>
            </a:endParaRPr>
          </a:p>
        </p:txBody>
      </p:sp>
      <p:sp>
        <p:nvSpPr>
          <p:cNvPr id="15" name="Text 13"/>
          <p:cNvSpPr/>
          <p:nvPr/>
        </p:nvSpPr>
        <p:spPr>
          <a:xfrm>
            <a:off x="1024128" y="2404872"/>
            <a:ext cx="5943600" cy="256032"/>
          </a:xfrm>
          <a:prstGeom prst="rect">
            <a:avLst/>
          </a:prstGeom>
          <a:noFill/>
        </p:spPr>
        <p:txBody>
          <a:bodyPr wrap="square" rtlCol="0" anchor="ctr"/>
          <a:lstStyle/>
          <a:p>
            <a:pPr marL="0" indent="0">
              <a:buNone/>
            </a:pPr>
            <a:r>
              <a:rPr lang="en-US" sz="1050" dirty="0">
                <a:solidFill>
                  <a:srgbClr val="0D9488"/>
                </a:solidFill>
                <a:latin typeface="Bookman Old Style" panose="02050604050505020204" pitchFamily="18" charset="0"/>
              </a:rPr>
              <a:t>Para 7  |  In favour of Revenue</a:t>
            </a:r>
            <a:endParaRPr lang="en-US" sz="1050" dirty="0">
              <a:latin typeface="Bookman Old Style" panose="02050604050505020204" pitchFamily="18" charset="0"/>
            </a:endParaRPr>
          </a:p>
        </p:txBody>
      </p:sp>
      <p:sp>
        <p:nvSpPr>
          <p:cNvPr id="16" name="Shape 14"/>
          <p:cNvSpPr/>
          <p:nvPr/>
        </p:nvSpPr>
        <p:spPr>
          <a:xfrm>
            <a:off x="7132320" y="2029968"/>
            <a:ext cx="1600200" cy="411480"/>
          </a:xfrm>
          <a:prstGeom prst="roundRect">
            <a:avLst>
              <a:gd name="adj" fmla="val 11111"/>
            </a:avLst>
          </a:prstGeom>
          <a:solidFill>
            <a:srgbClr val="DC2626"/>
          </a:solidFill>
          <a:ln w="12700">
            <a:solidFill>
              <a:srgbClr val="DC2626"/>
            </a:solidFill>
            <a:prstDash val="solid"/>
          </a:ln>
        </p:spPr>
        <p:txBody>
          <a:bodyPr/>
          <a:lstStyle/>
          <a:p>
            <a:endParaRPr lang="en-IN" dirty="0">
              <a:latin typeface="Bookman Old Style" panose="02050604050505020204" pitchFamily="18" charset="0"/>
            </a:endParaRPr>
          </a:p>
        </p:txBody>
      </p:sp>
      <p:sp>
        <p:nvSpPr>
          <p:cNvPr id="17" name="Text 15"/>
          <p:cNvSpPr/>
          <p:nvPr/>
        </p:nvSpPr>
        <p:spPr>
          <a:xfrm>
            <a:off x="7132320" y="2029968"/>
            <a:ext cx="1600200" cy="411480"/>
          </a:xfrm>
          <a:prstGeom prst="rect">
            <a:avLst/>
          </a:prstGeom>
          <a:noFill/>
        </p:spPr>
        <p:txBody>
          <a:bodyPr wrap="square" rtlCol="0" anchor="ctr"/>
          <a:lstStyle/>
          <a:p>
            <a:pPr marL="0" indent="0" algn="ctr">
              <a:buNone/>
            </a:pPr>
            <a:r>
              <a:rPr lang="en-US" sz="950" b="1" dirty="0">
                <a:solidFill>
                  <a:srgbClr val="FFFFFF"/>
                </a:solidFill>
                <a:latin typeface="Bookman Old Style" panose="02050604050505020204" pitchFamily="18" charset="0"/>
              </a:rPr>
              <a:t>AGAINST APPELLANT</a:t>
            </a:r>
            <a:endParaRPr lang="en-US" sz="950" dirty="0">
              <a:latin typeface="Bookman Old Style" panose="02050604050505020204" pitchFamily="18" charset="0"/>
            </a:endParaRPr>
          </a:p>
        </p:txBody>
      </p:sp>
      <p:sp>
        <p:nvSpPr>
          <p:cNvPr id="18" name="Shape 16"/>
          <p:cNvSpPr/>
          <p:nvPr/>
        </p:nvSpPr>
        <p:spPr>
          <a:xfrm>
            <a:off x="320040" y="2816352"/>
            <a:ext cx="8503920" cy="896112"/>
          </a:xfrm>
          <a:prstGeom prst="rect">
            <a:avLst/>
          </a:prstGeom>
          <a:solidFill>
            <a:srgbClr val="FFFBE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9" name="Shape 17"/>
          <p:cNvSpPr/>
          <p:nvPr/>
        </p:nvSpPr>
        <p:spPr>
          <a:xfrm>
            <a:off x="320040" y="2816352"/>
            <a:ext cx="594360" cy="896112"/>
          </a:xfrm>
          <a:prstGeom prst="rect">
            <a:avLst/>
          </a:prstGeom>
          <a:solidFill>
            <a:srgbClr val="D97706"/>
          </a:solidFill>
          <a:ln w="12700">
            <a:solidFill>
              <a:srgbClr val="D97706"/>
            </a:solidFill>
            <a:prstDash val="solid"/>
          </a:ln>
        </p:spPr>
        <p:txBody>
          <a:bodyPr/>
          <a:lstStyle/>
          <a:p>
            <a:endParaRPr lang="en-IN" dirty="0">
              <a:latin typeface="Bookman Old Style" panose="02050604050505020204" pitchFamily="18" charset="0"/>
            </a:endParaRPr>
          </a:p>
        </p:txBody>
      </p:sp>
      <p:sp>
        <p:nvSpPr>
          <p:cNvPr id="20" name="Text 18"/>
          <p:cNvSpPr/>
          <p:nvPr/>
        </p:nvSpPr>
        <p:spPr>
          <a:xfrm>
            <a:off x="320040" y="2816352"/>
            <a:ext cx="594360" cy="896112"/>
          </a:xfrm>
          <a:prstGeom prst="rect">
            <a:avLst/>
          </a:prstGeom>
          <a:noFill/>
        </p:spPr>
        <p:txBody>
          <a:bodyPr wrap="square" rtlCol="0" anchor="ctr"/>
          <a:lstStyle/>
          <a:p>
            <a:pPr marL="0" indent="0" algn="ctr">
              <a:buNone/>
            </a:pPr>
            <a:r>
              <a:rPr lang="en-US" sz="2000" b="1" dirty="0">
                <a:solidFill>
                  <a:srgbClr val="FFFFFF"/>
                </a:solidFill>
                <a:latin typeface="Bookman Old Style" panose="02050604050505020204" pitchFamily="18" charset="0"/>
              </a:rPr>
              <a:t>III</a:t>
            </a:r>
            <a:endParaRPr lang="en-US" sz="2000" dirty="0">
              <a:latin typeface="Bookman Old Style" panose="02050604050505020204" pitchFamily="18" charset="0"/>
            </a:endParaRPr>
          </a:p>
        </p:txBody>
      </p:sp>
      <p:sp>
        <p:nvSpPr>
          <p:cNvPr id="21" name="Text 19"/>
          <p:cNvSpPr/>
          <p:nvPr/>
        </p:nvSpPr>
        <p:spPr>
          <a:xfrm>
            <a:off x="1024128" y="2926080"/>
            <a:ext cx="5943600" cy="457200"/>
          </a:xfrm>
          <a:prstGeom prst="rect">
            <a:avLst/>
          </a:prstGeom>
          <a:noFill/>
        </p:spPr>
        <p:txBody>
          <a:bodyPr wrap="square" rtlCol="0" anchor="ctr"/>
          <a:lstStyle/>
          <a:p>
            <a:pPr marL="0" indent="0">
              <a:buNone/>
            </a:pPr>
            <a:r>
              <a:rPr lang="en-US" sz="1300" b="1" dirty="0">
                <a:solidFill>
                  <a:srgbClr val="1E2761"/>
                </a:solidFill>
                <a:latin typeface="Bookman Old Style" panose="02050604050505020204" pitchFamily="18" charset="0"/>
              </a:rPr>
              <a:t>Whether S.2(9)(D) cannot be invoked without investigation on ownership of cash?</a:t>
            </a:r>
            <a:endParaRPr lang="en-US" sz="1300" dirty="0">
              <a:latin typeface="Bookman Old Style" panose="02050604050505020204" pitchFamily="18" charset="0"/>
            </a:endParaRPr>
          </a:p>
        </p:txBody>
      </p:sp>
      <p:sp>
        <p:nvSpPr>
          <p:cNvPr id="22" name="Text 20"/>
          <p:cNvSpPr/>
          <p:nvPr/>
        </p:nvSpPr>
        <p:spPr>
          <a:xfrm>
            <a:off x="1024128" y="3410712"/>
            <a:ext cx="5943600" cy="256032"/>
          </a:xfrm>
          <a:prstGeom prst="rect">
            <a:avLst/>
          </a:prstGeom>
          <a:noFill/>
        </p:spPr>
        <p:txBody>
          <a:bodyPr wrap="square" rtlCol="0" anchor="ctr"/>
          <a:lstStyle/>
          <a:p>
            <a:pPr marL="0" indent="0">
              <a:buNone/>
            </a:pPr>
            <a:r>
              <a:rPr lang="en-US" sz="1050" dirty="0">
                <a:solidFill>
                  <a:srgbClr val="D97706"/>
                </a:solidFill>
                <a:latin typeface="Bookman Old Style" panose="02050604050505020204" pitchFamily="18" charset="0"/>
              </a:rPr>
              <a:t>Para 8  |  In favour of Revenue</a:t>
            </a:r>
            <a:endParaRPr lang="en-US" sz="1050" dirty="0">
              <a:latin typeface="Bookman Old Style" panose="02050604050505020204" pitchFamily="18" charset="0"/>
            </a:endParaRPr>
          </a:p>
        </p:txBody>
      </p:sp>
      <p:sp>
        <p:nvSpPr>
          <p:cNvPr id="23" name="Shape 21"/>
          <p:cNvSpPr/>
          <p:nvPr/>
        </p:nvSpPr>
        <p:spPr>
          <a:xfrm>
            <a:off x="7132320" y="3035808"/>
            <a:ext cx="1600200" cy="411480"/>
          </a:xfrm>
          <a:prstGeom prst="roundRect">
            <a:avLst>
              <a:gd name="adj" fmla="val 11111"/>
            </a:avLst>
          </a:prstGeom>
          <a:solidFill>
            <a:srgbClr val="DC2626"/>
          </a:solidFill>
          <a:ln w="12700">
            <a:solidFill>
              <a:srgbClr val="DC2626"/>
            </a:solidFill>
            <a:prstDash val="solid"/>
          </a:ln>
        </p:spPr>
        <p:txBody>
          <a:bodyPr/>
          <a:lstStyle/>
          <a:p>
            <a:endParaRPr lang="en-IN" dirty="0">
              <a:latin typeface="Bookman Old Style" panose="02050604050505020204" pitchFamily="18" charset="0"/>
            </a:endParaRPr>
          </a:p>
        </p:txBody>
      </p:sp>
      <p:sp>
        <p:nvSpPr>
          <p:cNvPr id="24" name="Text 22"/>
          <p:cNvSpPr/>
          <p:nvPr/>
        </p:nvSpPr>
        <p:spPr>
          <a:xfrm>
            <a:off x="7132320" y="3035808"/>
            <a:ext cx="1600200" cy="411480"/>
          </a:xfrm>
          <a:prstGeom prst="rect">
            <a:avLst/>
          </a:prstGeom>
          <a:noFill/>
        </p:spPr>
        <p:txBody>
          <a:bodyPr wrap="square" rtlCol="0" anchor="ctr"/>
          <a:lstStyle/>
          <a:p>
            <a:pPr marL="0" indent="0" algn="ctr">
              <a:buNone/>
            </a:pPr>
            <a:r>
              <a:rPr lang="en-US" sz="950" b="1" dirty="0">
                <a:solidFill>
                  <a:srgbClr val="FFFFFF"/>
                </a:solidFill>
                <a:latin typeface="Bookman Old Style" panose="02050604050505020204" pitchFamily="18" charset="0"/>
              </a:rPr>
              <a:t>AGAINST APPELLANT</a:t>
            </a:r>
            <a:endParaRPr lang="en-US" sz="950" dirty="0">
              <a:latin typeface="Bookman Old Style" panose="02050604050505020204" pitchFamily="18" charset="0"/>
            </a:endParaRPr>
          </a:p>
        </p:txBody>
      </p:sp>
      <p:sp>
        <p:nvSpPr>
          <p:cNvPr id="25" name="Shape 23"/>
          <p:cNvSpPr/>
          <p:nvPr/>
        </p:nvSpPr>
        <p:spPr>
          <a:xfrm>
            <a:off x="320040" y="3822192"/>
            <a:ext cx="8503920" cy="896112"/>
          </a:xfrm>
          <a:prstGeom prst="rect">
            <a:avLst/>
          </a:prstGeom>
          <a:solidFill>
            <a:srgbClr val="FFF1F2"/>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26" name="Shape 24"/>
          <p:cNvSpPr/>
          <p:nvPr/>
        </p:nvSpPr>
        <p:spPr>
          <a:xfrm>
            <a:off x="320040" y="3822192"/>
            <a:ext cx="594360" cy="896112"/>
          </a:xfrm>
          <a:prstGeom prst="rect">
            <a:avLst/>
          </a:prstGeom>
          <a:solidFill>
            <a:srgbClr val="7C1D2E"/>
          </a:solidFill>
          <a:ln w="12700">
            <a:solidFill>
              <a:srgbClr val="7C1D2E"/>
            </a:solidFill>
            <a:prstDash val="solid"/>
          </a:ln>
        </p:spPr>
        <p:txBody>
          <a:bodyPr/>
          <a:lstStyle/>
          <a:p>
            <a:endParaRPr lang="en-IN" dirty="0">
              <a:latin typeface="Bookman Old Style" panose="02050604050505020204" pitchFamily="18" charset="0"/>
            </a:endParaRPr>
          </a:p>
        </p:txBody>
      </p:sp>
      <p:sp>
        <p:nvSpPr>
          <p:cNvPr id="27" name="Text 25"/>
          <p:cNvSpPr/>
          <p:nvPr/>
        </p:nvSpPr>
        <p:spPr>
          <a:xfrm>
            <a:off x="320040" y="3822192"/>
            <a:ext cx="594360" cy="896112"/>
          </a:xfrm>
          <a:prstGeom prst="rect">
            <a:avLst/>
          </a:prstGeom>
          <a:noFill/>
        </p:spPr>
        <p:txBody>
          <a:bodyPr wrap="square" rtlCol="0" anchor="ctr"/>
          <a:lstStyle/>
          <a:p>
            <a:pPr marL="0" indent="0" algn="ctr">
              <a:buNone/>
            </a:pPr>
            <a:r>
              <a:rPr lang="en-US" sz="2000" b="1" dirty="0">
                <a:solidFill>
                  <a:srgbClr val="FFFFFF"/>
                </a:solidFill>
                <a:latin typeface="Bookman Old Style" panose="02050604050505020204" pitchFamily="18" charset="0"/>
              </a:rPr>
              <a:t>IV</a:t>
            </a:r>
            <a:endParaRPr lang="en-US" sz="2000" dirty="0">
              <a:latin typeface="Bookman Old Style" panose="02050604050505020204" pitchFamily="18" charset="0"/>
            </a:endParaRPr>
          </a:p>
        </p:txBody>
      </p:sp>
      <p:sp>
        <p:nvSpPr>
          <p:cNvPr id="28" name="Text 26"/>
          <p:cNvSpPr/>
          <p:nvPr/>
        </p:nvSpPr>
        <p:spPr>
          <a:xfrm>
            <a:off x="1024128" y="3931920"/>
            <a:ext cx="5943600" cy="457200"/>
          </a:xfrm>
          <a:prstGeom prst="rect">
            <a:avLst/>
          </a:prstGeom>
          <a:noFill/>
        </p:spPr>
        <p:txBody>
          <a:bodyPr wrap="square" rtlCol="0" anchor="ctr"/>
          <a:lstStyle/>
          <a:p>
            <a:pPr marL="0" indent="0">
              <a:buNone/>
            </a:pPr>
            <a:r>
              <a:rPr lang="en-US" sz="1300" b="1" dirty="0">
                <a:solidFill>
                  <a:srgbClr val="1E2761"/>
                </a:solidFill>
                <a:latin typeface="Bookman Old Style" panose="02050604050505020204" pitchFamily="18" charset="0"/>
              </a:rPr>
              <a:t>Whether PBPT not attracted since appellant ready to file ITR?</a:t>
            </a:r>
            <a:endParaRPr lang="en-US" sz="1300" dirty="0">
              <a:latin typeface="Bookman Old Style" panose="02050604050505020204" pitchFamily="18" charset="0"/>
            </a:endParaRPr>
          </a:p>
        </p:txBody>
      </p:sp>
      <p:sp>
        <p:nvSpPr>
          <p:cNvPr id="29" name="Text 27"/>
          <p:cNvSpPr/>
          <p:nvPr/>
        </p:nvSpPr>
        <p:spPr>
          <a:xfrm>
            <a:off x="1024128" y="4416552"/>
            <a:ext cx="5943600" cy="256032"/>
          </a:xfrm>
          <a:prstGeom prst="rect">
            <a:avLst/>
          </a:prstGeom>
          <a:noFill/>
        </p:spPr>
        <p:txBody>
          <a:bodyPr wrap="square" rtlCol="0" anchor="ctr"/>
          <a:lstStyle/>
          <a:p>
            <a:pPr marL="0" indent="0">
              <a:buNone/>
            </a:pPr>
            <a:r>
              <a:rPr lang="en-US" sz="1050" dirty="0">
                <a:solidFill>
                  <a:srgbClr val="7C1D2E"/>
                </a:solidFill>
                <a:latin typeface="Bookman Old Style" panose="02050604050505020204" pitchFamily="18" charset="0"/>
              </a:rPr>
              <a:t>Para 9  |  In favour of Revenue</a:t>
            </a:r>
            <a:endParaRPr lang="en-US" sz="1050" dirty="0">
              <a:latin typeface="Bookman Old Style" panose="02050604050505020204" pitchFamily="18" charset="0"/>
            </a:endParaRPr>
          </a:p>
        </p:txBody>
      </p:sp>
      <p:sp>
        <p:nvSpPr>
          <p:cNvPr id="30" name="Shape 28"/>
          <p:cNvSpPr/>
          <p:nvPr/>
        </p:nvSpPr>
        <p:spPr>
          <a:xfrm>
            <a:off x="7132320" y="4041648"/>
            <a:ext cx="1600200" cy="411480"/>
          </a:xfrm>
          <a:prstGeom prst="roundRect">
            <a:avLst>
              <a:gd name="adj" fmla="val 11111"/>
            </a:avLst>
          </a:prstGeom>
          <a:solidFill>
            <a:srgbClr val="DC2626"/>
          </a:solidFill>
          <a:ln w="12700">
            <a:solidFill>
              <a:srgbClr val="DC2626"/>
            </a:solidFill>
            <a:prstDash val="solid"/>
          </a:ln>
        </p:spPr>
        <p:txBody>
          <a:bodyPr/>
          <a:lstStyle/>
          <a:p>
            <a:endParaRPr lang="en-IN" dirty="0">
              <a:latin typeface="Bookman Old Style" panose="02050604050505020204" pitchFamily="18" charset="0"/>
            </a:endParaRPr>
          </a:p>
        </p:txBody>
      </p:sp>
      <p:sp>
        <p:nvSpPr>
          <p:cNvPr id="31" name="Text 29"/>
          <p:cNvSpPr/>
          <p:nvPr/>
        </p:nvSpPr>
        <p:spPr>
          <a:xfrm>
            <a:off x="7132320" y="4041648"/>
            <a:ext cx="1600200" cy="411480"/>
          </a:xfrm>
          <a:prstGeom prst="rect">
            <a:avLst/>
          </a:prstGeom>
          <a:noFill/>
        </p:spPr>
        <p:txBody>
          <a:bodyPr wrap="square" rtlCol="0" anchor="ctr"/>
          <a:lstStyle/>
          <a:p>
            <a:pPr marL="0" indent="0" algn="ctr">
              <a:buNone/>
            </a:pPr>
            <a:r>
              <a:rPr lang="en-US" sz="950" b="1" dirty="0">
                <a:solidFill>
                  <a:srgbClr val="FFFFFF"/>
                </a:solidFill>
                <a:latin typeface="Bookman Old Style" panose="02050604050505020204" pitchFamily="18" charset="0"/>
              </a:rPr>
              <a:t>AGAINST APPELLANT</a:t>
            </a:r>
            <a:endParaRPr lang="en-US" sz="950" dirty="0">
              <a:latin typeface="Bookman Old Style" panose="02050604050505020204" pitchFamily="18" charset="0"/>
            </a:endParaRPr>
          </a:p>
        </p:txBody>
      </p:sp>
      <p:sp>
        <p:nvSpPr>
          <p:cNvPr id="32" name="Text 30"/>
          <p:cNvSpPr/>
          <p:nvPr/>
        </p:nvSpPr>
        <p:spPr>
          <a:xfrm>
            <a:off x="320040" y="4773168"/>
            <a:ext cx="8503920" cy="274320"/>
          </a:xfrm>
          <a:prstGeom prst="rect">
            <a:avLst/>
          </a:prstGeom>
          <a:noFill/>
        </p:spPr>
        <p:txBody>
          <a:bodyPr wrap="square" rtlCol="0" anchor="ctr"/>
          <a:lstStyle/>
          <a:p>
            <a:pPr marL="0" indent="0" algn="ctr">
              <a:buNone/>
            </a:pPr>
            <a:r>
              <a:rPr lang="en-US" sz="1200" b="1" dirty="0">
                <a:solidFill>
                  <a:srgbClr val="DC2626"/>
                </a:solidFill>
                <a:latin typeface="Bookman Old Style" panose="02050604050505020204" pitchFamily="18" charset="0"/>
              </a:rPr>
              <a:t>ALL FOUR ISSUES DECIDED AGAINST APPELLANT — APPEAL DISMISSED</a:t>
            </a:r>
            <a:endParaRPr lang="en-US" sz="1200" dirty="0">
              <a:latin typeface="Bookman Old Style" panose="0205060405050502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3" name="Text 1"/>
          <p:cNvSpPr/>
          <p:nvPr/>
        </p:nvSpPr>
        <p:spPr>
          <a:xfrm>
            <a:off x="457200" y="1645920"/>
            <a:ext cx="8229600" cy="1005840"/>
          </a:xfrm>
          <a:prstGeom prst="rect">
            <a:avLst/>
          </a:prstGeom>
          <a:noFill/>
        </p:spPr>
        <p:txBody>
          <a:bodyPr wrap="square" rtlCol="0" anchor="ctr"/>
          <a:lstStyle/>
          <a:p>
            <a:pPr marL="0" indent="0" algn="ctr">
              <a:buNone/>
            </a:pPr>
            <a:r>
              <a:rPr lang="en-US" sz="4000" b="1" dirty="0">
                <a:solidFill>
                  <a:srgbClr val="FFFFFF"/>
                </a:solidFill>
                <a:latin typeface="Bookman Old Style" panose="02050604050505020204" pitchFamily="18" charset="0"/>
              </a:rPr>
              <a:t>Harvinder Pal Miglani</a:t>
            </a:r>
            <a:endParaRPr lang="en-US" sz="4000" dirty="0">
              <a:latin typeface="Bookman Old Style" panose="02050604050505020204" pitchFamily="18" charset="0"/>
            </a:endParaRPr>
          </a:p>
        </p:txBody>
      </p:sp>
      <p:sp>
        <p:nvSpPr>
          <p:cNvPr id="4" name="Text 2"/>
          <p:cNvSpPr/>
          <p:nvPr/>
        </p:nvSpPr>
        <p:spPr>
          <a:xfrm>
            <a:off x="457200" y="2697480"/>
            <a:ext cx="8229600" cy="548640"/>
          </a:xfrm>
          <a:prstGeom prst="rect">
            <a:avLst/>
          </a:prstGeom>
          <a:noFill/>
        </p:spPr>
        <p:txBody>
          <a:bodyPr wrap="square" rtlCol="0" anchor="ctr"/>
          <a:lstStyle/>
          <a:p>
            <a:pPr marL="0" indent="0" algn="ctr">
              <a:buNone/>
            </a:pPr>
            <a:r>
              <a:rPr lang="en-US" sz="1800" dirty="0">
                <a:solidFill>
                  <a:srgbClr val="CADCFC"/>
                </a:solidFill>
                <a:latin typeface="Bookman Old Style" panose="02050604050505020204" pitchFamily="18" charset="0"/>
              </a:rPr>
              <a:t>Demonetization Cash Routing &amp; PMGKY Relief  |  SAFEMA 2026</a:t>
            </a:r>
            <a:endParaRPr lang="en-US" sz="1800" dirty="0">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6D28D9"/>
          </a:solidFill>
          <a:ln w="12700">
            <a:solidFill>
              <a:srgbClr val="6D28D9"/>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600" b="1" dirty="0">
                <a:solidFill>
                  <a:srgbClr val="FFFFFF"/>
                </a:solidFill>
                <a:latin typeface="Bookman Old Style" panose="02050604050505020204" pitchFamily="18" charset="0"/>
              </a:rPr>
              <a:t>Issue I  |  Is Demonetization Cash Routing a Benami Transaction?  |  Facts &amp; Arguments</a:t>
            </a:r>
            <a:endParaRPr lang="en-US" sz="1600" dirty="0">
              <a:latin typeface="Bookman Old Style" panose="02050604050505020204" pitchFamily="18" charset="0"/>
            </a:endParaRPr>
          </a:p>
        </p:txBody>
      </p:sp>
      <p:sp>
        <p:nvSpPr>
          <p:cNvPr id="4" name="Shape 2"/>
          <p:cNvSpPr/>
          <p:nvPr/>
        </p:nvSpPr>
        <p:spPr>
          <a:xfrm>
            <a:off x="320040" y="777240"/>
            <a:ext cx="41605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5" name="Shape 3"/>
          <p:cNvSpPr/>
          <p:nvPr/>
        </p:nvSpPr>
        <p:spPr>
          <a:xfrm>
            <a:off x="320040" y="777240"/>
            <a:ext cx="4160520" cy="384048"/>
          </a:xfrm>
          <a:prstGeom prst="rect">
            <a:avLst/>
          </a:prstGeom>
          <a:solidFill>
            <a:srgbClr val="6D28D9">
              <a:alpha val="25000"/>
            </a:srgbClr>
          </a:solidFill>
          <a:ln w="6350">
            <a:solidFill>
              <a:srgbClr val="6D28D9"/>
            </a:solidFill>
            <a:prstDash val="solid"/>
          </a:ln>
        </p:spPr>
        <p:txBody>
          <a:bodyPr/>
          <a:lstStyle/>
          <a:p>
            <a:endParaRPr lang="en-IN" dirty="0">
              <a:latin typeface="Bookman Old Style" panose="02050604050505020204" pitchFamily="18" charset="0"/>
            </a:endParaRPr>
          </a:p>
        </p:txBody>
      </p:sp>
      <p:sp>
        <p:nvSpPr>
          <p:cNvPr id="6" name="Text 4"/>
          <p:cNvSpPr/>
          <p:nvPr/>
        </p:nvSpPr>
        <p:spPr>
          <a:xfrm>
            <a:off x="457200" y="777240"/>
            <a:ext cx="3931920" cy="384048"/>
          </a:xfrm>
          <a:prstGeom prst="rect">
            <a:avLst/>
          </a:prstGeom>
          <a:noFill/>
        </p:spPr>
        <p:txBody>
          <a:bodyPr wrap="square" rtlCol="0" anchor="ctr"/>
          <a:lstStyle/>
          <a:p>
            <a:pPr marL="0" indent="0">
              <a:buNone/>
            </a:pPr>
            <a:r>
              <a:rPr lang="en-US" sz="1300" b="1" dirty="0">
                <a:solidFill>
                  <a:srgbClr val="6D28D9"/>
                </a:solidFill>
                <a:latin typeface="Bookman Old Style" panose="02050604050505020204" pitchFamily="18" charset="0"/>
              </a:rPr>
              <a:t>Appellant's Arguments</a:t>
            </a:r>
            <a:endParaRPr lang="en-US" sz="1300" dirty="0">
              <a:latin typeface="Bookman Old Style" panose="02050604050505020204" pitchFamily="18" charset="0"/>
            </a:endParaRPr>
          </a:p>
        </p:txBody>
      </p:sp>
      <p:sp>
        <p:nvSpPr>
          <p:cNvPr id="7" name="Text 5"/>
          <p:cNvSpPr/>
          <p:nvPr/>
        </p:nvSpPr>
        <p:spPr>
          <a:xfrm>
            <a:off x="457200" y="1234440"/>
            <a:ext cx="3931920" cy="3584448"/>
          </a:xfrm>
          <a:prstGeom prst="rect">
            <a:avLst/>
          </a:prstGeom>
          <a:noFill/>
        </p:spPr>
        <p:txBody>
          <a:bodyPr wrap="square" rtlCol="0" anchor="ctr"/>
          <a:lstStyle/>
          <a:p>
            <a:pPr marL="342900" indent="-342900" algn="just">
              <a:spcAft>
                <a:spcPts val="500"/>
              </a:spcAft>
              <a:buSzPct val="100000"/>
              <a:buChar char="•"/>
            </a:pPr>
            <a:r>
              <a:rPr lang="en-US" sz="1050" dirty="0">
                <a:solidFill>
                  <a:srgbClr val="1E2761"/>
                </a:solidFill>
                <a:latin typeface="Bookman Old Style" panose="02050604050505020204" pitchFamily="18" charset="0"/>
              </a:rPr>
              <a:t>No benami transaction — intention was only to convert demonetized currency, not create benami property</a:t>
            </a:r>
            <a:endParaRPr lang="en-US" sz="1050" dirty="0">
              <a:latin typeface="Bookman Old Style" panose="02050604050505020204" pitchFamily="18" charset="0"/>
            </a:endParaRPr>
          </a:p>
          <a:p>
            <a:pPr marL="342900" indent="-342900" algn="just">
              <a:spcAft>
                <a:spcPts val="500"/>
              </a:spcAft>
              <a:buSzPct val="100000"/>
              <a:buChar char="•"/>
            </a:pPr>
            <a:r>
              <a:rPr lang="en-US" sz="1050" dirty="0">
                <a:solidFill>
                  <a:srgbClr val="1E2761"/>
                </a:solidFill>
                <a:latin typeface="Bookman Old Style" panose="02050604050505020204" pitchFamily="18" charset="0"/>
              </a:rPr>
              <a:t>If anything, this is a 'sham transaction' (both parties know the truth) — not a benami transaction</a:t>
            </a:r>
            <a:endParaRPr lang="en-US" sz="1050" dirty="0">
              <a:latin typeface="Bookman Old Style" panose="02050604050505020204" pitchFamily="18" charset="0"/>
            </a:endParaRPr>
          </a:p>
          <a:p>
            <a:pPr marL="342900" indent="-342900" algn="just">
              <a:spcAft>
                <a:spcPts val="500"/>
              </a:spcAft>
              <a:buSzPct val="100000"/>
              <a:buChar char="•"/>
            </a:pPr>
            <a:r>
              <a:rPr lang="en-US" sz="1050" dirty="0">
                <a:solidFill>
                  <a:srgbClr val="1E2761"/>
                </a:solidFill>
                <a:latin typeface="Bookman Old Style" panose="02050604050505020204" pitchFamily="18" charset="0"/>
              </a:rPr>
              <a:t>S.2(9)(A) requires: property transferred/held by a person + consideration by another + held for benefit of that person. These conditions not met here — amount was immediately returned same day</a:t>
            </a:r>
            <a:endParaRPr lang="en-US" sz="1050" dirty="0">
              <a:latin typeface="Bookman Old Style" panose="02050604050505020204" pitchFamily="18" charset="0"/>
            </a:endParaRPr>
          </a:p>
          <a:p>
            <a:pPr marL="342900" indent="-342900" algn="just">
              <a:spcAft>
                <a:spcPts val="500"/>
              </a:spcAft>
              <a:buSzPct val="100000"/>
              <a:buChar char="•"/>
            </a:pPr>
            <a:r>
              <a:rPr lang="en-US" sz="1050" dirty="0">
                <a:solidFill>
                  <a:srgbClr val="1E2761"/>
                </a:solidFill>
                <a:latin typeface="Bookman Old Style" panose="02050604050505020204" pitchFamily="18" charset="0"/>
              </a:rPr>
              <a:t>Cash is not 'property' under S.2(26) — it is currency, not an asset capable of being held as benami</a:t>
            </a:r>
            <a:endParaRPr lang="en-US" sz="1050" dirty="0">
              <a:latin typeface="Bookman Old Style" panose="02050604050505020204" pitchFamily="18" charset="0"/>
            </a:endParaRPr>
          </a:p>
          <a:p>
            <a:pPr marL="342900" indent="-342900" algn="just">
              <a:spcAft>
                <a:spcPts val="500"/>
              </a:spcAft>
              <a:buSzPct val="100000"/>
              <a:buChar char="•"/>
            </a:pPr>
            <a:r>
              <a:rPr lang="en-US" sz="1050" dirty="0">
                <a:solidFill>
                  <a:srgbClr val="1E2761"/>
                </a:solidFill>
                <a:latin typeface="Bookman Old Style" panose="02050604050505020204" pitchFamily="18" charset="0"/>
              </a:rPr>
              <a:t>T. Raja v. K. Visakh (PBPTA-AT, 2018): Cash routing to defeat demonetization has no nexus with PBPT Act. Authorities failed to discharge burden of proving benami transaction.</a:t>
            </a:r>
            <a:endParaRPr lang="en-US" sz="1050" dirty="0">
              <a:latin typeface="Bookman Old Style" panose="02050604050505020204" pitchFamily="18" charset="0"/>
            </a:endParaRPr>
          </a:p>
          <a:p>
            <a:pPr marL="342900" indent="-342900" algn="just">
              <a:spcAft>
                <a:spcPts val="500"/>
              </a:spcAft>
              <a:buSzPct val="100000"/>
              <a:buChar char="•"/>
            </a:pPr>
            <a:r>
              <a:rPr lang="en-US" sz="1050" dirty="0">
                <a:solidFill>
                  <a:srgbClr val="1E2761"/>
                </a:solidFill>
                <a:latin typeface="Bookman Old Style" panose="02050604050505020204" pitchFamily="18" charset="0"/>
              </a:rPr>
              <a:t>IO cannot recover since amount was declared in PMGKY scheme</a:t>
            </a:r>
            <a:endParaRPr lang="en-US" sz="1050" dirty="0">
              <a:latin typeface="Bookman Old Style" panose="02050604050505020204" pitchFamily="18" charset="0"/>
            </a:endParaRPr>
          </a:p>
        </p:txBody>
      </p:sp>
      <p:sp>
        <p:nvSpPr>
          <p:cNvPr id="8" name="Shape 6"/>
          <p:cNvSpPr/>
          <p:nvPr/>
        </p:nvSpPr>
        <p:spPr>
          <a:xfrm>
            <a:off x="4663440" y="777240"/>
            <a:ext cx="41605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9" name="Shape 7"/>
          <p:cNvSpPr/>
          <p:nvPr/>
        </p:nvSpPr>
        <p:spPr>
          <a:xfrm>
            <a:off x="4663440" y="777240"/>
            <a:ext cx="4160520" cy="384048"/>
          </a:xfrm>
          <a:prstGeom prst="rect">
            <a:avLst/>
          </a:prstGeom>
          <a:solidFill>
            <a:srgbClr val="991B1B"/>
          </a:solidFill>
          <a:ln w="12700">
            <a:solidFill>
              <a:srgbClr val="991B1B"/>
            </a:solidFill>
            <a:prstDash val="solid"/>
          </a:ln>
        </p:spPr>
        <p:txBody>
          <a:bodyPr/>
          <a:lstStyle/>
          <a:p>
            <a:endParaRPr lang="en-IN" dirty="0">
              <a:latin typeface="Bookman Old Style" panose="02050604050505020204" pitchFamily="18" charset="0"/>
            </a:endParaRPr>
          </a:p>
        </p:txBody>
      </p:sp>
      <p:sp>
        <p:nvSpPr>
          <p:cNvPr id="10" name="Text 8"/>
          <p:cNvSpPr/>
          <p:nvPr/>
        </p:nvSpPr>
        <p:spPr>
          <a:xfrm>
            <a:off x="4800600" y="777240"/>
            <a:ext cx="3931920" cy="38404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Revenue's Position</a:t>
            </a:r>
            <a:endParaRPr lang="en-US" sz="1300" dirty="0">
              <a:latin typeface="Bookman Old Style" panose="02050604050505020204" pitchFamily="18" charset="0"/>
            </a:endParaRPr>
          </a:p>
        </p:txBody>
      </p:sp>
      <p:sp>
        <p:nvSpPr>
          <p:cNvPr id="11" name="Text 9"/>
          <p:cNvSpPr/>
          <p:nvPr/>
        </p:nvSpPr>
        <p:spPr>
          <a:xfrm>
            <a:off x="4800600" y="1234440"/>
            <a:ext cx="3931920" cy="3584448"/>
          </a:xfrm>
          <a:prstGeom prst="rect">
            <a:avLst/>
          </a:prstGeom>
          <a:noFill/>
        </p:spPr>
        <p:txBody>
          <a:bodyPr wrap="square" rtlCol="0" anchor="ctr"/>
          <a:lstStyle/>
          <a:p>
            <a:pPr marL="342900" indent="-342900">
              <a:spcAft>
                <a:spcPts val="500"/>
              </a:spcAft>
              <a:buSzPct val="100000"/>
              <a:buChar char="•"/>
            </a:pPr>
            <a:r>
              <a:rPr lang="en-US" sz="1050" dirty="0">
                <a:solidFill>
                  <a:srgbClr val="1E2761"/>
                </a:solidFill>
                <a:latin typeface="Bookman Old Style" panose="02050604050505020204" pitchFamily="18" charset="0"/>
              </a:rPr>
              <a:t>Cash is movable property under S.2(26) — wide definition includes all assets of any kind</a:t>
            </a:r>
            <a:endParaRPr lang="en-US" sz="1050" dirty="0">
              <a:latin typeface="Bookman Old Style" panose="02050604050505020204" pitchFamily="18" charset="0"/>
            </a:endParaRPr>
          </a:p>
          <a:p>
            <a:pPr marL="342900" indent="-342900">
              <a:spcAft>
                <a:spcPts val="500"/>
              </a:spcAft>
              <a:buSzPct val="100000"/>
              <a:buChar char="•"/>
            </a:pPr>
            <a:r>
              <a:rPr lang="en-US" sz="1050" dirty="0">
                <a:solidFill>
                  <a:srgbClr val="1E2761"/>
                </a:solidFill>
                <a:latin typeface="Bookman Old Style" panose="02050604050505020204" pitchFamily="18" charset="0"/>
              </a:rPr>
              <a:t>Ghanshyam Patel deposited appellant's demonetized cash in STC bank account → held it on appellant's behalf → lent his name = benamidar u/s 2(10)</a:t>
            </a:r>
            <a:endParaRPr lang="en-US" sz="1050" dirty="0">
              <a:latin typeface="Bookman Old Style" panose="02050604050505020204" pitchFamily="18" charset="0"/>
            </a:endParaRPr>
          </a:p>
          <a:p>
            <a:pPr marL="342900" indent="-342900">
              <a:spcAft>
                <a:spcPts val="500"/>
              </a:spcAft>
              <a:buSzPct val="100000"/>
              <a:buChar char="•"/>
            </a:pPr>
            <a:r>
              <a:rPr lang="en-US" sz="1050" dirty="0">
                <a:solidFill>
                  <a:srgbClr val="1E2761"/>
                </a:solidFill>
                <a:latin typeface="Bookman Old Style" panose="02050604050505020204" pitchFamily="18" charset="0"/>
              </a:rPr>
              <a:t>S.2(9)(A)(a): property (bank balance in STC) transferred/held by GP; consideration (demonetized cash) provided by appellant</a:t>
            </a:r>
            <a:endParaRPr lang="en-US" sz="1050" dirty="0">
              <a:latin typeface="Bookman Old Style" panose="02050604050505020204" pitchFamily="18" charset="0"/>
            </a:endParaRPr>
          </a:p>
          <a:p>
            <a:pPr marL="342900" indent="-342900">
              <a:spcAft>
                <a:spcPts val="500"/>
              </a:spcAft>
              <a:buSzPct val="100000"/>
              <a:buChar char="•"/>
            </a:pPr>
            <a:r>
              <a:rPr lang="en-US" sz="1050" dirty="0">
                <a:solidFill>
                  <a:srgbClr val="1E2761"/>
                </a:solidFill>
                <a:latin typeface="Bookman Old Style" panose="02050604050505020204" pitchFamily="18" charset="0"/>
              </a:rPr>
              <a:t>S.2(9)(A)(b): amount transferred back to appellant = property held for immediate benefit of the beneficial owner</a:t>
            </a:r>
            <a:endParaRPr lang="en-US" sz="1050" dirty="0">
              <a:latin typeface="Bookman Old Style" panose="02050604050505020204" pitchFamily="18" charset="0"/>
            </a:endParaRPr>
          </a:p>
          <a:p>
            <a:pPr marL="342900" indent="-342900">
              <a:spcAft>
                <a:spcPts val="500"/>
              </a:spcAft>
              <a:buSzPct val="100000"/>
              <a:buChar char="•"/>
            </a:pPr>
            <a:r>
              <a:rPr lang="en-US" sz="1050" dirty="0">
                <a:solidFill>
                  <a:srgbClr val="1E2761"/>
                </a:solidFill>
                <a:latin typeface="Bookman Old Style" panose="02050604050505020204" pitchFamily="18" charset="0"/>
              </a:rPr>
              <a:t>Duration of holding is irrelevant — even momentary holding for the purpose of conversion is sufficient under PBPT Act</a:t>
            </a:r>
            <a:endParaRPr lang="en-US" sz="1050" dirty="0">
              <a:latin typeface="Bookman Old Style" panose="02050604050505020204" pitchFamily="18" charset="0"/>
            </a:endParaRPr>
          </a:p>
          <a:p>
            <a:pPr marL="342900" indent="-342900">
              <a:spcAft>
                <a:spcPts val="500"/>
              </a:spcAft>
              <a:buSzPct val="100000"/>
              <a:buChar char="•"/>
            </a:pPr>
            <a:r>
              <a:rPr lang="en-US" sz="1050" dirty="0">
                <a:solidFill>
                  <a:srgbClr val="1E2761"/>
                </a:solidFill>
                <a:latin typeface="Bookman Old Style" panose="02050604050505020204" pitchFamily="18" charset="0"/>
              </a:rPr>
              <a:t>Cash for cash = consideration: demonetized notes (consideration) exchanged for fresh credits (property) — both words merged and interchangeable where cash is involved</a:t>
            </a:r>
            <a:endParaRPr lang="en-US" sz="1050" dirty="0">
              <a:latin typeface="Bookman Old Style" panose="02050604050505020204" pitchFamily="18" charset="0"/>
            </a:endParaRPr>
          </a:p>
        </p:txBody>
      </p:sp>
      <p:sp>
        <p:nvSpPr>
          <p:cNvPr id="12" name="Text 10"/>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Harvinder Pal Miglani v. IO ACIT (BPU)  |  FPA-PBPT-150/KNP/2018  |  SAFEMA New Delhi  |  30.04.2026</a:t>
            </a:r>
            <a:endParaRPr lang="en-US" sz="900" dirty="0">
              <a:latin typeface="Bookman Old Style" panose="0205060405050502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6D28D9"/>
          </a:solidFill>
          <a:ln w="12700">
            <a:solidFill>
              <a:srgbClr val="6D28D9"/>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600" b="1" dirty="0">
                <a:solidFill>
                  <a:srgbClr val="FFFFFF"/>
                </a:solidFill>
                <a:latin typeface="Bookman Old Style" panose="02050604050505020204" pitchFamily="18" charset="0"/>
              </a:rPr>
              <a:t>Issue I  |  Cash Routing = Benami Transaction  |  SAFEMA Holding [Paras 5 &amp; 6]</a:t>
            </a:r>
            <a:endParaRPr lang="en-US" sz="1600" dirty="0">
              <a:latin typeface="Bookman Old Style" panose="02050604050505020204" pitchFamily="18" charset="0"/>
            </a:endParaRPr>
          </a:p>
        </p:txBody>
      </p:sp>
      <p:sp>
        <p:nvSpPr>
          <p:cNvPr id="4" name="Shape 2"/>
          <p:cNvSpPr/>
          <p:nvPr/>
        </p:nvSpPr>
        <p:spPr>
          <a:xfrm>
            <a:off x="2560320" y="794752"/>
            <a:ext cx="4023360" cy="367621"/>
          </a:xfrm>
          <a:prstGeom prst="roundRect">
            <a:avLst>
              <a:gd name="adj" fmla="val 11111"/>
            </a:avLst>
          </a:prstGeom>
          <a:solidFill>
            <a:srgbClr val="991B1B"/>
          </a:solidFill>
          <a:ln w="12700">
            <a:solidFill>
              <a:srgbClr val="991B1B"/>
            </a:solidFill>
            <a:prstDash val="solid"/>
          </a:ln>
        </p:spPr>
        <p:txBody>
          <a:bodyPr/>
          <a:lstStyle/>
          <a:p>
            <a:endParaRPr lang="en-IN" dirty="0">
              <a:latin typeface="Bookman Old Style" panose="02050604050505020204" pitchFamily="18" charset="0"/>
            </a:endParaRPr>
          </a:p>
        </p:txBody>
      </p:sp>
      <p:sp>
        <p:nvSpPr>
          <p:cNvPr id="5" name="Text 3"/>
          <p:cNvSpPr/>
          <p:nvPr/>
        </p:nvSpPr>
        <p:spPr>
          <a:xfrm>
            <a:off x="2560320" y="652482"/>
            <a:ext cx="4023360" cy="658368"/>
          </a:xfrm>
          <a:prstGeom prst="rect">
            <a:avLst/>
          </a:prstGeom>
          <a:noFill/>
        </p:spPr>
        <p:txBody>
          <a:bodyPr wrap="square" rtlCol="0" anchor="ctr"/>
          <a:lstStyle/>
          <a:p>
            <a:pPr marL="0" indent="0" algn="ctr">
              <a:buNone/>
            </a:pPr>
            <a:r>
              <a:rPr lang="en-US" sz="1300" b="1" dirty="0">
                <a:solidFill>
                  <a:srgbClr val="FFFFFF"/>
                </a:solidFill>
                <a:latin typeface="Bookman Old Style" panose="02050604050505020204" pitchFamily="18" charset="0"/>
              </a:rPr>
              <a:t>HELD — BENAMI TRANSACTION MADE OUT</a:t>
            </a:r>
            <a:endParaRPr lang="en-US" sz="1300" dirty="0">
              <a:latin typeface="Bookman Old Style" panose="02050604050505020204" pitchFamily="18" charset="0"/>
            </a:endParaRPr>
          </a:p>
        </p:txBody>
      </p:sp>
      <p:grpSp>
        <p:nvGrpSpPr>
          <p:cNvPr id="27" name="Group 26"/>
          <p:cNvGrpSpPr/>
          <p:nvPr/>
        </p:nvGrpSpPr>
        <p:grpSpPr>
          <a:xfrm>
            <a:off x="320040" y="1325880"/>
            <a:ext cx="8503920" cy="3571584"/>
            <a:chOff x="320040" y="1664208"/>
            <a:chExt cx="8503920" cy="2322576"/>
          </a:xfrm>
        </p:grpSpPr>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6D28D9"/>
            </a:solidFill>
            <a:ln w="12700">
              <a:solidFill>
                <a:srgbClr val="6D28D9"/>
              </a:solidFill>
              <a:prstDash val="solid"/>
            </a:ln>
          </p:spPr>
          <p:txBody>
            <a:bodyPr/>
            <a:lstStyle/>
            <a:p>
              <a:endParaRPr lang="en-IN" dirty="0">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709928"/>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Cash = movable property + S.2(9)(A) fully satisfied</a:t>
              </a:r>
              <a:endParaRPr lang="en-US" sz="1200" dirty="0">
                <a:latin typeface="Bookman Old Style" panose="02050604050505020204" pitchFamily="18" charset="0"/>
              </a:endParaRPr>
            </a:p>
          </p:txBody>
        </p:sp>
        <p:sp>
          <p:nvSpPr>
            <p:cNvPr id="10" name="Text 8"/>
            <p:cNvSpPr/>
            <p:nvPr/>
          </p:nvSpPr>
          <p:spPr>
            <a:xfrm>
              <a:off x="932688" y="193796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Cash is a pure liquid asset and a movable property under S.2(26). Appellant's demonetized cash was deposited in bank account — clear transfer/holding on behalf of Appellant, thereby lent his name to the cash = benamidar. </a:t>
              </a:r>
              <a:endParaRPr lang="en-US" sz="1050" dirty="0">
                <a:solidFill>
                  <a:srgbClr val="64748B"/>
                </a:solidFill>
                <a:latin typeface="Bookman Old Style" panose="02050604050505020204" pitchFamily="18" charset="0"/>
              </a:endParaRPr>
            </a:p>
            <a:p>
              <a:pPr marL="0" indent="0">
                <a:buNone/>
              </a:pPr>
              <a:r>
                <a:rPr lang="en-US" sz="1050" dirty="0">
                  <a:solidFill>
                    <a:srgbClr val="64748B"/>
                  </a:solidFill>
                  <a:latin typeface="Bookman Old Style" panose="02050604050505020204" pitchFamily="18" charset="0"/>
                </a:rPr>
                <a:t>Both parts of S.2(9)(A)(a) are made out: property held; consideration (demonetized cash) provided by Appellant.</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6D28D9"/>
            </a:solidFill>
            <a:ln w="12700">
              <a:solidFill>
                <a:srgbClr val="6D28D9"/>
              </a:solidFill>
              <a:prstDash val="solid"/>
            </a:ln>
          </p:spPr>
          <p:txBody>
            <a:bodyPr/>
            <a:lstStyle/>
            <a:p>
              <a:endParaRPr lang="en-IN" dirty="0">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443062"/>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Cash for cash = consideration and property are interchangeable</a:t>
              </a:r>
              <a:endParaRPr lang="en-US" sz="1200" dirty="0">
                <a:latin typeface="Bookman Old Style" panose="02050604050505020204" pitchFamily="18" charset="0"/>
              </a:endParaRPr>
            </a:p>
          </p:txBody>
        </p:sp>
        <p:sp>
          <p:nvSpPr>
            <p:cNvPr id="15" name="Text 13"/>
            <p:cNvSpPr/>
            <p:nvPr/>
          </p:nvSpPr>
          <p:spPr>
            <a:xfrm>
              <a:off x="932688" y="2739532"/>
              <a:ext cx="7772400" cy="347472"/>
            </a:xfrm>
            <a:prstGeom prst="rect">
              <a:avLst/>
            </a:prstGeom>
            <a:noFill/>
          </p:spPr>
          <p:txBody>
            <a:bodyPr wrap="square" rtlCol="0" anchor="ctr"/>
            <a:lstStyle/>
            <a:p>
              <a:pPr marL="0" indent="0" algn="just">
                <a:buNone/>
              </a:pPr>
              <a:r>
                <a:rPr lang="en-US" sz="1050" dirty="0">
                  <a:solidFill>
                    <a:srgbClr val="64748B"/>
                  </a:solidFill>
                  <a:latin typeface="Bookman Old Style" panose="02050604050505020204" pitchFamily="18" charset="0"/>
                </a:rPr>
                <a:t>SAFEMA: 'Where cash is involved, we cannot segregate the word consideration in the form of cash from the word property in the form of cash. Both words stand merged with each other and are interchangeable.’ </a:t>
              </a:r>
              <a:endParaRPr lang="en-US" sz="1050" dirty="0">
                <a:solidFill>
                  <a:srgbClr val="64748B"/>
                </a:solidFill>
                <a:latin typeface="Bookman Old Style" panose="02050604050505020204" pitchFamily="18" charset="0"/>
              </a:endParaRPr>
            </a:p>
            <a:p>
              <a:pPr marL="0" indent="0" algn="just">
                <a:buNone/>
              </a:pPr>
              <a:r>
                <a:rPr lang="en-US" sz="1050" dirty="0">
                  <a:solidFill>
                    <a:srgbClr val="64748B"/>
                  </a:solidFill>
                  <a:latin typeface="Bookman Old Style" panose="02050604050505020204" pitchFamily="18" charset="0"/>
                </a:rPr>
                <a:t>At the moment of deposit, demonetized cash becomes consideration and bank balance becomes the property held for Appellant's benefit.</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6D28D9"/>
            </a:solidFill>
            <a:ln w="12700">
              <a:solidFill>
                <a:srgbClr val="6D28D9"/>
              </a:solidFill>
              <a:prstDash val="solid"/>
            </a:ln>
          </p:spPr>
          <p:txBody>
            <a:bodyPr/>
            <a:lstStyle/>
            <a:p>
              <a:endParaRPr lang="en-IN" dirty="0">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319272"/>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Duration of holding is irrelevant — momentary holding enough</a:t>
              </a:r>
              <a:endParaRPr lang="en-US" sz="1200" dirty="0">
                <a:latin typeface="Bookman Old Style" panose="02050604050505020204" pitchFamily="18" charset="0"/>
              </a:endParaRPr>
            </a:p>
          </p:txBody>
        </p:sp>
        <p:sp>
          <p:nvSpPr>
            <p:cNvPr id="20" name="Text 18"/>
            <p:cNvSpPr/>
            <p:nvPr/>
          </p:nvSpPr>
          <p:spPr>
            <a:xfrm>
              <a:off x="932688" y="3491873"/>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S.2(9)(A)(b) covers property held for 'immediate or future benefit'. The fact that it was retransferred on the same day does not exonerate the parties from PBPT liability.</a:t>
              </a:r>
              <a:endParaRPr lang="en-US" sz="1050" dirty="0">
                <a:latin typeface="Bookman Old Style" panose="020506040505050202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3" name="Text 1"/>
          <p:cNvSpPr/>
          <p:nvPr/>
        </p:nvSpPr>
        <p:spPr>
          <a:xfrm>
            <a:off x="457200" y="1645920"/>
            <a:ext cx="8229600" cy="1005840"/>
          </a:xfrm>
          <a:prstGeom prst="rect">
            <a:avLst/>
          </a:prstGeom>
          <a:noFill/>
        </p:spPr>
        <p:txBody>
          <a:bodyPr wrap="square" rtlCol="0" anchor="ctr"/>
          <a:lstStyle/>
          <a:p>
            <a:pPr marL="0" indent="0" algn="ctr">
              <a:buNone/>
            </a:pPr>
            <a:r>
              <a:rPr lang="en-US" sz="4000" b="1" dirty="0">
                <a:solidFill>
                  <a:srgbClr val="FFFFFF"/>
                </a:solidFill>
                <a:latin typeface="Bookman Old Style" panose="02050604050505020204" pitchFamily="18" charset="0"/>
              </a:rPr>
              <a:t>DCIT (BPU-1) v. Jiten Pujari</a:t>
            </a:r>
            <a:endParaRPr lang="en-US" sz="4000" dirty="0">
              <a:latin typeface="Bookman Old Style" panose="02050604050505020204" pitchFamily="18" charset="0"/>
            </a:endParaRPr>
          </a:p>
        </p:txBody>
      </p:sp>
      <p:sp>
        <p:nvSpPr>
          <p:cNvPr id="4" name="Text 2"/>
          <p:cNvSpPr/>
          <p:nvPr/>
        </p:nvSpPr>
        <p:spPr>
          <a:xfrm>
            <a:off x="457200" y="2697480"/>
            <a:ext cx="8229600" cy="548640"/>
          </a:xfrm>
          <a:prstGeom prst="rect">
            <a:avLst/>
          </a:prstGeom>
          <a:noFill/>
        </p:spPr>
        <p:txBody>
          <a:bodyPr wrap="square" rtlCol="0" anchor="ctr"/>
          <a:lstStyle/>
          <a:p>
            <a:pPr marL="0" indent="0" algn="ctr">
              <a:buNone/>
            </a:pPr>
            <a:r>
              <a:rPr lang="en-US" sz="1800" dirty="0">
                <a:solidFill>
                  <a:srgbClr val="CADCFC"/>
                </a:solidFill>
                <a:latin typeface="Bookman Old Style" panose="02050604050505020204" pitchFamily="18" charset="0"/>
              </a:rPr>
              <a:t>Fiduciary Exception to Benami Transaction  |  SAFEMA 2024</a:t>
            </a:r>
            <a:endParaRPr lang="en-US" sz="1800" dirty="0">
              <a:latin typeface="Bookman Old Style" panose="020506040505050202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0369A1"/>
          </a:solidFill>
          <a:ln w="12700">
            <a:solidFill>
              <a:srgbClr val="0369A1"/>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000" b="1" dirty="0">
                <a:solidFill>
                  <a:srgbClr val="FFFFFF"/>
                </a:solidFill>
                <a:latin typeface="Bookman Old Style" panose="02050604050505020204" pitchFamily="18" charset="0"/>
              </a:rPr>
              <a:t>DCIT (BPU-1) v. Jiten Pujari — Case Background</a:t>
            </a:r>
            <a:endParaRPr lang="en-US" sz="2000" dirty="0">
              <a:latin typeface="Bookman Old Style" panose="02050604050505020204" pitchFamily="18" charset="0"/>
            </a:endParaRPr>
          </a:p>
        </p:txBody>
      </p:sp>
      <p:sp>
        <p:nvSpPr>
          <p:cNvPr id="4" name="Shape 2"/>
          <p:cNvSpPr/>
          <p:nvPr/>
        </p:nvSpPr>
        <p:spPr>
          <a:xfrm>
            <a:off x="341811" y="777240"/>
            <a:ext cx="8460378" cy="1215934"/>
          </a:xfrm>
          <a:prstGeom prst="rect">
            <a:avLst/>
          </a:prstGeom>
          <a:solidFill>
            <a:srgbClr val="EFF6FF"/>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5" name="Shape 3"/>
          <p:cNvSpPr/>
          <p:nvPr/>
        </p:nvSpPr>
        <p:spPr>
          <a:xfrm>
            <a:off x="330925" y="777240"/>
            <a:ext cx="8482150" cy="349432"/>
          </a:xfrm>
          <a:prstGeom prst="rect">
            <a:avLst/>
          </a:prstGeom>
          <a:solidFill>
            <a:srgbClr val="0369A1">
              <a:alpha val="25000"/>
            </a:srgbClr>
          </a:solidFill>
          <a:ln w="6350">
            <a:solidFill>
              <a:srgbClr val="0369A1"/>
            </a:solidFill>
            <a:prstDash val="solid"/>
          </a:ln>
        </p:spPr>
        <p:txBody>
          <a:bodyPr/>
          <a:lstStyle/>
          <a:p>
            <a:endParaRPr lang="en-IN" dirty="0">
              <a:latin typeface="Bookman Old Style" panose="02050604050505020204" pitchFamily="18" charset="0"/>
            </a:endParaRPr>
          </a:p>
        </p:txBody>
      </p:sp>
      <p:sp>
        <p:nvSpPr>
          <p:cNvPr id="6" name="Text 4"/>
          <p:cNvSpPr/>
          <p:nvPr/>
        </p:nvSpPr>
        <p:spPr>
          <a:xfrm>
            <a:off x="502920" y="777240"/>
            <a:ext cx="8229600" cy="365760"/>
          </a:xfrm>
          <a:prstGeom prst="rect">
            <a:avLst/>
          </a:prstGeom>
          <a:noFill/>
        </p:spPr>
        <p:txBody>
          <a:bodyPr wrap="square" rtlCol="0" anchor="ctr"/>
          <a:lstStyle/>
          <a:p>
            <a:pPr marL="0" indent="0">
              <a:buNone/>
            </a:pPr>
            <a:r>
              <a:rPr lang="en-US" sz="1300" b="1" dirty="0">
                <a:solidFill>
                  <a:srgbClr val="0369A1"/>
                </a:solidFill>
                <a:latin typeface="Bookman Old Style" panose="02050604050505020204" pitchFamily="18" charset="0"/>
              </a:rPr>
              <a:t>Case in a Nutshell</a:t>
            </a:r>
            <a:endParaRPr lang="en-US" sz="1300" dirty="0">
              <a:latin typeface="Bookman Old Style" panose="02050604050505020204" pitchFamily="18" charset="0"/>
            </a:endParaRPr>
          </a:p>
        </p:txBody>
      </p:sp>
      <p:sp>
        <p:nvSpPr>
          <p:cNvPr id="7" name="Text 5"/>
          <p:cNvSpPr/>
          <p:nvPr/>
        </p:nvSpPr>
        <p:spPr>
          <a:xfrm>
            <a:off x="492035" y="1303021"/>
            <a:ext cx="8262256" cy="557130"/>
          </a:xfrm>
          <a:prstGeom prst="rect">
            <a:avLst/>
          </a:prstGeom>
          <a:noFill/>
        </p:spPr>
        <p:txBody>
          <a:bodyPr wrap="square" rtlCol="0" anchor="ctr"/>
          <a:lstStyle/>
          <a:p>
            <a:pPr marL="0" indent="0" algn="just">
              <a:buNone/>
            </a:pPr>
            <a:r>
              <a:rPr lang="en-US" sz="1100" dirty="0">
                <a:solidFill>
                  <a:srgbClr val="1E2761"/>
                </a:solidFill>
                <a:latin typeface="Bookman Old Style" panose="02050604050505020204" pitchFamily="18" charset="0"/>
              </a:rPr>
              <a:t>Search was undertaken on Trigon Hotels, wherein cash of ₹9.94 crores found in 4 bank lockers held in names of Jiten Pujari (JP), Venkatesh Shenoy (VS) and Siyaram Pandey (SP). All three: 'Cash belongs to beneficial owners Ratan Kant Sharma / Shiv Shankar Sharma — given to us for safe custody as employees.' Beneficial owners also confirmed cash was theirs. Revenue held it to be a benami transaction. Adjudicating Authority: fiduciary exception applies — not benami. </a:t>
            </a:r>
            <a:endParaRPr lang="en-US" sz="1100" dirty="0">
              <a:latin typeface="Bookman Old Style" panose="02050604050505020204" pitchFamily="18" charset="0"/>
            </a:endParaRPr>
          </a:p>
        </p:txBody>
      </p:sp>
      <p:sp>
        <p:nvSpPr>
          <p:cNvPr id="8" name="Shape 6"/>
          <p:cNvSpPr/>
          <p:nvPr/>
        </p:nvSpPr>
        <p:spPr>
          <a:xfrm>
            <a:off x="343287" y="2094137"/>
            <a:ext cx="8503920" cy="84124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9" name="Shape 7"/>
          <p:cNvSpPr/>
          <p:nvPr/>
        </p:nvSpPr>
        <p:spPr>
          <a:xfrm>
            <a:off x="343287" y="2094137"/>
            <a:ext cx="1920240" cy="841248"/>
          </a:xfrm>
          <a:prstGeom prst="rect">
            <a:avLst/>
          </a:prstGeom>
          <a:solidFill>
            <a:srgbClr val="0369A1"/>
          </a:solidFill>
          <a:ln w="12700">
            <a:solidFill>
              <a:srgbClr val="0369A1"/>
            </a:solidFill>
            <a:prstDash val="solid"/>
          </a:ln>
        </p:spPr>
        <p:txBody>
          <a:bodyPr/>
          <a:lstStyle/>
          <a:p>
            <a:endParaRPr lang="en-IN" dirty="0">
              <a:latin typeface="Bookman Old Style" panose="02050604050505020204" pitchFamily="18" charset="0"/>
            </a:endParaRPr>
          </a:p>
        </p:txBody>
      </p:sp>
      <p:sp>
        <p:nvSpPr>
          <p:cNvPr id="10" name="Text 8"/>
          <p:cNvSpPr/>
          <p:nvPr/>
        </p:nvSpPr>
        <p:spPr>
          <a:xfrm>
            <a:off x="407295" y="2094137"/>
            <a:ext cx="1783080" cy="841248"/>
          </a:xfrm>
          <a:prstGeom prst="rect">
            <a:avLst/>
          </a:prstGeom>
          <a:noFill/>
        </p:spPr>
        <p:txBody>
          <a:bodyPr wrap="square" rtlCol="0" anchor="ctr"/>
          <a:lstStyle/>
          <a:p>
            <a:pPr marL="0" indent="0" algn="ctr">
              <a:buNone/>
            </a:pPr>
            <a:r>
              <a:rPr lang="en-US" sz="1100" b="1" dirty="0">
                <a:solidFill>
                  <a:srgbClr val="FFFFFF"/>
                </a:solidFill>
                <a:latin typeface="Bookman Old Style" panose="02050604050505020204" pitchFamily="18" charset="0"/>
              </a:rPr>
              <a:t>Alleged Benamidars</a:t>
            </a:r>
            <a:endParaRPr lang="en-US" sz="1100" dirty="0">
              <a:latin typeface="Bookman Old Style" panose="02050604050505020204" pitchFamily="18" charset="0"/>
            </a:endParaRPr>
          </a:p>
        </p:txBody>
      </p:sp>
      <p:sp>
        <p:nvSpPr>
          <p:cNvPr id="11" name="Text 9"/>
          <p:cNvSpPr/>
          <p:nvPr/>
        </p:nvSpPr>
        <p:spPr>
          <a:xfrm>
            <a:off x="2354967" y="2139857"/>
            <a:ext cx="6400800" cy="320040"/>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Jiten Pujari (JP) · Venkatesh Shenoy (VS) · Siyaram Pandey (SP)</a:t>
            </a:r>
            <a:endParaRPr lang="en-US" sz="1200" dirty="0">
              <a:latin typeface="Bookman Old Style" panose="02050604050505020204" pitchFamily="18" charset="0"/>
            </a:endParaRPr>
          </a:p>
        </p:txBody>
      </p:sp>
      <p:sp>
        <p:nvSpPr>
          <p:cNvPr id="12" name="Text 10"/>
          <p:cNvSpPr/>
          <p:nvPr/>
        </p:nvSpPr>
        <p:spPr>
          <a:xfrm>
            <a:off x="2354967" y="2505617"/>
            <a:ext cx="6400800" cy="365760"/>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Employees of beneficial owners. Held bank locker keys. Cash found in their lockers. None claimed ownership — all said cash belongs to employer.</a:t>
            </a:r>
            <a:endParaRPr lang="en-US" sz="1050" dirty="0">
              <a:latin typeface="Bookman Old Style" panose="02050604050505020204" pitchFamily="18" charset="0"/>
            </a:endParaRPr>
          </a:p>
        </p:txBody>
      </p:sp>
      <p:sp>
        <p:nvSpPr>
          <p:cNvPr id="13" name="Shape 11"/>
          <p:cNvSpPr/>
          <p:nvPr/>
        </p:nvSpPr>
        <p:spPr>
          <a:xfrm>
            <a:off x="343287" y="3054257"/>
            <a:ext cx="8503920" cy="84124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4" name="Shape 12"/>
          <p:cNvSpPr/>
          <p:nvPr/>
        </p:nvSpPr>
        <p:spPr>
          <a:xfrm>
            <a:off x="343287" y="3054257"/>
            <a:ext cx="1920240" cy="841248"/>
          </a:xfrm>
          <a:prstGeom prst="rect">
            <a:avLst/>
          </a:prstGeom>
          <a:solidFill>
            <a:srgbClr val="0D9488"/>
          </a:solidFill>
          <a:ln w="12700">
            <a:solidFill>
              <a:srgbClr val="0D9488"/>
            </a:solidFill>
            <a:prstDash val="solid"/>
          </a:ln>
        </p:spPr>
        <p:txBody>
          <a:bodyPr/>
          <a:lstStyle/>
          <a:p>
            <a:endParaRPr lang="en-IN" dirty="0">
              <a:latin typeface="Bookman Old Style" panose="02050604050505020204" pitchFamily="18" charset="0"/>
            </a:endParaRPr>
          </a:p>
        </p:txBody>
      </p:sp>
      <p:sp>
        <p:nvSpPr>
          <p:cNvPr id="15" name="Text 13"/>
          <p:cNvSpPr/>
          <p:nvPr/>
        </p:nvSpPr>
        <p:spPr>
          <a:xfrm>
            <a:off x="407295" y="3054257"/>
            <a:ext cx="1783080" cy="841248"/>
          </a:xfrm>
          <a:prstGeom prst="rect">
            <a:avLst/>
          </a:prstGeom>
          <a:noFill/>
        </p:spPr>
        <p:txBody>
          <a:bodyPr wrap="square" rtlCol="0" anchor="ctr"/>
          <a:lstStyle/>
          <a:p>
            <a:pPr marL="0" indent="0" algn="ctr">
              <a:buNone/>
            </a:pPr>
            <a:r>
              <a:rPr lang="en-US" sz="1100" b="1" dirty="0">
                <a:solidFill>
                  <a:srgbClr val="FFFFFF"/>
                </a:solidFill>
                <a:latin typeface="Bookman Old Style" panose="02050604050505020204" pitchFamily="18" charset="0"/>
              </a:rPr>
              <a:t>Alleged Beneficial Owners</a:t>
            </a:r>
            <a:endParaRPr lang="en-US" sz="1100" dirty="0">
              <a:latin typeface="Bookman Old Style" panose="02050604050505020204" pitchFamily="18" charset="0"/>
            </a:endParaRPr>
          </a:p>
        </p:txBody>
      </p:sp>
      <p:sp>
        <p:nvSpPr>
          <p:cNvPr id="16" name="Text 14"/>
          <p:cNvSpPr/>
          <p:nvPr/>
        </p:nvSpPr>
        <p:spPr>
          <a:xfrm>
            <a:off x="2354967" y="3099977"/>
            <a:ext cx="6400800" cy="320040"/>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Ratan Kant Sharma · Shiv Shankar Sharma</a:t>
            </a:r>
            <a:endParaRPr lang="en-US" sz="1200" dirty="0">
              <a:latin typeface="Bookman Old Style" panose="02050604050505020204" pitchFamily="18" charset="0"/>
            </a:endParaRPr>
          </a:p>
        </p:txBody>
      </p:sp>
      <p:sp>
        <p:nvSpPr>
          <p:cNvPr id="17" name="Text 15"/>
          <p:cNvSpPr/>
          <p:nvPr/>
        </p:nvSpPr>
        <p:spPr>
          <a:xfrm>
            <a:off x="2354967" y="3465737"/>
            <a:ext cx="6400800" cy="365760"/>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Proprietors of Noble India / Global India Construction Co. Did NOT disown cash — confirmed it was theirs, given to employees for safe custody.</a:t>
            </a:r>
            <a:endParaRPr lang="en-US" sz="1050" dirty="0">
              <a:latin typeface="Bookman Old Style" panose="02050604050505020204" pitchFamily="18" charset="0"/>
            </a:endParaRPr>
          </a:p>
        </p:txBody>
      </p:sp>
      <p:sp>
        <p:nvSpPr>
          <p:cNvPr id="18" name="Shape 16"/>
          <p:cNvSpPr/>
          <p:nvPr/>
        </p:nvSpPr>
        <p:spPr>
          <a:xfrm>
            <a:off x="343287" y="4014377"/>
            <a:ext cx="8503920" cy="84124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9" name="Shape 17"/>
          <p:cNvSpPr/>
          <p:nvPr/>
        </p:nvSpPr>
        <p:spPr>
          <a:xfrm>
            <a:off x="343287" y="4014377"/>
            <a:ext cx="1920240" cy="841248"/>
          </a:xfrm>
          <a:prstGeom prst="rect">
            <a:avLst/>
          </a:prstGeom>
          <a:solidFill>
            <a:srgbClr val="D97706"/>
          </a:solidFill>
          <a:ln w="12700">
            <a:solidFill>
              <a:srgbClr val="D97706"/>
            </a:solidFill>
            <a:prstDash val="solid"/>
          </a:ln>
        </p:spPr>
        <p:txBody>
          <a:bodyPr/>
          <a:lstStyle/>
          <a:p>
            <a:endParaRPr lang="en-IN" dirty="0">
              <a:latin typeface="Bookman Old Style" panose="02050604050505020204" pitchFamily="18" charset="0"/>
            </a:endParaRPr>
          </a:p>
        </p:txBody>
      </p:sp>
      <p:sp>
        <p:nvSpPr>
          <p:cNvPr id="20" name="Text 18"/>
          <p:cNvSpPr/>
          <p:nvPr/>
        </p:nvSpPr>
        <p:spPr>
          <a:xfrm>
            <a:off x="407295" y="4014377"/>
            <a:ext cx="1783080" cy="841248"/>
          </a:xfrm>
          <a:prstGeom prst="rect">
            <a:avLst/>
          </a:prstGeom>
          <a:noFill/>
        </p:spPr>
        <p:txBody>
          <a:bodyPr wrap="square" rtlCol="0" anchor="ctr"/>
          <a:lstStyle/>
          <a:p>
            <a:pPr marL="0" indent="0" algn="ctr">
              <a:buNone/>
            </a:pPr>
            <a:r>
              <a:rPr lang="en-US" sz="1100" b="1" dirty="0">
                <a:solidFill>
                  <a:srgbClr val="FFFFFF"/>
                </a:solidFill>
                <a:latin typeface="Bookman Old Style" panose="02050604050505020204" pitchFamily="18" charset="0"/>
              </a:rPr>
              <a:t>Amount Found</a:t>
            </a:r>
            <a:endParaRPr lang="en-US" sz="1100" dirty="0">
              <a:latin typeface="Bookman Old Style" panose="02050604050505020204" pitchFamily="18" charset="0"/>
            </a:endParaRPr>
          </a:p>
        </p:txBody>
      </p:sp>
      <p:sp>
        <p:nvSpPr>
          <p:cNvPr id="21" name="Text 19"/>
          <p:cNvSpPr/>
          <p:nvPr/>
        </p:nvSpPr>
        <p:spPr>
          <a:xfrm>
            <a:off x="2354967" y="4060097"/>
            <a:ext cx="6400800" cy="320040"/>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₹9,94,00,000 (₹9.94 Crores)</a:t>
            </a:r>
            <a:endParaRPr lang="en-US" sz="1200" dirty="0">
              <a:latin typeface="Bookman Old Style" panose="02050604050505020204" pitchFamily="18" charset="0"/>
            </a:endParaRPr>
          </a:p>
        </p:txBody>
      </p:sp>
      <p:sp>
        <p:nvSpPr>
          <p:cNvPr id="22" name="Text 20"/>
          <p:cNvSpPr/>
          <p:nvPr/>
        </p:nvSpPr>
        <p:spPr>
          <a:xfrm>
            <a:off x="2354967" y="4425857"/>
            <a:ext cx="6400800" cy="365760"/>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Found in 4 different bank lockers during search. Added in IT assessment as undisclosed income of beneficial owners (not shown in books of account).</a:t>
            </a:r>
            <a:endParaRPr lang="en-US" sz="1050" dirty="0">
              <a:latin typeface="Bookman Old Style" panose="02050604050505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A4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457200" y="256032"/>
            <a:ext cx="8229600" cy="457200"/>
          </a:xfrm>
          <a:prstGeom prst="rect">
            <a:avLst/>
          </a:prstGeom>
          <a:noFill/>
        </p:spPr>
        <p:txBody>
          <a:bodyPr wrap="square" rtlCol="0" anchor="ctr"/>
          <a:lstStyle/>
          <a:p>
            <a:pPr marL="0" indent="0">
              <a:buNone/>
            </a:pPr>
            <a:endParaRPr lang="en-US" sz="1100" dirty="0">
              <a:latin typeface="Bookman Old Style" panose="02050604050505020204" pitchFamily="18" charset="0"/>
            </a:endParaRPr>
          </a:p>
        </p:txBody>
      </p:sp>
      <p:sp>
        <p:nvSpPr>
          <p:cNvPr id="4" name="Text 2"/>
          <p:cNvSpPr/>
          <p:nvPr/>
        </p:nvSpPr>
        <p:spPr>
          <a:xfrm>
            <a:off x="457200" y="1097280"/>
            <a:ext cx="8229600" cy="822960"/>
          </a:xfrm>
          <a:prstGeom prst="rect">
            <a:avLst/>
          </a:prstGeom>
          <a:noFill/>
        </p:spPr>
        <p:txBody>
          <a:bodyPr wrap="square" rtlCol="0" anchor="ctr"/>
          <a:lstStyle/>
          <a:p>
            <a:pPr marL="0" indent="0">
              <a:buNone/>
            </a:pPr>
            <a:r>
              <a:rPr lang="en-US" sz="4400" b="1" dirty="0">
                <a:solidFill>
                  <a:srgbClr val="FFFFFF"/>
                </a:solidFill>
                <a:latin typeface="Bookman Old Style" panose="02050604050505020204" pitchFamily="18" charset="0"/>
              </a:rPr>
              <a:t>Benami Property &amp;</a:t>
            </a:r>
            <a:endParaRPr lang="en-US" sz="4400" dirty="0">
              <a:latin typeface="Bookman Old Style" panose="02050604050505020204" pitchFamily="18" charset="0"/>
            </a:endParaRPr>
          </a:p>
        </p:txBody>
      </p:sp>
      <p:sp>
        <p:nvSpPr>
          <p:cNvPr id="5" name="Text 3"/>
          <p:cNvSpPr/>
          <p:nvPr/>
        </p:nvSpPr>
        <p:spPr>
          <a:xfrm>
            <a:off x="457200" y="1901952"/>
            <a:ext cx="8229600" cy="822960"/>
          </a:xfrm>
          <a:prstGeom prst="rect">
            <a:avLst/>
          </a:prstGeom>
          <a:noFill/>
        </p:spPr>
        <p:txBody>
          <a:bodyPr wrap="square" rtlCol="0" anchor="ctr"/>
          <a:lstStyle/>
          <a:p>
            <a:pPr marL="0" indent="0">
              <a:buNone/>
            </a:pPr>
            <a:r>
              <a:rPr lang="en-US" sz="4400" b="1" dirty="0">
                <a:solidFill>
                  <a:srgbClr val="F59E0B"/>
                </a:solidFill>
                <a:latin typeface="Bookman Old Style" panose="02050604050505020204" pitchFamily="18" charset="0"/>
              </a:rPr>
              <a:t>Unaccounted Cash</a:t>
            </a:r>
            <a:endParaRPr lang="en-US" sz="4400" dirty="0">
              <a:latin typeface="Bookman Old Style" panose="02050604050505020204" pitchFamily="18" charset="0"/>
            </a:endParaRPr>
          </a:p>
        </p:txBody>
      </p:sp>
      <p:sp>
        <p:nvSpPr>
          <p:cNvPr id="6" name="Text 4"/>
          <p:cNvSpPr/>
          <p:nvPr/>
        </p:nvSpPr>
        <p:spPr>
          <a:xfrm>
            <a:off x="457200" y="2788920"/>
            <a:ext cx="8229600" cy="548640"/>
          </a:xfrm>
          <a:prstGeom prst="rect">
            <a:avLst/>
          </a:prstGeom>
          <a:noFill/>
        </p:spPr>
        <p:txBody>
          <a:bodyPr wrap="square" rtlCol="0" anchor="ctr"/>
          <a:lstStyle/>
          <a:p>
            <a:pPr marL="0" indent="0">
              <a:buNone/>
            </a:pPr>
            <a:r>
              <a:rPr lang="en-US" sz="1900" dirty="0">
                <a:solidFill>
                  <a:srgbClr val="CADCFC"/>
                </a:solidFill>
                <a:latin typeface="Bookman Old Style" panose="02050604050505020204" pitchFamily="18" charset="0"/>
              </a:rPr>
              <a:t>PBPT Act, 1988</a:t>
            </a:r>
            <a:endParaRPr lang="en-US" sz="1900" dirty="0">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0369A1"/>
          </a:solidFill>
          <a:ln w="12700">
            <a:solidFill>
              <a:srgbClr val="0369A1"/>
            </a:solidFill>
            <a:prstDash val="solid"/>
          </a:ln>
        </p:spPr>
        <p:txBody>
          <a:bodyPr/>
          <a:lstStyle/>
          <a:p>
            <a:endParaRPr lang="en-IN" dirty="0">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800" b="1" dirty="0">
                <a:solidFill>
                  <a:srgbClr val="FFFFFF"/>
                </a:solidFill>
                <a:latin typeface="Bookman Old Style" panose="02050604050505020204" pitchFamily="18" charset="0"/>
              </a:rPr>
              <a:t>Jiten Pujari  |  Fiduciary Exception  |  Facts &amp; Arguments</a:t>
            </a:r>
            <a:endParaRPr lang="en-US" sz="1800" dirty="0">
              <a:latin typeface="Bookman Old Style" panose="02050604050505020204" pitchFamily="18" charset="0"/>
            </a:endParaRPr>
          </a:p>
        </p:txBody>
      </p:sp>
      <p:sp>
        <p:nvSpPr>
          <p:cNvPr id="4" name="Shape 2"/>
          <p:cNvSpPr/>
          <p:nvPr/>
        </p:nvSpPr>
        <p:spPr>
          <a:xfrm>
            <a:off x="320040" y="777240"/>
            <a:ext cx="8503920" cy="1481328"/>
          </a:xfrm>
          <a:prstGeom prst="rect">
            <a:avLst/>
          </a:prstGeom>
          <a:solidFill>
            <a:srgbClr val="EFF6FF"/>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5" name="Shape 3"/>
          <p:cNvSpPr/>
          <p:nvPr/>
        </p:nvSpPr>
        <p:spPr>
          <a:xfrm>
            <a:off x="320040" y="777240"/>
            <a:ext cx="8503920" cy="347472"/>
          </a:xfrm>
          <a:prstGeom prst="rect">
            <a:avLst/>
          </a:prstGeom>
          <a:solidFill>
            <a:srgbClr val="0369A1">
              <a:alpha val="20000"/>
            </a:srgbClr>
          </a:solidFill>
          <a:ln w="6350">
            <a:solidFill>
              <a:srgbClr val="0369A1"/>
            </a:solidFill>
            <a:prstDash val="solid"/>
          </a:ln>
        </p:spPr>
        <p:txBody>
          <a:bodyPr/>
          <a:lstStyle/>
          <a:p>
            <a:endParaRPr lang="en-IN" dirty="0">
              <a:latin typeface="Bookman Old Style" panose="02050604050505020204" pitchFamily="18" charset="0"/>
            </a:endParaRPr>
          </a:p>
        </p:txBody>
      </p:sp>
      <p:sp>
        <p:nvSpPr>
          <p:cNvPr id="6" name="Text 4"/>
          <p:cNvSpPr/>
          <p:nvPr/>
        </p:nvSpPr>
        <p:spPr>
          <a:xfrm>
            <a:off x="502920" y="777240"/>
            <a:ext cx="8229600" cy="347472"/>
          </a:xfrm>
          <a:prstGeom prst="rect">
            <a:avLst/>
          </a:prstGeom>
          <a:noFill/>
        </p:spPr>
        <p:txBody>
          <a:bodyPr wrap="square" rtlCol="0" anchor="ctr"/>
          <a:lstStyle/>
          <a:p>
            <a:pPr marL="0" indent="0">
              <a:buNone/>
            </a:pPr>
            <a:r>
              <a:rPr lang="en-US" sz="1200" b="1" dirty="0">
                <a:solidFill>
                  <a:srgbClr val="0369A1"/>
                </a:solidFill>
                <a:latin typeface="Bookman Old Style" panose="02050604050505020204" pitchFamily="18" charset="0"/>
              </a:rPr>
              <a:t>Key Provision — S.2(9)(A) and the Fiduciary Exception [S.2(9)(A)(ii)]</a:t>
            </a:r>
            <a:endParaRPr lang="en-US" sz="1200" dirty="0">
              <a:latin typeface="Bookman Old Style" panose="02050604050505020204" pitchFamily="18" charset="0"/>
            </a:endParaRPr>
          </a:p>
        </p:txBody>
      </p:sp>
      <p:sp>
        <p:nvSpPr>
          <p:cNvPr id="7" name="Text 5"/>
          <p:cNvSpPr/>
          <p:nvPr/>
        </p:nvSpPr>
        <p:spPr>
          <a:xfrm>
            <a:off x="502920" y="1188720"/>
            <a:ext cx="8229600" cy="347472"/>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rPr>
              <a:t>Benami transaction [S.2(9)(A)]: </a:t>
            </a:r>
            <a:r>
              <a:rPr lang="en-US" sz="1100" dirty="0">
                <a:solidFill>
                  <a:srgbClr val="1E2761"/>
                </a:solidFill>
                <a:latin typeface="Bookman Old Style" panose="02050604050505020204" pitchFamily="18" charset="0"/>
              </a:rPr>
              <a:t>Property transferred to / held by a person + consideration provided by another + property held for that person's benefit...</a:t>
            </a:r>
            <a:r>
              <a:rPr lang="en-US" sz="1100" b="1" dirty="0">
                <a:solidFill>
                  <a:srgbClr val="1E2761"/>
                </a:solidFill>
                <a:latin typeface="Bookman Old Style" panose="02050604050505020204" pitchFamily="18" charset="0"/>
              </a:rPr>
              <a:t>  EXCEPT where property is held by:</a:t>
            </a:r>
            <a:endParaRPr lang="en-US" sz="1100" dirty="0">
              <a:latin typeface="Bookman Old Style" panose="02050604050505020204" pitchFamily="18" charset="0"/>
            </a:endParaRPr>
          </a:p>
        </p:txBody>
      </p:sp>
      <p:sp>
        <p:nvSpPr>
          <p:cNvPr id="8" name="Text 6"/>
          <p:cNvSpPr/>
          <p:nvPr/>
        </p:nvSpPr>
        <p:spPr>
          <a:xfrm>
            <a:off x="502920" y="1554480"/>
            <a:ext cx="8229600" cy="640080"/>
          </a:xfrm>
          <a:prstGeom prst="rect">
            <a:avLst/>
          </a:prstGeom>
          <a:noFill/>
        </p:spPr>
        <p:txBody>
          <a:bodyPr wrap="square" rtlCol="0" anchor="ctr"/>
          <a:lstStyle/>
          <a:p>
            <a:pPr marL="0" indent="0">
              <a:buNone/>
            </a:pPr>
            <a:r>
              <a:rPr lang="en-US" sz="1050" b="1" dirty="0">
                <a:solidFill>
                  <a:srgbClr val="1E2761"/>
                </a:solidFill>
                <a:latin typeface="Bookman Old Style" panose="02050604050505020204" pitchFamily="18" charset="0"/>
              </a:rPr>
              <a:t>(i) </a:t>
            </a:r>
            <a:r>
              <a:rPr lang="en-US" sz="1050" dirty="0">
                <a:solidFill>
                  <a:srgbClr val="1E2761"/>
                </a:solidFill>
                <a:latin typeface="Bookman Old Style" panose="02050604050505020204" pitchFamily="18" charset="0"/>
              </a:rPr>
              <a:t>Karta/HUF member from known HUF sources   </a:t>
            </a:r>
            <a:r>
              <a:rPr lang="en-US" sz="1050" b="1" dirty="0">
                <a:solidFill>
                  <a:srgbClr val="DC2626"/>
                </a:solidFill>
                <a:latin typeface="Bookman Old Style" panose="02050604050505020204" pitchFamily="18" charset="0"/>
              </a:rPr>
              <a:t>(ii) </a:t>
            </a:r>
            <a:r>
              <a:rPr lang="en-US" sz="1050" dirty="0">
                <a:solidFill>
                  <a:srgbClr val="DC2626"/>
                </a:solidFill>
                <a:latin typeface="Bookman Old Style" panose="02050604050505020204" pitchFamily="18" charset="0"/>
              </a:rPr>
              <a:t>Person in FIDUCIARY CAPACITY — includes trustee, executor, partner, director, depository participant, or any person notified by CG   </a:t>
            </a:r>
            <a:r>
              <a:rPr lang="en-US" sz="1050" b="1" dirty="0">
                <a:solidFill>
                  <a:srgbClr val="1E2761"/>
                </a:solidFill>
                <a:latin typeface="Bookman Old Style" panose="02050604050505020204" pitchFamily="18" charset="0"/>
              </a:rPr>
              <a:t>(iii) </a:t>
            </a:r>
            <a:r>
              <a:rPr lang="en-US" sz="1050" dirty="0">
                <a:solidFill>
                  <a:srgbClr val="1E2761"/>
                </a:solidFill>
                <a:latin typeface="Bookman Old Style" panose="02050604050505020204" pitchFamily="18" charset="0"/>
              </a:rPr>
              <a:t>Spouse/child (known sources)   </a:t>
            </a:r>
            <a:r>
              <a:rPr lang="en-US" sz="1050" b="1" dirty="0">
                <a:solidFill>
                  <a:srgbClr val="1E2761"/>
                </a:solidFill>
                <a:latin typeface="Bookman Old Style" panose="02050604050505020204" pitchFamily="18" charset="0"/>
              </a:rPr>
              <a:t>(iv) </a:t>
            </a:r>
            <a:r>
              <a:rPr lang="en-US" sz="1050" dirty="0">
                <a:solidFill>
                  <a:srgbClr val="1E2761"/>
                </a:solidFill>
                <a:latin typeface="Bookman Old Style" panose="02050604050505020204" pitchFamily="18" charset="0"/>
              </a:rPr>
              <a:t>Sibling/lineal relative (joint owners, known sources)</a:t>
            </a:r>
            <a:endParaRPr lang="en-US" sz="1050" dirty="0">
              <a:latin typeface="Bookman Old Style" panose="02050604050505020204" pitchFamily="18" charset="0"/>
            </a:endParaRPr>
          </a:p>
        </p:txBody>
      </p:sp>
      <p:sp>
        <p:nvSpPr>
          <p:cNvPr id="9" name="Shape 7"/>
          <p:cNvSpPr/>
          <p:nvPr/>
        </p:nvSpPr>
        <p:spPr>
          <a:xfrm>
            <a:off x="320040" y="2359152"/>
            <a:ext cx="4160520" cy="274320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0" name="Shape 8"/>
          <p:cNvSpPr/>
          <p:nvPr/>
        </p:nvSpPr>
        <p:spPr>
          <a:xfrm>
            <a:off x="320040" y="2359152"/>
            <a:ext cx="4160520" cy="384048"/>
          </a:xfrm>
          <a:prstGeom prst="rect">
            <a:avLst/>
          </a:prstGeom>
          <a:solidFill>
            <a:srgbClr val="0369A1">
              <a:alpha val="25000"/>
            </a:srgbClr>
          </a:solidFill>
          <a:ln w="6350">
            <a:solidFill>
              <a:srgbClr val="0369A1"/>
            </a:solidFill>
            <a:prstDash val="solid"/>
          </a:ln>
        </p:spPr>
        <p:txBody>
          <a:bodyPr/>
          <a:lstStyle/>
          <a:p>
            <a:endParaRPr lang="en-IN" dirty="0">
              <a:latin typeface="Bookman Old Style" panose="02050604050505020204" pitchFamily="18" charset="0"/>
            </a:endParaRPr>
          </a:p>
        </p:txBody>
      </p:sp>
      <p:sp>
        <p:nvSpPr>
          <p:cNvPr id="11" name="Text 9"/>
          <p:cNvSpPr/>
          <p:nvPr/>
        </p:nvSpPr>
        <p:spPr>
          <a:xfrm>
            <a:off x="457200" y="2359152"/>
            <a:ext cx="3931920" cy="384048"/>
          </a:xfrm>
          <a:prstGeom prst="rect">
            <a:avLst/>
          </a:prstGeom>
          <a:noFill/>
        </p:spPr>
        <p:txBody>
          <a:bodyPr wrap="square" rtlCol="0" anchor="ctr"/>
          <a:lstStyle/>
          <a:p>
            <a:pPr marL="0" indent="0">
              <a:buNone/>
            </a:pPr>
            <a:r>
              <a:rPr lang="en-US" sz="1300" b="1" dirty="0">
                <a:solidFill>
                  <a:srgbClr val="0369A1"/>
                </a:solidFill>
                <a:latin typeface="Bookman Old Style" panose="02050604050505020204" pitchFamily="18" charset="0"/>
              </a:rPr>
              <a:t>Revenue's Arguments</a:t>
            </a:r>
            <a:endParaRPr lang="en-US" sz="1300" dirty="0">
              <a:latin typeface="Bookman Old Style" panose="02050604050505020204" pitchFamily="18" charset="0"/>
            </a:endParaRPr>
          </a:p>
        </p:txBody>
      </p:sp>
      <p:sp>
        <p:nvSpPr>
          <p:cNvPr id="12" name="Text 10"/>
          <p:cNvSpPr/>
          <p:nvPr/>
        </p:nvSpPr>
        <p:spPr>
          <a:xfrm>
            <a:off x="418456" y="3401503"/>
            <a:ext cx="3931919" cy="1037192"/>
          </a:xfrm>
          <a:prstGeom prst="rect">
            <a:avLst/>
          </a:prstGeom>
          <a:noFill/>
        </p:spPr>
        <p:txBody>
          <a:bodyPr wrap="square" lIns="91440" tIns="45720" rIns="91440" bIns="45720" rtlCol="0" anchor="ctr"/>
          <a:lstStyle/>
          <a:p>
            <a:pPr marL="177800" indent="-177800" algn="just">
              <a:spcAft>
                <a:spcPts val="500"/>
              </a:spcAft>
              <a:buSzPct val="100000"/>
              <a:buChar char="•"/>
            </a:pPr>
            <a:r>
              <a:rPr lang="en-US" sz="1050" dirty="0" err="1">
                <a:solidFill>
                  <a:srgbClr val="1E2761"/>
                </a:solidFill>
                <a:latin typeface="Bookman Old Style" panose="02050604050505020204" pitchFamily="18" charset="0"/>
              </a:rPr>
              <a:t>Benamidars</a:t>
            </a:r>
            <a:r>
              <a:rPr lang="en-US" sz="1050" dirty="0">
                <a:solidFill>
                  <a:srgbClr val="1E2761"/>
                </a:solidFill>
                <a:latin typeface="Bookman Old Style" panose="02050604050505020204" pitchFamily="18" charset="0"/>
              </a:rPr>
              <a:t> are not trustees, executors, partners or directors — S.2(9)(A)(ii) exception does not apply to mere employees</a:t>
            </a:r>
            <a:endParaRPr lang="en-US" sz="1050" dirty="0">
              <a:latin typeface="Bookman Old Style" panose="02050604050505020204" pitchFamily="18" charset="0"/>
              <a:ea typeface="Calibri" panose="020F0502020204030204"/>
              <a:cs typeface="Calibri" panose="020F0502020204030204"/>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Statements were inconsistent — JP and VS first said cash belongs to Ratan Kant Sharma, then changed to Shiv Shankar Sharma</a:t>
            </a:r>
            <a:endParaRPr lang="en-US" sz="1050" dirty="0">
              <a:latin typeface="Bookman Old Style" panose="02050604050505020204" pitchFamily="18" charset="0"/>
              <a:ea typeface="Calibri" panose="020F0502020204030204"/>
              <a:cs typeface="Calibri" panose="020F0502020204030204"/>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IT Assessment added cash as undisclosed income — but this does not override the benami transaction finding</a:t>
            </a:r>
            <a:endParaRPr lang="en-US" sz="1050" dirty="0">
              <a:latin typeface="Bookman Old Style" panose="02050604050505020204" pitchFamily="18" charset="0"/>
              <a:ea typeface="Calibri" panose="020F0502020204030204"/>
              <a:cs typeface="Calibri" panose="020F0502020204030204"/>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Adjudicating Authority wrongly accepted the fiduciary version without appreciating that piece-rate workers cannot be 'long-standing trusted employees</a:t>
            </a:r>
            <a:r>
              <a:rPr lang="en-US" sz="1000" dirty="0">
                <a:solidFill>
                  <a:srgbClr val="1E2761"/>
                </a:solidFill>
                <a:latin typeface="Bookman Old Style" panose="02050604050505020204" pitchFamily="18" charset="0"/>
              </a:rPr>
              <a:t>'</a:t>
            </a:r>
            <a:endParaRPr lang="en-US" sz="1000" dirty="0">
              <a:latin typeface="Bookman Old Style" panose="02050604050505020204" pitchFamily="18" charset="0"/>
              <a:ea typeface="Calibri" panose="020F0502020204030204"/>
              <a:cs typeface="Calibri" panose="020F0502020204030204"/>
            </a:endParaRPr>
          </a:p>
        </p:txBody>
      </p:sp>
      <p:sp>
        <p:nvSpPr>
          <p:cNvPr id="13" name="Shape 11"/>
          <p:cNvSpPr/>
          <p:nvPr/>
        </p:nvSpPr>
        <p:spPr>
          <a:xfrm>
            <a:off x="4663440" y="2359152"/>
            <a:ext cx="4160520" cy="274320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dirty="0">
              <a:latin typeface="Bookman Old Style" panose="02050604050505020204" pitchFamily="18" charset="0"/>
            </a:endParaRPr>
          </a:p>
        </p:txBody>
      </p:sp>
      <p:sp>
        <p:nvSpPr>
          <p:cNvPr id="14" name="Shape 12"/>
          <p:cNvSpPr/>
          <p:nvPr/>
        </p:nvSpPr>
        <p:spPr>
          <a:xfrm>
            <a:off x="4663440" y="2359152"/>
            <a:ext cx="4160520" cy="384048"/>
          </a:xfrm>
          <a:prstGeom prst="rect">
            <a:avLst/>
          </a:prstGeom>
          <a:solidFill>
            <a:srgbClr val="16A34A"/>
          </a:solidFill>
          <a:ln w="12700">
            <a:solidFill>
              <a:srgbClr val="16A34A"/>
            </a:solidFill>
            <a:prstDash val="solid"/>
          </a:ln>
        </p:spPr>
        <p:txBody>
          <a:bodyPr/>
          <a:lstStyle/>
          <a:p>
            <a:endParaRPr lang="en-IN" dirty="0">
              <a:latin typeface="Bookman Old Style" panose="02050604050505020204" pitchFamily="18" charset="0"/>
            </a:endParaRPr>
          </a:p>
        </p:txBody>
      </p:sp>
      <p:sp>
        <p:nvSpPr>
          <p:cNvPr id="15" name="Text 13"/>
          <p:cNvSpPr/>
          <p:nvPr/>
        </p:nvSpPr>
        <p:spPr>
          <a:xfrm>
            <a:off x="4800600" y="2359152"/>
            <a:ext cx="3931920" cy="38404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Assessee / Respondent</a:t>
            </a:r>
            <a:endParaRPr lang="en-US" sz="1300" dirty="0">
              <a:latin typeface="Bookman Old Style" panose="02050604050505020204" pitchFamily="18" charset="0"/>
            </a:endParaRPr>
          </a:p>
        </p:txBody>
      </p:sp>
      <p:sp>
        <p:nvSpPr>
          <p:cNvPr id="16" name="Text 14"/>
          <p:cNvSpPr/>
          <p:nvPr/>
        </p:nvSpPr>
        <p:spPr>
          <a:xfrm>
            <a:off x="4800600" y="2816352"/>
            <a:ext cx="3931920" cy="2212848"/>
          </a:xfrm>
          <a:prstGeom prst="rect">
            <a:avLst/>
          </a:prstGeom>
          <a:noFill/>
        </p:spPr>
        <p:txBody>
          <a:bodyPr wrap="square" rtlCol="0" anchor="ctr"/>
          <a:lstStyle/>
          <a:p>
            <a:pPr marL="177800" indent="-177800" algn="just">
              <a:spcAft>
                <a:spcPts val="500"/>
              </a:spcAft>
              <a:buSzPct val="100000"/>
              <a:buChar char="•"/>
            </a:pPr>
            <a:r>
              <a:rPr lang="en-US" sz="1050" dirty="0">
                <a:solidFill>
                  <a:srgbClr val="1E2761"/>
                </a:solidFill>
                <a:latin typeface="Bookman Old Style" panose="02050604050505020204" pitchFamily="18" charset="0"/>
              </a:rPr>
              <a:t>None of the alleged benamidars claimed ownership —</a:t>
            </a:r>
            <a:endParaRPr lang="en-US" sz="1050" dirty="0">
              <a:solidFill>
                <a:srgbClr val="1E2761"/>
              </a:solidFill>
              <a:latin typeface="Bookman Old Style" panose="02050604050505020204" pitchFamily="18" charset="0"/>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Beneficial owners affirmatively claimed the cash as theirs — no disownment at any stage</a:t>
            </a:r>
            <a:endParaRPr lang="en-US" sz="1050" dirty="0">
              <a:latin typeface="Bookman Old Style" panose="02050604050505020204" pitchFamily="18" charset="0"/>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Cash was given to employees for safe custody on trust — classic fiduciary relationship</a:t>
            </a:r>
            <a:endParaRPr lang="en-US" sz="1050" dirty="0">
              <a:latin typeface="Bookman Old Style" panose="02050604050505020204" pitchFamily="18" charset="0"/>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S.2(9)(A)(ii) list is inclusive — 'any other person as notified by CG' shows the list is open-ended; employees held in trust qualify</a:t>
            </a:r>
            <a:endParaRPr lang="en-US" sz="1050" dirty="0">
              <a:latin typeface="Bookman Old Style" panose="02050604050505020204" pitchFamily="18" charset="0"/>
            </a:endParaRPr>
          </a:p>
          <a:p>
            <a:pPr marL="177800" indent="-177800" algn="just">
              <a:spcAft>
                <a:spcPts val="500"/>
              </a:spcAft>
              <a:buSzPct val="100000"/>
              <a:buChar char="•"/>
            </a:pPr>
            <a:r>
              <a:rPr lang="en-US" sz="1050" dirty="0">
                <a:solidFill>
                  <a:srgbClr val="1E2761"/>
                </a:solidFill>
                <a:latin typeface="Bookman Old Style" panose="02050604050505020204" pitchFamily="18" charset="0"/>
              </a:rPr>
              <a:t>IT Assessment treating cash as undisclosed income of beneficial owners itself confirms cash belongs to them — not the benamidars</a:t>
            </a:r>
            <a:endParaRPr lang="en-US" sz="1050" dirty="0">
              <a:latin typeface="Bookman Old Style" panose="0205060405050502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latin typeface="Bookman Old Style" panose="02050604050505020204" pitchFamily="18" charset="0"/>
            </a:endParaRPr>
          </a:p>
        </p:txBody>
      </p:sp>
      <p:sp>
        <p:nvSpPr>
          <p:cNvPr id="3" name="Text 1"/>
          <p:cNvSpPr/>
          <p:nvPr/>
        </p:nvSpPr>
        <p:spPr>
          <a:xfrm>
            <a:off x="365760" y="256032"/>
            <a:ext cx="8412480" cy="256032"/>
          </a:xfrm>
          <a:prstGeom prst="rect">
            <a:avLst/>
          </a:prstGeom>
          <a:noFill/>
        </p:spPr>
        <p:txBody>
          <a:bodyPr wrap="square" rtlCol="0" anchor="ctr"/>
          <a:lstStyle/>
          <a:p>
            <a:pPr marL="0" indent="0">
              <a:buNone/>
            </a:pPr>
            <a:r>
              <a:rPr lang="en-US" sz="1100" i="1" dirty="0">
                <a:solidFill>
                  <a:srgbClr val="8899AA"/>
                </a:solidFill>
                <a:latin typeface="Bookman Old Style" panose="02050604050505020204" pitchFamily="18" charset="0"/>
              </a:rPr>
              <a:t>[2026] 186 taxmann.com 357 (SC)</a:t>
            </a:r>
            <a:endParaRPr lang="en-US" sz="1100" dirty="0">
              <a:latin typeface="Bookman Old Style" panose="02050604050505020204" pitchFamily="18" charset="0"/>
            </a:endParaRPr>
          </a:p>
        </p:txBody>
      </p:sp>
      <p:sp>
        <p:nvSpPr>
          <p:cNvPr id="4" name="Text 2"/>
          <p:cNvSpPr/>
          <p:nvPr/>
        </p:nvSpPr>
        <p:spPr>
          <a:xfrm>
            <a:off x="365760" y="594360"/>
            <a:ext cx="8412480" cy="640080"/>
          </a:xfrm>
          <a:prstGeom prst="rect">
            <a:avLst/>
          </a:prstGeom>
          <a:noFill/>
        </p:spPr>
        <p:txBody>
          <a:bodyPr wrap="square" rtlCol="0" anchor="ctr"/>
          <a:lstStyle/>
          <a:p>
            <a:pPr marL="0" indent="0">
              <a:buNone/>
            </a:pPr>
            <a:r>
              <a:rPr lang="en-US" sz="5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Manjula</a:t>
            </a:r>
            <a:endParaRPr lang="en-US" sz="5200" dirty="0">
              <a:latin typeface="Bookman Old Style" panose="02050604050505020204" pitchFamily="18" charset="0"/>
            </a:endParaRPr>
          </a:p>
        </p:txBody>
      </p:sp>
      <p:sp>
        <p:nvSpPr>
          <p:cNvPr id="5" name="Text 3"/>
          <p:cNvSpPr/>
          <p:nvPr/>
        </p:nvSpPr>
        <p:spPr>
          <a:xfrm>
            <a:off x="365760" y="1188720"/>
            <a:ext cx="1828800" cy="347472"/>
          </a:xfrm>
          <a:prstGeom prst="rect">
            <a:avLst/>
          </a:prstGeom>
          <a:noFill/>
        </p:spPr>
        <p:txBody>
          <a:bodyPr wrap="square" rtlCol="0" anchor="ctr"/>
          <a:lstStyle/>
          <a:p>
            <a:pPr marL="0" indent="0">
              <a:buNone/>
            </a:pPr>
            <a:r>
              <a:rPr lang="en-US" sz="2200" i="1" dirty="0">
                <a:solidFill>
                  <a:srgbClr val="F0C97F"/>
                </a:solidFill>
                <a:latin typeface="Bookman Old Style" panose="02050604050505020204" pitchFamily="18" charset="0"/>
              </a:rPr>
              <a:t>v.</a:t>
            </a:r>
            <a:endParaRPr lang="en-US" sz="2200" dirty="0">
              <a:latin typeface="Bookman Old Style" panose="02050604050505020204" pitchFamily="18" charset="0"/>
            </a:endParaRPr>
          </a:p>
        </p:txBody>
      </p:sp>
      <p:sp>
        <p:nvSpPr>
          <p:cNvPr id="6" name="Text 4"/>
          <p:cNvSpPr/>
          <p:nvPr/>
        </p:nvSpPr>
        <p:spPr>
          <a:xfrm>
            <a:off x="365760" y="1508760"/>
            <a:ext cx="8412480" cy="594360"/>
          </a:xfrm>
          <a:prstGeom prst="rect">
            <a:avLst/>
          </a:prstGeom>
          <a:noFill/>
        </p:spPr>
        <p:txBody>
          <a:bodyPr wrap="square" rtlCol="0" anchor="ctr"/>
          <a:lstStyle/>
          <a:p>
            <a:pPr marL="0" indent="0">
              <a:buNone/>
            </a:pPr>
            <a:r>
              <a:rPr lang="en-US" sz="4400" b="1" dirty="0">
                <a:solidFill>
                  <a:srgbClr val="F0C97F"/>
                </a:solidFill>
                <a:latin typeface="Bookman Old Style" panose="02050604050505020204" pitchFamily="18" charset="0"/>
                <a:ea typeface="Cambria" panose="02040503050406030204" pitchFamily="34" charset="-122"/>
                <a:cs typeface="Cambria" panose="02040503050406030204" pitchFamily="34" charset="-120"/>
              </a:rPr>
              <a:t>D.A. Srinivas</a:t>
            </a:r>
            <a:endParaRPr lang="en-US" sz="4400" dirty="0">
              <a:latin typeface="Bookman Old Style" panose="02050604050505020204" pitchFamily="18" charset="0"/>
            </a:endParaRPr>
          </a:p>
        </p:txBody>
      </p:sp>
      <p:sp>
        <p:nvSpPr>
          <p:cNvPr id="7" name="Shape 5"/>
          <p:cNvSpPr/>
          <p:nvPr/>
        </p:nvSpPr>
        <p:spPr>
          <a:xfrm>
            <a:off x="365760" y="2240280"/>
            <a:ext cx="8412480" cy="0"/>
          </a:xfrm>
          <a:prstGeom prst="line">
            <a:avLst/>
          </a:prstGeom>
          <a:noFill/>
          <a:ln w="25400">
            <a:solidFill>
              <a:srgbClr val="C9953B"/>
            </a:solidFill>
            <a:prstDash val="solid"/>
          </a:ln>
        </p:spPr>
        <p:txBody>
          <a:bodyPr/>
          <a:lstStyle/>
          <a:p>
            <a:endParaRPr lang="en-IN">
              <a:latin typeface="Bookman Old Style" panose="02050604050505020204" pitchFamily="18" charset="0"/>
            </a:endParaRPr>
          </a:p>
        </p:txBody>
      </p:sp>
      <p:sp>
        <p:nvSpPr>
          <p:cNvPr id="8" name="Shape 6"/>
          <p:cNvSpPr/>
          <p:nvPr/>
        </p:nvSpPr>
        <p:spPr>
          <a:xfrm>
            <a:off x="274320" y="2377440"/>
            <a:ext cx="2011680" cy="822960"/>
          </a:xfrm>
          <a:prstGeom prst="roundRect">
            <a:avLst>
              <a:gd name="adj" fmla="val 8889"/>
            </a:avLst>
          </a:prstGeom>
          <a:solidFill>
            <a:srgbClr val="1C2E45"/>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9" name="Text 7"/>
          <p:cNvSpPr/>
          <p:nvPr/>
        </p:nvSpPr>
        <p:spPr>
          <a:xfrm>
            <a:off x="274320" y="2395728"/>
            <a:ext cx="2011680" cy="256032"/>
          </a:xfrm>
          <a:prstGeom prst="rect">
            <a:avLst/>
          </a:prstGeom>
          <a:noFill/>
        </p:spPr>
        <p:txBody>
          <a:bodyPr wrap="square" lIns="0" tIns="0" rIns="0" bIns="0" rtlCol="0" anchor="ctr"/>
          <a:lstStyle/>
          <a:p>
            <a:pPr marL="0" indent="0" algn="ctr">
              <a:buNone/>
            </a:pPr>
            <a:r>
              <a:rPr lang="en-US" sz="800" b="1" kern="0" spc="200" dirty="0">
                <a:solidFill>
                  <a:srgbClr val="C9953B"/>
                </a:solidFill>
                <a:latin typeface="Bookman Old Style" panose="02050604050505020204" pitchFamily="18" charset="0"/>
              </a:rPr>
              <a:t>COURT</a:t>
            </a:r>
            <a:endParaRPr lang="en-US" sz="800" dirty="0">
              <a:latin typeface="Bookman Old Style" panose="02050604050505020204" pitchFamily="18" charset="0"/>
            </a:endParaRPr>
          </a:p>
        </p:txBody>
      </p:sp>
      <p:sp>
        <p:nvSpPr>
          <p:cNvPr id="10" name="Text 8"/>
          <p:cNvSpPr/>
          <p:nvPr/>
        </p:nvSpPr>
        <p:spPr>
          <a:xfrm>
            <a:off x="274320" y="2651760"/>
            <a:ext cx="2011680" cy="530352"/>
          </a:xfrm>
          <a:prstGeom prst="rect">
            <a:avLst/>
          </a:prstGeom>
          <a:noFill/>
        </p:spPr>
        <p:txBody>
          <a:bodyPr wrap="square" lIns="0" tIns="0" rIns="0" bIns="0" rtlCol="0" anchor="ctr"/>
          <a:lstStyle/>
          <a:p>
            <a:pPr marL="0" indent="0" algn="ctr">
              <a:buNone/>
            </a:pPr>
            <a:r>
              <a:rPr lang="en-US" sz="1000" dirty="0">
                <a:solidFill>
                  <a:srgbClr val="FFFFFF"/>
                </a:solidFill>
                <a:latin typeface="Bookman Old Style" panose="02050604050505020204" pitchFamily="18" charset="0"/>
              </a:rPr>
              <a:t>Supreme Court of India</a:t>
            </a:r>
            <a:endParaRPr lang="en-US" sz="1000" dirty="0">
              <a:latin typeface="Bookman Old Style" panose="02050604050505020204" pitchFamily="18" charset="0"/>
            </a:endParaRPr>
          </a:p>
        </p:txBody>
      </p:sp>
      <p:sp>
        <p:nvSpPr>
          <p:cNvPr id="11" name="Shape 9"/>
          <p:cNvSpPr/>
          <p:nvPr/>
        </p:nvSpPr>
        <p:spPr>
          <a:xfrm>
            <a:off x="2468880" y="2377440"/>
            <a:ext cx="2011680" cy="822960"/>
          </a:xfrm>
          <a:prstGeom prst="roundRect">
            <a:avLst>
              <a:gd name="adj" fmla="val 8889"/>
            </a:avLst>
          </a:prstGeom>
          <a:solidFill>
            <a:srgbClr val="1C2E45"/>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2" name="Text 10"/>
          <p:cNvSpPr/>
          <p:nvPr/>
        </p:nvSpPr>
        <p:spPr>
          <a:xfrm>
            <a:off x="2468880" y="2395728"/>
            <a:ext cx="2011680" cy="256032"/>
          </a:xfrm>
          <a:prstGeom prst="rect">
            <a:avLst/>
          </a:prstGeom>
          <a:noFill/>
        </p:spPr>
        <p:txBody>
          <a:bodyPr wrap="square" lIns="0" tIns="0" rIns="0" bIns="0" rtlCol="0" anchor="ctr"/>
          <a:lstStyle/>
          <a:p>
            <a:pPr marL="0" indent="0" algn="ctr">
              <a:buNone/>
            </a:pPr>
            <a:r>
              <a:rPr lang="en-US" sz="800" b="1" kern="0" spc="200" dirty="0">
                <a:solidFill>
                  <a:srgbClr val="C9953B"/>
                </a:solidFill>
                <a:latin typeface="Bookman Old Style" panose="02050604050505020204" pitchFamily="18" charset="0"/>
              </a:rPr>
              <a:t>BENCH</a:t>
            </a:r>
            <a:endParaRPr lang="en-US" sz="800" dirty="0">
              <a:latin typeface="Bookman Old Style" panose="02050604050505020204" pitchFamily="18" charset="0"/>
            </a:endParaRPr>
          </a:p>
        </p:txBody>
      </p:sp>
      <p:sp>
        <p:nvSpPr>
          <p:cNvPr id="13" name="Text 11"/>
          <p:cNvSpPr/>
          <p:nvPr/>
        </p:nvSpPr>
        <p:spPr>
          <a:xfrm>
            <a:off x="2468880" y="2651760"/>
            <a:ext cx="2011680" cy="530352"/>
          </a:xfrm>
          <a:prstGeom prst="rect">
            <a:avLst/>
          </a:prstGeom>
          <a:noFill/>
        </p:spPr>
        <p:txBody>
          <a:bodyPr wrap="square" lIns="0" tIns="0" rIns="0" bIns="0" rtlCol="0" anchor="ctr"/>
          <a:lstStyle/>
          <a:p>
            <a:pPr marL="0" indent="0" algn="ctr">
              <a:buNone/>
            </a:pPr>
            <a:r>
              <a:rPr lang="en-US" sz="1000" dirty="0">
                <a:solidFill>
                  <a:srgbClr val="FFFFFF"/>
                </a:solidFill>
                <a:latin typeface="Bookman Old Style" panose="02050604050505020204" pitchFamily="18" charset="0"/>
              </a:rPr>
              <a:t>R. Mahadevan &amp; J.B. Pardiwala, JJ.</a:t>
            </a:r>
            <a:endParaRPr lang="en-US" sz="1000" dirty="0">
              <a:latin typeface="Bookman Old Style" panose="02050604050505020204" pitchFamily="18" charset="0"/>
            </a:endParaRPr>
          </a:p>
        </p:txBody>
      </p:sp>
      <p:sp>
        <p:nvSpPr>
          <p:cNvPr id="14" name="Shape 12"/>
          <p:cNvSpPr/>
          <p:nvPr/>
        </p:nvSpPr>
        <p:spPr>
          <a:xfrm>
            <a:off x="4663440" y="2377440"/>
            <a:ext cx="2011680" cy="822960"/>
          </a:xfrm>
          <a:prstGeom prst="roundRect">
            <a:avLst>
              <a:gd name="adj" fmla="val 8889"/>
            </a:avLst>
          </a:prstGeom>
          <a:solidFill>
            <a:srgbClr val="1C2E45"/>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5" name="Text 13"/>
          <p:cNvSpPr/>
          <p:nvPr/>
        </p:nvSpPr>
        <p:spPr>
          <a:xfrm>
            <a:off x="4663440" y="2395728"/>
            <a:ext cx="2011680" cy="256032"/>
          </a:xfrm>
          <a:prstGeom prst="rect">
            <a:avLst/>
          </a:prstGeom>
          <a:noFill/>
        </p:spPr>
        <p:txBody>
          <a:bodyPr wrap="square" lIns="0" tIns="0" rIns="0" bIns="0" rtlCol="0" anchor="ctr"/>
          <a:lstStyle/>
          <a:p>
            <a:pPr marL="0" indent="0" algn="ctr">
              <a:buNone/>
            </a:pPr>
            <a:r>
              <a:rPr lang="en-US" sz="800" b="1" kern="0" spc="200" dirty="0">
                <a:solidFill>
                  <a:srgbClr val="C9953B"/>
                </a:solidFill>
                <a:latin typeface="Bookman Old Style" panose="02050604050505020204" pitchFamily="18" charset="0"/>
              </a:rPr>
              <a:t>DATE</a:t>
            </a:r>
            <a:endParaRPr lang="en-US" sz="800" dirty="0">
              <a:latin typeface="Bookman Old Style" panose="02050604050505020204" pitchFamily="18" charset="0"/>
            </a:endParaRPr>
          </a:p>
        </p:txBody>
      </p:sp>
      <p:sp>
        <p:nvSpPr>
          <p:cNvPr id="16" name="Text 14"/>
          <p:cNvSpPr/>
          <p:nvPr/>
        </p:nvSpPr>
        <p:spPr>
          <a:xfrm>
            <a:off x="4663440" y="2651760"/>
            <a:ext cx="2011680" cy="530352"/>
          </a:xfrm>
          <a:prstGeom prst="rect">
            <a:avLst/>
          </a:prstGeom>
          <a:noFill/>
        </p:spPr>
        <p:txBody>
          <a:bodyPr wrap="square" lIns="0" tIns="0" rIns="0" bIns="0" rtlCol="0" anchor="ctr"/>
          <a:lstStyle/>
          <a:p>
            <a:pPr marL="0" indent="0" algn="ctr">
              <a:buNone/>
            </a:pPr>
            <a:r>
              <a:rPr lang="en-US" sz="1000" dirty="0">
                <a:solidFill>
                  <a:srgbClr val="FFFFFF"/>
                </a:solidFill>
                <a:latin typeface="Bookman Old Style" panose="02050604050505020204" pitchFamily="18" charset="0"/>
              </a:rPr>
              <a:t>May 8, 2026</a:t>
            </a:r>
            <a:endParaRPr lang="en-US" sz="1000" dirty="0">
              <a:latin typeface="Bookman Old Style" panose="02050604050505020204" pitchFamily="18" charset="0"/>
            </a:endParaRPr>
          </a:p>
        </p:txBody>
      </p:sp>
      <p:sp>
        <p:nvSpPr>
          <p:cNvPr id="17" name="Shape 15"/>
          <p:cNvSpPr/>
          <p:nvPr/>
        </p:nvSpPr>
        <p:spPr>
          <a:xfrm>
            <a:off x="6858000" y="2377440"/>
            <a:ext cx="2011680" cy="822960"/>
          </a:xfrm>
          <a:prstGeom prst="roundRect">
            <a:avLst>
              <a:gd name="adj" fmla="val 8889"/>
            </a:avLst>
          </a:prstGeom>
          <a:solidFill>
            <a:srgbClr val="1C2E45"/>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8" name="Text 16"/>
          <p:cNvSpPr/>
          <p:nvPr/>
        </p:nvSpPr>
        <p:spPr>
          <a:xfrm>
            <a:off x="6858000" y="2395728"/>
            <a:ext cx="2011680" cy="256032"/>
          </a:xfrm>
          <a:prstGeom prst="rect">
            <a:avLst/>
          </a:prstGeom>
          <a:noFill/>
        </p:spPr>
        <p:txBody>
          <a:bodyPr wrap="square" lIns="0" tIns="0" rIns="0" bIns="0" rtlCol="0" anchor="ctr"/>
          <a:lstStyle/>
          <a:p>
            <a:pPr marL="0" indent="0" algn="ctr">
              <a:buNone/>
            </a:pPr>
            <a:r>
              <a:rPr lang="en-US" sz="800" b="1" kern="0" spc="200" dirty="0">
                <a:solidFill>
                  <a:srgbClr val="C9953B"/>
                </a:solidFill>
                <a:latin typeface="Bookman Old Style" panose="02050604050505020204" pitchFamily="18" charset="0"/>
              </a:rPr>
              <a:t>APPEAL</a:t>
            </a:r>
            <a:endParaRPr lang="en-US" sz="800" dirty="0">
              <a:latin typeface="Bookman Old Style" panose="02050604050505020204" pitchFamily="18" charset="0"/>
            </a:endParaRPr>
          </a:p>
        </p:txBody>
      </p:sp>
      <p:sp>
        <p:nvSpPr>
          <p:cNvPr id="19" name="Text 17"/>
          <p:cNvSpPr/>
          <p:nvPr/>
        </p:nvSpPr>
        <p:spPr>
          <a:xfrm>
            <a:off x="6858000" y="2651760"/>
            <a:ext cx="2011680" cy="530352"/>
          </a:xfrm>
          <a:prstGeom prst="rect">
            <a:avLst/>
          </a:prstGeom>
          <a:noFill/>
        </p:spPr>
        <p:txBody>
          <a:bodyPr wrap="square" lIns="0" tIns="0" rIns="0" bIns="0" rtlCol="0" anchor="ctr"/>
          <a:lstStyle/>
          <a:p>
            <a:pPr marL="0" indent="0" algn="ctr">
              <a:buNone/>
            </a:pPr>
            <a:r>
              <a:rPr lang="en-US" sz="1000" dirty="0">
                <a:solidFill>
                  <a:srgbClr val="FFFFFF"/>
                </a:solidFill>
                <a:latin typeface="Bookman Old Style" panose="02050604050505020204" pitchFamily="18" charset="0"/>
              </a:rPr>
              <a:t>Civil Appeal No. 7370 of 2026</a:t>
            </a:r>
            <a:endParaRPr lang="en-US" sz="1000" dirty="0">
              <a:latin typeface="Bookman Old Style" panose="02050604050505020204" pitchFamily="18" charset="0"/>
            </a:endParaRPr>
          </a:p>
        </p:txBody>
      </p:sp>
      <p:sp>
        <p:nvSpPr>
          <p:cNvPr id="23" name="Shape 21"/>
          <p:cNvSpPr/>
          <p:nvPr/>
        </p:nvSpPr>
        <p:spPr>
          <a:xfrm>
            <a:off x="0" y="4892040"/>
            <a:ext cx="9144000" cy="251460"/>
          </a:xfrm>
          <a:prstGeom prst="rect">
            <a:avLst/>
          </a:prstGeom>
          <a:solidFill>
            <a:srgbClr val="C9953B"/>
          </a:solidFill>
        </p:spPr>
        <p:txBody>
          <a:bodyPr/>
          <a:lstStyle/>
          <a:p>
            <a:endParaRPr lang="en-IN">
              <a:latin typeface="Bookman Old Style" panose="02050604050505020204" pitchFamily="18" charset="0"/>
            </a:endParaRPr>
          </a:p>
        </p:txBody>
      </p:sp>
      <p:sp>
        <p:nvSpPr>
          <p:cNvPr id="24" name="Text 22"/>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Prohibition of Benami Property Transactions Act, 1988  |  Order VII Rule 11 CPC  |  Section 23 Contract Act  |  Section 25 HSA</a:t>
            </a:r>
            <a:endParaRPr lang="en-US" sz="900" dirty="0">
              <a:latin typeface="Bookman Old Style" panose="020506040505050202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pPr algn="just"/>
            <a:endParaRPr lang="en-IN">
              <a:latin typeface="Bookman Old Style" panose="02050604050505020204" pitchFamily="18" charset="0"/>
            </a:endParaRPr>
          </a:p>
        </p:txBody>
      </p:sp>
      <p:sp>
        <p:nvSpPr>
          <p:cNvPr id="3" name="Text 1"/>
          <p:cNvSpPr/>
          <p:nvPr/>
        </p:nvSpPr>
        <p:spPr>
          <a:xfrm>
            <a:off x="365760" y="201168"/>
            <a:ext cx="8412480" cy="475488"/>
          </a:xfrm>
          <a:prstGeom prst="rect">
            <a:avLst/>
          </a:prstGeom>
          <a:noFill/>
        </p:spPr>
        <p:txBody>
          <a:bodyPr wrap="square" rtlCol="0" anchor="ctr"/>
          <a:lstStyle/>
          <a:p>
            <a:pPr marL="0" indent="0" algn="ctr">
              <a:buNone/>
            </a:pPr>
            <a:r>
              <a:rPr lang="en-US" sz="3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Case at a Glance</a:t>
            </a:r>
            <a:endParaRPr lang="en-US" sz="3200" dirty="0">
              <a:latin typeface="Bookman Old Style" panose="02050604050505020204" pitchFamily="18" charset="0"/>
            </a:endParaRPr>
          </a:p>
        </p:txBody>
      </p:sp>
      <p:sp>
        <p:nvSpPr>
          <p:cNvPr id="4" name="Text 2"/>
          <p:cNvSpPr/>
          <p:nvPr/>
        </p:nvSpPr>
        <p:spPr>
          <a:xfrm>
            <a:off x="365760" y="676656"/>
            <a:ext cx="8412480" cy="256032"/>
          </a:xfrm>
          <a:prstGeom prst="rect">
            <a:avLst/>
          </a:prstGeom>
          <a:noFill/>
        </p:spPr>
        <p:txBody>
          <a:bodyPr wrap="square" rtlCol="0" anchor="ctr"/>
          <a:lstStyle/>
          <a:p>
            <a:pPr marL="0" indent="0" algn="just">
              <a:buNone/>
            </a:pPr>
            <a:r>
              <a:rPr lang="en-US" sz="1300" i="1" dirty="0">
                <a:solidFill>
                  <a:srgbClr val="F0C97F"/>
                </a:solidFill>
                <a:latin typeface="Bookman Old Style" panose="02050604050505020204" pitchFamily="18" charset="0"/>
              </a:rPr>
              <a:t>The complete story of Manjula v. D.A. Srinivas — from transaction to confiscation</a:t>
            </a:r>
            <a:endParaRPr lang="en-US" sz="1300" dirty="0">
              <a:latin typeface="Bookman Old Style" panose="02050604050505020204" pitchFamily="18" charset="0"/>
            </a:endParaRPr>
          </a:p>
        </p:txBody>
      </p:sp>
      <p:sp>
        <p:nvSpPr>
          <p:cNvPr id="5" name="Shape 3"/>
          <p:cNvSpPr/>
          <p:nvPr/>
        </p:nvSpPr>
        <p:spPr>
          <a:xfrm>
            <a:off x="320040" y="1051560"/>
            <a:ext cx="2788920" cy="347472"/>
          </a:xfrm>
          <a:prstGeom prst="roundRect">
            <a:avLst>
              <a:gd name="adj" fmla="val 21053"/>
            </a:avLst>
          </a:prstGeom>
          <a:solidFill>
            <a:srgbClr val="1A6B9A"/>
          </a:solidFill>
        </p:spPr>
        <p:txBody>
          <a:bodyPr/>
          <a:lstStyle/>
          <a:p>
            <a:pPr algn="just"/>
            <a:endParaRPr lang="en-IN">
              <a:latin typeface="Bookman Old Style" panose="02050604050505020204" pitchFamily="18" charset="0"/>
            </a:endParaRPr>
          </a:p>
        </p:txBody>
      </p:sp>
      <p:sp>
        <p:nvSpPr>
          <p:cNvPr id="6" name="Text 4"/>
          <p:cNvSpPr/>
          <p:nvPr/>
        </p:nvSpPr>
        <p:spPr>
          <a:xfrm>
            <a:off x="320040" y="1051560"/>
            <a:ext cx="2788920" cy="347472"/>
          </a:xfrm>
          <a:prstGeom prst="rect">
            <a:avLst/>
          </a:prstGeom>
          <a:noFill/>
        </p:spPr>
        <p:txBody>
          <a:bodyPr wrap="square" lIns="0" tIns="0" rIns="0" bIns="0" rtlCol="0" anchor="ctr"/>
          <a:lstStyle/>
          <a:p>
            <a:pPr marL="0" indent="0" algn="just">
              <a:buNone/>
            </a:pPr>
            <a:r>
              <a:rPr lang="en-US" sz="1100" b="1" kern="0" spc="100" dirty="0">
                <a:solidFill>
                  <a:srgbClr val="FFFFFF"/>
                </a:solidFill>
                <a:latin typeface="Bookman Old Style" panose="02050604050505020204" pitchFamily="18" charset="0"/>
              </a:rPr>
              <a:t>THE TRANSACTION</a:t>
            </a:r>
            <a:endParaRPr lang="en-US" sz="1100" dirty="0">
              <a:latin typeface="Bookman Old Style" panose="02050604050505020204" pitchFamily="18" charset="0"/>
            </a:endParaRPr>
          </a:p>
        </p:txBody>
      </p:sp>
      <p:sp>
        <p:nvSpPr>
          <p:cNvPr id="7" name="Shape 5"/>
          <p:cNvSpPr/>
          <p:nvPr/>
        </p:nvSpPr>
        <p:spPr>
          <a:xfrm>
            <a:off x="320040" y="146304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8" name="Shape 6"/>
          <p:cNvSpPr/>
          <p:nvPr/>
        </p:nvSpPr>
        <p:spPr>
          <a:xfrm>
            <a:off x="411480" y="1527048"/>
            <a:ext cx="2606040" cy="256032"/>
          </a:xfrm>
          <a:prstGeom prst="roundRect">
            <a:avLst>
              <a:gd name="adj" fmla="val 17857"/>
            </a:avLst>
          </a:prstGeom>
          <a:solidFill>
            <a:srgbClr val="1A6B9A">
              <a:alpha val="80000"/>
            </a:srgbClr>
          </a:solidFill>
        </p:spPr>
        <p:txBody>
          <a:bodyPr/>
          <a:lstStyle/>
          <a:p>
            <a:pPr algn="just"/>
            <a:endParaRPr lang="en-IN">
              <a:latin typeface="Bookman Old Style" panose="02050604050505020204" pitchFamily="18" charset="0"/>
            </a:endParaRPr>
          </a:p>
        </p:txBody>
      </p:sp>
      <p:sp>
        <p:nvSpPr>
          <p:cNvPr id="9" name="Text 7"/>
          <p:cNvSpPr/>
          <p:nvPr/>
        </p:nvSpPr>
        <p:spPr>
          <a:xfrm>
            <a:off x="411480" y="152704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2006–2011</a:t>
            </a:r>
            <a:endParaRPr lang="en-US" sz="1000" dirty="0">
              <a:latin typeface="Bookman Old Style" panose="02050604050505020204" pitchFamily="18" charset="0"/>
            </a:endParaRPr>
          </a:p>
        </p:txBody>
      </p:sp>
      <p:sp>
        <p:nvSpPr>
          <p:cNvPr id="10" name="Text 8"/>
          <p:cNvSpPr/>
          <p:nvPr/>
        </p:nvSpPr>
        <p:spPr>
          <a:xfrm>
            <a:off x="411480" y="182880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D.A. Srinivas funds purchase of agricultural land in Karnataka in the name of K. Raghunath (his father's trusted employee)</a:t>
            </a:r>
            <a:endParaRPr lang="en-US" sz="1000" dirty="0">
              <a:latin typeface="Bookman Old Style" panose="02050604050505020204" pitchFamily="18" charset="0"/>
            </a:endParaRPr>
          </a:p>
        </p:txBody>
      </p:sp>
      <p:sp>
        <p:nvSpPr>
          <p:cNvPr id="11" name="Shape 9"/>
          <p:cNvSpPr/>
          <p:nvPr/>
        </p:nvSpPr>
        <p:spPr>
          <a:xfrm>
            <a:off x="320040" y="265176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12" name="Shape 10"/>
          <p:cNvSpPr/>
          <p:nvPr/>
        </p:nvSpPr>
        <p:spPr>
          <a:xfrm>
            <a:off x="411480" y="2715768"/>
            <a:ext cx="2606040" cy="256032"/>
          </a:xfrm>
          <a:prstGeom prst="roundRect">
            <a:avLst>
              <a:gd name="adj" fmla="val 17857"/>
            </a:avLst>
          </a:prstGeom>
          <a:solidFill>
            <a:srgbClr val="1A6B9A">
              <a:alpha val="80000"/>
            </a:srgbClr>
          </a:solidFill>
        </p:spPr>
        <p:txBody>
          <a:bodyPr/>
          <a:lstStyle/>
          <a:p>
            <a:pPr algn="just"/>
            <a:endParaRPr lang="en-IN">
              <a:latin typeface="Bookman Old Style" panose="02050604050505020204" pitchFamily="18" charset="0"/>
            </a:endParaRPr>
          </a:p>
        </p:txBody>
      </p:sp>
      <p:sp>
        <p:nvSpPr>
          <p:cNvPr id="13" name="Text 11"/>
          <p:cNvSpPr/>
          <p:nvPr/>
        </p:nvSpPr>
        <p:spPr>
          <a:xfrm>
            <a:off x="411480" y="271576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WHY?</a:t>
            </a:r>
            <a:endParaRPr lang="en-US" sz="1000" dirty="0">
              <a:latin typeface="Bookman Old Style" panose="02050604050505020204" pitchFamily="18" charset="0"/>
            </a:endParaRPr>
          </a:p>
        </p:txBody>
      </p:sp>
      <p:sp>
        <p:nvSpPr>
          <p:cNvPr id="14" name="Text 12"/>
          <p:cNvSpPr/>
          <p:nvPr/>
        </p:nvSpPr>
        <p:spPr>
          <a:xfrm>
            <a:off x="411480" y="301752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Srinivas and his company were barred from directly purchasing agricultural land under §§ 79A &amp; 79B Karnataka Land Reforms Act</a:t>
            </a:r>
            <a:endParaRPr lang="en-US" sz="1000" dirty="0">
              <a:latin typeface="Bookman Old Style" panose="02050604050505020204" pitchFamily="18" charset="0"/>
            </a:endParaRPr>
          </a:p>
        </p:txBody>
      </p:sp>
      <p:sp>
        <p:nvSpPr>
          <p:cNvPr id="15" name="Shape 13"/>
          <p:cNvSpPr/>
          <p:nvPr/>
        </p:nvSpPr>
        <p:spPr>
          <a:xfrm>
            <a:off x="320040" y="384048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16" name="Shape 14"/>
          <p:cNvSpPr/>
          <p:nvPr/>
        </p:nvSpPr>
        <p:spPr>
          <a:xfrm>
            <a:off x="411480" y="3904488"/>
            <a:ext cx="2606040" cy="256032"/>
          </a:xfrm>
          <a:prstGeom prst="roundRect">
            <a:avLst>
              <a:gd name="adj" fmla="val 17857"/>
            </a:avLst>
          </a:prstGeom>
          <a:solidFill>
            <a:srgbClr val="1A6B9A">
              <a:alpha val="80000"/>
            </a:srgbClr>
          </a:solidFill>
        </p:spPr>
        <p:txBody>
          <a:bodyPr/>
          <a:lstStyle/>
          <a:p>
            <a:pPr algn="just"/>
            <a:endParaRPr lang="en-IN">
              <a:latin typeface="Bookman Old Style" panose="02050604050505020204" pitchFamily="18" charset="0"/>
            </a:endParaRPr>
          </a:p>
        </p:txBody>
      </p:sp>
      <p:sp>
        <p:nvSpPr>
          <p:cNvPr id="17" name="Text 15"/>
          <p:cNvSpPr/>
          <p:nvPr/>
        </p:nvSpPr>
        <p:spPr>
          <a:xfrm>
            <a:off x="411480" y="390448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HOW DOCUMENTED?</a:t>
            </a:r>
            <a:endParaRPr lang="en-US" sz="1000" dirty="0">
              <a:latin typeface="Bookman Old Style" panose="02050604050505020204" pitchFamily="18" charset="0"/>
            </a:endParaRPr>
          </a:p>
        </p:txBody>
      </p:sp>
      <p:sp>
        <p:nvSpPr>
          <p:cNvPr id="18" name="Text 16"/>
          <p:cNvSpPr/>
          <p:nvPr/>
        </p:nvSpPr>
        <p:spPr>
          <a:xfrm>
            <a:off x="411480" y="420624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Four MOUs executed — providing for eventual conversion to non-agricultural use and transfer back to Srinivas</a:t>
            </a:r>
            <a:endParaRPr lang="en-US" sz="1000" dirty="0">
              <a:latin typeface="Bookman Old Style" panose="02050604050505020204" pitchFamily="18" charset="0"/>
            </a:endParaRPr>
          </a:p>
        </p:txBody>
      </p:sp>
      <p:sp>
        <p:nvSpPr>
          <p:cNvPr id="19" name="Shape 17"/>
          <p:cNvSpPr/>
          <p:nvPr/>
        </p:nvSpPr>
        <p:spPr>
          <a:xfrm>
            <a:off x="3264408" y="1051560"/>
            <a:ext cx="2788920" cy="347472"/>
          </a:xfrm>
          <a:prstGeom prst="roundRect">
            <a:avLst>
              <a:gd name="adj" fmla="val 21053"/>
            </a:avLst>
          </a:prstGeom>
          <a:solidFill>
            <a:srgbClr val="C9953B"/>
          </a:solidFill>
        </p:spPr>
        <p:txBody>
          <a:bodyPr/>
          <a:lstStyle/>
          <a:p>
            <a:pPr algn="just"/>
            <a:endParaRPr lang="en-IN">
              <a:latin typeface="Bookman Old Style" panose="02050604050505020204" pitchFamily="18" charset="0"/>
            </a:endParaRPr>
          </a:p>
        </p:txBody>
      </p:sp>
      <p:sp>
        <p:nvSpPr>
          <p:cNvPr id="20" name="Text 18"/>
          <p:cNvSpPr/>
          <p:nvPr/>
        </p:nvSpPr>
        <p:spPr>
          <a:xfrm>
            <a:off x="3264408" y="1051560"/>
            <a:ext cx="2788920" cy="347472"/>
          </a:xfrm>
          <a:prstGeom prst="rect">
            <a:avLst/>
          </a:prstGeom>
          <a:noFill/>
        </p:spPr>
        <p:txBody>
          <a:bodyPr wrap="square" lIns="0" tIns="0" rIns="0" bIns="0" rtlCol="0" anchor="ctr"/>
          <a:lstStyle/>
          <a:p>
            <a:pPr marL="0" indent="0" algn="just">
              <a:buNone/>
            </a:pPr>
            <a:r>
              <a:rPr lang="en-US" sz="1100" b="1" kern="0" spc="100" dirty="0">
                <a:solidFill>
                  <a:srgbClr val="FFFFFF"/>
                </a:solidFill>
                <a:latin typeface="Bookman Old Style" panose="02050604050505020204" pitchFamily="18" charset="0"/>
              </a:rPr>
              <a:t>THE DISPUTE</a:t>
            </a:r>
            <a:endParaRPr lang="en-US" sz="1100" dirty="0">
              <a:latin typeface="Bookman Old Style" panose="02050604050505020204" pitchFamily="18" charset="0"/>
            </a:endParaRPr>
          </a:p>
        </p:txBody>
      </p:sp>
      <p:sp>
        <p:nvSpPr>
          <p:cNvPr id="21" name="Shape 19"/>
          <p:cNvSpPr/>
          <p:nvPr/>
        </p:nvSpPr>
        <p:spPr>
          <a:xfrm>
            <a:off x="3264408" y="146304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22" name="Shape 20"/>
          <p:cNvSpPr/>
          <p:nvPr/>
        </p:nvSpPr>
        <p:spPr>
          <a:xfrm>
            <a:off x="3355848" y="1527048"/>
            <a:ext cx="2606040" cy="256032"/>
          </a:xfrm>
          <a:prstGeom prst="roundRect">
            <a:avLst>
              <a:gd name="adj" fmla="val 17857"/>
            </a:avLst>
          </a:prstGeom>
          <a:solidFill>
            <a:srgbClr val="C9953B">
              <a:alpha val="80000"/>
            </a:srgbClr>
          </a:solidFill>
        </p:spPr>
        <p:txBody>
          <a:bodyPr/>
          <a:lstStyle/>
          <a:p>
            <a:pPr algn="just"/>
            <a:endParaRPr lang="en-IN">
              <a:latin typeface="Bookman Old Style" panose="02050604050505020204" pitchFamily="18" charset="0"/>
            </a:endParaRPr>
          </a:p>
        </p:txBody>
      </p:sp>
      <p:sp>
        <p:nvSpPr>
          <p:cNvPr id="23" name="Text 21"/>
          <p:cNvSpPr/>
          <p:nvPr/>
        </p:nvSpPr>
        <p:spPr>
          <a:xfrm>
            <a:off x="3355848" y="152704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04.05.2019</a:t>
            </a:r>
            <a:endParaRPr lang="en-US" sz="1000" dirty="0">
              <a:latin typeface="Bookman Old Style" panose="02050604050505020204" pitchFamily="18" charset="0"/>
            </a:endParaRPr>
          </a:p>
        </p:txBody>
      </p:sp>
      <p:sp>
        <p:nvSpPr>
          <p:cNvPr id="24" name="Text 22"/>
          <p:cNvSpPr/>
          <p:nvPr/>
        </p:nvSpPr>
        <p:spPr>
          <a:xfrm>
            <a:off x="3355848" y="182880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K. Raghunath dies. Two Wills emerge: one in Manjula's favour (28.01.2016) and one in Srinivas's favour (20.04.2018)</a:t>
            </a:r>
            <a:endParaRPr lang="en-US" sz="1000" dirty="0">
              <a:latin typeface="Bookman Old Style" panose="02050604050505020204" pitchFamily="18" charset="0"/>
            </a:endParaRPr>
          </a:p>
        </p:txBody>
      </p:sp>
      <p:sp>
        <p:nvSpPr>
          <p:cNvPr id="25" name="Shape 23"/>
          <p:cNvSpPr/>
          <p:nvPr/>
        </p:nvSpPr>
        <p:spPr>
          <a:xfrm>
            <a:off x="3264408" y="265176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26" name="Shape 24"/>
          <p:cNvSpPr/>
          <p:nvPr/>
        </p:nvSpPr>
        <p:spPr>
          <a:xfrm>
            <a:off x="3355848" y="2715768"/>
            <a:ext cx="2606040" cy="256032"/>
          </a:xfrm>
          <a:prstGeom prst="roundRect">
            <a:avLst>
              <a:gd name="adj" fmla="val 17857"/>
            </a:avLst>
          </a:prstGeom>
          <a:solidFill>
            <a:srgbClr val="C9953B">
              <a:alpha val="80000"/>
            </a:srgbClr>
          </a:solidFill>
        </p:spPr>
        <p:txBody>
          <a:bodyPr/>
          <a:lstStyle/>
          <a:p>
            <a:pPr algn="just"/>
            <a:endParaRPr lang="en-IN">
              <a:latin typeface="Bookman Old Style" panose="02050604050505020204" pitchFamily="18" charset="0"/>
            </a:endParaRPr>
          </a:p>
        </p:txBody>
      </p:sp>
      <p:sp>
        <p:nvSpPr>
          <p:cNvPr id="27" name="Text 25"/>
          <p:cNvSpPr/>
          <p:nvPr/>
        </p:nvSpPr>
        <p:spPr>
          <a:xfrm>
            <a:off x="3355848" y="271576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2020</a:t>
            </a:r>
            <a:endParaRPr lang="en-US" sz="1000" dirty="0">
              <a:latin typeface="Bookman Old Style" panose="02050604050505020204" pitchFamily="18" charset="0"/>
            </a:endParaRPr>
          </a:p>
        </p:txBody>
      </p:sp>
      <p:sp>
        <p:nvSpPr>
          <p:cNvPr id="28" name="Text 26"/>
          <p:cNvSpPr/>
          <p:nvPr/>
        </p:nvSpPr>
        <p:spPr>
          <a:xfrm>
            <a:off x="3355848" y="301752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Two FIRs registered against Srinivas for alleged murder of K. Raghunath. CBI investigation initiated. Srinivas files O.S. 246/2020 to claim the agricultural land</a:t>
            </a:r>
            <a:endParaRPr lang="en-US" sz="1000" dirty="0">
              <a:latin typeface="Bookman Old Style" panose="02050604050505020204" pitchFamily="18" charset="0"/>
            </a:endParaRPr>
          </a:p>
        </p:txBody>
      </p:sp>
      <p:sp>
        <p:nvSpPr>
          <p:cNvPr id="29" name="Shape 27"/>
          <p:cNvSpPr/>
          <p:nvPr/>
        </p:nvSpPr>
        <p:spPr>
          <a:xfrm>
            <a:off x="3264408" y="384048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30" name="Shape 28"/>
          <p:cNvSpPr/>
          <p:nvPr/>
        </p:nvSpPr>
        <p:spPr>
          <a:xfrm>
            <a:off x="3355848" y="3904488"/>
            <a:ext cx="2606040" cy="256032"/>
          </a:xfrm>
          <a:prstGeom prst="roundRect">
            <a:avLst>
              <a:gd name="adj" fmla="val 17857"/>
            </a:avLst>
          </a:prstGeom>
          <a:solidFill>
            <a:srgbClr val="C9953B">
              <a:alpha val="80000"/>
            </a:srgbClr>
          </a:solidFill>
        </p:spPr>
        <p:txBody>
          <a:bodyPr/>
          <a:lstStyle/>
          <a:p>
            <a:pPr algn="just"/>
            <a:endParaRPr lang="en-IN">
              <a:latin typeface="Bookman Old Style" panose="02050604050505020204" pitchFamily="18" charset="0"/>
            </a:endParaRPr>
          </a:p>
        </p:txBody>
      </p:sp>
      <p:sp>
        <p:nvSpPr>
          <p:cNvPr id="31" name="Text 29"/>
          <p:cNvSpPr/>
          <p:nvPr/>
        </p:nvSpPr>
        <p:spPr>
          <a:xfrm>
            <a:off x="3355848" y="390448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THE QUESTION</a:t>
            </a:r>
            <a:endParaRPr lang="en-US" sz="1000" dirty="0">
              <a:latin typeface="Bookman Old Style" panose="02050604050505020204" pitchFamily="18" charset="0"/>
            </a:endParaRPr>
          </a:p>
        </p:txBody>
      </p:sp>
      <p:sp>
        <p:nvSpPr>
          <p:cNvPr id="32" name="Text 30"/>
          <p:cNvSpPr/>
          <p:nvPr/>
        </p:nvSpPr>
        <p:spPr>
          <a:xfrm>
            <a:off x="3355848" y="420624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Who gets the properties — Srinivas (real owner/Will beneficiary), Manjula (benamidar's heir/Will beneficiary), or no one?</a:t>
            </a:r>
            <a:endParaRPr lang="en-US" sz="1000" dirty="0">
              <a:latin typeface="Bookman Old Style" panose="02050604050505020204" pitchFamily="18" charset="0"/>
            </a:endParaRPr>
          </a:p>
        </p:txBody>
      </p:sp>
      <p:sp>
        <p:nvSpPr>
          <p:cNvPr id="33" name="Shape 31"/>
          <p:cNvSpPr/>
          <p:nvPr/>
        </p:nvSpPr>
        <p:spPr>
          <a:xfrm>
            <a:off x="6208776" y="1051560"/>
            <a:ext cx="2788920" cy="347472"/>
          </a:xfrm>
          <a:prstGeom prst="roundRect">
            <a:avLst>
              <a:gd name="adj" fmla="val 21053"/>
            </a:avLst>
          </a:prstGeom>
          <a:solidFill>
            <a:srgbClr val="1A7A4A"/>
          </a:solidFill>
        </p:spPr>
        <p:txBody>
          <a:bodyPr/>
          <a:lstStyle/>
          <a:p>
            <a:pPr algn="just"/>
            <a:endParaRPr lang="en-IN">
              <a:latin typeface="Bookman Old Style" panose="02050604050505020204" pitchFamily="18" charset="0"/>
            </a:endParaRPr>
          </a:p>
        </p:txBody>
      </p:sp>
      <p:sp>
        <p:nvSpPr>
          <p:cNvPr id="34" name="Text 32"/>
          <p:cNvSpPr/>
          <p:nvPr/>
        </p:nvSpPr>
        <p:spPr>
          <a:xfrm>
            <a:off x="6208776" y="1051560"/>
            <a:ext cx="2788920" cy="347472"/>
          </a:xfrm>
          <a:prstGeom prst="rect">
            <a:avLst/>
          </a:prstGeom>
          <a:noFill/>
        </p:spPr>
        <p:txBody>
          <a:bodyPr wrap="square" lIns="0" tIns="0" rIns="0" bIns="0" rtlCol="0" anchor="ctr"/>
          <a:lstStyle/>
          <a:p>
            <a:pPr marL="0" indent="0" algn="just">
              <a:buNone/>
            </a:pPr>
            <a:r>
              <a:rPr lang="en-US" sz="1100" b="1" kern="0" spc="100" dirty="0">
                <a:solidFill>
                  <a:srgbClr val="FFFFFF"/>
                </a:solidFill>
                <a:latin typeface="Bookman Old Style" panose="02050604050505020204" pitchFamily="18" charset="0"/>
              </a:rPr>
              <a:t>THE OUTCOME</a:t>
            </a:r>
            <a:endParaRPr lang="en-US" sz="1100" dirty="0">
              <a:latin typeface="Bookman Old Style" panose="02050604050505020204" pitchFamily="18" charset="0"/>
            </a:endParaRPr>
          </a:p>
        </p:txBody>
      </p:sp>
      <p:sp>
        <p:nvSpPr>
          <p:cNvPr id="35" name="Shape 33"/>
          <p:cNvSpPr/>
          <p:nvPr/>
        </p:nvSpPr>
        <p:spPr>
          <a:xfrm>
            <a:off x="6208776" y="146304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36" name="Shape 34"/>
          <p:cNvSpPr/>
          <p:nvPr/>
        </p:nvSpPr>
        <p:spPr>
          <a:xfrm>
            <a:off x="6300216" y="1527048"/>
            <a:ext cx="2606040" cy="256032"/>
          </a:xfrm>
          <a:prstGeom prst="roundRect">
            <a:avLst>
              <a:gd name="adj" fmla="val 17857"/>
            </a:avLst>
          </a:prstGeom>
          <a:solidFill>
            <a:srgbClr val="1A7A4A">
              <a:alpha val="80000"/>
            </a:srgbClr>
          </a:solidFill>
        </p:spPr>
        <p:txBody>
          <a:bodyPr/>
          <a:lstStyle/>
          <a:p>
            <a:pPr algn="just"/>
            <a:endParaRPr lang="en-IN">
              <a:latin typeface="Bookman Old Style" panose="02050604050505020204" pitchFamily="18" charset="0"/>
            </a:endParaRPr>
          </a:p>
        </p:txBody>
      </p:sp>
      <p:sp>
        <p:nvSpPr>
          <p:cNvPr id="37" name="Text 35"/>
          <p:cNvSpPr/>
          <p:nvPr/>
        </p:nvSpPr>
        <p:spPr>
          <a:xfrm>
            <a:off x="6300216" y="152704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Trial Court (2023)</a:t>
            </a:r>
            <a:endParaRPr lang="en-US" sz="1000" dirty="0">
              <a:latin typeface="Bookman Old Style" panose="02050604050505020204" pitchFamily="18" charset="0"/>
            </a:endParaRPr>
          </a:p>
        </p:txBody>
      </p:sp>
      <p:sp>
        <p:nvSpPr>
          <p:cNvPr id="38" name="Text 36"/>
          <p:cNvSpPr/>
          <p:nvPr/>
        </p:nvSpPr>
        <p:spPr>
          <a:xfrm>
            <a:off x="6300216" y="182880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Plaint rejected under O.VII R.11 — suit barred by Benami Act on face of pleadings</a:t>
            </a:r>
            <a:endParaRPr lang="en-US" sz="1000" dirty="0">
              <a:latin typeface="Bookman Old Style" panose="02050604050505020204" pitchFamily="18" charset="0"/>
            </a:endParaRPr>
          </a:p>
        </p:txBody>
      </p:sp>
      <p:sp>
        <p:nvSpPr>
          <p:cNvPr id="39" name="Shape 37"/>
          <p:cNvSpPr/>
          <p:nvPr/>
        </p:nvSpPr>
        <p:spPr>
          <a:xfrm>
            <a:off x="6208776" y="265176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40" name="Shape 38"/>
          <p:cNvSpPr/>
          <p:nvPr/>
        </p:nvSpPr>
        <p:spPr>
          <a:xfrm>
            <a:off x="6300216" y="2715768"/>
            <a:ext cx="2606040" cy="256032"/>
          </a:xfrm>
          <a:prstGeom prst="roundRect">
            <a:avLst>
              <a:gd name="adj" fmla="val 17857"/>
            </a:avLst>
          </a:prstGeom>
          <a:solidFill>
            <a:srgbClr val="1A7A4A">
              <a:alpha val="80000"/>
            </a:srgbClr>
          </a:solidFill>
        </p:spPr>
        <p:txBody>
          <a:bodyPr/>
          <a:lstStyle/>
          <a:p>
            <a:pPr algn="just"/>
            <a:endParaRPr lang="en-IN">
              <a:latin typeface="Bookman Old Style" panose="02050604050505020204" pitchFamily="18" charset="0"/>
            </a:endParaRPr>
          </a:p>
        </p:txBody>
      </p:sp>
      <p:sp>
        <p:nvSpPr>
          <p:cNvPr id="41" name="Text 39"/>
          <p:cNvSpPr/>
          <p:nvPr/>
        </p:nvSpPr>
        <p:spPr>
          <a:xfrm>
            <a:off x="6300216" y="271576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High Court (2024)</a:t>
            </a:r>
            <a:endParaRPr lang="en-US" sz="1000" dirty="0">
              <a:latin typeface="Bookman Old Style" panose="02050604050505020204" pitchFamily="18" charset="0"/>
            </a:endParaRPr>
          </a:p>
        </p:txBody>
      </p:sp>
      <p:sp>
        <p:nvSpPr>
          <p:cNvPr id="42" name="Text 40"/>
          <p:cNvSpPr/>
          <p:nvPr/>
        </p:nvSpPr>
        <p:spPr>
          <a:xfrm>
            <a:off x="6300216" y="301752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Suit restored — held disputed facts need trial. REVERSED by Supreme Court</a:t>
            </a:r>
            <a:endParaRPr lang="en-US" sz="1000" dirty="0">
              <a:latin typeface="Bookman Old Style" panose="02050604050505020204" pitchFamily="18" charset="0"/>
            </a:endParaRPr>
          </a:p>
        </p:txBody>
      </p:sp>
      <p:sp>
        <p:nvSpPr>
          <p:cNvPr id="43" name="Shape 41"/>
          <p:cNvSpPr/>
          <p:nvPr/>
        </p:nvSpPr>
        <p:spPr>
          <a:xfrm>
            <a:off x="6208776" y="3840480"/>
            <a:ext cx="2788920" cy="1097280"/>
          </a:xfrm>
          <a:prstGeom prst="roundRect">
            <a:avLst>
              <a:gd name="adj" fmla="val 6667"/>
            </a:avLst>
          </a:prstGeom>
          <a:solidFill>
            <a:srgbClr val="1C2E45"/>
          </a:solidFill>
          <a:effectLst>
            <a:outerShdw blurRad="76200" dist="25400" dir="2700000" algn="bl" rotWithShape="0">
              <a:srgbClr val="000000">
                <a:alpha val="13000"/>
              </a:srgbClr>
            </a:outerShdw>
          </a:effectLst>
        </p:spPr>
        <p:txBody>
          <a:bodyPr/>
          <a:lstStyle/>
          <a:p>
            <a:pPr algn="just"/>
            <a:endParaRPr lang="en-IN">
              <a:latin typeface="Bookman Old Style" panose="02050604050505020204" pitchFamily="18" charset="0"/>
            </a:endParaRPr>
          </a:p>
        </p:txBody>
      </p:sp>
      <p:sp>
        <p:nvSpPr>
          <p:cNvPr id="44" name="Shape 42"/>
          <p:cNvSpPr/>
          <p:nvPr/>
        </p:nvSpPr>
        <p:spPr>
          <a:xfrm>
            <a:off x="6300216" y="3904488"/>
            <a:ext cx="2606040" cy="256032"/>
          </a:xfrm>
          <a:prstGeom prst="roundRect">
            <a:avLst>
              <a:gd name="adj" fmla="val 17857"/>
            </a:avLst>
          </a:prstGeom>
          <a:solidFill>
            <a:srgbClr val="1A7A4A">
              <a:alpha val="80000"/>
            </a:srgbClr>
          </a:solidFill>
        </p:spPr>
        <p:txBody>
          <a:bodyPr/>
          <a:lstStyle/>
          <a:p>
            <a:pPr algn="just"/>
            <a:endParaRPr lang="en-IN">
              <a:latin typeface="Bookman Old Style" panose="02050604050505020204" pitchFamily="18" charset="0"/>
            </a:endParaRPr>
          </a:p>
        </p:txBody>
      </p:sp>
      <p:sp>
        <p:nvSpPr>
          <p:cNvPr id="45" name="Text 43"/>
          <p:cNvSpPr/>
          <p:nvPr/>
        </p:nvSpPr>
        <p:spPr>
          <a:xfrm>
            <a:off x="6300216" y="3904488"/>
            <a:ext cx="2606040" cy="256032"/>
          </a:xfrm>
          <a:prstGeom prst="rect">
            <a:avLst/>
          </a:prstGeom>
          <a:noFill/>
        </p:spPr>
        <p:txBody>
          <a:bodyPr wrap="square" lIns="0" tIns="0" rIns="0" bIns="0" rtlCol="0" anchor="ctr"/>
          <a:lstStyle/>
          <a:p>
            <a:pPr marL="0" indent="0" algn="just">
              <a:buNone/>
            </a:pPr>
            <a:r>
              <a:rPr lang="en-US" sz="1000" b="1" dirty="0">
                <a:solidFill>
                  <a:srgbClr val="FFFFFF"/>
                </a:solidFill>
                <a:latin typeface="Bookman Old Style" panose="02050604050505020204" pitchFamily="18" charset="0"/>
              </a:rPr>
              <a:t>Supreme Court (2026)</a:t>
            </a:r>
            <a:endParaRPr lang="en-US" sz="1000" dirty="0">
              <a:latin typeface="Bookman Old Style" panose="02050604050505020204" pitchFamily="18" charset="0"/>
            </a:endParaRPr>
          </a:p>
        </p:txBody>
      </p:sp>
      <p:sp>
        <p:nvSpPr>
          <p:cNvPr id="46" name="Text 44"/>
          <p:cNvSpPr/>
          <p:nvPr/>
        </p:nvSpPr>
        <p:spPr>
          <a:xfrm>
            <a:off x="6300216" y="4206240"/>
            <a:ext cx="2606040" cy="676656"/>
          </a:xfrm>
          <a:prstGeom prst="rect">
            <a:avLst/>
          </a:prstGeom>
          <a:noFill/>
        </p:spPr>
        <p:txBody>
          <a:bodyPr wrap="square" lIns="0" tIns="0" rIns="0" bIns="0" rtlCol="0" anchor="ctr"/>
          <a:lstStyle/>
          <a:p>
            <a:pPr marL="0" indent="0" algn="just">
              <a:buNone/>
            </a:pPr>
            <a:r>
              <a:rPr lang="en-US" sz="1000" dirty="0">
                <a:solidFill>
                  <a:srgbClr val="E8EDF3"/>
                </a:solidFill>
                <a:latin typeface="Bookman Old Style" panose="02050604050505020204" pitchFamily="18" charset="0"/>
              </a:rPr>
              <a:t>Transaction = benami. All exceptions rejected. MOUs void. § 25 HSA bar. Property confiscated → Central Government. No one benefits.</a:t>
            </a:r>
            <a:endParaRPr lang="en-US" sz="1000" dirty="0">
              <a:latin typeface="Bookman Old Style" panose="02050604050505020204" pitchFamily="18" charset="0"/>
            </a:endParaRPr>
          </a:p>
        </p:txBody>
      </p:sp>
      <p:sp>
        <p:nvSpPr>
          <p:cNvPr id="47" name="Shape 45"/>
          <p:cNvSpPr/>
          <p:nvPr/>
        </p:nvSpPr>
        <p:spPr>
          <a:xfrm>
            <a:off x="0" y="4892040"/>
            <a:ext cx="9144000" cy="251460"/>
          </a:xfrm>
          <a:prstGeom prst="rect">
            <a:avLst/>
          </a:prstGeom>
          <a:solidFill>
            <a:srgbClr val="C9953B"/>
          </a:solidFill>
        </p:spPr>
        <p:txBody>
          <a:bodyPr/>
          <a:lstStyle/>
          <a:p>
            <a:pPr algn="just"/>
            <a:endParaRPr lang="en-IN">
              <a:latin typeface="Bookman Old Style" panose="02050604050505020204" pitchFamily="18" charset="0"/>
            </a:endParaRPr>
          </a:p>
        </p:txBody>
      </p:sp>
      <p:sp>
        <p:nvSpPr>
          <p:cNvPr id="48" name="Text 46"/>
          <p:cNvSpPr/>
          <p:nvPr/>
        </p:nvSpPr>
        <p:spPr>
          <a:xfrm>
            <a:off x="274320" y="4892040"/>
            <a:ext cx="8595360" cy="251460"/>
          </a:xfrm>
          <a:prstGeom prst="rect">
            <a:avLst/>
          </a:prstGeom>
          <a:noFill/>
        </p:spPr>
        <p:txBody>
          <a:bodyPr wrap="square" lIns="0" tIns="0" rIns="0" bIns="0" rtlCol="0" anchor="ctr"/>
          <a:lstStyle/>
          <a:p>
            <a:pPr marL="0" indent="0" algn="just">
              <a:buNone/>
            </a:pPr>
            <a:r>
              <a:rPr lang="en-US" sz="900" dirty="0">
                <a:solidFill>
                  <a:srgbClr val="0F1B2D"/>
                </a:solidFill>
                <a:latin typeface="Bookman Old Style" panose="02050604050505020204" pitchFamily="18" charset="0"/>
              </a:rPr>
              <a:t>Case at a Glance  |  Manjula v. D.A. Srinivas  |  [2026] 186 taxmann.com 357 (SC)</a:t>
            </a:r>
            <a:endParaRPr lang="en-US" sz="900" dirty="0">
              <a:latin typeface="Bookman Old Style" panose="0205060405050502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0"/>
          <p:cNvSpPr/>
          <p:nvPr/>
        </p:nvSpPr>
        <p:spPr>
          <a:xfrm>
            <a:off x="0" y="0"/>
            <a:ext cx="9144000" cy="411480"/>
          </a:xfrm>
          <a:prstGeom prst="rect">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3" name="Text 1"/>
          <p:cNvSpPr/>
          <p:nvPr/>
        </p:nvSpPr>
        <p:spPr>
          <a:xfrm>
            <a:off x="0" y="0"/>
            <a:ext cx="9144000" cy="411480"/>
          </a:xfrm>
          <a:prstGeom prst="rect">
            <a:avLst/>
          </a:prstGeom>
          <a:noFill/>
        </p:spPr>
        <p:txBody>
          <a:bodyPr wrap="square" lIns="0" tIns="0" rIns="0" bIns="0" rtlCol="0" anchor="ctr"/>
          <a:lstStyle/>
          <a:p>
            <a:pPr marL="0" indent="0" algn="ctr">
              <a:buNone/>
            </a:pPr>
            <a:endParaRPr lang="en-US" sz="900" dirty="0">
              <a:latin typeface="Bookman Old Style" panose="02050604050505020204" pitchFamily="18" charset="0"/>
            </a:endParaRPr>
          </a:p>
        </p:txBody>
      </p:sp>
      <p:sp>
        <p:nvSpPr>
          <p:cNvPr id="4" name="Text 2"/>
          <p:cNvSpPr/>
          <p:nvPr/>
        </p:nvSpPr>
        <p:spPr>
          <a:xfrm>
            <a:off x="365760" y="502920"/>
            <a:ext cx="8412480" cy="502920"/>
          </a:xfrm>
          <a:prstGeom prst="rect">
            <a:avLst/>
          </a:prstGeom>
          <a:noFill/>
        </p:spPr>
        <p:txBody>
          <a:bodyPr wrap="square" rtlCol="0" anchor="ctr"/>
          <a:lstStyle/>
          <a:p>
            <a:pPr marL="0" indent="0" algn="ctr">
              <a:buNone/>
            </a:pPr>
            <a:r>
              <a:rPr lang="en-US" sz="2600" b="1" dirty="0">
                <a:latin typeface="Bookman Old Style" panose="02050604050505020204" pitchFamily="18" charset="0"/>
                <a:ea typeface="Cambria" panose="02040503050406030204" pitchFamily="34" charset="-122"/>
                <a:cs typeface="Cambria" panose="02040503050406030204" pitchFamily="34" charset="-120"/>
              </a:rPr>
              <a:t>Questions Before the Court</a:t>
            </a:r>
            <a:endParaRPr lang="en-US" sz="2600" dirty="0">
              <a:latin typeface="Bookman Old Style" panose="02050604050505020204" pitchFamily="18" charset="0"/>
            </a:endParaRPr>
          </a:p>
        </p:txBody>
      </p:sp>
      <p:sp>
        <p:nvSpPr>
          <p:cNvPr id="5" name="Text 3"/>
          <p:cNvSpPr/>
          <p:nvPr/>
        </p:nvSpPr>
        <p:spPr>
          <a:xfrm>
            <a:off x="365760" y="987552"/>
            <a:ext cx="8412480" cy="274320"/>
          </a:xfrm>
          <a:prstGeom prst="rect">
            <a:avLst/>
          </a:prstGeom>
          <a:noFill/>
        </p:spPr>
        <p:txBody>
          <a:bodyPr wrap="square" rtlCol="0" anchor="ctr"/>
          <a:lstStyle/>
          <a:p>
            <a:pPr marL="0" indent="0" algn="ctr">
              <a:buNone/>
            </a:pPr>
            <a:r>
              <a:rPr lang="en-US" sz="1200" i="1" dirty="0">
                <a:latin typeface="Bookman Old Style" panose="02050604050505020204" pitchFamily="18" charset="0"/>
              </a:rPr>
              <a:t>Five Judicial Issues Framed for Determination</a:t>
            </a:r>
            <a:endParaRPr lang="en-US" sz="1200" dirty="0">
              <a:latin typeface="Bookman Old Style" panose="02050604050505020204" pitchFamily="18" charset="0"/>
            </a:endParaRPr>
          </a:p>
        </p:txBody>
      </p:sp>
      <p:sp>
        <p:nvSpPr>
          <p:cNvPr id="6" name="Shape 4"/>
          <p:cNvSpPr/>
          <p:nvPr/>
        </p:nvSpPr>
        <p:spPr>
          <a:xfrm>
            <a:off x="342900" y="1371600"/>
            <a:ext cx="1600200" cy="3383280"/>
          </a:xfrm>
          <a:prstGeom prst="roundRect">
            <a:avLst>
              <a:gd name="adj" fmla="val 4571"/>
            </a:avLst>
          </a:prstGeom>
          <a:solidFill>
            <a:srgbClr val="1E2A45"/>
          </a:solidFill>
          <a:effectLst>
            <a:outerShdw blurRad="101600" dist="38100" dir="2700000" algn="bl" rotWithShape="0">
              <a:srgbClr val="000000">
                <a:alpha val="30000"/>
              </a:srgbClr>
            </a:outerShdw>
          </a:effectLst>
        </p:spPr>
        <p:txBody>
          <a:bodyPr/>
          <a:lstStyle/>
          <a:p>
            <a:endParaRPr lang="en-IN">
              <a:latin typeface="Bookman Old Style" panose="02050604050505020204" pitchFamily="18" charset="0"/>
            </a:endParaRPr>
          </a:p>
        </p:txBody>
      </p:sp>
      <p:sp>
        <p:nvSpPr>
          <p:cNvPr id="7" name="Shape 5"/>
          <p:cNvSpPr/>
          <p:nvPr/>
        </p:nvSpPr>
        <p:spPr>
          <a:xfrm>
            <a:off x="868680" y="1536192"/>
            <a:ext cx="548640" cy="548640"/>
          </a:xfrm>
          <a:prstGeom prst="ellipse">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8" name="Text 6"/>
          <p:cNvSpPr/>
          <p:nvPr/>
        </p:nvSpPr>
        <p:spPr>
          <a:xfrm>
            <a:off x="868680" y="1536192"/>
            <a:ext cx="548640" cy="548640"/>
          </a:xfrm>
          <a:prstGeom prst="rect">
            <a:avLst/>
          </a:prstGeom>
          <a:noFill/>
        </p:spPr>
        <p:txBody>
          <a:bodyPr wrap="square" lIns="0" tIns="0" rIns="0" bIns="0" rtlCol="0" anchor="ctr"/>
          <a:lstStyle/>
          <a:p>
            <a:pPr marL="0" indent="0" algn="ctr">
              <a:buNone/>
            </a:pPr>
            <a:r>
              <a:rPr lang="en-US" sz="1100" b="1" dirty="0">
                <a:solidFill>
                  <a:srgbClr val="1A1A2E"/>
                </a:solidFill>
                <a:latin typeface="Bookman Old Style" panose="02050604050505020204" pitchFamily="18" charset="0"/>
              </a:rPr>
              <a:t>Q1</a:t>
            </a:r>
            <a:endParaRPr lang="en-US" sz="1100" dirty="0">
              <a:latin typeface="Bookman Old Style" panose="02050604050505020204" pitchFamily="18" charset="0"/>
            </a:endParaRPr>
          </a:p>
        </p:txBody>
      </p:sp>
      <p:sp>
        <p:nvSpPr>
          <p:cNvPr id="9" name="Shape 7"/>
          <p:cNvSpPr/>
          <p:nvPr/>
        </p:nvSpPr>
        <p:spPr>
          <a:xfrm>
            <a:off x="525780" y="2212848"/>
            <a:ext cx="1234440" cy="0"/>
          </a:xfrm>
          <a:prstGeom prst="line">
            <a:avLst/>
          </a:prstGeom>
          <a:noFill/>
          <a:ln w="19050">
            <a:solidFill>
              <a:srgbClr val="0F8B8D"/>
            </a:solidFill>
            <a:prstDash val="solid"/>
          </a:ln>
        </p:spPr>
        <p:txBody>
          <a:bodyPr/>
          <a:lstStyle/>
          <a:p>
            <a:endParaRPr lang="en-IN">
              <a:latin typeface="Bookman Old Style" panose="02050604050505020204" pitchFamily="18" charset="0"/>
            </a:endParaRPr>
          </a:p>
        </p:txBody>
      </p:sp>
      <p:sp>
        <p:nvSpPr>
          <p:cNvPr id="10" name="Text 8"/>
          <p:cNvSpPr/>
          <p:nvPr/>
        </p:nvSpPr>
        <p:spPr>
          <a:xfrm>
            <a:off x="452628" y="2286000"/>
            <a:ext cx="1380744" cy="2331720"/>
          </a:xfrm>
          <a:prstGeom prst="rect">
            <a:avLst/>
          </a:prstGeom>
          <a:noFill/>
        </p:spPr>
        <p:txBody>
          <a:bodyPr wrap="square" lIns="50800" tIns="76200" rIns="76200" bIns="50800" rtlCol="0" anchor="t"/>
          <a:lstStyle/>
          <a:p>
            <a:pPr marL="0" indent="0" algn="l">
              <a:buNone/>
            </a:pPr>
            <a:r>
              <a:rPr lang="en-US" sz="1050" dirty="0">
                <a:solidFill>
                  <a:srgbClr val="D9D9D9"/>
                </a:solidFill>
                <a:latin typeface="Bookman Old Style" panose="02050604050505020204" pitchFamily="18" charset="0"/>
                <a:ea typeface="Calibri" panose="020F0502020204030204" pitchFamily="34" charset="-122"/>
                <a:cs typeface="Calibri" panose="020F0502020204030204" pitchFamily="34" charset="-120"/>
              </a:rPr>
              <a:t>Whether the transactions pleaded by the plaintiff were benami transactions?</a:t>
            </a:r>
            <a:endParaRPr lang="en-US" sz="1050" dirty="0">
              <a:latin typeface="Bookman Old Style" panose="02050604050505020204" pitchFamily="18" charset="0"/>
            </a:endParaRPr>
          </a:p>
        </p:txBody>
      </p:sp>
      <p:sp>
        <p:nvSpPr>
          <p:cNvPr id="11" name="Shape 9"/>
          <p:cNvSpPr/>
          <p:nvPr/>
        </p:nvSpPr>
        <p:spPr>
          <a:xfrm>
            <a:off x="2057400" y="1371600"/>
            <a:ext cx="1600200" cy="3383280"/>
          </a:xfrm>
          <a:prstGeom prst="roundRect">
            <a:avLst>
              <a:gd name="adj" fmla="val 4571"/>
            </a:avLst>
          </a:prstGeom>
          <a:solidFill>
            <a:srgbClr val="1E2A45"/>
          </a:solidFill>
          <a:effectLst>
            <a:outerShdw blurRad="101600" dist="38100" dir="2700000" algn="bl" rotWithShape="0">
              <a:srgbClr val="000000">
                <a:alpha val="30000"/>
              </a:srgbClr>
            </a:outerShdw>
          </a:effectLst>
        </p:spPr>
        <p:txBody>
          <a:bodyPr/>
          <a:lstStyle/>
          <a:p>
            <a:endParaRPr lang="en-IN">
              <a:latin typeface="Bookman Old Style" panose="02050604050505020204" pitchFamily="18" charset="0"/>
            </a:endParaRPr>
          </a:p>
        </p:txBody>
      </p:sp>
      <p:sp>
        <p:nvSpPr>
          <p:cNvPr id="12" name="Shape 10"/>
          <p:cNvSpPr/>
          <p:nvPr/>
        </p:nvSpPr>
        <p:spPr>
          <a:xfrm>
            <a:off x="2583180" y="1536192"/>
            <a:ext cx="548640" cy="548640"/>
          </a:xfrm>
          <a:prstGeom prst="ellipse">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13" name="Text 11"/>
          <p:cNvSpPr/>
          <p:nvPr/>
        </p:nvSpPr>
        <p:spPr>
          <a:xfrm>
            <a:off x="2583180" y="1536192"/>
            <a:ext cx="548640" cy="548640"/>
          </a:xfrm>
          <a:prstGeom prst="rect">
            <a:avLst/>
          </a:prstGeom>
          <a:noFill/>
        </p:spPr>
        <p:txBody>
          <a:bodyPr wrap="square" lIns="0" tIns="0" rIns="0" bIns="0" rtlCol="0" anchor="ctr"/>
          <a:lstStyle/>
          <a:p>
            <a:pPr marL="0" indent="0" algn="ctr">
              <a:buNone/>
            </a:pPr>
            <a:r>
              <a:rPr lang="en-US" sz="1100" b="1" dirty="0">
                <a:solidFill>
                  <a:srgbClr val="1A1A2E"/>
                </a:solidFill>
                <a:latin typeface="Bookman Old Style" panose="02050604050505020204" pitchFamily="18" charset="0"/>
              </a:rPr>
              <a:t>Q2</a:t>
            </a:r>
            <a:endParaRPr lang="en-US" sz="1100" dirty="0">
              <a:latin typeface="Bookman Old Style" panose="02050604050505020204" pitchFamily="18" charset="0"/>
            </a:endParaRPr>
          </a:p>
        </p:txBody>
      </p:sp>
      <p:sp>
        <p:nvSpPr>
          <p:cNvPr id="14" name="Shape 12"/>
          <p:cNvSpPr/>
          <p:nvPr/>
        </p:nvSpPr>
        <p:spPr>
          <a:xfrm>
            <a:off x="2240280" y="2212848"/>
            <a:ext cx="1234440" cy="0"/>
          </a:xfrm>
          <a:prstGeom prst="line">
            <a:avLst/>
          </a:prstGeom>
          <a:noFill/>
          <a:ln w="19050">
            <a:solidFill>
              <a:srgbClr val="0F8B8D"/>
            </a:solidFill>
            <a:prstDash val="solid"/>
          </a:ln>
        </p:spPr>
        <p:txBody>
          <a:bodyPr/>
          <a:lstStyle/>
          <a:p>
            <a:endParaRPr lang="en-IN">
              <a:latin typeface="Bookman Old Style" panose="02050604050505020204" pitchFamily="18" charset="0"/>
            </a:endParaRPr>
          </a:p>
        </p:txBody>
      </p:sp>
      <p:sp>
        <p:nvSpPr>
          <p:cNvPr id="15" name="Text 13"/>
          <p:cNvSpPr/>
          <p:nvPr/>
        </p:nvSpPr>
        <p:spPr>
          <a:xfrm>
            <a:off x="2167128" y="2286000"/>
            <a:ext cx="1380744" cy="2331720"/>
          </a:xfrm>
          <a:prstGeom prst="rect">
            <a:avLst/>
          </a:prstGeom>
          <a:noFill/>
        </p:spPr>
        <p:txBody>
          <a:bodyPr wrap="square" lIns="50800" tIns="76200" rIns="76200" bIns="50800" rtlCol="0" anchor="t"/>
          <a:lstStyle/>
          <a:p>
            <a:pPr marL="0" indent="0" algn="l">
              <a:buNone/>
            </a:pPr>
            <a:r>
              <a:rPr lang="en-US" sz="1050" dirty="0">
                <a:solidFill>
                  <a:srgbClr val="D9D9D9"/>
                </a:solidFill>
                <a:latin typeface="Bookman Old Style" panose="02050604050505020204" pitchFamily="18" charset="0"/>
                <a:ea typeface="Calibri" panose="020F0502020204030204" pitchFamily="34" charset="-122"/>
                <a:cs typeface="Calibri" panose="020F0502020204030204" pitchFamily="34" charset="-120"/>
              </a:rPr>
              <a:t>Whether the fiduciary exception under the Benami Act applied?</a:t>
            </a:r>
            <a:endParaRPr lang="en-US" sz="1050" dirty="0">
              <a:latin typeface="Bookman Old Style" panose="02050604050505020204" pitchFamily="18" charset="0"/>
            </a:endParaRPr>
          </a:p>
        </p:txBody>
      </p:sp>
      <p:sp>
        <p:nvSpPr>
          <p:cNvPr id="16" name="Shape 14"/>
          <p:cNvSpPr/>
          <p:nvPr/>
        </p:nvSpPr>
        <p:spPr>
          <a:xfrm>
            <a:off x="3771900" y="1371600"/>
            <a:ext cx="1600200" cy="3383280"/>
          </a:xfrm>
          <a:prstGeom prst="roundRect">
            <a:avLst>
              <a:gd name="adj" fmla="val 4571"/>
            </a:avLst>
          </a:prstGeom>
          <a:solidFill>
            <a:srgbClr val="1E2A45"/>
          </a:solidFill>
          <a:effectLst>
            <a:outerShdw blurRad="101600" dist="38100" dir="2700000" algn="bl" rotWithShape="0">
              <a:srgbClr val="000000">
                <a:alpha val="30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297680" y="1536192"/>
            <a:ext cx="548640" cy="548640"/>
          </a:xfrm>
          <a:prstGeom prst="ellipse">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18" name="Text 16"/>
          <p:cNvSpPr/>
          <p:nvPr/>
        </p:nvSpPr>
        <p:spPr>
          <a:xfrm>
            <a:off x="4297680" y="1536192"/>
            <a:ext cx="548640" cy="548640"/>
          </a:xfrm>
          <a:prstGeom prst="rect">
            <a:avLst/>
          </a:prstGeom>
          <a:noFill/>
        </p:spPr>
        <p:txBody>
          <a:bodyPr wrap="square" lIns="0" tIns="0" rIns="0" bIns="0" rtlCol="0" anchor="ctr"/>
          <a:lstStyle/>
          <a:p>
            <a:pPr marL="0" indent="0" algn="ctr">
              <a:buNone/>
            </a:pPr>
            <a:r>
              <a:rPr lang="en-US" sz="1100" b="1" dirty="0">
                <a:solidFill>
                  <a:srgbClr val="1A1A2E"/>
                </a:solidFill>
                <a:latin typeface="Bookman Old Style" panose="02050604050505020204" pitchFamily="18" charset="0"/>
              </a:rPr>
              <a:t>Q3</a:t>
            </a:r>
            <a:endParaRPr lang="en-US" sz="1100" dirty="0">
              <a:latin typeface="Bookman Old Style" panose="02050604050505020204" pitchFamily="18" charset="0"/>
            </a:endParaRPr>
          </a:p>
        </p:txBody>
      </p:sp>
      <p:sp>
        <p:nvSpPr>
          <p:cNvPr id="19" name="Shape 17"/>
          <p:cNvSpPr/>
          <p:nvPr/>
        </p:nvSpPr>
        <p:spPr>
          <a:xfrm>
            <a:off x="3954780" y="2212848"/>
            <a:ext cx="1234440" cy="0"/>
          </a:xfrm>
          <a:prstGeom prst="line">
            <a:avLst/>
          </a:prstGeom>
          <a:noFill/>
          <a:ln w="19050">
            <a:solidFill>
              <a:srgbClr val="0F8B8D"/>
            </a:solidFill>
            <a:prstDash val="solid"/>
          </a:ln>
        </p:spPr>
        <p:txBody>
          <a:bodyPr/>
          <a:lstStyle/>
          <a:p>
            <a:endParaRPr lang="en-IN">
              <a:latin typeface="Bookman Old Style" panose="02050604050505020204" pitchFamily="18" charset="0"/>
            </a:endParaRPr>
          </a:p>
        </p:txBody>
      </p:sp>
      <p:sp>
        <p:nvSpPr>
          <p:cNvPr id="20" name="Text 18"/>
          <p:cNvSpPr/>
          <p:nvPr/>
        </p:nvSpPr>
        <p:spPr>
          <a:xfrm>
            <a:off x="3881628" y="2286000"/>
            <a:ext cx="1380744" cy="2331720"/>
          </a:xfrm>
          <a:prstGeom prst="rect">
            <a:avLst/>
          </a:prstGeom>
          <a:noFill/>
        </p:spPr>
        <p:txBody>
          <a:bodyPr wrap="square" lIns="50800" tIns="76200" rIns="76200" bIns="50800" rtlCol="0" anchor="t"/>
          <a:lstStyle/>
          <a:p>
            <a:pPr marL="0" indent="0" algn="l">
              <a:buNone/>
            </a:pPr>
            <a:r>
              <a:rPr lang="en-US" sz="1050" dirty="0">
                <a:solidFill>
                  <a:srgbClr val="D9D9D9"/>
                </a:solidFill>
                <a:latin typeface="Bookman Old Style" panose="02050604050505020204" pitchFamily="18" charset="0"/>
                <a:ea typeface="Calibri" panose="020F0502020204030204" pitchFamily="34" charset="-122"/>
                <a:cs typeface="Calibri" panose="020F0502020204030204" pitchFamily="34" charset="-120"/>
              </a:rPr>
              <a:t>Whether the 2016 Benami Amendment Act applies retrospectively?</a:t>
            </a:r>
            <a:endParaRPr lang="en-US" sz="1050" dirty="0">
              <a:latin typeface="Bookman Old Style" panose="02050604050505020204" pitchFamily="18" charset="0"/>
            </a:endParaRPr>
          </a:p>
        </p:txBody>
      </p:sp>
      <p:sp>
        <p:nvSpPr>
          <p:cNvPr id="21" name="Shape 19"/>
          <p:cNvSpPr/>
          <p:nvPr/>
        </p:nvSpPr>
        <p:spPr>
          <a:xfrm>
            <a:off x="5486400" y="1371600"/>
            <a:ext cx="1600200" cy="3383280"/>
          </a:xfrm>
          <a:prstGeom prst="roundRect">
            <a:avLst>
              <a:gd name="adj" fmla="val 4571"/>
            </a:avLst>
          </a:prstGeom>
          <a:solidFill>
            <a:srgbClr val="1E2A45"/>
          </a:solidFill>
          <a:effectLst>
            <a:outerShdw blurRad="101600" dist="38100" dir="2700000" algn="bl" rotWithShape="0">
              <a:srgbClr val="000000">
                <a:alpha val="30000"/>
              </a:srgbClr>
            </a:outerShdw>
          </a:effectLst>
        </p:spPr>
        <p:txBody>
          <a:bodyPr/>
          <a:lstStyle/>
          <a:p>
            <a:endParaRPr lang="en-IN">
              <a:latin typeface="Bookman Old Style" panose="02050604050505020204" pitchFamily="18" charset="0"/>
            </a:endParaRPr>
          </a:p>
        </p:txBody>
      </p:sp>
      <p:sp>
        <p:nvSpPr>
          <p:cNvPr id="22" name="Shape 20"/>
          <p:cNvSpPr/>
          <p:nvPr/>
        </p:nvSpPr>
        <p:spPr>
          <a:xfrm>
            <a:off x="6012180" y="1536192"/>
            <a:ext cx="548640" cy="548640"/>
          </a:xfrm>
          <a:prstGeom prst="ellipse">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23" name="Text 21"/>
          <p:cNvSpPr/>
          <p:nvPr/>
        </p:nvSpPr>
        <p:spPr>
          <a:xfrm>
            <a:off x="6012180" y="1536192"/>
            <a:ext cx="548640" cy="548640"/>
          </a:xfrm>
          <a:prstGeom prst="rect">
            <a:avLst/>
          </a:prstGeom>
          <a:noFill/>
        </p:spPr>
        <p:txBody>
          <a:bodyPr wrap="square" lIns="0" tIns="0" rIns="0" bIns="0" rtlCol="0" anchor="ctr"/>
          <a:lstStyle/>
          <a:p>
            <a:pPr marL="0" indent="0" algn="ctr">
              <a:buNone/>
            </a:pPr>
            <a:r>
              <a:rPr lang="en-US" sz="1100" b="1" dirty="0">
                <a:solidFill>
                  <a:srgbClr val="1A1A2E"/>
                </a:solidFill>
                <a:latin typeface="Bookman Old Style" panose="02050604050505020204" pitchFamily="18" charset="0"/>
              </a:rPr>
              <a:t>Q4</a:t>
            </a:r>
            <a:endParaRPr lang="en-US" sz="1100" dirty="0">
              <a:latin typeface="Bookman Old Style" panose="02050604050505020204" pitchFamily="18" charset="0"/>
            </a:endParaRPr>
          </a:p>
        </p:txBody>
      </p:sp>
      <p:sp>
        <p:nvSpPr>
          <p:cNvPr id="24" name="Shape 22"/>
          <p:cNvSpPr/>
          <p:nvPr/>
        </p:nvSpPr>
        <p:spPr>
          <a:xfrm>
            <a:off x="5669280" y="2212848"/>
            <a:ext cx="1234440" cy="0"/>
          </a:xfrm>
          <a:prstGeom prst="line">
            <a:avLst/>
          </a:prstGeom>
          <a:noFill/>
          <a:ln w="19050">
            <a:solidFill>
              <a:srgbClr val="0F8B8D"/>
            </a:solidFill>
            <a:prstDash val="solid"/>
          </a:ln>
        </p:spPr>
        <p:txBody>
          <a:bodyPr/>
          <a:lstStyle/>
          <a:p>
            <a:endParaRPr lang="en-IN">
              <a:latin typeface="Bookman Old Style" panose="02050604050505020204" pitchFamily="18" charset="0"/>
            </a:endParaRPr>
          </a:p>
        </p:txBody>
      </p:sp>
      <p:sp>
        <p:nvSpPr>
          <p:cNvPr id="25" name="Text 23"/>
          <p:cNvSpPr/>
          <p:nvPr/>
        </p:nvSpPr>
        <p:spPr>
          <a:xfrm>
            <a:off x="5596128" y="2286000"/>
            <a:ext cx="1380744" cy="2331720"/>
          </a:xfrm>
          <a:prstGeom prst="rect">
            <a:avLst/>
          </a:prstGeom>
          <a:noFill/>
        </p:spPr>
        <p:txBody>
          <a:bodyPr wrap="square" lIns="50800" tIns="76200" rIns="76200" bIns="50800" rtlCol="0" anchor="t"/>
          <a:lstStyle/>
          <a:p>
            <a:pPr marL="0" indent="0" algn="l">
              <a:buNone/>
            </a:pPr>
            <a:r>
              <a:rPr lang="en-US" sz="1050" dirty="0">
                <a:solidFill>
                  <a:srgbClr val="D9D9D9"/>
                </a:solidFill>
                <a:latin typeface="Bookman Old Style" panose="02050604050505020204" pitchFamily="18" charset="0"/>
                <a:ea typeface="Calibri" panose="020F0502020204030204" pitchFamily="34" charset="-122"/>
                <a:cs typeface="Calibri" panose="020F0502020204030204" pitchFamily="34" charset="-120"/>
              </a:rPr>
              <a:t>Whether confiscation and prosecution can proceed simultaneously?</a:t>
            </a:r>
            <a:endParaRPr lang="en-US" sz="1050" dirty="0">
              <a:latin typeface="Bookman Old Style" panose="02050604050505020204" pitchFamily="18" charset="0"/>
            </a:endParaRPr>
          </a:p>
        </p:txBody>
      </p:sp>
      <p:sp>
        <p:nvSpPr>
          <p:cNvPr id="26" name="Shape 24"/>
          <p:cNvSpPr/>
          <p:nvPr/>
        </p:nvSpPr>
        <p:spPr>
          <a:xfrm>
            <a:off x="7200900" y="1371600"/>
            <a:ext cx="1600200" cy="3383280"/>
          </a:xfrm>
          <a:prstGeom prst="roundRect">
            <a:avLst>
              <a:gd name="adj" fmla="val 4571"/>
            </a:avLst>
          </a:prstGeom>
          <a:solidFill>
            <a:srgbClr val="1E2A45"/>
          </a:solidFill>
          <a:effectLst>
            <a:outerShdw blurRad="101600" dist="38100" dir="2700000" algn="bl" rotWithShape="0">
              <a:srgbClr val="000000">
                <a:alpha val="30000"/>
              </a:srgbClr>
            </a:outerShdw>
          </a:effectLst>
        </p:spPr>
        <p:txBody>
          <a:bodyPr/>
          <a:lstStyle/>
          <a:p>
            <a:endParaRPr lang="en-IN">
              <a:latin typeface="Bookman Old Style" panose="02050604050505020204" pitchFamily="18" charset="0"/>
            </a:endParaRPr>
          </a:p>
        </p:txBody>
      </p:sp>
      <p:sp>
        <p:nvSpPr>
          <p:cNvPr id="27" name="Shape 25"/>
          <p:cNvSpPr/>
          <p:nvPr/>
        </p:nvSpPr>
        <p:spPr>
          <a:xfrm>
            <a:off x="7726680" y="1536192"/>
            <a:ext cx="548640" cy="548640"/>
          </a:xfrm>
          <a:prstGeom prst="ellipse">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28" name="Text 26"/>
          <p:cNvSpPr/>
          <p:nvPr/>
        </p:nvSpPr>
        <p:spPr>
          <a:xfrm>
            <a:off x="7726680" y="1536192"/>
            <a:ext cx="548640" cy="548640"/>
          </a:xfrm>
          <a:prstGeom prst="rect">
            <a:avLst/>
          </a:prstGeom>
          <a:noFill/>
        </p:spPr>
        <p:txBody>
          <a:bodyPr wrap="square" lIns="0" tIns="0" rIns="0" bIns="0" rtlCol="0" anchor="ctr"/>
          <a:lstStyle/>
          <a:p>
            <a:pPr marL="0" indent="0" algn="ctr">
              <a:buNone/>
            </a:pPr>
            <a:r>
              <a:rPr lang="en-US" sz="1100" b="1" dirty="0">
                <a:solidFill>
                  <a:srgbClr val="1A1A2E"/>
                </a:solidFill>
                <a:latin typeface="Bookman Old Style" panose="02050604050505020204" pitchFamily="18" charset="0"/>
              </a:rPr>
              <a:t>Q5</a:t>
            </a:r>
            <a:endParaRPr lang="en-US" sz="1100" dirty="0">
              <a:latin typeface="Bookman Old Style" panose="02050604050505020204" pitchFamily="18" charset="0"/>
            </a:endParaRPr>
          </a:p>
        </p:txBody>
      </p:sp>
      <p:sp>
        <p:nvSpPr>
          <p:cNvPr id="29" name="Shape 27"/>
          <p:cNvSpPr/>
          <p:nvPr/>
        </p:nvSpPr>
        <p:spPr>
          <a:xfrm>
            <a:off x="7383780" y="2212848"/>
            <a:ext cx="1234440" cy="0"/>
          </a:xfrm>
          <a:prstGeom prst="line">
            <a:avLst/>
          </a:prstGeom>
          <a:noFill/>
          <a:ln w="19050">
            <a:solidFill>
              <a:srgbClr val="0F8B8D"/>
            </a:solidFill>
            <a:prstDash val="solid"/>
          </a:ln>
        </p:spPr>
        <p:txBody>
          <a:bodyPr/>
          <a:lstStyle/>
          <a:p>
            <a:endParaRPr lang="en-IN">
              <a:latin typeface="Bookman Old Style" panose="02050604050505020204" pitchFamily="18" charset="0"/>
            </a:endParaRPr>
          </a:p>
        </p:txBody>
      </p:sp>
      <p:sp>
        <p:nvSpPr>
          <p:cNvPr id="30" name="Text 28"/>
          <p:cNvSpPr/>
          <p:nvPr/>
        </p:nvSpPr>
        <p:spPr>
          <a:xfrm>
            <a:off x="7310628" y="2286000"/>
            <a:ext cx="1380744" cy="2331720"/>
          </a:xfrm>
          <a:prstGeom prst="rect">
            <a:avLst/>
          </a:prstGeom>
          <a:noFill/>
        </p:spPr>
        <p:txBody>
          <a:bodyPr wrap="square" lIns="50800" tIns="76200" rIns="76200" bIns="50800" rtlCol="0" anchor="t"/>
          <a:lstStyle/>
          <a:p>
            <a:pPr marL="0" indent="0" algn="l">
              <a:buNone/>
            </a:pPr>
            <a:r>
              <a:rPr lang="en-US" sz="1050" dirty="0">
                <a:solidFill>
                  <a:srgbClr val="D9D9D9"/>
                </a:solidFill>
                <a:latin typeface="Bookman Old Style" panose="02050604050505020204" pitchFamily="18" charset="0"/>
                <a:ea typeface="Calibri" panose="020F0502020204030204" pitchFamily="34" charset="-122"/>
                <a:cs typeface="Calibri" panose="020F0502020204030204" pitchFamily="34" charset="-120"/>
              </a:rPr>
              <a:t>Whether separate adjudication under Sections 24–26 was necessary after a judicial declaration that the property was benami?</a:t>
            </a:r>
            <a:endParaRPr lang="en-US" sz="1050" dirty="0">
              <a:latin typeface="Bookman Old Style" panose="02050604050505020204" pitchFamily="18" charset="0"/>
            </a:endParaRPr>
          </a:p>
        </p:txBody>
      </p:sp>
      <p:sp>
        <p:nvSpPr>
          <p:cNvPr id="31" name="Shape 29"/>
          <p:cNvSpPr/>
          <p:nvPr/>
        </p:nvSpPr>
        <p:spPr>
          <a:xfrm>
            <a:off x="0" y="4892040"/>
            <a:ext cx="9144000" cy="251460"/>
          </a:xfrm>
          <a:prstGeom prst="rect">
            <a:avLst/>
          </a:prstGeom>
          <a:solidFill>
            <a:srgbClr val="16213E"/>
          </a:solidFill>
          <a:ln w="12700">
            <a:solidFill>
              <a:srgbClr val="16213E"/>
            </a:solidFill>
            <a:prstDash val="solid"/>
          </a:ln>
        </p:spPr>
        <p:txBody>
          <a:bodyPr/>
          <a:lstStyle/>
          <a:p>
            <a:endParaRPr lang="en-IN">
              <a:latin typeface="Bookman Old Style" panose="02050604050505020204" pitchFamily="18" charset="0"/>
            </a:endParaRPr>
          </a:p>
        </p:txBody>
      </p:sp>
      <p:sp>
        <p:nvSpPr>
          <p:cNvPr id="32" name="Text 30"/>
          <p:cNvSpPr/>
          <p:nvPr/>
        </p:nvSpPr>
        <p:spPr>
          <a:xfrm>
            <a:off x="0" y="4892040"/>
            <a:ext cx="9144000" cy="251460"/>
          </a:xfrm>
          <a:prstGeom prst="rect">
            <a:avLst/>
          </a:prstGeom>
          <a:noFill/>
        </p:spPr>
        <p:txBody>
          <a:bodyPr wrap="square" lIns="0" tIns="0" rIns="0" bIns="0" rtlCol="0" anchor="ctr"/>
          <a:lstStyle/>
          <a:p>
            <a:pPr marL="0" indent="0" algn="ctr">
              <a:buNone/>
            </a:pPr>
            <a:r>
              <a:rPr lang="en-US" sz="800" dirty="0">
                <a:solidFill>
                  <a:srgbClr val="A0A0B0"/>
                </a:solidFill>
                <a:latin typeface="Bookman Old Style" panose="02050604050505020204" pitchFamily="18" charset="0"/>
              </a:rPr>
              <a:t>Questions Before the Court  |  Manjula v. D.A. Srinivas  |  [2026] 186 taxmann.com 357 (SC)</a:t>
            </a:r>
            <a:endParaRPr lang="en-US" sz="800" dirty="0">
              <a:latin typeface="Bookman Old Style" panose="0205060405050502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7B1FA2"/>
          </a:solidFill>
        </p:spPr>
        <p:txBody>
          <a:bodyPr/>
          <a:lstStyle/>
          <a:p>
            <a:endParaRPr lang="en-IN">
              <a:latin typeface="Bookman Old Style" panose="02050604050505020204" pitchFamily="18" charset="0"/>
            </a:endParaRPr>
          </a:p>
        </p:txBody>
      </p:sp>
      <p:sp>
        <p:nvSpPr>
          <p:cNvPr id="3" name="Text 1"/>
          <p:cNvSpPr/>
          <p:nvPr/>
        </p:nvSpPr>
        <p:spPr>
          <a:xfrm>
            <a:off x="365760" y="164592"/>
            <a:ext cx="8412480" cy="411480"/>
          </a:xfrm>
          <a:prstGeom prst="rect">
            <a:avLst/>
          </a:prstGeom>
          <a:noFill/>
        </p:spPr>
        <p:txBody>
          <a:bodyPr wrap="square" rtlCol="0" anchor="ctr"/>
          <a:lstStyle/>
          <a:p>
            <a:pPr marL="0" indent="0">
              <a:buNone/>
            </a:pPr>
            <a:r>
              <a:rPr lang="en-US" sz="1800" b="1" dirty="0">
                <a:solidFill>
                  <a:srgbClr val="0F1B2D"/>
                </a:solidFill>
                <a:latin typeface="Bookman Old Style" panose="02050604050505020204" pitchFamily="18" charset="0"/>
                <a:ea typeface="Cambria" panose="02040503050406030204" pitchFamily="34" charset="-122"/>
                <a:cs typeface="Cambria" panose="02040503050406030204" pitchFamily="34" charset="-120"/>
              </a:rPr>
              <a:t>Was This a Benami Transaction? The Three-Element Test</a:t>
            </a:r>
            <a:endParaRPr lang="en-US" sz="1800" dirty="0">
              <a:latin typeface="Bookman Old Style" panose="02050604050505020204" pitchFamily="18" charset="0"/>
            </a:endParaRPr>
          </a:p>
        </p:txBody>
      </p:sp>
      <p:sp>
        <p:nvSpPr>
          <p:cNvPr id="4" name="Text 2"/>
          <p:cNvSpPr/>
          <p:nvPr/>
        </p:nvSpPr>
        <p:spPr>
          <a:xfrm>
            <a:off x="365760" y="595956"/>
            <a:ext cx="8412480" cy="237744"/>
          </a:xfrm>
          <a:prstGeom prst="rect">
            <a:avLst/>
          </a:prstGeom>
          <a:noFill/>
        </p:spPr>
        <p:txBody>
          <a:bodyPr wrap="square" rtlCol="0" anchor="ctr"/>
          <a:lstStyle/>
          <a:p>
            <a:pPr marL="0" indent="0">
              <a:buNone/>
            </a:pPr>
            <a:r>
              <a:rPr lang="en-US" sz="1100" i="1" dirty="0">
                <a:solidFill>
                  <a:srgbClr val="7B1FA2"/>
                </a:solidFill>
                <a:latin typeface="Bookman Old Style" panose="02050604050505020204" pitchFamily="18" charset="0"/>
              </a:rPr>
              <a:t>Section 2(9)(A) — All three elements must be satisfied for the transaction to qualify as benami</a:t>
            </a:r>
            <a:endParaRPr lang="en-US" sz="1100" dirty="0">
              <a:latin typeface="Bookman Old Style" panose="02050604050505020204" pitchFamily="18" charset="0"/>
            </a:endParaRPr>
          </a:p>
        </p:txBody>
      </p:sp>
      <p:sp>
        <p:nvSpPr>
          <p:cNvPr id="5" name="Shape 3"/>
          <p:cNvSpPr/>
          <p:nvPr/>
        </p:nvSpPr>
        <p:spPr>
          <a:xfrm>
            <a:off x="320040" y="877824"/>
            <a:ext cx="2788920" cy="3364992"/>
          </a:xfrm>
          <a:prstGeom prst="roundRect">
            <a:avLst>
              <a:gd name="adj" fmla="val 3279"/>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6" name="Shape 4"/>
          <p:cNvSpPr/>
          <p:nvPr/>
        </p:nvSpPr>
        <p:spPr>
          <a:xfrm>
            <a:off x="320040" y="877824"/>
            <a:ext cx="2788920" cy="548640"/>
          </a:xfrm>
          <a:prstGeom prst="roundRect">
            <a:avLst>
              <a:gd name="adj" fmla="val 16667"/>
            </a:avLst>
          </a:prstGeom>
          <a:solidFill>
            <a:srgbClr val="0F1B2D"/>
          </a:solidFill>
        </p:spPr>
        <p:txBody>
          <a:bodyPr/>
          <a:lstStyle/>
          <a:p>
            <a:endParaRPr lang="en-IN">
              <a:latin typeface="Bookman Old Style" panose="02050604050505020204" pitchFamily="18" charset="0"/>
            </a:endParaRPr>
          </a:p>
        </p:txBody>
      </p:sp>
      <p:sp>
        <p:nvSpPr>
          <p:cNvPr id="7" name="Text 5"/>
          <p:cNvSpPr/>
          <p:nvPr/>
        </p:nvSpPr>
        <p:spPr>
          <a:xfrm>
            <a:off x="411480" y="896112"/>
            <a:ext cx="2606040" cy="512064"/>
          </a:xfrm>
          <a:prstGeom prst="rect">
            <a:avLst/>
          </a:prstGeom>
          <a:noFill/>
        </p:spPr>
        <p:txBody>
          <a:bodyPr wrap="square" lIns="0" tIns="0" rIns="0" bIns="0" rtlCol="0" anchor="ctr"/>
          <a:lstStyle/>
          <a:p>
            <a:pPr marL="0" indent="0" algn="ctr">
              <a:buNone/>
            </a:pPr>
            <a:r>
              <a:rPr lang="en-US" sz="1000" b="1" dirty="0">
                <a:solidFill>
                  <a:srgbClr val="F0C97F"/>
                </a:solidFill>
                <a:latin typeface="Bookman Old Style" panose="02050604050505020204" pitchFamily="18" charset="0"/>
              </a:rPr>
              <a:t>Element 1</a:t>
            </a:r>
            <a:endParaRPr lang="en-US" sz="1000" dirty="0">
              <a:latin typeface="Bookman Old Style" panose="02050604050505020204" pitchFamily="18" charset="0"/>
            </a:endParaRPr>
          </a:p>
          <a:p>
            <a:pPr marL="0" indent="0" algn="ctr">
              <a:buNone/>
            </a:pPr>
            <a:r>
              <a:rPr lang="en-US" sz="1000" b="1" dirty="0">
                <a:solidFill>
                  <a:srgbClr val="F0C97F"/>
                </a:solidFill>
                <a:latin typeface="Bookman Old Style" panose="02050604050505020204" pitchFamily="18" charset="0"/>
              </a:rPr>
              <a:t>§ 2(9)(A)(a) — Consideration by whom?</a:t>
            </a:r>
            <a:endParaRPr lang="en-US" sz="1000" dirty="0">
              <a:latin typeface="Bookman Old Style" panose="02050604050505020204" pitchFamily="18" charset="0"/>
            </a:endParaRPr>
          </a:p>
        </p:txBody>
      </p:sp>
      <p:sp>
        <p:nvSpPr>
          <p:cNvPr id="8" name="Text 6"/>
          <p:cNvSpPr/>
          <p:nvPr/>
        </p:nvSpPr>
        <p:spPr>
          <a:xfrm>
            <a:off x="411480" y="1463040"/>
            <a:ext cx="2606040" cy="2176272"/>
          </a:xfrm>
          <a:prstGeom prst="rect">
            <a:avLst/>
          </a:prstGeom>
          <a:noFill/>
        </p:spPr>
        <p:txBody>
          <a:bodyPr wrap="square" lIns="0" tIns="0" rIns="0" bIns="0" rtlCol="0" anchor="ctr"/>
          <a:lstStyle/>
          <a:p>
            <a:pPr marL="0" indent="0">
              <a:buNone/>
            </a:pPr>
            <a:r>
              <a:rPr lang="en-US" sz="1000" dirty="0">
                <a:solidFill>
                  <a:srgbClr val="2D3748"/>
                </a:solidFill>
                <a:latin typeface="Bookman Old Style" panose="02050604050505020204" pitchFamily="18" charset="0"/>
              </a:rPr>
              <a:t>D.A. Srinivas paid the ENTIRE consideration for all agricultural land parcels purchased in 2006 and 2011.</a:t>
            </a:r>
            <a:endParaRPr lang="en-US" sz="1000" dirty="0">
              <a:latin typeface="Bookman Old Style" panose="02050604050505020204" pitchFamily="18" charset="0"/>
            </a:endParaRPr>
          </a:p>
          <a:p>
            <a:pPr marL="0" indent="0">
              <a:buNone/>
            </a:pPr>
            <a:endParaRPr lang="en-US" sz="1000" dirty="0">
              <a:latin typeface="Bookman Old Style" panose="02050604050505020204" pitchFamily="18" charset="0"/>
            </a:endParaRPr>
          </a:p>
          <a:p>
            <a:pPr marL="0" indent="0">
              <a:buNone/>
            </a:pPr>
            <a:r>
              <a:rPr lang="en-US" sz="1000" dirty="0">
                <a:solidFill>
                  <a:srgbClr val="2D3748"/>
                </a:solidFill>
                <a:latin typeface="Bookman Old Style" panose="02050604050505020204" pitchFamily="18" charset="0"/>
              </a:rPr>
              <a:t>This fact was ADMITTED by Srinivas in his own plaint — he specifically pleaded that he had provided the funds for the purchase of the suit properties.</a:t>
            </a:r>
            <a:endParaRPr lang="en-US" sz="1000" dirty="0">
              <a:latin typeface="Bookman Old Style" panose="02050604050505020204" pitchFamily="18" charset="0"/>
            </a:endParaRPr>
          </a:p>
        </p:txBody>
      </p:sp>
      <p:sp>
        <p:nvSpPr>
          <p:cNvPr id="9" name="Shape 7"/>
          <p:cNvSpPr/>
          <p:nvPr/>
        </p:nvSpPr>
        <p:spPr>
          <a:xfrm>
            <a:off x="457200" y="4005072"/>
            <a:ext cx="2514600" cy="219456"/>
          </a:xfrm>
          <a:prstGeom prst="roundRect">
            <a:avLst>
              <a:gd name="adj" fmla="val 25000"/>
            </a:avLst>
          </a:prstGeom>
          <a:solidFill>
            <a:srgbClr val="1A7A4A"/>
          </a:solidFill>
        </p:spPr>
        <p:txBody>
          <a:bodyPr/>
          <a:lstStyle/>
          <a:p>
            <a:endParaRPr lang="en-IN">
              <a:latin typeface="Bookman Old Style" panose="02050604050505020204" pitchFamily="18" charset="0"/>
            </a:endParaRPr>
          </a:p>
        </p:txBody>
      </p:sp>
      <p:sp>
        <p:nvSpPr>
          <p:cNvPr id="10" name="Text 8"/>
          <p:cNvSpPr/>
          <p:nvPr/>
        </p:nvSpPr>
        <p:spPr>
          <a:xfrm>
            <a:off x="457200" y="4005072"/>
            <a:ext cx="2514600" cy="219456"/>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rPr>
              <a:t>✔ ELEMENT MET</a:t>
            </a:r>
            <a:endParaRPr lang="en-US" sz="900" dirty="0">
              <a:latin typeface="Bookman Old Style" panose="02050604050505020204" pitchFamily="18" charset="0"/>
            </a:endParaRPr>
          </a:p>
        </p:txBody>
      </p:sp>
      <p:sp>
        <p:nvSpPr>
          <p:cNvPr id="11" name="Shape 9"/>
          <p:cNvSpPr/>
          <p:nvPr/>
        </p:nvSpPr>
        <p:spPr>
          <a:xfrm>
            <a:off x="3264408" y="877824"/>
            <a:ext cx="2788920" cy="3364992"/>
          </a:xfrm>
          <a:prstGeom prst="roundRect">
            <a:avLst>
              <a:gd name="adj" fmla="val 3279"/>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2" name="Shape 10"/>
          <p:cNvSpPr/>
          <p:nvPr/>
        </p:nvSpPr>
        <p:spPr>
          <a:xfrm>
            <a:off x="3264408" y="877824"/>
            <a:ext cx="2788920" cy="548640"/>
          </a:xfrm>
          <a:prstGeom prst="roundRect">
            <a:avLst>
              <a:gd name="adj" fmla="val 16667"/>
            </a:avLst>
          </a:prstGeom>
          <a:solidFill>
            <a:srgbClr val="0F1B2D"/>
          </a:solidFill>
        </p:spPr>
        <p:txBody>
          <a:bodyPr/>
          <a:lstStyle/>
          <a:p>
            <a:endParaRPr lang="en-IN">
              <a:latin typeface="Bookman Old Style" panose="02050604050505020204" pitchFamily="18" charset="0"/>
            </a:endParaRPr>
          </a:p>
        </p:txBody>
      </p:sp>
      <p:sp>
        <p:nvSpPr>
          <p:cNvPr id="13" name="Text 11"/>
          <p:cNvSpPr/>
          <p:nvPr/>
        </p:nvSpPr>
        <p:spPr>
          <a:xfrm>
            <a:off x="3355848" y="896112"/>
            <a:ext cx="2606040" cy="512064"/>
          </a:xfrm>
          <a:prstGeom prst="rect">
            <a:avLst/>
          </a:prstGeom>
          <a:noFill/>
        </p:spPr>
        <p:txBody>
          <a:bodyPr wrap="square" lIns="0" tIns="0" rIns="0" bIns="0" rtlCol="0" anchor="ctr"/>
          <a:lstStyle/>
          <a:p>
            <a:pPr marL="0" indent="0" algn="ctr">
              <a:buNone/>
            </a:pPr>
            <a:r>
              <a:rPr lang="en-US" sz="1000" b="1" dirty="0">
                <a:solidFill>
                  <a:srgbClr val="F0C97F"/>
                </a:solidFill>
                <a:latin typeface="Bookman Old Style" panose="02050604050505020204" pitchFamily="18" charset="0"/>
              </a:rPr>
              <a:t>Element 2</a:t>
            </a:r>
            <a:endParaRPr lang="en-US" sz="1000" dirty="0">
              <a:latin typeface="Bookman Old Style" panose="02050604050505020204" pitchFamily="18" charset="0"/>
            </a:endParaRPr>
          </a:p>
          <a:p>
            <a:pPr marL="0" indent="0" algn="ctr">
              <a:buNone/>
            </a:pPr>
            <a:r>
              <a:rPr lang="en-US" sz="1000" b="1" dirty="0">
                <a:solidFill>
                  <a:srgbClr val="F0C97F"/>
                </a:solidFill>
                <a:latin typeface="Bookman Old Style" panose="02050604050505020204" pitchFamily="18" charset="0"/>
              </a:rPr>
              <a:t>§ 2(9)(A)(b) — Property held by whom?</a:t>
            </a:r>
            <a:endParaRPr lang="en-US" sz="1000" dirty="0">
              <a:latin typeface="Bookman Old Style" panose="02050604050505020204" pitchFamily="18" charset="0"/>
            </a:endParaRPr>
          </a:p>
        </p:txBody>
      </p:sp>
      <p:sp>
        <p:nvSpPr>
          <p:cNvPr id="14" name="Text 12"/>
          <p:cNvSpPr/>
          <p:nvPr/>
        </p:nvSpPr>
        <p:spPr>
          <a:xfrm>
            <a:off x="3355848" y="1463040"/>
            <a:ext cx="2606040" cy="2176272"/>
          </a:xfrm>
          <a:prstGeom prst="rect">
            <a:avLst/>
          </a:prstGeom>
          <a:noFill/>
        </p:spPr>
        <p:txBody>
          <a:bodyPr wrap="square" lIns="0" tIns="0" rIns="0" bIns="0" rtlCol="0" anchor="ctr"/>
          <a:lstStyle/>
          <a:p>
            <a:pPr marL="0" indent="0">
              <a:buNone/>
            </a:pPr>
            <a:r>
              <a:rPr lang="en-US" sz="1000" dirty="0">
                <a:solidFill>
                  <a:srgbClr val="2D3748"/>
                </a:solidFill>
                <a:latin typeface="Bookman Old Style" panose="02050604050505020204" pitchFamily="18" charset="0"/>
              </a:rPr>
              <a:t>The lands were purchased in and stood in the name of K. Raghunath alone — Srinivas's father's former trusted employee.</a:t>
            </a:r>
            <a:endParaRPr lang="en-US" sz="1000" dirty="0">
              <a:latin typeface="Bookman Old Style" panose="02050604050505020204" pitchFamily="18" charset="0"/>
            </a:endParaRPr>
          </a:p>
          <a:p>
            <a:pPr marL="0" indent="0">
              <a:buNone/>
            </a:pPr>
            <a:endParaRPr lang="en-US" sz="1000" dirty="0">
              <a:latin typeface="Bookman Old Style" panose="02050604050505020204" pitchFamily="18" charset="0"/>
            </a:endParaRPr>
          </a:p>
          <a:p>
            <a:pPr marL="0" indent="0">
              <a:buNone/>
            </a:pPr>
            <a:r>
              <a:rPr lang="en-US" sz="1000" dirty="0">
                <a:solidFill>
                  <a:srgbClr val="2D3748"/>
                </a:solidFill>
                <a:latin typeface="Bookman Old Style" panose="02050604050505020204" pitchFamily="18" charset="0"/>
              </a:rPr>
              <a:t>The registered sale deeds dated 2006 and 2011 showed Raghunath as the purchaser and titleholder. The property was never in Srinivas's name.</a:t>
            </a:r>
            <a:endParaRPr lang="en-US" sz="1000" dirty="0">
              <a:latin typeface="Bookman Old Style" panose="02050604050505020204" pitchFamily="18" charset="0"/>
            </a:endParaRPr>
          </a:p>
        </p:txBody>
      </p:sp>
      <p:sp>
        <p:nvSpPr>
          <p:cNvPr id="15" name="Shape 13"/>
          <p:cNvSpPr/>
          <p:nvPr/>
        </p:nvSpPr>
        <p:spPr>
          <a:xfrm>
            <a:off x="3401568" y="4005072"/>
            <a:ext cx="2514600" cy="219456"/>
          </a:xfrm>
          <a:prstGeom prst="roundRect">
            <a:avLst>
              <a:gd name="adj" fmla="val 25000"/>
            </a:avLst>
          </a:prstGeom>
          <a:solidFill>
            <a:srgbClr val="1A7A4A"/>
          </a:solidFill>
        </p:spPr>
        <p:txBody>
          <a:bodyPr/>
          <a:lstStyle/>
          <a:p>
            <a:endParaRPr lang="en-IN">
              <a:latin typeface="Bookman Old Style" panose="02050604050505020204" pitchFamily="18" charset="0"/>
            </a:endParaRPr>
          </a:p>
        </p:txBody>
      </p:sp>
      <p:sp>
        <p:nvSpPr>
          <p:cNvPr id="16" name="Text 14"/>
          <p:cNvSpPr/>
          <p:nvPr/>
        </p:nvSpPr>
        <p:spPr>
          <a:xfrm>
            <a:off x="3401568" y="4005072"/>
            <a:ext cx="2514600" cy="219456"/>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rPr>
              <a:t>✔ ELEMENT MET</a:t>
            </a:r>
            <a:endParaRPr lang="en-US" sz="900" dirty="0">
              <a:latin typeface="Bookman Old Style" panose="02050604050505020204" pitchFamily="18" charset="0"/>
            </a:endParaRPr>
          </a:p>
        </p:txBody>
      </p:sp>
      <p:sp>
        <p:nvSpPr>
          <p:cNvPr id="17" name="Shape 15"/>
          <p:cNvSpPr/>
          <p:nvPr/>
        </p:nvSpPr>
        <p:spPr>
          <a:xfrm>
            <a:off x="6208776" y="877824"/>
            <a:ext cx="2788920" cy="3364992"/>
          </a:xfrm>
          <a:prstGeom prst="roundRect">
            <a:avLst>
              <a:gd name="adj" fmla="val 3279"/>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8" name="Shape 16"/>
          <p:cNvSpPr/>
          <p:nvPr/>
        </p:nvSpPr>
        <p:spPr>
          <a:xfrm>
            <a:off x="6208776" y="877824"/>
            <a:ext cx="2788920" cy="548640"/>
          </a:xfrm>
          <a:prstGeom prst="roundRect">
            <a:avLst>
              <a:gd name="adj" fmla="val 16667"/>
            </a:avLst>
          </a:prstGeom>
          <a:solidFill>
            <a:srgbClr val="0F1B2D"/>
          </a:solidFill>
        </p:spPr>
        <p:txBody>
          <a:bodyPr/>
          <a:lstStyle/>
          <a:p>
            <a:endParaRPr lang="en-IN">
              <a:latin typeface="Bookman Old Style" panose="02050604050505020204" pitchFamily="18" charset="0"/>
            </a:endParaRPr>
          </a:p>
        </p:txBody>
      </p:sp>
      <p:sp>
        <p:nvSpPr>
          <p:cNvPr id="19" name="Text 17"/>
          <p:cNvSpPr/>
          <p:nvPr/>
        </p:nvSpPr>
        <p:spPr>
          <a:xfrm>
            <a:off x="6300216" y="896112"/>
            <a:ext cx="2606040" cy="512064"/>
          </a:xfrm>
          <a:prstGeom prst="rect">
            <a:avLst/>
          </a:prstGeom>
          <a:noFill/>
        </p:spPr>
        <p:txBody>
          <a:bodyPr wrap="square" lIns="0" tIns="0" rIns="0" bIns="0" rtlCol="0" anchor="ctr"/>
          <a:lstStyle/>
          <a:p>
            <a:pPr marL="0" indent="0" algn="ctr">
              <a:buNone/>
            </a:pPr>
            <a:r>
              <a:rPr lang="en-US" sz="1000" b="1" dirty="0">
                <a:solidFill>
                  <a:srgbClr val="F0C97F"/>
                </a:solidFill>
                <a:latin typeface="Bookman Old Style" panose="02050604050505020204" pitchFamily="18" charset="0"/>
              </a:rPr>
              <a:t>Element 3</a:t>
            </a:r>
            <a:endParaRPr lang="en-US" sz="1000" dirty="0">
              <a:latin typeface="Bookman Old Style" panose="02050604050505020204" pitchFamily="18" charset="0"/>
            </a:endParaRPr>
          </a:p>
          <a:p>
            <a:pPr marL="0" indent="0" algn="ctr">
              <a:buNone/>
            </a:pPr>
            <a:r>
              <a:rPr lang="en-US" sz="1000" b="1" dirty="0">
                <a:solidFill>
                  <a:srgbClr val="F0C97F"/>
                </a:solidFill>
                <a:latin typeface="Bookman Old Style" panose="02050604050505020204" pitchFamily="18" charset="0"/>
              </a:rPr>
              <a:t>§ 2(9)(A)(b) — For whose benefit?</a:t>
            </a:r>
            <a:endParaRPr lang="en-US" sz="1000" dirty="0">
              <a:latin typeface="Bookman Old Style" panose="02050604050505020204" pitchFamily="18" charset="0"/>
            </a:endParaRPr>
          </a:p>
        </p:txBody>
      </p:sp>
      <p:sp>
        <p:nvSpPr>
          <p:cNvPr id="20" name="Text 18"/>
          <p:cNvSpPr/>
          <p:nvPr/>
        </p:nvSpPr>
        <p:spPr>
          <a:xfrm>
            <a:off x="6300216" y="1463040"/>
            <a:ext cx="2606040" cy="2176272"/>
          </a:xfrm>
          <a:prstGeom prst="rect">
            <a:avLst/>
          </a:prstGeom>
          <a:noFill/>
        </p:spPr>
        <p:txBody>
          <a:bodyPr wrap="square" lIns="0" tIns="0" rIns="0" bIns="0" rtlCol="0" anchor="ctr"/>
          <a:lstStyle/>
          <a:p>
            <a:pPr marL="0" indent="0">
              <a:buNone/>
            </a:pPr>
            <a:r>
              <a:rPr lang="en-US" sz="1000" dirty="0">
                <a:solidFill>
                  <a:srgbClr val="2D3748"/>
                </a:solidFill>
                <a:latin typeface="Bookman Old Style" panose="02050604050505020204" pitchFamily="18" charset="0"/>
              </a:rPr>
              <a:t>Property was held for the 'immediate or future benefit' of D.A. Srinivas — directly evidenced by 4 MOUs which expressly provided for conversion of the lands to non-agricultural use and ultimate transfer/retransfer to Srinivas.</a:t>
            </a:r>
            <a:endParaRPr lang="en-US" sz="1000" dirty="0">
              <a:latin typeface="Bookman Old Style" panose="02050604050505020204" pitchFamily="18" charset="0"/>
            </a:endParaRPr>
          </a:p>
          <a:p>
            <a:pPr marL="0" indent="0">
              <a:buNone/>
            </a:pPr>
            <a:endParaRPr lang="en-US" sz="1000" dirty="0">
              <a:latin typeface="Bookman Old Style" panose="02050604050505020204" pitchFamily="18" charset="0"/>
            </a:endParaRPr>
          </a:p>
          <a:p>
            <a:pPr marL="0" indent="0">
              <a:buNone/>
            </a:pPr>
            <a:r>
              <a:rPr lang="en-US" sz="1000" dirty="0">
                <a:solidFill>
                  <a:srgbClr val="2D3748"/>
                </a:solidFill>
                <a:latin typeface="Bookman Old Style" panose="02050604050505020204" pitchFamily="18" charset="0"/>
              </a:rPr>
              <a:t>The Will dated 20.04.2018 was also a device toward the same end.</a:t>
            </a:r>
            <a:endParaRPr lang="en-US" sz="1000" dirty="0">
              <a:latin typeface="Bookman Old Style" panose="02050604050505020204" pitchFamily="18" charset="0"/>
            </a:endParaRPr>
          </a:p>
        </p:txBody>
      </p:sp>
      <p:sp>
        <p:nvSpPr>
          <p:cNvPr id="21" name="Shape 19"/>
          <p:cNvSpPr/>
          <p:nvPr/>
        </p:nvSpPr>
        <p:spPr>
          <a:xfrm>
            <a:off x="6345936" y="4005072"/>
            <a:ext cx="2514600" cy="219456"/>
          </a:xfrm>
          <a:prstGeom prst="roundRect">
            <a:avLst>
              <a:gd name="adj" fmla="val 25000"/>
            </a:avLst>
          </a:prstGeom>
          <a:solidFill>
            <a:srgbClr val="1A7A4A"/>
          </a:solidFill>
        </p:spPr>
        <p:txBody>
          <a:bodyPr/>
          <a:lstStyle/>
          <a:p>
            <a:endParaRPr lang="en-IN">
              <a:latin typeface="Bookman Old Style" panose="02050604050505020204" pitchFamily="18" charset="0"/>
            </a:endParaRPr>
          </a:p>
        </p:txBody>
      </p:sp>
      <p:sp>
        <p:nvSpPr>
          <p:cNvPr id="22" name="Text 20"/>
          <p:cNvSpPr/>
          <p:nvPr/>
        </p:nvSpPr>
        <p:spPr>
          <a:xfrm>
            <a:off x="6345936" y="4005072"/>
            <a:ext cx="2514600" cy="219456"/>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rPr>
              <a:t>✔ ELEMENT MET</a:t>
            </a:r>
            <a:endParaRPr lang="en-US" sz="900" dirty="0">
              <a:latin typeface="Bookman Old Style" panose="02050604050505020204" pitchFamily="18" charset="0"/>
            </a:endParaRPr>
          </a:p>
        </p:txBody>
      </p:sp>
      <p:sp>
        <p:nvSpPr>
          <p:cNvPr id="23" name="Shape 21"/>
          <p:cNvSpPr/>
          <p:nvPr/>
        </p:nvSpPr>
        <p:spPr>
          <a:xfrm>
            <a:off x="320040" y="4297680"/>
            <a:ext cx="8503920" cy="441234"/>
          </a:xfrm>
          <a:prstGeom prst="roundRect">
            <a:avLst>
              <a:gd name="adj" fmla="val 26667"/>
            </a:avLst>
          </a:prstGeom>
          <a:solidFill>
            <a:srgbClr val="7B1FA2"/>
          </a:solidFill>
        </p:spPr>
        <p:txBody>
          <a:bodyPr/>
          <a:lstStyle/>
          <a:p>
            <a:endParaRPr lang="en-IN">
              <a:latin typeface="Bookman Old Style" panose="02050604050505020204" pitchFamily="18" charset="0"/>
            </a:endParaRPr>
          </a:p>
        </p:txBody>
      </p:sp>
      <p:sp>
        <p:nvSpPr>
          <p:cNvPr id="24" name="Text 22"/>
          <p:cNvSpPr/>
          <p:nvPr/>
        </p:nvSpPr>
        <p:spPr>
          <a:xfrm>
            <a:off x="478754" y="4412778"/>
            <a:ext cx="8229600" cy="237744"/>
          </a:xfrm>
          <a:prstGeom prst="rect">
            <a:avLst/>
          </a:prstGeom>
          <a:noFill/>
        </p:spPr>
        <p:txBody>
          <a:bodyPr wrap="square" lIns="0" tIns="0" rIns="0" bIns="0" rtlCol="0" anchor="ctr"/>
          <a:lstStyle/>
          <a:p>
            <a:pPr marL="0" indent="0">
              <a:buNone/>
            </a:pPr>
            <a:r>
              <a:rPr lang="en-US" sz="1000" b="1" dirty="0">
                <a:solidFill>
                  <a:srgbClr val="FFFFFF"/>
                </a:solidFill>
                <a:latin typeface="Bookman Old Style" panose="02050604050505020204" pitchFamily="18" charset="0"/>
              </a:rPr>
              <a:t>SC CONCLUSION (Para 26.3): </a:t>
            </a:r>
            <a:r>
              <a:rPr lang="en-US" sz="1000" dirty="0">
                <a:solidFill>
                  <a:srgbClr val="FFFFFF"/>
                </a:solidFill>
                <a:latin typeface="Bookman Old Style" panose="02050604050505020204" pitchFamily="18" charset="0"/>
              </a:rPr>
              <a:t>All three elements of § 2(9)(A) satisfied on the face of the plaint itself. The transaction bears all the indicia of a benami arrangement prohibited under the Benami Act.</a:t>
            </a:r>
            <a:endParaRPr lang="en-US" sz="1000" dirty="0">
              <a:latin typeface="Bookman Old Style" panose="02050604050505020204" pitchFamily="18" charset="0"/>
            </a:endParaRPr>
          </a:p>
        </p:txBody>
      </p:sp>
      <p:sp>
        <p:nvSpPr>
          <p:cNvPr id="25" name="Shape 23"/>
          <p:cNvSpPr/>
          <p:nvPr/>
        </p:nvSpPr>
        <p:spPr>
          <a:xfrm>
            <a:off x="0" y="4892040"/>
            <a:ext cx="9144000" cy="251460"/>
          </a:xfrm>
          <a:prstGeom prst="rect">
            <a:avLst/>
          </a:prstGeom>
          <a:solidFill>
            <a:srgbClr val="C9953B"/>
          </a:solidFill>
        </p:spPr>
        <p:txBody>
          <a:bodyPr/>
          <a:lstStyle/>
          <a:p>
            <a:endParaRPr lang="en-IN">
              <a:latin typeface="Bookman Old Style" panose="02050604050505020204" pitchFamily="18" charset="0"/>
            </a:endParaRPr>
          </a:p>
        </p:txBody>
      </p:sp>
      <p:sp>
        <p:nvSpPr>
          <p:cNvPr id="26" name="Text 24"/>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Issue 1(a) — Three-Element Test  |  Section 2(9)(A)  |  Prohibition of Benami Property Transactions Act, 1988  |  Para 26.3</a:t>
            </a:r>
            <a:endParaRPr lang="en-US" sz="900" dirty="0">
              <a:latin typeface="Bookman Old Style" panose="020506040505050202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latin typeface="Bookman Old Style" panose="02050604050505020204"/>
            </a:endParaRPr>
          </a:p>
        </p:txBody>
      </p:sp>
      <p:sp>
        <p:nvSpPr>
          <p:cNvPr id="3" name="Text 1"/>
          <p:cNvSpPr/>
          <p:nvPr/>
        </p:nvSpPr>
        <p:spPr>
          <a:xfrm>
            <a:off x="365760" y="164592"/>
            <a:ext cx="8412480" cy="502920"/>
          </a:xfrm>
          <a:prstGeom prst="rect">
            <a:avLst/>
          </a:prstGeom>
          <a:noFill/>
        </p:spPr>
        <p:txBody>
          <a:bodyPr wrap="square" rtlCol="0" anchor="ctr"/>
          <a:lstStyle/>
          <a:p>
            <a:pPr marL="0" indent="0">
              <a:buNone/>
            </a:pPr>
            <a:r>
              <a:rPr lang="en-US" sz="2000" b="1" dirty="0">
                <a:solidFill>
                  <a:srgbClr val="0F1B2D"/>
                </a:solidFill>
                <a:latin typeface="Bookman Old Style" panose="02050604050505020204"/>
                <a:ea typeface="Cambria" panose="02040503050406030204" pitchFamily="34" charset="-122"/>
                <a:cs typeface="Cambria" panose="02040503050406030204" pitchFamily="34" charset="-120"/>
              </a:rPr>
              <a:t>Section 2(9)(A)(ii) — The Fiduciary Capacity Exception</a:t>
            </a:r>
            <a:endParaRPr lang="en-US" sz="2000" dirty="0">
              <a:latin typeface="Bookman Old Style" panose="02050604050505020204"/>
            </a:endParaRPr>
          </a:p>
        </p:txBody>
      </p:sp>
      <p:sp>
        <p:nvSpPr>
          <p:cNvPr id="4" name="Text 2"/>
          <p:cNvSpPr/>
          <p:nvPr/>
        </p:nvSpPr>
        <p:spPr>
          <a:xfrm>
            <a:off x="365760" y="527739"/>
            <a:ext cx="8412480" cy="256032"/>
          </a:xfrm>
          <a:prstGeom prst="rect">
            <a:avLst/>
          </a:prstGeom>
          <a:noFill/>
        </p:spPr>
        <p:txBody>
          <a:bodyPr wrap="square" rtlCol="0" anchor="ctr"/>
          <a:lstStyle/>
          <a:p>
            <a:pPr marL="0" indent="0">
              <a:buNone/>
            </a:pPr>
            <a:r>
              <a:rPr lang="en-US" sz="1200" i="1" dirty="0">
                <a:solidFill>
                  <a:srgbClr val="8899AA"/>
                </a:solidFill>
                <a:latin typeface="Bookman Old Style" panose="02050604050505020204"/>
              </a:rPr>
              <a:t>Who qualifies? Scope of the exception — restricted or expansive?</a:t>
            </a:r>
            <a:endParaRPr lang="en-US" sz="1200" dirty="0">
              <a:latin typeface="Bookman Old Style" panose="02050604050505020204"/>
            </a:endParaRPr>
          </a:p>
        </p:txBody>
      </p:sp>
      <p:sp>
        <p:nvSpPr>
          <p:cNvPr id="5" name="Shape 3"/>
          <p:cNvSpPr/>
          <p:nvPr/>
        </p:nvSpPr>
        <p:spPr>
          <a:xfrm>
            <a:off x="320040" y="829491"/>
            <a:ext cx="8503920" cy="658368"/>
          </a:xfrm>
          <a:prstGeom prst="roundRect">
            <a:avLst>
              <a:gd name="adj" fmla="val 13889"/>
            </a:avLst>
          </a:prstGeom>
          <a:solidFill>
            <a:srgbClr val="0F1B2D"/>
          </a:solidFill>
        </p:spPr>
        <p:txBody>
          <a:bodyPr/>
          <a:lstStyle/>
          <a:p>
            <a:endParaRPr lang="en-IN">
              <a:latin typeface="Bookman Old Style" panose="02050604050505020204"/>
            </a:endParaRPr>
          </a:p>
        </p:txBody>
      </p:sp>
      <p:sp>
        <p:nvSpPr>
          <p:cNvPr id="6" name="Text 4"/>
          <p:cNvSpPr/>
          <p:nvPr/>
        </p:nvSpPr>
        <p:spPr>
          <a:xfrm>
            <a:off x="457200" y="856923"/>
            <a:ext cx="8229600" cy="603504"/>
          </a:xfrm>
          <a:prstGeom prst="rect">
            <a:avLst/>
          </a:prstGeom>
          <a:noFill/>
        </p:spPr>
        <p:txBody>
          <a:bodyPr wrap="square" lIns="0" tIns="0" rIns="0" bIns="0" rtlCol="0" anchor="ctr"/>
          <a:lstStyle/>
          <a:p>
            <a:pPr marL="0" indent="0">
              <a:buNone/>
            </a:pPr>
            <a:r>
              <a:rPr lang="en-US" sz="1050" b="1" dirty="0">
                <a:solidFill>
                  <a:srgbClr val="F0C97F"/>
                </a:solidFill>
                <a:latin typeface="Bookman Old Style" panose="02050604050505020204"/>
              </a:rPr>
              <a:t>§ 2(9)(A)(ii): </a:t>
            </a:r>
            <a:r>
              <a:rPr lang="en-US" sz="1050" dirty="0">
                <a:solidFill>
                  <a:srgbClr val="FFFFFF"/>
                </a:solidFill>
                <a:latin typeface="Bookman Old Style" panose="02050604050505020204"/>
              </a:rPr>
              <a:t>Exception covers a person standing in a fiduciary capacity for the benefit of another — and includes </a:t>
            </a:r>
            <a:r>
              <a:rPr lang="en-US" sz="1050" dirty="0">
                <a:solidFill>
                  <a:srgbClr val="F0C97F"/>
                </a:solidFill>
                <a:latin typeface="Bookman Old Style" panose="02050604050505020204"/>
              </a:rPr>
              <a:t>trustee, executor, partner, director of a company, depository or participant as agent (Depositories Act 1996), </a:t>
            </a:r>
            <a:r>
              <a:rPr lang="en-US" sz="1050" dirty="0">
                <a:solidFill>
                  <a:srgbClr val="FFFFFF"/>
                </a:solidFill>
                <a:latin typeface="Bookman Old Style" panose="02050604050505020204"/>
              </a:rPr>
              <a:t>and any other person as may be NOTIFIED by the Central Government.</a:t>
            </a:r>
            <a:endParaRPr lang="en-US" sz="1050" dirty="0">
              <a:latin typeface="Bookman Old Style" panose="02050604050505020204"/>
            </a:endParaRPr>
          </a:p>
        </p:txBody>
      </p:sp>
      <p:sp>
        <p:nvSpPr>
          <p:cNvPr id="7" name="Shape 5"/>
          <p:cNvSpPr/>
          <p:nvPr/>
        </p:nvSpPr>
        <p:spPr>
          <a:xfrm>
            <a:off x="320040" y="1551867"/>
            <a:ext cx="4114800" cy="3063240"/>
          </a:xfrm>
          <a:prstGeom prst="roundRect">
            <a:avLst>
              <a:gd name="adj" fmla="val 2985"/>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a:endParaRPr>
          </a:p>
        </p:txBody>
      </p:sp>
      <p:sp>
        <p:nvSpPr>
          <p:cNvPr id="8" name="Text 6"/>
          <p:cNvSpPr/>
          <p:nvPr/>
        </p:nvSpPr>
        <p:spPr>
          <a:xfrm>
            <a:off x="429768" y="1606731"/>
            <a:ext cx="3895344" cy="292608"/>
          </a:xfrm>
          <a:prstGeom prst="rect">
            <a:avLst/>
          </a:prstGeom>
          <a:noFill/>
        </p:spPr>
        <p:txBody>
          <a:bodyPr wrap="square" lIns="0" tIns="0" rIns="0" bIns="0" rtlCol="0" anchor="ctr"/>
          <a:lstStyle/>
          <a:p>
            <a:pPr marL="0" indent="0">
              <a:buNone/>
            </a:pPr>
            <a:r>
              <a:rPr lang="en-US" sz="1200" b="1" dirty="0">
                <a:solidFill>
                  <a:srgbClr val="1A7A4A"/>
                </a:solidFill>
                <a:latin typeface="Bookman Old Style" panose="02050604050505020204"/>
              </a:rPr>
              <a:t>✔  Persons INCLUDED in Exception</a:t>
            </a:r>
            <a:endParaRPr lang="en-US" sz="1200" dirty="0">
              <a:latin typeface="Bookman Old Style" panose="02050604050505020204"/>
            </a:endParaRPr>
          </a:p>
        </p:txBody>
      </p:sp>
      <p:sp>
        <p:nvSpPr>
          <p:cNvPr id="9" name="Shape 7"/>
          <p:cNvSpPr/>
          <p:nvPr/>
        </p:nvSpPr>
        <p:spPr>
          <a:xfrm>
            <a:off x="429768" y="1975975"/>
            <a:ext cx="3895344" cy="384048"/>
          </a:xfrm>
          <a:prstGeom prst="roundRect">
            <a:avLst>
              <a:gd name="adj" fmla="val 16667"/>
            </a:avLst>
          </a:prstGeom>
          <a:solidFill>
            <a:srgbClr val="E8F5E9"/>
          </a:solidFill>
        </p:spPr>
        <p:txBody>
          <a:bodyPr/>
          <a:lstStyle/>
          <a:p>
            <a:endParaRPr lang="en-IN">
              <a:latin typeface="Bookman Old Style" panose="02050604050505020204"/>
            </a:endParaRPr>
          </a:p>
        </p:txBody>
      </p:sp>
      <p:sp>
        <p:nvSpPr>
          <p:cNvPr id="10" name="Text 8"/>
          <p:cNvSpPr/>
          <p:nvPr/>
        </p:nvSpPr>
        <p:spPr>
          <a:xfrm>
            <a:off x="521208" y="1954203"/>
            <a:ext cx="3712464" cy="384048"/>
          </a:xfrm>
          <a:prstGeom prst="rect">
            <a:avLst/>
          </a:prstGeom>
          <a:noFill/>
        </p:spPr>
        <p:txBody>
          <a:bodyPr wrap="square" lIns="0" tIns="0" rIns="0" bIns="0" rtlCol="0" anchor="ctr"/>
          <a:lstStyle/>
          <a:p>
            <a:pPr marL="0" indent="0">
              <a:buNone/>
            </a:pPr>
            <a:r>
              <a:rPr lang="en-US" sz="1100" dirty="0">
                <a:solidFill>
                  <a:srgbClr val="1A7A4A"/>
                </a:solidFill>
                <a:latin typeface="Bookman Old Style" panose="02050604050505020204"/>
              </a:rPr>
              <a:t>✔  Trustee</a:t>
            </a:r>
            <a:endParaRPr lang="en-US" sz="1100" dirty="0">
              <a:latin typeface="Bookman Old Style" panose="02050604050505020204"/>
            </a:endParaRPr>
          </a:p>
        </p:txBody>
      </p:sp>
      <p:sp>
        <p:nvSpPr>
          <p:cNvPr id="11" name="Shape 9"/>
          <p:cNvSpPr/>
          <p:nvPr/>
        </p:nvSpPr>
        <p:spPr>
          <a:xfrm>
            <a:off x="429768" y="2405743"/>
            <a:ext cx="3895344" cy="384048"/>
          </a:xfrm>
          <a:prstGeom prst="roundRect">
            <a:avLst>
              <a:gd name="adj" fmla="val 16667"/>
            </a:avLst>
          </a:prstGeom>
          <a:solidFill>
            <a:srgbClr val="E8F5E9"/>
          </a:solidFill>
        </p:spPr>
        <p:txBody>
          <a:bodyPr/>
          <a:lstStyle/>
          <a:p>
            <a:endParaRPr lang="en-IN">
              <a:latin typeface="Bookman Old Style" panose="02050604050505020204"/>
            </a:endParaRPr>
          </a:p>
        </p:txBody>
      </p:sp>
      <p:sp>
        <p:nvSpPr>
          <p:cNvPr id="12" name="Text 10"/>
          <p:cNvSpPr/>
          <p:nvPr/>
        </p:nvSpPr>
        <p:spPr>
          <a:xfrm>
            <a:off x="521208" y="2383971"/>
            <a:ext cx="3712464" cy="384048"/>
          </a:xfrm>
          <a:prstGeom prst="rect">
            <a:avLst/>
          </a:prstGeom>
          <a:noFill/>
        </p:spPr>
        <p:txBody>
          <a:bodyPr wrap="square" lIns="0" tIns="0" rIns="0" bIns="0" rtlCol="0" anchor="ctr"/>
          <a:lstStyle/>
          <a:p>
            <a:pPr marL="0" indent="0">
              <a:buNone/>
            </a:pPr>
            <a:r>
              <a:rPr lang="en-US" sz="1100" dirty="0">
                <a:solidFill>
                  <a:srgbClr val="1A7A4A"/>
                </a:solidFill>
                <a:latin typeface="Bookman Old Style" panose="02050604050505020204"/>
              </a:rPr>
              <a:t>✔  Executor</a:t>
            </a:r>
            <a:endParaRPr lang="en-US" sz="1100" dirty="0">
              <a:latin typeface="Bookman Old Style" panose="02050604050505020204"/>
            </a:endParaRPr>
          </a:p>
        </p:txBody>
      </p:sp>
      <p:sp>
        <p:nvSpPr>
          <p:cNvPr id="13" name="Shape 11"/>
          <p:cNvSpPr/>
          <p:nvPr/>
        </p:nvSpPr>
        <p:spPr>
          <a:xfrm>
            <a:off x="429768" y="2835511"/>
            <a:ext cx="3895344" cy="384048"/>
          </a:xfrm>
          <a:prstGeom prst="roundRect">
            <a:avLst>
              <a:gd name="adj" fmla="val 16667"/>
            </a:avLst>
          </a:prstGeom>
          <a:solidFill>
            <a:srgbClr val="E8F5E9"/>
          </a:solidFill>
        </p:spPr>
        <p:txBody>
          <a:bodyPr/>
          <a:lstStyle/>
          <a:p>
            <a:endParaRPr lang="en-IN">
              <a:latin typeface="Bookman Old Style" panose="02050604050505020204"/>
            </a:endParaRPr>
          </a:p>
        </p:txBody>
      </p:sp>
      <p:sp>
        <p:nvSpPr>
          <p:cNvPr id="14" name="Text 12"/>
          <p:cNvSpPr/>
          <p:nvPr/>
        </p:nvSpPr>
        <p:spPr>
          <a:xfrm>
            <a:off x="521208" y="2813739"/>
            <a:ext cx="3712464" cy="384048"/>
          </a:xfrm>
          <a:prstGeom prst="rect">
            <a:avLst/>
          </a:prstGeom>
          <a:noFill/>
        </p:spPr>
        <p:txBody>
          <a:bodyPr wrap="square" lIns="0" tIns="0" rIns="0" bIns="0" rtlCol="0" anchor="ctr"/>
          <a:lstStyle/>
          <a:p>
            <a:pPr marL="0" indent="0">
              <a:buNone/>
            </a:pPr>
            <a:r>
              <a:rPr lang="en-US" sz="1100" dirty="0">
                <a:solidFill>
                  <a:srgbClr val="1A7A4A"/>
                </a:solidFill>
                <a:latin typeface="Bookman Old Style" panose="02050604050505020204"/>
              </a:rPr>
              <a:t>✔  Partner</a:t>
            </a:r>
            <a:endParaRPr lang="en-US" sz="1100" dirty="0">
              <a:latin typeface="Bookman Old Style" panose="02050604050505020204"/>
            </a:endParaRPr>
          </a:p>
        </p:txBody>
      </p:sp>
      <p:sp>
        <p:nvSpPr>
          <p:cNvPr id="15" name="Shape 13"/>
          <p:cNvSpPr/>
          <p:nvPr/>
        </p:nvSpPr>
        <p:spPr>
          <a:xfrm>
            <a:off x="429768" y="3265279"/>
            <a:ext cx="3895344" cy="384048"/>
          </a:xfrm>
          <a:prstGeom prst="roundRect">
            <a:avLst>
              <a:gd name="adj" fmla="val 16667"/>
            </a:avLst>
          </a:prstGeom>
          <a:solidFill>
            <a:srgbClr val="E8F5E9"/>
          </a:solidFill>
        </p:spPr>
        <p:txBody>
          <a:bodyPr/>
          <a:lstStyle/>
          <a:p>
            <a:endParaRPr lang="en-IN">
              <a:latin typeface="Bookman Old Style" panose="02050604050505020204"/>
            </a:endParaRPr>
          </a:p>
        </p:txBody>
      </p:sp>
      <p:sp>
        <p:nvSpPr>
          <p:cNvPr id="16" name="Text 14"/>
          <p:cNvSpPr/>
          <p:nvPr/>
        </p:nvSpPr>
        <p:spPr>
          <a:xfrm>
            <a:off x="521208" y="3243507"/>
            <a:ext cx="3712464" cy="384048"/>
          </a:xfrm>
          <a:prstGeom prst="rect">
            <a:avLst/>
          </a:prstGeom>
          <a:noFill/>
        </p:spPr>
        <p:txBody>
          <a:bodyPr wrap="square" lIns="0" tIns="0" rIns="0" bIns="0" rtlCol="0" anchor="ctr"/>
          <a:lstStyle/>
          <a:p>
            <a:pPr marL="0" indent="0">
              <a:buNone/>
            </a:pPr>
            <a:r>
              <a:rPr lang="en-US" sz="1100" dirty="0">
                <a:solidFill>
                  <a:srgbClr val="1A7A4A"/>
                </a:solidFill>
                <a:latin typeface="Bookman Old Style" panose="02050604050505020204"/>
              </a:rPr>
              <a:t>✔  Director of a company</a:t>
            </a:r>
            <a:endParaRPr lang="en-US" sz="1100" dirty="0">
              <a:latin typeface="Bookman Old Style" panose="02050604050505020204"/>
            </a:endParaRPr>
          </a:p>
        </p:txBody>
      </p:sp>
      <p:sp>
        <p:nvSpPr>
          <p:cNvPr id="17" name="Shape 15"/>
          <p:cNvSpPr/>
          <p:nvPr/>
        </p:nvSpPr>
        <p:spPr>
          <a:xfrm>
            <a:off x="429768" y="3695047"/>
            <a:ext cx="3895344" cy="384048"/>
          </a:xfrm>
          <a:prstGeom prst="roundRect">
            <a:avLst>
              <a:gd name="adj" fmla="val 16667"/>
            </a:avLst>
          </a:prstGeom>
          <a:solidFill>
            <a:srgbClr val="E8F5E9"/>
          </a:solidFill>
        </p:spPr>
        <p:txBody>
          <a:bodyPr/>
          <a:lstStyle/>
          <a:p>
            <a:endParaRPr lang="en-IN">
              <a:latin typeface="Bookman Old Style" panose="02050604050505020204"/>
            </a:endParaRPr>
          </a:p>
        </p:txBody>
      </p:sp>
      <p:sp>
        <p:nvSpPr>
          <p:cNvPr id="18" name="Text 16"/>
          <p:cNvSpPr/>
          <p:nvPr/>
        </p:nvSpPr>
        <p:spPr>
          <a:xfrm>
            <a:off x="521208" y="3673275"/>
            <a:ext cx="3712464" cy="384048"/>
          </a:xfrm>
          <a:prstGeom prst="rect">
            <a:avLst/>
          </a:prstGeom>
          <a:noFill/>
        </p:spPr>
        <p:txBody>
          <a:bodyPr wrap="square" lIns="0" tIns="0" rIns="0" bIns="0" rtlCol="0" anchor="ctr"/>
          <a:lstStyle/>
          <a:p>
            <a:pPr marL="0" indent="0">
              <a:buNone/>
            </a:pPr>
            <a:r>
              <a:rPr lang="en-US" sz="1100" dirty="0">
                <a:solidFill>
                  <a:srgbClr val="1A7A4A"/>
                </a:solidFill>
                <a:latin typeface="Bookman Old Style" panose="02050604050505020204"/>
              </a:rPr>
              <a:t>✔  Depository / Participant as agent (Depositories Act 1996)</a:t>
            </a:r>
            <a:endParaRPr lang="en-US" sz="1100" dirty="0">
              <a:latin typeface="Bookman Old Style" panose="02050604050505020204"/>
            </a:endParaRPr>
          </a:p>
        </p:txBody>
      </p:sp>
      <p:sp>
        <p:nvSpPr>
          <p:cNvPr id="19" name="Shape 17"/>
          <p:cNvSpPr/>
          <p:nvPr/>
        </p:nvSpPr>
        <p:spPr>
          <a:xfrm>
            <a:off x="429768" y="4124815"/>
            <a:ext cx="3895344" cy="384048"/>
          </a:xfrm>
          <a:prstGeom prst="roundRect">
            <a:avLst>
              <a:gd name="adj" fmla="val 16667"/>
            </a:avLst>
          </a:prstGeom>
          <a:solidFill>
            <a:srgbClr val="E8F5E9"/>
          </a:solidFill>
        </p:spPr>
        <p:txBody>
          <a:bodyPr/>
          <a:lstStyle/>
          <a:p>
            <a:endParaRPr lang="en-IN">
              <a:latin typeface="Bookman Old Style" panose="02050604050505020204"/>
            </a:endParaRPr>
          </a:p>
        </p:txBody>
      </p:sp>
      <p:sp>
        <p:nvSpPr>
          <p:cNvPr id="20" name="Text 18"/>
          <p:cNvSpPr/>
          <p:nvPr/>
        </p:nvSpPr>
        <p:spPr>
          <a:xfrm>
            <a:off x="521208" y="4103043"/>
            <a:ext cx="3712464" cy="384048"/>
          </a:xfrm>
          <a:prstGeom prst="rect">
            <a:avLst/>
          </a:prstGeom>
          <a:noFill/>
        </p:spPr>
        <p:txBody>
          <a:bodyPr wrap="square" lIns="0" tIns="0" rIns="0" bIns="0" rtlCol="0" anchor="ctr"/>
          <a:lstStyle/>
          <a:p>
            <a:pPr marL="0" indent="0">
              <a:buNone/>
            </a:pPr>
            <a:r>
              <a:rPr lang="en-US" sz="1100" dirty="0">
                <a:solidFill>
                  <a:srgbClr val="1A7A4A"/>
                </a:solidFill>
                <a:latin typeface="Bookman Old Style" panose="02050604050505020204"/>
              </a:rPr>
              <a:t>✔  Any other person notified by Central Government</a:t>
            </a:r>
            <a:endParaRPr lang="en-US" sz="1100" dirty="0">
              <a:latin typeface="Bookman Old Style" panose="02050604050505020204"/>
            </a:endParaRPr>
          </a:p>
        </p:txBody>
      </p:sp>
      <p:sp>
        <p:nvSpPr>
          <p:cNvPr id="21" name="Shape 19"/>
          <p:cNvSpPr/>
          <p:nvPr/>
        </p:nvSpPr>
        <p:spPr>
          <a:xfrm>
            <a:off x="4709160" y="1551867"/>
            <a:ext cx="4114800" cy="3063240"/>
          </a:xfrm>
          <a:prstGeom prst="roundRect">
            <a:avLst>
              <a:gd name="adj" fmla="val 2985"/>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a:endParaRPr>
          </a:p>
        </p:txBody>
      </p:sp>
      <p:sp>
        <p:nvSpPr>
          <p:cNvPr id="22" name="Text 20"/>
          <p:cNvSpPr/>
          <p:nvPr/>
        </p:nvSpPr>
        <p:spPr>
          <a:xfrm>
            <a:off x="4818888" y="1606731"/>
            <a:ext cx="3895344" cy="292608"/>
          </a:xfrm>
          <a:prstGeom prst="rect">
            <a:avLst/>
          </a:prstGeom>
          <a:noFill/>
        </p:spPr>
        <p:txBody>
          <a:bodyPr wrap="square" lIns="0" tIns="0" rIns="0" bIns="0" rtlCol="0" anchor="ctr"/>
          <a:lstStyle/>
          <a:p>
            <a:pPr marL="0" indent="0">
              <a:buNone/>
            </a:pPr>
            <a:r>
              <a:rPr lang="en-US" sz="1200" b="1" dirty="0">
                <a:solidFill>
                  <a:srgbClr val="C0392B"/>
                </a:solidFill>
                <a:latin typeface="Bookman Old Style" panose="02050604050505020204"/>
              </a:rPr>
              <a:t>✖  Persons NOT Included (SC Held)</a:t>
            </a:r>
            <a:endParaRPr lang="en-US" sz="1200" dirty="0">
              <a:latin typeface="Bookman Old Style" panose="02050604050505020204"/>
            </a:endParaRPr>
          </a:p>
        </p:txBody>
      </p:sp>
      <p:sp>
        <p:nvSpPr>
          <p:cNvPr id="23" name="Shape 21"/>
          <p:cNvSpPr/>
          <p:nvPr/>
        </p:nvSpPr>
        <p:spPr>
          <a:xfrm>
            <a:off x="4818888" y="1965089"/>
            <a:ext cx="3895344" cy="475488"/>
          </a:xfrm>
          <a:prstGeom prst="roundRect">
            <a:avLst>
              <a:gd name="adj" fmla="val 13462"/>
            </a:avLst>
          </a:prstGeom>
          <a:solidFill>
            <a:srgbClr val="FEEEEE"/>
          </a:solidFill>
        </p:spPr>
        <p:txBody>
          <a:bodyPr/>
          <a:lstStyle/>
          <a:p>
            <a:endParaRPr lang="en-IN">
              <a:latin typeface="Bookman Old Style" panose="02050604050505020204"/>
            </a:endParaRPr>
          </a:p>
        </p:txBody>
      </p:sp>
      <p:sp>
        <p:nvSpPr>
          <p:cNvPr id="24" name="Text 22"/>
          <p:cNvSpPr/>
          <p:nvPr/>
        </p:nvSpPr>
        <p:spPr>
          <a:xfrm>
            <a:off x="4910328" y="1986861"/>
            <a:ext cx="3712464" cy="475488"/>
          </a:xfrm>
          <a:prstGeom prst="rect">
            <a:avLst/>
          </a:prstGeom>
          <a:noFill/>
        </p:spPr>
        <p:txBody>
          <a:bodyPr wrap="square" lIns="0" tIns="0" rIns="0" bIns="0" rtlCol="0" anchor="ctr"/>
          <a:lstStyle/>
          <a:p>
            <a:pPr marL="0" indent="0">
              <a:buNone/>
            </a:pPr>
            <a:r>
              <a:rPr lang="en-US" sz="1100" dirty="0">
                <a:solidFill>
                  <a:srgbClr val="C0392B"/>
                </a:solidFill>
                <a:latin typeface="Bookman Old Style" panose="02050604050505020204"/>
              </a:rPr>
              <a:t>✖  Employer vis-à-vis employee</a:t>
            </a:r>
            <a:endParaRPr lang="en-US" sz="1100" dirty="0">
              <a:latin typeface="Bookman Old Style" panose="02050604050505020204"/>
            </a:endParaRPr>
          </a:p>
        </p:txBody>
      </p:sp>
      <p:sp>
        <p:nvSpPr>
          <p:cNvPr id="25" name="Shape 23"/>
          <p:cNvSpPr/>
          <p:nvPr/>
        </p:nvSpPr>
        <p:spPr>
          <a:xfrm>
            <a:off x="4818888" y="2497183"/>
            <a:ext cx="3895344" cy="475488"/>
          </a:xfrm>
          <a:prstGeom prst="roundRect">
            <a:avLst>
              <a:gd name="adj" fmla="val 13462"/>
            </a:avLst>
          </a:prstGeom>
          <a:solidFill>
            <a:srgbClr val="FEEEEE"/>
          </a:solidFill>
        </p:spPr>
        <p:txBody>
          <a:bodyPr/>
          <a:lstStyle/>
          <a:p>
            <a:endParaRPr lang="en-IN">
              <a:latin typeface="Bookman Old Style" panose="02050604050505020204"/>
            </a:endParaRPr>
          </a:p>
        </p:txBody>
      </p:sp>
      <p:sp>
        <p:nvSpPr>
          <p:cNvPr id="26" name="Text 24"/>
          <p:cNvSpPr/>
          <p:nvPr/>
        </p:nvSpPr>
        <p:spPr>
          <a:xfrm>
            <a:off x="4910328" y="2475411"/>
            <a:ext cx="3712464" cy="475488"/>
          </a:xfrm>
          <a:prstGeom prst="rect">
            <a:avLst/>
          </a:prstGeom>
          <a:noFill/>
        </p:spPr>
        <p:txBody>
          <a:bodyPr wrap="square" lIns="0" tIns="0" rIns="0" bIns="0" rtlCol="0" anchor="ctr"/>
          <a:lstStyle/>
          <a:p>
            <a:pPr marL="0" indent="0">
              <a:buNone/>
            </a:pPr>
            <a:r>
              <a:rPr lang="en-US" sz="1100" dirty="0">
                <a:solidFill>
                  <a:srgbClr val="C0392B"/>
                </a:solidFill>
                <a:latin typeface="Bookman Old Style" panose="02050604050505020204"/>
              </a:rPr>
              <a:t>✖  Employee vis-à-vis employer / director</a:t>
            </a:r>
            <a:endParaRPr lang="en-US" sz="1100" dirty="0">
              <a:latin typeface="Bookman Old Style" panose="02050604050505020204"/>
            </a:endParaRPr>
          </a:p>
        </p:txBody>
      </p:sp>
      <p:sp>
        <p:nvSpPr>
          <p:cNvPr id="27" name="Shape 25"/>
          <p:cNvSpPr/>
          <p:nvPr/>
        </p:nvSpPr>
        <p:spPr>
          <a:xfrm>
            <a:off x="4818888" y="3018391"/>
            <a:ext cx="3895344" cy="475488"/>
          </a:xfrm>
          <a:prstGeom prst="roundRect">
            <a:avLst>
              <a:gd name="adj" fmla="val 13462"/>
            </a:avLst>
          </a:prstGeom>
          <a:solidFill>
            <a:srgbClr val="FEEEEE"/>
          </a:solidFill>
        </p:spPr>
        <p:txBody>
          <a:bodyPr/>
          <a:lstStyle/>
          <a:p>
            <a:endParaRPr lang="en-IN">
              <a:latin typeface="Bookman Old Style" panose="02050604050505020204"/>
            </a:endParaRPr>
          </a:p>
        </p:txBody>
      </p:sp>
      <p:sp>
        <p:nvSpPr>
          <p:cNvPr id="28" name="Text 26"/>
          <p:cNvSpPr/>
          <p:nvPr/>
        </p:nvSpPr>
        <p:spPr>
          <a:xfrm>
            <a:off x="4910328" y="2996619"/>
            <a:ext cx="3712464" cy="475488"/>
          </a:xfrm>
          <a:prstGeom prst="rect">
            <a:avLst/>
          </a:prstGeom>
          <a:noFill/>
        </p:spPr>
        <p:txBody>
          <a:bodyPr wrap="square" lIns="0" tIns="0" rIns="0" bIns="0" rtlCol="0" anchor="ctr"/>
          <a:lstStyle/>
          <a:p>
            <a:pPr marL="0" indent="0">
              <a:buNone/>
            </a:pPr>
            <a:r>
              <a:rPr lang="en-US" sz="1100" dirty="0">
                <a:solidFill>
                  <a:srgbClr val="C0392B"/>
                </a:solidFill>
                <a:latin typeface="Bookman Old Style" panose="02050604050505020204"/>
              </a:rPr>
              <a:t>✖  Director vis-à-vis individual shareholders (ordinarily)</a:t>
            </a:r>
            <a:endParaRPr lang="en-US" sz="1100" dirty="0">
              <a:latin typeface="Bookman Old Style" panose="02050604050505020204"/>
            </a:endParaRPr>
          </a:p>
        </p:txBody>
      </p:sp>
      <p:sp>
        <p:nvSpPr>
          <p:cNvPr id="29" name="Shape 27"/>
          <p:cNvSpPr/>
          <p:nvPr/>
        </p:nvSpPr>
        <p:spPr>
          <a:xfrm>
            <a:off x="4818888" y="3539599"/>
            <a:ext cx="3895344" cy="475488"/>
          </a:xfrm>
          <a:prstGeom prst="roundRect">
            <a:avLst>
              <a:gd name="adj" fmla="val 13462"/>
            </a:avLst>
          </a:prstGeom>
          <a:solidFill>
            <a:srgbClr val="FEEEEE"/>
          </a:solidFill>
        </p:spPr>
        <p:txBody>
          <a:bodyPr/>
          <a:lstStyle/>
          <a:p>
            <a:endParaRPr lang="en-IN">
              <a:latin typeface="Bookman Old Style" panose="02050604050505020204"/>
            </a:endParaRPr>
          </a:p>
        </p:txBody>
      </p:sp>
      <p:sp>
        <p:nvSpPr>
          <p:cNvPr id="30" name="Text 28"/>
          <p:cNvSpPr/>
          <p:nvPr/>
        </p:nvSpPr>
        <p:spPr>
          <a:xfrm>
            <a:off x="4910328" y="3517827"/>
            <a:ext cx="3712464" cy="475488"/>
          </a:xfrm>
          <a:prstGeom prst="rect">
            <a:avLst/>
          </a:prstGeom>
          <a:noFill/>
        </p:spPr>
        <p:txBody>
          <a:bodyPr wrap="square" lIns="0" tIns="0" rIns="0" bIns="0" rtlCol="0" anchor="ctr"/>
          <a:lstStyle/>
          <a:p>
            <a:pPr marL="0" indent="0">
              <a:buNone/>
            </a:pPr>
            <a:r>
              <a:rPr lang="en-US" sz="1100" dirty="0">
                <a:solidFill>
                  <a:srgbClr val="C0392B"/>
                </a:solidFill>
                <a:latin typeface="Bookman Old Style" panose="02050604050505020204"/>
              </a:rPr>
              <a:t>✖  Parties to commercial MOUs with fixed consideration</a:t>
            </a:r>
            <a:endParaRPr lang="en-US" sz="1100" dirty="0">
              <a:latin typeface="Bookman Old Style" panose="02050604050505020204"/>
            </a:endParaRPr>
          </a:p>
        </p:txBody>
      </p:sp>
      <p:sp>
        <p:nvSpPr>
          <p:cNvPr id="31" name="Shape 29"/>
          <p:cNvSpPr/>
          <p:nvPr/>
        </p:nvSpPr>
        <p:spPr>
          <a:xfrm>
            <a:off x="4818888" y="4060807"/>
            <a:ext cx="3895344" cy="475488"/>
          </a:xfrm>
          <a:prstGeom prst="roundRect">
            <a:avLst>
              <a:gd name="adj" fmla="val 13462"/>
            </a:avLst>
          </a:prstGeom>
          <a:solidFill>
            <a:srgbClr val="FEEEEE"/>
          </a:solidFill>
        </p:spPr>
        <p:txBody>
          <a:bodyPr/>
          <a:lstStyle/>
          <a:p>
            <a:endParaRPr lang="en-IN">
              <a:latin typeface="Bookman Old Style" panose="02050604050505020204"/>
            </a:endParaRPr>
          </a:p>
        </p:txBody>
      </p:sp>
      <p:sp>
        <p:nvSpPr>
          <p:cNvPr id="32" name="Text 30"/>
          <p:cNvSpPr/>
          <p:nvPr/>
        </p:nvSpPr>
        <p:spPr>
          <a:xfrm>
            <a:off x="4910328" y="4039035"/>
            <a:ext cx="3712464" cy="475488"/>
          </a:xfrm>
          <a:prstGeom prst="rect">
            <a:avLst/>
          </a:prstGeom>
          <a:noFill/>
        </p:spPr>
        <p:txBody>
          <a:bodyPr wrap="square" lIns="0" tIns="0" rIns="0" bIns="0" rtlCol="0" anchor="ctr"/>
          <a:lstStyle/>
          <a:p>
            <a:pPr marL="0" indent="0">
              <a:buNone/>
            </a:pPr>
            <a:r>
              <a:rPr lang="en-US" sz="1100" dirty="0">
                <a:solidFill>
                  <a:srgbClr val="C0392B"/>
                </a:solidFill>
                <a:latin typeface="Bookman Old Style" panose="02050604050505020204"/>
              </a:rPr>
              <a:t>✖  Persons merely 'asserting trust' — without recognized legal relationship</a:t>
            </a:r>
            <a:endParaRPr lang="en-US" sz="1100" dirty="0">
              <a:latin typeface="Bookman Old Style" panose="02050604050505020204"/>
            </a:endParaRPr>
          </a:p>
        </p:txBody>
      </p:sp>
      <p:sp>
        <p:nvSpPr>
          <p:cNvPr id="33" name="Shape 31"/>
          <p:cNvSpPr/>
          <p:nvPr/>
        </p:nvSpPr>
        <p:spPr>
          <a:xfrm>
            <a:off x="320040" y="4681728"/>
            <a:ext cx="8503920" cy="155448"/>
          </a:xfrm>
          <a:prstGeom prst="roundRect">
            <a:avLst>
              <a:gd name="adj" fmla="val 35294"/>
            </a:avLst>
          </a:prstGeom>
          <a:solidFill>
            <a:srgbClr val="EDE7F6"/>
          </a:solidFill>
        </p:spPr>
        <p:txBody>
          <a:bodyPr/>
          <a:lstStyle/>
          <a:p>
            <a:endParaRPr lang="en-IN">
              <a:latin typeface="Bookman Old Style" panose="02050604050505020204"/>
            </a:endParaRPr>
          </a:p>
        </p:txBody>
      </p:sp>
      <p:sp>
        <p:nvSpPr>
          <p:cNvPr id="34" name="Text 32"/>
          <p:cNvSpPr/>
          <p:nvPr/>
        </p:nvSpPr>
        <p:spPr>
          <a:xfrm>
            <a:off x="416923" y="4701758"/>
            <a:ext cx="8321040" cy="137160"/>
          </a:xfrm>
          <a:prstGeom prst="rect">
            <a:avLst/>
          </a:prstGeom>
          <a:noFill/>
        </p:spPr>
        <p:txBody>
          <a:bodyPr wrap="square" lIns="0" tIns="0" rIns="0" bIns="0" rtlCol="0" anchor="ctr"/>
          <a:lstStyle/>
          <a:p>
            <a:pPr marL="0" indent="0">
              <a:buNone/>
            </a:pPr>
            <a:r>
              <a:rPr lang="en-US" sz="900" b="1" dirty="0">
                <a:solidFill>
                  <a:srgbClr val="7B1FA2"/>
                </a:solidFill>
                <a:latin typeface="Bookman Old Style" panose="02050604050505020204"/>
              </a:rPr>
              <a:t>SC Rule: 'includes' in § 2(9) is used restrictively — enlargement beyond enumerated categories requires Central Government notification, not judicial expansion.</a:t>
            </a:r>
            <a:endParaRPr lang="en-US" sz="900">
              <a:latin typeface="Bookman Old Style" panose="02050604050505020204"/>
            </a:endParaRPr>
          </a:p>
        </p:txBody>
      </p:sp>
      <p:sp>
        <p:nvSpPr>
          <p:cNvPr id="35" name="Shape 33"/>
          <p:cNvSpPr/>
          <p:nvPr/>
        </p:nvSpPr>
        <p:spPr>
          <a:xfrm>
            <a:off x="0" y="4892040"/>
            <a:ext cx="9144000" cy="251460"/>
          </a:xfrm>
          <a:prstGeom prst="rect">
            <a:avLst/>
          </a:prstGeom>
          <a:solidFill>
            <a:srgbClr val="C9953B"/>
          </a:solidFill>
        </p:spPr>
        <p:txBody>
          <a:bodyPr/>
          <a:lstStyle/>
          <a:p>
            <a:endParaRPr lang="en-IN">
              <a:latin typeface="Bookman Old Style" panose="02050604050505020204"/>
            </a:endParaRPr>
          </a:p>
        </p:txBody>
      </p:sp>
      <p:sp>
        <p:nvSpPr>
          <p:cNvPr id="36" name="Text 34"/>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a:rPr>
              <a:t>Section 2(9)(A)(ii) | Fiduciary Capacity Exception | Prohibition of Benami Property Transactions Act, 1988</a:t>
            </a:r>
            <a:endParaRPr lang="en-US" sz="900" dirty="0">
              <a:latin typeface="Bookman Old Style" panose="02050604050505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latin typeface="Bookman Old Style" panose="02050604050505020204" pitchFamily="18" charset="0"/>
            </a:endParaRPr>
          </a:p>
        </p:txBody>
      </p:sp>
      <p:sp>
        <p:nvSpPr>
          <p:cNvPr id="3" name="Shape 1"/>
          <p:cNvSpPr/>
          <p:nvPr/>
        </p:nvSpPr>
        <p:spPr>
          <a:xfrm>
            <a:off x="365760" y="182880"/>
            <a:ext cx="1280160" cy="365760"/>
          </a:xfrm>
          <a:prstGeom prst="roundRect">
            <a:avLst>
              <a:gd name="adj" fmla="val 20000"/>
            </a:avLst>
          </a:prstGeom>
          <a:solidFill>
            <a:srgbClr val="C9953B"/>
          </a:solidFill>
        </p:spPr>
        <p:txBody>
          <a:bodyPr/>
          <a:lstStyle/>
          <a:p>
            <a:endParaRPr lang="en-IN">
              <a:latin typeface="Bookman Old Style" panose="02050604050505020204" pitchFamily="18" charset="0"/>
            </a:endParaRPr>
          </a:p>
        </p:txBody>
      </p:sp>
      <p:sp>
        <p:nvSpPr>
          <p:cNvPr id="4" name="Text 2"/>
          <p:cNvSpPr/>
          <p:nvPr/>
        </p:nvSpPr>
        <p:spPr>
          <a:xfrm>
            <a:off x="365760" y="182880"/>
            <a:ext cx="1280160" cy="365760"/>
          </a:xfrm>
          <a:prstGeom prst="rect">
            <a:avLst/>
          </a:prstGeom>
          <a:noFill/>
        </p:spPr>
        <p:txBody>
          <a:bodyPr wrap="square" lIns="0" tIns="0" rIns="0" bIns="0" rtlCol="0" anchor="ctr"/>
          <a:lstStyle/>
          <a:p>
            <a:pPr marL="0" indent="0" algn="ctr">
              <a:buNone/>
            </a:pPr>
            <a:r>
              <a:rPr lang="en-US" sz="1000" b="1" dirty="0">
                <a:solidFill>
                  <a:srgbClr val="0F1B2D"/>
                </a:solidFill>
                <a:latin typeface="Bookman Old Style" panose="02050604050505020204" pitchFamily="18" charset="0"/>
              </a:rPr>
              <a:t>SCENARIO 2</a:t>
            </a:r>
            <a:endParaRPr lang="en-US" sz="1000" dirty="0">
              <a:latin typeface="Bookman Old Style" panose="02050604050505020204" pitchFamily="18" charset="0"/>
            </a:endParaRPr>
          </a:p>
        </p:txBody>
      </p:sp>
      <p:sp>
        <p:nvSpPr>
          <p:cNvPr id="5" name="Text 3"/>
          <p:cNvSpPr/>
          <p:nvPr/>
        </p:nvSpPr>
        <p:spPr>
          <a:xfrm>
            <a:off x="1783080" y="201168"/>
            <a:ext cx="6995160" cy="347472"/>
          </a:xfrm>
          <a:prstGeom prst="rect">
            <a:avLst/>
          </a:prstGeom>
          <a:noFill/>
        </p:spPr>
        <p:txBody>
          <a:bodyPr wrap="square" lIns="0" tIns="0" rIns="0" bIns="0" rtlCol="0" anchor="ctr"/>
          <a:lstStyle/>
          <a:p>
            <a:pPr marL="0" indent="0">
              <a:buNone/>
            </a:pPr>
            <a:r>
              <a:rPr lang="en-US" sz="1800" b="1" dirty="0">
                <a:solidFill>
                  <a:srgbClr val="0F1B2D"/>
                </a:solidFill>
                <a:latin typeface="Bookman Old Style" panose="02050604050505020204" pitchFamily="18" charset="0"/>
                <a:ea typeface="Cambria" panose="02040503050406030204" pitchFamily="34" charset="-122"/>
                <a:cs typeface="Cambria" panose="02040503050406030204" pitchFamily="34" charset="-120"/>
              </a:rPr>
              <a:t>Employer-Employee = Fiduciary Relationship?</a:t>
            </a:r>
            <a:endParaRPr lang="en-US" sz="1800" dirty="0">
              <a:latin typeface="Bookman Old Style" panose="02050604050505020204" pitchFamily="18" charset="0"/>
            </a:endParaRPr>
          </a:p>
        </p:txBody>
      </p:sp>
      <p:sp>
        <p:nvSpPr>
          <p:cNvPr id="6" name="Shape 4"/>
          <p:cNvSpPr/>
          <p:nvPr/>
        </p:nvSpPr>
        <p:spPr>
          <a:xfrm>
            <a:off x="365760" y="658368"/>
            <a:ext cx="8412480" cy="566928"/>
          </a:xfrm>
          <a:prstGeom prst="roundRect">
            <a:avLst>
              <a:gd name="adj" fmla="val 16129"/>
            </a:avLst>
          </a:prstGeom>
          <a:solidFill>
            <a:srgbClr val="0F1B2D"/>
          </a:solidFill>
        </p:spPr>
        <p:txBody>
          <a:bodyPr/>
          <a:lstStyle/>
          <a:p>
            <a:endParaRPr lang="en-IN">
              <a:latin typeface="Bookman Old Style" panose="02050604050505020204" pitchFamily="18" charset="0"/>
            </a:endParaRPr>
          </a:p>
        </p:txBody>
      </p:sp>
      <p:sp>
        <p:nvSpPr>
          <p:cNvPr id="7" name="Text 5"/>
          <p:cNvSpPr/>
          <p:nvPr/>
        </p:nvSpPr>
        <p:spPr>
          <a:xfrm>
            <a:off x="502920" y="685800"/>
            <a:ext cx="8138160" cy="512064"/>
          </a:xfrm>
          <a:prstGeom prst="rect">
            <a:avLst/>
          </a:prstGeom>
          <a:noFill/>
        </p:spPr>
        <p:txBody>
          <a:bodyPr wrap="square" lIns="0" tIns="0" rIns="0" bIns="0" rtlCol="0" anchor="ctr"/>
          <a:lstStyle/>
          <a:p>
            <a:pPr marL="0" indent="0">
              <a:buNone/>
            </a:pPr>
            <a:r>
              <a:rPr lang="en-US" sz="1100" b="1" dirty="0">
                <a:solidFill>
                  <a:srgbClr val="C9953B"/>
                </a:solidFill>
                <a:latin typeface="Bookman Old Style" panose="02050604050505020204" pitchFamily="18" charset="0"/>
              </a:rPr>
              <a:t>THE QUESTION:  </a:t>
            </a:r>
            <a:r>
              <a:rPr lang="en-US" sz="1100" dirty="0">
                <a:solidFill>
                  <a:srgbClr val="FFFFFF"/>
                </a:solidFill>
                <a:latin typeface="Bookman Old Style" panose="02050604050505020204" pitchFamily="18" charset="0"/>
              </a:rPr>
              <a:t>Srinivas's father employed Raghunath. Srinivas claims the land was held by Raghunath in 'trust and confidence' for him under MOUs. Does this constitute a 'fiduciary capacity' under § 2(9)(A)(ii) of the Benami Act?</a:t>
            </a:r>
            <a:endParaRPr lang="en-US" sz="1100" dirty="0">
              <a:latin typeface="Bookman Old Style" panose="02050604050505020204" pitchFamily="18" charset="0"/>
            </a:endParaRPr>
          </a:p>
        </p:txBody>
      </p:sp>
      <p:sp>
        <p:nvSpPr>
          <p:cNvPr id="8" name="Shape 6"/>
          <p:cNvSpPr/>
          <p:nvPr/>
        </p:nvSpPr>
        <p:spPr>
          <a:xfrm>
            <a:off x="365760" y="1316736"/>
            <a:ext cx="4206240" cy="3456432"/>
          </a:xfrm>
          <a:prstGeom prst="roundRect">
            <a:avLst>
              <a:gd name="adj" fmla="val 2646"/>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9" name="Shape 7"/>
          <p:cNvSpPr/>
          <p:nvPr/>
        </p:nvSpPr>
        <p:spPr>
          <a:xfrm>
            <a:off x="365760" y="1316736"/>
            <a:ext cx="4206240" cy="365760"/>
          </a:xfrm>
          <a:prstGeom prst="roundRect">
            <a:avLst>
              <a:gd name="adj" fmla="val 25000"/>
            </a:avLst>
          </a:prstGeom>
          <a:solidFill>
            <a:srgbClr val="1A7A4A">
              <a:alpha val="90000"/>
            </a:srgbClr>
          </a:solidFill>
        </p:spPr>
        <p:txBody>
          <a:bodyPr/>
          <a:lstStyle/>
          <a:p>
            <a:endParaRPr lang="en-IN">
              <a:latin typeface="Bookman Old Style" panose="02050604050505020204" pitchFamily="18" charset="0"/>
            </a:endParaRPr>
          </a:p>
        </p:txBody>
      </p:sp>
      <p:sp>
        <p:nvSpPr>
          <p:cNvPr id="10" name="Text 8"/>
          <p:cNvSpPr/>
          <p:nvPr/>
        </p:nvSpPr>
        <p:spPr>
          <a:xfrm>
            <a:off x="457200" y="1335024"/>
            <a:ext cx="4023360" cy="329184"/>
          </a:xfrm>
          <a:prstGeom prst="rect">
            <a:avLst/>
          </a:prstGeom>
          <a:noFill/>
        </p:spPr>
        <p:txBody>
          <a:bodyPr wrap="square" lIns="0" tIns="0" rIns="0" bIns="0" rtlCol="0" anchor="ctr"/>
          <a:lstStyle/>
          <a:p>
            <a:pPr marL="0" indent="0" algn="ctr">
              <a:buNone/>
            </a:pPr>
            <a:r>
              <a:rPr lang="en-US" sz="1100" b="1" dirty="0">
                <a:latin typeface="Bookman Old Style" panose="02050604050505020204" pitchFamily="18" charset="0"/>
              </a:rPr>
              <a:t>YES — Fiduciary Exists (Plaintiff's Argument)</a:t>
            </a:r>
            <a:endParaRPr lang="en-US" sz="1100" dirty="0">
              <a:latin typeface="Bookman Old Style" panose="02050604050505020204" pitchFamily="18" charset="0"/>
            </a:endParaRPr>
          </a:p>
        </p:txBody>
      </p:sp>
      <p:sp>
        <p:nvSpPr>
          <p:cNvPr id="11" name="Text 9"/>
          <p:cNvSpPr/>
          <p:nvPr/>
        </p:nvSpPr>
        <p:spPr>
          <a:xfrm>
            <a:off x="475488" y="1755648"/>
            <a:ext cx="3986784" cy="457200"/>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Raghunath was a loyal, trusted employee of the Srinivas family group</a:t>
            </a:r>
            <a:endParaRPr lang="en-US" sz="1000" dirty="0">
              <a:latin typeface="Bookman Old Style" panose="02050604050505020204" pitchFamily="18" charset="0"/>
            </a:endParaRPr>
          </a:p>
        </p:txBody>
      </p:sp>
      <p:sp>
        <p:nvSpPr>
          <p:cNvPr id="12" name="Text 10"/>
          <p:cNvSpPr/>
          <p:nvPr/>
        </p:nvSpPr>
        <p:spPr>
          <a:xfrm>
            <a:off x="475488" y="2231136"/>
            <a:ext cx="3986784" cy="457200"/>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He held property in 'trust and confidence' — the essence of a fiduciary relationship</a:t>
            </a:r>
            <a:endParaRPr lang="en-US" sz="1000" dirty="0">
              <a:latin typeface="Bookman Old Style" panose="02050604050505020204" pitchFamily="18" charset="0"/>
            </a:endParaRPr>
          </a:p>
        </p:txBody>
      </p:sp>
      <p:sp>
        <p:nvSpPr>
          <p:cNvPr id="13" name="Text 11"/>
          <p:cNvSpPr/>
          <p:nvPr/>
        </p:nvSpPr>
        <p:spPr>
          <a:xfrm>
            <a:off x="475488" y="2706624"/>
            <a:ext cx="3986784" cy="457200"/>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Marcel Martins v. M. Printer (SC): Fiduciary relationships extend beyond formal legal relationships to trust, good faith, and confidence</a:t>
            </a:r>
            <a:endParaRPr lang="en-US" sz="1000" dirty="0">
              <a:latin typeface="Bookman Old Style" panose="02050604050505020204" pitchFamily="18" charset="0"/>
            </a:endParaRPr>
          </a:p>
        </p:txBody>
      </p:sp>
      <p:sp>
        <p:nvSpPr>
          <p:cNvPr id="14" name="Text 12"/>
          <p:cNvSpPr/>
          <p:nvPr/>
        </p:nvSpPr>
        <p:spPr>
          <a:xfrm>
            <a:off x="475488" y="3182112"/>
            <a:ext cx="3986784" cy="457200"/>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MOUs document the arrangement — consistent with fiduciary holding</a:t>
            </a:r>
            <a:endParaRPr lang="en-US" sz="1000" dirty="0">
              <a:latin typeface="Bookman Old Style" panose="02050604050505020204" pitchFamily="18" charset="0"/>
            </a:endParaRPr>
          </a:p>
        </p:txBody>
      </p:sp>
      <p:sp>
        <p:nvSpPr>
          <p:cNvPr id="15" name="Text 13"/>
          <p:cNvSpPr/>
          <p:nvPr/>
        </p:nvSpPr>
        <p:spPr>
          <a:xfrm>
            <a:off x="475488" y="3657600"/>
            <a:ext cx="3986784" cy="457200"/>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Whether fiduciary relationship exists is a mixed question of fact and law — requires trial; cannot be decided at plaint rejection stage</a:t>
            </a:r>
            <a:endParaRPr lang="en-US" sz="1000" dirty="0">
              <a:latin typeface="Bookman Old Style" panose="02050604050505020204" pitchFamily="18" charset="0"/>
            </a:endParaRPr>
          </a:p>
        </p:txBody>
      </p:sp>
      <p:sp>
        <p:nvSpPr>
          <p:cNvPr id="16" name="Shape 14"/>
          <p:cNvSpPr/>
          <p:nvPr/>
        </p:nvSpPr>
        <p:spPr>
          <a:xfrm>
            <a:off x="4709160" y="1316736"/>
            <a:ext cx="4206240" cy="3456432"/>
          </a:xfrm>
          <a:prstGeom prst="roundRect">
            <a:avLst>
              <a:gd name="adj" fmla="val 2646"/>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709160" y="1316736"/>
            <a:ext cx="4206240" cy="365760"/>
          </a:xfrm>
          <a:prstGeom prst="roundRect">
            <a:avLst>
              <a:gd name="adj" fmla="val 25000"/>
            </a:avLst>
          </a:prstGeom>
          <a:solidFill>
            <a:srgbClr val="C0392B">
              <a:alpha val="90000"/>
            </a:srgbClr>
          </a:solidFill>
        </p:spPr>
        <p:txBody>
          <a:bodyPr/>
          <a:lstStyle/>
          <a:p>
            <a:endParaRPr lang="en-IN">
              <a:latin typeface="Bookman Old Style" panose="02050604050505020204" pitchFamily="18" charset="0"/>
            </a:endParaRPr>
          </a:p>
        </p:txBody>
      </p:sp>
      <p:sp>
        <p:nvSpPr>
          <p:cNvPr id="18" name="Text 16"/>
          <p:cNvSpPr/>
          <p:nvPr/>
        </p:nvSpPr>
        <p:spPr>
          <a:xfrm>
            <a:off x="4800600" y="1335024"/>
            <a:ext cx="4023360" cy="329184"/>
          </a:xfrm>
          <a:prstGeom prst="rect">
            <a:avLst/>
          </a:prstGeom>
          <a:noFill/>
        </p:spPr>
        <p:txBody>
          <a:bodyPr wrap="square" lIns="0" tIns="0" rIns="0" bIns="0" rtlCol="0" anchor="ctr"/>
          <a:lstStyle/>
          <a:p>
            <a:pPr marL="0" indent="0" algn="ctr">
              <a:buNone/>
            </a:pPr>
            <a:r>
              <a:rPr lang="en-US" sz="1100" b="1" dirty="0">
                <a:latin typeface="Bookman Old Style" panose="02050604050505020204" pitchFamily="18" charset="0"/>
              </a:rPr>
              <a:t>NO — Supreme Court REJECTED (Paras 24.3–24.8)</a:t>
            </a:r>
            <a:endParaRPr lang="en-US" sz="1100" dirty="0">
              <a:latin typeface="Bookman Old Style" panose="02050604050505020204" pitchFamily="18" charset="0"/>
            </a:endParaRPr>
          </a:p>
        </p:txBody>
      </p:sp>
      <p:sp>
        <p:nvSpPr>
          <p:cNvPr id="19" name="Text 17"/>
          <p:cNvSpPr/>
          <p:nvPr/>
        </p:nvSpPr>
        <p:spPr>
          <a:xfrm>
            <a:off x="4800600" y="1755648"/>
            <a:ext cx="4023360" cy="530352"/>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Reason 1: </a:t>
            </a:r>
            <a:r>
              <a:rPr lang="en-US" sz="1000" dirty="0">
                <a:solidFill>
                  <a:srgbClr val="2D3748"/>
                </a:solidFill>
                <a:latin typeface="Bookman Old Style" panose="02050604050505020204" pitchFamily="18" charset="0"/>
              </a:rPr>
              <a:t>Employer-employee relationship does NOT fall within recognized fiduciary categories for § 2(9)(A)(ii) exemption.</a:t>
            </a:r>
            <a:endParaRPr lang="en-US" sz="1000" dirty="0">
              <a:latin typeface="Bookman Old Style" panose="02050604050505020204" pitchFamily="18" charset="0"/>
            </a:endParaRPr>
          </a:p>
        </p:txBody>
      </p:sp>
      <p:sp>
        <p:nvSpPr>
          <p:cNvPr id="20" name="Text 18"/>
          <p:cNvSpPr/>
          <p:nvPr/>
        </p:nvSpPr>
        <p:spPr>
          <a:xfrm>
            <a:off x="4800600" y="2322576"/>
            <a:ext cx="4023360" cy="530352"/>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Reason 2: </a:t>
            </a:r>
            <a:r>
              <a:rPr lang="en-US" sz="1000" dirty="0">
                <a:solidFill>
                  <a:srgbClr val="2D3748"/>
                </a:solidFill>
                <a:latin typeface="Bookman Old Style" panose="02050604050505020204" pitchFamily="18" charset="0"/>
              </a:rPr>
              <a:t>Fiduciary duty recognized by law: director → company. NOT employer → employee in the manner projected.</a:t>
            </a:r>
            <a:endParaRPr lang="en-US" sz="1000" dirty="0">
              <a:latin typeface="Bookman Old Style" panose="02050604050505020204" pitchFamily="18" charset="0"/>
            </a:endParaRPr>
          </a:p>
        </p:txBody>
      </p:sp>
      <p:sp>
        <p:nvSpPr>
          <p:cNvPr id="21" name="Text 19"/>
          <p:cNvSpPr/>
          <p:nvPr/>
        </p:nvSpPr>
        <p:spPr>
          <a:xfrm>
            <a:off x="4800600" y="2889504"/>
            <a:ext cx="4023360" cy="530352"/>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Reason 3: </a:t>
            </a:r>
            <a:r>
              <a:rPr lang="en-US" sz="1000" dirty="0">
                <a:solidFill>
                  <a:srgbClr val="2D3748"/>
                </a:solidFill>
                <a:latin typeface="Bookman Old Style" panose="02050604050505020204" pitchFamily="18" charset="0"/>
              </a:rPr>
              <a:t>No pleaded personal employer-employee relationship between Srinivas and Raghunath — it was Srinivas's father who employed him.</a:t>
            </a:r>
            <a:endParaRPr lang="en-US" sz="1000" dirty="0">
              <a:latin typeface="Bookman Old Style" panose="02050604050505020204" pitchFamily="18" charset="0"/>
            </a:endParaRPr>
          </a:p>
        </p:txBody>
      </p:sp>
      <p:sp>
        <p:nvSpPr>
          <p:cNvPr id="22" name="Text 20"/>
          <p:cNvSpPr/>
          <p:nvPr/>
        </p:nvSpPr>
        <p:spPr>
          <a:xfrm>
            <a:off x="4800600" y="3456432"/>
            <a:ext cx="4023360" cy="530352"/>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Reason 4: </a:t>
            </a:r>
            <a:r>
              <a:rPr lang="en-US" sz="1000" dirty="0">
                <a:solidFill>
                  <a:srgbClr val="2D3748"/>
                </a:solidFill>
                <a:latin typeface="Bookman Old Style" panose="02050604050505020204" pitchFamily="18" charset="0"/>
              </a:rPr>
              <a:t>MOUs involved a FIXED CONSIDERATION (₹2.5 lakhs/acre) and reciprocal commercial obligations — this is a commercial contract, not a fiduciary arrangement.</a:t>
            </a:r>
            <a:endParaRPr lang="en-US" sz="1000" dirty="0">
              <a:latin typeface="Bookman Old Style" panose="02050604050505020204" pitchFamily="18" charset="0"/>
            </a:endParaRPr>
          </a:p>
        </p:txBody>
      </p:sp>
      <p:sp>
        <p:nvSpPr>
          <p:cNvPr id="23" name="Text 21"/>
          <p:cNvSpPr/>
          <p:nvPr/>
        </p:nvSpPr>
        <p:spPr>
          <a:xfrm>
            <a:off x="4800600" y="4023360"/>
            <a:ext cx="4023360" cy="530352"/>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Reason 5: </a:t>
            </a:r>
            <a:r>
              <a:rPr lang="en-US" sz="1000" dirty="0">
                <a:solidFill>
                  <a:srgbClr val="2D3748"/>
                </a:solidFill>
                <a:latin typeface="Bookman Old Style" panose="02050604050505020204" pitchFamily="18" charset="0"/>
              </a:rPr>
              <a:t>Fiduciary capacity under § 2(9)(A)(ii) must receive a 'restricted and controlled construction' — enlargement requires CG notification, not judicial expansion.</a:t>
            </a:r>
            <a:endParaRPr lang="en-US" sz="1000" dirty="0">
              <a:latin typeface="Bookman Old Style" panose="02050604050505020204" pitchFamily="18" charset="0"/>
            </a:endParaRPr>
          </a:p>
        </p:txBody>
      </p:sp>
      <p:sp>
        <p:nvSpPr>
          <p:cNvPr id="24" name="Shape 22"/>
          <p:cNvSpPr/>
          <p:nvPr/>
        </p:nvSpPr>
        <p:spPr>
          <a:xfrm>
            <a:off x="0" y="4892040"/>
            <a:ext cx="9144000" cy="251460"/>
          </a:xfrm>
          <a:prstGeom prst="rect">
            <a:avLst/>
          </a:prstGeom>
          <a:solidFill>
            <a:srgbClr val="C9953B"/>
          </a:solidFill>
        </p:spPr>
        <p:txBody>
          <a:bodyPr/>
          <a:lstStyle/>
          <a:p>
            <a:endParaRPr lang="en-IN">
              <a:latin typeface="Bookman Old Style" panose="02050604050505020204" pitchFamily="18" charset="0"/>
            </a:endParaRPr>
          </a:p>
        </p:txBody>
      </p:sp>
      <p:sp>
        <p:nvSpPr>
          <p:cNvPr id="25" name="Text 23"/>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Scenario 3  |  Fiduciary Exception  |  Section 2(9)(A)(ii)  |  Benami Property Transactions Act, 1988</a:t>
            </a:r>
            <a:endParaRPr lang="en-US" sz="900" dirty="0">
              <a:latin typeface="Bookman Old Style" panose="020506040505050202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A2240"/>
        </a:solidFill>
        <a:effectLst/>
      </p:bgPr>
    </p:bg>
    <p:spTree>
      <p:nvGrpSpPr>
        <p:cNvPr id="1" name=""/>
        <p:cNvGrpSpPr/>
        <p:nvPr/>
      </p:nvGrpSpPr>
      <p:grpSpPr>
        <a:xfrm>
          <a:off x="0" y="0"/>
          <a:ext cx="0" cy="0"/>
          <a:chOff x="0" y="0"/>
          <a:chExt cx="0" cy="0"/>
        </a:xfrm>
      </p:grpSpPr>
      <p:sp>
        <p:nvSpPr>
          <p:cNvPr id="2" name="Shape 0"/>
          <p:cNvSpPr/>
          <p:nvPr/>
        </p:nvSpPr>
        <p:spPr>
          <a:xfrm>
            <a:off x="6583680" y="0"/>
            <a:ext cx="2558034" cy="5143500"/>
          </a:xfrm>
          <a:prstGeom prst="rect">
            <a:avLst/>
          </a:prstGeom>
          <a:solidFill>
            <a:srgbClr val="232B52"/>
          </a:solidFill>
        </p:spPr>
        <p:txBody>
          <a:bodyPr/>
          <a:lstStyle/>
          <a:p>
            <a:endParaRPr lang="en-IN">
              <a:latin typeface="Bookman Old Style" panose="02050604050505020204" pitchFamily="18" charset="0"/>
            </a:endParaRPr>
          </a:p>
        </p:txBody>
      </p:sp>
      <p:sp>
        <p:nvSpPr>
          <p:cNvPr id="3" name="Text 1"/>
          <p:cNvSpPr/>
          <p:nvPr/>
        </p:nvSpPr>
        <p:spPr>
          <a:xfrm>
            <a:off x="411480" y="377190"/>
            <a:ext cx="480060" cy="48006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250" dirty="0">
                <a:solidFill>
                  <a:srgbClr val="C9A24B"/>
                </a:solidFill>
                <a:latin typeface="Bookman Old Style" panose="02050604050505020204" pitchFamily="18" charset="0"/>
              </a:rPr>
              <a:t>⚖</a:t>
            </a:r>
            <a:endParaRPr lang="en-US" sz="2250" dirty="0">
              <a:latin typeface="Bookman Old Style" panose="02050604050505020204" pitchFamily="18" charset="0"/>
            </a:endParaRPr>
          </a:p>
        </p:txBody>
      </p:sp>
      <p:sp>
        <p:nvSpPr>
          <p:cNvPr id="4" name="Text 2"/>
          <p:cNvSpPr/>
          <p:nvPr/>
        </p:nvSpPr>
        <p:spPr>
          <a:xfrm>
            <a:off x="891540" y="445770"/>
            <a:ext cx="3429000" cy="34290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kern="0" spc="150"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CASE LAW BRIEFING</a:t>
            </a:r>
            <a:endParaRPr lang="en-US" sz="1350" dirty="0">
              <a:latin typeface="Bookman Old Style" panose="02050604050505020204" pitchFamily="18" charset="0"/>
            </a:endParaRPr>
          </a:p>
        </p:txBody>
      </p:sp>
      <p:sp>
        <p:nvSpPr>
          <p:cNvPr id="5" name="Text 3"/>
          <p:cNvSpPr/>
          <p:nvPr/>
        </p:nvSpPr>
        <p:spPr>
          <a:xfrm>
            <a:off x="411480" y="1371600"/>
            <a:ext cx="5829300" cy="6172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30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Union of India</a:t>
            </a:r>
            <a:endParaRPr lang="en-US" sz="3000" dirty="0">
              <a:latin typeface="Bookman Old Style" panose="02050604050505020204" pitchFamily="18" charset="0"/>
            </a:endParaRPr>
          </a:p>
        </p:txBody>
      </p:sp>
      <p:sp>
        <p:nvSpPr>
          <p:cNvPr id="6" name="Text 4"/>
          <p:cNvSpPr/>
          <p:nvPr/>
        </p:nvSpPr>
        <p:spPr>
          <a:xfrm>
            <a:off x="411480" y="1885950"/>
            <a:ext cx="5829300" cy="41148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100" i="1" dirty="0">
                <a:solidFill>
                  <a:srgbClr val="C7CCDB"/>
                </a:solidFill>
                <a:latin typeface="Bookman Old Style" panose="02050604050505020204" pitchFamily="18" charset="0"/>
                <a:ea typeface="Cambria" panose="02040503050406030204" pitchFamily="34" charset="-122"/>
                <a:cs typeface="Cambria" panose="02040503050406030204" pitchFamily="34" charset="-120"/>
              </a:rPr>
              <a:t>v.</a:t>
            </a:r>
            <a:endParaRPr lang="en-US" sz="2100" dirty="0">
              <a:latin typeface="Bookman Old Style" panose="02050604050505020204" pitchFamily="18" charset="0"/>
            </a:endParaRPr>
          </a:p>
        </p:txBody>
      </p:sp>
      <p:sp>
        <p:nvSpPr>
          <p:cNvPr id="7" name="Text 5"/>
          <p:cNvSpPr/>
          <p:nvPr/>
        </p:nvSpPr>
        <p:spPr>
          <a:xfrm>
            <a:off x="411480" y="2263140"/>
            <a:ext cx="6309360" cy="6172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30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Ganpati Dealcom (P.) Ltd.</a:t>
            </a:r>
            <a:endParaRPr lang="en-US" sz="3000" dirty="0">
              <a:latin typeface="Bookman Old Style" panose="02050604050505020204" pitchFamily="18" charset="0"/>
            </a:endParaRPr>
          </a:p>
        </p:txBody>
      </p:sp>
      <p:sp>
        <p:nvSpPr>
          <p:cNvPr id="8" name="Text 6"/>
          <p:cNvSpPr/>
          <p:nvPr/>
        </p:nvSpPr>
        <p:spPr>
          <a:xfrm>
            <a:off x="411480" y="2880360"/>
            <a:ext cx="6309360"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i="1" dirty="0">
                <a:solidFill>
                  <a:srgbClr val="C7CCDB"/>
                </a:solidFill>
                <a:latin typeface="Bookman Old Style" panose="02050604050505020204" pitchFamily="18" charset="0"/>
                <a:ea typeface="Calibri" panose="020F0502020204030204" pitchFamily="34" charset="-122"/>
                <a:cs typeface="Calibri" panose="020F0502020204030204" pitchFamily="34" charset="-120"/>
              </a:rPr>
              <a:t>[2022] 141 taxmann.com 389 (SC)  |  [2022] 289 Taxman 177 (SC)  |  [2022] 447 ITR 108 (SC)</a:t>
            </a:r>
            <a:endParaRPr lang="en-US" sz="1050" dirty="0">
              <a:latin typeface="Bookman Old Style" panose="02050604050505020204" pitchFamily="18" charset="0"/>
            </a:endParaRPr>
          </a:p>
        </p:txBody>
      </p:sp>
      <p:sp>
        <p:nvSpPr>
          <p:cNvPr id="9" name="Shape 7"/>
          <p:cNvSpPr/>
          <p:nvPr/>
        </p:nvSpPr>
        <p:spPr>
          <a:xfrm>
            <a:off x="411480" y="3152358"/>
            <a:ext cx="5692140" cy="1303020"/>
          </a:xfrm>
          <a:prstGeom prst="roundRect">
            <a:avLst>
              <a:gd name="adj" fmla="val 4211"/>
            </a:avLst>
          </a:prstGeom>
          <a:solidFill>
            <a:srgbClr val="2C3460"/>
          </a:solidFill>
        </p:spPr>
        <p:txBody>
          <a:bodyPr/>
          <a:lstStyle/>
          <a:p>
            <a:endParaRPr lang="en-IN">
              <a:latin typeface="Bookman Old Style" panose="02050604050505020204" pitchFamily="18" charset="0"/>
            </a:endParaRPr>
          </a:p>
        </p:txBody>
      </p:sp>
      <p:sp>
        <p:nvSpPr>
          <p:cNvPr id="10" name="Text 8"/>
          <p:cNvSpPr/>
          <p:nvPr/>
        </p:nvSpPr>
        <p:spPr>
          <a:xfrm>
            <a:off x="651510" y="3275802"/>
            <a:ext cx="5143500" cy="24003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b="1" kern="0" spc="113"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THE CORE QUESTION</a:t>
            </a:r>
            <a:endParaRPr lang="en-US" sz="1050" dirty="0">
              <a:latin typeface="Bookman Old Style" panose="02050604050505020204" pitchFamily="18" charset="0"/>
            </a:endParaRPr>
          </a:p>
        </p:txBody>
      </p:sp>
      <p:sp>
        <p:nvSpPr>
          <p:cNvPr id="11" name="Text 9"/>
          <p:cNvSpPr/>
          <p:nvPr/>
        </p:nvSpPr>
        <p:spPr>
          <a:xfrm>
            <a:off x="651510" y="3529548"/>
            <a:ext cx="5212080" cy="85725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dirty="0">
                <a:solidFill>
                  <a:srgbClr val="FFFFFF"/>
                </a:solidFill>
                <a:latin typeface="Bookman Old Style" panose="02050604050505020204" pitchFamily="18" charset="0"/>
                <a:ea typeface="Calibri" panose="020F0502020204030204" pitchFamily="34" charset="-122"/>
                <a:cs typeface="Calibri" panose="020F0502020204030204" pitchFamily="34" charset="-120"/>
              </a:rPr>
              <a:t>Does the 2016 Amendment Act apply PROSPECTIVELY or RETROSPECTIVELY to transactions before 25-10-2016 — and were Sections 3 &amp; 5 of the unamended 1988 Act even constitutionally valid?</a:t>
            </a:r>
            <a:endParaRPr lang="en-US" sz="1200" dirty="0">
              <a:latin typeface="Bookman Old Style" panose="02050604050505020204" pitchFamily="18" charset="0"/>
            </a:endParaRPr>
          </a:p>
        </p:txBody>
      </p:sp>
      <p:sp>
        <p:nvSpPr>
          <p:cNvPr id="12" name="Text 10"/>
          <p:cNvSpPr/>
          <p:nvPr/>
        </p:nvSpPr>
        <p:spPr>
          <a:xfrm>
            <a:off x="6755130" y="1097280"/>
            <a:ext cx="2194560"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b="1" kern="0" spc="113"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SUPREME COURT OF INDIA</a:t>
            </a:r>
            <a:endParaRPr lang="en-US" sz="975" dirty="0">
              <a:latin typeface="Bookman Old Style" panose="02050604050505020204" pitchFamily="18" charset="0"/>
            </a:endParaRPr>
          </a:p>
        </p:txBody>
      </p:sp>
      <p:sp>
        <p:nvSpPr>
          <p:cNvPr id="13" name="Text 11"/>
          <p:cNvSpPr/>
          <p:nvPr/>
        </p:nvSpPr>
        <p:spPr>
          <a:xfrm>
            <a:off x="6755130" y="1508760"/>
            <a:ext cx="2194560" cy="48006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dirty="0">
                <a:solidFill>
                  <a:srgbClr val="C7CCDB"/>
                </a:solidFill>
                <a:latin typeface="Bookman Old Style" panose="02050604050505020204" pitchFamily="18" charset="0"/>
                <a:ea typeface="Calibri" panose="020F0502020204030204" pitchFamily="34" charset="-122"/>
                <a:cs typeface="Calibri" panose="020F0502020204030204" pitchFamily="34" charset="-120"/>
              </a:rPr>
              <a:t>CIVIL APPEAL NO.</a:t>
            </a:r>
            <a:endParaRPr lang="en-US" sz="975" dirty="0">
              <a:latin typeface="Bookman Old Style" panose="02050604050505020204" pitchFamily="18" charset="0"/>
            </a:endParaRPr>
          </a:p>
          <a:p>
            <a:pPr marL="0" indent="0" algn="ctr">
              <a:buNone/>
            </a:pPr>
            <a:r>
              <a:rPr lang="en-US" sz="975" dirty="0">
                <a:solidFill>
                  <a:srgbClr val="C7CCDB"/>
                </a:solidFill>
                <a:latin typeface="Bookman Old Style" panose="02050604050505020204" pitchFamily="18" charset="0"/>
                <a:ea typeface="Calibri" panose="020F0502020204030204" pitchFamily="34" charset="-122"/>
                <a:cs typeface="Calibri" panose="020F0502020204030204" pitchFamily="34" charset="-120"/>
              </a:rPr>
              <a:t>5783 OF 2022</a:t>
            </a:r>
            <a:endParaRPr lang="en-US" sz="975" dirty="0">
              <a:latin typeface="Bookman Old Style" panose="02050604050505020204" pitchFamily="18" charset="0"/>
            </a:endParaRPr>
          </a:p>
        </p:txBody>
      </p:sp>
      <p:sp>
        <p:nvSpPr>
          <p:cNvPr id="14" name="Shape 12"/>
          <p:cNvSpPr/>
          <p:nvPr/>
        </p:nvSpPr>
        <p:spPr>
          <a:xfrm>
            <a:off x="7063740" y="2125980"/>
            <a:ext cx="1577340" cy="0"/>
          </a:xfrm>
          <a:prstGeom prst="line">
            <a:avLst/>
          </a:prstGeom>
          <a:noFill/>
          <a:ln w="12700">
            <a:solidFill>
              <a:srgbClr val="C9A24B"/>
            </a:solidFill>
            <a:prstDash val="solid"/>
          </a:ln>
        </p:spPr>
        <p:txBody>
          <a:bodyPr/>
          <a:lstStyle/>
          <a:p>
            <a:endParaRPr lang="en-IN">
              <a:latin typeface="Bookman Old Style" panose="02050604050505020204" pitchFamily="18" charset="0"/>
            </a:endParaRPr>
          </a:p>
        </p:txBody>
      </p:sp>
      <p:sp>
        <p:nvSpPr>
          <p:cNvPr id="15" name="Text 13"/>
          <p:cNvSpPr/>
          <p:nvPr/>
        </p:nvSpPr>
        <p:spPr>
          <a:xfrm>
            <a:off x="6755130" y="2228850"/>
            <a:ext cx="2194560" cy="24003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b="1" kern="0" spc="113"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BENCH</a:t>
            </a:r>
            <a:endParaRPr lang="en-US" sz="975" dirty="0">
              <a:latin typeface="Bookman Old Style" panose="02050604050505020204" pitchFamily="18" charset="0"/>
            </a:endParaRPr>
          </a:p>
        </p:txBody>
      </p:sp>
      <p:sp>
        <p:nvSpPr>
          <p:cNvPr id="16" name="Text 14"/>
          <p:cNvSpPr/>
          <p:nvPr/>
        </p:nvSpPr>
        <p:spPr>
          <a:xfrm>
            <a:off x="6755130" y="2503170"/>
            <a:ext cx="2194560" cy="68580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50" dirty="0">
                <a:solidFill>
                  <a:srgbClr val="FFFFFF"/>
                </a:solidFill>
                <a:latin typeface="Bookman Old Style" panose="02050604050505020204" pitchFamily="18" charset="0"/>
                <a:ea typeface="Calibri" panose="020F0502020204030204" pitchFamily="34" charset="-122"/>
                <a:cs typeface="Calibri" panose="020F0502020204030204" pitchFamily="34" charset="-120"/>
              </a:rPr>
              <a:t>N.V. Ramana, CJI</a:t>
            </a:r>
            <a:endParaRPr lang="en-US" sz="1050" dirty="0">
              <a:latin typeface="Bookman Old Style" panose="02050604050505020204" pitchFamily="18" charset="0"/>
            </a:endParaRPr>
          </a:p>
          <a:p>
            <a:pPr marL="0" indent="0" algn="ctr">
              <a:buNone/>
            </a:pPr>
            <a:r>
              <a:rPr lang="en-US" sz="1050" dirty="0">
                <a:solidFill>
                  <a:srgbClr val="FFFFFF"/>
                </a:solidFill>
                <a:latin typeface="Bookman Old Style" panose="02050604050505020204" pitchFamily="18" charset="0"/>
                <a:ea typeface="Calibri" panose="020F0502020204030204" pitchFamily="34" charset="-122"/>
                <a:cs typeface="Calibri" panose="020F0502020204030204" pitchFamily="34" charset="-120"/>
              </a:rPr>
              <a:t>Krishna Murari, J.</a:t>
            </a:r>
            <a:endParaRPr lang="en-US" sz="1050" dirty="0">
              <a:latin typeface="Bookman Old Style" panose="02050604050505020204" pitchFamily="18" charset="0"/>
            </a:endParaRPr>
          </a:p>
          <a:p>
            <a:pPr marL="0" indent="0" algn="ctr">
              <a:buNone/>
            </a:pPr>
            <a:r>
              <a:rPr lang="en-US" sz="1050" dirty="0">
                <a:solidFill>
                  <a:srgbClr val="FFFFFF"/>
                </a:solidFill>
                <a:latin typeface="Bookman Old Style" panose="02050604050505020204" pitchFamily="18" charset="0"/>
                <a:ea typeface="Calibri" panose="020F0502020204030204" pitchFamily="34" charset="-122"/>
                <a:cs typeface="Calibri" panose="020F0502020204030204" pitchFamily="34" charset="-120"/>
              </a:rPr>
              <a:t>Hima Kohli, J.</a:t>
            </a:r>
            <a:endParaRPr lang="en-US" sz="1050" dirty="0">
              <a:latin typeface="Bookman Old Style" panose="02050604050505020204" pitchFamily="18" charset="0"/>
            </a:endParaRPr>
          </a:p>
        </p:txBody>
      </p:sp>
      <p:sp>
        <p:nvSpPr>
          <p:cNvPr id="17" name="Text 15"/>
          <p:cNvSpPr/>
          <p:nvPr/>
        </p:nvSpPr>
        <p:spPr>
          <a:xfrm>
            <a:off x="6755130" y="4251960"/>
            <a:ext cx="2194560"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50" b="1" kern="0" spc="75"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23 AUGUST 2022</a:t>
            </a:r>
            <a:endParaRPr lang="en-US" sz="1050" dirty="0">
              <a:latin typeface="Bookman Old Style" panose="02050604050505020204" pitchFamily="18" charset="0"/>
            </a:endParaRPr>
          </a:p>
        </p:txBody>
      </p:sp>
      <p:sp>
        <p:nvSpPr>
          <p:cNvPr id="18" name="Text 16"/>
          <p:cNvSpPr/>
          <p:nvPr/>
        </p:nvSpPr>
        <p:spPr>
          <a:xfrm>
            <a:off x="411480" y="4560570"/>
            <a:ext cx="8092440"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00" dirty="0">
                <a:solidFill>
                  <a:srgbClr val="C7CCDB"/>
                </a:solidFill>
                <a:latin typeface="Bookman Old Style" panose="02050604050505020204" pitchFamily="18" charset="0"/>
                <a:ea typeface="Calibri" panose="020F0502020204030204" pitchFamily="34" charset="-122"/>
                <a:cs typeface="Calibri" panose="020F0502020204030204" pitchFamily="34" charset="-120"/>
              </a:rPr>
              <a:t>Benami Property Transactions   |   Article 20(1) Constitution of India   |   Section 2(8) &amp; Section 24, Prohibition of Benami Property Transactions Act, 1988</a:t>
            </a:r>
            <a:endParaRPr lang="en-US" sz="900" dirty="0">
              <a:latin typeface="Bookman Old Style" panose="02050604050505020204" pitchFamily="18" charset="0"/>
            </a:endParaRPr>
          </a:p>
        </p:txBody>
      </p:sp>
      <p:sp>
        <p:nvSpPr>
          <p:cNvPr id="19" name="Text 17"/>
          <p:cNvSpPr/>
          <p:nvPr/>
        </p:nvSpPr>
        <p:spPr>
          <a:xfrm>
            <a:off x="411480" y="4834890"/>
            <a:ext cx="7543800"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825" dirty="0">
                <a:solidFill>
                  <a:srgbClr val="5B6584"/>
                </a:solidFill>
                <a:latin typeface="Bookman Old Style" panose="02050604050505020204" pitchFamily="18" charset="0"/>
                <a:ea typeface="Calibri" panose="020F0502020204030204" pitchFamily="34" charset="-122"/>
                <a:cs typeface="Calibri" panose="020F0502020204030204" pitchFamily="34" charset="-120"/>
              </a:rPr>
              <a:t>Section 3 &amp; 5 (Unamended 1988 Act) v. Section 3 &amp; 5 (2016 Amendment Act)  |  Prospective vs. Retrospective Application</a:t>
            </a:r>
            <a:endParaRPr lang="en-US" sz="825" dirty="0">
              <a:latin typeface="Bookman Old Style" panose="02050604050505020204" pitchFamily="18" charset="0"/>
            </a:endParaRPr>
          </a:p>
        </p:txBody>
      </p:sp>
      <p:sp>
        <p:nvSpPr>
          <p:cNvPr id="20" name="Text 18"/>
          <p:cNvSpPr/>
          <p:nvPr/>
        </p:nvSpPr>
        <p:spPr>
          <a:xfrm>
            <a:off x="8524494" y="4834890"/>
            <a:ext cx="342900"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r">
              <a:buNone/>
            </a:pPr>
            <a:r>
              <a:rPr lang="en-US" sz="825" dirty="0">
                <a:solidFill>
                  <a:srgbClr val="5B6584"/>
                </a:solidFill>
                <a:latin typeface="Bookman Old Style" panose="02050604050505020204" pitchFamily="18" charset="0"/>
                <a:ea typeface="Calibri" panose="020F0502020204030204" pitchFamily="34" charset="-122"/>
                <a:cs typeface="Calibri" panose="020F0502020204030204" pitchFamily="34" charset="-120"/>
              </a:rPr>
              <a:t>1</a:t>
            </a:r>
            <a:endParaRPr lang="en-US" sz="825" dirty="0">
              <a:latin typeface="Bookman Old Style" panose="020506040505050202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5F8"/>
        </a:solidFill>
        <a:effectLst/>
      </p:bgPr>
    </p:bg>
    <p:spTree>
      <p:nvGrpSpPr>
        <p:cNvPr id="1" name=""/>
        <p:cNvGrpSpPr/>
        <p:nvPr/>
      </p:nvGrpSpPr>
      <p:grpSpPr>
        <a:xfrm>
          <a:off x="0" y="0"/>
          <a:ext cx="0" cy="0"/>
          <a:chOff x="0" y="0"/>
          <a:chExt cx="0" cy="0"/>
        </a:xfrm>
      </p:grpSpPr>
      <p:sp>
        <p:nvSpPr>
          <p:cNvPr id="2" name="Shape 0"/>
          <p:cNvSpPr/>
          <p:nvPr/>
        </p:nvSpPr>
        <p:spPr>
          <a:xfrm>
            <a:off x="0" y="0"/>
            <a:ext cx="9141714" cy="1028700"/>
          </a:xfrm>
          <a:prstGeom prst="rect">
            <a:avLst/>
          </a:prstGeom>
          <a:solidFill>
            <a:srgbClr val="1A2240"/>
          </a:solidFill>
        </p:spPr>
        <p:txBody>
          <a:bodyPr/>
          <a:lstStyle/>
          <a:p>
            <a:endParaRPr lang="en-IN">
              <a:latin typeface="Bookman Old Style" panose="02050604050505020204" pitchFamily="18" charset="0"/>
            </a:endParaRPr>
          </a:p>
        </p:txBody>
      </p:sp>
      <p:sp>
        <p:nvSpPr>
          <p:cNvPr id="3" name="Text 1"/>
          <p:cNvSpPr/>
          <p:nvPr/>
        </p:nvSpPr>
        <p:spPr>
          <a:xfrm>
            <a:off x="411480" y="150876"/>
            <a:ext cx="6858000"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b="1" kern="0" spc="150"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THE JUDGMENT</a:t>
            </a:r>
            <a:endParaRPr lang="en-US" sz="1200" dirty="0">
              <a:latin typeface="Bookman Old Style" panose="02050604050505020204" pitchFamily="18" charset="0"/>
            </a:endParaRPr>
          </a:p>
        </p:txBody>
      </p:sp>
      <p:sp>
        <p:nvSpPr>
          <p:cNvPr id="4" name="Text 2"/>
          <p:cNvSpPr/>
          <p:nvPr/>
        </p:nvSpPr>
        <p:spPr>
          <a:xfrm>
            <a:off x="411480" y="397764"/>
            <a:ext cx="8092440" cy="58293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25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Prospective vs. Retrospective Application</a:t>
            </a:r>
            <a:endParaRPr lang="en-US" sz="2250" dirty="0">
              <a:latin typeface="Bookman Old Style" panose="02050604050505020204" pitchFamily="18" charset="0"/>
            </a:endParaRPr>
          </a:p>
        </p:txBody>
      </p:sp>
      <p:sp>
        <p:nvSpPr>
          <p:cNvPr id="13" name="Text 11"/>
          <p:cNvSpPr/>
          <p:nvPr/>
        </p:nvSpPr>
        <p:spPr>
          <a:xfrm>
            <a:off x="4560570" y="925830"/>
            <a:ext cx="2005965" cy="34290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endParaRPr lang="en-US" sz="1200" dirty="0">
              <a:latin typeface="Bookman Old Style" panose="02050604050505020204" pitchFamily="18" charset="0"/>
            </a:endParaRPr>
          </a:p>
        </p:txBody>
      </p:sp>
      <p:sp>
        <p:nvSpPr>
          <p:cNvPr id="17" name="Text 15"/>
          <p:cNvSpPr/>
          <p:nvPr/>
        </p:nvSpPr>
        <p:spPr>
          <a:xfrm>
            <a:off x="6266498" y="1501901"/>
            <a:ext cx="2005965" cy="48006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endParaRPr lang="en-US" sz="975" dirty="0">
              <a:latin typeface="Bookman Old Style" panose="02050604050505020204" pitchFamily="18" charset="0"/>
            </a:endParaRPr>
          </a:p>
        </p:txBody>
      </p:sp>
      <p:sp>
        <p:nvSpPr>
          <p:cNvPr id="18" name="Shape 16"/>
          <p:cNvSpPr/>
          <p:nvPr/>
        </p:nvSpPr>
        <p:spPr>
          <a:xfrm>
            <a:off x="548640" y="1575059"/>
            <a:ext cx="8023860" cy="2140938"/>
          </a:xfrm>
          <a:prstGeom prst="roundRect">
            <a:avLst>
              <a:gd name="adj" fmla="val 2667"/>
            </a:avLst>
          </a:prstGeom>
          <a:solidFill>
            <a:srgbClr val="FFFFFF"/>
          </a:solidFill>
          <a:effectLst>
            <a:outerShdw blurRad="101600" dist="25400" dir="5400000" algn="bl" rotWithShape="0">
              <a:srgbClr val="000000">
                <a:alpha val="12000"/>
              </a:srgbClr>
            </a:outerShdw>
          </a:effectLst>
        </p:spPr>
        <p:txBody>
          <a:bodyPr/>
          <a:lstStyle/>
          <a:p>
            <a:endParaRPr lang="en-IN">
              <a:latin typeface="Bookman Old Style" panose="02050604050505020204" pitchFamily="18" charset="0"/>
            </a:endParaRPr>
          </a:p>
        </p:txBody>
      </p:sp>
      <p:sp>
        <p:nvSpPr>
          <p:cNvPr id="19" name="Text 17"/>
          <p:cNvSpPr/>
          <p:nvPr/>
        </p:nvSpPr>
        <p:spPr>
          <a:xfrm>
            <a:off x="822960" y="1816999"/>
            <a:ext cx="7543800" cy="285458"/>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b="1" kern="0" spc="113" dirty="0">
                <a:solidFill>
                  <a:srgbClr val="C9A24B"/>
                </a:solidFill>
                <a:latin typeface="Bookman Old Style" panose="02050604050505020204" pitchFamily="18" charset="0"/>
                <a:ea typeface="Calibri" panose="020F0502020204030204" pitchFamily="34" charset="-122"/>
                <a:cs typeface="Calibri" panose="020F0502020204030204" pitchFamily="34" charset="-120"/>
              </a:rPr>
              <a:t>THE CENTRAL HOLDING</a:t>
            </a:r>
            <a:endParaRPr lang="en-US" sz="1200" dirty="0">
              <a:latin typeface="Bookman Old Style" panose="02050604050505020204" pitchFamily="18" charset="0"/>
            </a:endParaRPr>
          </a:p>
        </p:txBody>
      </p:sp>
      <p:sp>
        <p:nvSpPr>
          <p:cNvPr id="20" name="Text 18"/>
          <p:cNvSpPr/>
          <p:nvPr/>
        </p:nvSpPr>
        <p:spPr>
          <a:xfrm>
            <a:off x="822960" y="2137622"/>
            <a:ext cx="7543800" cy="1427293"/>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25000"/>
              </a:lnSpc>
              <a:buNone/>
            </a:pPr>
            <a:r>
              <a:rPr lang="en-US" sz="1425" dirty="0">
                <a:solidFill>
                  <a:srgbClr val="1A2240"/>
                </a:solidFill>
                <a:latin typeface="Bookman Old Style" panose="02050604050505020204" pitchFamily="18" charset="0"/>
                <a:ea typeface="Calibri" panose="020F0502020204030204" pitchFamily="34" charset="-122"/>
                <a:cs typeface="Calibri" panose="020F0502020204030204" pitchFamily="34" charset="-120"/>
              </a:rPr>
              <a:t>Sections 3 and 5 of the unamended 1988 Act were unconstitutional from their inception — manifestly arbitrary and lacking safeguards. Because that earlier law never validly existed, the 2016 Amendment Act could not retroactively revive it. The 2016 Act creates new offences and a new confiscation mechanism, and therefore applies only prospectively — from 25-10-2016 onward.</a:t>
            </a:r>
            <a:endParaRPr lang="en-US" sz="1425" dirty="0">
              <a:latin typeface="Bookman Old Style" panose="02050604050505020204" pitchFamily="18" charset="0"/>
            </a:endParaRPr>
          </a:p>
        </p:txBody>
      </p:sp>
      <p:sp>
        <p:nvSpPr>
          <p:cNvPr id="21" name="Text 19"/>
          <p:cNvSpPr/>
          <p:nvPr/>
        </p:nvSpPr>
        <p:spPr>
          <a:xfrm>
            <a:off x="342900" y="4834890"/>
            <a:ext cx="8113014"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825" dirty="0">
                <a:solidFill>
                  <a:srgbClr val="5B6584"/>
                </a:solidFill>
                <a:latin typeface="Bookman Old Style" panose="02050604050505020204" pitchFamily="18" charset="0"/>
                <a:ea typeface="Calibri" panose="020F0502020204030204" pitchFamily="34" charset="-122"/>
                <a:cs typeface="Calibri" panose="020F0502020204030204" pitchFamily="34" charset="-120"/>
              </a:rPr>
              <a:t>Section 3 &amp; 5 (Unamended 1988 Act) v. Section 3 &amp; 5 (2016 Amendment Act)  |  Prospective vs. Retrospective Application</a:t>
            </a:r>
            <a:endParaRPr lang="en-US" sz="825" dirty="0">
              <a:latin typeface="Bookman Old Style" panose="02050604050505020204" pitchFamily="18" charset="0"/>
            </a:endParaRPr>
          </a:p>
        </p:txBody>
      </p:sp>
      <p:sp>
        <p:nvSpPr>
          <p:cNvPr id="22" name="Text 20"/>
          <p:cNvSpPr/>
          <p:nvPr/>
        </p:nvSpPr>
        <p:spPr>
          <a:xfrm>
            <a:off x="8524494" y="4834890"/>
            <a:ext cx="342900"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r">
              <a:buNone/>
            </a:pPr>
            <a:r>
              <a:rPr lang="en-US" sz="825" dirty="0">
                <a:solidFill>
                  <a:srgbClr val="5B6584"/>
                </a:solidFill>
                <a:latin typeface="Bookman Old Style" panose="02050604050505020204" pitchFamily="18" charset="0"/>
                <a:ea typeface="Calibri" panose="020F0502020204030204" pitchFamily="34" charset="-122"/>
                <a:cs typeface="Calibri" panose="020F0502020204030204" pitchFamily="34" charset="-120"/>
              </a:rPr>
              <a:t>2</a:t>
            </a:r>
            <a:endParaRPr lang="en-US" sz="825" dirty="0">
              <a:latin typeface="Bookman Old Style" panose="020506040505050202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A2240"/>
        </a:solidFill>
        <a:effectLst/>
      </p:bgPr>
    </p:bg>
    <p:spTree>
      <p:nvGrpSpPr>
        <p:cNvPr id="1" name=""/>
        <p:cNvGrpSpPr/>
        <p:nvPr/>
      </p:nvGrpSpPr>
      <p:grpSpPr>
        <a:xfrm>
          <a:off x="0" y="0"/>
          <a:ext cx="0" cy="0"/>
          <a:chOff x="0" y="0"/>
          <a:chExt cx="0" cy="0"/>
        </a:xfrm>
      </p:grpSpPr>
      <p:sp>
        <p:nvSpPr>
          <p:cNvPr id="2" name="Text 0"/>
          <p:cNvSpPr/>
          <p:nvPr/>
        </p:nvSpPr>
        <p:spPr>
          <a:xfrm>
            <a:off x="411480" y="274320"/>
            <a:ext cx="6858000"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200" dirty="0">
              <a:latin typeface="Bookman Old Style" panose="02050604050505020204" pitchFamily="18" charset="0"/>
            </a:endParaRPr>
          </a:p>
        </p:txBody>
      </p:sp>
      <p:sp>
        <p:nvSpPr>
          <p:cNvPr id="3" name="Text 1"/>
          <p:cNvSpPr/>
          <p:nvPr/>
        </p:nvSpPr>
        <p:spPr>
          <a:xfrm>
            <a:off x="363474" y="238160"/>
            <a:ext cx="8092440" cy="48006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IN" sz="2100" b="1" dirty="0">
                <a:solidFill>
                  <a:srgbClr val="FFFFFF"/>
                </a:solidFill>
                <a:latin typeface="Bookman Old Style" panose="02050604050505020204" pitchFamily="18" charset="0"/>
                <a:ea typeface="Cambria" panose="02040503050406030204" pitchFamily="34" charset="-122"/>
              </a:rPr>
              <a:t>Major changes envisaged </a:t>
            </a:r>
            <a:endParaRPr lang="en-US" sz="2100" b="1" dirty="0">
              <a:solidFill>
                <a:srgbClr val="FFFFFF"/>
              </a:solidFill>
              <a:latin typeface="Bookman Old Style" panose="02050604050505020204" pitchFamily="18" charset="0"/>
              <a:ea typeface="Cambria" panose="02040503050406030204" pitchFamily="34" charset="-122"/>
            </a:endParaRPr>
          </a:p>
        </p:txBody>
      </p:sp>
      <p:sp>
        <p:nvSpPr>
          <p:cNvPr id="4" name="Shape 2"/>
          <p:cNvSpPr/>
          <p:nvPr/>
        </p:nvSpPr>
        <p:spPr>
          <a:xfrm>
            <a:off x="411480" y="749181"/>
            <a:ext cx="7955280" cy="1062990"/>
          </a:xfrm>
          <a:prstGeom prst="roundRect">
            <a:avLst>
              <a:gd name="adj" fmla="val 5161"/>
            </a:avLst>
          </a:prstGeom>
          <a:solidFill>
            <a:srgbClr val="2C3460"/>
          </a:solidFill>
        </p:spPr>
        <p:txBody>
          <a:bodyPr/>
          <a:lstStyle/>
          <a:p>
            <a:endParaRPr lang="en-IN">
              <a:latin typeface="Bookman Old Style" panose="02050604050505020204" pitchFamily="18" charset="0"/>
            </a:endParaRPr>
          </a:p>
        </p:txBody>
      </p:sp>
      <p:sp>
        <p:nvSpPr>
          <p:cNvPr id="5" name="Shape 3"/>
          <p:cNvSpPr/>
          <p:nvPr/>
        </p:nvSpPr>
        <p:spPr>
          <a:xfrm>
            <a:off x="617220" y="1076583"/>
            <a:ext cx="377190" cy="377190"/>
          </a:xfrm>
          <a:prstGeom prst="ellipse">
            <a:avLst/>
          </a:prstGeom>
          <a:solidFill>
            <a:srgbClr val="C9A24B"/>
          </a:solidFill>
        </p:spPr>
        <p:txBody>
          <a:bodyPr/>
          <a:lstStyle/>
          <a:p>
            <a:endParaRPr lang="en-IN" b="1">
              <a:latin typeface="Bookman Old Style" panose="02050604050505020204" pitchFamily="18" charset="0"/>
            </a:endParaRPr>
          </a:p>
        </p:txBody>
      </p:sp>
      <p:sp>
        <p:nvSpPr>
          <p:cNvPr id="6" name="Text 4"/>
          <p:cNvSpPr/>
          <p:nvPr/>
        </p:nvSpPr>
        <p:spPr>
          <a:xfrm>
            <a:off x="617220" y="1076583"/>
            <a:ext cx="377190" cy="37719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500" b="1" dirty="0">
                <a:solidFill>
                  <a:srgbClr val="1A2240"/>
                </a:solidFill>
                <a:latin typeface="Bookman Old Style" panose="02050604050505020204" pitchFamily="18" charset="0"/>
                <a:ea typeface="Cambria" panose="02040503050406030204" pitchFamily="34" charset="-122"/>
                <a:cs typeface="Cambria" panose="02040503050406030204" pitchFamily="34" charset="-120"/>
              </a:rPr>
              <a:t>a</a:t>
            </a:r>
            <a:endParaRPr lang="en-US" sz="1500" b="1" dirty="0">
              <a:latin typeface="Bookman Old Style" panose="02050604050505020204" pitchFamily="18" charset="0"/>
            </a:endParaRPr>
          </a:p>
        </p:txBody>
      </p:sp>
      <p:sp>
        <p:nvSpPr>
          <p:cNvPr id="7" name="Text 5"/>
          <p:cNvSpPr/>
          <p:nvPr/>
        </p:nvSpPr>
        <p:spPr>
          <a:xfrm>
            <a:off x="1165860" y="1044075"/>
            <a:ext cx="7063740" cy="41148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5" b="1" dirty="0">
                <a:solidFill>
                  <a:srgbClr val="FFFFFF"/>
                </a:solidFill>
                <a:latin typeface="Bookman Old Style" panose="02050604050505020204" pitchFamily="18" charset="0"/>
                <a:ea typeface="Cambria" panose="02040503050406030204" pitchFamily="34" charset="-122"/>
              </a:rPr>
              <a:t>Additional ingredient of benefits flowing to the real owner, a lacuna pointed in the earlier part, under 1988 Act, is included in terms of section 2(9)(A)(b).</a:t>
            </a:r>
            <a:endParaRPr lang="en-US" sz="1015" b="1" dirty="0">
              <a:solidFill>
                <a:srgbClr val="FFFFFF"/>
              </a:solidFill>
              <a:latin typeface="Bookman Old Style" panose="02050604050505020204" pitchFamily="18" charset="0"/>
              <a:ea typeface="Cambria" panose="02040503050406030204" pitchFamily="34" charset="-122"/>
            </a:endParaRPr>
          </a:p>
        </p:txBody>
      </p:sp>
      <p:sp>
        <p:nvSpPr>
          <p:cNvPr id="8" name="Text 6"/>
          <p:cNvSpPr/>
          <p:nvPr/>
        </p:nvSpPr>
        <p:spPr>
          <a:xfrm flipV="1">
            <a:off x="1165860" y="1723017"/>
            <a:ext cx="7063740" cy="41148"/>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050" b="1" dirty="0">
              <a:latin typeface="Bookman Old Style" panose="02050604050505020204" pitchFamily="18" charset="0"/>
            </a:endParaRPr>
          </a:p>
        </p:txBody>
      </p:sp>
      <p:sp>
        <p:nvSpPr>
          <p:cNvPr id="9" name="Shape 7"/>
          <p:cNvSpPr/>
          <p:nvPr/>
        </p:nvSpPr>
        <p:spPr>
          <a:xfrm>
            <a:off x="411480" y="1688512"/>
            <a:ext cx="7955280" cy="1062990"/>
          </a:xfrm>
          <a:prstGeom prst="roundRect">
            <a:avLst>
              <a:gd name="adj" fmla="val 5161"/>
            </a:avLst>
          </a:prstGeom>
          <a:solidFill>
            <a:srgbClr val="2C3460"/>
          </a:solidFill>
        </p:spPr>
        <p:txBody>
          <a:bodyPr/>
          <a:lstStyle/>
          <a:p>
            <a:endParaRPr lang="en-IN" b="1">
              <a:latin typeface="Bookman Old Style" panose="02050604050505020204" pitchFamily="18" charset="0"/>
            </a:endParaRPr>
          </a:p>
        </p:txBody>
      </p:sp>
      <p:sp>
        <p:nvSpPr>
          <p:cNvPr id="10" name="Shape 8"/>
          <p:cNvSpPr/>
          <p:nvPr/>
        </p:nvSpPr>
        <p:spPr>
          <a:xfrm>
            <a:off x="617220" y="1964995"/>
            <a:ext cx="377190" cy="377190"/>
          </a:xfrm>
          <a:prstGeom prst="ellipse">
            <a:avLst/>
          </a:prstGeom>
          <a:solidFill>
            <a:srgbClr val="C9A24B"/>
          </a:solidFill>
        </p:spPr>
        <p:txBody>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IN" sz="1015" b="1" dirty="0">
              <a:latin typeface="Bookman Old Style" panose="02050604050505020204" pitchFamily="18" charset="0"/>
            </a:endParaRPr>
          </a:p>
        </p:txBody>
      </p:sp>
      <p:sp>
        <p:nvSpPr>
          <p:cNvPr id="11" name="Text 9"/>
          <p:cNvSpPr/>
          <p:nvPr/>
        </p:nvSpPr>
        <p:spPr>
          <a:xfrm>
            <a:off x="617220" y="1968479"/>
            <a:ext cx="377190" cy="37719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500" b="1" dirty="0">
                <a:solidFill>
                  <a:srgbClr val="1A2240"/>
                </a:solidFill>
                <a:latin typeface="Bookman Old Style" panose="02050604050505020204" pitchFamily="18" charset="0"/>
                <a:ea typeface="Cambria" panose="02040503050406030204" pitchFamily="34" charset="-122"/>
                <a:cs typeface="Cambria" panose="02040503050406030204" pitchFamily="34" charset="-120"/>
              </a:rPr>
              <a:t>b</a:t>
            </a:r>
            <a:endParaRPr lang="en-US" sz="1500" b="1" dirty="0">
              <a:latin typeface="Bookman Old Style" panose="02050604050505020204" pitchFamily="18" charset="0"/>
            </a:endParaRPr>
          </a:p>
        </p:txBody>
      </p:sp>
      <p:sp>
        <p:nvSpPr>
          <p:cNvPr id="12" name="Text 10"/>
          <p:cNvSpPr/>
          <p:nvPr/>
        </p:nvSpPr>
        <p:spPr>
          <a:xfrm>
            <a:off x="1200150" y="1743591"/>
            <a:ext cx="7063740" cy="665225"/>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IN" sz="1015" b="1" dirty="0">
              <a:latin typeface="Bookman Old Style" panose="02050604050505020204" pitchFamily="18" charset="0"/>
            </a:endParaRPr>
          </a:p>
          <a:p>
            <a:r>
              <a:rPr lang="en-US" sz="1015" b="1" dirty="0">
                <a:solidFill>
                  <a:srgbClr val="FFFFFF"/>
                </a:solidFill>
                <a:latin typeface="Bookman Old Style" panose="02050604050505020204" pitchFamily="18" charset="0"/>
                <a:ea typeface="Cambria" panose="02040503050406030204" pitchFamily="34" charset="-122"/>
              </a:rPr>
              <a:t>Expansion of the ambit through section 2(9)(C), to those properties where </a:t>
            </a:r>
            <a:r>
              <a:rPr lang="en-US" sz="1015" b="1" dirty="0" err="1">
                <a:solidFill>
                  <a:srgbClr val="FFFFFF"/>
                </a:solidFill>
                <a:latin typeface="Bookman Old Style" panose="02050604050505020204" pitchFamily="18" charset="0"/>
                <a:ea typeface="Cambria" panose="02040503050406030204" pitchFamily="34" charset="-122"/>
              </a:rPr>
              <a:t>benamidar</a:t>
            </a:r>
            <a:r>
              <a:rPr lang="en-US" sz="1015" b="1" dirty="0">
                <a:solidFill>
                  <a:srgbClr val="FFFFFF"/>
                </a:solidFill>
                <a:latin typeface="Bookman Old Style" panose="02050604050505020204" pitchFamily="18" charset="0"/>
                <a:ea typeface="Cambria" panose="02040503050406030204" pitchFamily="34" charset="-122"/>
              </a:rPr>
              <a:t> denies knowledge of such ownership.</a:t>
            </a:r>
            <a:endParaRPr lang="en-US" sz="1015" b="1" dirty="0">
              <a:solidFill>
                <a:srgbClr val="FFFFFF"/>
              </a:solidFill>
              <a:latin typeface="Bookman Old Style" panose="02050604050505020204" pitchFamily="18" charset="0"/>
              <a:ea typeface="Cambria" panose="02040503050406030204" pitchFamily="34" charset="-122"/>
            </a:endParaRPr>
          </a:p>
        </p:txBody>
      </p:sp>
      <p:sp>
        <p:nvSpPr>
          <p:cNvPr id="13" name="Text 11"/>
          <p:cNvSpPr/>
          <p:nvPr/>
        </p:nvSpPr>
        <p:spPr>
          <a:xfrm flipV="1">
            <a:off x="1165860" y="2957457"/>
            <a:ext cx="7063740" cy="34289"/>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050" b="1" dirty="0">
              <a:latin typeface="Bookman Old Style" panose="02050604050505020204" pitchFamily="18" charset="0"/>
            </a:endParaRPr>
          </a:p>
        </p:txBody>
      </p:sp>
      <p:sp>
        <p:nvSpPr>
          <p:cNvPr id="14" name="Shape 12"/>
          <p:cNvSpPr/>
          <p:nvPr/>
        </p:nvSpPr>
        <p:spPr>
          <a:xfrm>
            <a:off x="411480" y="2717427"/>
            <a:ext cx="7955280" cy="1062990"/>
          </a:xfrm>
          <a:prstGeom prst="roundRect">
            <a:avLst>
              <a:gd name="adj" fmla="val 5161"/>
            </a:avLst>
          </a:prstGeom>
          <a:solidFill>
            <a:srgbClr val="2C3460"/>
          </a:solidFill>
        </p:spPr>
        <p:txBody>
          <a:bodyPr/>
          <a:lstStyle/>
          <a:p>
            <a:endParaRPr lang="en-IN" b="1">
              <a:latin typeface="Bookman Old Style" panose="02050604050505020204" pitchFamily="18" charset="0"/>
            </a:endParaRPr>
          </a:p>
        </p:txBody>
      </p:sp>
      <p:sp>
        <p:nvSpPr>
          <p:cNvPr id="15" name="Shape 13"/>
          <p:cNvSpPr/>
          <p:nvPr/>
        </p:nvSpPr>
        <p:spPr>
          <a:xfrm>
            <a:off x="617220" y="2725661"/>
            <a:ext cx="377190" cy="377190"/>
          </a:xfrm>
          <a:prstGeom prst="ellipse">
            <a:avLst/>
          </a:prstGeom>
          <a:solidFill>
            <a:srgbClr val="C9A24B"/>
          </a:solidFill>
        </p:spPr>
        <p:txBody>
          <a:bodyPr/>
          <a:lstStyle/>
          <a:p>
            <a:endParaRPr lang="en-IN" b="1">
              <a:latin typeface="Bookman Old Style" panose="02050604050505020204" pitchFamily="18" charset="0"/>
            </a:endParaRPr>
          </a:p>
        </p:txBody>
      </p:sp>
      <p:sp>
        <p:nvSpPr>
          <p:cNvPr id="16" name="Text 14"/>
          <p:cNvSpPr/>
          <p:nvPr/>
        </p:nvSpPr>
        <p:spPr>
          <a:xfrm>
            <a:off x="612544" y="2712506"/>
            <a:ext cx="377190" cy="37719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500" b="1" dirty="0">
                <a:solidFill>
                  <a:srgbClr val="1A2240"/>
                </a:solidFill>
                <a:latin typeface="Bookman Old Style" panose="02050604050505020204" pitchFamily="18" charset="0"/>
                <a:ea typeface="Cambria" panose="02040503050406030204" pitchFamily="34" charset="-122"/>
                <a:cs typeface="Cambria" panose="02040503050406030204" pitchFamily="34" charset="-120"/>
              </a:rPr>
              <a:t>c</a:t>
            </a:r>
            <a:endParaRPr lang="en-US" sz="1500" b="1" dirty="0">
              <a:latin typeface="Bookman Old Style" panose="02050604050505020204" pitchFamily="18" charset="0"/>
            </a:endParaRPr>
          </a:p>
        </p:txBody>
      </p:sp>
      <p:sp>
        <p:nvSpPr>
          <p:cNvPr id="17" name="Text 15"/>
          <p:cNvSpPr/>
          <p:nvPr/>
        </p:nvSpPr>
        <p:spPr>
          <a:xfrm>
            <a:off x="1165860" y="2763566"/>
            <a:ext cx="7063740" cy="41148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5" b="1" dirty="0">
                <a:solidFill>
                  <a:srgbClr val="FFFFFF"/>
                </a:solidFill>
                <a:latin typeface="Bookman Old Style" panose="02050604050505020204" pitchFamily="18" charset="0"/>
                <a:ea typeface="Cambria" panose="02040503050406030204" pitchFamily="34" charset="-122"/>
              </a:rPr>
              <a:t>Expansion of the ambit through section 2(9)(D), wherein the person providing the consideration is not traceable or is fictitious.</a:t>
            </a:r>
            <a:endParaRPr lang="en-US" sz="1015" b="1" dirty="0">
              <a:solidFill>
                <a:srgbClr val="FFFFFF"/>
              </a:solidFill>
              <a:latin typeface="Bookman Old Style" panose="02050604050505020204" pitchFamily="18" charset="0"/>
              <a:ea typeface="Cambria" panose="02040503050406030204" pitchFamily="34" charset="-122"/>
            </a:endParaRPr>
          </a:p>
        </p:txBody>
      </p:sp>
      <p:sp>
        <p:nvSpPr>
          <p:cNvPr id="18" name="Text 16"/>
          <p:cNvSpPr/>
          <p:nvPr/>
        </p:nvSpPr>
        <p:spPr>
          <a:xfrm>
            <a:off x="1165860" y="3780417"/>
            <a:ext cx="7063740" cy="41148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050" b="1" dirty="0">
              <a:latin typeface="Bookman Old Style" panose="02050604050505020204" pitchFamily="18" charset="0"/>
            </a:endParaRPr>
          </a:p>
        </p:txBody>
      </p:sp>
      <p:sp>
        <p:nvSpPr>
          <p:cNvPr id="19" name="Text 17"/>
          <p:cNvSpPr/>
          <p:nvPr/>
        </p:nvSpPr>
        <p:spPr>
          <a:xfrm>
            <a:off x="342900" y="4834890"/>
            <a:ext cx="8113014"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825" dirty="0">
              <a:latin typeface="Bookman Old Style" panose="02050604050505020204" pitchFamily="18" charset="0"/>
            </a:endParaRPr>
          </a:p>
        </p:txBody>
      </p:sp>
      <p:sp>
        <p:nvSpPr>
          <p:cNvPr id="20" name="Text 18"/>
          <p:cNvSpPr/>
          <p:nvPr/>
        </p:nvSpPr>
        <p:spPr>
          <a:xfrm>
            <a:off x="8524494" y="4834890"/>
            <a:ext cx="342900"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r">
              <a:buNone/>
            </a:pPr>
            <a:r>
              <a:rPr lang="en-US" sz="825" dirty="0">
                <a:solidFill>
                  <a:srgbClr val="5B6584"/>
                </a:solidFill>
                <a:latin typeface="Bookman Old Style" panose="02050604050505020204" pitchFamily="18" charset="0"/>
                <a:ea typeface="Calibri" panose="020F0502020204030204" pitchFamily="34" charset="-122"/>
                <a:cs typeface="Calibri" panose="020F0502020204030204" pitchFamily="34" charset="-120"/>
              </a:rPr>
              <a:t>5</a:t>
            </a:r>
            <a:endParaRPr lang="en-US" sz="825" dirty="0">
              <a:latin typeface="Bookman Old Style" panose="02050604050505020204" pitchFamily="18" charset="0"/>
            </a:endParaRPr>
          </a:p>
        </p:txBody>
      </p:sp>
      <p:sp>
        <p:nvSpPr>
          <p:cNvPr id="22" name="Shape 12"/>
          <p:cNvSpPr/>
          <p:nvPr/>
        </p:nvSpPr>
        <p:spPr>
          <a:xfrm>
            <a:off x="411480" y="3291839"/>
            <a:ext cx="7955280" cy="1062990"/>
          </a:xfrm>
          <a:prstGeom prst="roundRect">
            <a:avLst>
              <a:gd name="adj" fmla="val 5161"/>
            </a:avLst>
          </a:prstGeom>
          <a:solidFill>
            <a:srgbClr val="2C3460"/>
          </a:solidFill>
        </p:spPr>
        <p:txBody>
          <a:bodyPr/>
          <a:lstStyle/>
          <a:p>
            <a:endParaRPr lang="en-IN" b="1">
              <a:latin typeface="Bookman Old Style" panose="02050604050505020204" pitchFamily="18" charset="0"/>
            </a:endParaRPr>
          </a:p>
        </p:txBody>
      </p:sp>
      <p:sp>
        <p:nvSpPr>
          <p:cNvPr id="24" name="Shape 13"/>
          <p:cNvSpPr/>
          <p:nvPr/>
        </p:nvSpPr>
        <p:spPr>
          <a:xfrm>
            <a:off x="600075" y="3514332"/>
            <a:ext cx="377190" cy="377190"/>
          </a:xfrm>
          <a:prstGeom prst="ellipse">
            <a:avLst/>
          </a:prstGeom>
          <a:solidFill>
            <a:srgbClr val="C9A24B"/>
          </a:solidFill>
        </p:spPr>
        <p:txBody>
          <a:bodyPr/>
          <a:lstStyle/>
          <a:p>
            <a:endParaRPr lang="en-IN" b="1">
              <a:latin typeface="Bookman Old Style" panose="02050604050505020204" pitchFamily="18" charset="0"/>
            </a:endParaRPr>
          </a:p>
        </p:txBody>
      </p:sp>
      <p:sp>
        <p:nvSpPr>
          <p:cNvPr id="26" name="TextBox 25"/>
          <p:cNvSpPr txBox="1"/>
          <p:nvPr/>
        </p:nvSpPr>
        <p:spPr>
          <a:xfrm>
            <a:off x="-1508760" y="3640656"/>
            <a:ext cx="4572000" cy="300082"/>
          </a:xfrm>
          <a:prstGeom prst="rect">
            <a:avLst/>
          </a:prstGeom>
          <a:noFill/>
        </p:spPr>
        <p:txBody>
          <a:bodyPr wrap="square">
            <a:sp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350" b="1">
                <a:solidFill>
                  <a:srgbClr val="1A2240"/>
                </a:solidFill>
                <a:latin typeface="Bookman Old Style" panose="02050604050505020204" pitchFamily="18" charset="0"/>
                <a:ea typeface="Cambria" panose="02040503050406030204" pitchFamily="34" charset="-122"/>
              </a:rPr>
              <a:t>d</a:t>
            </a:r>
            <a:endParaRPr lang="en-US" sz="1350" dirty="0">
              <a:latin typeface="Bookman Old Style" panose="02050604050505020204" pitchFamily="18" charset="0"/>
            </a:endParaRPr>
          </a:p>
        </p:txBody>
      </p:sp>
      <p:sp>
        <p:nvSpPr>
          <p:cNvPr id="30" name="TextBox 29"/>
          <p:cNvSpPr txBox="1"/>
          <p:nvPr/>
        </p:nvSpPr>
        <p:spPr>
          <a:xfrm>
            <a:off x="1200150" y="3513613"/>
            <a:ext cx="6593032" cy="404085"/>
          </a:xfrm>
          <a:prstGeom prst="rect">
            <a:avLst/>
          </a:prstGeom>
          <a:noFill/>
        </p:spPr>
        <p:txBody>
          <a:bodyPr wrap="square">
            <a:sp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5" b="1" dirty="0">
                <a:solidFill>
                  <a:srgbClr val="FFFFFF"/>
                </a:solidFill>
                <a:latin typeface="Bookman Old Style" panose="02050604050505020204" pitchFamily="18" charset="0"/>
                <a:ea typeface="Cambria" panose="02040503050406030204" pitchFamily="34" charset="-122"/>
              </a:rPr>
              <a:t>Expansion from recognition of only tripartite transactions under 1988 Act, to also include bipartite transactions.</a:t>
            </a:r>
            <a:endParaRPr lang="en-US" sz="1015" b="1" dirty="0">
              <a:solidFill>
                <a:srgbClr val="FFFFFF"/>
              </a:solidFill>
              <a:latin typeface="Bookman Old Style" panose="02050604050505020204" pitchFamily="18" charset="0"/>
              <a:ea typeface="Cambria" panose="0204050305040603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200" b="1" dirty="0">
                <a:solidFill>
                  <a:srgbClr val="FFFFFF"/>
                </a:solidFill>
                <a:latin typeface="Bookman Old Style" panose="02050604050505020204" pitchFamily="18" charset="0"/>
              </a:rPr>
              <a:t>PBPT Act, 1988 — Key Definitions at a Glance</a:t>
            </a:r>
            <a:endParaRPr lang="en-US" sz="2200" dirty="0">
              <a:latin typeface="Bookman Old Style" panose="02050604050505020204" pitchFamily="18" charset="0"/>
            </a:endParaRPr>
          </a:p>
        </p:txBody>
      </p:sp>
      <p:sp>
        <p:nvSpPr>
          <p:cNvPr id="4" name="Shape 2"/>
          <p:cNvSpPr/>
          <p:nvPr/>
        </p:nvSpPr>
        <p:spPr>
          <a:xfrm>
            <a:off x="274320" y="804672"/>
            <a:ext cx="4160520" cy="1920240"/>
          </a:xfrm>
          <a:prstGeom prst="rect">
            <a:avLst/>
          </a:prstGeom>
          <a:solidFill>
            <a:srgbClr val="EFF6FF"/>
          </a:solidFill>
          <a:ln w="12700">
            <a:solidFill>
              <a:srgbClr val="4A7FD4"/>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274320" y="804672"/>
            <a:ext cx="4160520" cy="475488"/>
          </a:xfrm>
          <a:prstGeom prst="rect">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6" name="Text 4"/>
          <p:cNvSpPr/>
          <p:nvPr/>
        </p:nvSpPr>
        <p:spPr>
          <a:xfrm>
            <a:off x="384048" y="804672"/>
            <a:ext cx="100584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S.2(26)</a:t>
            </a:r>
            <a:endParaRPr lang="en-US" sz="1300" dirty="0">
              <a:latin typeface="Bookman Old Style" panose="02050604050505020204" pitchFamily="18" charset="0"/>
            </a:endParaRPr>
          </a:p>
        </p:txBody>
      </p:sp>
      <p:sp>
        <p:nvSpPr>
          <p:cNvPr id="7" name="Text 5"/>
          <p:cNvSpPr/>
          <p:nvPr/>
        </p:nvSpPr>
        <p:spPr>
          <a:xfrm>
            <a:off x="1417320" y="804672"/>
            <a:ext cx="292608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Property</a:t>
            </a:r>
            <a:endParaRPr lang="en-US" sz="1300" dirty="0">
              <a:latin typeface="Bookman Old Style" panose="02050604050505020204" pitchFamily="18" charset="0"/>
            </a:endParaRPr>
          </a:p>
        </p:txBody>
      </p:sp>
      <p:sp>
        <p:nvSpPr>
          <p:cNvPr id="8" name="Text 6"/>
          <p:cNvSpPr/>
          <p:nvPr/>
        </p:nvSpPr>
        <p:spPr>
          <a:xfrm>
            <a:off x="384048" y="1353312"/>
            <a:ext cx="3931920" cy="1298448"/>
          </a:xfrm>
          <a:prstGeom prst="rect">
            <a:avLst/>
          </a:prstGeom>
          <a:noFill/>
        </p:spPr>
        <p:txBody>
          <a:bodyPr wrap="square" rtlCol="0" anchor="ctr"/>
          <a:lstStyle/>
          <a:p>
            <a:r>
              <a:rPr lang="en-US" sz="1050" dirty="0"/>
              <a:t>Assets of any kind, whether movable or immovable, tangible or intangible, corporeal or incorporeal and includes any right or interest or legal documents or instruments evidencing title to or interest in the property and where the property is capable of conversion into some other form, then the property in the converted form and also includes the proceeds from the property.</a:t>
            </a:r>
            <a:endParaRPr lang="en-US" sz="1050" dirty="0">
              <a:latin typeface="Bookman Old Style" panose="02050604050505020204" pitchFamily="18" charset="0"/>
            </a:endParaRPr>
          </a:p>
        </p:txBody>
      </p:sp>
      <p:sp>
        <p:nvSpPr>
          <p:cNvPr id="9" name="Shape 7"/>
          <p:cNvSpPr/>
          <p:nvPr/>
        </p:nvSpPr>
        <p:spPr>
          <a:xfrm>
            <a:off x="4709160" y="804672"/>
            <a:ext cx="4160520" cy="1920240"/>
          </a:xfrm>
          <a:prstGeom prst="rect">
            <a:avLst/>
          </a:prstGeom>
          <a:solidFill>
            <a:srgbClr val="F0FDFA"/>
          </a:solidFill>
          <a:ln w="12700">
            <a:solidFill>
              <a:srgbClr val="0D9488"/>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0" name="Shape 8"/>
          <p:cNvSpPr/>
          <p:nvPr/>
        </p:nvSpPr>
        <p:spPr>
          <a:xfrm>
            <a:off x="4709160" y="804672"/>
            <a:ext cx="4160520" cy="475488"/>
          </a:xfrm>
          <a:prstGeom prst="rect">
            <a:avLst/>
          </a:prstGeom>
          <a:solidFill>
            <a:srgbClr val="0D9488"/>
          </a:solidFill>
          <a:ln w="12700">
            <a:solidFill>
              <a:srgbClr val="0D9488"/>
            </a:solidFill>
            <a:prstDash val="solid"/>
          </a:ln>
        </p:spPr>
        <p:txBody>
          <a:bodyPr/>
          <a:lstStyle/>
          <a:p>
            <a:endParaRPr lang="en-IN">
              <a:latin typeface="Bookman Old Style" panose="02050604050505020204" pitchFamily="18" charset="0"/>
            </a:endParaRPr>
          </a:p>
        </p:txBody>
      </p:sp>
      <p:sp>
        <p:nvSpPr>
          <p:cNvPr id="11" name="Text 9"/>
          <p:cNvSpPr/>
          <p:nvPr/>
        </p:nvSpPr>
        <p:spPr>
          <a:xfrm>
            <a:off x="4818888" y="804672"/>
            <a:ext cx="100584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S.2(8)</a:t>
            </a:r>
            <a:endParaRPr lang="en-US" sz="1300" dirty="0">
              <a:latin typeface="Bookman Old Style" panose="02050604050505020204" pitchFamily="18" charset="0"/>
            </a:endParaRPr>
          </a:p>
        </p:txBody>
      </p:sp>
      <p:sp>
        <p:nvSpPr>
          <p:cNvPr id="12" name="Text 10"/>
          <p:cNvSpPr/>
          <p:nvPr/>
        </p:nvSpPr>
        <p:spPr>
          <a:xfrm>
            <a:off x="5852160" y="804672"/>
            <a:ext cx="292608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Benami Property</a:t>
            </a:r>
            <a:endParaRPr lang="en-US" sz="1300" dirty="0">
              <a:latin typeface="Bookman Old Style" panose="02050604050505020204" pitchFamily="18" charset="0"/>
            </a:endParaRPr>
          </a:p>
        </p:txBody>
      </p:sp>
      <p:sp>
        <p:nvSpPr>
          <p:cNvPr id="13" name="Text 11"/>
          <p:cNvSpPr/>
          <p:nvPr/>
        </p:nvSpPr>
        <p:spPr>
          <a:xfrm>
            <a:off x="4818888" y="1353312"/>
            <a:ext cx="3931920" cy="1298448"/>
          </a:xfrm>
          <a:prstGeom prst="rect">
            <a:avLst/>
          </a:prstGeom>
          <a:noFill/>
        </p:spPr>
        <p:txBody>
          <a:bodyPr wrap="square" rtlCol="0" anchor="ctr"/>
          <a:lstStyle/>
          <a:p>
            <a:pPr marL="0" indent="0">
              <a:buNone/>
            </a:pPr>
            <a:r>
              <a:rPr lang="en-US" sz="1050" dirty="0">
                <a:solidFill>
                  <a:srgbClr val="1E2761"/>
                </a:solidFill>
                <a:latin typeface="Bookman Old Style" panose="02050604050505020204" pitchFamily="18" charset="0"/>
              </a:rPr>
              <a:t>Any property which is the subject matter of a benami transaction AND also includes the proceeds from such property. </a:t>
            </a:r>
            <a:endParaRPr lang="en-US" sz="1050" dirty="0">
              <a:latin typeface="Bookman Old Style" panose="02050604050505020204" pitchFamily="18" charset="0"/>
            </a:endParaRPr>
          </a:p>
        </p:txBody>
      </p:sp>
      <p:sp>
        <p:nvSpPr>
          <p:cNvPr id="16" name="Text 14"/>
          <p:cNvSpPr/>
          <p:nvPr/>
        </p:nvSpPr>
        <p:spPr>
          <a:xfrm>
            <a:off x="384048" y="2834640"/>
            <a:ext cx="100584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S.2(9)(D)</a:t>
            </a:r>
            <a:endParaRPr lang="en-US" sz="1300" dirty="0">
              <a:latin typeface="Bookman Old Style" panose="02050604050505020204" pitchFamily="18" charset="0"/>
            </a:endParaRPr>
          </a:p>
        </p:txBody>
      </p:sp>
      <p:sp>
        <p:nvSpPr>
          <p:cNvPr id="17" name="Text 15"/>
          <p:cNvSpPr/>
          <p:nvPr/>
        </p:nvSpPr>
        <p:spPr>
          <a:xfrm>
            <a:off x="1417320" y="2834640"/>
            <a:ext cx="292608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Benami Transaction</a:t>
            </a:r>
            <a:endParaRPr lang="en-US" sz="1300" dirty="0">
              <a:latin typeface="Bookman Old Style" panose="02050604050505020204" pitchFamily="18" charset="0"/>
            </a:endParaRPr>
          </a:p>
        </p:txBody>
      </p:sp>
      <p:sp>
        <p:nvSpPr>
          <p:cNvPr id="19" name="Shape 17"/>
          <p:cNvSpPr/>
          <p:nvPr/>
        </p:nvSpPr>
        <p:spPr>
          <a:xfrm>
            <a:off x="2438580" y="2834640"/>
            <a:ext cx="4160520" cy="1920240"/>
          </a:xfrm>
          <a:prstGeom prst="rect">
            <a:avLst/>
          </a:prstGeom>
          <a:solidFill>
            <a:srgbClr val="FFF1F2"/>
          </a:solidFill>
          <a:ln w="12700">
            <a:solidFill>
              <a:srgbClr val="7C1D2E"/>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0" name="Shape 18"/>
          <p:cNvSpPr/>
          <p:nvPr/>
        </p:nvSpPr>
        <p:spPr>
          <a:xfrm>
            <a:off x="2434008" y="2834640"/>
            <a:ext cx="4160520" cy="475488"/>
          </a:xfrm>
          <a:prstGeom prst="rect">
            <a:avLst/>
          </a:prstGeom>
          <a:solidFill>
            <a:srgbClr val="7C1D2E"/>
          </a:solidFill>
          <a:ln w="12700">
            <a:solidFill>
              <a:srgbClr val="7C1D2E"/>
            </a:solidFill>
            <a:prstDash val="solid"/>
          </a:ln>
        </p:spPr>
        <p:txBody>
          <a:bodyPr/>
          <a:lstStyle/>
          <a:p>
            <a:endParaRPr lang="en-IN">
              <a:latin typeface="Bookman Old Style" panose="02050604050505020204" pitchFamily="18" charset="0"/>
            </a:endParaRPr>
          </a:p>
        </p:txBody>
      </p:sp>
      <p:sp>
        <p:nvSpPr>
          <p:cNvPr id="21" name="Text 19"/>
          <p:cNvSpPr/>
          <p:nvPr/>
        </p:nvSpPr>
        <p:spPr>
          <a:xfrm>
            <a:off x="2548308" y="2834640"/>
            <a:ext cx="100584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S.2(10)</a:t>
            </a:r>
            <a:endParaRPr lang="en-US" sz="1300" dirty="0">
              <a:latin typeface="Bookman Old Style" panose="02050604050505020204" pitchFamily="18" charset="0"/>
            </a:endParaRPr>
          </a:p>
        </p:txBody>
      </p:sp>
      <p:sp>
        <p:nvSpPr>
          <p:cNvPr id="22" name="Text 20"/>
          <p:cNvSpPr/>
          <p:nvPr/>
        </p:nvSpPr>
        <p:spPr>
          <a:xfrm>
            <a:off x="3581580" y="2834640"/>
            <a:ext cx="2926080" cy="475488"/>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Benamidar</a:t>
            </a:r>
            <a:endParaRPr lang="en-US" sz="1300" dirty="0">
              <a:latin typeface="Bookman Old Style" panose="02050604050505020204" pitchFamily="18" charset="0"/>
            </a:endParaRPr>
          </a:p>
        </p:txBody>
      </p:sp>
      <p:sp>
        <p:nvSpPr>
          <p:cNvPr id="23" name="Text 21"/>
          <p:cNvSpPr/>
          <p:nvPr/>
        </p:nvSpPr>
        <p:spPr>
          <a:xfrm>
            <a:off x="2548308" y="3383280"/>
            <a:ext cx="3931920" cy="1298448"/>
          </a:xfrm>
          <a:prstGeom prst="rect">
            <a:avLst/>
          </a:prstGeom>
          <a:noFill/>
        </p:spPr>
        <p:txBody>
          <a:bodyPr wrap="square" rtlCol="0" anchor="ctr"/>
          <a:lstStyle/>
          <a:p>
            <a:r>
              <a:rPr lang="en-US" sz="1050" dirty="0"/>
              <a:t>A person or a fictitious person, as the case may be, in whose name the </a:t>
            </a:r>
            <a:r>
              <a:rPr lang="en-US" sz="1050" dirty="0" err="1"/>
              <a:t>benami</a:t>
            </a:r>
            <a:r>
              <a:rPr lang="en-US" sz="1050" dirty="0"/>
              <a:t> property is transferred or held and includes a person who lends his name.</a:t>
            </a:r>
            <a:endParaRPr lang="en-US" sz="1050" dirty="0">
              <a:latin typeface="Bookman Old Style" panose="02050604050505020204" pitchFamily="18" charset="0"/>
            </a:endParaRPr>
          </a:p>
        </p:txBody>
      </p:sp>
      <p:sp>
        <p:nvSpPr>
          <p:cNvPr id="24" name="Text 22"/>
          <p:cNvSpPr/>
          <p:nvPr/>
        </p:nvSpPr>
        <p:spPr>
          <a:xfrm>
            <a:off x="365760" y="4846320"/>
            <a:ext cx="8412480" cy="228600"/>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PBPT Act, 1988 — Key Definitions</a:t>
            </a:r>
            <a:endParaRPr lang="en-US" sz="900" dirty="0">
              <a:latin typeface="Bookman Old Style" panose="0205060405050502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p>
        </p:txBody>
      </p:sp>
      <p:sp>
        <p:nvSpPr>
          <p:cNvPr id="3" name="Text 1"/>
          <p:cNvSpPr/>
          <p:nvPr/>
        </p:nvSpPr>
        <p:spPr>
          <a:xfrm>
            <a:off x="365760" y="164592"/>
            <a:ext cx="8412480" cy="502920"/>
          </a:xfrm>
          <a:prstGeom prst="rect">
            <a:avLst/>
          </a:prstGeom>
          <a:noFill/>
        </p:spPr>
        <p:txBody>
          <a:bodyPr wrap="square" rtlCol="0" anchor="ctr"/>
          <a:lstStyle/>
          <a:p>
            <a:pPr marL="0" indent="0">
              <a:buNone/>
            </a:pPr>
            <a:r>
              <a:rPr lang="en-US" sz="2000" b="1" dirty="0">
                <a:solidFill>
                  <a:srgbClr val="0F1B2D"/>
                </a:solidFill>
                <a:latin typeface="Bookman Old Style" panose="02050604050505020204" pitchFamily="18" charset="0"/>
                <a:ea typeface="Cambria" panose="02040503050406030204" pitchFamily="34" charset="-122"/>
                <a:cs typeface="Cambria" panose="02040503050406030204" pitchFamily="34" charset="-120"/>
              </a:rPr>
              <a:t>Benami Act: 1988 Original vs. 2016 Amendment</a:t>
            </a:r>
            <a:endParaRPr lang="en-US" sz="2000" dirty="0"/>
          </a:p>
        </p:txBody>
      </p:sp>
      <p:sp>
        <p:nvSpPr>
          <p:cNvPr id="4" name="Text 2"/>
          <p:cNvSpPr/>
          <p:nvPr/>
        </p:nvSpPr>
        <p:spPr>
          <a:xfrm>
            <a:off x="365760" y="658368"/>
            <a:ext cx="8412480" cy="256032"/>
          </a:xfrm>
          <a:prstGeom prst="rect">
            <a:avLst/>
          </a:prstGeom>
          <a:noFill/>
        </p:spPr>
        <p:txBody>
          <a:bodyPr wrap="square" rtlCol="0" anchor="ctr"/>
          <a:lstStyle/>
          <a:p>
            <a:pPr marL="0" indent="0">
              <a:buNone/>
            </a:pPr>
            <a:r>
              <a:rPr lang="en-US" sz="1200" i="1" dirty="0">
                <a:solidFill>
                  <a:srgbClr val="8899AA"/>
                </a:solidFill>
              </a:rPr>
              <a:t>Retrospective or Prospective? — A Critical Question in This Case</a:t>
            </a:r>
            <a:endParaRPr lang="en-US" sz="1200" dirty="0"/>
          </a:p>
        </p:txBody>
      </p:sp>
      <p:sp>
        <p:nvSpPr>
          <p:cNvPr id="5" name="Shape 3"/>
          <p:cNvSpPr/>
          <p:nvPr/>
        </p:nvSpPr>
        <p:spPr>
          <a:xfrm>
            <a:off x="320040" y="987552"/>
            <a:ext cx="3977640" cy="347472"/>
          </a:xfrm>
          <a:prstGeom prst="roundRect">
            <a:avLst>
              <a:gd name="adj" fmla="val 21053"/>
            </a:avLst>
          </a:prstGeom>
          <a:solidFill>
            <a:srgbClr val="0F1B2D"/>
          </a:solidFill>
        </p:spPr>
        <p:txBody>
          <a:bodyPr/>
          <a:lstStyle/>
          <a:p>
            <a:endParaRPr lang="en-IN"/>
          </a:p>
        </p:txBody>
      </p:sp>
      <p:sp>
        <p:nvSpPr>
          <p:cNvPr id="6" name="Text 4"/>
          <p:cNvSpPr/>
          <p:nvPr/>
        </p:nvSpPr>
        <p:spPr>
          <a:xfrm>
            <a:off x="320040" y="987552"/>
            <a:ext cx="3977640" cy="347472"/>
          </a:xfrm>
          <a:prstGeom prst="rect">
            <a:avLst/>
          </a:prstGeom>
          <a:noFill/>
        </p:spPr>
        <p:txBody>
          <a:bodyPr wrap="square" lIns="0" tIns="0" rIns="0" bIns="0" rtlCol="0" anchor="ctr"/>
          <a:lstStyle/>
          <a:p>
            <a:pPr marL="0" indent="0" algn="ctr">
              <a:buNone/>
            </a:pPr>
            <a:r>
              <a:rPr lang="en-US" sz="1200" b="1" dirty="0">
                <a:solidFill>
                  <a:srgbClr val="F0C97F"/>
                </a:solidFill>
              </a:rPr>
              <a:t>Original Act (1988)</a:t>
            </a:r>
            <a:endParaRPr lang="en-US" sz="1200" dirty="0"/>
          </a:p>
        </p:txBody>
      </p:sp>
      <p:sp>
        <p:nvSpPr>
          <p:cNvPr id="7" name="Shape 5"/>
          <p:cNvSpPr/>
          <p:nvPr/>
        </p:nvSpPr>
        <p:spPr>
          <a:xfrm>
            <a:off x="4846320" y="987552"/>
            <a:ext cx="3977640" cy="347472"/>
          </a:xfrm>
          <a:prstGeom prst="roundRect">
            <a:avLst>
              <a:gd name="adj" fmla="val 21053"/>
            </a:avLst>
          </a:prstGeom>
          <a:solidFill>
            <a:srgbClr val="0F1B2D"/>
          </a:solidFill>
        </p:spPr>
        <p:txBody>
          <a:bodyPr/>
          <a:lstStyle/>
          <a:p>
            <a:endParaRPr lang="en-IN"/>
          </a:p>
        </p:txBody>
      </p:sp>
      <p:sp>
        <p:nvSpPr>
          <p:cNvPr id="8" name="Text 6"/>
          <p:cNvSpPr/>
          <p:nvPr/>
        </p:nvSpPr>
        <p:spPr>
          <a:xfrm>
            <a:off x="4846320" y="987552"/>
            <a:ext cx="3977640" cy="347472"/>
          </a:xfrm>
          <a:prstGeom prst="rect">
            <a:avLst/>
          </a:prstGeom>
          <a:noFill/>
        </p:spPr>
        <p:txBody>
          <a:bodyPr wrap="square" lIns="0" tIns="0" rIns="0" bIns="0" rtlCol="0" anchor="ctr"/>
          <a:lstStyle/>
          <a:p>
            <a:pPr marL="0" indent="0" algn="ctr">
              <a:buNone/>
            </a:pPr>
            <a:r>
              <a:rPr lang="en-US" sz="1200" b="1" dirty="0">
                <a:solidFill>
                  <a:srgbClr val="F0C97F"/>
                </a:solidFill>
              </a:rPr>
              <a:t>2016 Amendment (amended Act)</a:t>
            </a:r>
            <a:endParaRPr lang="en-US" sz="1200" dirty="0"/>
          </a:p>
        </p:txBody>
      </p:sp>
      <p:sp>
        <p:nvSpPr>
          <p:cNvPr id="9" name="Shape 7"/>
          <p:cNvSpPr/>
          <p:nvPr/>
        </p:nvSpPr>
        <p:spPr>
          <a:xfrm>
            <a:off x="320040" y="1417320"/>
            <a:ext cx="777240" cy="512064"/>
          </a:xfrm>
          <a:prstGeom prst="roundRect">
            <a:avLst>
              <a:gd name="adj" fmla="val 10714"/>
            </a:avLst>
          </a:prstGeom>
          <a:solidFill>
            <a:srgbClr val="C9953B">
              <a:alpha val="80000"/>
            </a:srgbClr>
          </a:solidFill>
        </p:spPr>
        <p:txBody>
          <a:bodyPr/>
          <a:lstStyle/>
          <a:p>
            <a:endParaRPr lang="en-IN">
              <a:latin typeface="Bookman Old Style" panose="02050604050505020204" pitchFamily="18" charset="0"/>
            </a:endParaRPr>
          </a:p>
        </p:txBody>
      </p:sp>
      <p:sp>
        <p:nvSpPr>
          <p:cNvPr id="10" name="Text 8"/>
          <p:cNvSpPr/>
          <p:nvPr/>
        </p:nvSpPr>
        <p:spPr>
          <a:xfrm>
            <a:off x="320040" y="1417320"/>
            <a:ext cx="777240" cy="512064"/>
          </a:xfrm>
          <a:prstGeom prst="rect">
            <a:avLst/>
          </a:prstGeom>
          <a:noFill/>
        </p:spPr>
        <p:txBody>
          <a:bodyPr wrap="square" lIns="0" tIns="0" rIns="0" bIns="0" rtlCol="0" anchor="ctr"/>
          <a:lstStyle/>
          <a:p>
            <a:pPr marL="0" indent="0" algn="ctr">
              <a:buNone/>
            </a:pPr>
            <a:r>
              <a:rPr lang="en-US" sz="900" b="1" dirty="0">
                <a:solidFill>
                  <a:srgbClr val="0F1B2D"/>
                </a:solidFill>
                <a:latin typeface="Bookman Old Style" panose="02050604050505020204" pitchFamily="18" charset="0"/>
              </a:rPr>
              <a:t>Definition</a:t>
            </a:r>
            <a:endParaRPr lang="en-US" sz="900" dirty="0">
              <a:latin typeface="Bookman Old Style" panose="02050604050505020204" pitchFamily="18" charset="0"/>
            </a:endParaRPr>
          </a:p>
        </p:txBody>
      </p:sp>
      <p:sp>
        <p:nvSpPr>
          <p:cNvPr id="11" name="Shape 9"/>
          <p:cNvSpPr/>
          <p:nvPr/>
        </p:nvSpPr>
        <p:spPr>
          <a:xfrm>
            <a:off x="1143000" y="1444752"/>
            <a:ext cx="3154680" cy="457200"/>
          </a:xfrm>
          <a:prstGeom prst="roundRect">
            <a:avLst>
              <a:gd name="adj" fmla="val 12000"/>
            </a:avLst>
          </a:prstGeom>
          <a:solidFill>
            <a:srgbClr val="E8EDF3"/>
          </a:solidFill>
        </p:spPr>
        <p:txBody>
          <a:bodyPr/>
          <a:lstStyle/>
          <a:p>
            <a:endParaRPr lang="en-IN">
              <a:latin typeface="Bookman Old Style" panose="02050604050505020204" pitchFamily="18" charset="0"/>
            </a:endParaRPr>
          </a:p>
        </p:txBody>
      </p:sp>
      <p:sp>
        <p:nvSpPr>
          <p:cNvPr id="12" name="Text 10"/>
          <p:cNvSpPr/>
          <p:nvPr/>
        </p:nvSpPr>
        <p:spPr>
          <a:xfrm>
            <a:off x="1207008" y="1444752"/>
            <a:ext cx="3026664"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2(a): Property transferred to one person for consideration paid by another.</a:t>
            </a:r>
            <a:endParaRPr lang="en-US" sz="950" dirty="0">
              <a:latin typeface="Bookman Old Style" panose="02050604050505020204" pitchFamily="18" charset="0"/>
            </a:endParaRPr>
          </a:p>
        </p:txBody>
      </p:sp>
      <p:sp>
        <p:nvSpPr>
          <p:cNvPr id="13" name="Shape 11"/>
          <p:cNvSpPr/>
          <p:nvPr/>
        </p:nvSpPr>
        <p:spPr>
          <a:xfrm>
            <a:off x="4846320" y="1444752"/>
            <a:ext cx="3977640" cy="457200"/>
          </a:xfrm>
          <a:prstGeom prst="roundRect">
            <a:avLst>
              <a:gd name="adj" fmla="val 12000"/>
            </a:avLst>
          </a:prstGeom>
          <a:solidFill>
            <a:srgbClr val="EDE7F6"/>
          </a:solidFill>
        </p:spPr>
        <p:txBody>
          <a:bodyPr/>
          <a:lstStyle/>
          <a:p>
            <a:endParaRPr lang="en-IN">
              <a:latin typeface="Bookman Old Style" panose="02050604050505020204" pitchFamily="18" charset="0"/>
            </a:endParaRPr>
          </a:p>
        </p:txBody>
      </p:sp>
      <p:sp>
        <p:nvSpPr>
          <p:cNvPr id="14" name="Text 12"/>
          <p:cNvSpPr/>
          <p:nvPr/>
        </p:nvSpPr>
        <p:spPr>
          <a:xfrm>
            <a:off x="4910328" y="1444752"/>
            <a:ext cx="3816229"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2(9): Expanded — includes 4 sub-types (A/B/C/D); fiduciary exceptions relocated into the definition itself.</a:t>
            </a:r>
            <a:endParaRPr lang="en-US" sz="950" dirty="0">
              <a:latin typeface="Bookman Old Style" panose="02050604050505020204" pitchFamily="18" charset="0"/>
            </a:endParaRPr>
          </a:p>
        </p:txBody>
      </p:sp>
      <p:sp>
        <p:nvSpPr>
          <p:cNvPr id="15" name="Text 13"/>
          <p:cNvSpPr/>
          <p:nvPr/>
        </p:nvSpPr>
        <p:spPr>
          <a:xfrm>
            <a:off x="4315968" y="1508760"/>
            <a:ext cx="457200" cy="347472"/>
          </a:xfrm>
          <a:prstGeom prst="rect">
            <a:avLst/>
          </a:prstGeom>
          <a:noFill/>
        </p:spPr>
        <p:txBody>
          <a:bodyPr wrap="square" rtlCol="0" anchor="ctr"/>
          <a:lstStyle/>
          <a:p>
            <a:pPr marL="0" indent="0" algn="ctr">
              <a:buNone/>
            </a:pPr>
            <a:r>
              <a:rPr lang="en-US" sz="1400" dirty="0">
                <a:solidFill>
                  <a:srgbClr val="7B1FA2"/>
                </a:solidFill>
                <a:latin typeface="Bookman Old Style" panose="02050604050505020204" pitchFamily="18" charset="0"/>
              </a:rPr>
              <a:t>→</a:t>
            </a:r>
            <a:endParaRPr lang="en-US" sz="1400" dirty="0">
              <a:latin typeface="Bookman Old Style" panose="02050604050505020204" pitchFamily="18" charset="0"/>
            </a:endParaRPr>
          </a:p>
        </p:txBody>
      </p:sp>
      <p:sp>
        <p:nvSpPr>
          <p:cNvPr id="16" name="Shape 14"/>
          <p:cNvSpPr/>
          <p:nvPr/>
        </p:nvSpPr>
        <p:spPr>
          <a:xfrm>
            <a:off x="320040" y="1984248"/>
            <a:ext cx="777240" cy="512064"/>
          </a:xfrm>
          <a:prstGeom prst="roundRect">
            <a:avLst>
              <a:gd name="adj" fmla="val 10714"/>
            </a:avLst>
          </a:prstGeom>
          <a:solidFill>
            <a:srgbClr val="C9953B">
              <a:alpha val="80000"/>
            </a:srgbClr>
          </a:solidFill>
        </p:spPr>
        <p:txBody>
          <a:bodyPr/>
          <a:lstStyle/>
          <a:p>
            <a:endParaRPr lang="en-IN">
              <a:latin typeface="Bookman Old Style" panose="02050604050505020204" pitchFamily="18" charset="0"/>
            </a:endParaRPr>
          </a:p>
        </p:txBody>
      </p:sp>
      <p:sp>
        <p:nvSpPr>
          <p:cNvPr id="17" name="Text 15"/>
          <p:cNvSpPr/>
          <p:nvPr/>
        </p:nvSpPr>
        <p:spPr>
          <a:xfrm>
            <a:off x="320040" y="1984248"/>
            <a:ext cx="777240" cy="512064"/>
          </a:xfrm>
          <a:prstGeom prst="rect">
            <a:avLst/>
          </a:prstGeom>
          <a:noFill/>
        </p:spPr>
        <p:txBody>
          <a:bodyPr wrap="square" lIns="0" tIns="0" rIns="0" bIns="0" rtlCol="0" anchor="ctr"/>
          <a:lstStyle/>
          <a:p>
            <a:pPr marL="0" indent="0" algn="ctr">
              <a:buNone/>
            </a:pPr>
            <a:r>
              <a:rPr lang="en-US" sz="900" b="1" dirty="0">
                <a:solidFill>
                  <a:srgbClr val="0F1B2D"/>
                </a:solidFill>
                <a:latin typeface="Bookman Old Style" panose="02050604050505020204" pitchFamily="18" charset="0"/>
              </a:rPr>
              <a:t>Prohibition</a:t>
            </a:r>
            <a:endParaRPr lang="en-US" sz="900" dirty="0">
              <a:latin typeface="Bookman Old Style" panose="02050604050505020204" pitchFamily="18" charset="0"/>
            </a:endParaRPr>
          </a:p>
        </p:txBody>
      </p:sp>
      <p:sp>
        <p:nvSpPr>
          <p:cNvPr id="18" name="Shape 16"/>
          <p:cNvSpPr/>
          <p:nvPr/>
        </p:nvSpPr>
        <p:spPr>
          <a:xfrm>
            <a:off x="1143000" y="2011680"/>
            <a:ext cx="3154680" cy="457200"/>
          </a:xfrm>
          <a:prstGeom prst="roundRect">
            <a:avLst>
              <a:gd name="adj" fmla="val 12000"/>
            </a:avLst>
          </a:prstGeom>
          <a:solidFill>
            <a:srgbClr val="E8EDF3"/>
          </a:solidFill>
        </p:spPr>
        <p:txBody>
          <a:bodyPr/>
          <a:lstStyle/>
          <a:p>
            <a:endParaRPr lang="en-IN">
              <a:latin typeface="Bookman Old Style" panose="02050604050505020204" pitchFamily="18" charset="0"/>
            </a:endParaRPr>
          </a:p>
        </p:txBody>
      </p:sp>
      <p:sp>
        <p:nvSpPr>
          <p:cNvPr id="19" name="Text 17"/>
          <p:cNvSpPr/>
          <p:nvPr/>
        </p:nvSpPr>
        <p:spPr>
          <a:xfrm>
            <a:off x="1207008" y="2011680"/>
            <a:ext cx="3026664"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3(1): No person shall enter into a benami transaction. Punishment: up to 3 years.</a:t>
            </a:r>
            <a:endParaRPr lang="en-US" sz="950" dirty="0">
              <a:latin typeface="Bookman Old Style" panose="02050604050505020204" pitchFamily="18" charset="0"/>
            </a:endParaRPr>
          </a:p>
        </p:txBody>
      </p:sp>
      <p:sp>
        <p:nvSpPr>
          <p:cNvPr id="20" name="Shape 18"/>
          <p:cNvSpPr/>
          <p:nvPr/>
        </p:nvSpPr>
        <p:spPr>
          <a:xfrm>
            <a:off x="4846320" y="2011680"/>
            <a:ext cx="3977640" cy="457200"/>
          </a:xfrm>
          <a:prstGeom prst="roundRect">
            <a:avLst>
              <a:gd name="adj" fmla="val 12000"/>
            </a:avLst>
          </a:prstGeom>
          <a:solidFill>
            <a:srgbClr val="EDE7F6"/>
          </a:solidFill>
        </p:spPr>
        <p:txBody>
          <a:bodyPr/>
          <a:lstStyle/>
          <a:p>
            <a:endParaRPr lang="en-IN">
              <a:latin typeface="Bookman Old Style" panose="02050604050505020204" pitchFamily="18" charset="0"/>
            </a:endParaRPr>
          </a:p>
        </p:txBody>
      </p:sp>
      <p:sp>
        <p:nvSpPr>
          <p:cNvPr id="21" name="Text 19"/>
          <p:cNvSpPr/>
          <p:nvPr/>
        </p:nvSpPr>
        <p:spPr>
          <a:xfrm>
            <a:off x="4910328" y="2011680"/>
            <a:ext cx="3816229"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3(3): Post-2016 transactions → rigorous imprisonment 1–7 years + fine up to 25% of fair market value (Chapter VII).</a:t>
            </a:r>
            <a:endParaRPr lang="en-US" sz="950" dirty="0">
              <a:latin typeface="Bookman Old Style" panose="02050604050505020204" pitchFamily="18" charset="0"/>
            </a:endParaRPr>
          </a:p>
        </p:txBody>
      </p:sp>
      <p:sp>
        <p:nvSpPr>
          <p:cNvPr id="22" name="Text 20"/>
          <p:cNvSpPr/>
          <p:nvPr/>
        </p:nvSpPr>
        <p:spPr>
          <a:xfrm>
            <a:off x="4315968" y="2075688"/>
            <a:ext cx="457200" cy="347472"/>
          </a:xfrm>
          <a:prstGeom prst="rect">
            <a:avLst/>
          </a:prstGeom>
          <a:noFill/>
        </p:spPr>
        <p:txBody>
          <a:bodyPr wrap="square" rtlCol="0" anchor="ctr"/>
          <a:lstStyle/>
          <a:p>
            <a:pPr marL="0" indent="0" algn="ctr">
              <a:buNone/>
            </a:pPr>
            <a:r>
              <a:rPr lang="en-US" sz="1400" dirty="0">
                <a:solidFill>
                  <a:srgbClr val="7B1FA2"/>
                </a:solidFill>
                <a:latin typeface="Bookman Old Style" panose="02050604050505020204" pitchFamily="18" charset="0"/>
              </a:rPr>
              <a:t>→</a:t>
            </a:r>
            <a:endParaRPr lang="en-US" sz="1400" dirty="0">
              <a:latin typeface="Bookman Old Style" panose="02050604050505020204" pitchFamily="18" charset="0"/>
            </a:endParaRPr>
          </a:p>
        </p:txBody>
      </p:sp>
      <p:sp>
        <p:nvSpPr>
          <p:cNvPr id="23" name="Shape 21"/>
          <p:cNvSpPr/>
          <p:nvPr/>
        </p:nvSpPr>
        <p:spPr>
          <a:xfrm>
            <a:off x="320040" y="2551176"/>
            <a:ext cx="777240" cy="512064"/>
          </a:xfrm>
          <a:prstGeom prst="roundRect">
            <a:avLst>
              <a:gd name="adj" fmla="val 10714"/>
            </a:avLst>
          </a:prstGeom>
          <a:solidFill>
            <a:srgbClr val="C9953B">
              <a:alpha val="80000"/>
            </a:srgbClr>
          </a:solidFill>
        </p:spPr>
        <p:txBody>
          <a:bodyPr/>
          <a:lstStyle/>
          <a:p>
            <a:endParaRPr lang="en-IN">
              <a:latin typeface="Bookman Old Style" panose="02050604050505020204" pitchFamily="18" charset="0"/>
            </a:endParaRPr>
          </a:p>
        </p:txBody>
      </p:sp>
      <p:sp>
        <p:nvSpPr>
          <p:cNvPr id="24" name="Text 22"/>
          <p:cNvSpPr/>
          <p:nvPr/>
        </p:nvSpPr>
        <p:spPr>
          <a:xfrm>
            <a:off x="320040" y="2551176"/>
            <a:ext cx="777240" cy="512064"/>
          </a:xfrm>
          <a:prstGeom prst="rect">
            <a:avLst/>
          </a:prstGeom>
          <a:noFill/>
        </p:spPr>
        <p:txBody>
          <a:bodyPr wrap="square" lIns="0" tIns="0" rIns="0" bIns="0" rtlCol="0" anchor="ctr"/>
          <a:lstStyle/>
          <a:p>
            <a:pPr marL="0" indent="0" algn="ctr">
              <a:buNone/>
            </a:pPr>
            <a:r>
              <a:rPr lang="en-US" sz="900" b="1" dirty="0">
                <a:solidFill>
                  <a:srgbClr val="0F1B2D"/>
                </a:solidFill>
                <a:latin typeface="Bookman Old Style" panose="02050604050505020204" pitchFamily="18" charset="0"/>
              </a:rPr>
              <a:t>Bar on Recovery</a:t>
            </a:r>
            <a:endParaRPr lang="en-US" sz="900" dirty="0">
              <a:latin typeface="Bookman Old Style" panose="02050604050505020204" pitchFamily="18" charset="0"/>
            </a:endParaRPr>
          </a:p>
        </p:txBody>
      </p:sp>
      <p:sp>
        <p:nvSpPr>
          <p:cNvPr id="25" name="Shape 23"/>
          <p:cNvSpPr/>
          <p:nvPr/>
        </p:nvSpPr>
        <p:spPr>
          <a:xfrm>
            <a:off x="1143000" y="2578608"/>
            <a:ext cx="3154680" cy="457200"/>
          </a:xfrm>
          <a:prstGeom prst="roundRect">
            <a:avLst>
              <a:gd name="adj" fmla="val 12000"/>
            </a:avLst>
          </a:prstGeom>
          <a:solidFill>
            <a:srgbClr val="E8EDF3"/>
          </a:solidFill>
        </p:spPr>
        <p:txBody>
          <a:bodyPr/>
          <a:lstStyle/>
          <a:p>
            <a:endParaRPr lang="en-IN">
              <a:latin typeface="Bookman Old Style" panose="02050604050505020204" pitchFamily="18" charset="0"/>
            </a:endParaRPr>
          </a:p>
        </p:txBody>
      </p:sp>
      <p:sp>
        <p:nvSpPr>
          <p:cNvPr id="26" name="Text 24"/>
          <p:cNvSpPr/>
          <p:nvPr/>
        </p:nvSpPr>
        <p:spPr>
          <a:xfrm>
            <a:off x="1207008" y="2578608"/>
            <a:ext cx="3026664"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4: No suit/claim to enforce rights as real owner. Fiduciary exception in § 4(3).</a:t>
            </a:r>
            <a:endParaRPr lang="en-US" sz="950" dirty="0">
              <a:latin typeface="Bookman Old Style" panose="02050604050505020204" pitchFamily="18" charset="0"/>
            </a:endParaRPr>
          </a:p>
        </p:txBody>
      </p:sp>
      <p:sp>
        <p:nvSpPr>
          <p:cNvPr id="27" name="Shape 25"/>
          <p:cNvSpPr/>
          <p:nvPr/>
        </p:nvSpPr>
        <p:spPr>
          <a:xfrm>
            <a:off x="4846320" y="2578608"/>
            <a:ext cx="3977640" cy="457200"/>
          </a:xfrm>
          <a:prstGeom prst="roundRect">
            <a:avLst>
              <a:gd name="adj" fmla="val 12000"/>
            </a:avLst>
          </a:prstGeom>
          <a:solidFill>
            <a:srgbClr val="EDE7F6"/>
          </a:solidFill>
        </p:spPr>
        <p:txBody>
          <a:bodyPr/>
          <a:lstStyle/>
          <a:p>
            <a:endParaRPr lang="en-IN">
              <a:latin typeface="Bookman Old Style" panose="02050604050505020204" pitchFamily="18" charset="0"/>
            </a:endParaRPr>
          </a:p>
        </p:txBody>
      </p:sp>
      <p:sp>
        <p:nvSpPr>
          <p:cNvPr id="28" name="Text 26"/>
          <p:cNvSpPr/>
          <p:nvPr/>
        </p:nvSpPr>
        <p:spPr>
          <a:xfrm>
            <a:off x="4910328" y="2578608"/>
            <a:ext cx="3816229"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4: Continues — but fiduciary exception moved to § 2(9)(A)(ii). Bar on re-transfer added in § 6.</a:t>
            </a:r>
            <a:endParaRPr lang="en-US" sz="950" dirty="0">
              <a:latin typeface="Bookman Old Style" panose="02050604050505020204" pitchFamily="18" charset="0"/>
            </a:endParaRPr>
          </a:p>
        </p:txBody>
      </p:sp>
      <p:sp>
        <p:nvSpPr>
          <p:cNvPr id="29" name="Text 27"/>
          <p:cNvSpPr/>
          <p:nvPr/>
        </p:nvSpPr>
        <p:spPr>
          <a:xfrm>
            <a:off x="4315968" y="2642616"/>
            <a:ext cx="457200" cy="347472"/>
          </a:xfrm>
          <a:prstGeom prst="rect">
            <a:avLst/>
          </a:prstGeom>
          <a:noFill/>
        </p:spPr>
        <p:txBody>
          <a:bodyPr wrap="square" rtlCol="0" anchor="ctr"/>
          <a:lstStyle/>
          <a:p>
            <a:pPr marL="0" indent="0" algn="ctr">
              <a:buNone/>
            </a:pPr>
            <a:r>
              <a:rPr lang="en-US" sz="1400" dirty="0">
                <a:solidFill>
                  <a:srgbClr val="7B1FA2"/>
                </a:solidFill>
                <a:latin typeface="Bookman Old Style" panose="02050604050505020204" pitchFamily="18" charset="0"/>
              </a:rPr>
              <a:t>→</a:t>
            </a:r>
            <a:endParaRPr lang="en-US" sz="1400" dirty="0">
              <a:latin typeface="Bookman Old Style" panose="02050604050505020204" pitchFamily="18" charset="0"/>
            </a:endParaRPr>
          </a:p>
        </p:txBody>
      </p:sp>
      <p:sp>
        <p:nvSpPr>
          <p:cNvPr id="30" name="Shape 28"/>
          <p:cNvSpPr/>
          <p:nvPr/>
        </p:nvSpPr>
        <p:spPr>
          <a:xfrm>
            <a:off x="320040" y="3118104"/>
            <a:ext cx="777240" cy="512064"/>
          </a:xfrm>
          <a:prstGeom prst="roundRect">
            <a:avLst>
              <a:gd name="adj" fmla="val 10714"/>
            </a:avLst>
          </a:prstGeom>
          <a:solidFill>
            <a:srgbClr val="C9953B">
              <a:alpha val="80000"/>
            </a:srgbClr>
          </a:solidFill>
        </p:spPr>
        <p:txBody>
          <a:bodyPr/>
          <a:lstStyle/>
          <a:p>
            <a:endParaRPr lang="en-IN">
              <a:latin typeface="Bookman Old Style" panose="02050604050505020204" pitchFamily="18" charset="0"/>
            </a:endParaRPr>
          </a:p>
        </p:txBody>
      </p:sp>
      <p:sp>
        <p:nvSpPr>
          <p:cNvPr id="31" name="Text 29"/>
          <p:cNvSpPr/>
          <p:nvPr/>
        </p:nvSpPr>
        <p:spPr>
          <a:xfrm>
            <a:off x="320040" y="3118104"/>
            <a:ext cx="777240" cy="512064"/>
          </a:xfrm>
          <a:prstGeom prst="rect">
            <a:avLst/>
          </a:prstGeom>
          <a:noFill/>
        </p:spPr>
        <p:txBody>
          <a:bodyPr wrap="square" lIns="0" tIns="0" rIns="0" bIns="0" rtlCol="0" anchor="ctr"/>
          <a:lstStyle/>
          <a:p>
            <a:pPr marL="0" indent="0" algn="ctr">
              <a:buNone/>
            </a:pPr>
            <a:r>
              <a:rPr lang="en-US" sz="900" b="1" dirty="0">
                <a:solidFill>
                  <a:srgbClr val="0F1B2D"/>
                </a:solidFill>
                <a:latin typeface="Bookman Old Style" panose="02050604050505020204" pitchFamily="18" charset="0"/>
              </a:rPr>
              <a:t>Confiscation</a:t>
            </a:r>
            <a:endParaRPr lang="en-US" sz="900" dirty="0">
              <a:latin typeface="Bookman Old Style" panose="02050604050505020204" pitchFamily="18" charset="0"/>
            </a:endParaRPr>
          </a:p>
        </p:txBody>
      </p:sp>
      <p:sp>
        <p:nvSpPr>
          <p:cNvPr id="32" name="Shape 30"/>
          <p:cNvSpPr/>
          <p:nvPr/>
        </p:nvSpPr>
        <p:spPr>
          <a:xfrm>
            <a:off x="1143000" y="3145536"/>
            <a:ext cx="3154680" cy="457200"/>
          </a:xfrm>
          <a:prstGeom prst="roundRect">
            <a:avLst>
              <a:gd name="adj" fmla="val 12000"/>
            </a:avLst>
          </a:prstGeom>
          <a:solidFill>
            <a:srgbClr val="E8EDF3"/>
          </a:solidFill>
        </p:spPr>
        <p:txBody>
          <a:bodyPr/>
          <a:lstStyle/>
          <a:p>
            <a:endParaRPr lang="en-IN">
              <a:latin typeface="Bookman Old Style" panose="02050604050505020204" pitchFamily="18" charset="0"/>
            </a:endParaRPr>
          </a:p>
        </p:txBody>
      </p:sp>
      <p:sp>
        <p:nvSpPr>
          <p:cNvPr id="33" name="Text 31"/>
          <p:cNvSpPr/>
          <p:nvPr/>
        </p:nvSpPr>
        <p:spPr>
          <a:xfrm>
            <a:off x="1207008" y="3145536"/>
            <a:ext cx="3026664"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5: Liable to confiscation. BUT — no rules framed, no machinery. Largely unworkable.</a:t>
            </a:r>
            <a:endParaRPr lang="en-US" sz="950" dirty="0">
              <a:latin typeface="Bookman Old Style" panose="02050604050505020204" pitchFamily="18" charset="0"/>
            </a:endParaRPr>
          </a:p>
        </p:txBody>
      </p:sp>
      <p:sp>
        <p:nvSpPr>
          <p:cNvPr id="34" name="Shape 32"/>
          <p:cNvSpPr/>
          <p:nvPr/>
        </p:nvSpPr>
        <p:spPr>
          <a:xfrm>
            <a:off x="4846320" y="3145536"/>
            <a:ext cx="3977640" cy="457200"/>
          </a:xfrm>
          <a:prstGeom prst="roundRect">
            <a:avLst>
              <a:gd name="adj" fmla="val 12000"/>
            </a:avLst>
          </a:prstGeom>
          <a:solidFill>
            <a:srgbClr val="EDE7F6"/>
          </a:solidFill>
        </p:spPr>
        <p:txBody>
          <a:bodyPr/>
          <a:lstStyle/>
          <a:p>
            <a:endParaRPr lang="en-IN">
              <a:latin typeface="Bookman Old Style" panose="02050604050505020204" pitchFamily="18" charset="0"/>
            </a:endParaRPr>
          </a:p>
        </p:txBody>
      </p:sp>
      <p:sp>
        <p:nvSpPr>
          <p:cNvPr id="35" name="Text 33"/>
          <p:cNvSpPr/>
          <p:nvPr/>
        </p:nvSpPr>
        <p:spPr>
          <a:xfrm>
            <a:off x="4910328" y="3145536"/>
            <a:ext cx="3816229"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Chapter IV: Full machinery — § 24 (notice), § 25 (service), § 26 (adjudication), § 27 (confiscation order). No compensation.</a:t>
            </a:r>
            <a:endParaRPr lang="en-US" sz="950" dirty="0">
              <a:latin typeface="Bookman Old Style" panose="02050604050505020204" pitchFamily="18" charset="0"/>
            </a:endParaRPr>
          </a:p>
        </p:txBody>
      </p:sp>
      <p:sp>
        <p:nvSpPr>
          <p:cNvPr id="36" name="Text 34"/>
          <p:cNvSpPr/>
          <p:nvPr/>
        </p:nvSpPr>
        <p:spPr>
          <a:xfrm>
            <a:off x="4315968" y="3209544"/>
            <a:ext cx="457200" cy="347472"/>
          </a:xfrm>
          <a:prstGeom prst="rect">
            <a:avLst/>
          </a:prstGeom>
          <a:noFill/>
        </p:spPr>
        <p:txBody>
          <a:bodyPr wrap="square" rtlCol="0" anchor="ctr"/>
          <a:lstStyle/>
          <a:p>
            <a:pPr marL="0" indent="0" algn="ctr">
              <a:buNone/>
            </a:pPr>
            <a:r>
              <a:rPr lang="en-US" sz="1400" dirty="0">
                <a:solidFill>
                  <a:srgbClr val="7B1FA2"/>
                </a:solidFill>
                <a:latin typeface="Bookman Old Style" panose="02050604050505020204" pitchFamily="18" charset="0"/>
              </a:rPr>
              <a:t>→</a:t>
            </a:r>
            <a:endParaRPr lang="en-US" sz="1400" dirty="0">
              <a:latin typeface="Bookman Old Style" panose="02050604050505020204" pitchFamily="18" charset="0"/>
            </a:endParaRPr>
          </a:p>
        </p:txBody>
      </p:sp>
      <p:sp>
        <p:nvSpPr>
          <p:cNvPr id="37" name="Shape 35"/>
          <p:cNvSpPr/>
          <p:nvPr/>
        </p:nvSpPr>
        <p:spPr>
          <a:xfrm>
            <a:off x="320040" y="3685032"/>
            <a:ext cx="777240" cy="512064"/>
          </a:xfrm>
          <a:prstGeom prst="roundRect">
            <a:avLst>
              <a:gd name="adj" fmla="val 10714"/>
            </a:avLst>
          </a:prstGeom>
          <a:solidFill>
            <a:srgbClr val="C9953B">
              <a:alpha val="80000"/>
            </a:srgbClr>
          </a:solidFill>
        </p:spPr>
        <p:txBody>
          <a:bodyPr/>
          <a:lstStyle/>
          <a:p>
            <a:endParaRPr lang="en-IN">
              <a:latin typeface="Bookman Old Style" panose="02050604050505020204" pitchFamily="18" charset="0"/>
            </a:endParaRPr>
          </a:p>
        </p:txBody>
      </p:sp>
      <p:sp>
        <p:nvSpPr>
          <p:cNvPr id="38" name="Text 36"/>
          <p:cNvSpPr/>
          <p:nvPr/>
        </p:nvSpPr>
        <p:spPr>
          <a:xfrm>
            <a:off x="320040" y="3685032"/>
            <a:ext cx="777240" cy="512064"/>
          </a:xfrm>
          <a:prstGeom prst="rect">
            <a:avLst/>
          </a:prstGeom>
          <a:noFill/>
        </p:spPr>
        <p:txBody>
          <a:bodyPr wrap="square" lIns="0" tIns="0" rIns="0" bIns="0" rtlCol="0" anchor="ctr"/>
          <a:lstStyle/>
          <a:p>
            <a:pPr marL="0" indent="0" algn="ctr">
              <a:buNone/>
            </a:pPr>
            <a:r>
              <a:rPr lang="en-US" sz="900" b="1" dirty="0">
                <a:solidFill>
                  <a:srgbClr val="0F1B2D"/>
                </a:solidFill>
                <a:latin typeface="Bookman Old Style" panose="02050604050505020204" pitchFamily="18" charset="0"/>
              </a:rPr>
              <a:t>Civil Court Bar</a:t>
            </a:r>
            <a:endParaRPr lang="en-US" sz="900" dirty="0">
              <a:latin typeface="Bookman Old Style" panose="02050604050505020204" pitchFamily="18" charset="0"/>
            </a:endParaRPr>
          </a:p>
        </p:txBody>
      </p:sp>
      <p:sp>
        <p:nvSpPr>
          <p:cNvPr id="39" name="Shape 37"/>
          <p:cNvSpPr/>
          <p:nvPr/>
        </p:nvSpPr>
        <p:spPr>
          <a:xfrm>
            <a:off x="1143000" y="3712464"/>
            <a:ext cx="3154680" cy="457200"/>
          </a:xfrm>
          <a:prstGeom prst="roundRect">
            <a:avLst>
              <a:gd name="adj" fmla="val 12000"/>
            </a:avLst>
          </a:prstGeom>
          <a:solidFill>
            <a:srgbClr val="E8EDF3"/>
          </a:solidFill>
        </p:spPr>
        <p:txBody>
          <a:bodyPr/>
          <a:lstStyle/>
          <a:p>
            <a:endParaRPr lang="en-IN">
              <a:latin typeface="Bookman Old Style" panose="02050604050505020204" pitchFamily="18" charset="0"/>
            </a:endParaRPr>
          </a:p>
        </p:txBody>
      </p:sp>
      <p:sp>
        <p:nvSpPr>
          <p:cNvPr id="40" name="Text 38"/>
          <p:cNvSpPr/>
          <p:nvPr/>
        </p:nvSpPr>
        <p:spPr>
          <a:xfrm>
            <a:off x="1207008" y="3712464"/>
            <a:ext cx="3026664"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No express bar on civil court jurisdiction.</a:t>
            </a:r>
            <a:endParaRPr lang="en-US" sz="950" dirty="0">
              <a:latin typeface="Bookman Old Style" panose="02050604050505020204" pitchFamily="18" charset="0"/>
            </a:endParaRPr>
          </a:p>
        </p:txBody>
      </p:sp>
      <p:sp>
        <p:nvSpPr>
          <p:cNvPr id="41" name="Shape 39"/>
          <p:cNvSpPr/>
          <p:nvPr/>
        </p:nvSpPr>
        <p:spPr>
          <a:xfrm>
            <a:off x="4846320" y="3712464"/>
            <a:ext cx="3977640" cy="457200"/>
          </a:xfrm>
          <a:prstGeom prst="roundRect">
            <a:avLst>
              <a:gd name="adj" fmla="val 12000"/>
            </a:avLst>
          </a:prstGeom>
          <a:solidFill>
            <a:srgbClr val="EDE7F6"/>
          </a:solidFill>
        </p:spPr>
        <p:txBody>
          <a:bodyPr/>
          <a:lstStyle/>
          <a:p>
            <a:endParaRPr lang="en-IN">
              <a:latin typeface="Bookman Old Style" panose="02050604050505020204" pitchFamily="18" charset="0"/>
            </a:endParaRPr>
          </a:p>
        </p:txBody>
      </p:sp>
      <p:sp>
        <p:nvSpPr>
          <p:cNvPr id="42" name="Text 40"/>
          <p:cNvSpPr/>
          <p:nvPr/>
        </p:nvSpPr>
        <p:spPr>
          <a:xfrm>
            <a:off x="4910328" y="3712464"/>
            <a:ext cx="3816229"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 45: No civil court shall entertain any suit/proceeding on matters under this Act.</a:t>
            </a:r>
            <a:endParaRPr lang="en-US" sz="950" dirty="0">
              <a:latin typeface="Bookman Old Style" panose="02050604050505020204" pitchFamily="18" charset="0"/>
            </a:endParaRPr>
          </a:p>
        </p:txBody>
      </p:sp>
      <p:sp>
        <p:nvSpPr>
          <p:cNvPr id="43" name="Text 41"/>
          <p:cNvSpPr/>
          <p:nvPr/>
        </p:nvSpPr>
        <p:spPr>
          <a:xfrm>
            <a:off x="4315968" y="3776472"/>
            <a:ext cx="457200" cy="347472"/>
          </a:xfrm>
          <a:prstGeom prst="rect">
            <a:avLst/>
          </a:prstGeom>
          <a:noFill/>
        </p:spPr>
        <p:txBody>
          <a:bodyPr wrap="square" rtlCol="0" anchor="ctr"/>
          <a:lstStyle/>
          <a:p>
            <a:pPr marL="0" indent="0" algn="ctr">
              <a:buNone/>
            </a:pPr>
            <a:r>
              <a:rPr lang="en-US" sz="1400" dirty="0">
                <a:solidFill>
                  <a:srgbClr val="7B1FA2"/>
                </a:solidFill>
                <a:latin typeface="Bookman Old Style" panose="02050604050505020204" pitchFamily="18" charset="0"/>
              </a:rPr>
              <a:t>→</a:t>
            </a:r>
            <a:endParaRPr lang="en-US" sz="1400" dirty="0">
              <a:latin typeface="Bookman Old Style" panose="02050604050505020204" pitchFamily="18" charset="0"/>
            </a:endParaRPr>
          </a:p>
        </p:txBody>
      </p:sp>
      <p:sp>
        <p:nvSpPr>
          <p:cNvPr id="44" name="Shape 42"/>
          <p:cNvSpPr/>
          <p:nvPr/>
        </p:nvSpPr>
        <p:spPr>
          <a:xfrm>
            <a:off x="320040" y="4251960"/>
            <a:ext cx="777240" cy="512064"/>
          </a:xfrm>
          <a:prstGeom prst="roundRect">
            <a:avLst>
              <a:gd name="adj" fmla="val 10714"/>
            </a:avLst>
          </a:prstGeom>
          <a:solidFill>
            <a:srgbClr val="C9953B">
              <a:alpha val="80000"/>
            </a:srgbClr>
          </a:solidFill>
        </p:spPr>
        <p:txBody>
          <a:bodyPr/>
          <a:lstStyle/>
          <a:p>
            <a:endParaRPr lang="en-IN">
              <a:latin typeface="Bookman Old Style" panose="02050604050505020204" pitchFamily="18" charset="0"/>
            </a:endParaRPr>
          </a:p>
        </p:txBody>
      </p:sp>
      <p:sp>
        <p:nvSpPr>
          <p:cNvPr id="45" name="Text 43"/>
          <p:cNvSpPr/>
          <p:nvPr/>
        </p:nvSpPr>
        <p:spPr>
          <a:xfrm>
            <a:off x="320040" y="4251960"/>
            <a:ext cx="777240" cy="512064"/>
          </a:xfrm>
          <a:prstGeom prst="rect">
            <a:avLst/>
          </a:prstGeom>
          <a:noFill/>
        </p:spPr>
        <p:txBody>
          <a:bodyPr wrap="square" lIns="0" tIns="0" rIns="0" bIns="0" rtlCol="0" anchor="ctr"/>
          <a:lstStyle/>
          <a:p>
            <a:pPr marL="0" indent="0" algn="ctr">
              <a:buNone/>
            </a:pPr>
            <a:r>
              <a:rPr lang="en-US" sz="900" b="1" dirty="0">
                <a:solidFill>
                  <a:srgbClr val="0F1B2D"/>
                </a:solidFill>
                <a:latin typeface="Bookman Old Style" panose="02050604050505020204" pitchFamily="18" charset="0"/>
              </a:rPr>
              <a:t>Operation</a:t>
            </a:r>
            <a:endParaRPr lang="en-US" sz="900" dirty="0">
              <a:latin typeface="Bookman Old Style" panose="02050604050505020204" pitchFamily="18" charset="0"/>
            </a:endParaRPr>
          </a:p>
        </p:txBody>
      </p:sp>
      <p:sp>
        <p:nvSpPr>
          <p:cNvPr id="46" name="Shape 44"/>
          <p:cNvSpPr/>
          <p:nvPr/>
        </p:nvSpPr>
        <p:spPr>
          <a:xfrm>
            <a:off x="1143000" y="4279392"/>
            <a:ext cx="3154680" cy="457200"/>
          </a:xfrm>
          <a:prstGeom prst="roundRect">
            <a:avLst>
              <a:gd name="adj" fmla="val 12000"/>
            </a:avLst>
          </a:prstGeom>
          <a:solidFill>
            <a:srgbClr val="E8EDF3"/>
          </a:solidFill>
        </p:spPr>
        <p:txBody>
          <a:bodyPr/>
          <a:lstStyle/>
          <a:p>
            <a:endParaRPr lang="en-IN">
              <a:latin typeface="Bookman Old Style" panose="02050604050505020204" pitchFamily="18" charset="0"/>
            </a:endParaRPr>
          </a:p>
        </p:txBody>
      </p:sp>
      <p:sp>
        <p:nvSpPr>
          <p:cNvPr id="47" name="Text 45"/>
          <p:cNvSpPr/>
          <p:nvPr/>
        </p:nvSpPr>
        <p:spPr>
          <a:xfrm>
            <a:off x="1207008" y="4279392"/>
            <a:ext cx="3026664"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SC held: § 3 prospective; § 4 prospective (bars new suits only, not pending suits).</a:t>
            </a:r>
            <a:endParaRPr lang="en-US" sz="950" dirty="0">
              <a:latin typeface="Bookman Old Style" panose="02050604050505020204" pitchFamily="18" charset="0"/>
            </a:endParaRPr>
          </a:p>
        </p:txBody>
      </p:sp>
      <p:sp>
        <p:nvSpPr>
          <p:cNvPr id="48" name="Shape 46"/>
          <p:cNvSpPr/>
          <p:nvPr/>
        </p:nvSpPr>
        <p:spPr>
          <a:xfrm>
            <a:off x="4846320" y="4279392"/>
            <a:ext cx="3977640" cy="457200"/>
          </a:xfrm>
          <a:prstGeom prst="roundRect">
            <a:avLst>
              <a:gd name="adj" fmla="val 12000"/>
            </a:avLst>
          </a:prstGeom>
          <a:solidFill>
            <a:srgbClr val="EDE7F6"/>
          </a:solidFill>
        </p:spPr>
        <p:txBody>
          <a:bodyPr/>
          <a:lstStyle/>
          <a:p>
            <a:endParaRPr lang="en-IN">
              <a:latin typeface="Bookman Old Style" panose="02050604050505020204" pitchFamily="18" charset="0"/>
            </a:endParaRPr>
          </a:p>
        </p:txBody>
      </p:sp>
      <p:sp>
        <p:nvSpPr>
          <p:cNvPr id="49" name="Text 47"/>
          <p:cNvSpPr/>
          <p:nvPr/>
        </p:nvSpPr>
        <p:spPr>
          <a:xfrm>
            <a:off x="4910328" y="4279392"/>
            <a:ext cx="3816229" cy="457200"/>
          </a:xfrm>
          <a:prstGeom prst="rect">
            <a:avLst/>
          </a:prstGeom>
          <a:noFill/>
        </p:spPr>
        <p:txBody>
          <a:bodyPr wrap="square" lIns="0" tIns="0" rIns="0" bIns="0" rtlCol="0" anchor="ctr"/>
          <a:lstStyle/>
          <a:p>
            <a:pPr marL="0" indent="0">
              <a:buNone/>
            </a:pPr>
            <a:r>
              <a:rPr lang="en-US" sz="950" dirty="0">
                <a:solidFill>
                  <a:srgbClr val="2D3748"/>
                </a:solidFill>
                <a:latin typeface="Bookman Old Style" panose="02050604050505020204" pitchFamily="18" charset="0"/>
              </a:rPr>
              <a:t>SC in this case: Declaratory/procedural/curative/machinery provisions → RETROSPECTIVE. Penal → PROSPECTIVE.</a:t>
            </a:r>
            <a:endParaRPr lang="en-US" sz="950" dirty="0">
              <a:latin typeface="Bookman Old Style" panose="02050604050505020204" pitchFamily="18" charset="0"/>
            </a:endParaRPr>
          </a:p>
        </p:txBody>
      </p:sp>
      <p:sp>
        <p:nvSpPr>
          <p:cNvPr id="50" name="Text 48"/>
          <p:cNvSpPr/>
          <p:nvPr/>
        </p:nvSpPr>
        <p:spPr>
          <a:xfrm>
            <a:off x="4315968" y="4343400"/>
            <a:ext cx="457200" cy="347472"/>
          </a:xfrm>
          <a:prstGeom prst="rect">
            <a:avLst/>
          </a:prstGeom>
          <a:noFill/>
        </p:spPr>
        <p:txBody>
          <a:bodyPr wrap="square" rtlCol="0" anchor="ctr"/>
          <a:lstStyle/>
          <a:p>
            <a:pPr marL="0" indent="0" algn="ctr">
              <a:buNone/>
            </a:pPr>
            <a:r>
              <a:rPr lang="en-US" sz="1400" dirty="0">
                <a:solidFill>
                  <a:srgbClr val="7B1FA2"/>
                </a:solidFill>
                <a:latin typeface="Bookman Old Style" panose="02050604050505020204" pitchFamily="18" charset="0"/>
              </a:rPr>
              <a:t>→</a:t>
            </a:r>
            <a:endParaRPr lang="en-US" sz="1400" dirty="0">
              <a:latin typeface="Bookman Old Style" panose="02050604050505020204" pitchFamily="18" charset="0"/>
            </a:endParaRPr>
          </a:p>
        </p:txBody>
      </p:sp>
      <p:sp>
        <p:nvSpPr>
          <p:cNvPr id="51" name="Shape 49"/>
          <p:cNvSpPr/>
          <p:nvPr/>
        </p:nvSpPr>
        <p:spPr>
          <a:xfrm>
            <a:off x="0" y="4892040"/>
            <a:ext cx="9144000" cy="251460"/>
          </a:xfrm>
          <a:prstGeom prst="rect">
            <a:avLst/>
          </a:prstGeom>
          <a:solidFill>
            <a:srgbClr val="C9953B"/>
          </a:solidFill>
        </p:spPr>
        <p:txBody>
          <a:bodyPr/>
          <a:lstStyle/>
          <a:p>
            <a:endParaRPr lang="en-IN"/>
          </a:p>
        </p:txBody>
      </p:sp>
      <p:sp>
        <p:nvSpPr>
          <p:cNvPr id="52" name="Text 50"/>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Section 2(9), 3, 4, 5, 6, 24–27, 45 | Original Benami Act 1988 vs. 2016 Amendment</a:t>
            </a:r>
            <a:endParaRPr lang="en-US" sz="900" dirty="0">
              <a:latin typeface="Bookman Old Style" panose="020506040505050202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21140" cy="788670"/>
          </a:xfrm>
          <a:prstGeom prst="rect">
            <a:avLst/>
          </a:prstGeom>
          <a:solidFill>
            <a:srgbClr val="112244"/>
          </a:solidFill>
          <a:ln w="12700">
            <a:solidFill>
              <a:srgbClr val="112244"/>
            </a:solidFill>
            <a:prstDash val="solid"/>
          </a:ln>
        </p:spPr>
        <p:txBody>
          <a:bodyPr/>
          <a:lstStyle/>
          <a:p>
            <a:endParaRPr lang="en-IN" sz="1350"/>
          </a:p>
        </p:txBody>
      </p:sp>
      <p:sp>
        <p:nvSpPr>
          <p:cNvPr id="3" name="Text 1"/>
          <p:cNvSpPr/>
          <p:nvPr/>
        </p:nvSpPr>
        <p:spPr>
          <a:xfrm>
            <a:off x="205740" y="68580"/>
            <a:ext cx="8709660" cy="445770"/>
          </a:xfrm>
          <a:prstGeom prst="rect">
            <a:avLst/>
          </a:prstGeom>
          <a:noFill/>
        </p:spPr>
        <p:txBody>
          <a:bodyPr wrap="square" lIns="0" tIns="0" rIns="0" bIns="0" rtlCol="0" anchor="ctr"/>
          <a:lstStyle/>
          <a:p>
            <a:r>
              <a:rPr lang="en-US" sz="1500" b="1" dirty="0">
                <a:solidFill>
                  <a:srgbClr val="FFFFFF"/>
                </a:solidFill>
                <a:latin typeface="Bookman Old Style" panose="02050604050505020204"/>
                <a:ea typeface="Bookman Old Style" panose="02050604050505020204" pitchFamily="34" charset="-122"/>
                <a:cs typeface="Bookman Old Style" panose="02050604050505020204" pitchFamily="34" charset="-120"/>
              </a:rPr>
              <a:t>Why the Court Considered the 2016 Amendment Capable of Retrospective Operation</a:t>
            </a:r>
            <a:endParaRPr lang="en-US" sz="1500" dirty="0">
              <a:latin typeface="Bookman Old Style" panose="02050604050505020204"/>
              <a:ea typeface="Calibri" panose="020F0502020204030204"/>
              <a:cs typeface="Calibri" panose="020F0502020204030204"/>
            </a:endParaRPr>
          </a:p>
        </p:txBody>
      </p:sp>
      <p:sp>
        <p:nvSpPr>
          <p:cNvPr id="4" name="Text 2"/>
          <p:cNvSpPr/>
          <p:nvPr/>
        </p:nvSpPr>
        <p:spPr>
          <a:xfrm>
            <a:off x="211183" y="467608"/>
            <a:ext cx="8709660" cy="219456"/>
          </a:xfrm>
          <a:prstGeom prst="rect">
            <a:avLst/>
          </a:prstGeom>
          <a:noFill/>
        </p:spPr>
        <p:txBody>
          <a:bodyPr wrap="square" lIns="0" tIns="0" rIns="0" bIns="0" rtlCol="0" anchor="ctr"/>
          <a:lstStyle/>
          <a:p>
            <a:r>
              <a:rPr lang="en-US" sz="1500" dirty="0">
                <a:solidFill>
                  <a:srgbClr val="A8C0E0"/>
                </a:solidFill>
                <a:latin typeface="Bookman Old Style" panose="02050604050505020204"/>
                <a:ea typeface="Bookman Old Style" panose="02050604050505020204" pitchFamily="34" charset="-122"/>
                <a:cs typeface="Bookman Old Style" panose="02050604050505020204" pitchFamily="34" charset="-120"/>
              </a:rPr>
              <a:t>Judicial</a:t>
            </a:r>
            <a:r>
              <a:rPr lang="en-US" dirty="0">
                <a:solidFill>
                  <a:srgbClr val="A8C0E0"/>
                </a:solidFill>
                <a:latin typeface="Bookman Old Style" panose="02050604050505020204"/>
                <a:ea typeface="Bookman Old Style" panose="02050604050505020204" pitchFamily="34" charset="-122"/>
                <a:cs typeface="Bookman Old Style" panose="02050604050505020204" pitchFamily="34" charset="-120"/>
              </a:rPr>
              <a:t> </a:t>
            </a:r>
            <a:r>
              <a:rPr lang="en-US" sz="1500" dirty="0">
                <a:solidFill>
                  <a:srgbClr val="A8C0E0"/>
                </a:solidFill>
                <a:latin typeface="Bookman Old Style" panose="02050604050505020204"/>
                <a:ea typeface="Bookman Old Style" panose="02050604050505020204" pitchFamily="34" charset="-122"/>
                <a:cs typeface="Bookman Old Style" panose="02050604050505020204" pitchFamily="34" charset="-120"/>
              </a:rPr>
              <a:t>Precedents</a:t>
            </a:r>
            <a:endParaRPr lang="en-US" dirty="0">
              <a:latin typeface="Bookman Old Style" panose="02050604050505020204"/>
            </a:endParaRPr>
          </a:p>
        </p:txBody>
      </p:sp>
      <p:sp>
        <p:nvSpPr>
          <p:cNvPr id="5" name="Shape 3"/>
          <p:cNvSpPr/>
          <p:nvPr/>
        </p:nvSpPr>
        <p:spPr>
          <a:xfrm>
            <a:off x="171450" y="857250"/>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200"/>
          </a:p>
        </p:txBody>
      </p:sp>
      <p:sp>
        <p:nvSpPr>
          <p:cNvPr id="6" name="Shape 4"/>
          <p:cNvSpPr/>
          <p:nvPr/>
        </p:nvSpPr>
        <p:spPr>
          <a:xfrm>
            <a:off x="171450" y="857250"/>
            <a:ext cx="2091690" cy="185166"/>
          </a:xfrm>
          <a:prstGeom prst="roundRect">
            <a:avLst>
              <a:gd name="adj" fmla="val 29630"/>
            </a:avLst>
          </a:prstGeom>
          <a:solidFill>
            <a:srgbClr val="1A6FC4"/>
          </a:solidFill>
          <a:ln w="12700">
            <a:solidFill>
              <a:srgbClr val="1A6FC4"/>
            </a:solidFill>
            <a:prstDash val="solid"/>
          </a:ln>
        </p:spPr>
        <p:txBody>
          <a:bodyPr/>
          <a:lstStyle/>
          <a:p>
            <a:endParaRPr lang="en-IN" sz="1200"/>
          </a:p>
        </p:txBody>
      </p:sp>
      <p:sp>
        <p:nvSpPr>
          <p:cNvPr id="7" name="Shape 5"/>
          <p:cNvSpPr/>
          <p:nvPr/>
        </p:nvSpPr>
        <p:spPr>
          <a:xfrm>
            <a:off x="171450" y="953262"/>
            <a:ext cx="2091690" cy="89154"/>
          </a:xfrm>
          <a:prstGeom prst="rect">
            <a:avLst/>
          </a:prstGeom>
          <a:solidFill>
            <a:srgbClr val="1A6FC4"/>
          </a:solidFill>
          <a:ln w="12700">
            <a:solidFill>
              <a:srgbClr val="1A6FC4"/>
            </a:solidFill>
            <a:prstDash val="solid"/>
          </a:ln>
        </p:spPr>
        <p:txBody>
          <a:bodyPr/>
          <a:lstStyle/>
          <a:p>
            <a:endParaRPr lang="en-IN" sz="1200"/>
          </a:p>
        </p:txBody>
      </p:sp>
      <p:sp>
        <p:nvSpPr>
          <p:cNvPr id="8" name="Text 6"/>
          <p:cNvSpPr/>
          <p:nvPr/>
        </p:nvSpPr>
        <p:spPr>
          <a:xfrm>
            <a:off x="226314" y="877824"/>
            <a:ext cx="1981962" cy="150876"/>
          </a:xfrm>
          <a:prstGeom prst="rect">
            <a:avLst/>
          </a:prstGeom>
          <a:noFill/>
        </p:spPr>
        <p:txBody>
          <a:bodyPr wrap="square" lIns="0" tIns="0" rIns="0" bIns="0" rtlCol="0" anchor="ctr"/>
          <a:lstStyle/>
          <a:p>
            <a:r>
              <a:rPr lang="en-US" sz="800" b="1">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MISCHIEF RULE</a:t>
            </a:r>
            <a:endParaRPr lang="en-US" sz="800"/>
          </a:p>
        </p:txBody>
      </p:sp>
      <p:sp>
        <p:nvSpPr>
          <p:cNvPr id="9" name="Text 7"/>
          <p:cNvSpPr/>
          <p:nvPr/>
        </p:nvSpPr>
        <p:spPr>
          <a:xfrm>
            <a:off x="240030" y="1062990"/>
            <a:ext cx="1954530" cy="377190"/>
          </a:xfrm>
          <a:prstGeom prst="rect">
            <a:avLst/>
          </a:prstGeom>
          <a:noFill/>
        </p:spPr>
        <p:txBody>
          <a:bodyPr wrap="square" lIns="0" tIns="0" rIns="0" bIns="0" rtlCol="0" anchor="t"/>
          <a:lstStyle/>
          <a:p>
            <a:r>
              <a:rPr lang="en-US" sz="1100" b="1">
                <a:latin typeface="Bookman Old Style" panose="02050604050505020204" pitchFamily="18" charset="0"/>
                <a:ea typeface="Bookman Old Style" panose="02050604050505020204" pitchFamily="34" charset="-122"/>
                <a:cs typeface="Bookman Old Style" panose="02050604050505020204" pitchFamily="34" charset="-120"/>
              </a:rPr>
              <a:t>Bengal Immunity Co. Ltd. v. State of Bihar (1955)</a:t>
            </a:r>
            <a:endParaRPr lang="en-US" sz="1100"/>
          </a:p>
        </p:txBody>
      </p:sp>
      <p:sp>
        <p:nvSpPr>
          <p:cNvPr id="10" name="Text 8"/>
          <p:cNvSpPr/>
          <p:nvPr/>
        </p:nvSpPr>
        <p:spPr>
          <a:xfrm>
            <a:off x="223702" y="1519831"/>
            <a:ext cx="1954530" cy="1097280"/>
          </a:xfrm>
          <a:prstGeom prst="rect">
            <a:avLst/>
          </a:prstGeom>
          <a:noFill/>
        </p:spPr>
        <p:txBody>
          <a:bodyPr wrap="square" lIns="0" tIns="0" rIns="0" bIns="0" rtlCol="0" anchor="t"/>
          <a:lstStyle/>
          <a:p>
            <a:r>
              <a:rPr lang="en-US" sz="1100" dirty="0">
                <a:latin typeface="Bookman Old Style" panose="02050604050505020204" pitchFamily="18" charset="0"/>
                <a:ea typeface="Bookman Old Style" panose="02050604050505020204" pitchFamily="34" charset="-122"/>
                <a:cs typeface="Bookman Old Style" panose="02050604050505020204" pitchFamily="34" charset="-120"/>
              </a:rPr>
              <a:t>Courts must interpret statutes in a manner that suppresses the mischief and advances the remedy.</a:t>
            </a:r>
            <a:endParaRPr lang="en-US" sz="1100" dirty="0"/>
          </a:p>
        </p:txBody>
      </p:sp>
      <p:sp>
        <p:nvSpPr>
          <p:cNvPr id="11" name="Shape 9"/>
          <p:cNvSpPr/>
          <p:nvPr/>
        </p:nvSpPr>
        <p:spPr>
          <a:xfrm>
            <a:off x="2345436" y="857250"/>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200"/>
          </a:p>
        </p:txBody>
      </p:sp>
      <p:sp>
        <p:nvSpPr>
          <p:cNvPr id="12" name="Shape 10"/>
          <p:cNvSpPr/>
          <p:nvPr/>
        </p:nvSpPr>
        <p:spPr>
          <a:xfrm>
            <a:off x="2345436" y="857250"/>
            <a:ext cx="2091690" cy="185166"/>
          </a:xfrm>
          <a:prstGeom prst="roundRect">
            <a:avLst>
              <a:gd name="adj" fmla="val 29630"/>
            </a:avLst>
          </a:prstGeom>
          <a:solidFill>
            <a:srgbClr val="0E7C7B"/>
          </a:solidFill>
          <a:ln w="12700">
            <a:solidFill>
              <a:srgbClr val="0E7C7B"/>
            </a:solidFill>
            <a:prstDash val="solid"/>
          </a:ln>
        </p:spPr>
        <p:txBody>
          <a:bodyPr/>
          <a:lstStyle/>
          <a:p>
            <a:endParaRPr lang="en-IN" sz="1200"/>
          </a:p>
        </p:txBody>
      </p:sp>
      <p:sp>
        <p:nvSpPr>
          <p:cNvPr id="13" name="Shape 11"/>
          <p:cNvSpPr/>
          <p:nvPr/>
        </p:nvSpPr>
        <p:spPr>
          <a:xfrm>
            <a:off x="2345436" y="953262"/>
            <a:ext cx="2091690" cy="89154"/>
          </a:xfrm>
          <a:prstGeom prst="rect">
            <a:avLst/>
          </a:prstGeom>
          <a:solidFill>
            <a:srgbClr val="0E7C7B"/>
          </a:solidFill>
          <a:ln w="12700">
            <a:solidFill>
              <a:srgbClr val="0E7C7B"/>
            </a:solidFill>
            <a:prstDash val="solid"/>
          </a:ln>
        </p:spPr>
        <p:txBody>
          <a:bodyPr/>
          <a:lstStyle/>
          <a:p>
            <a:endParaRPr lang="en-IN" sz="1200"/>
          </a:p>
        </p:txBody>
      </p:sp>
      <p:sp>
        <p:nvSpPr>
          <p:cNvPr id="14" name="Text 12"/>
          <p:cNvSpPr/>
          <p:nvPr/>
        </p:nvSpPr>
        <p:spPr>
          <a:xfrm>
            <a:off x="2400300" y="877824"/>
            <a:ext cx="1981962" cy="150876"/>
          </a:xfrm>
          <a:prstGeom prst="rect">
            <a:avLst/>
          </a:prstGeom>
          <a:noFill/>
        </p:spPr>
        <p:txBody>
          <a:bodyPr wrap="square" lIns="0" tIns="0" rIns="0" bIns="0" rtlCol="0" anchor="ctr"/>
          <a:lstStyle/>
          <a:p>
            <a:r>
              <a:rPr lang="en-US" sz="800" b="1">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DECLARATORY STATUTES</a:t>
            </a:r>
            <a:endParaRPr lang="en-US" sz="800"/>
          </a:p>
        </p:txBody>
      </p:sp>
      <p:sp>
        <p:nvSpPr>
          <p:cNvPr id="15" name="Text 13"/>
          <p:cNvSpPr/>
          <p:nvPr/>
        </p:nvSpPr>
        <p:spPr>
          <a:xfrm>
            <a:off x="2414016" y="1062990"/>
            <a:ext cx="1954530" cy="377190"/>
          </a:xfrm>
          <a:prstGeom prst="rect">
            <a:avLst/>
          </a:prstGeom>
          <a:noFill/>
        </p:spPr>
        <p:txBody>
          <a:bodyPr wrap="square" lIns="0" tIns="0" rIns="0" bIns="0" rtlCol="0" anchor="t"/>
          <a:lstStyle/>
          <a:p>
            <a:r>
              <a:rPr lang="en-US" sz="1100" b="1">
                <a:latin typeface="Bookman Old Style" panose="02050604050505020204" pitchFamily="18" charset="0"/>
                <a:ea typeface="Bookman Old Style" panose="02050604050505020204" pitchFamily="34" charset="-122"/>
                <a:cs typeface="Bookman Old Style" panose="02050604050505020204" pitchFamily="34" charset="-120"/>
              </a:rPr>
              <a:t>Shyam Sunder v. Ram Kumar (2001)</a:t>
            </a:r>
            <a:endParaRPr lang="en-US" sz="1100"/>
          </a:p>
        </p:txBody>
      </p:sp>
      <p:sp>
        <p:nvSpPr>
          <p:cNvPr id="16" name="Text 14"/>
          <p:cNvSpPr/>
          <p:nvPr/>
        </p:nvSpPr>
        <p:spPr>
          <a:xfrm>
            <a:off x="2414016" y="1474470"/>
            <a:ext cx="1954530" cy="1097280"/>
          </a:xfrm>
          <a:prstGeom prst="rect">
            <a:avLst/>
          </a:prstGeom>
          <a:noFill/>
        </p:spPr>
        <p:txBody>
          <a:bodyPr wrap="square" lIns="0" tIns="0" rIns="0" bIns="0" rtlCol="0" anchor="t"/>
          <a:lstStyle/>
          <a:p>
            <a:r>
              <a:rPr lang="en-US" sz="1100" dirty="0">
                <a:latin typeface="Bookman Old Style" panose="02050604050505020204" pitchFamily="18" charset="0"/>
                <a:ea typeface="Bookman Old Style" panose="02050604050505020204" pitchFamily="34" charset="-122"/>
                <a:cs typeface="Bookman Old Style" panose="02050604050505020204" pitchFamily="34" charset="-120"/>
              </a:rPr>
              <a:t>A statute that explains or declares the previous law is ordinarily retrospective in operation.</a:t>
            </a:r>
            <a:endParaRPr lang="en-US" sz="1100" dirty="0"/>
          </a:p>
        </p:txBody>
      </p:sp>
      <p:sp>
        <p:nvSpPr>
          <p:cNvPr id="17" name="Shape 15"/>
          <p:cNvSpPr/>
          <p:nvPr/>
        </p:nvSpPr>
        <p:spPr>
          <a:xfrm>
            <a:off x="4519422" y="857250"/>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200"/>
          </a:p>
        </p:txBody>
      </p:sp>
      <p:sp>
        <p:nvSpPr>
          <p:cNvPr id="18" name="Shape 16"/>
          <p:cNvSpPr/>
          <p:nvPr/>
        </p:nvSpPr>
        <p:spPr>
          <a:xfrm>
            <a:off x="4519422" y="857250"/>
            <a:ext cx="2091690" cy="185166"/>
          </a:xfrm>
          <a:prstGeom prst="roundRect">
            <a:avLst>
              <a:gd name="adj" fmla="val 29630"/>
            </a:avLst>
          </a:prstGeom>
          <a:solidFill>
            <a:srgbClr val="7B2D8B"/>
          </a:solidFill>
          <a:ln w="12700">
            <a:solidFill>
              <a:srgbClr val="7B2D8B"/>
            </a:solidFill>
            <a:prstDash val="solid"/>
          </a:ln>
        </p:spPr>
        <p:txBody>
          <a:bodyPr/>
          <a:lstStyle/>
          <a:p>
            <a:endParaRPr lang="en-IN" sz="1200"/>
          </a:p>
        </p:txBody>
      </p:sp>
      <p:sp>
        <p:nvSpPr>
          <p:cNvPr id="19" name="Shape 17"/>
          <p:cNvSpPr/>
          <p:nvPr/>
        </p:nvSpPr>
        <p:spPr>
          <a:xfrm>
            <a:off x="4519422" y="953262"/>
            <a:ext cx="2091690" cy="89154"/>
          </a:xfrm>
          <a:prstGeom prst="rect">
            <a:avLst/>
          </a:prstGeom>
          <a:solidFill>
            <a:srgbClr val="7B2D8B"/>
          </a:solidFill>
          <a:ln w="12700">
            <a:solidFill>
              <a:srgbClr val="7B2D8B"/>
            </a:solidFill>
            <a:prstDash val="solid"/>
          </a:ln>
        </p:spPr>
        <p:txBody>
          <a:bodyPr/>
          <a:lstStyle/>
          <a:p>
            <a:endParaRPr lang="en-IN" sz="1200"/>
          </a:p>
        </p:txBody>
      </p:sp>
      <p:sp>
        <p:nvSpPr>
          <p:cNvPr id="20" name="Text 18"/>
          <p:cNvSpPr/>
          <p:nvPr/>
        </p:nvSpPr>
        <p:spPr>
          <a:xfrm>
            <a:off x="4574286" y="877824"/>
            <a:ext cx="1981962" cy="150876"/>
          </a:xfrm>
          <a:prstGeom prst="rect">
            <a:avLst/>
          </a:prstGeom>
          <a:noFill/>
        </p:spPr>
        <p:txBody>
          <a:bodyPr wrap="square" lIns="0" tIns="0" rIns="0" bIns="0" rtlCol="0" anchor="ctr"/>
          <a:lstStyle/>
          <a:p>
            <a:r>
              <a:rPr lang="en-US" sz="800" b="1">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CURATIVE AMENDMENTS</a:t>
            </a:r>
            <a:endParaRPr lang="en-US" sz="800"/>
          </a:p>
        </p:txBody>
      </p:sp>
      <p:sp>
        <p:nvSpPr>
          <p:cNvPr id="21" name="Text 19"/>
          <p:cNvSpPr/>
          <p:nvPr/>
        </p:nvSpPr>
        <p:spPr>
          <a:xfrm>
            <a:off x="4588002" y="1062990"/>
            <a:ext cx="1954530" cy="377190"/>
          </a:xfrm>
          <a:prstGeom prst="rect">
            <a:avLst/>
          </a:prstGeom>
          <a:noFill/>
        </p:spPr>
        <p:txBody>
          <a:bodyPr wrap="square" lIns="0" tIns="0" rIns="0" bIns="0" rtlCol="0" anchor="t"/>
          <a:lstStyle/>
          <a:p>
            <a:r>
              <a:rPr lang="en-US" sz="1200" b="1" dirty="0">
                <a:latin typeface="Bookman Old Style" panose="02050604050505020204" pitchFamily="18" charset="0"/>
                <a:ea typeface="Bookman Old Style" panose="02050604050505020204" pitchFamily="34" charset="-122"/>
                <a:cs typeface="Bookman Old Style" panose="02050604050505020204" pitchFamily="34" charset="-120"/>
              </a:rPr>
              <a:t>Zile Singh v. State of Haryana (2004)</a:t>
            </a:r>
            <a:endParaRPr lang="en-US" sz="1200" dirty="0"/>
          </a:p>
        </p:txBody>
      </p:sp>
      <p:sp>
        <p:nvSpPr>
          <p:cNvPr id="22" name="Text 20"/>
          <p:cNvSpPr/>
          <p:nvPr/>
        </p:nvSpPr>
        <p:spPr>
          <a:xfrm>
            <a:off x="4588002" y="1474470"/>
            <a:ext cx="1954530" cy="1097280"/>
          </a:xfrm>
          <a:prstGeom prst="rect">
            <a:avLst/>
          </a:prstGeom>
          <a:noFill/>
        </p:spPr>
        <p:txBody>
          <a:bodyPr wrap="square" lIns="0" tIns="0" rIns="0" bIns="0" rtlCol="0" anchor="t"/>
          <a:lstStyle/>
          <a:p>
            <a:pPr algn="just"/>
            <a:r>
              <a:rPr lang="en-US" sz="900" dirty="0">
                <a:latin typeface="Bookman Old Style" panose="02050604050505020204"/>
                <a:ea typeface="Bookman Old Style" panose="02050604050505020204" pitchFamily="34" charset="-122"/>
                <a:cs typeface="Bookman Old Style" panose="02050604050505020204" pitchFamily="34" charset="-120"/>
              </a:rPr>
              <a:t>Presumption </a:t>
            </a:r>
            <a:r>
              <a:rPr lang="en-US" sz="900">
                <a:latin typeface="Bookman Old Style" panose="02050604050505020204"/>
                <a:ea typeface="Bookman Old Style" panose="02050604050505020204" pitchFamily="34" charset="-122"/>
                <a:cs typeface="Bookman Old Style" panose="02050604050505020204" pitchFamily="34" charset="-120"/>
              </a:rPr>
              <a:t>against retrospectivity </a:t>
            </a:r>
            <a:r>
              <a:rPr lang="en-US" sz="900" dirty="0">
                <a:latin typeface="Bookman Old Style" panose="02050604050505020204"/>
                <a:ea typeface="Bookman Old Style" panose="02050604050505020204" pitchFamily="34" charset="-122"/>
                <a:cs typeface="Bookman Old Style" panose="02050604050505020204" pitchFamily="34" charset="-120"/>
              </a:rPr>
              <a:t>does not apply to declaratory, clarificatory, or curative amendments or . Amendments curing omissions or explaining prior law may operate retrospectively.</a:t>
            </a:r>
            <a:endParaRPr lang="en-US" sz="900" dirty="0">
              <a:latin typeface="Bookman Old Style" panose="02050604050505020204"/>
              <a:ea typeface="Calibri" panose="020F0502020204030204"/>
              <a:cs typeface="Calibri" panose="020F0502020204030204"/>
            </a:endParaRPr>
          </a:p>
        </p:txBody>
      </p:sp>
      <p:sp>
        <p:nvSpPr>
          <p:cNvPr id="23" name="Shape 21"/>
          <p:cNvSpPr/>
          <p:nvPr/>
        </p:nvSpPr>
        <p:spPr>
          <a:xfrm>
            <a:off x="6693408" y="857250"/>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200"/>
          </a:p>
        </p:txBody>
      </p:sp>
      <p:sp>
        <p:nvSpPr>
          <p:cNvPr id="24" name="Shape 22"/>
          <p:cNvSpPr/>
          <p:nvPr/>
        </p:nvSpPr>
        <p:spPr>
          <a:xfrm>
            <a:off x="6693408" y="857250"/>
            <a:ext cx="2091690" cy="185166"/>
          </a:xfrm>
          <a:prstGeom prst="roundRect">
            <a:avLst>
              <a:gd name="adj" fmla="val 29630"/>
            </a:avLst>
          </a:prstGeom>
          <a:solidFill>
            <a:srgbClr val="B5451B"/>
          </a:solidFill>
          <a:ln w="12700">
            <a:solidFill>
              <a:srgbClr val="B5451B"/>
            </a:solidFill>
            <a:prstDash val="solid"/>
          </a:ln>
        </p:spPr>
        <p:txBody>
          <a:bodyPr/>
          <a:lstStyle/>
          <a:p>
            <a:endParaRPr lang="en-IN" sz="1200"/>
          </a:p>
        </p:txBody>
      </p:sp>
      <p:sp>
        <p:nvSpPr>
          <p:cNvPr id="25" name="Shape 23"/>
          <p:cNvSpPr/>
          <p:nvPr/>
        </p:nvSpPr>
        <p:spPr>
          <a:xfrm>
            <a:off x="6693408" y="953262"/>
            <a:ext cx="2091690" cy="89154"/>
          </a:xfrm>
          <a:prstGeom prst="rect">
            <a:avLst/>
          </a:prstGeom>
          <a:solidFill>
            <a:srgbClr val="B5451B"/>
          </a:solidFill>
          <a:ln w="12700">
            <a:solidFill>
              <a:srgbClr val="B5451B"/>
            </a:solidFill>
            <a:prstDash val="solid"/>
          </a:ln>
        </p:spPr>
        <p:txBody>
          <a:bodyPr/>
          <a:lstStyle/>
          <a:p>
            <a:endParaRPr lang="en-IN" sz="1200"/>
          </a:p>
        </p:txBody>
      </p:sp>
      <p:sp>
        <p:nvSpPr>
          <p:cNvPr id="26" name="Text 24"/>
          <p:cNvSpPr/>
          <p:nvPr/>
        </p:nvSpPr>
        <p:spPr>
          <a:xfrm>
            <a:off x="6748272" y="877824"/>
            <a:ext cx="1981962" cy="150876"/>
          </a:xfrm>
          <a:prstGeom prst="rect">
            <a:avLst/>
          </a:prstGeom>
          <a:noFill/>
        </p:spPr>
        <p:txBody>
          <a:bodyPr wrap="square" lIns="0" tIns="0" rIns="0" bIns="0" rtlCol="0" anchor="ctr"/>
          <a:lstStyle/>
          <a:p>
            <a:r>
              <a:rPr lang="en-US" sz="800" b="1">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REAL TEST</a:t>
            </a:r>
            <a:endParaRPr lang="en-US" sz="800"/>
          </a:p>
        </p:txBody>
      </p:sp>
      <p:sp>
        <p:nvSpPr>
          <p:cNvPr id="27" name="Text 25"/>
          <p:cNvSpPr/>
          <p:nvPr/>
        </p:nvSpPr>
        <p:spPr>
          <a:xfrm>
            <a:off x="6761988" y="1062990"/>
            <a:ext cx="1954530" cy="377190"/>
          </a:xfrm>
          <a:prstGeom prst="rect">
            <a:avLst/>
          </a:prstGeom>
          <a:noFill/>
        </p:spPr>
        <p:txBody>
          <a:bodyPr wrap="square" lIns="0" tIns="0" rIns="0" bIns="0" rtlCol="0" anchor="t"/>
          <a:lstStyle/>
          <a:p>
            <a:r>
              <a:rPr lang="en-US" sz="1100" b="1">
                <a:latin typeface="Bookman Old Style" panose="02050604050505020204" pitchFamily="18" charset="0"/>
                <a:ea typeface="Bookman Old Style" panose="02050604050505020204" pitchFamily="34" charset="-122"/>
                <a:cs typeface="Bookman Old Style" panose="02050604050505020204" pitchFamily="34" charset="-120"/>
              </a:rPr>
              <a:t>CIT v. Gold Coin Health Food Pvt. Ltd. (2008)</a:t>
            </a:r>
            <a:endParaRPr lang="en-US" sz="1100"/>
          </a:p>
        </p:txBody>
      </p:sp>
      <p:sp>
        <p:nvSpPr>
          <p:cNvPr id="28" name="Text 26"/>
          <p:cNvSpPr/>
          <p:nvPr/>
        </p:nvSpPr>
        <p:spPr>
          <a:xfrm>
            <a:off x="6761988" y="1474470"/>
            <a:ext cx="1954530" cy="1097280"/>
          </a:xfrm>
          <a:prstGeom prst="rect">
            <a:avLst/>
          </a:prstGeom>
          <a:noFill/>
        </p:spPr>
        <p:txBody>
          <a:bodyPr wrap="square" lIns="0" tIns="0" rIns="0" bIns="0" rtlCol="0" anchor="t"/>
          <a:lstStyle/>
          <a:p>
            <a:r>
              <a:rPr lang="en-US" sz="1100" dirty="0">
                <a:latin typeface="Bookman Old Style" panose="02050604050505020204" pitchFamily="18" charset="0"/>
                <a:ea typeface="Bookman Old Style" panose="02050604050505020204" pitchFamily="34" charset="-122"/>
                <a:cs typeface="Bookman Old Style" panose="02050604050505020204" pitchFamily="34" charset="-120"/>
              </a:rPr>
              <a:t>The commencement date of a provision is not decisive. The real test is whether the amendment is clarificatory or substantive in nature.</a:t>
            </a:r>
            <a:endParaRPr lang="en-US" sz="1100" dirty="0"/>
          </a:p>
        </p:txBody>
      </p:sp>
      <p:sp>
        <p:nvSpPr>
          <p:cNvPr id="29" name="Shape 27"/>
          <p:cNvSpPr/>
          <p:nvPr/>
        </p:nvSpPr>
        <p:spPr>
          <a:xfrm>
            <a:off x="1258443" y="2763774"/>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350"/>
          </a:p>
        </p:txBody>
      </p:sp>
      <p:sp>
        <p:nvSpPr>
          <p:cNvPr id="30" name="Shape 28"/>
          <p:cNvSpPr/>
          <p:nvPr/>
        </p:nvSpPr>
        <p:spPr>
          <a:xfrm>
            <a:off x="1258443" y="2763774"/>
            <a:ext cx="2091690" cy="185166"/>
          </a:xfrm>
          <a:prstGeom prst="roundRect">
            <a:avLst>
              <a:gd name="adj" fmla="val 29630"/>
            </a:avLst>
          </a:prstGeom>
          <a:solidFill>
            <a:srgbClr val="1A6FC4"/>
          </a:solidFill>
          <a:ln w="12700">
            <a:solidFill>
              <a:srgbClr val="1A6FC4"/>
            </a:solidFill>
            <a:prstDash val="solid"/>
          </a:ln>
        </p:spPr>
        <p:txBody>
          <a:bodyPr/>
          <a:lstStyle/>
          <a:p>
            <a:endParaRPr lang="en-IN" sz="1200"/>
          </a:p>
        </p:txBody>
      </p:sp>
      <p:sp>
        <p:nvSpPr>
          <p:cNvPr id="31" name="Shape 29"/>
          <p:cNvSpPr/>
          <p:nvPr/>
        </p:nvSpPr>
        <p:spPr>
          <a:xfrm>
            <a:off x="1258443" y="2859786"/>
            <a:ext cx="2091690" cy="89154"/>
          </a:xfrm>
          <a:prstGeom prst="rect">
            <a:avLst/>
          </a:prstGeom>
          <a:solidFill>
            <a:srgbClr val="1A6FC4"/>
          </a:solidFill>
          <a:ln w="12700">
            <a:solidFill>
              <a:srgbClr val="1A6FC4"/>
            </a:solidFill>
            <a:prstDash val="solid"/>
          </a:ln>
        </p:spPr>
        <p:txBody>
          <a:bodyPr/>
          <a:lstStyle/>
          <a:p>
            <a:endParaRPr lang="en-IN" sz="1200"/>
          </a:p>
        </p:txBody>
      </p:sp>
      <p:sp>
        <p:nvSpPr>
          <p:cNvPr id="32" name="Text 30"/>
          <p:cNvSpPr/>
          <p:nvPr/>
        </p:nvSpPr>
        <p:spPr>
          <a:xfrm>
            <a:off x="1313307" y="2784348"/>
            <a:ext cx="1981962" cy="150876"/>
          </a:xfrm>
          <a:prstGeom prst="rect">
            <a:avLst/>
          </a:prstGeom>
          <a:noFill/>
        </p:spPr>
        <p:txBody>
          <a:bodyPr wrap="square" lIns="0" tIns="0" rIns="0" bIns="0" rtlCol="0" anchor="ctr"/>
          <a:lstStyle/>
          <a:p>
            <a:r>
              <a:rPr lang="en-US" sz="800" b="1">
                <a:solidFill>
                  <a:srgbClr val="FFFFFF"/>
                </a:solidFill>
                <a:latin typeface="Bookman Old Style" panose="02050604050505020204"/>
                <a:ea typeface="Bookman Old Style" panose="02050604050505020204" pitchFamily="34" charset="-122"/>
                <a:cs typeface="Bookman Old Style" panose="02050604050505020204" pitchFamily="34" charset="-120"/>
              </a:rPr>
              <a:t>DECLARATORY </a:t>
            </a:r>
            <a:endParaRPr lang="en-US" sz="800" b="1">
              <a:solidFill>
                <a:srgbClr val="FFFFFF"/>
              </a:solidFill>
              <a:latin typeface="Bookman Old Style" panose="02050604050505020204"/>
            </a:endParaRPr>
          </a:p>
        </p:txBody>
      </p:sp>
      <p:sp>
        <p:nvSpPr>
          <p:cNvPr id="33" name="Text 31"/>
          <p:cNvSpPr/>
          <p:nvPr/>
        </p:nvSpPr>
        <p:spPr>
          <a:xfrm>
            <a:off x="1327023" y="3056600"/>
            <a:ext cx="1954530" cy="377190"/>
          </a:xfrm>
          <a:prstGeom prst="rect">
            <a:avLst/>
          </a:prstGeom>
          <a:noFill/>
        </p:spPr>
        <p:txBody>
          <a:bodyPr wrap="square" lIns="0" tIns="0" rIns="0" bIns="0" rtlCol="0" anchor="t"/>
          <a:lstStyle/>
          <a:p>
            <a:r>
              <a:rPr lang="en-US" sz="1100" b="1">
                <a:latin typeface="Bookman Old Style" panose="02050604050505020204" pitchFamily="18" charset="0"/>
                <a:ea typeface="Bookman Old Style" panose="02050604050505020204" pitchFamily="34" charset="-122"/>
                <a:cs typeface="Bookman Old Style" panose="02050604050505020204" pitchFamily="34" charset="-120"/>
              </a:rPr>
              <a:t>CIT v. Vatika Township Pvt. Ltd. (2014)</a:t>
            </a:r>
            <a:endParaRPr lang="en-US" sz="1100"/>
          </a:p>
        </p:txBody>
      </p:sp>
      <p:sp>
        <p:nvSpPr>
          <p:cNvPr id="34" name="Text 32"/>
          <p:cNvSpPr/>
          <p:nvPr/>
        </p:nvSpPr>
        <p:spPr>
          <a:xfrm>
            <a:off x="1321580" y="3527950"/>
            <a:ext cx="1965416" cy="950324"/>
          </a:xfrm>
          <a:prstGeom prst="rect">
            <a:avLst/>
          </a:prstGeom>
          <a:noFill/>
        </p:spPr>
        <p:txBody>
          <a:bodyPr wrap="square" lIns="0" tIns="0" rIns="0" bIns="0" rtlCol="0" anchor="t"/>
          <a:lstStyle/>
          <a:p>
            <a:r>
              <a:rPr lang="en-US" sz="1100" dirty="0">
                <a:latin typeface="Bookman Old Style" panose="02050604050505020204" pitchFamily="18" charset="0"/>
                <a:ea typeface="Bookman Old Style" panose="02050604050505020204" pitchFamily="34" charset="-122"/>
                <a:cs typeface="Bookman Old Style" panose="02050604050505020204" pitchFamily="34" charset="-120"/>
              </a:rPr>
              <a:t>Declaratory statutes are usually retrospective because they remove doubts regarding the earlier law.</a:t>
            </a:r>
            <a:endParaRPr lang="en-US" sz="1100" dirty="0"/>
          </a:p>
        </p:txBody>
      </p:sp>
      <p:sp>
        <p:nvSpPr>
          <p:cNvPr id="35" name="Shape 33"/>
          <p:cNvSpPr/>
          <p:nvPr/>
        </p:nvSpPr>
        <p:spPr>
          <a:xfrm>
            <a:off x="3432429" y="2763774"/>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350"/>
          </a:p>
        </p:txBody>
      </p:sp>
      <p:sp>
        <p:nvSpPr>
          <p:cNvPr id="36" name="Shape 34"/>
          <p:cNvSpPr/>
          <p:nvPr/>
        </p:nvSpPr>
        <p:spPr>
          <a:xfrm>
            <a:off x="3432429" y="2763774"/>
            <a:ext cx="2091690" cy="185166"/>
          </a:xfrm>
          <a:prstGeom prst="roundRect">
            <a:avLst>
              <a:gd name="adj" fmla="val 29630"/>
            </a:avLst>
          </a:prstGeom>
          <a:solidFill>
            <a:srgbClr val="0E7C7B"/>
          </a:solidFill>
          <a:ln w="12700">
            <a:solidFill>
              <a:srgbClr val="0E7C7B"/>
            </a:solidFill>
            <a:prstDash val="solid"/>
          </a:ln>
        </p:spPr>
        <p:txBody>
          <a:bodyPr/>
          <a:lstStyle/>
          <a:p>
            <a:endParaRPr lang="en-IN" sz="1200"/>
          </a:p>
        </p:txBody>
      </p:sp>
      <p:sp>
        <p:nvSpPr>
          <p:cNvPr id="37" name="Shape 35"/>
          <p:cNvSpPr/>
          <p:nvPr/>
        </p:nvSpPr>
        <p:spPr>
          <a:xfrm>
            <a:off x="3399773" y="2859786"/>
            <a:ext cx="2157003" cy="94597"/>
          </a:xfrm>
          <a:prstGeom prst="rect">
            <a:avLst/>
          </a:prstGeom>
          <a:solidFill>
            <a:srgbClr val="0E7C7B"/>
          </a:solidFill>
          <a:ln w="12700">
            <a:solidFill>
              <a:srgbClr val="0E7C7B"/>
            </a:solidFill>
            <a:prstDash val="solid"/>
          </a:ln>
        </p:spPr>
        <p:txBody>
          <a:bodyPr/>
          <a:lstStyle/>
          <a:p>
            <a:endParaRPr lang="en-IN" sz="1200"/>
          </a:p>
        </p:txBody>
      </p:sp>
      <p:sp>
        <p:nvSpPr>
          <p:cNvPr id="38" name="Text 36"/>
          <p:cNvSpPr/>
          <p:nvPr/>
        </p:nvSpPr>
        <p:spPr>
          <a:xfrm>
            <a:off x="3492736" y="2768020"/>
            <a:ext cx="1971077" cy="199862"/>
          </a:xfrm>
          <a:prstGeom prst="rect">
            <a:avLst/>
          </a:prstGeom>
          <a:noFill/>
        </p:spPr>
        <p:txBody>
          <a:bodyPr wrap="square" lIns="0" tIns="0" rIns="0" bIns="0" rtlCol="0" anchor="ctr"/>
          <a:lstStyle/>
          <a:p>
            <a:r>
              <a:rPr lang="en-US" sz="800" b="1">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LEGISLATIVE INTENT</a:t>
            </a:r>
            <a:endParaRPr lang="en-US" sz="800"/>
          </a:p>
        </p:txBody>
      </p:sp>
      <p:sp>
        <p:nvSpPr>
          <p:cNvPr id="39" name="Text 37"/>
          <p:cNvSpPr/>
          <p:nvPr/>
        </p:nvSpPr>
        <p:spPr>
          <a:xfrm>
            <a:off x="3501009" y="3023942"/>
            <a:ext cx="1954530" cy="437061"/>
          </a:xfrm>
          <a:prstGeom prst="rect">
            <a:avLst/>
          </a:prstGeom>
          <a:noFill/>
        </p:spPr>
        <p:txBody>
          <a:bodyPr wrap="square" lIns="0" tIns="0" rIns="0" bIns="0" rtlCol="0" anchor="t"/>
          <a:lstStyle/>
          <a:p>
            <a:r>
              <a:rPr lang="en-US" sz="1100" b="1">
                <a:latin typeface="Bookman Old Style" panose="02050604050505020204" pitchFamily="18" charset="0"/>
                <a:ea typeface="Bookman Old Style" panose="02050604050505020204" pitchFamily="34" charset="-122"/>
                <a:cs typeface="Bookman Old Style" panose="02050604050505020204" pitchFamily="34" charset="-120"/>
              </a:rPr>
              <a:t>Indian Performing Rights Society v. Sanjay Dalia (2015)</a:t>
            </a:r>
            <a:endParaRPr lang="en-US" sz="1100"/>
          </a:p>
        </p:txBody>
      </p:sp>
      <p:sp>
        <p:nvSpPr>
          <p:cNvPr id="40" name="Text 38"/>
          <p:cNvSpPr/>
          <p:nvPr/>
        </p:nvSpPr>
        <p:spPr>
          <a:xfrm>
            <a:off x="3495566" y="3604152"/>
            <a:ext cx="1965416" cy="999308"/>
          </a:xfrm>
          <a:prstGeom prst="rect">
            <a:avLst/>
          </a:prstGeom>
          <a:noFill/>
        </p:spPr>
        <p:txBody>
          <a:bodyPr wrap="square" lIns="0" tIns="0" rIns="0" bIns="0" rtlCol="0" anchor="t"/>
          <a:lstStyle/>
          <a:p>
            <a:r>
              <a:rPr lang="en-US" sz="1100" dirty="0">
                <a:latin typeface="Bookman Old Style" panose="02050604050505020204" pitchFamily="18" charset="0"/>
                <a:ea typeface="Bookman Old Style" panose="02050604050505020204" pitchFamily="34" charset="-122"/>
                <a:cs typeface="Bookman Old Style" panose="02050604050505020204" pitchFamily="34" charset="-120"/>
              </a:rPr>
              <a:t>Reaffirmed the mischief rule: interpretation should remove the defect that the legislature intended to cure.</a:t>
            </a:r>
            <a:endParaRPr lang="en-US" sz="1100" dirty="0"/>
          </a:p>
        </p:txBody>
      </p:sp>
      <p:sp>
        <p:nvSpPr>
          <p:cNvPr id="41" name="Shape 39"/>
          <p:cNvSpPr/>
          <p:nvPr/>
        </p:nvSpPr>
        <p:spPr>
          <a:xfrm>
            <a:off x="5606415" y="2763774"/>
            <a:ext cx="2091690" cy="1796796"/>
          </a:xfrm>
          <a:prstGeom prst="roundRect">
            <a:avLst>
              <a:gd name="adj" fmla="val 3053"/>
            </a:avLst>
          </a:prstGeom>
          <a:solidFill>
            <a:schemeClr val="bg1"/>
          </a:solidFill>
          <a:ln w="12700">
            <a:solidFill>
              <a:srgbClr val="1E3A5F"/>
            </a:solidFill>
            <a:prstDash val="solid"/>
          </a:ln>
          <a:effectLst>
            <a:outerShdw blurRad="101600" dist="38100" dir="2700000" algn="bl" rotWithShape="0">
              <a:srgbClr val="000000">
                <a:alpha val="35000"/>
              </a:srgbClr>
            </a:outerShdw>
          </a:effectLst>
        </p:spPr>
        <p:txBody>
          <a:bodyPr/>
          <a:lstStyle/>
          <a:p>
            <a:endParaRPr lang="en-IN" sz="1350"/>
          </a:p>
        </p:txBody>
      </p:sp>
      <p:sp>
        <p:nvSpPr>
          <p:cNvPr id="42" name="Shape 40"/>
          <p:cNvSpPr/>
          <p:nvPr/>
        </p:nvSpPr>
        <p:spPr>
          <a:xfrm>
            <a:off x="5606415" y="2763774"/>
            <a:ext cx="2091690" cy="185166"/>
          </a:xfrm>
          <a:prstGeom prst="roundRect">
            <a:avLst>
              <a:gd name="adj" fmla="val 29630"/>
            </a:avLst>
          </a:prstGeom>
          <a:solidFill>
            <a:srgbClr val="7B2D8B"/>
          </a:solidFill>
          <a:ln w="12700">
            <a:solidFill>
              <a:srgbClr val="7B2D8B"/>
            </a:solidFill>
            <a:prstDash val="solid"/>
          </a:ln>
        </p:spPr>
        <p:txBody>
          <a:bodyPr/>
          <a:lstStyle/>
          <a:p>
            <a:endParaRPr lang="en-IN" sz="1200"/>
          </a:p>
        </p:txBody>
      </p:sp>
      <p:sp>
        <p:nvSpPr>
          <p:cNvPr id="43" name="Shape 41"/>
          <p:cNvSpPr/>
          <p:nvPr/>
        </p:nvSpPr>
        <p:spPr>
          <a:xfrm>
            <a:off x="5595530" y="2859786"/>
            <a:ext cx="2135232" cy="100040"/>
          </a:xfrm>
          <a:prstGeom prst="rect">
            <a:avLst/>
          </a:prstGeom>
          <a:solidFill>
            <a:srgbClr val="7B2D8B"/>
          </a:solidFill>
          <a:ln w="12700">
            <a:solidFill>
              <a:srgbClr val="7B2D8B"/>
            </a:solidFill>
            <a:prstDash val="solid"/>
          </a:ln>
        </p:spPr>
        <p:txBody>
          <a:bodyPr/>
          <a:lstStyle/>
          <a:p>
            <a:endParaRPr lang="en-IN" sz="1200"/>
          </a:p>
        </p:txBody>
      </p:sp>
      <p:sp>
        <p:nvSpPr>
          <p:cNvPr id="44" name="Text 42"/>
          <p:cNvSpPr/>
          <p:nvPr/>
        </p:nvSpPr>
        <p:spPr>
          <a:xfrm rot="-10800000" flipV="1">
            <a:off x="6074936" y="2853582"/>
            <a:ext cx="1971077" cy="77723"/>
          </a:xfrm>
          <a:prstGeom prst="rect">
            <a:avLst/>
          </a:prstGeom>
          <a:noFill/>
        </p:spPr>
        <p:txBody>
          <a:bodyPr wrap="square" lIns="0" tIns="0" rIns="0" bIns="0" rtlCol="0" anchor="ctr"/>
          <a:lstStyle/>
          <a:p>
            <a:r>
              <a:rPr lang="en-US" sz="800" b="1">
                <a:latin typeface="Bookman Old Style" panose="02050604050505020204"/>
                <a:ea typeface="Bookman Old Style" panose="02050604050505020204" pitchFamily="34" charset="-122"/>
                <a:cs typeface="Bookman Old Style" panose="02050604050505020204" pitchFamily="34" charset="-120"/>
              </a:rPr>
              <a:t>CLARIFICATORY</a:t>
            </a:r>
            <a:endParaRPr lang="en-US" sz="800" b="1">
              <a:latin typeface="Bookman Old Style" panose="02050604050505020204"/>
            </a:endParaRPr>
          </a:p>
        </p:txBody>
      </p:sp>
      <p:sp>
        <p:nvSpPr>
          <p:cNvPr id="45" name="Text 43"/>
          <p:cNvSpPr/>
          <p:nvPr/>
        </p:nvSpPr>
        <p:spPr>
          <a:xfrm>
            <a:off x="5674995" y="3023945"/>
            <a:ext cx="1954530" cy="377190"/>
          </a:xfrm>
          <a:prstGeom prst="rect">
            <a:avLst/>
          </a:prstGeom>
          <a:noFill/>
        </p:spPr>
        <p:txBody>
          <a:bodyPr wrap="square" lIns="0" tIns="0" rIns="0" bIns="0" rtlCol="0" anchor="t"/>
          <a:lstStyle/>
          <a:p>
            <a:r>
              <a:rPr lang="en-US" sz="1100" b="1" dirty="0">
                <a:latin typeface="Bookman Old Style" panose="02050604050505020204" pitchFamily="18" charset="0"/>
                <a:ea typeface="Bookman Old Style" panose="02050604050505020204" pitchFamily="34" charset="-122"/>
                <a:cs typeface="Bookman Old Style" panose="02050604050505020204" pitchFamily="34" charset="-120"/>
              </a:rPr>
              <a:t>State Bank of India v. V. Ramakrishnan (2018)</a:t>
            </a:r>
            <a:endParaRPr lang="en-US" sz="1100" dirty="0"/>
          </a:p>
        </p:txBody>
      </p:sp>
      <p:sp>
        <p:nvSpPr>
          <p:cNvPr id="46" name="Text 44"/>
          <p:cNvSpPr/>
          <p:nvPr/>
        </p:nvSpPr>
        <p:spPr>
          <a:xfrm>
            <a:off x="5658667" y="3555166"/>
            <a:ext cx="1954530" cy="1097280"/>
          </a:xfrm>
          <a:prstGeom prst="rect">
            <a:avLst/>
          </a:prstGeom>
          <a:noFill/>
        </p:spPr>
        <p:txBody>
          <a:bodyPr wrap="square" lIns="0" tIns="0" rIns="0" bIns="0" rtlCol="0" anchor="t"/>
          <a:lstStyle/>
          <a:p>
            <a:r>
              <a:rPr lang="en-US" sz="1100" dirty="0">
                <a:latin typeface="Bookman Old Style" panose="02050604050505020204" pitchFamily="18" charset="0"/>
                <a:ea typeface="Bookman Old Style" panose="02050604050505020204" pitchFamily="34" charset="-122"/>
                <a:cs typeface="Bookman Old Style" panose="02050604050505020204" pitchFamily="34" charset="-120"/>
              </a:rPr>
              <a:t>An amendment intended merely to clarify existing law is retrospective in its application.</a:t>
            </a:r>
            <a:endParaRPr lang="en-US" sz="1100" dirty="0"/>
          </a:p>
        </p:txBody>
      </p:sp>
      <p:sp>
        <p:nvSpPr>
          <p:cNvPr id="47" name="Shape 45"/>
          <p:cNvSpPr/>
          <p:nvPr/>
        </p:nvSpPr>
        <p:spPr>
          <a:xfrm>
            <a:off x="0" y="4741164"/>
            <a:ext cx="9132026" cy="391451"/>
          </a:xfrm>
          <a:prstGeom prst="rect">
            <a:avLst/>
          </a:prstGeom>
          <a:solidFill>
            <a:srgbClr val="1A4A80"/>
          </a:solidFill>
          <a:ln w="12700">
            <a:solidFill>
              <a:srgbClr val="1A4A80"/>
            </a:solidFill>
            <a:prstDash val="solid"/>
          </a:ln>
        </p:spPr>
        <p:txBody>
          <a:bodyPr/>
          <a:lstStyle/>
          <a:p>
            <a:endParaRPr lang="en-IN" sz="1350"/>
          </a:p>
        </p:txBody>
      </p:sp>
      <p:sp>
        <p:nvSpPr>
          <p:cNvPr id="48" name="Text 46"/>
          <p:cNvSpPr/>
          <p:nvPr/>
        </p:nvSpPr>
        <p:spPr>
          <a:xfrm>
            <a:off x="173083" y="4807894"/>
            <a:ext cx="8709660" cy="260604"/>
          </a:xfrm>
          <a:prstGeom prst="rect">
            <a:avLst/>
          </a:prstGeom>
          <a:noFill/>
        </p:spPr>
        <p:txBody>
          <a:bodyPr wrap="square" lIns="0" tIns="0" rIns="0" bIns="0" rtlCol="0" anchor="ctr"/>
          <a:lstStyle/>
          <a:p>
            <a:pPr algn="ctr"/>
            <a:r>
              <a:rPr lang="en-US" sz="1200" b="1">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Key Thread Across All Precedents: Clarificatory / Declaratory / Curative Amendments operate RETROSPECTIVELY — the commencement date is NOT decisive.</a:t>
            </a:r>
            <a:endParaRPr lang="en-US"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Shape 0"/>
          <p:cNvSpPr/>
          <p:nvPr/>
        </p:nvSpPr>
        <p:spPr>
          <a:xfrm>
            <a:off x="0" y="0"/>
            <a:ext cx="9144000" cy="411480"/>
          </a:xfrm>
          <a:prstGeom prst="rect">
            <a:avLst/>
          </a:prstGeom>
          <a:solidFill>
            <a:srgbClr val="E8B84B"/>
          </a:solidFill>
          <a:ln w="12700">
            <a:solidFill>
              <a:srgbClr val="E8B84B"/>
            </a:solidFill>
            <a:prstDash val="solid"/>
          </a:ln>
        </p:spPr>
        <p:txBody>
          <a:bodyPr/>
          <a:lstStyle/>
          <a:p>
            <a:endParaRPr lang="en-IN"/>
          </a:p>
        </p:txBody>
      </p:sp>
      <p:sp>
        <p:nvSpPr>
          <p:cNvPr id="3" name="Text 1"/>
          <p:cNvSpPr/>
          <p:nvPr/>
        </p:nvSpPr>
        <p:spPr>
          <a:xfrm>
            <a:off x="0" y="0"/>
            <a:ext cx="9144000" cy="411480"/>
          </a:xfrm>
          <a:prstGeom prst="rect">
            <a:avLst/>
          </a:prstGeom>
          <a:noFill/>
        </p:spPr>
        <p:txBody>
          <a:bodyPr wrap="square" lIns="0" tIns="0" rIns="0" bIns="0" rtlCol="0" anchor="ctr"/>
          <a:lstStyle/>
          <a:p>
            <a:pPr marL="0" indent="0" algn="ctr">
              <a:buNone/>
            </a:pPr>
            <a:endParaRPr lang="en-US" sz="900" dirty="0"/>
          </a:p>
        </p:txBody>
      </p:sp>
      <p:sp>
        <p:nvSpPr>
          <p:cNvPr id="5" name="Text 3"/>
          <p:cNvSpPr/>
          <p:nvPr/>
        </p:nvSpPr>
        <p:spPr>
          <a:xfrm>
            <a:off x="365760" y="502920"/>
            <a:ext cx="640080" cy="347472"/>
          </a:xfrm>
          <a:prstGeom prst="rect">
            <a:avLst/>
          </a:prstGeom>
          <a:noFill/>
        </p:spPr>
        <p:txBody>
          <a:bodyPr wrap="square" lIns="0" tIns="0" rIns="0" bIns="0" rtlCol="0" anchor="ctr"/>
          <a:lstStyle/>
          <a:p>
            <a:pPr marL="0" indent="0" algn="ctr">
              <a:buNone/>
            </a:pPr>
            <a:endParaRPr lang="en-US" sz="1200" dirty="0"/>
          </a:p>
        </p:txBody>
      </p:sp>
      <p:sp>
        <p:nvSpPr>
          <p:cNvPr id="6" name="Text 4"/>
          <p:cNvSpPr/>
          <p:nvPr/>
        </p:nvSpPr>
        <p:spPr>
          <a:xfrm>
            <a:off x="1097280" y="502920"/>
            <a:ext cx="7680960" cy="347472"/>
          </a:xfrm>
          <a:prstGeom prst="rect">
            <a:avLst/>
          </a:prstGeom>
          <a:noFill/>
        </p:spPr>
        <p:txBody>
          <a:bodyPr wrap="square" rtlCol="0" anchor="ctr"/>
          <a:lstStyle/>
          <a:p>
            <a:pPr marL="0" indent="0">
              <a:buNone/>
            </a:pPr>
            <a:r>
              <a:rPr lang="en-US" sz="1400" b="1" dirty="0">
                <a:solidFill>
                  <a:srgbClr val="002060"/>
                </a:solidFill>
                <a:latin typeface="Bookman Old Style" panose="02050604050505020204" pitchFamily="18" charset="0"/>
                <a:ea typeface="Cambria" panose="02040503050406030204" pitchFamily="34" charset="-122"/>
                <a:cs typeface="Cambria" panose="02040503050406030204" pitchFamily="34" charset="-120"/>
              </a:rPr>
              <a:t>Whether confiscation and prosecution can proceed simultaneously?</a:t>
            </a:r>
            <a:endParaRPr lang="en-US" sz="1400" dirty="0">
              <a:solidFill>
                <a:srgbClr val="002060"/>
              </a:solidFill>
              <a:latin typeface="Bookman Old Style" panose="02050604050505020204" pitchFamily="18" charset="0"/>
            </a:endParaRPr>
          </a:p>
        </p:txBody>
      </p:sp>
      <p:sp>
        <p:nvSpPr>
          <p:cNvPr id="7" name="Shape 5"/>
          <p:cNvSpPr/>
          <p:nvPr/>
        </p:nvSpPr>
        <p:spPr>
          <a:xfrm>
            <a:off x="365760" y="960120"/>
            <a:ext cx="8412480" cy="384048"/>
          </a:xfrm>
          <a:prstGeom prst="roundRect">
            <a:avLst>
              <a:gd name="adj" fmla="val 14286"/>
            </a:avLst>
          </a:prstGeom>
          <a:solidFill>
            <a:srgbClr val="0D5C3A"/>
          </a:solidFill>
          <a:ln w="12700">
            <a:solidFill>
              <a:srgbClr val="1A7A50"/>
            </a:solidFill>
            <a:prstDash val="solid"/>
          </a:ln>
        </p:spPr>
        <p:txBody>
          <a:bodyPr/>
          <a:lstStyle/>
          <a:p>
            <a:endParaRPr lang="en-IN"/>
          </a:p>
        </p:txBody>
      </p:sp>
      <p:sp>
        <p:nvSpPr>
          <p:cNvPr id="8" name="Text 6"/>
          <p:cNvSpPr/>
          <p:nvPr/>
        </p:nvSpPr>
        <p:spPr>
          <a:xfrm>
            <a:off x="365760" y="960120"/>
            <a:ext cx="8348472" cy="384048"/>
          </a:xfrm>
          <a:prstGeom prst="rect">
            <a:avLst/>
          </a:prstGeom>
          <a:noFill/>
        </p:spPr>
        <p:txBody>
          <a:bodyPr wrap="square" lIns="0" tIns="0" rIns="0" bIns="0" rtlCol="0" anchor="ctr"/>
          <a:lstStyle/>
          <a:p>
            <a:pPr marL="0" indent="0" algn="ctr">
              <a:buNone/>
            </a:pPr>
            <a:r>
              <a:rPr lang="en-US" sz="1200" b="1" dirty="0">
                <a:solidFill>
                  <a:srgbClr val="7DFFB8"/>
                </a:solidFill>
                <a:latin typeface="Bookman Old Style" panose="02050604050505020204" pitchFamily="18" charset="0"/>
              </a:rPr>
              <a:t>HELD: YES — Confiscation and prosecution are independent remedies and may proceed simultaneously</a:t>
            </a:r>
            <a:endParaRPr lang="en-US" sz="1200" dirty="0">
              <a:latin typeface="Bookman Old Style" panose="02050604050505020204" pitchFamily="18" charset="0"/>
            </a:endParaRPr>
          </a:p>
        </p:txBody>
      </p:sp>
      <p:sp useBgFill="1">
        <p:nvSpPr>
          <p:cNvPr id="9" name="Shape 7"/>
          <p:cNvSpPr/>
          <p:nvPr/>
        </p:nvSpPr>
        <p:spPr>
          <a:xfrm>
            <a:off x="365760" y="1463040"/>
            <a:ext cx="4114800" cy="3200400"/>
          </a:xfrm>
          <a:prstGeom prst="roundRect">
            <a:avLst>
              <a:gd name="adj" fmla="val 2286"/>
            </a:avLst>
          </a:prstGeom>
          <a:effectLst>
            <a:outerShdw blurRad="76200" dist="25400" dir="2700000" algn="bl" rotWithShape="0">
              <a:srgbClr val="000000">
                <a:alpha val="25000"/>
              </a:srgbClr>
            </a:outerShdw>
          </a:effectLst>
        </p:spPr>
        <p:txBody>
          <a:bodyPr/>
          <a:lstStyle/>
          <a:p>
            <a:endParaRPr lang="en-IN"/>
          </a:p>
        </p:txBody>
      </p:sp>
      <p:sp useBgFill="1">
        <p:nvSpPr>
          <p:cNvPr id="10" name="Shape 8"/>
          <p:cNvSpPr/>
          <p:nvPr/>
        </p:nvSpPr>
        <p:spPr>
          <a:xfrm>
            <a:off x="475488" y="1463040"/>
            <a:ext cx="4005072" cy="347472"/>
          </a:xfrm>
          <a:prstGeom prst="rect">
            <a:avLst/>
          </a:prstGeom>
          <a:ln w="12700">
            <a:solidFill>
              <a:srgbClr val="0F8B8D"/>
            </a:solidFill>
            <a:prstDash val="solid"/>
          </a:ln>
        </p:spPr>
        <p:txBody>
          <a:bodyPr/>
          <a:lstStyle/>
          <a:p>
            <a:endParaRPr lang="en-IN"/>
          </a:p>
        </p:txBody>
      </p:sp>
      <p:sp>
        <p:nvSpPr>
          <p:cNvPr id="11" name="Text 9"/>
          <p:cNvSpPr/>
          <p:nvPr/>
        </p:nvSpPr>
        <p:spPr>
          <a:xfrm>
            <a:off x="475488" y="1463040"/>
            <a:ext cx="4005072" cy="347472"/>
          </a:xfrm>
          <a:prstGeom prst="rect">
            <a:avLst/>
          </a:prstGeom>
          <a:solidFill>
            <a:schemeClr val="accent4"/>
          </a:solidFill>
        </p:spPr>
        <p:txBody>
          <a:bodyPr wrap="square" lIns="0" tIns="0" rIns="0" bIns="0" rtlCol="0" anchor="ctr"/>
          <a:lstStyle/>
          <a:p>
            <a:pPr marL="0" indent="0">
              <a:buNone/>
            </a:pPr>
            <a:r>
              <a:rPr lang="en-US" sz="1400" b="1" dirty="0">
                <a:solidFill>
                  <a:srgbClr val="002060"/>
                </a:solidFill>
                <a:latin typeface="Bookman Old Style" panose="02050604050505020204" pitchFamily="18" charset="0"/>
              </a:rPr>
              <a:t>⚖  Civil Confiscation Proceedings</a:t>
            </a:r>
            <a:endParaRPr lang="en-US" sz="1400" dirty="0">
              <a:solidFill>
                <a:srgbClr val="002060"/>
              </a:solidFill>
              <a:latin typeface="Bookman Old Style" panose="02050604050505020204" pitchFamily="18" charset="0"/>
            </a:endParaRPr>
          </a:p>
        </p:txBody>
      </p:sp>
      <p:sp useBgFill="1">
        <p:nvSpPr>
          <p:cNvPr id="12" name="Text 10"/>
          <p:cNvSpPr/>
          <p:nvPr/>
        </p:nvSpPr>
        <p:spPr>
          <a:xfrm>
            <a:off x="530352" y="1920240"/>
            <a:ext cx="3840480" cy="475488"/>
          </a:xfrm>
          <a:prstGeom prst="rect">
            <a:avLst/>
          </a:prstGeom>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Forum: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Adjudicating Authority → Appellate Tribunal → High Court (§§ 24–26)</a:t>
            </a:r>
            <a:endParaRPr lang="en-US" sz="1100" dirty="0">
              <a:solidFill>
                <a:srgbClr val="002060"/>
              </a:solidFill>
              <a:latin typeface="Bookman Old Style" panose="02050604050505020204" pitchFamily="18" charset="0"/>
            </a:endParaRPr>
          </a:p>
        </p:txBody>
      </p:sp>
      <p:sp useBgFill="1">
        <p:nvSpPr>
          <p:cNvPr id="13" name="Text 11"/>
          <p:cNvSpPr/>
          <p:nvPr/>
        </p:nvSpPr>
        <p:spPr>
          <a:xfrm>
            <a:off x="530352" y="2441448"/>
            <a:ext cx="3840480" cy="338328"/>
          </a:xfrm>
          <a:prstGeom prst="rect">
            <a:avLst/>
          </a:prstGeom>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Standard: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Balance of probabilities (civil standard)</a:t>
            </a:r>
            <a:endParaRPr lang="en-US" sz="1100" dirty="0">
              <a:solidFill>
                <a:srgbClr val="002060"/>
              </a:solidFill>
              <a:latin typeface="Bookman Old Style" panose="02050604050505020204" pitchFamily="18" charset="0"/>
            </a:endParaRPr>
          </a:p>
        </p:txBody>
      </p:sp>
      <p:sp useBgFill="1">
        <p:nvSpPr>
          <p:cNvPr id="14" name="Text 12"/>
          <p:cNvSpPr/>
          <p:nvPr/>
        </p:nvSpPr>
        <p:spPr>
          <a:xfrm>
            <a:off x="530352" y="2846421"/>
            <a:ext cx="3840480" cy="475488"/>
          </a:xfrm>
          <a:prstGeom prst="rect">
            <a:avLst/>
          </a:prstGeom>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Consequence: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Confiscation of benami property to Central Government</a:t>
            </a:r>
            <a:endParaRPr lang="en-US" sz="1100" dirty="0">
              <a:solidFill>
                <a:srgbClr val="002060"/>
              </a:solidFill>
              <a:latin typeface="Bookman Old Style" panose="02050604050505020204" pitchFamily="18" charset="0"/>
            </a:endParaRPr>
          </a:p>
        </p:txBody>
      </p:sp>
      <p:sp useBgFill="1">
        <p:nvSpPr>
          <p:cNvPr id="15" name="Text 13"/>
          <p:cNvSpPr/>
          <p:nvPr/>
        </p:nvSpPr>
        <p:spPr>
          <a:xfrm>
            <a:off x="530352" y="3367629"/>
            <a:ext cx="3840480" cy="475488"/>
          </a:xfrm>
          <a:prstGeom prst="rect">
            <a:avLst/>
          </a:prstGeom>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Purpose: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Prevent unjust enrichment; recover ill-gotten property</a:t>
            </a:r>
            <a:endParaRPr lang="en-US" sz="1100" dirty="0">
              <a:solidFill>
                <a:srgbClr val="002060"/>
              </a:solidFill>
              <a:latin typeface="Bookman Old Style" panose="02050604050505020204" pitchFamily="18" charset="0"/>
            </a:endParaRPr>
          </a:p>
        </p:txBody>
      </p:sp>
      <p:sp useBgFill="1">
        <p:nvSpPr>
          <p:cNvPr id="16" name="Text 14"/>
          <p:cNvSpPr/>
          <p:nvPr/>
        </p:nvSpPr>
        <p:spPr>
          <a:xfrm>
            <a:off x="530352" y="3888837"/>
            <a:ext cx="3840480" cy="475488"/>
          </a:xfrm>
          <a:prstGeom prst="rect">
            <a:avLst/>
          </a:prstGeom>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Key: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No criminal conviction required for confiscation to operate</a:t>
            </a:r>
            <a:endParaRPr lang="en-US" sz="1100" dirty="0">
              <a:solidFill>
                <a:srgbClr val="002060"/>
              </a:solidFill>
              <a:latin typeface="Bookman Old Style" panose="02050604050505020204" pitchFamily="18" charset="0"/>
            </a:endParaRPr>
          </a:p>
        </p:txBody>
      </p:sp>
      <p:sp>
        <p:nvSpPr>
          <p:cNvPr id="17" name="Shape 15"/>
          <p:cNvSpPr/>
          <p:nvPr/>
        </p:nvSpPr>
        <p:spPr>
          <a:xfrm>
            <a:off x="4709160" y="1463040"/>
            <a:ext cx="4114800" cy="3200400"/>
          </a:xfrm>
          <a:prstGeom prst="roundRect">
            <a:avLst>
              <a:gd name="adj" fmla="val 2286"/>
            </a:avLst>
          </a:prstGeom>
          <a:solidFill>
            <a:schemeClr val="bg1"/>
          </a:solidFill>
          <a:effectLst>
            <a:outerShdw blurRad="76200" dist="25400" dir="2700000" algn="bl" rotWithShape="0">
              <a:srgbClr val="000000">
                <a:alpha val="25000"/>
              </a:srgbClr>
            </a:outerShdw>
          </a:effectLst>
        </p:spPr>
        <p:txBody>
          <a:bodyPr/>
          <a:lstStyle/>
          <a:p>
            <a:endParaRPr lang="en-IN"/>
          </a:p>
        </p:txBody>
      </p:sp>
      <p:sp>
        <p:nvSpPr>
          <p:cNvPr id="18" name="Shape 16"/>
          <p:cNvSpPr/>
          <p:nvPr/>
        </p:nvSpPr>
        <p:spPr>
          <a:xfrm>
            <a:off x="4709160" y="1463040"/>
            <a:ext cx="4114800" cy="347472"/>
          </a:xfrm>
          <a:prstGeom prst="rect">
            <a:avLst/>
          </a:prstGeom>
          <a:solidFill>
            <a:schemeClr val="bg1"/>
          </a:solidFill>
          <a:ln w="12700">
            <a:solidFill>
              <a:srgbClr val="7B2D8B"/>
            </a:solidFill>
            <a:prstDash val="solid"/>
          </a:ln>
        </p:spPr>
        <p:txBody>
          <a:bodyPr/>
          <a:lstStyle/>
          <a:p>
            <a:endParaRPr lang="en-IN"/>
          </a:p>
        </p:txBody>
      </p:sp>
      <p:sp>
        <p:nvSpPr>
          <p:cNvPr id="19" name="Text 17"/>
          <p:cNvSpPr/>
          <p:nvPr/>
        </p:nvSpPr>
        <p:spPr>
          <a:xfrm>
            <a:off x="4818888" y="1463040"/>
            <a:ext cx="4005072" cy="347472"/>
          </a:xfrm>
          <a:prstGeom prst="rect">
            <a:avLst/>
          </a:prstGeom>
          <a:solidFill>
            <a:schemeClr val="accent4"/>
          </a:solidFill>
        </p:spPr>
        <p:txBody>
          <a:bodyPr wrap="square" lIns="0" tIns="0" rIns="0" bIns="0" rtlCol="0" anchor="ctr"/>
          <a:lstStyle/>
          <a:p>
            <a:r>
              <a:rPr lang="en-US" sz="1400" b="1" dirty="0">
                <a:solidFill>
                  <a:srgbClr val="002060"/>
                </a:solidFill>
                <a:latin typeface="Bookman Old Style" panose="02050604050505020204" pitchFamily="18" charset="0"/>
              </a:rPr>
              <a:t>🔒  </a:t>
            </a:r>
            <a:r>
              <a:rPr lang="en-US" sz="1400" b="1">
                <a:solidFill>
                  <a:srgbClr val="002060"/>
                </a:solidFill>
                <a:latin typeface="Bookman Old Style" panose="02050604050505020204" pitchFamily="18" charset="0"/>
              </a:rPr>
              <a:t>Criminal Prosecution</a:t>
            </a:r>
            <a:endParaRPr lang="en-US" sz="1400" b="1" dirty="0">
              <a:solidFill>
                <a:srgbClr val="002060"/>
              </a:solidFill>
              <a:latin typeface="Bookman Old Style" panose="02050604050505020204" pitchFamily="18" charset="0"/>
            </a:endParaRPr>
          </a:p>
        </p:txBody>
      </p:sp>
      <p:sp>
        <p:nvSpPr>
          <p:cNvPr id="20" name="Text 18"/>
          <p:cNvSpPr/>
          <p:nvPr/>
        </p:nvSpPr>
        <p:spPr>
          <a:xfrm>
            <a:off x="4873752" y="1920240"/>
            <a:ext cx="3840480" cy="475488"/>
          </a:xfrm>
          <a:prstGeom prst="rect">
            <a:avLst/>
          </a:prstGeom>
          <a:solidFill>
            <a:schemeClr val="bg1"/>
          </a:solidFill>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Forum: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Sessions Court / Special Court under Benami Act</a:t>
            </a:r>
            <a:endParaRPr lang="en-US" sz="1100" dirty="0">
              <a:solidFill>
                <a:srgbClr val="002060"/>
              </a:solidFill>
              <a:latin typeface="Bookman Old Style" panose="02050604050505020204" pitchFamily="18" charset="0"/>
            </a:endParaRPr>
          </a:p>
        </p:txBody>
      </p:sp>
      <p:sp>
        <p:nvSpPr>
          <p:cNvPr id="21" name="Text 19"/>
          <p:cNvSpPr/>
          <p:nvPr/>
        </p:nvSpPr>
        <p:spPr>
          <a:xfrm>
            <a:off x="4873752" y="2441448"/>
            <a:ext cx="3840480" cy="475488"/>
          </a:xfrm>
          <a:prstGeom prst="rect">
            <a:avLst/>
          </a:prstGeom>
          <a:solidFill>
            <a:schemeClr val="bg1"/>
          </a:solidFill>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Standard: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Beyond reasonable doubt (criminal standard)</a:t>
            </a:r>
            <a:endParaRPr lang="en-US" sz="1100" dirty="0">
              <a:solidFill>
                <a:srgbClr val="002060"/>
              </a:solidFill>
              <a:latin typeface="Bookman Old Style" panose="02050604050505020204" pitchFamily="18" charset="0"/>
            </a:endParaRPr>
          </a:p>
        </p:txBody>
      </p:sp>
      <p:sp>
        <p:nvSpPr>
          <p:cNvPr id="22" name="Text 20"/>
          <p:cNvSpPr/>
          <p:nvPr/>
        </p:nvSpPr>
        <p:spPr>
          <a:xfrm>
            <a:off x="4873752" y="2962656"/>
            <a:ext cx="3840480" cy="475488"/>
          </a:xfrm>
          <a:prstGeom prst="rect">
            <a:avLst/>
          </a:prstGeom>
          <a:solidFill>
            <a:schemeClr val="bg1"/>
          </a:solidFill>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Consequence: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Imprisonment up to 7 years + fine (§ 53 post-2016)</a:t>
            </a:r>
            <a:endParaRPr lang="en-US" sz="1100" dirty="0">
              <a:solidFill>
                <a:srgbClr val="002060"/>
              </a:solidFill>
              <a:latin typeface="Bookman Old Style" panose="02050604050505020204" pitchFamily="18" charset="0"/>
            </a:endParaRPr>
          </a:p>
        </p:txBody>
      </p:sp>
      <p:sp>
        <p:nvSpPr>
          <p:cNvPr id="23" name="Text 21"/>
          <p:cNvSpPr/>
          <p:nvPr/>
        </p:nvSpPr>
        <p:spPr>
          <a:xfrm>
            <a:off x="4873752" y="3483864"/>
            <a:ext cx="3840480" cy="475488"/>
          </a:xfrm>
          <a:prstGeom prst="rect">
            <a:avLst/>
          </a:prstGeom>
          <a:solidFill>
            <a:schemeClr val="bg1"/>
          </a:solidFill>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Purpose: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Punish the offender; deter benami transactions</a:t>
            </a:r>
            <a:endParaRPr lang="en-US" sz="1100" dirty="0">
              <a:solidFill>
                <a:srgbClr val="002060"/>
              </a:solidFill>
              <a:latin typeface="Bookman Old Style" panose="02050604050505020204" pitchFamily="18" charset="0"/>
            </a:endParaRPr>
          </a:p>
        </p:txBody>
      </p:sp>
      <p:sp>
        <p:nvSpPr>
          <p:cNvPr id="24" name="Text 22"/>
          <p:cNvSpPr/>
          <p:nvPr/>
        </p:nvSpPr>
        <p:spPr>
          <a:xfrm>
            <a:off x="4873752" y="4005072"/>
            <a:ext cx="3840480" cy="475488"/>
          </a:xfrm>
          <a:prstGeom prst="rect">
            <a:avLst/>
          </a:prstGeom>
          <a:solidFill>
            <a:schemeClr val="bg1"/>
          </a:solidFill>
        </p:spPr>
        <p:txBody>
          <a:bodyPr wrap="square" rtlCol="0" anchor="t"/>
          <a:lstStyle/>
          <a:p>
            <a:pPr marL="0" indent="0">
              <a:buNone/>
            </a:pPr>
            <a:r>
              <a:rPr lang="en-US" sz="1100" b="1"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Key: </a:t>
            </a:r>
            <a:r>
              <a:rPr lang="en-US" sz="1100" dirty="0">
                <a:solidFill>
                  <a:srgbClr val="002060"/>
                </a:solidFill>
                <a:latin typeface="Bookman Old Style" panose="02050604050505020204" pitchFamily="18" charset="0"/>
                <a:ea typeface="Calibri" panose="020F0502020204030204" pitchFamily="34" charset="-122"/>
                <a:cs typeface="Calibri" panose="020F0502020204030204" pitchFamily="34" charset="-120"/>
              </a:rPr>
              <a:t>Civil confiscation finding does not operate as res judicata in criminal proceedings</a:t>
            </a:r>
            <a:endParaRPr lang="en-US" sz="1100" dirty="0">
              <a:solidFill>
                <a:srgbClr val="002060"/>
              </a:solidFill>
              <a:latin typeface="Bookman Old Style" panose="02050604050505020204" pitchFamily="18" charset="0"/>
            </a:endParaRPr>
          </a:p>
        </p:txBody>
      </p:sp>
      <p:sp>
        <p:nvSpPr>
          <p:cNvPr id="25" name="Shape 23"/>
          <p:cNvSpPr/>
          <p:nvPr/>
        </p:nvSpPr>
        <p:spPr>
          <a:xfrm>
            <a:off x="0" y="4892040"/>
            <a:ext cx="9144000" cy="251460"/>
          </a:xfrm>
          <a:prstGeom prst="rect">
            <a:avLst/>
          </a:prstGeom>
          <a:solidFill>
            <a:srgbClr val="16213E"/>
          </a:solidFill>
          <a:ln w="12700">
            <a:solidFill>
              <a:srgbClr val="16213E"/>
            </a:solidFill>
            <a:prstDash val="solid"/>
          </a:ln>
        </p:spPr>
        <p:txBody>
          <a:bodyPr/>
          <a:lstStyle/>
          <a:p>
            <a:endParaRPr lang="en-IN"/>
          </a:p>
        </p:txBody>
      </p:sp>
      <p:sp>
        <p:nvSpPr>
          <p:cNvPr id="26" name="Text 24"/>
          <p:cNvSpPr/>
          <p:nvPr/>
        </p:nvSpPr>
        <p:spPr>
          <a:xfrm>
            <a:off x="0" y="4892040"/>
            <a:ext cx="9144000" cy="251460"/>
          </a:xfrm>
          <a:prstGeom prst="rect">
            <a:avLst/>
          </a:prstGeom>
          <a:noFill/>
        </p:spPr>
        <p:txBody>
          <a:bodyPr wrap="square" lIns="0" tIns="0" rIns="0" bIns="0" rtlCol="0" anchor="ctr"/>
          <a:lstStyle/>
          <a:p>
            <a:pPr marL="0" indent="0" algn="ctr">
              <a:buNone/>
            </a:pPr>
            <a:r>
              <a:rPr lang="en-US" sz="800" dirty="0">
                <a:solidFill>
                  <a:srgbClr val="A0A0B0"/>
                </a:solidFill>
              </a:rPr>
              <a:t>Question 4  |  Confiscation &amp; Prosecution  |  Manjula v. D.A. Srinivas </a:t>
            </a:r>
            <a:endParaRPr lang="en-US" sz="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0" y="0"/>
            <a:ext cx="9144000" cy="411480"/>
          </a:xfrm>
          <a:prstGeom prst="rect">
            <a:avLst/>
          </a:prstGeom>
          <a:solidFill>
            <a:srgbClr val="E8B84B"/>
          </a:solidFill>
          <a:ln w="12700">
            <a:solidFill>
              <a:srgbClr val="E8B84B"/>
            </a:solidFill>
            <a:prstDash val="solid"/>
          </a:ln>
        </p:spPr>
        <p:txBody>
          <a:bodyPr/>
          <a:lstStyle/>
          <a:p>
            <a:endParaRPr lang="en-IN">
              <a:latin typeface="Bookman Old Style" panose="02050604050505020204" pitchFamily="18" charset="0"/>
            </a:endParaRPr>
          </a:p>
        </p:txBody>
      </p:sp>
      <p:sp>
        <p:nvSpPr>
          <p:cNvPr id="3" name="Text 1"/>
          <p:cNvSpPr/>
          <p:nvPr/>
        </p:nvSpPr>
        <p:spPr>
          <a:xfrm>
            <a:off x="0" y="0"/>
            <a:ext cx="9144000" cy="411480"/>
          </a:xfrm>
          <a:prstGeom prst="rect">
            <a:avLst/>
          </a:prstGeom>
          <a:noFill/>
        </p:spPr>
        <p:txBody>
          <a:bodyPr wrap="square" lIns="0" tIns="0" rIns="0" bIns="0" rtlCol="0" anchor="ctr"/>
          <a:lstStyle/>
          <a:p>
            <a:pPr marL="0" indent="0" algn="ctr">
              <a:buNone/>
            </a:pPr>
            <a:endParaRPr lang="en-US" sz="900" dirty="0">
              <a:latin typeface="Bookman Old Style" panose="02050604050505020204" pitchFamily="18" charset="0"/>
            </a:endParaRPr>
          </a:p>
        </p:txBody>
      </p:sp>
      <p:sp>
        <p:nvSpPr>
          <p:cNvPr id="5" name="Text 3"/>
          <p:cNvSpPr/>
          <p:nvPr/>
        </p:nvSpPr>
        <p:spPr>
          <a:xfrm>
            <a:off x="365760" y="502920"/>
            <a:ext cx="640080" cy="347472"/>
          </a:xfrm>
          <a:prstGeom prst="rect">
            <a:avLst/>
          </a:prstGeom>
          <a:solidFill>
            <a:srgbClr val="1A1A2E"/>
          </a:solidFill>
        </p:spPr>
        <p:txBody>
          <a:bodyPr wrap="square" lIns="0" tIns="0" rIns="0" bIns="0" rtlCol="0" anchor="ctr"/>
          <a:lstStyle/>
          <a:p>
            <a:pPr marL="0" indent="0" algn="ctr">
              <a:buNone/>
            </a:pPr>
            <a:endParaRPr lang="en-US" sz="1200" dirty="0">
              <a:solidFill>
                <a:schemeClr val="bg1"/>
              </a:solidFill>
              <a:latin typeface="Bookman Old Style" panose="02050604050505020204" pitchFamily="18" charset="0"/>
            </a:endParaRPr>
          </a:p>
        </p:txBody>
      </p:sp>
      <p:sp>
        <p:nvSpPr>
          <p:cNvPr id="6" name="Text 4"/>
          <p:cNvSpPr/>
          <p:nvPr/>
        </p:nvSpPr>
        <p:spPr>
          <a:xfrm>
            <a:off x="429768" y="502920"/>
            <a:ext cx="8348472" cy="347472"/>
          </a:xfrm>
          <a:prstGeom prst="rect">
            <a:avLst/>
          </a:prstGeom>
          <a:solidFill>
            <a:srgbClr val="1A1A2E"/>
          </a:solidFill>
        </p:spPr>
        <p:txBody>
          <a:bodyPr wrap="square" rtlCol="0" anchor="ctr"/>
          <a:lstStyle/>
          <a:p>
            <a:pPr marL="0" indent="0">
              <a:buNone/>
            </a:pPr>
            <a:r>
              <a:rPr lang="en-US" sz="16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Whether separate adjudication under §§ 24–26 was necessary after a judicial declaration that the property was benami?</a:t>
            </a:r>
            <a:endParaRPr lang="en-US" sz="1600" dirty="0">
              <a:latin typeface="Bookman Old Style" panose="02050604050505020204" pitchFamily="18" charset="0"/>
            </a:endParaRPr>
          </a:p>
        </p:txBody>
      </p:sp>
      <p:sp>
        <p:nvSpPr>
          <p:cNvPr id="7" name="Shape 5"/>
          <p:cNvSpPr/>
          <p:nvPr/>
        </p:nvSpPr>
        <p:spPr>
          <a:xfrm>
            <a:off x="365760" y="1029861"/>
            <a:ext cx="8412480" cy="384048"/>
          </a:xfrm>
          <a:prstGeom prst="roundRect">
            <a:avLst>
              <a:gd name="adj" fmla="val 14286"/>
            </a:avLst>
          </a:prstGeom>
          <a:solidFill>
            <a:schemeClr val="bg1"/>
          </a:solidFill>
          <a:ln w="12700">
            <a:solidFill>
              <a:srgbClr val="1A7A50"/>
            </a:solidFill>
            <a:prstDash val="solid"/>
          </a:ln>
        </p:spPr>
        <p:txBody>
          <a:bodyPr/>
          <a:lstStyle/>
          <a:p>
            <a:endParaRPr lang="en-IN">
              <a:latin typeface="Bookman Old Style" panose="02050604050505020204" pitchFamily="18" charset="0"/>
            </a:endParaRPr>
          </a:p>
        </p:txBody>
      </p:sp>
      <p:sp>
        <p:nvSpPr>
          <p:cNvPr id="8" name="Text 6"/>
          <p:cNvSpPr/>
          <p:nvPr/>
        </p:nvSpPr>
        <p:spPr>
          <a:xfrm>
            <a:off x="365760" y="1029861"/>
            <a:ext cx="8412480" cy="384048"/>
          </a:xfrm>
          <a:prstGeom prst="rect">
            <a:avLst/>
          </a:prstGeom>
          <a:solidFill>
            <a:schemeClr val="bg1"/>
          </a:solidFill>
        </p:spPr>
        <p:txBody>
          <a:bodyPr wrap="square" lIns="0" tIns="0" rIns="0" bIns="0" rtlCol="0" anchor="ctr"/>
          <a:lstStyle/>
          <a:p>
            <a:pPr marL="0" indent="0" algn="ctr">
              <a:buNone/>
            </a:pPr>
            <a:r>
              <a:rPr lang="en-US" sz="1150" b="1" dirty="0">
                <a:latin typeface="Bookman Old Style" panose="02050604050505020204" pitchFamily="18" charset="0"/>
              </a:rPr>
              <a:t>HELD: NO — Once a competent court declares a transaction benami and the finding attains finality, § 27 confiscation follows directly</a:t>
            </a:r>
            <a:endParaRPr lang="en-US" sz="1150" dirty="0">
              <a:latin typeface="Bookman Old Style" panose="02050604050505020204" pitchFamily="18" charset="0"/>
            </a:endParaRPr>
          </a:p>
        </p:txBody>
      </p:sp>
      <p:sp>
        <p:nvSpPr>
          <p:cNvPr id="9" name="Shape 7"/>
          <p:cNvSpPr/>
          <p:nvPr/>
        </p:nvSpPr>
        <p:spPr>
          <a:xfrm>
            <a:off x="320040" y="1532781"/>
            <a:ext cx="2743200" cy="3200400"/>
          </a:xfrm>
          <a:prstGeom prst="roundRect">
            <a:avLst>
              <a:gd name="adj" fmla="val 2667"/>
            </a:avLst>
          </a:prstGeom>
          <a:solidFill>
            <a:schemeClr val="bg1"/>
          </a:solidFill>
          <a:effectLst>
            <a:outerShdw blurRad="76200" dist="25400" dir="2700000" algn="bl" rotWithShape="0">
              <a:srgbClr val="000000">
                <a:alpha val="25000"/>
              </a:srgbClr>
            </a:outerShdw>
          </a:effectLst>
        </p:spPr>
        <p:txBody>
          <a:bodyPr/>
          <a:lstStyle/>
          <a:p>
            <a:endParaRPr lang="en-IN">
              <a:latin typeface="Bookman Old Style" panose="02050604050505020204" pitchFamily="18" charset="0"/>
            </a:endParaRPr>
          </a:p>
        </p:txBody>
      </p:sp>
      <p:sp>
        <p:nvSpPr>
          <p:cNvPr id="10" name="Shape 8"/>
          <p:cNvSpPr/>
          <p:nvPr/>
        </p:nvSpPr>
        <p:spPr>
          <a:xfrm>
            <a:off x="320040" y="1532781"/>
            <a:ext cx="2743200" cy="347472"/>
          </a:xfrm>
          <a:prstGeom prst="rect">
            <a:avLst/>
          </a:prstGeom>
          <a:solidFill>
            <a:schemeClr val="bg1"/>
          </a:solidFill>
          <a:ln w="12700">
            <a:solidFill>
              <a:srgbClr val="1B4F72"/>
            </a:solidFill>
            <a:prstDash val="solid"/>
          </a:ln>
        </p:spPr>
        <p:txBody>
          <a:bodyPr/>
          <a:lstStyle/>
          <a:p>
            <a:endParaRPr lang="en-IN">
              <a:latin typeface="Bookman Old Style" panose="02050604050505020204" pitchFamily="18" charset="0"/>
            </a:endParaRPr>
          </a:p>
        </p:txBody>
      </p:sp>
      <p:sp>
        <p:nvSpPr>
          <p:cNvPr id="11" name="Text 9"/>
          <p:cNvSpPr/>
          <p:nvPr/>
        </p:nvSpPr>
        <p:spPr>
          <a:xfrm>
            <a:off x="320040" y="1532781"/>
            <a:ext cx="2743200" cy="347472"/>
          </a:xfrm>
          <a:prstGeom prst="rect">
            <a:avLst/>
          </a:prstGeom>
          <a:solidFill>
            <a:srgbClr val="FFC000"/>
          </a:solidFill>
        </p:spPr>
        <p:txBody>
          <a:bodyPr wrap="square" lIns="0" tIns="76200" rIns="76200" bIns="0" rtlCol="0" anchor="ctr"/>
          <a:lstStyle/>
          <a:p>
            <a:pPr marL="0" indent="0">
              <a:buNone/>
            </a:pPr>
            <a:r>
              <a:rPr lang="en-US" sz="1150" b="1" dirty="0">
                <a:latin typeface="Bookman Old Style" panose="02050604050505020204" pitchFamily="18" charset="0"/>
              </a:rPr>
              <a:t>	The Role of §§ 24–26</a:t>
            </a:r>
            <a:endParaRPr lang="en-US" sz="1150" dirty="0">
              <a:latin typeface="Bookman Old Style" panose="02050604050505020204" pitchFamily="18" charset="0"/>
            </a:endParaRPr>
          </a:p>
        </p:txBody>
      </p:sp>
      <p:sp>
        <p:nvSpPr>
          <p:cNvPr id="12" name="Text 10"/>
          <p:cNvSpPr/>
          <p:nvPr/>
        </p:nvSpPr>
        <p:spPr>
          <a:xfrm>
            <a:off x="429768" y="1989981"/>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Sections 24–26 create the adjudicatory machinery for the Initiating Officer, Adjudicating Authority, and Appellate Tribunal.</a:t>
            </a:r>
            <a:endParaRPr lang="en-US" sz="1000" dirty="0">
              <a:latin typeface="Bookman Old Style" panose="02050604050505020204" pitchFamily="18" charset="0"/>
            </a:endParaRPr>
          </a:p>
        </p:txBody>
      </p:sp>
      <p:sp>
        <p:nvSpPr>
          <p:cNvPr id="13" name="Text 11"/>
          <p:cNvSpPr/>
          <p:nvPr/>
        </p:nvSpPr>
        <p:spPr>
          <a:xfrm>
            <a:off x="429768" y="2867805"/>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This process serves to determine whether a transaction is benami — a question of fact.</a:t>
            </a:r>
            <a:endParaRPr lang="en-US" sz="1000" dirty="0">
              <a:latin typeface="Bookman Old Style" panose="02050604050505020204" pitchFamily="18" charset="0"/>
            </a:endParaRPr>
          </a:p>
        </p:txBody>
      </p:sp>
      <p:sp>
        <p:nvSpPr>
          <p:cNvPr id="14" name="Text 12"/>
          <p:cNvSpPr/>
          <p:nvPr/>
        </p:nvSpPr>
        <p:spPr>
          <a:xfrm>
            <a:off x="429768" y="3745629"/>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Once that factual determination is made by a competent court and attains finality, the predicate for confiscation is satisfied.</a:t>
            </a:r>
            <a:endParaRPr lang="en-US" sz="1000" dirty="0">
              <a:latin typeface="Bookman Old Style" panose="02050604050505020204" pitchFamily="18" charset="0"/>
            </a:endParaRPr>
          </a:p>
        </p:txBody>
      </p:sp>
      <p:sp>
        <p:nvSpPr>
          <p:cNvPr id="15" name="Shape 13"/>
          <p:cNvSpPr/>
          <p:nvPr/>
        </p:nvSpPr>
        <p:spPr>
          <a:xfrm>
            <a:off x="3172968" y="1532781"/>
            <a:ext cx="2743200" cy="3200400"/>
          </a:xfrm>
          <a:prstGeom prst="roundRect">
            <a:avLst>
              <a:gd name="adj" fmla="val 2667"/>
            </a:avLst>
          </a:prstGeom>
          <a:solidFill>
            <a:schemeClr val="bg1"/>
          </a:solidFill>
          <a:effectLst>
            <a:outerShdw blurRad="76200" dist="25400" dir="2700000" algn="bl" rotWithShape="0">
              <a:srgbClr val="000000">
                <a:alpha val="25000"/>
              </a:srgbClr>
            </a:outerShdw>
          </a:effectLst>
        </p:spPr>
        <p:txBody>
          <a:bodyPr/>
          <a:lstStyle/>
          <a:p>
            <a:endParaRPr lang="en-IN">
              <a:latin typeface="Bookman Old Style" panose="02050604050505020204" pitchFamily="18" charset="0"/>
            </a:endParaRPr>
          </a:p>
        </p:txBody>
      </p:sp>
      <p:sp>
        <p:nvSpPr>
          <p:cNvPr id="16" name="Shape 14"/>
          <p:cNvSpPr/>
          <p:nvPr/>
        </p:nvSpPr>
        <p:spPr>
          <a:xfrm>
            <a:off x="3172968" y="1532781"/>
            <a:ext cx="2743200" cy="347472"/>
          </a:xfrm>
          <a:prstGeom prst="rect">
            <a:avLst/>
          </a:prstGeom>
          <a:solidFill>
            <a:schemeClr val="bg1"/>
          </a:solidFill>
          <a:ln w="12700">
            <a:solidFill>
              <a:srgbClr val="4A235A"/>
            </a:solidFill>
            <a:prstDash val="solid"/>
          </a:ln>
        </p:spPr>
        <p:txBody>
          <a:bodyPr/>
          <a:lstStyle/>
          <a:p>
            <a:endParaRPr lang="en-IN">
              <a:latin typeface="Bookman Old Style" panose="02050604050505020204" pitchFamily="18" charset="0"/>
            </a:endParaRPr>
          </a:p>
        </p:txBody>
      </p:sp>
      <p:sp>
        <p:nvSpPr>
          <p:cNvPr id="17" name="Text 15"/>
          <p:cNvSpPr/>
          <p:nvPr/>
        </p:nvSpPr>
        <p:spPr>
          <a:xfrm>
            <a:off x="3172968" y="1532781"/>
            <a:ext cx="2743200" cy="347472"/>
          </a:xfrm>
          <a:prstGeom prst="rect">
            <a:avLst/>
          </a:prstGeom>
          <a:solidFill>
            <a:srgbClr val="FFC000"/>
          </a:solidFill>
        </p:spPr>
        <p:txBody>
          <a:bodyPr wrap="square" lIns="0" tIns="76200" rIns="76200" bIns="0" rtlCol="0" anchor="ctr"/>
          <a:lstStyle/>
          <a:p>
            <a:pPr marL="0" indent="0">
              <a:buNone/>
            </a:pPr>
            <a:r>
              <a:rPr lang="en-US" sz="1150" b="1" dirty="0">
                <a:latin typeface="Bookman Old Style" panose="02050604050505020204" pitchFamily="18" charset="0"/>
              </a:rPr>
              <a:t>            Avoiding Redundancy</a:t>
            </a:r>
            <a:endParaRPr lang="en-US" sz="1150" dirty="0">
              <a:latin typeface="Bookman Old Style" panose="02050604050505020204" pitchFamily="18" charset="0"/>
            </a:endParaRPr>
          </a:p>
        </p:txBody>
      </p:sp>
      <p:sp>
        <p:nvSpPr>
          <p:cNvPr id="18" name="Text 16"/>
          <p:cNvSpPr/>
          <p:nvPr/>
        </p:nvSpPr>
        <p:spPr>
          <a:xfrm>
            <a:off x="3282696" y="1989981"/>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To re-run §§ 24–26 adjudication after a final court declaration would require relitigating issues already conclusively decided.</a:t>
            </a:r>
            <a:endParaRPr lang="en-US" sz="1000" dirty="0">
              <a:latin typeface="Bookman Old Style" panose="02050604050505020204" pitchFamily="18" charset="0"/>
            </a:endParaRPr>
          </a:p>
        </p:txBody>
      </p:sp>
      <p:sp>
        <p:nvSpPr>
          <p:cNvPr id="19" name="Text 17"/>
          <p:cNvSpPr/>
          <p:nvPr/>
        </p:nvSpPr>
        <p:spPr>
          <a:xfrm>
            <a:off x="3282696" y="2812941"/>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The principle against multiplicity of proceedings and the doctrine of res judicata/issue estoppel would be violated.</a:t>
            </a:r>
            <a:endParaRPr lang="en-US" sz="1000" dirty="0">
              <a:latin typeface="Bookman Old Style" panose="02050604050505020204" pitchFamily="18" charset="0"/>
            </a:endParaRPr>
          </a:p>
        </p:txBody>
      </p:sp>
      <p:sp>
        <p:nvSpPr>
          <p:cNvPr id="20" name="Text 18"/>
          <p:cNvSpPr/>
          <p:nvPr/>
        </p:nvSpPr>
        <p:spPr>
          <a:xfrm>
            <a:off x="3282696" y="3745629"/>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The declaration by the court is the highest form of adjudication — administrative repetition is legally unnecessary.</a:t>
            </a:r>
            <a:endParaRPr lang="en-US" sz="1000" dirty="0">
              <a:latin typeface="Bookman Old Style" panose="02050604050505020204" pitchFamily="18" charset="0"/>
            </a:endParaRPr>
          </a:p>
        </p:txBody>
      </p:sp>
      <p:sp>
        <p:nvSpPr>
          <p:cNvPr id="21" name="Shape 19"/>
          <p:cNvSpPr/>
          <p:nvPr/>
        </p:nvSpPr>
        <p:spPr>
          <a:xfrm>
            <a:off x="6025896" y="1532781"/>
            <a:ext cx="2743200" cy="3200400"/>
          </a:xfrm>
          <a:prstGeom prst="roundRect">
            <a:avLst>
              <a:gd name="adj" fmla="val 2667"/>
            </a:avLst>
          </a:prstGeom>
          <a:solidFill>
            <a:schemeClr val="bg1"/>
          </a:solidFill>
          <a:effectLst>
            <a:outerShdw blurRad="76200" dist="25400" dir="2700000" algn="bl" rotWithShape="0">
              <a:srgbClr val="000000">
                <a:alpha val="25000"/>
              </a:srgbClr>
            </a:outerShdw>
          </a:effectLst>
        </p:spPr>
        <p:txBody>
          <a:bodyPr/>
          <a:lstStyle/>
          <a:p>
            <a:endParaRPr lang="en-IN">
              <a:latin typeface="Bookman Old Style" panose="02050604050505020204" pitchFamily="18" charset="0"/>
            </a:endParaRPr>
          </a:p>
        </p:txBody>
      </p:sp>
      <p:sp>
        <p:nvSpPr>
          <p:cNvPr id="22" name="Shape 20"/>
          <p:cNvSpPr/>
          <p:nvPr/>
        </p:nvSpPr>
        <p:spPr>
          <a:xfrm>
            <a:off x="6025896" y="1532781"/>
            <a:ext cx="2743200" cy="347472"/>
          </a:xfrm>
          <a:prstGeom prst="rect">
            <a:avLst/>
          </a:prstGeom>
          <a:solidFill>
            <a:schemeClr val="bg1"/>
          </a:solidFill>
          <a:ln w="12700">
            <a:solidFill>
              <a:srgbClr val="1A5C3A"/>
            </a:solidFill>
            <a:prstDash val="solid"/>
          </a:ln>
        </p:spPr>
        <p:txBody>
          <a:bodyPr/>
          <a:lstStyle/>
          <a:p>
            <a:endParaRPr lang="en-IN">
              <a:latin typeface="Bookman Old Style" panose="02050604050505020204" pitchFamily="18" charset="0"/>
            </a:endParaRPr>
          </a:p>
        </p:txBody>
      </p:sp>
      <p:sp>
        <p:nvSpPr>
          <p:cNvPr id="23" name="Text 21"/>
          <p:cNvSpPr/>
          <p:nvPr/>
        </p:nvSpPr>
        <p:spPr>
          <a:xfrm>
            <a:off x="6025896" y="1532781"/>
            <a:ext cx="2743200" cy="347472"/>
          </a:xfrm>
          <a:prstGeom prst="rect">
            <a:avLst/>
          </a:prstGeom>
          <a:solidFill>
            <a:srgbClr val="FFC000"/>
          </a:solidFill>
        </p:spPr>
        <p:txBody>
          <a:bodyPr wrap="square" lIns="0" tIns="76200" rIns="76200" bIns="0" rtlCol="0" anchor="ctr"/>
          <a:lstStyle/>
          <a:p>
            <a:pPr marL="0" indent="0">
              <a:buNone/>
            </a:pPr>
            <a:r>
              <a:rPr lang="en-US" sz="1150" b="1" dirty="0">
                <a:latin typeface="Bookman Old Style" panose="02050604050505020204" pitchFamily="18" charset="0"/>
              </a:rPr>
              <a:t>	Section 27 Trigger</a:t>
            </a:r>
            <a:endParaRPr lang="en-US" sz="1150" dirty="0">
              <a:latin typeface="Bookman Old Style" panose="02050604050505020204" pitchFamily="18" charset="0"/>
            </a:endParaRPr>
          </a:p>
        </p:txBody>
      </p:sp>
      <p:sp>
        <p:nvSpPr>
          <p:cNvPr id="24" name="Text 22"/>
          <p:cNvSpPr/>
          <p:nvPr/>
        </p:nvSpPr>
        <p:spPr>
          <a:xfrm>
            <a:off x="6135624" y="1989981"/>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Section 27 empowers confiscation once the benami character of a transaction is established.</a:t>
            </a:r>
            <a:endParaRPr lang="en-US" sz="1000" dirty="0">
              <a:latin typeface="Bookman Old Style" panose="02050604050505020204" pitchFamily="18" charset="0"/>
            </a:endParaRPr>
          </a:p>
        </p:txBody>
      </p:sp>
      <p:sp>
        <p:nvSpPr>
          <p:cNvPr id="25" name="Text 23"/>
          <p:cNvSpPr/>
          <p:nvPr/>
        </p:nvSpPr>
        <p:spPr>
          <a:xfrm>
            <a:off x="6135624" y="2798064"/>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The 'establishment' can come from either the §§ 24–26 administrative route OR a court declaration.</a:t>
            </a:r>
            <a:endParaRPr lang="en-US" sz="1000" dirty="0">
              <a:latin typeface="Bookman Old Style" panose="02050604050505020204" pitchFamily="18" charset="0"/>
            </a:endParaRPr>
          </a:p>
        </p:txBody>
      </p:sp>
      <p:sp>
        <p:nvSpPr>
          <p:cNvPr id="26" name="Text 24"/>
          <p:cNvSpPr/>
          <p:nvPr/>
        </p:nvSpPr>
        <p:spPr>
          <a:xfrm>
            <a:off x="6135624" y="3690765"/>
            <a:ext cx="2523744" cy="822960"/>
          </a:xfrm>
          <a:prstGeom prst="rect">
            <a:avLst/>
          </a:prstGeom>
          <a:solidFill>
            <a:schemeClr val="bg1"/>
          </a:solidFill>
        </p:spPr>
        <p:txBody>
          <a:bodyPr wrap="square" rtlCol="0" anchor="t"/>
          <a:lstStyle/>
          <a:p>
            <a:pPr marL="0" indent="0">
              <a:buNone/>
            </a:pPr>
            <a:r>
              <a:rPr lang="en-US" sz="1000" b="1" dirty="0">
                <a:latin typeface="Bookman Old Style" panose="02050604050505020204" pitchFamily="18" charset="0"/>
                <a:ea typeface="Calibri" panose="020F0502020204030204" pitchFamily="34" charset="-122"/>
                <a:cs typeface="Calibri" panose="020F0502020204030204" pitchFamily="34" charset="-120"/>
              </a:rPr>
              <a:t>▸  </a:t>
            </a:r>
            <a:r>
              <a:rPr lang="en-US" sz="1000" dirty="0">
                <a:latin typeface="Bookman Old Style" panose="02050604050505020204" pitchFamily="18" charset="0"/>
                <a:ea typeface="Calibri" panose="020F0502020204030204" pitchFamily="34" charset="-122"/>
                <a:cs typeface="Calibri" panose="020F0502020204030204" pitchFamily="34" charset="-120"/>
              </a:rPr>
              <a:t>On facts: Trial Court rejection under O.VII R.11 itself amounted to a finding that the suit (benami claim) was barred — validating confiscation.</a:t>
            </a:r>
            <a:endParaRPr lang="en-US" sz="1000" dirty="0">
              <a:latin typeface="Bookman Old Style" panose="020506040505050202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latin typeface="Bookman Old Style" panose="02050604050505020204" pitchFamily="18" charset="0"/>
            </a:endParaRPr>
          </a:p>
        </p:txBody>
      </p:sp>
      <p:sp>
        <p:nvSpPr>
          <p:cNvPr id="3" name="Shape 1"/>
          <p:cNvSpPr/>
          <p:nvPr/>
        </p:nvSpPr>
        <p:spPr>
          <a:xfrm>
            <a:off x="365760" y="182880"/>
            <a:ext cx="1280160" cy="365760"/>
          </a:xfrm>
          <a:prstGeom prst="roundRect">
            <a:avLst>
              <a:gd name="adj" fmla="val 20000"/>
            </a:avLst>
          </a:prstGeom>
          <a:solidFill>
            <a:srgbClr val="C9953B"/>
          </a:solidFill>
        </p:spPr>
        <p:txBody>
          <a:bodyPr/>
          <a:lstStyle/>
          <a:p>
            <a:endParaRPr lang="en-IN">
              <a:latin typeface="Bookman Old Style" panose="02050604050505020204" pitchFamily="18" charset="0"/>
            </a:endParaRPr>
          </a:p>
        </p:txBody>
      </p:sp>
      <p:sp>
        <p:nvSpPr>
          <p:cNvPr id="4" name="Text 2"/>
          <p:cNvSpPr/>
          <p:nvPr/>
        </p:nvSpPr>
        <p:spPr>
          <a:xfrm>
            <a:off x="365760" y="182880"/>
            <a:ext cx="1280160" cy="365760"/>
          </a:xfrm>
          <a:prstGeom prst="rect">
            <a:avLst/>
          </a:prstGeom>
          <a:noFill/>
        </p:spPr>
        <p:txBody>
          <a:bodyPr wrap="square" lIns="0" tIns="0" rIns="0" bIns="0" rtlCol="0" anchor="ctr"/>
          <a:lstStyle/>
          <a:p>
            <a:pPr marL="0" indent="0" algn="ctr">
              <a:buNone/>
            </a:pPr>
            <a:r>
              <a:rPr lang="en-US" sz="1000" b="1" dirty="0">
                <a:solidFill>
                  <a:srgbClr val="0F1B2D"/>
                </a:solidFill>
                <a:latin typeface="Bookman Old Style" panose="02050604050505020204" pitchFamily="18" charset="0"/>
              </a:rPr>
              <a:t>SCENARIO 1</a:t>
            </a:r>
            <a:endParaRPr lang="en-US" sz="1000" dirty="0">
              <a:latin typeface="Bookman Old Style" panose="02050604050505020204" pitchFamily="18" charset="0"/>
            </a:endParaRPr>
          </a:p>
        </p:txBody>
      </p:sp>
      <p:sp>
        <p:nvSpPr>
          <p:cNvPr id="5" name="Text 3"/>
          <p:cNvSpPr/>
          <p:nvPr/>
        </p:nvSpPr>
        <p:spPr>
          <a:xfrm>
            <a:off x="1783080" y="201168"/>
            <a:ext cx="6995160" cy="347472"/>
          </a:xfrm>
          <a:prstGeom prst="rect">
            <a:avLst/>
          </a:prstGeom>
          <a:noFill/>
        </p:spPr>
        <p:txBody>
          <a:bodyPr wrap="square" lIns="0" tIns="0" rIns="0" bIns="0" rtlCol="0" anchor="ctr"/>
          <a:lstStyle/>
          <a:p>
            <a:pPr marL="0" indent="0">
              <a:buNone/>
            </a:pPr>
            <a:r>
              <a:rPr lang="en-US" sz="1800" b="1" dirty="0">
                <a:solidFill>
                  <a:srgbClr val="0F1B2D"/>
                </a:solidFill>
                <a:latin typeface="Bookman Old Style" panose="02050604050505020204" pitchFamily="18" charset="0"/>
                <a:ea typeface="Cambria" panose="02040503050406030204" pitchFamily="34" charset="-122"/>
                <a:cs typeface="Cambria" panose="02040503050406030204" pitchFamily="34" charset="-120"/>
              </a:rPr>
              <a:t>Can the Benamidar's Heirs Inherit Benami Property?</a:t>
            </a:r>
            <a:endParaRPr lang="en-US" sz="1800" dirty="0">
              <a:latin typeface="Bookman Old Style" panose="02050604050505020204" pitchFamily="18" charset="0"/>
            </a:endParaRPr>
          </a:p>
        </p:txBody>
      </p:sp>
      <p:sp>
        <p:nvSpPr>
          <p:cNvPr id="6" name="Shape 4"/>
          <p:cNvSpPr/>
          <p:nvPr/>
        </p:nvSpPr>
        <p:spPr>
          <a:xfrm>
            <a:off x="365760" y="658368"/>
            <a:ext cx="8412480" cy="566928"/>
          </a:xfrm>
          <a:prstGeom prst="roundRect">
            <a:avLst>
              <a:gd name="adj" fmla="val 16129"/>
            </a:avLst>
          </a:prstGeom>
          <a:solidFill>
            <a:srgbClr val="0F1B2D"/>
          </a:solidFill>
        </p:spPr>
        <p:txBody>
          <a:bodyPr/>
          <a:lstStyle/>
          <a:p>
            <a:endParaRPr lang="en-IN">
              <a:latin typeface="Bookman Old Style" panose="02050604050505020204" pitchFamily="18" charset="0"/>
            </a:endParaRPr>
          </a:p>
        </p:txBody>
      </p:sp>
      <p:sp>
        <p:nvSpPr>
          <p:cNvPr id="7" name="Text 5"/>
          <p:cNvSpPr/>
          <p:nvPr/>
        </p:nvSpPr>
        <p:spPr>
          <a:xfrm>
            <a:off x="502920" y="685800"/>
            <a:ext cx="8138160" cy="512064"/>
          </a:xfrm>
          <a:prstGeom prst="rect">
            <a:avLst/>
          </a:prstGeom>
          <a:noFill/>
        </p:spPr>
        <p:txBody>
          <a:bodyPr wrap="square" lIns="0" tIns="0" rIns="0" bIns="0" rtlCol="0" anchor="ctr"/>
          <a:lstStyle/>
          <a:p>
            <a:pPr marL="0" indent="0">
              <a:buNone/>
            </a:pPr>
            <a:r>
              <a:rPr lang="en-US" sz="1100" b="1" dirty="0">
                <a:solidFill>
                  <a:srgbClr val="C9953B"/>
                </a:solidFill>
                <a:latin typeface="Bookman Old Style" panose="02050604050505020204" pitchFamily="18" charset="0"/>
              </a:rPr>
              <a:t>THE QUESTION:  </a:t>
            </a:r>
            <a:r>
              <a:rPr lang="en-US" sz="1100" dirty="0">
                <a:solidFill>
                  <a:srgbClr val="FFFFFF"/>
                </a:solidFill>
                <a:latin typeface="Bookman Old Style" panose="02050604050505020204" pitchFamily="18" charset="0"/>
              </a:rPr>
              <a:t>If a property is declared benami, can the legal heirs (wife and children) of the benamidar inherit the property through a Will or intestate succession?</a:t>
            </a:r>
            <a:endParaRPr lang="en-US" sz="1100" dirty="0">
              <a:latin typeface="Bookman Old Style" panose="02050604050505020204" pitchFamily="18" charset="0"/>
            </a:endParaRPr>
          </a:p>
        </p:txBody>
      </p:sp>
      <p:sp>
        <p:nvSpPr>
          <p:cNvPr id="8" name="Shape 6"/>
          <p:cNvSpPr/>
          <p:nvPr/>
        </p:nvSpPr>
        <p:spPr>
          <a:xfrm>
            <a:off x="365760" y="1316736"/>
            <a:ext cx="4206240" cy="3456432"/>
          </a:xfrm>
          <a:prstGeom prst="roundRect">
            <a:avLst>
              <a:gd name="adj" fmla="val 2646"/>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9" name="Shape 7"/>
          <p:cNvSpPr/>
          <p:nvPr/>
        </p:nvSpPr>
        <p:spPr>
          <a:xfrm>
            <a:off x="365760" y="1316736"/>
            <a:ext cx="4206240" cy="365760"/>
          </a:xfrm>
          <a:prstGeom prst="roundRect">
            <a:avLst>
              <a:gd name="adj" fmla="val 25000"/>
            </a:avLst>
          </a:prstGeom>
          <a:solidFill>
            <a:srgbClr val="1A7A4A">
              <a:alpha val="90000"/>
            </a:srgbClr>
          </a:solidFill>
        </p:spPr>
        <p:txBody>
          <a:bodyPr/>
          <a:lstStyle/>
          <a:p>
            <a:endParaRPr lang="en-IN">
              <a:latin typeface="Bookman Old Style" panose="02050604050505020204" pitchFamily="18" charset="0"/>
            </a:endParaRPr>
          </a:p>
        </p:txBody>
      </p:sp>
      <p:sp>
        <p:nvSpPr>
          <p:cNvPr id="10" name="Text 8"/>
          <p:cNvSpPr/>
          <p:nvPr/>
        </p:nvSpPr>
        <p:spPr>
          <a:xfrm>
            <a:off x="457200" y="1335024"/>
            <a:ext cx="4023360" cy="329184"/>
          </a:xfrm>
          <a:prstGeom prst="rect">
            <a:avLst/>
          </a:prstGeom>
          <a:noFill/>
        </p:spPr>
        <p:txBody>
          <a:bodyPr wrap="square" lIns="0" tIns="0" rIns="0" bIns="0" rtlCol="0" anchor="ctr"/>
          <a:lstStyle/>
          <a:p>
            <a:pPr marL="0" indent="0" algn="ctr">
              <a:buNone/>
            </a:pPr>
            <a:r>
              <a:rPr lang="en-US" sz="1300" b="1" dirty="0">
                <a:latin typeface="Bookman Old Style" panose="02050604050505020204" pitchFamily="18" charset="0"/>
              </a:rPr>
              <a:t>YES — They can inherit</a:t>
            </a:r>
            <a:endParaRPr lang="en-US" sz="1300" dirty="0">
              <a:latin typeface="Bookman Old Style" panose="02050604050505020204" pitchFamily="18" charset="0"/>
            </a:endParaRPr>
          </a:p>
        </p:txBody>
      </p:sp>
      <p:sp>
        <p:nvSpPr>
          <p:cNvPr id="11" name="Text 9"/>
          <p:cNvSpPr/>
          <p:nvPr/>
        </p:nvSpPr>
        <p:spPr>
          <a:xfrm>
            <a:off x="475488" y="1755648"/>
            <a:ext cx="3840480" cy="256032"/>
          </a:xfrm>
          <a:prstGeom prst="rect">
            <a:avLst/>
          </a:prstGeom>
          <a:noFill/>
        </p:spPr>
        <p:txBody>
          <a:bodyPr wrap="square" lIns="0" tIns="0" rIns="0" bIns="0" rtlCol="0" anchor="ctr"/>
          <a:lstStyle/>
          <a:p>
            <a:pPr marL="0" indent="0">
              <a:buNone/>
            </a:pPr>
            <a:r>
              <a:rPr lang="en-US" sz="1100" b="1" dirty="0">
                <a:solidFill>
                  <a:srgbClr val="0F1B2D"/>
                </a:solidFill>
                <a:latin typeface="Bookman Old Style" panose="02050604050505020204" pitchFamily="18" charset="0"/>
              </a:rPr>
              <a:t>Arguments in favour:</a:t>
            </a:r>
            <a:endParaRPr lang="en-US" sz="1100" dirty="0">
              <a:latin typeface="Bookman Old Style" panose="02050604050505020204" pitchFamily="18" charset="0"/>
            </a:endParaRPr>
          </a:p>
        </p:txBody>
      </p:sp>
      <p:sp>
        <p:nvSpPr>
          <p:cNvPr id="12" name="Text 10"/>
          <p:cNvSpPr/>
          <p:nvPr/>
        </p:nvSpPr>
        <p:spPr>
          <a:xfrm>
            <a:off x="475488" y="2048256"/>
            <a:ext cx="3840480" cy="283464"/>
          </a:xfrm>
          <a:prstGeom prst="rect">
            <a:avLst/>
          </a:prstGeom>
          <a:noFill/>
        </p:spPr>
        <p:txBody>
          <a:bodyPr wrap="square" lIns="0" tIns="0" rIns="0" bIns="0" rtlCol="0" anchor="ctr"/>
          <a:lstStyle/>
          <a:p>
            <a:pPr marL="180975" indent="-180975">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Property stood in Raghunath's name → he was the ostensible owner</a:t>
            </a:r>
            <a:endParaRPr lang="en-US" sz="1000" dirty="0">
              <a:latin typeface="Bookman Old Style" panose="02050604050505020204" pitchFamily="18" charset="0"/>
            </a:endParaRPr>
          </a:p>
        </p:txBody>
      </p:sp>
      <p:sp>
        <p:nvSpPr>
          <p:cNvPr id="13" name="Text 11"/>
          <p:cNvSpPr/>
          <p:nvPr/>
        </p:nvSpPr>
        <p:spPr>
          <a:xfrm>
            <a:off x="475488" y="2350008"/>
            <a:ext cx="3840480" cy="283464"/>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Mutation already effected in Manjula's favour</a:t>
            </a:r>
            <a:endParaRPr lang="en-US" sz="1000" dirty="0">
              <a:latin typeface="Bookman Old Style" panose="02050604050505020204" pitchFamily="18" charset="0"/>
            </a:endParaRPr>
          </a:p>
        </p:txBody>
      </p:sp>
      <p:sp>
        <p:nvSpPr>
          <p:cNvPr id="14" name="Text 12"/>
          <p:cNvSpPr/>
          <p:nvPr/>
        </p:nvSpPr>
        <p:spPr>
          <a:xfrm>
            <a:off x="475488" y="2651760"/>
            <a:ext cx="3840480" cy="283464"/>
          </a:xfrm>
          <a:prstGeom prst="rect">
            <a:avLst/>
          </a:prstGeom>
          <a:noFill/>
        </p:spPr>
        <p:txBody>
          <a:bodyPr wrap="square" lIns="0" tIns="0" rIns="0" bIns="0" rtlCol="0" anchor="ctr"/>
          <a:lstStyle/>
          <a:p>
            <a:pPr marL="0" indent="0">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A registered Will (28.01.2016) exists in Manjula's favour</a:t>
            </a:r>
            <a:endParaRPr lang="en-US" sz="1000" dirty="0">
              <a:latin typeface="Bookman Old Style" panose="02050604050505020204" pitchFamily="18" charset="0"/>
            </a:endParaRPr>
          </a:p>
        </p:txBody>
      </p:sp>
      <p:sp>
        <p:nvSpPr>
          <p:cNvPr id="15" name="Text 13"/>
          <p:cNvSpPr/>
          <p:nvPr/>
        </p:nvSpPr>
        <p:spPr>
          <a:xfrm>
            <a:off x="475488" y="2953512"/>
            <a:ext cx="3840480" cy="283464"/>
          </a:xfrm>
          <a:prstGeom prst="rect">
            <a:avLst/>
          </a:prstGeom>
          <a:noFill/>
        </p:spPr>
        <p:txBody>
          <a:bodyPr wrap="square" lIns="0" tIns="0" rIns="0" bIns="0" rtlCol="0" anchor="ctr"/>
          <a:lstStyle/>
          <a:p>
            <a:pPr marL="180975" indent="-180975">
              <a:buNone/>
            </a:pPr>
            <a:r>
              <a:rPr lang="en-US" sz="1000" b="1" dirty="0">
                <a:solidFill>
                  <a:srgbClr val="1A7A4A"/>
                </a:solidFill>
                <a:latin typeface="Bookman Old Style" panose="02050604050505020204" pitchFamily="18" charset="0"/>
              </a:rPr>
              <a:t>▸ </a:t>
            </a:r>
            <a:r>
              <a:rPr lang="en-US" sz="1000" dirty="0">
                <a:solidFill>
                  <a:srgbClr val="2D3748"/>
                </a:solidFill>
                <a:latin typeface="Bookman Old Style" panose="02050604050505020204" pitchFamily="18" charset="0"/>
              </a:rPr>
              <a:t>Srinivas failed to prove a benami arrangement at trial stage</a:t>
            </a:r>
            <a:endParaRPr lang="en-US" sz="1000" dirty="0">
              <a:latin typeface="Bookman Old Style" panose="02050604050505020204" pitchFamily="18" charset="0"/>
            </a:endParaRPr>
          </a:p>
        </p:txBody>
      </p:sp>
      <p:sp>
        <p:nvSpPr>
          <p:cNvPr id="16" name="Shape 14"/>
          <p:cNvSpPr/>
          <p:nvPr/>
        </p:nvSpPr>
        <p:spPr>
          <a:xfrm>
            <a:off x="475488" y="3426240"/>
            <a:ext cx="3840480" cy="1175004"/>
          </a:xfrm>
          <a:prstGeom prst="roundRect">
            <a:avLst>
              <a:gd name="adj" fmla="val 5405"/>
            </a:avLst>
          </a:prstGeom>
          <a:solidFill>
            <a:srgbClr val="FEEEEE"/>
          </a:solidFill>
        </p:spPr>
        <p:txBody>
          <a:bodyPr/>
          <a:lstStyle/>
          <a:p>
            <a:endParaRPr lang="en-IN">
              <a:latin typeface="Bookman Old Style" panose="02050604050505020204" pitchFamily="18" charset="0"/>
            </a:endParaRPr>
          </a:p>
        </p:txBody>
      </p:sp>
      <p:sp>
        <p:nvSpPr>
          <p:cNvPr id="17" name="Text 15"/>
          <p:cNvSpPr/>
          <p:nvPr/>
        </p:nvSpPr>
        <p:spPr>
          <a:xfrm>
            <a:off x="566928" y="3511728"/>
            <a:ext cx="3657600" cy="1298448"/>
          </a:xfrm>
          <a:prstGeom prst="rect">
            <a:avLst/>
          </a:prstGeom>
          <a:noFill/>
        </p:spPr>
        <p:txBody>
          <a:bodyPr wrap="square" lIns="0" tIns="0" rIns="0" bIns="0" rtlCol="0" anchor="t"/>
          <a:lstStyle/>
          <a:p>
            <a:pPr marL="0" indent="0" algn="just">
              <a:buNone/>
            </a:pPr>
            <a:r>
              <a:rPr lang="en-US" sz="950" b="1" dirty="0">
                <a:solidFill>
                  <a:srgbClr val="C0392B"/>
                </a:solidFill>
                <a:latin typeface="Bookman Old Style" panose="02050604050505020204" pitchFamily="18" charset="0"/>
              </a:rPr>
              <a:t>✖ SC Held: </a:t>
            </a:r>
            <a:r>
              <a:rPr lang="en-US" sz="950" dirty="0">
                <a:solidFill>
                  <a:srgbClr val="2D3748"/>
                </a:solidFill>
                <a:latin typeface="Bookman Old Style" panose="02050604050505020204" pitchFamily="18" charset="0"/>
              </a:rPr>
              <a:t>REJECTED by SC. Once a transaction is declared benami, the benamidar and all those claiming through him are divested of title. The property does not become the benamidar's self-acquired property merely because he is the ostensible owner. Heirs inherit only what the deceased legally owned — not benami property (Para 27.1).</a:t>
            </a:r>
            <a:endParaRPr lang="en-US" sz="950" dirty="0">
              <a:latin typeface="Bookman Old Style" panose="02050604050505020204" pitchFamily="18" charset="0"/>
            </a:endParaRPr>
          </a:p>
        </p:txBody>
      </p:sp>
      <p:sp>
        <p:nvSpPr>
          <p:cNvPr id="18" name="Shape 16"/>
          <p:cNvSpPr/>
          <p:nvPr/>
        </p:nvSpPr>
        <p:spPr>
          <a:xfrm>
            <a:off x="4800600" y="1316736"/>
            <a:ext cx="4206240" cy="3456432"/>
          </a:xfrm>
          <a:prstGeom prst="roundRect">
            <a:avLst>
              <a:gd name="adj" fmla="val 2646"/>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9" name="Shape 17"/>
          <p:cNvSpPr/>
          <p:nvPr/>
        </p:nvSpPr>
        <p:spPr>
          <a:xfrm>
            <a:off x="4800600" y="1316736"/>
            <a:ext cx="4206240" cy="365760"/>
          </a:xfrm>
          <a:prstGeom prst="roundRect">
            <a:avLst>
              <a:gd name="adj" fmla="val 25000"/>
            </a:avLst>
          </a:prstGeom>
          <a:solidFill>
            <a:srgbClr val="C0392B">
              <a:alpha val="90000"/>
            </a:srgbClr>
          </a:solidFill>
        </p:spPr>
        <p:txBody>
          <a:bodyPr/>
          <a:lstStyle/>
          <a:p>
            <a:endParaRPr lang="en-IN">
              <a:latin typeface="Bookman Old Style" panose="02050604050505020204" pitchFamily="18" charset="0"/>
            </a:endParaRPr>
          </a:p>
        </p:txBody>
      </p:sp>
      <p:sp>
        <p:nvSpPr>
          <p:cNvPr id="20" name="Text 18"/>
          <p:cNvSpPr/>
          <p:nvPr/>
        </p:nvSpPr>
        <p:spPr>
          <a:xfrm>
            <a:off x="4892040" y="1335024"/>
            <a:ext cx="4023360" cy="329184"/>
          </a:xfrm>
          <a:prstGeom prst="rect">
            <a:avLst/>
          </a:prstGeom>
          <a:noFill/>
        </p:spPr>
        <p:txBody>
          <a:bodyPr wrap="square" lIns="0" tIns="0" rIns="0" bIns="0" rtlCol="0" anchor="ctr"/>
          <a:lstStyle/>
          <a:p>
            <a:pPr marL="0" indent="0" algn="ctr">
              <a:buNone/>
            </a:pPr>
            <a:r>
              <a:rPr lang="en-US" sz="1300" b="1" dirty="0">
                <a:latin typeface="Bookman Old Style" panose="02050604050505020204" pitchFamily="18" charset="0"/>
              </a:rPr>
              <a:t>NO — They cannot inherit</a:t>
            </a:r>
            <a:endParaRPr lang="en-US" sz="1300" dirty="0">
              <a:latin typeface="Bookman Old Style" panose="02050604050505020204" pitchFamily="18" charset="0"/>
            </a:endParaRPr>
          </a:p>
        </p:txBody>
      </p:sp>
      <p:sp>
        <p:nvSpPr>
          <p:cNvPr id="21" name="Text 19"/>
          <p:cNvSpPr/>
          <p:nvPr/>
        </p:nvSpPr>
        <p:spPr>
          <a:xfrm>
            <a:off x="4910328" y="1755648"/>
            <a:ext cx="3840480" cy="256032"/>
          </a:xfrm>
          <a:prstGeom prst="rect">
            <a:avLst/>
          </a:prstGeom>
          <a:noFill/>
        </p:spPr>
        <p:txBody>
          <a:bodyPr wrap="square" lIns="0" tIns="0" rIns="0" bIns="0" rtlCol="0" anchor="ctr"/>
          <a:lstStyle/>
          <a:p>
            <a:pPr marL="0" indent="0">
              <a:buNone/>
            </a:pPr>
            <a:r>
              <a:rPr lang="en-US" sz="1100" b="1" dirty="0">
                <a:solidFill>
                  <a:srgbClr val="0F1B2D"/>
                </a:solidFill>
                <a:latin typeface="Bookman Old Style" panose="02050604050505020204" pitchFamily="18" charset="0"/>
              </a:rPr>
              <a:t>Arguments in favour:</a:t>
            </a:r>
            <a:endParaRPr lang="en-US" sz="1100" dirty="0">
              <a:latin typeface="Bookman Old Style" panose="02050604050505020204" pitchFamily="18" charset="0"/>
            </a:endParaRPr>
          </a:p>
        </p:txBody>
      </p:sp>
      <p:sp>
        <p:nvSpPr>
          <p:cNvPr id="22" name="Text 20"/>
          <p:cNvSpPr/>
          <p:nvPr/>
        </p:nvSpPr>
        <p:spPr>
          <a:xfrm>
            <a:off x="4910328" y="2048256"/>
            <a:ext cx="3840480" cy="283464"/>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 </a:t>
            </a:r>
            <a:r>
              <a:rPr lang="en-US" sz="1000" dirty="0">
                <a:solidFill>
                  <a:srgbClr val="2D3748"/>
                </a:solidFill>
                <a:latin typeface="Bookman Old Style" panose="02050604050505020204" pitchFamily="18" charset="0"/>
              </a:rPr>
              <a:t>The transaction has been judicially declared benami</a:t>
            </a:r>
            <a:endParaRPr lang="en-US" sz="1000" dirty="0">
              <a:latin typeface="Bookman Old Style" panose="02050604050505020204" pitchFamily="18" charset="0"/>
            </a:endParaRPr>
          </a:p>
        </p:txBody>
      </p:sp>
      <p:sp>
        <p:nvSpPr>
          <p:cNvPr id="23" name="Text 21"/>
          <p:cNvSpPr/>
          <p:nvPr/>
        </p:nvSpPr>
        <p:spPr>
          <a:xfrm>
            <a:off x="4910328" y="2350008"/>
            <a:ext cx="3840480" cy="283464"/>
          </a:xfrm>
          <a:prstGeom prst="rect">
            <a:avLst/>
          </a:prstGeom>
          <a:noFill/>
        </p:spPr>
        <p:txBody>
          <a:bodyPr wrap="square" lIns="0" tIns="0" rIns="0" bIns="0" rtlCol="0" anchor="ctr"/>
          <a:lstStyle/>
          <a:p>
            <a:pPr marL="180975" indent="-180975">
              <a:buNone/>
            </a:pPr>
            <a:r>
              <a:rPr lang="en-US" sz="1000" b="1" dirty="0">
                <a:solidFill>
                  <a:srgbClr val="C0392B"/>
                </a:solidFill>
                <a:latin typeface="Bookman Old Style" panose="02050604050505020204" pitchFamily="18" charset="0"/>
              </a:rPr>
              <a:t>▸ </a:t>
            </a:r>
            <a:r>
              <a:rPr lang="en-US" sz="1000" dirty="0">
                <a:solidFill>
                  <a:srgbClr val="2D3748"/>
                </a:solidFill>
                <a:latin typeface="Bookman Old Style" panose="02050604050505020204" pitchFamily="18" charset="0"/>
              </a:rPr>
              <a:t>Appellants failed to establish independent funds of Raghunath</a:t>
            </a:r>
            <a:endParaRPr lang="en-US" sz="1000" dirty="0">
              <a:solidFill>
                <a:srgbClr val="2D3748"/>
              </a:solidFill>
              <a:latin typeface="Bookman Old Style" panose="02050604050505020204" pitchFamily="18" charset="0"/>
            </a:endParaRPr>
          </a:p>
        </p:txBody>
      </p:sp>
      <p:sp>
        <p:nvSpPr>
          <p:cNvPr id="24" name="Text 22"/>
          <p:cNvSpPr/>
          <p:nvPr/>
        </p:nvSpPr>
        <p:spPr>
          <a:xfrm>
            <a:off x="4910328" y="2651760"/>
            <a:ext cx="3840480" cy="283464"/>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rPr>
              <a:t>▸ </a:t>
            </a:r>
            <a:r>
              <a:rPr lang="en-US" sz="1000" dirty="0">
                <a:solidFill>
                  <a:srgbClr val="2D3748"/>
                </a:solidFill>
                <a:latin typeface="Bookman Old Style" panose="02050604050505020204" pitchFamily="18" charset="0"/>
              </a:rPr>
              <a:t>Property is not Raghunath's self-acquired property</a:t>
            </a:r>
            <a:endParaRPr lang="en-US" sz="1000" dirty="0">
              <a:latin typeface="Bookman Old Style" panose="02050604050505020204" pitchFamily="18" charset="0"/>
            </a:endParaRPr>
          </a:p>
        </p:txBody>
      </p:sp>
      <p:sp>
        <p:nvSpPr>
          <p:cNvPr id="25" name="Text 23"/>
          <p:cNvSpPr/>
          <p:nvPr/>
        </p:nvSpPr>
        <p:spPr>
          <a:xfrm>
            <a:off x="4910328" y="2953512"/>
            <a:ext cx="3840480" cy="283464"/>
          </a:xfrm>
          <a:prstGeom prst="rect">
            <a:avLst/>
          </a:prstGeom>
          <a:noFill/>
        </p:spPr>
        <p:txBody>
          <a:bodyPr wrap="square" lIns="0" tIns="0" rIns="0" bIns="0" rtlCol="0" anchor="ctr"/>
          <a:lstStyle/>
          <a:p>
            <a:pPr marL="180975" indent="-180975">
              <a:buNone/>
            </a:pPr>
            <a:r>
              <a:rPr lang="en-US" sz="1000" b="1" dirty="0">
                <a:solidFill>
                  <a:srgbClr val="C0392B"/>
                </a:solidFill>
                <a:latin typeface="Bookman Old Style" panose="02050604050505020204" pitchFamily="18" charset="0"/>
              </a:rPr>
              <a:t>▸ </a:t>
            </a:r>
            <a:r>
              <a:rPr lang="en-US" sz="1000" dirty="0">
                <a:solidFill>
                  <a:srgbClr val="2D3748"/>
                </a:solidFill>
                <a:latin typeface="Bookman Old Style" panose="02050604050505020204" pitchFamily="18" charset="0"/>
              </a:rPr>
              <a:t>On confiscation, all title vests in Central Government (§ 27(3))</a:t>
            </a:r>
            <a:endParaRPr lang="en-US" sz="1000" dirty="0">
              <a:latin typeface="Bookman Old Style" panose="02050604050505020204" pitchFamily="18" charset="0"/>
            </a:endParaRPr>
          </a:p>
        </p:txBody>
      </p:sp>
      <p:sp>
        <p:nvSpPr>
          <p:cNvPr id="26" name="Shape 24"/>
          <p:cNvSpPr/>
          <p:nvPr/>
        </p:nvSpPr>
        <p:spPr>
          <a:xfrm>
            <a:off x="4919472" y="3429000"/>
            <a:ext cx="3840480" cy="1172244"/>
          </a:xfrm>
          <a:prstGeom prst="roundRect">
            <a:avLst>
              <a:gd name="adj" fmla="val 5405"/>
            </a:avLst>
          </a:prstGeom>
          <a:solidFill>
            <a:srgbClr val="E8F5E9"/>
          </a:solidFill>
        </p:spPr>
        <p:txBody>
          <a:bodyPr/>
          <a:lstStyle/>
          <a:p>
            <a:endParaRPr lang="en-IN">
              <a:latin typeface="Bookman Old Style" panose="02050604050505020204" pitchFamily="18" charset="0"/>
            </a:endParaRPr>
          </a:p>
        </p:txBody>
      </p:sp>
      <p:sp>
        <p:nvSpPr>
          <p:cNvPr id="27" name="Text 25"/>
          <p:cNvSpPr/>
          <p:nvPr/>
        </p:nvSpPr>
        <p:spPr>
          <a:xfrm>
            <a:off x="5010912" y="3511728"/>
            <a:ext cx="3657600" cy="1298448"/>
          </a:xfrm>
          <a:prstGeom prst="rect">
            <a:avLst/>
          </a:prstGeom>
          <a:noFill/>
        </p:spPr>
        <p:txBody>
          <a:bodyPr wrap="square" lIns="0" tIns="0" rIns="0" bIns="0" rtlCol="0" anchor="t"/>
          <a:lstStyle/>
          <a:p>
            <a:pPr marL="0" indent="0">
              <a:buNone/>
            </a:pPr>
            <a:r>
              <a:rPr lang="en-US" sz="950" b="1" dirty="0">
                <a:solidFill>
                  <a:srgbClr val="1A7A4A"/>
                </a:solidFill>
                <a:latin typeface="Bookman Old Style" panose="02050604050505020204" pitchFamily="18" charset="0"/>
              </a:rPr>
              <a:t>✔ SC Held: </a:t>
            </a:r>
            <a:r>
              <a:rPr lang="en-US" sz="950" dirty="0">
                <a:solidFill>
                  <a:srgbClr val="2D3748"/>
                </a:solidFill>
                <a:latin typeface="Bookman Old Style" panose="02050604050505020204" pitchFamily="18" charset="0"/>
              </a:rPr>
              <a:t>CORRECT (SC judgment, Para 28.4). The SC held Manjula and her children could not derive any advantage from the benami arrangement. The property is liable for confiscation. The suit schedule properties were directed to be taken over by the Central Government via an Administrator.</a:t>
            </a:r>
            <a:endParaRPr lang="en-US" sz="950" dirty="0">
              <a:latin typeface="Bookman Old Style" panose="02050604050505020204" pitchFamily="18" charset="0"/>
            </a:endParaRPr>
          </a:p>
        </p:txBody>
      </p:sp>
      <p:sp>
        <p:nvSpPr>
          <p:cNvPr id="28" name="Shape 26"/>
          <p:cNvSpPr/>
          <p:nvPr/>
        </p:nvSpPr>
        <p:spPr>
          <a:xfrm>
            <a:off x="0" y="4892040"/>
            <a:ext cx="9144000" cy="251460"/>
          </a:xfrm>
          <a:prstGeom prst="rect">
            <a:avLst/>
          </a:prstGeom>
          <a:solidFill>
            <a:srgbClr val="C9953B"/>
          </a:solidFill>
        </p:spPr>
        <p:txBody>
          <a:bodyPr/>
          <a:lstStyle/>
          <a:p>
            <a:endParaRPr lang="en-IN">
              <a:latin typeface="Bookman Old Style" panose="02050604050505020204" pitchFamily="18" charset="0"/>
            </a:endParaRPr>
          </a:p>
        </p:txBody>
      </p:sp>
      <p:sp>
        <p:nvSpPr>
          <p:cNvPr id="29" name="Text 27"/>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Scenario 2  |  Inheritance of Benami Property  |  Section 27(3) Benami Act  |  Section 25 Hindu Succession Act</a:t>
            </a:r>
            <a:endParaRPr lang="en-US" sz="900" dirty="0">
              <a:latin typeface="Bookman Old Style" panose="020506040505050202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latin typeface="Bookman Old Style" panose="02050604050505020204" pitchFamily="18" charset="0"/>
            </a:endParaRPr>
          </a:p>
        </p:txBody>
      </p:sp>
      <p:sp>
        <p:nvSpPr>
          <p:cNvPr id="3" name="Text 1"/>
          <p:cNvSpPr/>
          <p:nvPr/>
        </p:nvSpPr>
        <p:spPr>
          <a:xfrm>
            <a:off x="365760" y="164592"/>
            <a:ext cx="8412480" cy="502920"/>
          </a:xfrm>
          <a:prstGeom prst="rect">
            <a:avLst/>
          </a:prstGeom>
          <a:noFill/>
        </p:spPr>
        <p:txBody>
          <a:bodyPr wrap="square" rtlCol="0" anchor="ctr"/>
          <a:lstStyle/>
          <a:p>
            <a:pPr marL="0" indent="0">
              <a:buNone/>
            </a:pPr>
            <a:r>
              <a:rPr lang="en-US" sz="28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Ratio Decidendi</a:t>
            </a:r>
            <a:endParaRPr lang="en-US" sz="2800" dirty="0">
              <a:latin typeface="Bookman Old Style" panose="02050604050505020204" pitchFamily="18" charset="0"/>
            </a:endParaRPr>
          </a:p>
        </p:txBody>
      </p:sp>
      <p:sp>
        <p:nvSpPr>
          <p:cNvPr id="4" name="Text 2"/>
          <p:cNvSpPr/>
          <p:nvPr/>
        </p:nvSpPr>
        <p:spPr>
          <a:xfrm>
            <a:off x="365760" y="658368"/>
            <a:ext cx="8412480" cy="256032"/>
          </a:xfrm>
          <a:prstGeom prst="rect">
            <a:avLst/>
          </a:prstGeom>
          <a:noFill/>
        </p:spPr>
        <p:txBody>
          <a:bodyPr wrap="square" rtlCol="0" anchor="ctr"/>
          <a:lstStyle/>
          <a:p>
            <a:pPr marL="0" indent="0">
              <a:buNone/>
            </a:pPr>
            <a:r>
              <a:rPr lang="en-US" sz="1200" i="1" dirty="0">
                <a:solidFill>
                  <a:srgbClr val="F0C97F"/>
                </a:solidFill>
                <a:latin typeface="Bookman Old Style" panose="02050604050505020204" pitchFamily="18" charset="0"/>
              </a:rPr>
              <a:t>Key Legal Principles Laid Down by the Supreme Court (Para 29)</a:t>
            </a:r>
            <a:endParaRPr lang="en-US" sz="1200" dirty="0">
              <a:latin typeface="Bookman Old Style" panose="02050604050505020204" pitchFamily="18" charset="0"/>
            </a:endParaRPr>
          </a:p>
        </p:txBody>
      </p:sp>
      <p:sp>
        <p:nvSpPr>
          <p:cNvPr id="5" name="Shape 3"/>
          <p:cNvSpPr/>
          <p:nvPr/>
        </p:nvSpPr>
        <p:spPr>
          <a:xfrm>
            <a:off x="320040" y="987552"/>
            <a:ext cx="4206240" cy="585216"/>
          </a:xfrm>
          <a:prstGeom prst="roundRect">
            <a:avLst>
              <a:gd name="adj" fmla="val 12500"/>
            </a:avLst>
          </a:prstGeom>
          <a:solidFill>
            <a:srgbClr val="1C2E45"/>
          </a:solidFill>
        </p:spPr>
        <p:txBody>
          <a:bodyPr/>
          <a:lstStyle/>
          <a:p>
            <a:endParaRPr lang="en-IN">
              <a:latin typeface="Bookman Old Style" panose="02050604050505020204" pitchFamily="18" charset="0"/>
            </a:endParaRPr>
          </a:p>
        </p:txBody>
      </p:sp>
      <p:sp>
        <p:nvSpPr>
          <p:cNvPr id="6" name="Shape 4"/>
          <p:cNvSpPr/>
          <p:nvPr/>
        </p:nvSpPr>
        <p:spPr>
          <a:xfrm>
            <a:off x="411480" y="1078992"/>
            <a:ext cx="384048" cy="384048"/>
          </a:xfrm>
          <a:prstGeom prst="ellipse">
            <a:avLst/>
          </a:prstGeom>
          <a:solidFill>
            <a:srgbClr val="C9953B"/>
          </a:solidFill>
        </p:spPr>
        <p:txBody>
          <a:bodyPr/>
          <a:lstStyle/>
          <a:p>
            <a:endParaRPr lang="en-IN">
              <a:latin typeface="Bookman Old Style" panose="02050604050505020204" pitchFamily="18" charset="0"/>
            </a:endParaRPr>
          </a:p>
        </p:txBody>
      </p:sp>
      <p:sp>
        <p:nvSpPr>
          <p:cNvPr id="7" name="Text 5"/>
          <p:cNvSpPr/>
          <p:nvPr/>
        </p:nvSpPr>
        <p:spPr>
          <a:xfrm>
            <a:off x="411480" y="1078992"/>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i</a:t>
            </a:r>
            <a:endParaRPr lang="en-US" sz="1100" dirty="0">
              <a:latin typeface="Bookman Old Style" panose="02050604050505020204" pitchFamily="18" charset="0"/>
            </a:endParaRPr>
          </a:p>
        </p:txBody>
      </p:sp>
      <p:sp>
        <p:nvSpPr>
          <p:cNvPr id="8" name="Text 6"/>
          <p:cNvSpPr/>
          <p:nvPr/>
        </p:nvSpPr>
        <p:spPr>
          <a:xfrm>
            <a:off x="886968" y="1051560"/>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Application u/O.VII R.11 CPC can be taken up together with a preliminary objection and decided jointly by the trial Court.</a:t>
            </a:r>
            <a:endParaRPr lang="en-US" sz="950" dirty="0">
              <a:latin typeface="Bookman Old Style" panose="02050604050505020204" pitchFamily="18" charset="0"/>
            </a:endParaRPr>
          </a:p>
        </p:txBody>
      </p:sp>
      <p:sp>
        <p:nvSpPr>
          <p:cNvPr id="9" name="Shape 7"/>
          <p:cNvSpPr/>
          <p:nvPr/>
        </p:nvSpPr>
        <p:spPr>
          <a:xfrm>
            <a:off x="320040" y="1645920"/>
            <a:ext cx="4206240" cy="585216"/>
          </a:xfrm>
          <a:prstGeom prst="roundRect">
            <a:avLst>
              <a:gd name="adj" fmla="val 12500"/>
            </a:avLst>
          </a:prstGeom>
          <a:solidFill>
            <a:srgbClr val="1C2E45"/>
          </a:solidFill>
        </p:spPr>
        <p:txBody>
          <a:bodyPr/>
          <a:lstStyle/>
          <a:p>
            <a:endParaRPr lang="en-IN">
              <a:latin typeface="Bookman Old Style" panose="02050604050505020204" pitchFamily="18" charset="0"/>
            </a:endParaRPr>
          </a:p>
        </p:txBody>
      </p:sp>
      <p:sp>
        <p:nvSpPr>
          <p:cNvPr id="10" name="Shape 8"/>
          <p:cNvSpPr/>
          <p:nvPr/>
        </p:nvSpPr>
        <p:spPr>
          <a:xfrm>
            <a:off x="411480" y="1737360"/>
            <a:ext cx="384048" cy="384048"/>
          </a:xfrm>
          <a:prstGeom prst="ellipse">
            <a:avLst/>
          </a:prstGeom>
          <a:solidFill>
            <a:srgbClr val="C9953B"/>
          </a:solidFill>
        </p:spPr>
        <p:txBody>
          <a:bodyPr/>
          <a:lstStyle/>
          <a:p>
            <a:endParaRPr lang="en-IN">
              <a:latin typeface="Bookman Old Style" panose="02050604050505020204" pitchFamily="18" charset="0"/>
            </a:endParaRPr>
          </a:p>
        </p:txBody>
      </p:sp>
      <p:sp>
        <p:nvSpPr>
          <p:cNvPr id="11" name="Text 9"/>
          <p:cNvSpPr/>
          <p:nvPr/>
        </p:nvSpPr>
        <p:spPr>
          <a:xfrm>
            <a:off x="411480" y="1737360"/>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ii</a:t>
            </a:r>
            <a:endParaRPr lang="en-US" sz="1100" dirty="0">
              <a:latin typeface="Bookman Old Style" panose="02050604050505020204" pitchFamily="18" charset="0"/>
            </a:endParaRPr>
          </a:p>
        </p:txBody>
      </p:sp>
      <p:sp>
        <p:nvSpPr>
          <p:cNvPr id="12" name="Text 10"/>
          <p:cNvSpPr/>
          <p:nvPr/>
        </p:nvSpPr>
        <p:spPr>
          <a:xfrm>
            <a:off x="886968" y="1709928"/>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Admission of a plaint is NOT automatic — trial Courts shall verify O.VII R.11 compliance before issuing summons.</a:t>
            </a:r>
            <a:endParaRPr lang="en-US" sz="950" dirty="0">
              <a:latin typeface="Bookman Old Style" panose="02050604050505020204" pitchFamily="18" charset="0"/>
            </a:endParaRPr>
          </a:p>
        </p:txBody>
      </p:sp>
      <p:sp>
        <p:nvSpPr>
          <p:cNvPr id="13" name="Shape 11"/>
          <p:cNvSpPr/>
          <p:nvPr/>
        </p:nvSpPr>
        <p:spPr>
          <a:xfrm>
            <a:off x="320040" y="2304288"/>
            <a:ext cx="4206240" cy="585216"/>
          </a:xfrm>
          <a:prstGeom prst="roundRect">
            <a:avLst>
              <a:gd name="adj" fmla="val 12500"/>
            </a:avLst>
          </a:prstGeom>
          <a:solidFill>
            <a:srgbClr val="1C2E45"/>
          </a:solidFill>
        </p:spPr>
        <p:txBody>
          <a:bodyPr/>
          <a:lstStyle/>
          <a:p>
            <a:endParaRPr lang="en-IN">
              <a:latin typeface="Bookman Old Style" panose="02050604050505020204" pitchFamily="18" charset="0"/>
            </a:endParaRPr>
          </a:p>
        </p:txBody>
      </p:sp>
      <p:sp>
        <p:nvSpPr>
          <p:cNvPr id="14" name="Shape 12"/>
          <p:cNvSpPr/>
          <p:nvPr/>
        </p:nvSpPr>
        <p:spPr>
          <a:xfrm>
            <a:off x="411480" y="2395728"/>
            <a:ext cx="384048" cy="384048"/>
          </a:xfrm>
          <a:prstGeom prst="ellipse">
            <a:avLst/>
          </a:prstGeom>
          <a:solidFill>
            <a:srgbClr val="C9953B"/>
          </a:solidFill>
        </p:spPr>
        <p:txBody>
          <a:bodyPr/>
          <a:lstStyle/>
          <a:p>
            <a:endParaRPr lang="en-IN">
              <a:latin typeface="Bookman Old Style" panose="02050604050505020204" pitchFamily="18" charset="0"/>
            </a:endParaRPr>
          </a:p>
        </p:txBody>
      </p:sp>
      <p:sp>
        <p:nvSpPr>
          <p:cNvPr id="15" name="Text 13"/>
          <p:cNvSpPr/>
          <p:nvPr/>
        </p:nvSpPr>
        <p:spPr>
          <a:xfrm>
            <a:off x="411480" y="2395728"/>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iii</a:t>
            </a:r>
            <a:endParaRPr lang="en-US" sz="1100" dirty="0">
              <a:latin typeface="Bookman Old Style" panose="02050604050505020204" pitchFamily="18" charset="0"/>
            </a:endParaRPr>
          </a:p>
        </p:txBody>
      </p:sp>
      <p:sp>
        <p:nvSpPr>
          <p:cNvPr id="16" name="Text 14"/>
          <p:cNvSpPr/>
          <p:nvPr/>
        </p:nvSpPr>
        <p:spPr>
          <a:xfrm>
            <a:off x="886968" y="2368296"/>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Disputed questions of fact cannot ordinarily be decided at plaint-rejection stage — but the Court must examine whether the very basis is legally sustainable.</a:t>
            </a:r>
            <a:endParaRPr lang="en-US" sz="950" dirty="0">
              <a:latin typeface="Bookman Old Style" panose="02050604050505020204" pitchFamily="18" charset="0"/>
            </a:endParaRPr>
          </a:p>
        </p:txBody>
      </p:sp>
      <p:sp>
        <p:nvSpPr>
          <p:cNvPr id="17" name="Shape 15"/>
          <p:cNvSpPr/>
          <p:nvPr/>
        </p:nvSpPr>
        <p:spPr>
          <a:xfrm>
            <a:off x="320040" y="2962656"/>
            <a:ext cx="4206240" cy="585216"/>
          </a:xfrm>
          <a:prstGeom prst="roundRect">
            <a:avLst>
              <a:gd name="adj" fmla="val 12500"/>
            </a:avLst>
          </a:prstGeom>
          <a:solidFill>
            <a:srgbClr val="4A0E6E"/>
          </a:solidFill>
        </p:spPr>
        <p:txBody>
          <a:bodyPr/>
          <a:lstStyle/>
          <a:p>
            <a:endParaRPr lang="en-IN">
              <a:latin typeface="Bookman Old Style" panose="02050604050505020204" pitchFamily="18" charset="0"/>
            </a:endParaRPr>
          </a:p>
        </p:txBody>
      </p:sp>
      <p:sp>
        <p:nvSpPr>
          <p:cNvPr id="18" name="Shape 16"/>
          <p:cNvSpPr/>
          <p:nvPr/>
        </p:nvSpPr>
        <p:spPr>
          <a:xfrm>
            <a:off x="411480" y="3054096"/>
            <a:ext cx="384048" cy="384048"/>
          </a:xfrm>
          <a:prstGeom prst="ellipse">
            <a:avLst/>
          </a:prstGeom>
          <a:solidFill>
            <a:srgbClr val="7B1FA2"/>
          </a:solidFill>
        </p:spPr>
        <p:txBody>
          <a:bodyPr/>
          <a:lstStyle/>
          <a:p>
            <a:endParaRPr lang="en-IN">
              <a:latin typeface="Bookman Old Style" panose="02050604050505020204" pitchFamily="18" charset="0"/>
            </a:endParaRPr>
          </a:p>
        </p:txBody>
      </p:sp>
      <p:sp>
        <p:nvSpPr>
          <p:cNvPr id="19" name="Text 17"/>
          <p:cNvSpPr/>
          <p:nvPr/>
        </p:nvSpPr>
        <p:spPr>
          <a:xfrm>
            <a:off x="411480" y="3054096"/>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iv</a:t>
            </a:r>
            <a:endParaRPr lang="en-US" sz="1100" dirty="0">
              <a:latin typeface="Bookman Old Style" panose="02050604050505020204" pitchFamily="18" charset="0"/>
            </a:endParaRPr>
          </a:p>
        </p:txBody>
      </p:sp>
      <p:sp>
        <p:nvSpPr>
          <p:cNvPr id="20" name="Text 18"/>
          <p:cNvSpPr/>
          <p:nvPr/>
        </p:nvSpPr>
        <p:spPr>
          <a:xfrm>
            <a:off x="886968" y="3026664"/>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No fiduciary relationship between a director/employer and employee. Commercial contractual arrangements with consideration are NOT fiduciary holdings.</a:t>
            </a:r>
            <a:endParaRPr lang="en-US" sz="950" dirty="0">
              <a:latin typeface="Bookman Old Style" panose="02050604050505020204" pitchFamily="18" charset="0"/>
            </a:endParaRPr>
          </a:p>
        </p:txBody>
      </p:sp>
      <p:sp>
        <p:nvSpPr>
          <p:cNvPr id="21" name="Shape 19"/>
          <p:cNvSpPr/>
          <p:nvPr/>
        </p:nvSpPr>
        <p:spPr>
          <a:xfrm>
            <a:off x="320040" y="3621024"/>
            <a:ext cx="4206240" cy="585216"/>
          </a:xfrm>
          <a:prstGeom prst="roundRect">
            <a:avLst>
              <a:gd name="adj" fmla="val 12500"/>
            </a:avLst>
          </a:prstGeom>
          <a:solidFill>
            <a:srgbClr val="1C2E45"/>
          </a:solidFill>
        </p:spPr>
        <p:txBody>
          <a:bodyPr/>
          <a:lstStyle/>
          <a:p>
            <a:endParaRPr lang="en-IN">
              <a:latin typeface="Bookman Old Style" panose="02050604050505020204" pitchFamily="18" charset="0"/>
            </a:endParaRPr>
          </a:p>
        </p:txBody>
      </p:sp>
      <p:sp>
        <p:nvSpPr>
          <p:cNvPr id="22" name="Shape 20"/>
          <p:cNvSpPr/>
          <p:nvPr/>
        </p:nvSpPr>
        <p:spPr>
          <a:xfrm>
            <a:off x="411480" y="3712464"/>
            <a:ext cx="384048" cy="384048"/>
          </a:xfrm>
          <a:prstGeom prst="ellipse">
            <a:avLst/>
          </a:prstGeom>
          <a:solidFill>
            <a:srgbClr val="C9953B"/>
          </a:solidFill>
        </p:spPr>
        <p:txBody>
          <a:bodyPr/>
          <a:lstStyle/>
          <a:p>
            <a:endParaRPr lang="en-IN">
              <a:latin typeface="Bookman Old Style" panose="02050604050505020204" pitchFamily="18" charset="0"/>
            </a:endParaRPr>
          </a:p>
        </p:txBody>
      </p:sp>
      <p:sp>
        <p:nvSpPr>
          <p:cNvPr id="23" name="Text 21"/>
          <p:cNvSpPr/>
          <p:nvPr/>
        </p:nvSpPr>
        <p:spPr>
          <a:xfrm>
            <a:off x="411480" y="3712464"/>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v</a:t>
            </a:r>
            <a:endParaRPr lang="en-US" sz="1100" dirty="0">
              <a:latin typeface="Bookman Old Style" panose="02050604050505020204" pitchFamily="18" charset="0"/>
            </a:endParaRPr>
          </a:p>
        </p:txBody>
      </p:sp>
      <p:sp>
        <p:nvSpPr>
          <p:cNvPr id="24" name="Text 22"/>
          <p:cNvSpPr/>
          <p:nvPr/>
        </p:nvSpPr>
        <p:spPr>
          <a:xfrm>
            <a:off x="886968" y="3685032"/>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Bar under § 25 HSA applies to BOTH intestate and testamentary succession. Civil standard (preponderance of probabilities) applies — conviction not required.</a:t>
            </a:r>
            <a:endParaRPr lang="en-US" sz="950" dirty="0">
              <a:latin typeface="Bookman Old Style" panose="02050604050505020204" pitchFamily="18" charset="0"/>
            </a:endParaRPr>
          </a:p>
        </p:txBody>
      </p:sp>
      <p:sp>
        <p:nvSpPr>
          <p:cNvPr id="25" name="Shape 23"/>
          <p:cNvSpPr/>
          <p:nvPr/>
        </p:nvSpPr>
        <p:spPr>
          <a:xfrm>
            <a:off x="320040" y="4279392"/>
            <a:ext cx="4206240" cy="585216"/>
          </a:xfrm>
          <a:prstGeom prst="roundRect">
            <a:avLst>
              <a:gd name="adj" fmla="val 12500"/>
            </a:avLst>
          </a:prstGeom>
          <a:solidFill>
            <a:srgbClr val="1C2E45"/>
          </a:solidFill>
        </p:spPr>
        <p:txBody>
          <a:bodyPr/>
          <a:lstStyle/>
          <a:p>
            <a:endParaRPr lang="en-IN">
              <a:latin typeface="Bookman Old Style" panose="02050604050505020204" pitchFamily="18" charset="0"/>
            </a:endParaRPr>
          </a:p>
        </p:txBody>
      </p:sp>
      <p:sp>
        <p:nvSpPr>
          <p:cNvPr id="26" name="Shape 24"/>
          <p:cNvSpPr/>
          <p:nvPr/>
        </p:nvSpPr>
        <p:spPr>
          <a:xfrm>
            <a:off x="411480" y="4370832"/>
            <a:ext cx="384048" cy="384048"/>
          </a:xfrm>
          <a:prstGeom prst="ellipse">
            <a:avLst/>
          </a:prstGeom>
          <a:solidFill>
            <a:srgbClr val="C9953B"/>
          </a:solidFill>
        </p:spPr>
        <p:txBody>
          <a:bodyPr/>
          <a:lstStyle/>
          <a:p>
            <a:endParaRPr lang="en-IN">
              <a:latin typeface="Bookman Old Style" panose="02050604050505020204" pitchFamily="18" charset="0"/>
            </a:endParaRPr>
          </a:p>
        </p:txBody>
      </p:sp>
      <p:sp>
        <p:nvSpPr>
          <p:cNvPr id="27" name="Text 25"/>
          <p:cNvSpPr/>
          <p:nvPr/>
        </p:nvSpPr>
        <p:spPr>
          <a:xfrm>
            <a:off x="411480" y="4370832"/>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vi</a:t>
            </a:r>
            <a:endParaRPr lang="en-US" sz="1100" dirty="0">
              <a:latin typeface="Bookman Old Style" panose="02050604050505020204" pitchFamily="18" charset="0"/>
            </a:endParaRPr>
          </a:p>
        </p:txBody>
      </p:sp>
      <p:sp>
        <p:nvSpPr>
          <p:cNvPr id="28" name="Text 26"/>
          <p:cNvSpPr/>
          <p:nvPr/>
        </p:nvSpPr>
        <p:spPr>
          <a:xfrm>
            <a:off x="886968" y="4343400"/>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A contract entered into to circumvent the law is illegal and unenforceable (§ 23 Contract Act).</a:t>
            </a:r>
            <a:endParaRPr lang="en-US" sz="950" dirty="0">
              <a:latin typeface="Bookman Old Style" panose="02050604050505020204" pitchFamily="18" charset="0"/>
            </a:endParaRPr>
          </a:p>
        </p:txBody>
      </p:sp>
      <p:sp>
        <p:nvSpPr>
          <p:cNvPr id="29" name="Shape 27"/>
          <p:cNvSpPr/>
          <p:nvPr/>
        </p:nvSpPr>
        <p:spPr>
          <a:xfrm>
            <a:off x="4937760" y="987552"/>
            <a:ext cx="4206240" cy="585216"/>
          </a:xfrm>
          <a:prstGeom prst="roundRect">
            <a:avLst>
              <a:gd name="adj" fmla="val 12500"/>
            </a:avLst>
          </a:prstGeom>
          <a:solidFill>
            <a:srgbClr val="1C2E45"/>
          </a:solidFill>
        </p:spPr>
        <p:txBody>
          <a:bodyPr/>
          <a:lstStyle/>
          <a:p>
            <a:endParaRPr lang="en-IN">
              <a:latin typeface="Bookman Old Style" panose="02050604050505020204" pitchFamily="18" charset="0"/>
            </a:endParaRPr>
          </a:p>
        </p:txBody>
      </p:sp>
      <p:sp>
        <p:nvSpPr>
          <p:cNvPr id="30" name="Shape 28"/>
          <p:cNvSpPr/>
          <p:nvPr/>
        </p:nvSpPr>
        <p:spPr>
          <a:xfrm>
            <a:off x="5029200" y="1078992"/>
            <a:ext cx="384048" cy="384048"/>
          </a:xfrm>
          <a:prstGeom prst="ellipse">
            <a:avLst/>
          </a:prstGeom>
          <a:solidFill>
            <a:srgbClr val="C9953B"/>
          </a:solidFill>
        </p:spPr>
        <p:txBody>
          <a:bodyPr/>
          <a:lstStyle/>
          <a:p>
            <a:endParaRPr lang="en-IN">
              <a:latin typeface="Bookman Old Style" panose="02050604050505020204" pitchFamily="18" charset="0"/>
            </a:endParaRPr>
          </a:p>
        </p:txBody>
      </p:sp>
      <p:sp>
        <p:nvSpPr>
          <p:cNvPr id="31" name="Text 29"/>
          <p:cNvSpPr/>
          <p:nvPr/>
        </p:nvSpPr>
        <p:spPr>
          <a:xfrm>
            <a:off x="5029200" y="1078992"/>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vii</a:t>
            </a:r>
            <a:endParaRPr lang="en-US" sz="1100" dirty="0">
              <a:latin typeface="Bookman Old Style" panose="02050604050505020204" pitchFamily="18" charset="0"/>
            </a:endParaRPr>
          </a:p>
        </p:txBody>
      </p:sp>
      <p:sp>
        <p:nvSpPr>
          <p:cNvPr id="32" name="Text 30"/>
          <p:cNvSpPr/>
          <p:nvPr/>
        </p:nvSpPr>
        <p:spPr>
          <a:xfrm>
            <a:off x="5504688" y="1051560"/>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Courts must pierce the veil of clever drafting — substance prevails over form. What cannot be done directly cannot be done indirectly.</a:t>
            </a:r>
            <a:endParaRPr lang="en-US" sz="950" dirty="0">
              <a:latin typeface="Bookman Old Style" panose="02050604050505020204" pitchFamily="18" charset="0"/>
            </a:endParaRPr>
          </a:p>
        </p:txBody>
      </p:sp>
      <p:sp>
        <p:nvSpPr>
          <p:cNvPr id="33" name="Shape 31"/>
          <p:cNvSpPr/>
          <p:nvPr/>
        </p:nvSpPr>
        <p:spPr>
          <a:xfrm>
            <a:off x="4937760" y="1645920"/>
            <a:ext cx="4206240" cy="585216"/>
          </a:xfrm>
          <a:prstGeom prst="roundRect">
            <a:avLst>
              <a:gd name="adj" fmla="val 12500"/>
            </a:avLst>
          </a:prstGeom>
          <a:solidFill>
            <a:srgbClr val="4A0E6E"/>
          </a:solidFill>
        </p:spPr>
        <p:txBody>
          <a:bodyPr/>
          <a:lstStyle/>
          <a:p>
            <a:endParaRPr lang="en-IN">
              <a:latin typeface="Bookman Old Style" panose="02050604050505020204" pitchFamily="18" charset="0"/>
            </a:endParaRPr>
          </a:p>
        </p:txBody>
      </p:sp>
      <p:sp>
        <p:nvSpPr>
          <p:cNvPr id="34" name="Shape 32"/>
          <p:cNvSpPr/>
          <p:nvPr/>
        </p:nvSpPr>
        <p:spPr>
          <a:xfrm>
            <a:off x="5029200" y="1737360"/>
            <a:ext cx="384048" cy="384048"/>
          </a:xfrm>
          <a:prstGeom prst="ellipse">
            <a:avLst/>
          </a:prstGeom>
          <a:solidFill>
            <a:srgbClr val="7B1FA2"/>
          </a:solidFill>
        </p:spPr>
        <p:txBody>
          <a:bodyPr/>
          <a:lstStyle/>
          <a:p>
            <a:endParaRPr lang="en-IN">
              <a:latin typeface="Bookman Old Style" panose="02050604050505020204" pitchFamily="18" charset="0"/>
            </a:endParaRPr>
          </a:p>
        </p:txBody>
      </p:sp>
      <p:sp>
        <p:nvSpPr>
          <p:cNvPr id="35" name="Text 33"/>
          <p:cNvSpPr/>
          <p:nvPr/>
        </p:nvSpPr>
        <p:spPr>
          <a:xfrm>
            <a:off x="5029200" y="1737360"/>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viii</a:t>
            </a:r>
            <a:endParaRPr lang="en-US" sz="1100" dirty="0">
              <a:latin typeface="Bookman Old Style" panose="02050604050505020204" pitchFamily="18" charset="0"/>
            </a:endParaRPr>
          </a:p>
        </p:txBody>
      </p:sp>
      <p:sp>
        <p:nvSpPr>
          <p:cNvPr id="36" name="Text 34"/>
          <p:cNvSpPr/>
          <p:nvPr/>
        </p:nvSpPr>
        <p:spPr>
          <a:xfrm>
            <a:off x="5504688" y="1709928"/>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2016 Amendment is RETROSPECTIVE in operation for declaratory/procedural/curative/machinery provisions — covers earlier benami transactions.</a:t>
            </a:r>
            <a:endParaRPr lang="en-US" sz="950" dirty="0">
              <a:latin typeface="Bookman Old Style" panose="02050604050505020204" pitchFamily="18" charset="0"/>
            </a:endParaRPr>
          </a:p>
        </p:txBody>
      </p:sp>
      <p:sp>
        <p:nvSpPr>
          <p:cNvPr id="37" name="Shape 35"/>
          <p:cNvSpPr/>
          <p:nvPr/>
        </p:nvSpPr>
        <p:spPr>
          <a:xfrm>
            <a:off x="4937760" y="2304288"/>
            <a:ext cx="4206240" cy="585216"/>
          </a:xfrm>
          <a:prstGeom prst="roundRect">
            <a:avLst>
              <a:gd name="adj" fmla="val 12500"/>
            </a:avLst>
          </a:prstGeom>
          <a:solidFill>
            <a:srgbClr val="4A0E6E"/>
          </a:solidFill>
        </p:spPr>
        <p:txBody>
          <a:bodyPr/>
          <a:lstStyle/>
          <a:p>
            <a:endParaRPr lang="en-IN">
              <a:latin typeface="Bookman Old Style" panose="02050604050505020204" pitchFamily="18" charset="0"/>
            </a:endParaRPr>
          </a:p>
        </p:txBody>
      </p:sp>
      <p:sp>
        <p:nvSpPr>
          <p:cNvPr id="38" name="Shape 36"/>
          <p:cNvSpPr/>
          <p:nvPr/>
        </p:nvSpPr>
        <p:spPr>
          <a:xfrm>
            <a:off x="5029200" y="2395728"/>
            <a:ext cx="384048" cy="384048"/>
          </a:xfrm>
          <a:prstGeom prst="ellipse">
            <a:avLst/>
          </a:prstGeom>
          <a:solidFill>
            <a:srgbClr val="7B1FA2"/>
          </a:solidFill>
        </p:spPr>
        <p:txBody>
          <a:bodyPr/>
          <a:lstStyle/>
          <a:p>
            <a:endParaRPr lang="en-IN">
              <a:latin typeface="Bookman Old Style" panose="02050604050505020204" pitchFamily="18" charset="0"/>
            </a:endParaRPr>
          </a:p>
        </p:txBody>
      </p:sp>
      <p:sp>
        <p:nvSpPr>
          <p:cNvPr id="39" name="Text 37"/>
          <p:cNvSpPr/>
          <p:nvPr/>
        </p:nvSpPr>
        <p:spPr>
          <a:xfrm>
            <a:off x="5029200" y="2395728"/>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ix</a:t>
            </a:r>
            <a:endParaRPr lang="en-US" sz="1100" dirty="0">
              <a:latin typeface="Bookman Old Style" panose="02050604050505020204" pitchFamily="18" charset="0"/>
            </a:endParaRPr>
          </a:p>
        </p:txBody>
      </p:sp>
      <p:sp>
        <p:nvSpPr>
          <p:cNvPr id="40" name="Text 38"/>
          <p:cNvSpPr/>
          <p:nvPr/>
        </p:nvSpPr>
        <p:spPr>
          <a:xfrm>
            <a:off x="5504688" y="2368296"/>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Confiscation is a CIVIL consequence — distinct from prosecution. Article 20(2) double jeopardy protection not attracted.</a:t>
            </a:r>
            <a:endParaRPr lang="en-US" sz="950" dirty="0">
              <a:latin typeface="Bookman Old Style" panose="02050604050505020204" pitchFamily="18" charset="0"/>
            </a:endParaRPr>
          </a:p>
        </p:txBody>
      </p:sp>
      <p:sp>
        <p:nvSpPr>
          <p:cNvPr id="41" name="Shape 39"/>
          <p:cNvSpPr/>
          <p:nvPr/>
        </p:nvSpPr>
        <p:spPr>
          <a:xfrm>
            <a:off x="4937760" y="2962656"/>
            <a:ext cx="4206240" cy="585216"/>
          </a:xfrm>
          <a:prstGeom prst="roundRect">
            <a:avLst>
              <a:gd name="adj" fmla="val 12500"/>
            </a:avLst>
          </a:prstGeom>
          <a:solidFill>
            <a:srgbClr val="4A0E6E"/>
          </a:solidFill>
        </p:spPr>
        <p:txBody>
          <a:bodyPr/>
          <a:lstStyle/>
          <a:p>
            <a:endParaRPr lang="en-IN">
              <a:latin typeface="Bookman Old Style" panose="02050604050505020204" pitchFamily="18" charset="0"/>
            </a:endParaRPr>
          </a:p>
        </p:txBody>
      </p:sp>
      <p:sp>
        <p:nvSpPr>
          <p:cNvPr id="42" name="Shape 40"/>
          <p:cNvSpPr/>
          <p:nvPr/>
        </p:nvSpPr>
        <p:spPr>
          <a:xfrm>
            <a:off x="5029200" y="3054096"/>
            <a:ext cx="384048" cy="384048"/>
          </a:xfrm>
          <a:prstGeom prst="ellipse">
            <a:avLst/>
          </a:prstGeom>
          <a:solidFill>
            <a:srgbClr val="7B1FA2"/>
          </a:solidFill>
        </p:spPr>
        <p:txBody>
          <a:bodyPr/>
          <a:lstStyle/>
          <a:p>
            <a:endParaRPr lang="en-IN">
              <a:latin typeface="Bookman Old Style" panose="02050604050505020204" pitchFamily="18" charset="0"/>
            </a:endParaRPr>
          </a:p>
        </p:txBody>
      </p:sp>
      <p:sp>
        <p:nvSpPr>
          <p:cNvPr id="43" name="Text 41"/>
          <p:cNvSpPr/>
          <p:nvPr/>
        </p:nvSpPr>
        <p:spPr>
          <a:xfrm>
            <a:off x="5029200" y="3054096"/>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x</a:t>
            </a:r>
            <a:endParaRPr lang="en-US" sz="1100" dirty="0">
              <a:latin typeface="Bookman Old Style" panose="02050604050505020204" pitchFamily="18" charset="0"/>
            </a:endParaRPr>
          </a:p>
        </p:txBody>
      </p:sp>
      <p:sp>
        <p:nvSpPr>
          <p:cNvPr id="44" name="Text 42"/>
          <p:cNvSpPr/>
          <p:nvPr/>
        </p:nvSpPr>
        <p:spPr>
          <a:xfrm>
            <a:off x="5504688" y="3026664"/>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Once a transaction is judicially declared benami and the finding attains finality, property is liable for confiscation — no separate §§ 24–26 procedure needed.</a:t>
            </a:r>
            <a:endParaRPr lang="en-US" sz="950" dirty="0">
              <a:latin typeface="Bookman Old Style" panose="02050604050505020204" pitchFamily="18" charset="0"/>
            </a:endParaRPr>
          </a:p>
        </p:txBody>
      </p:sp>
      <p:sp>
        <p:nvSpPr>
          <p:cNvPr id="45" name="Shape 43"/>
          <p:cNvSpPr/>
          <p:nvPr/>
        </p:nvSpPr>
        <p:spPr>
          <a:xfrm>
            <a:off x="4937760" y="3621024"/>
            <a:ext cx="4206240" cy="585216"/>
          </a:xfrm>
          <a:prstGeom prst="roundRect">
            <a:avLst>
              <a:gd name="adj" fmla="val 12500"/>
            </a:avLst>
          </a:prstGeom>
          <a:solidFill>
            <a:srgbClr val="4A0E6E"/>
          </a:solidFill>
        </p:spPr>
        <p:txBody>
          <a:bodyPr/>
          <a:lstStyle/>
          <a:p>
            <a:endParaRPr lang="en-IN">
              <a:latin typeface="Bookman Old Style" panose="02050604050505020204" pitchFamily="18" charset="0"/>
            </a:endParaRPr>
          </a:p>
        </p:txBody>
      </p:sp>
      <p:sp>
        <p:nvSpPr>
          <p:cNvPr id="46" name="Shape 44"/>
          <p:cNvSpPr/>
          <p:nvPr/>
        </p:nvSpPr>
        <p:spPr>
          <a:xfrm>
            <a:off x="5029200" y="3712464"/>
            <a:ext cx="384048" cy="384048"/>
          </a:xfrm>
          <a:prstGeom prst="ellipse">
            <a:avLst/>
          </a:prstGeom>
          <a:solidFill>
            <a:srgbClr val="7B1FA2"/>
          </a:solidFill>
        </p:spPr>
        <p:txBody>
          <a:bodyPr/>
          <a:lstStyle/>
          <a:p>
            <a:endParaRPr lang="en-IN">
              <a:latin typeface="Bookman Old Style" panose="02050604050505020204" pitchFamily="18" charset="0"/>
            </a:endParaRPr>
          </a:p>
        </p:txBody>
      </p:sp>
      <p:sp>
        <p:nvSpPr>
          <p:cNvPr id="47" name="Text 45"/>
          <p:cNvSpPr/>
          <p:nvPr/>
        </p:nvSpPr>
        <p:spPr>
          <a:xfrm>
            <a:off x="5029200" y="3712464"/>
            <a:ext cx="384048" cy="384048"/>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rPr>
              <a:t>xi</a:t>
            </a:r>
            <a:endParaRPr lang="en-US" sz="1100" dirty="0">
              <a:latin typeface="Bookman Old Style" panose="02050604050505020204" pitchFamily="18" charset="0"/>
            </a:endParaRPr>
          </a:p>
        </p:txBody>
      </p:sp>
      <p:sp>
        <p:nvSpPr>
          <p:cNvPr id="48" name="Text 46"/>
          <p:cNvSpPr/>
          <p:nvPr/>
        </p:nvSpPr>
        <p:spPr>
          <a:xfrm>
            <a:off x="5504688" y="3685032"/>
            <a:ext cx="3547872" cy="475488"/>
          </a:xfrm>
          <a:prstGeom prst="rect">
            <a:avLst/>
          </a:prstGeom>
          <a:noFill/>
        </p:spPr>
        <p:txBody>
          <a:bodyPr wrap="square" lIns="0" tIns="0" rIns="0" bIns="0" rtlCol="0" anchor="ctr"/>
          <a:lstStyle/>
          <a:p>
            <a:pPr marL="0" indent="0">
              <a:buNone/>
            </a:pPr>
            <a:r>
              <a:rPr lang="en-US" sz="950" dirty="0">
                <a:solidFill>
                  <a:srgbClr val="FFFFFF"/>
                </a:solidFill>
                <a:latin typeface="Bookman Old Style" panose="02050604050505020204" pitchFamily="18" charset="0"/>
              </a:rPr>
              <a:t>Trial Courts dealing with benami transactions shall take up the issue as a preliminary issue and decide it at the earliest point of time.</a:t>
            </a:r>
            <a:endParaRPr lang="en-US" sz="950" dirty="0">
              <a:latin typeface="Bookman Old Style" panose="02050604050505020204" pitchFamily="18" charset="0"/>
            </a:endParaRPr>
          </a:p>
        </p:txBody>
      </p:sp>
      <p:sp>
        <p:nvSpPr>
          <p:cNvPr id="49" name="Shape 47"/>
          <p:cNvSpPr/>
          <p:nvPr/>
        </p:nvSpPr>
        <p:spPr>
          <a:xfrm>
            <a:off x="0" y="4892040"/>
            <a:ext cx="9144000" cy="251460"/>
          </a:xfrm>
          <a:prstGeom prst="rect">
            <a:avLst/>
          </a:prstGeom>
          <a:solidFill>
            <a:srgbClr val="C9953B"/>
          </a:solidFill>
        </p:spPr>
        <p:txBody>
          <a:bodyPr/>
          <a:lstStyle/>
          <a:p>
            <a:endParaRPr lang="en-IN">
              <a:latin typeface="Bookman Old Style" panose="02050604050505020204" pitchFamily="18" charset="0"/>
            </a:endParaRPr>
          </a:p>
        </p:txBody>
      </p:sp>
      <p:sp>
        <p:nvSpPr>
          <p:cNvPr id="50" name="Text 48"/>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Ratio Decidendi  |  Para 29  |  Manjula v. D.A. Srinivas  |  [2026] 186 taxmann.com 357 (SC)</a:t>
            </a:r>
            <a:endParaRPr lang="en-US" sz="900" dirty="0">
              <a:latin typeface="Bookman Old Style" panose="020506040505050202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C9953B"/>
          </a:solidFill>
        </p:spPr>
        <p:txBody>
          <a:bodyPr/>
          <a:lstStyle/>
          <a:p>
            <a:endParaRPr lang="en-IN">
              <a:latin typeface="Bookman Old Style" panose="02050604050505020204" pitchFamily="18" charset="0"/>
            </a:endParaRPr>
          </a:p>
        </p:txBody>
      </p:sp>
      <p:sp>
        <p:nvSpPr>
          <p:cNvPr id="3" name="Text 1"/>
          <p:cNvSpPr/>
          <p:nvPr/>
        </p:nvSpPr>
        <p:spPr>
          <a:xfrm>
            <a:off x="365760" y="164592"/>
            <a:ext cx="8412480" cy="502920"/>
          </a:xfrm>
          <a:prstGeom prst="rect">
            <a:avLst/>
          </a:prstGeom>
          <a:noFill/>
        </p:spPr>
        <p:txBody>
          <a:bodyPr wrap="square" rtlCol="0" anchor="ctr"/>
          <a:lstStyle/>
          <a:p>
            <a:pPr marL="0" indent="0">
              <a:buNone/>
            </a:pPr>
            <a:r>
              <a:rPr lang="en-US" sz="2200" b="1" dirty="0">
                <a:solidFill>
                  <a:srgbClr val="0F1B2D"/>
                </a:solidFill>
                <a:latin typeface="Bookman Old Style" panose="02050604050505020204" pitchFamily="18" charset="0"/>
                <a:ea typeface="Cambria" panose="02040503050406030204" pitchFamily="34" charset="-122"/>
                <a:cs typeface="Cambria" panose="02040503050406030204" pitchFamily="34" charset="-120"/>
              </a:rPr>
              <a:t>Final Outcome &amp; Practical Impact</a:t>
            </a:r>
            <a:endParaRPr lang="en-US" sz="2200" dirty="0">
              <a:latin typeface="Bookman Old Style" panose="02050604050505020204" pitchFamily="18" charset="0"/>
            </a:endParaRPr>
          </a:p>
        </p:txBody>
      </p:sp>
      <p:sp>
        <p:nvSpPr>
          <p:cNvPr id="4" name="Shape 2"/>
          <p:cNvSpPr/>
          <p:nvPr/>
        </p:nvSpPr>
        <p:spPr>
          <a:xfrm>
            <a:off x="320040" y="659530"/>
            <a:ext cx="2743200" cy="1427478"/>
          </a:xfrm>
          <a:prstGeom prst="roundRect">
            <a:avLst>
              <a:gd name="adj" fmla="val 5714"/>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659530"/>
            <a:ext cx="2743200" cy="309967"/>
          </a:xfrm>
          <a:prstGeom prst="roundRect">
            <a:avLst>
              <a:gd name="adj" fmla="val 26316"/>
            </a:avLst>
          </a:prstGeom>
          <a:solidFill>
            <a:srgbClr val="C0392B">
              <a:alpha val="90000"/>
            </a:srgbClr>
          </a:solidFill>
        </p:spPr>
        <p:txBody>
          <a:bodyPr/>
          <a:lstStyle/>
          <a:p>
            <a:endParaRPr lang="en-IN">
              <a:latin typeface="Bookman Old Style" panose="02050604050505020204" pitchFamily="18" charset="0"/>
            </a:endParaRPr>
          </a:p>
        </p:txBody>
      </p:sp>
      <p:sp>
        <p:nvSpPr>
          <p:cNvPr id="6" name="Text 4"/>
          <p:cNvSpPr/>
          <p:nvPr/>
        </p:nvSpPr>
        <p:spPr>
          <a:xfrm>
            <a:off x="429768" y="677818"/>
            <a:ext cx="2542032" cy="277339"/>
          </a:xfrm>
          <a:prstGeom prst="rect">
            <a:avLst/>
          </a:prstGeom>
          <a:noFill/>
        </p:spPr>
        <p:txBody>
          <a:bodyPr wrap="square" lIns="0" tIns="0" rIns="0" bIns="0" rtlCol="0" anchor="ctr"/>
          <a:lstStyle/>
          <a:p>
            <a:pPr marL="0" indent="0" algn="ctr">
              <a:buNone/>
            </a:pPr>
            <a:r>
              <a:rPr lang="en-US" sz="1200" b="1" dirty="0">
                <a:solidFill>
                  <a:schemeClr val="bg1">
                    <a:lumMod val="95000"/>
                  </a:schemeClr>
                </a:solidFill>
                <a:latin typeface="Bookman Old Style" panose="02050604050505020204" pitchFamily="18" charset="0"/>
              </a:rPr>
              <a:t>LOST</a:t>
            </a:r>
            <a:endParaRPr lang="en-US" sz="1200" dirty="0">
              <a:solidFill>
                <a:schemeClr val="bg1">
                  <a:lumMod val="95000"/>
                </a:schemeClr>
              </a:solidFill>
              <a:latin typeface="Bookman Old Style" panose="02050604050505020204" pitchFamily="18" charset="0"/>
            </a:endParaRPr>
          </a:p>
        </p:txBody>
      </p:sp>
      <p:sp>
        <p:nvSpPr>
          <p:cNvPr id="7" name="Text 5"/>
          <p:cNvSpPr/>
          <p:nvPr/>
        </p:nvSpPr>
        <p:spPr>
          <a:xfrm>
            <a:off x="429768" y="1043578"/>
            <a:ext cx="2542032" cy="244711"/>
          </a:xfrm>
          <a:prstGeom prst="rect">
            <a:avLst/>
          </a:prstGeom>
          <a:noFill/>
        </p:spPr>
        <p:txBody>
          <a:bodyPr wrap="square" lIns="0" tIns="0" rIns="0" bIns="0" rtlCol="0" anchor="ctr"/>
          <a:lstStyle/>
          <a:p>
            <a:pPr marL="0" indent="0" algn="ctr">
              <a:buNone/>
            </a:pPr>
            <a:r>
              <a:rPr lang="en-US" sz="1100" b="1" dirty="0">
                <a:solidFill>
                  <a:srgbClr val="0F1B2D"/>
                </a:solidFill>
                <a:latin typeface="Bookman Old Style" panose="02050604050505020204" pitchFamily="18" charset="0"/>
              </a:rPr>
              <a:t>D.A. Srinivas (Plaintiff)</a:t>
            </a:r>
            <a:endParaRPr lang="en-US" sz="1100" dirty="0">
              <a:latin typeface="Bookman Old Style" panose="02050604050505020204" pitchFamily="18" charset="0"/>
            </a:endParaRPr>
          </a:p>
        </p:txBody>
      </p:sp>
      <p:sp>
        <p:nvSpPr>
          <p:cNvPr id="8" name="Text 6"/>
          <p:cNvSpPr/>
          <p:nvPr/>
        </p:nvSpPr>
        <p:spPr>
          <a:xfrm>
            <a:off x="429768" y="1336186"/>
            <a:ext cx="2542032" cy="774917"/>
          </a:xfrm>
          <a:prstGeom prst="rect">
            <a:avLst/>
          </a:prstGeom>
          <a:noFill/>
        </p:spPr>
        <p:txBody>
          <a:bodyPr wrap="square" lIns="0" tIns="0" rIns="0" bIns="0" rtlCol="0" anchor="ctr"/>
          <a:lstStyle/>
          <a:p>
            <a:pPr marL="0" indent="0" algn="ctr">
              <a:buNone/>
            </a:pPr>
            <a:r>
              <a:rPr lang="en-US" sz="1000" dirty="0">
                <a:solidFill>
                  <a:schemeClr val="tx2">
                    <a:lumMod val="50000"/>
                  </a:schemeClr>
                </a:solidFill>
                <a:latin typeface="Bookman Old Style" panose="02050604050505020204" pitchFamily="18" charset="0"/>
              </a:rPr>
              <a:t>Plaint rejected. No rights enforceable as 'real owner'. Fiduciary exception rejected. MOUs void. Accused of murder — § 25 HSA bar triggered.</a:t>
            </a:r>
            <a:endParaRPr lang="en-US" sz="1000" dirty="0">
              <a:solidFill>
                <a:schemeClr val="tx2">
                  <a:lumMod val="50000"/>
                </a:schemeClr>
              </a:solidFill>
              <a:latin typeface="Bookman Old Style" panose="02050604050505020204" pitchFamily="18" charset="0"/>
            </a:endParaRPr>
          </a:p>
        </p:txBody>
      </p:sp>
      <p:sp>
        <p:nvSpPr>
          <p:cNvPr id="9" name="Shape 7"/>
          <p:cNvSpPr/>
          <p:nvPr/>
        </p:nvSpPr>
        <p:spPr>
          <a:xfrm>
            <a:off x="3264408" y="659530"/>
            <a:ext cx="2743200" cy="1427478"/>
          </a:xfrm>
          <a:prstGeom prst="roundRect">
            <a:avLst>
              <a:gd name="adj" fmla="val 5714"/>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0" name="Shape 8"/>
          <p:cNvSpPr/>
          <p:nvPr/>
        </p:nvSpPr>
        <p:spPr>
          <a:xfrm>
            <a:off x="3264408" y="659530"/>
            <a:ext cx="2743200" cy="309967"/>
          </a:xfrm>
          <a:prstGeom prst="roundRect">
            <a:avLst>
              <a:gd name="adj" fmla="val 26316"/>
            </a:avLst>
          </a:prstGeom>
          <a:solidFill>
            <a:srgbClr val="D35400">
              <a:alpha val="90000"/>
            </a:srgbClr>
          </a:solidFill>
        </p:spPr>
        <p:txBody>
          <a:bodyPr/>
          <a:lstStyle/>
          <a:p>
            <a:endParaRPr lang="en-IN">
              <a:latin typeface="Bookman Old Style" panose="02050604050505020204" pitchFamily="18" charset="0"/>
            </a:endParaRPr>
          </a:p>
        </p:txBody>
      </p:sp>
      <p:sp>
        <p:nvSpPr>
          <p:cNvPr id="11" name="Text 9"/>
          <p:cNvSpPr/>
          <p:nvPr/>
        </p:nvSpPr>
        <p:spPr>
          <a:xfrm>
            <a:off x="3374136" y="677818"/>
            <a:ext cx="2542032" cy="277339"/>
          </a:xfrm>
          <a:prstGeom prst="rect">
            <a:avLst/>
          </a:prstGeom>
          <a:noFill/>
        </p:spPr>
        <p:txBody>
          <a:bodyPr wrap="square" lIns="0" tIns="0" rIns="0" bIns="0" rtlCol="0" anchor="ctr"/>
          <a:lstStyle/>
          <a:p>
            <a:pPr marL="0" indent="0" algn="ctr">
              <a:buNone/>
            </a:pPr>
            <a:r>
              <a:rPr lang="en-US" sz="1200" b="1" dirty="0">
                <a:solidFill>
                  <a:schemeClr val="bg1">
                    <a:lumMod val="95000"/>
                  </a:schemeClr>
                </a:solidFill>
                <a:latin typeface="Bookman Old Style" panose="02050604050505020204" pitchFamily="18" charset="0"/>
              </a:rPr>
              <a:t>ALSO CANNOT CLAIM</a:t>
            </a:r>
            <a:endParaRPr lang="en-US" sz="1200" dirty="0">
              <a:solidFill>
                <a:schemeClr val="bg1">
                  <a:lumMod val="95000"/>
                </a:schemeClr>
              </a:solidFill>
              <a:latin typeface="Bookman Old Style" panose="02050604050505020204" pitchFamily="18" charset="0"/>
            </a:endParaRPr>
          </a:p>
        </p:txBody>
      </p:sp>
      <p:sp>
        <p:nvSpPr>
          <p:cNvPr id="12" name="Text 10"/>
          <p:cNvSpPr/>
          <p:nvPr/>
        </p:nvSpPr>
        <p:spPr>
          <a:xfrm>
            <a:off x="3374136" y="1043578"/>
            <a:ext cx="2542032" cy="244711"/>
          </a:xfrm>
          <a:prstGeom prst="rect">
            <a:avLst/>
          </a:prstGeom>
          <a:noFill/>
        </p:spPr>
        <p:txBody>
          <a:bodyPr wrap="square" lIns="0" tIns="0" rIns="0" bIns="0" rtlCol="0" anchor="ctr"/>
          <a:lstStyle/>
          <a:p>
            <a:pPr marL="0" indent="0" algn="ctr">
              <a:buNone/>
            </a:pPr>
            <a:r>
              <a:rPr lang="en-US" sz="1100" b="1" dirty="0">
                <a:solidFill>
                  <a:srgbClr val="0F1B2D"/>
                </a:solidFill>
                <a:latin typeface="Bookman Old Style" panose="02050604050505020204" pitchFamily="18" charset="0"/>
              </a:rPr>
              <a:t>Manjula &amp; Children</a:t>
            </a:r>
            <a:endParaRPr lang="en-US" sz="1100" dirty="0">
              <a:latin typeface="Bookman Old Style" panose="02050604050505020204" pitchFamily="18" charset="0"/>
            </a:endParaRPr>
          </a:p>
        </p:txBody>
      </p:sp>
      <p:sp>
        <p:nvSpPr>
          <p:cNvPr id="13" name="Text 11"/>
          <p:cNvSpPr/>
          <p:nvPr/>
        </p:nvSpPr>
        <p:spPr>
          <a:xfrm>
            <a:off x="3374136" y="1336186"/>
            <a:ext cx="2542032" cy="774917"/>
          </a:xfrm>
          <a:prstGeom prst="rect">
            <a:avLst/>
          </a:prstGeom>
          <a:noFill/>
        </p:spPr>
        <p:txBody>
          <a:bodyPr wrap="square" lIns="0" tIns="0" rIns="0" bIns="0" rtlCol="0" anchor="ctr"/>
          <a:lstStyle/>
          <a:p>
            <a:pPr marL="0" indent="0" algn="ctr">
              <a:buNone/>
            </a:pPr>
            <a:r>
              <a:rPr lang="en-US" sz="1000" dirty="0">
                <a:solidFill>
                  <a:schemeClr val="tx2">
                    <a:lumMod val="50000"/>
                  </a:schemeClr>
                </a:solidFill>
                <a:latin typeface="Bookman Old Style" panose="02050604050505020204" pitchFamily="18" charset="0"/>
              </a:rPr>
              <a:t>Failed to establish independent funds of deceased. Benami finding deprives heirs of any title. Cannot derive benefit from illegal arrangement.</a:t>
            </a:r>
            <a:endParaRPr lang="en-US" sz="1000" dirty="0">
              <a:solidFill>
                <a:schemeClr val="tx2">
                  <a:lumMod val="50000"/>
                </a:schemeClr>
              </a:solidFill>
              <a:latin typeface="Bookman Old Style" panose="02050604050505020204" pitchFamily="18" charset="0"/>
            </a:endParaRPr>
          </a:p>
        </p:txBody>
      </p:sp>
      <p:sp>
        <p:nvSpPr>
          <p:cNvPr id="14" name="Shape 12"/>
          <p:cNvSpPr/>
          <p:nvPr/>
        </p:nvSpPr>
        <p:spPr>
          <a:xfrm>
            <a:off x="6208776" y="659530"/>
            <a:ext cx="2743200" cy="1427478"/>
          </a:xfrm>
          <a:prstGeom prst="roundRect">
            <a:avLst>
              <a:gd name="adj" fmla="val 5714"/>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5" name="Shape 13"/>
          <p:cNvSpPr/>
          <p:nvPr/>
        </p:nvSpPr>
        <p:spPr>
          <a:xfrm>
            <a:off x="6208776" y="659530"/>
            <a:ext cx="2743200" cy="309967"/>
          </a:xfrm>
          <a:prstGeom prst="roundRect">
            <a:avLst>
              <a:gd name="adj" fmla="val 26316"/>
            </a:avLst>
          </a:prstGeom>
          <a:solidFill>
            <a:srgbClr val="1A7A4A">
              <a:alpha val="90000"/>
            </a:srgbClr>
          </a:solidFill>
        </p:spPr>
        <p:txBody>
          <a:bodyPr/>
          <a:lstStyle/>
          <a:p>
            <a:endParaRPr lang="en-IN">
              <a:latin typeface="Bookman Old Style" panose="02050604050505020204" pitchFamily="18" charset="0"/>
            </a:endParaRPr>
          </a:p>
        </p:txBody>
      </p:sp>
      <p:sp>
        <p:nvSpPr>
          <p:cNvPr id="16" name="Text 14"/>
          <p:cNvSpPr/>
          <p:nvPr/>
        </p:nvSpPr>
        <p:spPr>
          <a:xfrm>
            <a:off x="6318504" y="677818"/>
            <a:ext cx="2542032" cy="277339"/>
          </a:xfrm>
          <a:prstGeom prst="rect">
            <a:avLst/>
          </a:prstGeom>
          <a:noFill/>
        </p:spPr>
        <p:txBody>
          <a:bodyPr wrap="square" lIns="0" tIns="0" rIns="0" bIns="0" rtlCol="0" anchor="ctr"/>
          <a:lstStyle/>
          <a:p>
            <a:pPr marL="0" indent="0" algn="ctr">
              <a:buNone/>
            </a:pPr>
            <a:r>
              <a:rPr lang="en-US" sz="1200" b="1" dirty="0">
                <a:solidFill>
                  <a:schemeClr val="bg1">
                    <a:lumMod val="95000"/>
                  </a:schemeClr>
                </a:solidFill>
                <a:latin typeface="Bookman Old Style" panose="02050604050505020204" pitchFamily="18" charset="0"/>
              </a:rPr>
              <a:t>ADMINISTRATOR APPOINTED</a:t>
            </a:r>
            <a:endParaRPr lang="en-US" sz="1200" dirty="0">
              <a:solidFill>
                <a:schemeClr val="bg1">
                  <a:lumMod val="95000"/>
                </a:schemeClr>
              </a:solidFill>
              <a:latin typeface="Bookman Old Style" panose="02050604050505020204" pitchFamily="18" charset="0"/>
            </a:endParaRPr>
          </a:p>
        </p:txBody>
      </p:sp>
      <p:sp>
        <p:nvSpPr>
          <p:cNvPr id="17" name="Text 15"/>
          <p:cNvSpPr/>
          <p:nvPr/>
        </p:nvSpPr>
        <p:spPr>
          <a:xfrm>
            <a:off x="6318504" y="1043578"/>
            <a:ext cx="2542032" cy="244711"/>
          </a:xfrm>
          <a:prstGeom prst="rect">
            <a:avLst/>
          </a:prstGeom>
          <a:noFill/>
        </p:spPr>
        <p:txBody>
          <a:bodyPr wrap="square" lIns="0" tIns="0" rIns="0" bIns="0" rtlCol="0" anchor="ctr"/>
          <a:lstStyle/>
          <a:p>
            <a:pPr marL="0" indent="0" algn="ctr">
              <a:buNone/>
            </a:pPr>
            <a:r>
              <a:rPr lang="en-US" sz="1100" b="1" dirty="0">
                <a:solidFill>
                  <a:srgbClr val="0F1B2D"/>
                </a:solidFill>
                <a:latin typeface="Bookman Old Style" panose="02050604050505020204" pitchFamily="18" charset="0"/>
              </a:rPr>
              <a:t>Central Government</a:t>
            </a:r>
            <a:endParaRPr lang="en-US" sz="1100" dirty="0">
              <a:latin typeface="Bookman Old Style" panose="02050604050505020204" pitchFamily="18" charset="0"/>
            </a:endParaRPr>
          </a:p>
        </p:txBody>
      </p:sp>
      <p:sp>
        <p:nvSpPr>
          <p:cNvPr id="18" name="Text 16"/>
          <p:cNvSpPr/>
          <p:nvPr/>
        </p:nvSpPr>
        <p:spPr>
          <a:xfrm>
            <a:off x="6318504" y="1336186"/>
            <a:ext cx="2542032" cy="774917"/>
          </a:xfrm>
          <a:prstGeom prst="rect">
            <a:avLst/>
          </a:prstGeom>
          <a:noFill/>
        </p:spPr>
        <p:txBody>
          <a:bodyPr wrap="square" lIns="0" tIns="0" rIns="0" bIns="0" rtlCol="0" anchor="ctr"/>
          <a:lstStyle/>
          <a:p>
            <a:pPr marL="0" indent="0" algn="ctr">
              <a:buNone/>
            </a:pPr>
            <a:r>
              <a:rPr lang="en-US" sz="1000" dirty="0">
                <a:solidFill>
                  <a:schemeClr val="tx2">
                    <a:lumMod val="50000"/>
                  </a:schemeClr>
                </a:solidFill>
                <a:latin typeface="Bookman Old Style" panose="02050604050505020204" pitchFamily="18" charset="0"/>
              </a:rPr>
              <a:t>SC directed CG to appoint Administrator and take over properties within 8 weeks. No compensation payable. Property vests absolutely in CG.</a:t>
            </a:r>
            <a:endParaRPr lang="en-US" sz="1000" dirty="0">
              <a:solidFill>
                <a:schemeClr val="tx2">
                  <a:lumMod val="50000"/>
                </a:schemeClr>
              </a:solidFill>
              <a:latin typeface="Bookman Old Style" panose="02050604050505020204" pitchFamily="18" charset="0"/>
            </a:endParaRPr>
          </a:p>
        </p:txBody>
      </p:sp>
      <p:sp>
        <p:nvSpPr>
          <p:cNvPr id="19" name="Text 17"/>
          <p:cNvSpPr/>
          <p:nvPr/>
        </p:nvSpPr>
        <p:spPr>
          <a:xfrm>
            <a:off x="365760" y="2230272"/>
            <a:ext cx="8412480" cy="292608"/>
          </a:xfrm>
          <a:prstGeom prst="rect">
            <a:avLst/>
          </a:prstGeom>
          <a:noFill/>
        </p:spPr>
        <p:txBody>
          <a:bodyPr wrap="square" rtlCol="0" anchor="ctr"/>
          <a:lstStyle/>
          <a:p>
            <a:pPr marL="0" indent="0">
              <a:buNone/>
            </a:pPr>
            <a:r>
              <a:rPr lang="en-US" sz="1400" b="1" dirty="0">
                <a:solidFill>
                  <a:srgbClr val="0F1B2D"/>
                </a:solidFill>
                <a:latin typeface="Bookman Old Style" panose="02050604050505020204" pitchFamily="18" charset="0"/>
              </a:rPr>
              <a:t>Practical Impact — Why This Judgment Matters</a:t>
            </a:r>
            <a:endParaRPr lang="en-US" sz="1400" dirty="0">
              <a:latin typeface="Bookman Old Style" panose="02050604050505020204" pitchFamily="18" charset="0"/>
            </a:endParaRPr>
          </a:p>
        </p:txBody>
      </p:sp>
      <p:grpSp>
        <p:nvGrpSpPr>
          <p:cNvPr id="40" name="Group 39"/>
          <p:cNvGrpSpPr/>
          <p:nvPr/>
        </p:nvGrpSpPr>
        <p:grpSpPr>
          <a:xfrm>
            <a:off x="320040" y="2549063"/>
            <a:ext cx="8631936" cy="2218879"/>
            <a:chOff x="320040" y="2681520"/>
            <a:chExt cx="8631936" cy="1938528"/>
          </a:xfrm>
        </p:grpSpPr>
        <p:sp>
          <p:nvSpPr>
            <p:cNvPr id="20" name="Shape 18"/>
            <p:cNvSpPr/>
            <p:nvPr/>
          </p:nvSpPr>
          <p:spPr>
            <a:xfrm>
              <a:off x="320040" y="2681520"/>
              <a:ext cx="2743200" cy="914400"/>
            </a:xfrm>
            <a:prstGeom prst="roundRect">
              <a:avLst>
                <a:gd name="adj" fmla="val 10000"/>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1" name="Text 19"/>
            <p:cNvSpPr/>
            <p:nvPr/>
          </p:nvSpPr>
          <p:spPr>
            <a:xfrm>
              <a:off x="429768" y="2736384"/>
              <a:ext cx="2514600" cy="256032"/>
            </a:xfrm>
            <a:prstGeom prst="rect">
              <a:avLst/>
            </a:prstGeom>
            <a:noFill/>
          </p:spPr>
          <p:txBody>
            <a:bodyPr wrap="square" lIns="0" tIns="0" rIns="0" bIns="0" rtlCol="0" anchor="ctr"/>
            <a:lstStyle/>
            <a:p>
              <a:pPr marL="0" indent="0">
                <a:buNone/>
              </a:pPr>
              <a:r>
                <a:rPr lang="en-US" sz="1000" b="1" dirty="0">
                  <a:solidFill>
                    <a:srgbClr val="0F1B2D"/>
                  </a:solidFill>
                  <a:latin typeface="Bookman Old Style" panose="02050604050505020204" pitchFamily="18" charset="0"/>
                </a:rPr>
                <a:t>⚖ No Benefit to Anyone</a:t>
              </a:r>
              <a:endParaRPr lang="en-US" sz="1000" dirty="0">
                <a:latin typeface="Bookman Old Style" panose="02050604050505020204" pitchFamily="18" charset="0"/>
              </a:endParaRPr>
            </a:p>
          </p:txBody>
        </p:sp>
        <p:sp>
          <p:nvSpPr>
            <p:cNvPr id="22" name="Text 20"/>
            <p:cNvSpPr/>
            <p:nvPr/>
          </p:nvSpPr>
          <p:spPr>
            <a:xfrm>
              <a:off x="429768" y="2992416"/>
              <a:ext cx="2514600" cy="548640"/>
            </a:xfrm>
            <a:prstGeom prst="rect">
              <a:avLst/>
            </a:prstGeom>
            <a:noFill/>
          </p:spPr>
          <p:txBody>
            <a:bodyPr wrap="square" lIns="0" tIns="0" rIns="0" bIns="0" rtlCol="0" anchor="ctr"/>
            <a:lstStyle/>
            <a:p>
              <a:pPr marL="0" indent="0">
                <a:buNone/>
              </a:pPr>
              <a:r>
                <a:rPr lang="en-US" sz="950" dirty="0">
                  <a:solidFill>
                    <a:schemeClr val="tx2">
                      <a:lumMod val="50000"/>
                    </a:schemeClr>
                  </a:solidFill>
                  <a:latin typeface="Bookman Old Style" panose="02050604050505020204" pitchFamily="18" charset="0"/>
                </a:rPr>
                <a:t>SC ensured neither the real owner nor the benamidar's heirs benefit — property goes to the State. This is the full force of the Benami Act's intent.</a:t>
              </a:r>
              <a:endParaRPr lang="en-US" sz="950" dirty="0">
                <a:solidFill>
                  <a:schemeClr val="tx2">
                    <a:lumMod val="50000"/>
                  </a:schemeClr>
                </a:solidFill>
                <a:latin typeface="Bookman Old Style" panose="02050604050505020204" pitchFamily="18" charset="0"/>
              </a:endParaRPr>
            </a:p>
          </p:txBody>
        </p:sp>
        <p:sp>
          <p:nvSpPr>
            <p:cNvPr id="23" name="Shape 21"/>
            <p:cNvSpPr/>
            <p:nvPr/>
          </p:nvSpPr>
          <p:spPr>
            <a:xfrm>
              <a:off x="3264408" y="2681520"/>
              <a:ext cx="2743200" cy="914400"/>
            </a:xfrm>
            <a:prstGeom prst="roundRect">
              <a:avLst>
                <a:gd name="adj" fmla="val 10000"/>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4" name="Text 22"/>
            <p:cNvSpPr/>
            <p:nvPr/>
          </p:nvSpPr>
          <p:spPr>
            <a:xfrm>
              <a:off x="3374136" y="2736384"/>
              <a:ext cx="2514600" cy="256032"/>
            </a:xfrm>
            <a:prstGeom prst="rect">
              <a:avLst/>
            </a:prstGeom>
            <a:noFill/>
          </p:spPr>
          <p:txBody>
            <a:bodyPr wrap="square" lIns="0" tIns="0" rIns="0" bIns="0" rtlCol="0" anchor="ctr"/>
            <a:lstStyle/>
            <a:p>
              <a:pPr marL="0" indent="0">
                <a:buNone/>
              </a:pPr>
              <a:r>
                <a:rPr lang="en-US" sz="1000" b="1" dirty="0">
                  <a:solidFill>
                    <a:srgbClr val="0F1B2D"/>
                  </a:solidFill>
                  <a:latin typeface="Bookman Old Style" panose="02050604050505020204" pitchFamily="18" charset="0"/>
                </a:rPr>
                <a:t>📋 Suppress Facts = Lose Everything</a:t>
              </a:r>
              <a:endParaRPr lang="en-US" sz="1000" dirty="0">
                <a:latin typeface="Bookman Old Style" panose="02050604050505020204" pitchFamily="18" charset="0"/>
              </a:endParaRPr>
            </a:p>
          </p:txBody>
        </p:sp>
        <p:sp>
          <p:nvSpPr>
            <p:cNvPr id="25" name="Text 23"/>
            <p:cNvSpPr/>
            <p:nvPr/>
          </p:nvSpPr>
          <p:spPr>
            <a:xfrm>
              <a:off x="3374136" y="2992416"/>
              <a:ext cx="2514600" cy="548640"/>
            </a:xfrm>
            <a:prstGeom prst="rect">
              <a:avLst/>
            </a:prstGeom>
            <a:noFill/>
          </p:spPr>
          <p:txBody>
            <a:bodyPr wrap="square" lIns="0" tIns="0" rIns="0" bIns="0" rtlCol="0" anchor="ctr"/>
            <a:lstStyle/>
            <a:p>
              <a:pPr marL="0" indent="0">
                <a:buNone/>
              </a:pPr>
              <a:r>
                <a:rPr lang="en-US" sz="950" dirty="0">
                  <a:solidFill>
                    <a:schemeClr val="tx2">
                      <a:lumMod val="50000"/>
                    </a:schemeClr>
                  </a:solidFill>
                  <a:latin typeface="Bookman Old Style" panose="02050604050505020204" pitchFamily="18" charset="0"/>
                </a:rPr>
                <a:t>Suppression of the murder accusation in the plaint was itself a ground for rejection. Courts will dismiss suits filed with 'unclean hands' at the threshold itself.</a:t>
              </a:r>
              <a:endParaRPr lang="en-US" sz="950" dirty="0">
                <a:solidFill>
                  <a:schemeClr val="tx2">
                    <a:lumMod val="50000"/>
                  </a:schemeClr>
                </a:solidFill>
                <a:latin typeface="Bookman Old Style" panose="02050604050505020204" pitchFamily="18" charset="0"/>
              </a:endParaRPr>
            </a:p>
          </p:txBody>
        </p:sp>
        <p:sp>
          <p:nvSpPr>
            <p:cNvPr id="26" name="Shape 24"/>
            <p:cNvSpPr/>
            <p:nvPr/>
          </p:nvSpPr>
          <p:spPr>
            <a:xfrm>
              <a:off x="6208776" y="2681520"/>
              <a:ext cx="2743200" cy="914400"/>
            </a:xfrm>
            <a:prstGeom prst="roundRect">
              <a:avLst>
                <a:gd name="adj" fmla="val 10000"/>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7" name="Text 25"/>
            <p:cNvSpPr/>
            <p:nvPr/>
          </p:nvSpPr>
          <p:spPr>
            <a:xfrm>
              <a:off x="6318504" y="2736384"/>
              <a:ext cx="2514600" cy="256032"/>
            </a:xfrm>
            <a:prstGeom prst="rect">
              <a:avLst/>
            </a:prstGeom>
            <a:noFill/>
          </p:spPr>
          <p:txBody>
            <a:bodyPr wrap="square" lIns="0" tIns="0" rIns="0" bIns="0" rtlCol="0" anchor="ctr"/>
            <a:lstStyle/>
            <a:p>
              <a:pPr marL="0" indent="0">
                <a:buNone/>
              </a:pPr>
              <a:r>
                <a:rPr lang="en-US" sz="1000" b="1" dirty="0">
                  <a:solidFill>
                    <a:srgbClr val="0F1B2D"/>
                  </a:solidFill>
                  <a:latin typeface="Bookman Old Style" panose="02050604050505020204" pitchFamily="18" charset="0"/>
                </a:rPr>
                <a:t>🔍 No Hiding Behind a Will</a:t>
              </a:r>
              <a:endParaRPr lang="en-US" sz="1000" dirty="0">
                <a:latin typeface="Bookman Old Style" panose="02050604050505020204" pitchFamily="18" charset="0"/>
              </a:endParaRPr>
            </a:p>
          </p:txBody>
        </p:sp>
        <p:sp>
          <p:nvSpPr>
            <p:cNvPr id="28" name="Text 26"/>
            <p:cNvSpPr/>
            <p:nvPr/>
          </p:nvSpPr>
          <p:spPr>
            <a:xfrm>
              <a:off x="6318504" y="2992416"/>
              <a:ext cx="2514600" cy="548640"/>
            </a:xfrm>
            <a:prstGeom prst="rect">
              <a:avLst/>
            </a:prstGeom>
            <a:noFill/>
          </p:spPr>
          <p:txBody>
            <a:bodyPr wrap="square" lIns="0" tIns="0" rIns="0" bIns="0" rtlCol="0" anchor="ctr"/>
            <a:lstStyle/>
            <a:p>
              <a:pPr marL="0" indent="0" algn="just">
                <a:buNone/>
              </a:pPr>
              <a:r>
                <a:rPr lang="en-US" sz="950" dirty="0">
                  <a:solidFill>
                    <a:schemeClr val="tx2">
                      <a:lumMod val="50000"/>
                    </a:schemeClr>
                  </a:solidFill>
                  <a:latin typeface="Bookman Old Style" panose="02050604050505020204" pitchFamily="18" charset="0"/>
                </a:rPr>
                <a:t>Benami arrangement cannot be converted into an enforceable right by wrapping it in a Will.</a:t>
              </a:r>
              <a:endParaRPr lang="en-US" sz="950" dirty="0">
                <a:solidFill>
                  <a:schemeClr val="tx2">
                    <a:lumMod val="50000"/>
                  </a:schemeClr>
                </a:solidFill>
                <a:latin typeface="Bookman Old Style" panose="02050604050505020204" pitchFamily="18" charset="0"/>
              </a:endParaRPr>
            </a:p>
          </p:txBody>
        </p:sp>
        <p:sp>
          <p:nvSpPr>
            <p:cNvPr id="29" name="Shape 27"/>
            <p:cNvSpPr/>
            <p:nvPr/>
          </p:nvSpPr>
          <p:spPr>
            <a:xfrm>
              <a:off x="320040" y="3705648"/>
              <a:ext cx="2743200" cy="914400"/>
            </a:xfrm>
            <a:prstGeom prst="roundRect">
              <a:avLst>
                <a:gd name="adj" fmla="val 10000"/>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30" name="Text 28"/>
            <p:cNvSpPr/>
            <p:nvPr/>
          </p:nvSpPr>
          <p:spPr>
            <a:xfrm>
              <a:off x="429768" y="3760512"/>
              <a:ext cx="2514600" cy="256032"/>
            </a:xfrm>
            <a:prstGeom prst="rect">
              <a:avLst/>
            </a:prstGeom>
            <a:noFill/>
          </p:spPr>
          <p:txBody>
            <a:bodyPr wrap="square" lIns="0" tIns="0" rIns="0" bIns="0" rtlCol="0" anchor="ctr"/>
            <a:lstStyle/>
            <a:p>
              <a:pPr marL="0" indent="0">
                <a:buNone/>
              </a:pPr>
              <a:r>
                <a:rPr lang="en-US" sz="1000" b="1" dirty="0">
                  <a:solidFill>
                    <a:srgbClr val="0F1B2D"/>
                  </a:solidFill>
                  <a:latin typeface="Bookman Old Style" panose="02050604050505020204" pitchFamily="18" charset="0"/>
                </a:rPr>
                <a:t>🏛 Trial Courts Must Be Vigilant</a:t>
              </a:r>
              <a:endParaRPr lang="en-US" sz="1000" dirty="0">
                <a:latin typeface="Bookman Old Style" panose="02050604050505020204" pitchFamily="18" charset="0"/>
              </a:endParaRPr>
            </a:p>
          </p:txBody>
        </p:sp>
        <p:sp>
          <p:nvSpPr>
            <p:cNvPr id="31" name="Text 29"/>
            <p:cNvSpPr/>
            <p:nvPr/>
          </p:nvSpPr>
          <p:spPr>
            <a:xfrm>
              <a:off x="429768" y="4016544"/>
              <a:ext cx="2514600" cy="548640"/>
            </a:xfrm>
            <a:prstGeom prst="rect">
              <a:avLst/>
            </a:prstGeom>
            <a:noFill/>
          </p:spPr>
          <p:txBody>
            <a:bodyPr wrap="square" lIns="0" tIns="0" rIns="0" bIns="0" rtlCol="0" anchor="ctr"/>
            <a:lstStyle/>
            <a:p>
              <a:pPr marL="0" indent="0" algn="just">
                <a:buNone/>
              </a:pPr>
              <a:r>
                <a:rPr lang="en-US" sz="950" dirty="0">
                  <a:solidFill>
                    <a:schemeClr val="tx2">
                      <a:lumMod val="50000"/>
                    </a:schemeClr>
                  </a:solidFill>
                  <a:latin typeface="Bookman Old Style" panose="02050604050505020204" pitchFamily="18" charset="0"/>
                </a:rPr>
                <a:t>Directive to trial courts: take up benami issues as preliminary issues at the earliest stage; do not allow sham litigation to proceed to full trial.</a:t>
              </a:r>
              <a:endParaRPr lang="en-US" sz="950" dirty="0">
                <a:solidFill>
                  <a:schemeClr val="tx2">
                    <a:lumMod val="50000"/>
                  </a:schemeClr>
                </a:solidFill>
                <a:latin typeface="Bookman Old Style" panose="02050604050505020204" pitchFamily="18" charset="0"/>
              </a:endParaRPr>
            </a:p>
          </p:txBody>
        </p:sp>
        <p:sp>
          <p:nvSpPr>
            <p:cNvPr id="32" name="Shape 30"/>
            <p:cNvSpPr/>
            <p:nvPr/>
          </p:nvSpPr>
          <p:spPr>
            <a:xfrm>
              <a:off x="3264408" y="3705648"/>
              <a:ext cx="2743200" cy="914400"/>
            </a:xfrm>
            <a:prstGeom prst="roundRect">
              <a:avLst>
                <a:gd name="adj" fmla="val 10000"/>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33" name="Text 31"/>
            <p:cNvSpPr/>
            <p:nvPr/>
          </p:nvSpPr>
          <p:spPr>
            <a:xfrm>
              <a:off x="3374136" y="3760512"/>
              <a:ext cx="2514600" cy="256032"/>
            </a:xfrm>
            <a:prstGeom prst="rect">
              <a:avLst/>
            </a:prstGeom>
            <a:noFill/>
          </p:spPr>
          <p:txBody>
            <a:bodyPr wrap="square" lIns="0" tIns="0" rIns="0" bIns="0" rtlCol="0" anchor="ctr"/>
            <a:lstStyle/>
            <a:p>
              <a:pPr marL="0" indent="0">
                <a:buNone/>
              </a:pPr>
              <a:r>
                <a:rPr lang="en-US" sz="1000" b="1" dirty="0">
                  <a:solidFill>
                    <a:srgbClr val="0F1B2D"/>
                  </a:solidFill>
                  <a:latin typeface="Bookman Old Style" panose="02050604050505020204" pitchFamily="18" charset="0"/>
                </a:rPr>
                <a:t>⚡ 2016 Amendment Fully Operative</a:t>
              </a:r>
              <a:endParaRPr lang="en-US" sz="1000" dirty="0">
                <a:latin typeface="Bookman Old Style" panose="02050604050505020204" pitchFamily="18" charset="0"/>
              </a:endParaRPr>
            </a:p>
          </p:txBody>
        </p:sp>
        <p:sp>
          <p:nvSpPr>
            <p:cNvPr id="34" name="Text 32"/>
            <p:cNvSpPr/>
            <p:nvPr/>
          </p:nvSpPr>
          <p:spPr>
            <a:xfrm>
              <a:off x="3374136" y="4016544"/>
              <a:ext cx="2514600" cy="548640"/>
            </a:xfrm>
            <a:prstGeom prst="rect">
              <a:avLst/>
            </a:prstGeom>
            <a:noFill/>
          </p:spPr>
          <p:txBody>
            <a:bodyPr wrap="square" lIns="0" tIns="0" rIns="0" bIns="0" rtlCol="0" anchor="ctr"/>
            <a:lstStyle/>
            <a:p>
              <a:pPr marL="0" indent="0">
                <a:buNone/>
              </a:pPr>
              <a:r>
                <a:rPr lang="en-US" sz="950" dirty="0">
                  <a:solidFill>
                    <a:schemeClr val="tx2">
                      <a:lumMod val="50000"/>
                    </a:schemeClr>
                  </a:solidFill>
                  <a:latin typeface="Bookman Old Style" panose="02050604050505020204" pitchFamily="18" charset="0"/>
                </a:rPr>
                <a:t>Retrospective applicability of the 2016 machinery provisions confirmed. Pre-2016 benami transactions fully covered.</a:t>
              </a:r>
              <a:endParaRPr lang="en-US" sz="950" dirty="0">
                <a:solidFill>
                  <a:schemeClr val="tx2">
                    <a:lumMod val="50000"/>
                  </a:schemeClr>
                </a:solidFill>
                <a:latin typeface="Bookman Old Style" panose="02050604050505020204" pitchFamily="18" charset="0"/>
              </a:endParaRPr>
            </a:p>
          </p:txBody>
        </p:sp>
        <p:sp>
          <p:nvSpPr>
            <p:cNvPr id="35" name="Shape 33"/>
            <p:cNvSpPr/>
            <p:nvPr/>
          </p:nvSpPr>
          <p:spPr>
            <a:xfrm>
              <a:off x="6208776" y="3705648"/>
              <a:ext cx="2743200" cy="914400"/>
            </a:xfrm>
            <a:prstGeom prst="roundRect">
              <a:avLst>
                <a:gd name="adj" fmla="val 10000"/>
              </a:avLst>
            </a:prstGeom>
            <a:solidFill>
              <a:srgbClr val="FFFFFF"/>
            </a:solidFill>
            <a:effectLst>
              <a:outerShdw blurRad="76200" dist="254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36" name="Text 34"/>
            <p:cNvSpPr/>
            <p:nvPr/>
          </p:nvSpPr>
          <p:spPr>
            <a:xfrm>
              <a:off x="6318504" y="3760512"/>
              <a:ext cx="2514600" cy="256032"/>
            </a:xfrm>
            <a:prstGeom prst="rect">
              <a:avLst/>
            </a:prstGeom>
            <a:noFill/>
          </p:spPr>
          <p:txBody>
            <a:bodyPr wrap="square" lIns="0" tIns="0" rIns="0" bIns="0" rtlCol="0" anchor="ctr"/>
            <a:lstStyle/>
            <a:p>
              <a:pPr marL="0" indent="0">
                <a:buNone/>
              </a:pPr>
              <a:r>
                <a:rPr lang="en-US" sz="1000" b="1" dirty="0">
                  <a:solidFill>
                    <a:srgbClr val="0F1B2D"/>
                  </a:solidFill>
                  <a:latin typeface="Bookman Old Style" panose="02050604050505020204" pitchFamily="18" charset="0"/>
                </a:rPr>
                <a:t>🚫 KLRA Cannot Be Bypassed</a:t>
              </a:r>
              <a:endParaRPr lang="en-US" sz="1000" dirty="0">
                <a:latin typeface="Bookman Old Style" panose="02050604050505020204" pitchFamily="18" charset="0"/>
              </a:endParaRPr>
            </a:p>
          </p:txBody>
        </p:sp>
        <p:sp>
          <p:nvSpPr>
            <p:cNvPr id="37" name="Text 35"/>
            <p:cNvSpPr/>
            <p:nvPr/>
          </p:nvSpPr>
          <p:spPr>
            <a:xfrm>
              <a:off x="6318504" y="4016544"/>
              <a:ext cx="2514600" cy="548640"/>
            </a:xfrm>
            <a:prstGeom prst="rect">
              <a:avLst/>
            </a:prstGeom>
            <a:noFill/>
          </p:spPr>
          <p:txBody>
            <a:bodyPr wrap="square" lIns="0" tIns="0" rIns="0" bIns="0" rtlCol="0" anchor="ctr"/>
            <a:lstStyle/>
            <a:p>
              <a:pPr marL="0" indent="0">
                <a:buNone/>
              </a:pPr>
              <a:r>
                <a:rPr lang="en-US" sz="950" dirty="0">
                  <a:solidFill>
                    <a:schemeClr val="tx2">
                      <a:lumMod val="50000"/>
                    </a:schemeClr>
                  </a:solidFill>
                  <a:latin typeface="Bookman Old Style" panose="02050604050505020204" pitchFamily="18" charset="0"/>
                </a:rPr>
                <a:t>Arrangements designed to circumvent land reform restrictions by buying in another's name are void and constitute benami transactions.</a:t>
              </a:r>
              <a:endParaRPr lang="en-US" sz="950" dirty="0">
                <a:solidFill>
                  <a:schemeClr val="tx2">
                    <a:lumMod val="50000"/>
                  </a:schemeClr>
                </a:solidFill>
                <a:latin typeface="Bookman Old Style" panose="02050604050505020204" pitchFamily="18" charset="0"/>
              </a:endParaRPr>
            </a:p>
          </p:txBody>
        </p:sp>
      </p:grpSp>
      <p:sp>
        <p:nvSpPr>
          <p:cNvPr id="38" name="Shape 36"/>
          <p:cNvSpPr/>
          <p:nvPr/>
        </p:nvSpPr>
        <p:spPr>
          <a:xfrm>
            <a:off x="0" y="4892040"/>
            <a:ext cx="9144000" cy="251460"/>
          </a:xfrm>
          <a:prstGeom prst="rect">
            <a:avLst/>
          </a:prstGeom>
          <a:solidFill>
            <a:srgbClr val="C9953B"/>
          </a:solidFill>
        </p:spPr>
        <p:txBody>
          <a:bodyPr/>
          <a:lstStyle/>
          <a:p>
            <a:endParaRPr lang="en-IN">
              <a:latin typeface="Bookman Old Style" panose="02050604050505020204" pitchFamily="18" charset="0"/>
            </a:endParaRPr>
          </a:p>
        </p:txBody>
      </p:sp>
      <p:sp>
        <p:nvSpPr>
          <p:cNvPr id="39" name="Text 37"/>
          <p:cNvSpPr/>
          <p:nvPr/>
        </p:nvSpPr>
        <p:spPr>
          <a:xfrm>
            <a:off x="274320" y="4892040"/>
            <a:ext cx="8595360" cy="251460"/>
          </a:xfrm>
          <a:prstGeom prst="rect">
            <a:avLst/>
          </a:prstGeom>
          <a:noFill/>
        </p:spPr>
        <p:txBody>
          <a:bodyPr wrap="square" lIns="0" tIns="0" rIns="0" bIns="0" rtlCol="0" anchor="ctr"/>
          <a:lstStyle/>
          <a:p>
            <a:pPr marL="0" indent="0">
              <a:buNone/>
            </a:pPr>
            <a:r>
              <a:rPr lang="en-US" sz="900" dirty="0">
                <a:solidFill>
                  <a:srgbClr val="0F1B2D"/>
                </a:solidFill>
                <a:latin typeface="Bookman Old Style" panose="02050604050505020204" pitchFamily="18" charset="0"/>
              </a:rPr>
              <a:t>Final Outcome &amp; Impact  |  Manjula v. D.A. Srinivas  |  [2026] 186 taxmann.com 357 (SC)  |  Decided 08.05.2026</a:t>
            </a:r>
            <a:endParaRPr lang="en-US" sz="900" dirty="0">
              <a:latin typeface="Bookman Old Style" panose="020506040505050202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41A45"/>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4" name="Text 2"/>
          <p:cNvSpPr/>
          <p:nvPr/>
        </p:nvSpPr>
        <p:spPr>
          <a:xfrm>
            <a:off x="457200" y="1188720"/>
            <a:ext cx="8229600" cy="1097280"/>
          </a:xfrm>
          <a:prstGeom prst="rect">
            <a:avLst/>
          </a:prstGeom>
          <a:noFill/>
        </p:spPr>
        <p:txBody>
          <a:bodyPr wrap="square" rtlCol="0" anchor="ctr"/>
          <a:lstStyle/>
          <a:p>
            <a:pPr marL="0" indent="0" algn="l">
              <a:buNone/>
            </a:pPr>
            <a:r>
              <a:rPr lang="en-US" sz="4200" b="1" dirty="0">
                <a:solidFill>
                  <a:srgbClr val="FFFFFF"/>
                </a:solidFill>
                <a:latin typeface="Bookman Old Style" panose="02050604050505020204" pitchFamily="18" charset="0"/>
              </a:rPr>
              <a:t>VRS, Severance &amp; Termination Pay</a:t>
            </a:r>
            <a:endParaRPr lang="en-US" sz="4200" dirty="0">
              <a:latin typeface="Bookman Old Style" panose="02050604050505020204" pitchFamily="18" charset="0"/>
            </a:endParaRPr>
          </a:p>
        </p:txBody>
      </p:sp>
      <p:sp>
        <p:nvSpPr>
          <p:cNvPr id="5" name="Text 3"/>
          <p:cNvSpPr/>
          <p:nvPr/>
        </p:nvSpPr>
        <p:spPr>
          <a:xfrm>
            <a:off x="457200" y="2331720"/>
            <a:ext cx="8229600" cy="594360"/>
          </a:xfrm>
          <a:prstGeom prst="rect">
            <a:avLst/>
          </a:prstGeom>
          <a:noFill/>
        </p:spPr>
        <p:txBody>
          <a:bodyPr wrap="square" rtlCol="0" anchor="ctr"/>
          <a:lstStyle/>
          <a:p>
            <a:pPr marL="0" indent="0" algn="l">
              <a:buNone/>
            </a:pPr>
            <a:r>
              <a:rPr lang="en-US" sz="2200" dirty="0">
                <a:solidFill>
                  <a:srgbClr val="CADCFC"/>
                </a:solidFill>
                <a:latin typeface="Bookman Old Style" panose="02050604050505020204" pitchFamily="18" charset="0"/>
              </a:rPr>
              <a:t>Tax Treatment — Three Scenarios, Three Outcomes</a:t>
            </a:r>
            <a:endParaRPr lang="en-US" sz="2200" dirty="0">
              <a:latin typeface="Bookman Old Style" panose="020506040505050202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200" b="1" dirty="0">
                <a:solidFill>
                  <a:srgbClr val="FFFFFF"/>
                </a:solidFill>
                <a:latin typeface="Bookman Old Style" panose="02050604050505020204" pitchFamily="18" charset="0"/>
              </a:rPr>
              <a:t>Three Sections — Three Different Tax Treatments</a:t>
            </a:r>
            <a:endParaRPr lang="en-US" sz="2200" dirty="0">
              <a:latin typeface="Bookman Old Style" panose="02050604050505020204" pitchFamily="18" charset="0"/>
            </a:endParaRPr>
          </a:p>
        </p:txBody>
      </p:sp>
      <p:sp>
        <p:nvSpPr>
          <p:cNvPr id="4" name="Shape 2"/>
          <p:cNvSpPr/>
          <p:nvPr/>
        </p:nvSpPr>
        <p:spPr>
          <a:xfrm>
            <a:off x="274320" y="777240"/>
            <a:ext cx="2834640" cy="4160520"/>
          </a:xfrm>
          <a:prstGeom prst="rect">
            <a:avLst/>
          </a:prstGeom>
          <a:solidFill>
            <a:srgbClr val="FEF2F2"/>
          </a:solidFill>
          <a:ln w="12700">
            <a:solidFill>
              <a:srgbClr val="DC2626"/>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274320" y="777240"/>
            <a:ext cx="2834640" cy="822960"/>
          </a:xfrm>
          <a:prstGeom prst="rect">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6" name="Text 4"/>
          <p:cNvSpPr/>
          <p:nvPr/>
        </p:nvSpPr>
        <p:spPr>
          <a:xfrm>
            <a:off x="274320" y="777240"/>
            <a:ext cx="2834640" cy="384048"/>
          </a:xfrm>
          <a:prstGeom prst="rect">
            <a:avLst/>
          </a:prstGeom>
          <a:noFill/>
        </p:spPr>
        <p:txBody>
          <a:bodyPr wrap="square" rtlCol="0" anchor="b"/>
          <a:lstStyle/>
          <a:p>
            <a:pPr marL="0" indent="0" algn="ctr">
              <a:buNone/>
            </a:pPr>
            <a:r>
              <a:rPr lang="en-US" sz="1400" b="1" dirty="0">
                <a:solidFill>
                  <a:srgbClr val="FFFFFF"/>
                </a:solidFill>
                <a:latin typeface="Bookman Old Style" panose="02050604050505020204" pitchFamily="18" charset="0"/>
              </a:rPr>
              <a:t>S. 17(3)(iii)</a:t>
            </a:r>
            <a:endParaRPr lang="en-US" sz="1400" dirty="0">
              <a:latin typeface="Bookman Old Style" panose="02050604050505020204" pitchFamily="18" charset="0"/>
            </a:endParaRPr>
          </a:p>
        </p:txBody>
      </p:sp>
      <p:sp>
        <p:nvSpPr>
          <p:cNvPr id="7" name="Text 5"/>
          <p:cNvSpPr/>
          <p:nvPr/>
        </p:nvSpPr>
        <p:spPr>
          <a:xfrm>
            <a:off x="274320" y="1161288"/>
            <a:ext cx="2834640" cy="347472"/>
          </a:xfrm>
          <a:prstGeom prst="rect">
            <a:avLst/>
          </a:prstGeom>
          <a:noFill/>
        </p:spPr>
        <p:txBody>
          <a:bodyPr wrap="square" rtlCol="0" anchor="t"/>
          <a:lstStyle/>
          <a:p>
            <a:pPr marL="0" indent="0" algn="ctr">
              <a:buNone/>
            </a:pPr>
            <a:r>
              <a:rPr lang="en-US" sz="1100" b="1" dirty="0">
                <a:solidFill>
                  <a:srgbClr val="FFFFFF"/>
                </a:solidFill>
                <a:latin typeface="Bookman Old Style" panose="02050604050505020204" pitchFamily="18" charset="0"/>
              </a:rPr>
              <a:t>TAXABLE</a:t>
            </a:r>
            <a:endParaRPr lang="en-US" sz="1100" dirty="0">
              <a:latin typeface="Bookman Old Style" panose="02050604050505020204" pitchFamily="18" charset="0"/>
            </a:endParaRPr>
          </a:p>
        </p:txBody>
      </p:sp>
      <p:sp>
        <p:nvSpPr>
          <p:cNvPr id="8" name="Text 6"/>
          <p:cNvSpPr/>
          <p:nvPr/>
        </p:nvSpPr>
        <p:spPr>
          <a:xfrm>
            <a:off x="384048" y="1691640"/>
            <a:ext cx="2615184" cy="457200"/>
          </a:xfrm>
          <a:prstGeom prst="rect">
            <a:avLst/>
          </a:prstGeom>
          <a:noFill/>
        </p:spPr>
        <p:txBody>
          <a:bodyPr wrap="square" rtlCol="0" anchor="ctr"/>
          <a:lstStyle/>
          <a:p>
            <a:pPr marL="0" indent="0">
              <a:buNone/>
            </a:pPr>
            <a:r>
              <a:rPr lang="en-US" sz="1300" b="1" dirty="0">
                <a:solidFill>
                  <a:srgbClr val="DC2626"/>
                </a:solidFill>
                <a:latin typeface="Bookman Old Style" panose="02050604050505020204" pitchFamily="18" charset="0"/>
              </a:rPr>
              <a:t>Profits in Lieu of Salary</a:t>
            </a:r>
            <a:endParaRPr lang="en-US" sz="1300" dirty="0">
              <a:latin typeface="Bookman Old Style" panose="02050604050505020204" pitchFamily="18" charset="0"/>
            </a:endParaRPr>
          </a:p>
        </p:txBody>
      </p:sp>
      <p:sp>
        <p:nvSpPr>
          <p:cNvPr id="9" name="Text 7"/>
          <p:cNvSpPr/>
          <p:nvPr/>
        </p:nvSpPr>
        <p:spPr>
          <a:xfrm>
            <a:off x="384048" y="1879020"/>
            <a:ext cx="2633472" cy="2606040"/>
          </a:xfrm>
          <a:prstGeom prst="rect">
            <a:avLst/>
          </a:prstGeom>
          <a:noFill/>
        </p:spPr>
        <p:txBody>
          <a:bodyPr wrap="square" rtlCol="0" anchor="ctr"/>
          <a:lstStyle/>
          <a:p>
            <a:pPr marL="342900" indent="-342900">
              <a:spcAft>
                <a:spcPts val="300"/>
              </a:spcAft>
              <a:buSzPct val="100000"/>
              <a:buChar char="•"/>
            </a:pPr>
            <a:r>
              <a:rPr lang="en-US" sz="1100" dirty="0">
                <a:solidFill>
                  <a:srgbClr val="1E2761"/>
                </a:solidFill>
                <a:latin typeface="Bookman Old Style" panose="02050604050505020204" pitchFamily="18" charset="0"/>
              </a:rPr>
              <a:t>Any amount received on cessation of employment</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Irrespective of nomenclature or voluntariness</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Inserted by Finance Act 2001 w.e.f. 01.04.2002</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No exemption unless covered under S.10</a:t>
            </a:r>
            <a:endParaRPr lang="en-US" sz="1100" dirty="0">
              <a:latin typeface="Bookman Old Style" panose="02050604050505020204" pitchFamily="18" charset="0"/>
            </a:endParaRPr>
          </a:p>
        </p:txBody>
      </p:sp>
      <p:sp>
        <p:nvSpPr>
          <p:cNvPr id="10" name="Shape 8"/>
          <p:cNvSpPr/>
          <p:nvPr/>
        </p:nvSpPr>
        <p:spPr>
          <a:xfrm>
            <a:off x="3218688" y="777240"/>
            <a:ext cx="2834640" cy="4160520"/>
          </a:xfrm>
          <a:prstGeom prst="rect">
            <a:avLst/>
          </a:prstGeom>
          <a:solidFill>
            <a:srgbClr val="F0FDF4"/>
          </a:solidFill>
          <a:ln w="12700">
            <a:solidFill>
              <a:srgbClr val="16A34A"/>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1" name="Shape 9"/>
          <p:cNvSpPr/>
          <p:nvPr/>
        </p:nvSpPr>
        <p:spPr>
          <a:xfrm>
            <a:off x="3218688" y="777240"/>
            <a:ext cx="2834640" cy="822960"/>
          </a:xfrm>
          <a:prstGeom prst="rect">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12" name="Text 10"/>
          <p:cNvSpPr/>
          <p:nvPr/>
        </p:nvSpPr>
        <p:spPr>
          <a:xfrm>
            <a:off x="3218688" y="777240"/>
            <a:ext cx="2834640" cy="384048"/>
          </a:xfrm>
          <a:prstGeom prst="rect">
            <a:avLst/>
          </a:prstGeom>
          <a:noFill/>
        </p:spPr>
        <p:txBody>
          <a:bodyPr wrap="square" rtlCol="0" anchor="b"/>
          <a:lstStyle/>
          <a:p>
            <a:pPr marL="0" indent="0" algn="ctr">
              <a:buNone/>
            </a:pPr>
            <a:r>
              <a:rPr lang="en-US" sz="1400" b="1" dirty="0">
                <a:solidFill>
                  <a:srgbClr val="FFFFFF"/>
                </a:solidFill>
                <a:latin typeface="Bookman Old Style" panose="02050604050505020204" pitchFamily="18" charset="0"/>
              </a:rPr>
              <a:t>S. 10(10B)</a:t>
            </a:r>
            <a:endParaRPr lang="en-US" sz="1400" dirty="0">
              <a:latin typeface="Bookman Old Style" panose="02050604050505020204" pitchFamily="18" charset="0"/>
            </a:endParaRPr>
          </a:p>
        </p:txBody>
      </p:sp>
      <p:sp>
        <p:nvSpPr>
          <p:cNvPr id="13" name="Text 11"/>
          <p:cNvSpPr/>
          <p:nvPr/>
        </p:nvSpPr>
        <p:spPr>
          <a:xfrm>
            <a:off x="3218688" y="1161288"/>
            <a:ext cx="2834640" cy="347472"/>
          </a:xfrm>
          <a:prstGeom prst="rect">
            <a:avLst/>
          </a:prstGeom>
          <a:noFill/>
        </p:spPr>
        <p:txBody>
          <a:bodyPr wrap="square" rtlCol="0" anchor="t"/>
          <a:lstStyle/>
          <a:p>
            <a:pPr marL="0" indent="0" algn="ctr">
              <a:buNone/>
            </a:pPr>
            <a:r>
              <a:rPr lang="en-US" sz="1100" b="1" dirty="0">
                <a:solidFill>
                  <a:srgbClr val="FFFFFF"/>
                </a:solidFill>
                <a:latin typeface="Bookman Old Style" panose="02050604050505020204" pitchFamily="18" charset="0"/>
              </a:rPr>
              <a:t>EXEMPT</a:t>
            </a:r>
            <a:endParaRPr lang="en-US" sz="1100" dirty="0">
              <a:latin typeface="Bookman Old Style" panose="02050604050505020204" pitchFamily="18" charset="0"/>
            </a:endParaRPr>
          </a:p>
        </p:txBody>
      </p:sp>
      <p:sp>
        <p:nvSpPr>
          <p:cNvPr id="14" name="Text 12"/>
          <p:cNvSpPr/>
          <p:nvPr/>
        </p:nvSpPr>
        <p:spPr>
          <a:xfrm>
            <a:off x="3328416" y="1800495"/>
            <a:ext cx="2615184" cy="457200"/>
          </a:xfrm>
          <a:prstGeom prst="rect">
            <a:avLst/>
          </a:prstGeom>
          <a:noFill/>
        </p:spPr>
        <p:txBody>
          <a:bodyPr wrap="square" rtlCol="0" anchor="ctr"/>
          <a:lstStyle/>
          <a:p>
            <a:pPr marL="0" indent="0">
              <a:buNone/>
            </a:pPr>
            <a:r>
              <a:rPr lang="en-US" sz="1300" b="1" dirty="0">
                <a:solidFill>
                  <a:srgbClr val="16A34A"/>
                </a:solidFill>
                <a:latin typeface="Bookman Old Style" panose="02050604050505020204" pitchFamily="18" charset="0"/>
              </a:rPr>
              <a:t>Retrenchment Compensation</a:t>
            </a:r>
            <a:endParaRPr lang="en-US" sz="1300" dirty="0">
              <a:latin typeface="Bookman Old Style" panose="02050604050505020204" pitchFamily="18" charset="0"/>
            </a:endParaRPr>
          </a:p>
        </p:txBody>
      </p:sp>
      <p:sp>
        <p:nvSpPr>
          <p:cNvPr id="15" name="Text 13"/>
          <p:cNvSpPr/>
          <p:nvPr/>
        </p:nvSpPr>
        <p:spPr>
          <a:xfrm>
            <a:off x="3328416" y="1961460"/>
            <a:ext cx="2633472" cy="2606040"/>
          </a:xfrm>
          <a:prstGeom prst="rect">
            <a:avLst/>
          </a:prstGeom>
          <a:noFill/>
        </p:spPr>
        <p:txBody>
          <a:bodyPr wrap="square" rtlCol="0" anchor="ctr"/>
          <a:lstStyle/>
          <a:p>
            <a:pPr marL="342900" indent="-342900">
              <a:spcAft>
                <a:spcPts val="300"/>
              </a:spcAft>
              <a:buSzPct val="100000"/>
              <a:buChar char="•"/>
            </a:pPr>
            <a:r>
              <a:rPr lang="en-US" sz="1100" dirty="0">
                <a:solidFill>
                  <a:srgbClr val="1E2761"/>
                </a:solidFill>
                <a:latin typeface="Bookman Old Style" panose="02050604050505020204" pitchFamily="18" charset="0"/>
              </a:rPr>
              <a:t>Compensation on involuntary retrenchment</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Scheme approved by CG or conforming to Rule 2BA</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Cap: Lower of (a) actual or </a:t>
            </a:r>
            <a:endParaRPr lang="en-US" sz="1100" dirty="0">
              <a:solidFill>
                <a:srgbClr val="1E2761"/>
              </a:solidFill>
              <a:latin typeface="Bookman Old Style" panose="02050604050505020204" pitchFamily="18" charset="0"/>
            </a:endParaRPr>
          </a:p>
          <a:p>
            <a:pPr marL="355600" lvl="1">
              <a:spcAft>
                <a:spcPts val="300"/>
              </a:spcAft>
              <a:buSzPct val="100000"/>
            </a:pPr>
            <a:r>
              <a:rPr lang="en-US" sz="1100" dirty="0">
                <a:solidFill>
                  <a:srgbClr val="1E2761"/>
                </a:solidFill>
                <a:latin typeface="Bookman Old Style" panose="02050604050505020204" pitchFamily="18" charset="0"/>
              </a:rPr>
              <a:t>(b) 3 months salary × completed years</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Covers closure of undertaking situations</a:t>
            </a:r>
            <a:endParaRPr lang="en-US" sz="1100" dirty="0">
              <a:latin typeface="Bookman Old Style" panose="02050604050505020204" pitchFamily="18" charset="0"/>
            </a:endParaRPr>
          </a:p>
        </p:txBody>
      </p:sp>
      <p:sp>
        <p:nvSpPr>
          <p:cNvPr id="16" name="Shape 14"/>
          <p:cNvSpPr/>
          <p:nvPr/>
        </p:nvSpPr>
        <p:spPr>
          <a:xfrm>
            <a:off x="6163056" y="777240"/>
            <a:ext cx="2834640" cy="4160520"/>
          </a:xfrm>
          <a:prstGeom prst="rect">
            <a:avLst/>
          </a:prstGeom>
          <a:solidFill>
            <a:srgbClr val="F0FDFA"/>
          </a:solidFill>
          <a:ln w="12700">
            <a:solidFill>
              <a:srgbClr val="0D9488"/>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6163056" y="777240"/>
            <a:ext cx="2834640" cy="822960"/>
          </a:xfrm>
          <a:prstGeom prst="rect">
            <a:avLst/>
          </a:prstGeom>
          <a:solidFill>
            <a:srgbClr val="0D9488"/>
          </a:solidFill>
          <a:ln w="12700">
            <a:solidFill>
              <a:srgbClr val="0D9488"/>
            </a:solidFill>
            <a:prstDash val="solid"/>
          </a:ln>
        </p:spPr>
        <p:txBody>
          <a:bodyPr/>
          <a:lstStyle/>
          <a:p>
            <a:endParaRPr lang="en-IN">
              <a:latin typeface="Bookman Old Style" panose="02050604050505020204" pitchFamily="18" charset="0"/>
            </a:endParaRPr>
          </a:p>
        </p:txBody>
      </p:sp>
      <p:sp>
        <p:nvSpPr>
          <p:cNvPr id="18" name="Text 16"/>
          <p:cNvSpPr/>
          <p:nvPr/>
        </p:nvSpPr>
        <p:spPr>
          <a:xfrm>
            <a:off x="6163056" y="777240"/>
            <a:ext cx="2834640" cy="384048"/>
          </a:xfrm>
          <a:prstGeom prst="rect">
            <a:avLst/>
          </a:prstGeom>
          <a:noFill/>
        </p:spPr>
        <p:txBody>
          <a:bodyPr wrap="square" rtlCol="0" anchor="b"/>
          <a:lstStyle/>
          <a:p>
            <a:pPr marL="0" indent="0" algn="ctr">
              <a:buNone/>
            </a:pPr>
            <a:r>
              <a:rPr lang="en-US" sz="1400" b="1" dirty="0">
                <a:solidFill>
                  <a:srgbClr val="FFFFFF"/>
                </a:solidFill>
                <a:latin typeface="Bookman Old Style" panose="02050604050505020204" pitchFamily="18" charset="0"/>
              </a:rPr>
              <a:t>S. 10(10C)</a:t>
            </a:r>
            <a:endParaRPr lang="en-US" sz="1400" dirty="0">
              <a:latin typeface="Bookman Old Style" panose="02050604050505020204" pitchFamily="18" charset="0"/>
            </a:endParaRPr>
          </a:p>
        </p:txBody>
      </p:sp>
      <p:sp>
        <p:nvSpPr>
          <p:cNvPr id="19" name="Text 17"/>
          <p:cNvSpPr/>
          <p:nvPr/>
        </p:nvSpPr>
        <p:spPr>
          <a:xfrm>
            <a:off x="6163056" y="1161288"/>
            <a:ext cx="2834640" cy="347472"/>
          </a:xfrm>
          <a:prstGeom prst="rect">
            <a:avLst/>
          </a:prstGeom>
          <a:noFill/>
        </p:spPr>
        <p:txBody>
          <a:bodyPr wrap="square" rtlCol="0" anchor="t"/>
          <a:lstStyle/>
          <a:p>
            <a:pPr marL="0" indent="0" algn="ctr">
              <a:buNone/>
            </a:pPr>
            <a:r>
              <a:rPr lang="en-US" sz="1100" b="1" dirty="0">
                <a:solidFill>
                  <a:srgbClr val="FFFFFF"/>
                </a:solidFill>
                <a:latin typeface="Bookman Old Style" panose="02050604050505020204" pitchFamily="18" charset="0"/>
              </a:rPr>
              <a:t>EXEMPT (limited)</a:t>
            </a:r>
            <a:endParaRPr lang="en-US" sz="1100" dirty="0">
              <a:latin typeface="Bookman Old Style" panose="02050604050505020204" pitchFamily="18" charset="0"/>
            </a:endParaRPr>
          </a:p>
        </p:txBody>
      </p:sp>
      <p:sp>
        <p:nvSpPr>
          <p:cNvPr id="20" name="Text 18"/>
          <p:cNvSpPr/>
          <p:nvPr/>
        </p:nvSpPr>
        <p:spPr>
          <a:xfrm>
            <a:off x="6272784" y="1691640"/>
            <a:ext cx="2615184" cy="457200"/>
          </a:xfrm>
          <a:prstGeom prst="rect">
            <a:avLst/>
          </a:prstGeom>
          <a:noFill/>
        </p:spPr>
        <p:txBody>
          <a:bodyPr wrap="square" rtlCol="0" anchor="ctr"/>
          <a:lstStyle/>
          <a:p>
            <a:pPr marL="0" indent="0">
              <a:buNone/>
            </a:pPr>
            <a:r>
              <a:rPr lang="en-US" sz="1300" b="1" dirty="0">
                <a:solidFill>
                  <a:srgbClr val="0D9488"/>
                </a:solidFill>
                <a:latin typeface="Bookman Old Style" panose="02050604050505020204" pitchFamily="18" charset="0"/>
              </a:rPr>
              <a:t>VRS Compensation</a:t>
            </a:r>
            <a:endParaRPr lang="en-US" sz="1300" dirty="0">
              <a:latin typeface="Bookman Old Style" panose="02050604050505020204" pitchFamily="18" charset="0"/>
            </a:endParaRPr>
          </a:p>
        </p:txBody>
      </p:sp>
      <p:sp>
        <p:nvSpPr>
          <p:cNvPr id="21" name="Text 19"/>
          <p:cNvSpPr/>
          <p:nvPr/>
        </p:nvSpPr>
        <p:spPr>
          <a:xfrm>
            <a:off x="6236208" y="1870020"/>
            <a:ext cx="2633472" cy="2606040"/>
          </a:xfrm>
          <a:prstGeom prst="rect">
            <a:avLst/>
          </a:prstGeom>
          <a:noFill/>
        </p:spPr>
        <p:txBody>
          <a:bodyPr wrap="square" rtlCol="0" anchor="ctr"/>
          <a:lstStyle/>
          <a:p>
            <a:pPr marL="342900" indent="-342900">
              <a:spcAft>
                <a:spcPts val="300"/>
              </a:spcAft>
              <a:buSzPct val="100000"/>
              <a:buChar char="•"/>
            </a:pPr>
            <a:r>
              <a:rPr lang="en-US" sz="1100" dirty="0">
                <a:solidFill>
                  <a:srgbClr val="1E2761"/>
                </a:solidFill>
                <a:latin typeface="Bookman Old Style" panose="02050604050505020204" pitchFamily="18" charset="0"/>
              </a:rPr>
              <a:t>Voluntary Retirement from PSU or specified employer</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Maximum exemption: ₹5 Lakhs (statutory cap)</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Scheme must be approved and follow Rule 2BA</a:t>
            </a:r>
            <a:endParaRPr lang="en-US" sz="1100" dirty="0">
              <a:latin typeface="Bookman Old Style" panose="02050604050505020204" pitchFamily="18" charset="0"/>
            </a:endParaRPr>
          </a:p>
          <a:p>
            <a:pPr marL="342900" indent="-342900">
              <a:spcAft>
                <a:spcPts val="300"/>
              </a:spcAft>
              <a:buSzPct val="100000"/>
              <a:buChar char="•"/>
            </a:pPr>
            <a:r>
              <a:rPr lang="en-US" sz="1100" dirty="0">
                <a:solidFill>
                  <a:srgbClr val="1E2761"/>
                </a:solidFill>
                <a:latin typeface="Bookman Old Style" panose="02050604050505020204" pitchFamily="18" charset="0"/>
              </a:rPr>
              <a:t>Only once in lifetime of employee</a:t>
            </a:r>
            <a:endParaRPr lang="en-US" sz="1100" dirty="0">
              <a:latin typeface="Bookman Old Style" panose="0205060405050502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000" b="1" dirty="0">
                <a:solidFill>
                  <a:srgbClr val="FFFFFF"/>
                </a:solidFill>
                <a:latin typeface="Bookman Old Style" panose="02050604050505020204" pitchFamily="18" charset="0"/>
              </a:rPr>
              <a:t>Section 17(3) — Profits in Lieu of Salary [The Taxing Provision]</a:t>
            </a:r>
            <a:endParaRPr lang="en-US" sz="2000" dirty="0">
              <a:latin typeface="Bookman Old Style" panose="02050604050505020204" pitchFamily="18" charset="0"/>
            </a:endParaRPr>
          </a:p>
        </p:txBody>
      </p:sp>
      <p:sp>
        <p:nvSpPr>
          <p:cNvPr id="4" name="Shape 2"/>
          <p:cNvSpPr/>
          <p:nvPr/>
        </p:nvSpPr>
        <p:spPr>
          <a:xfrm>
            <a:off x="320040" y="777240"/>
            <a:ext cx="8503920" cy="1234440"/>
          </a:xfrm>
          <a:prstGeom prst="rect">
            <a:avLst/>
          </a:prstGeom>
          <a:solidFill>
            <a:srgbClr val="EFF6FF"/>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Text 3"/>
          <p:cNvSpPr/>
          <p:nvPr/>
        </p:nvSpPr>
        <p:spPr>
          <a:xfrm>
            <a:off x="502920" y="804672"/>
            <a:ext cx="8229600" cy="320040"/>
          </a:xfrm>
          <a:prstGeom prst="rect">
            <a:avLst/>
          </a:prstGeom>
          <a:noFill/>
        </p:spPr>
        <p:txBody>
          <a:bodyPr wrap="square" rtlCol="0" anchor="ctr"/>
          <a:lstStyle/>
          <a:p>
            <a:pPr marL="0" indent="0">
              <a:buNone/>
            </a:pPr>
            <a:r>
              <a:rPr lang="en-US" sz="1200" b="1" dirty="0">
                <a:solidFill>
                  <a:srgbClr val="4A7FD4"/>
                </a:solidFill>
                <a:latin typeface="Bookman Old Style" panose="02050604050505020204" pitchFamily="18" charset="0"/>
              </a:rPr>
              <a:t>Statutory Text — S.17(3)(iii)</a:t>
            </a:r>
            <a:endParaRPr lang="en-US" sz="1200" dirty="0">
              <a:latin typeface="Bookman Old Style" panose="02050604050505020204" pitchFamily="18" charset="0"/>
            </a:endParaRPr>
          </a:p>
        </p:txBody>
      </p:sp>
      <p:sp>
        <p:nvSpPr>
          <p:cNvPr id="6" name="Text 4"/>
          <p:cNvSpPr/>
          <p:nvPr/>
        </p:nvSpPr>
        <p:spPr>
          <a:xfrm>
            <a:off x="502920" y="1124712"/>
            <a:ext cx="8138160" cy="777240"/>
          </a:xfrm>
          <a:prstGeom prst="rect">
            <a:avLst/>
          </a:prstGeom>
          <a:noFill/>
        </p:spPr>
        <p:txBody>
          <a:bodyPr wrap="square" rtlCol="0" anchor="ctr"/>
          <a:lstStyle/>
          <a:p>
            <a:pPr marL="0" indent="0">
              <a:buNone/>
            </a:pPr>
            <a:r>
              <a:rPr lang="en-US" sz="1150" i="1" dirty="0">
                <a:solidFill>
                  <a:srgbClr val="1E2761"/>
                </a:solidFill>
                <a:latin typeface="Bookman Old Style" panose="02050604050505020204" pitchFamily="18" charset="0"/>
              </a:rPr>
              <a:t>"profits in lieu of salary" includes — (iii) any amount due to or received, whether in lump sum or otherwise, by any assessee from any person — (B) after cessation of his employment with that person</a:t>
            </a:r>
            <a:endParaRPr lang="en-US" sz="1150" dirty="0">
              <a:latin typeface="Bookman Old Style" panose="02050604050505020204" pitchFamily="18" charset="0"/>
            </a:endParaRPr>
          </a:p>
        </p:txBody>
      </p:sp>
      <p:sp>
        <p:nvSpPr>
          <p:cNvPr id="7" name="Text 5"/>
          <p:cNvSpPr/>
          <p:nvPr/>
        </p:nvSpPr>
        <p:spPr>
          <a:xfrm>
            <a:off x="320040" y="2148840"/>
            <a:ext cx="8229600" cy="320040"/>
          </a:xfrm>
          <a:prstGeom prst="rect">
            <a:avLst/>
          </a:prstGeom>
          <a:noFill/>
        </p:spPr>
        <p:txBody>
          <a:bodyPr wrap="square" rtlCol="0" anchor="ctr"/>
          <a:lstStyle/>
          <a:p>
            <a:pPr marL="0" indent="0">
              <a:buNone/>
            </a:pPr>
            <a:r>
              <a:rPr lang="en-US" sz="1300" b="1" dirty="0">
                <a:solidFill>
                  <a:srgbClr val="1E2761"/>
                </a:solidFill>
                <a:latin typeface="Bookman Old Style" panose="02050604050505020204" pitchFamily="18" charset="0"/>
              </a:rPr>
              <a:t>Legislative Evolution of S.17(3)</a:t>
            </a:r>
            <a:endParaRPr lang="en-US" sz="1300" dirty="0">
              <a:latin typeface="Bookman Old Style" panose="02050604050505020204" pitchFamily="18" charset="0"/>
            </a:endParaRPr>
          </a:p>
        </p:txBody>
      </p:sp>
      <p:sp>
        <p:nvSpPr>
          <p:cNvPr id="8" name="Shape 6"/>
          <p:cNvSpPr/>
          <p:nvPr/>
        </p:nvSpPr>
        <p:spPr>
          <a:xfrm>
            <a:off x="320040" y="2542032"/>
            <a:ext cx="2834640" cy="502920"/>
          </a:xfrm>
          <a:prstGeom prst="rect">
            <a:avLst/>
          </a:prstGeom>
          <a:solidFill>
            <a:srgbClr val="64748B"/>
          </a:solidFill>
          <a:ln w="12700">
            <a:solidFill>
              <a:srgbClr val="64748B"/>
            </a:solidFill>
            <a:prstDash val="solid"/>
          </a:ln>
        </p:spPr>
        <p:txBody>
          <a:bodyPr/>
          <a:lstStyle/>
          <a:p>
            <a:endParaRPr lang="en-IN">
              <a:latin typeface="Bookman Old Style" panose="02050604050505020204" pitchFamily="18" charset="0"/>
            </a:endParaRPr>
          </a:p>
        </p:txBody>
      </p:sp>
      <p:sp>
        <p:nvSpPr>
          <p:cNvPr id="9" name="Text 7"/>
          <p:cNvSpPr/>
          <p:nvPr/>
        </p:nvSpPr>
        <p:spPr>
          <a:xfrm>
            <a:off x="320040" y="2542032"/>
            <a:ext cx="283464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rPr>
              <a:t>Pre-2002 </a:t>
            </a:r>
            <a:endParaRPr lang="en-US" sz="1200" dirty="0">
              <a:latin typeface="Bookman Old Style" panose="02050604050505020204" pitchFamily="18" charset="0"/>
            </a:endParaRPr>
          </a:p>
        </p:txBody>
      </p:sp>
      <p:sp>
        <p:nvSpPr>
          <p:cNvPr id="10" name="Shape 8"/>
          <p:cNvSpPr/>
          <p:nvPr/>
        </p:nvSpPr>
        <p:spPr>
          <a:xfrm>
            <a:off x="320040" y="3044952"/>
            <a:ext cx="2834640" cy="169164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1" name="Text 9"/>
          <p:cNvSpPr/>
          <p:nvPr/>
        </p:nvSpPr>
        <p:spPr>
          <a:xfrm>
            <a:off x="429768" y="3090672"/>
            <a:ext cx="2633472" cy="15727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Only S.17(3)(i) applied — compensation at/in connection with termination. Voluntary payments outside scope.</a:t>
            </a:r>
            <a:endParaRPr lang="en-US" sz="1100" dirty="0">
              <a:latin typeface="Bookman Old Style" panose="02050604050505020204" pitchFamily="18" charset="0"/>
            </a:endParaRPr>
          </a:p>
        </p:txBody>
      </p:sp>
      <p:sp>
        <p:nvSpPr>
          <p:cNvPr id="12" name="Shape 10"/>
          <p:cNvSpPr/>
          <p:nvPr/>
        </p:nvSpPr>
        <p:spPr>
          <a:xfrm>
            <a:off x="3264408" y="2542032"/>
            <a:ext cx="2834640" cy="502920"/>
          </a:xfrm>
          <a:prstGeom prst="rect">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13" name="Text 11"/>
          <p:cNvSpPr/>
          <p:nvPr/>
        </p:nvSpPr>
        <p:spPr>
          <a:xfrm>
            <a:off x="3264408" y="2542032"/>
            <a:ext cx="283464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rPr>
              <a:t>FA 2001  </a:t>
            </a:r>
            <a:r>
              <a:rPr lang="en-US" sz="1200" dirty="0">
                <a:solidFill>
                  <a:srgbClr val="FFFFFF"/>
                </a:solidFill>
                <a:latin typeface="Bookman Old Style" panose="02050604050505020204" pitchFamily="18" charset="0"/>
              </a:rPr>
              <a:t>Key Amendment</a:t>
            </a:r>
            <a:endParaRPr lang="en-US" sz="1200" dirty="0">
              <a:latin typeface="Bookman Old Style" panose="02050604050505020204" pitchFamily="18" charset="0"/>
            </a:endParaRPr>
          </a:p>
        </p:txBody>
      </p:sp>
      <p:sp>
        <p:nvSpPr>
          <p:cNvPr id="14" name="Shape 12"/>
          <p:cNvSpPr/>
          <p:nvPr/>
        </p:nvSpPr>
        <p:spPr>
          <a:xfrm>
            <a:off x="3264408" y="3044952"/>
            <a:ext cx="2834640" cy="169164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5" name="Text 13"/>
          <p:cNvSpPr/>
          <p:nvPr/>
        </p:nvSpPr>
        <p:spPr>
          <a:xfrm>
            <a:off x="3374136" y="3090672"/>
            <a:ext cx="2633472" cy="15727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Clause (iii) inserted w.e.f. 01.04.2002: ANY amount received after cessation — regardless of nomenclature, mode, or voluntariness.</a:t>
            </a:r>
            <a:endParaRPr lang="en-US" sz="1100" dirty="0">
              <a:latin typeface="Bookman Old Style" panose="02050604050505020204" pitchFamily="18" charset="0"/>
            </a:endParaRPr>
          </a:p>
        </p:txBody>
      </p:sp>
      <p:sp>
        <p:nvSpPr>
          <p:cNvPr id="16" name="Shape 14"/>
          <p:cNvSpPr/>
          <p:nvPr/>
        </p:nvSpPr>
        <p:spPr>
          <a:xfrm>
            <a:off x="6208776" y="2542032"/>
            <a:ext cx="2834640" cy="50292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17" name="Text 15"/>
          <p:cNvSpPr/>
          <p:nvPr/>
        </p:nvSpPr>
        <p:spPr>
          <a:xfrm>
            <a:off x="6208776" y="2542032"/>
            <a:ext cx="283464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rPr>
              <a:t>Post-2002  </a:t>
            </a:r>
            <a:r>
              <a:rPr lang="en-US" sz="1200" dirty="0">
                <a:solidFill>
                  <a:srgbClr val="FFFFFF"/>
                </a:solidFill>
                <a:latin typeface="Bookman Old Style" panose="02050604050505020204" pitchFamily="18" charset="0"/>
              </a:rPr>
              <a:t>Current Position</a:t>
            </a:r>
            <a:endParaRPr lang="en-US" sz="1200" dirty="0">
              <a:latin typeface="Bookman Old Style" panose="02050604050505020204" pitchFamily="18" charset="0"/>
            </a:endParaRPr>
          </a:p>
        </p:txBody>
      </p:sp>
      <p:sp>
        <p:nvSpPr>
          <p:cNvPr id="18" name="Shape 16"/>
          <p:cNvSpPr/>
          <p:nvPr/>
        </p:nvSpPr>
        <p:spPr>
          <a:xfrm>
            <a:off x="6208776" y="3044952"/>
            <a:ext cx="2834640" cy="169164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9" name="Text 17"/>
          <p:cNvSpPr/>
          <p:nvPr/>
        </p:nvSpPr>
        <p:spPr>
          <a:xfrm>
            <a:off x="6318504" y="3090672"/>
            <a:ext cx="2633472" cy="15727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No amount received post-cessation escapes S.17(3)(iii) — unless specifically exempt under S.10(10B) or 10(10C).</a:t>
            </a:r>
            <a:endParaRPr lang="en-US" sz="1100" dirty="0">
              <a:latin typeface="Bookman Old Style" panose="02050604050505020204" pitchFamily="18" charset="0"/>
            </a:endParaRPr>
          </a:p>
        </p:txBody>
      </p:sp>
      <p:sp>
        <p:nvSpPr>
          <p:cNvPr id="21" name="Text 18"/>
          <p:cNvSpPr/>
          <p:nvPr/>
        </p:nvSpPr>
        <p:spPr>
          <a:xfrm>
            <a:off x="658368" y="4663440"/>
            <a:ext cx="8229600" cy="320040"/>
          </a:xfrm>
          <a:prstGeom prst="rect">
            <a:avLst/>
          </a:prstGeom>
          <a:noFill/>
        </p:spPr>
        <p:txBody>
          <a:bodyPr wrap="square" rtlCol="0" anchor="ctr"/>
          <a:lstStyle/>
          <a:p>
            <a:pPr marL="0" indent="0">
              <a:buNone/>
            </a:pPr>
            <a:endParaRPr lang="en-US" sz="1050" dirty="0">
              <a:latin typeface="Bookman Old Style" panose="02050604050505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200" b="1" dirty="0">
                <a:solidFill>
                  <a:srgbClr val="FFFFFF"/>
                </a:solidFill>
                <a:latin typeface="Bookman Old Style" panose="02050604050505020204" pitchFamily="18" charset="0"/>
              </a:rPr>
              <a:t>PBPT Act, 1988 — Key Definitions at a Glance</a:t>
            </a:r>
            <a:endParaRPr lang="en-US" sz="2200" dirty="0">
              <a:latin typeface="Bookman Old Style" panose="02050604050505020204" pitchFamily="18" charset="0"/>
            </a:endParaRPr>
          </a:p>
        </p:txBody>
      </p:sp>
      <p:sp>
        <p:nvSpPr>
          <p:cNvPr id="15" name="Shape 13"/>
          <p:cNvSpPr/>
          <p:nvPr/>
        </p:nvSpPr>
        <p:spPr>
          <a:xfrm>
            <a:off x="274320" y="955497"/>
            <a:ext cx="8592278" cy="339047"/>
          </a:xfrm>
          <a:prstGeom prst="rect">
            <a:avLst/>
          </a:prstGeom>
          <a:solidFill>
            <a:srgbClr val="D97706"/>
          </a:solidFill>
          <a:ln w="12700">
            <a:solidFill>
              <a:srgbClr val="D97706"/>
            </a:solidFill>
            <a:prstDash val="solid"/>
          </a:ln>
        </p:spPr>
        <p:txBody>
          <a:bodyPr/>
          <a:lstStyle/>
          <a:p>
            <a:r>
              <a:rPr lang="en-US" dirty="0">
                <a:solidFill>
                  <a:schemeClr val="bg1"/>
                </a:solidFill>
                <a:latin typeface="Bookman Old Style" panose="02050604050505020204" pitchFamily="18" charset="0"/>
              </a:rPr>
              <a:t>   S.2(9)          </a:t>
            </a:r>
            <a:r>
              <a:rPr lang="en-US" dirty="0" err="1">
                <a:solidFill>
                  <a:schemeClr val="bg1"/>
                </a:solidFill>
                <a:latin typeface="Bookman Old Style" panose="02050604050505020204" pitchFamily="18" charset="0"/>
              </a:rPr>
              <a:t>Benami</a:t>
            </a:r>
            <a:r>
              <a:rPr lang="en-US" dirty="0">
                <a:solidFill>
                  <a:schemeClr val="bg1"/>
                </a:solidFill>
                <a:latin typeface="Bookman Old Style" panose="02050604050505020204" pitchFamily="18" charset="0"/>
              </a:rPr>
              <a:t> Transaction</a:t>
            </a:r>
            <a:r>
              <a:rPr lang="en-US" dirty="0">
                <a:latin typeface="Bookman Old Style" panose="02050604050505020204" pitchFamily="18" charset="0"/>
              </a:rPr>
              <a:t>               </a:t>
            </a:r>
            <a:endParaRPr lang="en-IN" dirty="0">
              <a:latin typeface="Bookman Old Style" panose="02050604050505020204" pitchFamily="18" charset="0"/>
            </a:endParaRPr>
          </a:p>
        </p:txBody>
      </p:sp>
      <p:sp>
        <p:nvSpPr>
          <p:cNvPr id="24" name="Text 22"/>
          <p:cNvSpPr/>
          <p:nvPr/>
        </p:nvSpPr>
        <p:spPr>
          <a:xfrm>
            <a:off x="355496" y="4856080"/>
            <a:ext cx="8412480" cy="228600"/>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PBPT Act, 1988 — Key Definitions</a:t>
            </a:r>
            <a:endParaRPr lang="en-US" sz="900" dirty="0">
              <a:latin typeface="Bookman Old Style" panose="020506040505050202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4320" y="1294544"/>
            <a:ext cx="8592278" cy="35615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000" b="1" dirty="0">
                <a:solidFill>
                  <a:srgbClr val="FFFFFF"/>
                </a:solidFill>
                <a:latin typeface="Bookman Old Style" panose="02050604050505020204" pitchFamily="18" charset="0"/>
              </a:rPr>
              <a:t>Section 10(10B) — Retrenchment Compensation [Exempt]</a:t>
            </a:r>
            <a:endParaRPr lang="en-US" sz="2000" dirty="0">
              <a:latin typeface="Bookman Old Style" panose="02050604050505020204" pitchFamily="18" charset="0"/>
            </a:endParaRPr>
          </a:p>
        </p:txBody>
      </p:sp>
      <p:sp>
        <p:nvSpPr>
          <p:cNvPr id="4" name="Shape 2"/>
          <p:cNvSpPr/>
          <p:nvPr/>
        </p:nvSpPr>
        <p:spPr>
          <a:xfrm>
            <a:off x="320040" y="804672"/>
            <a:ext cx="4114800" cy="365760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804672"/>
            <a:ext cx="4114800" cy="411480"/>
          </a:xfrm>
          <a:prstGeom prst="rect">
            <a:avLst/>
          </a:prstGeom>
          <a:solidFill>
            <a:srgbClr val="0D9488">
              <a:alpha val="25000"/>
            </a:srgbClr>
          </a:solidFill>
          <a:ln w="6350">
            <a:solidFill>
              <a:srgbClr val="0D9488"/>
            </a:solidFill>
            <a:prstDash val="solid"/>
          </a:ln>
        </p:spPr>
        <p:txBody>
          <a:bodyPr/>
          <a:lstStyle/>
          <a:p>
            <a:endParaRPr lang="en-IN">
              <a:latin typeface="Bookman Old Style" panose="02050604050505020204" pitchFamily="18" charset="0"/>
            </a:endParaRPr>
          </a:p>
        </p:txBody>
      </p:sp>
      <p:sp>
        <p:nvSpPr>
          <p:cNvPr id="6" name="Text 4"/>
          <p:cNvSpPr/>
          <p:nvPr/>
        </p:nvSpPr>
        <p:spPr>
          <a:xfrm>
            <a:off x="502920" y="804672"/>
            <a:ext cx="3749040" cy="411480"/>
          </a:xfrm>
          <a:prstGeom prst="rect">
            <a:avLst/>
          </a:prstGeom>
          <a:noFill/>
        </p:spPr>
        <p:txBody>
          <a:bodyPr wrap="square" rtlCol="0" anchor="ctr"/>
          <a:lstStyle/>
          <a:p>
            <a:pPr marL="0" indent="0">
              <a:buNone/>
            </a:pPr>
            <a:r>
              <a:rPr lang="en-US" sz="1400" b="1" dirty="0">
                <a:solidFill>
                  <a:srgbClr val="0D9488"/>
                </a:solidFill>
                <a:latin typeface="Bookman Old Style" panose="02050604050505020204" pitchFamily="18" charset="0"/>
              </a:rPr>
              <a:t>Conditions for Exemption</a:t>
            </a:r>
            <a:endParaRPr lang="en-US" sz="1400" dirty="0">
              <a:latin typeface="Bookman Old Style" panose="02050604050505020204" pitchFamily="18" charset="0"/>
            </a:endParaRPr>
          </a:p>
        </p:txBody>
      </p:sp>
      <p:sp>
        <p:nvSpPr>
          <p:cNvPr id="7" name="Text 5"/>
          <p:cNvSpPr/>
          <p:nvPr/>
        </p:nvSpPr>
        <p:spPr>
          <a:xfrm>
            <a:off x="502920" y="1298448"/>
            <a:ext cx="3840480" cy="3017520"/>
          </a:xfrm>
          <a:prstGeom prst="rect">
            <a:avLst/>
          </a:prstGeom>
          <a:noFill/>
        </p:spPr>
        <p:txBody>
          <a:bodyPr wrap="square" rtlCol="0" anchor="ctr"/>
          <a:lstStyle/>
          <a:p>
            <a:pPr marL="342900" indent="-342900">
              <a:spcAft>
                <a:spcPts val="500"/>
              </a:spcAft>
              <a:buSzPct val="100000"/>
              <a:buChar char="•"/>
            </a:pPr>
            <a:r>
              <a:rPr lang="en-US" sz="1150" dirty="0">
                <a:solidFill>
                  <a:srgbClr val="1E2761"/>
                </a:solidFill>
                <a:latin typeface="Bookman Old Style" panose="02050604050505020204" pitchFamily="18" charset="0"/>
              </a:rPr>
              <a:t>Payment must be retrenchment compensation</a:t>
            </a:r>
            <a:endParaRPr lang="en-US" sz="1150" dirty="0">
              <a:latin typeface="Bookman Old Style" panose="02050604050505020204" pitchFamily="18" charset="0"/>
            </a:endParaRPr>
          </a:p>
          <a:p>
            <a:pPr marL="342900" indent="-342900">
              <a:spcAft>
                <a:spcPts val="500"/>
              </a:spcAft>
              <a:buSzPct val="100000"/>
              <a:buChar char="•"/>
            </a:pPr>
            <a:r>
              <a:rPr lang="en-US" sz="1150" dirty="0">
                <a:solidFill>
                  <a:srgbClr val="1E2761"/>
                </a:solidFill>
                <a:latin typeface="Bookman Old Style" panose="02050604050505020204" pitchFamily="18" charset="0"/>
              </a:rPr>
              <a:t>Retrenchment as defined under Industrial Disputes Act, 1947</a:t>
            </a:r>
            <a:endParaRPr lang="en-US" sz="1150" dirty="0">
              <a:latin typeface="Bookman Old Style" panose="02050604050505020204" pitchFamily="18" charset="0"/>
            </a:endParaRPr>
          </a:p>
          <a:p>
            <a:pPr marL="342900" indent="-342900">
              <a:spcAft>
                <a:spcPts val="500"/>
              </a:spcAft>
              <a:buSzPct val="100000"/>
              <a:buChar char="•"/>
            </a:pPr>
            <a:r>
              <a:rPr lang="en-US" sz="1150" dirty="0">
                <a:solidFill>
                  <a:srgbClr val="1E2761"/>
                </a:solidFill>
                <a:latin typeface="Bookman Old Style" panose="02050604050505020204" pitchFamily="18" charset="0"/>
              </a:rPr>
              <a:t>Includes involuntary termination on closure of undertaking</a:t>
            </a:r>
            <a:endParaRPr lang="en-US" sz="1150" dirty="0">
              <a:latin typeface="Bookman Old Style" panose="02050604050505020204" pitchFamily="18" charset="0"/>
            </a:endParaRPr>
          </a:p>
          <a:p>
            <a:pPr marL="342900" indent="-342900">
              <a:spcAft>
                <a:spcPts val="500"/>
              </a:spcAft>
              <a:buSzPct val="100000"/>
              <a:buChar char="•"/>
            </a:pPr>
            <a:r>
              <a:rPr lang="en-US" sz="1150" dirty="0">
                <a:solidFill>
                  <a:srgbClr val="1E2761"/>
                </a:solidFill>
                <a:latin typeface="Bookman Old Style" panose="02050604050505020204" pitchFamily="18" charset="0"/>
              </a:rPr>
              <a:t>Scheme must be approved by CG OR conform to Rule 2BA</a:t>
            </a:r>
            <a:endParaRPr lang="en-US" sz="1150" dirty="0">
              <a:latin typeface="Bookman Old Style" panose="02050604050505020204" pitchFamily="18" charset="0"/>
            </a:endParaRPr>
          </a:p>
          <a:p>
            <a:pPr marL="342900" indent="-342900">
              <a:spcAft>
                <a:spcPts val="500"/>
              </a:spcAft>
              <a:buSzPct val="100000"/>
              <a:buChar char="•"/>
            </a:pPr>
            <a:r>
              <a:rPr lang="en-US" sz="1150" dirty="0">
                <a:solidFill>
                  <a:srgbClr val="1E2761"/>
                </a:solidFill>
                <a:latin typeface="Bookman Old Style" panose="02050604050505020204" pitchFamily="18" charset="0"/>
              </a:rPr>
              <a:t>Amount cannot exceed lower of: actual, or 3 months' salary × completed years, or salary × balance months left</a:t>
            </a:r>
            <a:endParaRPr lang="en-US" sz="1150" dirty="0">
              <a:latin typeface="Bookman Old Style" panose="02050604050505020204" pitchFamily="18" charset="0"/>
            </a:endParaRPr>
          </a:p>
        </p:txBody>
      </p:sp>
      <p:sp>
        <p:nvSpPr>
          <p:cNvPr id="8" name="Shape 6"/>
          <p:cNvSpPr/>
          <p:nvPr/>
        </p:nvSpPr>
        <p:spPr>
          <a:xfrm>
            <a:off x="4709160" y="804672"/>
            <a:ext cx="4114800" cy="365760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9" name="Shape 7"/>
          <p:cNvSpPr/>
          <p:nvPr/>
        </p:nvSpPr>
        <p:spPr>
          <a:xfrm>
            <a:off x="4709160" y="804672"/>
            <a:ext cx="4114800" cy="411480"/>
          </a:xfrm>
          <a:prstGeom prst="rect">
            <a:avLst/>
          </a:prstGeom>
          <a:solidFill>
            <a:srgbClr val="4A7FD4">
              <a:alpha val="25000"/>
            </a:srgbClr>
          </a:solidFill>
          <a:ln w="6350">
            <a:solidFill>
              <a:srgbClr val="4A7FD4"/>
            </a:solidFill>
            <a:prstDash val="solid"/>
          </a:ln>
        </p:spPr>
        <p:txBody>
          <a:bodyPr/>
          <a:lstStyle/>
          <a:p>
            <a:endParaRPr lang="en-IN">
              <a:latin typeface="Bookman Old Style" panose="02050604050505020204" pitchFamily="18" charset="0"/>
            </a:endParaRPr>
          </a:p>
        </p:txBody>
      </p:sp>
      <p:sp>
        <p:nvSpPr>
          <p:cNvPr id="10" name="Text 8"/>
          <p:cNvSpPr/>
          <p:nvPr/>
        </p:nvSpPr>
        <p:spPr>
          <a:xfrm>
            <a:off x="4892040" y="804672"/>
            <a:ext cx="3749040" cy="411480"/>
          </a:xfrm>
          <a:prstGeom prst="rect">
            <a:avLst/>
          </a:prstGeom>
          <a:noFill/>
        </p:spPr>
        <p:txBody>
          <a:bodyPr wrap="square" rtlCol="0" anchor="ctr"/>
          <a:lstStyle/>
          <a:p>
            <a:pPr marL="0" indent="0">
              <a:buNone/>
            </a:pPr>
            <a:r>
              <a:rPr lang="en-US" sz="1400" b="1" dirty="0">
                <a:solidFill>
                  <a:srgbClr val="4A7FD4"/>
                </a:solidFill>
                <a:latin typeface="Bookman Old Style" panose="02050604050505020204" pitchFamily="18" charset="0"/>
              </a:rPr>
              <a:t>Key Legal Points</a:t>
            </a:r>
            <a:endParaRPr lang="en-US" sz="1400" dirty="0">
              <a:latin typeface="Bookman Old Style" panose="02050604050505020204" pitchFamily="18" charset="0"/>
            </a:endParaRPr>
          </a:p>
        </p:txBody>
      </p:sp>
      <p:sp>
        <p:nvSpPr>
          <p:cNvPr id="11" name="Shape 9"/>
          <p:cNvSpPr/>
          <p:nvPr/>
        </p:nvSpPr>
        <p:spPr>
          <a:xfrm>
            <a:off x="4709160" y="1298448"/>
            <a:ext cx="4114800" cy="256032"/>
          </a:xfrm>
          <a:prstGeom prst="rect">
            <a:avLst/>
          </a:prstGeom>
          <a:solidFill>
            <a:srgbClr val="4A7FD4">
              <a:alpha val="15000"/>
            </a:srgbClr>
          </a:solidFill>
          <a:ln w="6350">
            <a:solidFill>
              <a:srgbClr val="4A7FD4"/>
            </a:solidFill>
            <a:prstDash val="solid"/>
          </a:ln>
        </p:spPr>
        <p:txBody>
          <a:bodyPr/>
          <a:lstStyle/>
          <a:p>
            <a:endParaRPr lang="en-IN">
              <a:latin typeface="Bookman Old Style" panose="02050604050505020204" pitchFamily="18" charset="0"/>
            </a:endParaRPr>
          </a:p>
        </p:txBody>
      </p:sp>
      <p:sp>
        <p:nvSpPr>
          <p:cNvPr id="12" name="Text 10"/>
          <p:cNvSpPr/>
          <p:nvPr/>
        </p:nvSpPr>
        <p:spPr>
          <a:xfrm>
            <a:off x="4800600" y="1298448"/>
            <a:ext cx="3931920" cy="256032"/>
          </a:xfrm>
          <a:prstGeom prst="rect">
            <a:avLst/>
          </a:prstGeom>
          <a:noFill/>
        </p:spPr>
        <p:txBody>
          <a:bodyPr wrap="square" rtlCol="0" anchor="ctr"/>
          <a:lstStyle/>
          <a:p>
            <a:pPr marL="0" indent="0">
              <a:buNone/>
            </a:pPr>
            <a:r>
              <a:rPr lang="en-US" sz="1150" b="1" dirty="0">
                <a:solidFill>
                  <a:srgbClr val="4A7FD4"/>
                </a:solidFill>
                <a:latin typeface="Bookman Old Style" panose="02050604050505020204" pitchFamily="18" charset="0"/>
              </a:rPr>
              <a:t>Closure = Retrenchment</a:t>
            </a:r>
            <a:endParaRPr lang="en-US" sz="1150" dirty="0">
              <a:latin typeface="Bookman Old Style" panose="02050604050505020204" pitchFamily="18" charset="0"/>
            </a:endParaRPr>
          </a:p>
        </p:txBody>
      </p:sp>
      <p:sp>
        <p:nvSpPr>
          <p:cNvPr id="13" name="Text 11"/>
          <p:cNvSpPr/>
          <p:nvPr/>
        </p:nvSpPr>
        <p:spPr>
          <a:xfrm>
            <a:off x="4800600" y="1572768"/>
            <a:ext cx="3931920" cy="74980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Madras HC in CIT v. Hindustan Photo Film Workers — company closure treated as retrenchment, compensation exempt u/s 10(10B)</a:t>
            </a:r>
            <a:endParaRPr lang="en-US" sz="1100" dirty="0">
              <a:latin typeface="Bookman Old Style" panose="02050604050505020204" pitchFamily="18" charset="0"/>
            </a:endParaRPr>
          </a:p>
        </p:txBody>
      </p:sp>
      <p:sp>
        <p:nvSpPr>
          <p:cNvPr id="14" name="Shape 12"/>
          <p:cNvSpPr/>
          <p:nvPr/>
        </p:nvSpPr>
        <p:spPr>
          <a:xfrm>
            <a:off x="4709160" y="2377440"/>
            <a:ext cx="4114800" cy="256032"/>
          </a:xfrm>
          <a:prstGeom prst="rect">
            <a:avLst/>
          </a:prstGeom>
          <a:solidFill>
            <a:srgbClr val="4A7FD4">
              <a:alpha val="15000"/>
            </a:srgbClr>
          </a:solidFill>
          <a:ln w="6350">
            <a:solidFill>
              <a:srgbClr val="4A7FD4"/>
            </a:solidFill>
            <a:prstDash val="solid"/>
          </a:ln>
        </p:spPr>
        <p:txBody>
          <a:bodyPr/>
          <a:lstStyle/>
          <a:p>
            <a:endParaRPr lang="en-IN">
              <a:latin typeface="Bookman Old Style" panose="02050604050505020204" pitchFamily="18" charset="0"/>
            </a:endParaRPr>
          </a:p>
        </p:txBody>
      </p:sp>
      <p:sp>
        <p:nvSpPr>
          <p:cNvPr id="15" name="Text 13"/>
          <p:cNvSpPr/>
          <p:nvPr/>
        </p:nvSpPr>
        <p:spPr>
          <a:xfrm>
            <a:off x="4800600" y="2377440"/>
            <a:ext cx="3931920" cy="256032"/>
          </a:xfrm>
          <a:prstGeom prst="rect">
            <a:avLst/>
          </a:prstGeom>
          <a:noFill/>
        </p:spPr>
        <p:txBody>
          <a:bodyPr wrap="square" rtlCol="0" anchor="ctr"/>
          <a:lstStyle/>
          <a:p>
            <a:pPr marL="0" indent="0">
              <a:buNone/>
            </a:pPr>
            <a:r>
              <a:rPr lang="en-US" sz="1150" b="1" dirty="0">
                <a:solidFill>
                  <a:srgbClr val="4A7FD4"/>
                </a:solidFill>
                <a:latin typeface="Bookman Old Style" panose="02050604050505020204" pitchFamily="18" charset="0"/>
              </a:rPr>
              <a:t>VRS ≠ Always Voluntary</a:t>
            </a:r>
            <a:endParaRPr lang="en-US" sz="1150" dirty="0">
              <a:latin typeface="Bookman Old Style" panose="02050604050505020204" pitchFamily="18" charset="0"/>
            </a:endParaRPr>
          </a:p>
        </p:txBody>
      </p:sp>
      <p:sp>
        <p:nvSpPr>
          <p:cNvPr id="16" name="Text 14"/>
          <p:cNvSpPr/>
          <p:nvPr/>
        </p:nvSpPr>
        <p:spPr>
          <a:xfrm>
            <a:off x="4800600" y="2651760"/>
            <a:ext cx="3931920" cy="74980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 scheme labelled 'VRS' but which is actually forced (non-payment of salary, no option) is in substance retrenchment — label is irrelevant</a:t>
            </a:r>
            <a:endParaRPr lang="en-US" sz="1100" dirty="0">
              <a:latin typeface="Bookman Old Style" panose="02050604050505020204" pitchFamily="18" charset="0"/>
            </a:endParaRPr>
          </a:p>
        </p:txBody>
      </p:sp>
      <p:sp>
        <p:nvSpPr>
          <p:cNvPr id="17" name="Shape 15"/>
          <p:cNvSpPr/>
          <p:nvPr/>
        </p:nvSpPr>
        <p:spPr>
          <a:xfrm>
            <a:off x="4709160" y="3456432"/>
            <a:ext cx="4114800" cy="256032"/>
          </a:xfrm>
          <a:prstGeom prst="rect">
            <a:avLst/>
          </a:prstGeom>
          <a:solidFill>
            <a:srgbClr val="4A7FD4">
              <a:alpha val="15000"/>
            </a:srgbClr>
          </a:solidFill>
          <a:ln w="6350">
            <a:solidFill>
              <a:srgbClr val="4A7FD4"/>
            </a:solidFill>
            <a:prstDash val="solid"/>
          </a:ln>
        </p:spPr>
        <p:txBody>
          <a:bodyPr/>
          <a:lstStyle/>
          <a:p>
            <a:endParaRPr lang="en-IN">
              <a:latin typeface="Bookman Old Style" panose="02050604050505020204" pitchFamily="18" charset="0"/>
            </a:endParaRPr>
          </a:p>
        </p:txBody>
      </p:sp>
      <p:sp>
        <p:nvSpPr>
          <p:cNvPr id="18" name="Text 16"/>
          <p:cNvSpPr/>
          <p:nvPr/>
        </p:nvSpPr>
        <p:spPr>
          <a:xfrm>
            <a:off x="4800600" y="3456432"/>
            <a:ext cx="3931920" cy="256032"/>
          </a:xfrm>
          <a:prstGeom prst="rect">
            <a:avLst/>
          </a:prstGeom>
          <a:noFill/>
        </p:spPr>
        <p:txBody>
          <a:bodyPr wrap="square" rtlCol="0" anchor="ctr"/>
          <a:lstStyle/>
          <a:p>
            <a:pPr marL="0" indent="0">
              <a:buNone/>
            </a:pPr>
            <a:r>
              <a:rPr lang="en-US" sz="1150" b="1" dirty="0">
                <a:solidFill>
                  <a:srgbClr val="4A7FD4"/>
                </a:solidFill>
                <a:latin typeface="Bookman Old Style" panose="02050604050505020204" pitchFamily="18" charset="0"/>
              </a:rPr>
              <a:t>2nd Proviso Limit</a:t>
            </a:r>
            <a:endParaRPr lang="en-US" sz="1150" dirty="0">
              <a:latin typeface="Bookman Old Style" panose="02050604050505020204" pitchFamily="18" charset="0"/>
            </a:endParaRPr>
          </a:p>
        </p:txBody>
      </p:sp>
      <p:sp>
        <p:nvSpPr>
          <p:cNvPr id="19" name="Text 17"/>
          <p:cNvSpPr/>
          <p:nvPr/>
        </p:nvSpPr>
        <p:spPr>
          <a:xfrm>
            <a:off x="4800600" y="3730752"/>
            <a:ext cx="3931920" cy="74980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For voluntary retirement, cap is ₹5 Lakhs. But where involuntary, full amount can be exempt without the ₹5L cap</a:t>
            </a:r>
            <a:endParaRPr lang="en-US" sz="1100" dirty="0">
              <a:latin typeface="Bookman Old Style" panose="02050604050505020204" pitchFamily="18" charset="0"/>
            </a:endParaRPr>
          </a:p>
        </p:txBody>
      </p:sp>
      <p:sp>
        <p:nvSpPr>
          <p:cNvPr id="20" name="Text 18"/>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S.10(10B) — Retrenchment Compensation | VRS &amp; Severance Tax Treatment  |  taxmann.com</a:t>
            </a:r>
            <a:endParaRPr lang="en-US" sz="900" dirty="0">
              <a:latin typeface="Bookman Old Style" panose="020506040505050202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1  |  Smt. Supriya Nagendla — ITA No. 1521/Hyd/2025  |  Facts</a:t>
            </a:r>
            <a:endParaRPr lang="en-US" sz="1700" dirty="0">
              <a:latin typeface="Bookman Old Style" panose="02050604050505020204" pitchFamily="18" charset="0"/>
            </a:endParaRPr>
          </a:p>
        </p:txBody>
      </p:sp>
      <p:sp>
        <p:nvSpPr>
          <p:cNvPr id="4" name="Shape 2"/>
          <p:cNvSpPr/>
          <p:nvPr/>
        </p:nvSpPr>
        <p:spPr>
          <a:xfrm>
            <a:off x="320040" y="777240"/>
            <a:ext cx="85039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777240"/>
            <a:ext cx="8503920" cy="411480"/>
          </a:xfrm>
          <a:prstGeom prst="rect">
            <a:avLst/>
          </a:prstGeom>
          <a:solidFill>
            <a:srgbClr val="4A7FD4">
              <a:alpha val="25000"/>
            </a:srgbClr>
          </a:solidFill>
          <a:ln w="6350">
            <a:solidFill>
              <a:srgbClr val="4A7FD4"/>
            </a:solidFill>
            <a:prstDash val="solid"/>
          </a:ln>
        </p:spPr>
        <p:txBody>
          <a:bodyPr/>
          <a:lstStyle/>
          <a:p>
            <a:endParaRPr lang="en-IN">
              <a:latin typeface="Bookman Old Style" panose="02050604050505020204" pitchFamily="18" charset="0"/>
            </a:endParaRPr>
          </a:p>
        </p:txBody>
      </p:sp>
      <p:sp>
        <p:nvSpPr>
          <p:cNvPr id="6" name="Text 4"/>
          <p:cNvSpPr/>
          <p:nvPr/>
        </p:nvSpPr>
        <p:spPr>
          <a:xfrm>
            <a:off x="502920" y="777240"/>
            <a:ext cx="8229600" cy="411480"/>
          </a:xfrm>
          <a:prstGeom prst="rect">
            <a:avLst/>
          </a:prstGeom>
          <a:noFill/>
        </p:spPr>
        <p:txBody>
          <a:bodyPr wrap="square" rtlCol="0" anchor="ctr"/>
          <a:lstStyle/>
          <a:p>
            <a:pPr marL="0" indent="0">
              <a:buNone/>
            </a:pPr>
            <a:r>
              <a:rPr lang="en-US" sz="1300" b="1" dirty="0">
                <a:solidFill>
                  <a:srgbClr val="4A7FD4"/>
                </a:solidFill>
                <a:latin typeface="Bookman Old Style" panose="02050604050505020204" pitchFamily="18" charset="0"/>
              </a:rPr>
              <a:t>Key Facts</a:t>
            </a:r>
            <a:endParaRPr lang="en-US" sz="1300" dirty="0">
              <a:latin typeface="Bookman Old Style" panose="02050604050505020204" pitchFamily="18" charset="0"/>
            </a:endParaRPr>
          </a:p>
        </p:txBody>
      </p:sp>
      <p:sp>
        <p:nvSpPr>
          <p:cNvPr id="7" name="Text 5"/>
          <p:cNvSpPr/>
          <p:nvPr/>
        </p:nvSpPr>
        <p:spPr>
          <a:xfrm>
            <a:off x="457200" y="1298448"/>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Employer:</a:t>
            </a:r>
            <a:endParaRPr lang="en-US" sz="1100" dirty="0">
              <a:latin typeface="Bookman Old Style" panose="02050604050505020204" pitchFamily="18" charset="0"/>
            </a:endParaRPr>
          </a:p>
        </p:txBody>
      </p:sp>
      <p:sp>
        <p:nvSpPr>
          <p:cNvPr id="8" name="Text 6"/>
          <p:cNvSpPr/>
          <p:nvPr/>
        </p:nvSpPr>
        <p:spPr>
          <a:xfrm>
            <a:off x="2240280" y="1298448"/>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Monsanto Holdings Pvt. Ltd. (Private MNC)</a:t>
            </a:r>
            <a:endParaRPr lang="en-US" sz="1100" dirty="0">
              <a:latin typeface="Bookman Old Style" panose="02050604050505020204" pitchFamily="18" charset="0"/>
            </a:endParaRPr>
          </a:p>
        </p:txBody>
      </p:sp>
      <p:sp>
        <p:nvSpPr>
          <p:cNvPr id="9" name="Text 7"/>
          <p:cNvSpPr/>
          <p:nvPr/>
        </p:nvSpPr>
        <p:spPr>
          <a:xfrm>
            <a:off x="457200" y="1650492"/>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Designation:</a:t>
            </a:r>
            <a:endParaRPr lang="en-US" sz="1100" dirty="0">
              <a:latin typeface="Bookman Old Style" panose="02050604050505020204" pitchFamily="18" charset="0"/>
            </a:endParaRPr>
          </a:p>
        </p:txBody>
      </p:sp>
      <p:sp>
        <p:nvSpPr>
          <p:cNvPr id="10" name="Text 8"/>
          <p:cNvSpPr/>
          <p:nvPr/>
        </p:nvSpPr>
        <p:spPr>
          <a:xfrm>
            <a:off x="2240280" y="1650492"/>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Operations Lead</a:t>
            </a:r>
            <a:endParaRPr lang="en-US" sz="1100" dirty="0">
              <a:latin typeface="Bookman Old Style" panose="02050604050505020204" pitchFamily="18" charset="0"/>
            </a:endParaRPr>
          </a:p>
        </p:txBody>
      </p:sp>
      <p:sp>
        <p:nvSpPr>
          <p:cNvPr id="11" name="Text 9"/>
          <p:cNvSpPr/>
          <p:nvPr/>
        </p:nvSpPr>
        <p:spPr>
          <a:xfrm>
            <a:off x="457200" y="2002536"/>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Reason for Cessation:</a:t>
            </a:r>
            <a:endParaRPr lang="en-US" sz="1100" dirty="0">
              <a:latin typeface="Bookman Old Style" panose="02050604050505020204" pitchFamily="18" charset="0"/>
            </a:endParaRPr>
          </a:p>
        </p:txBody>
      </p:sp>
      <p:sp>
        <p:nvSpPr>
          <p:cNvPr id="12" name="Text 10"/>
          <p:cNvSpPr/>
          <p:nvPr/>
        </p:nvSpPr>
        <p:spPr>
          <a:xfrm>
            <a:off x="2240280" y="2002536"/>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Corporate restructuring — termination of employment</a:t>
            </a:r>
            <a:endParaRPr lang="en-US" sz="1100" dirty="0">
              <a:latin typeface="Bookman Old Style" panose="02050604050505020204" pitchFamily="18" charset="0"/>
            </a:endParaRPr>
          </a:p>
        </p:txBody>
      </p:sp>
      <p:sp>
        <p:nvSpPr>
          <p:cNvPr id="13" name="Text 11"/>
          <p:cNvSpPr/>
          <p:nvPr/>
        </p:nvSpPr>
        <p:spPr>
          <a:xfrm>
            <a:off x="457200" y="2354580"/>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Amount Received:</a:t>
            </a:r>
            <a:endParaRPr lang="en-US" sz="1100" dirty="0">
              <a:latin typeface="Bookman Old Style" panose="02050604050505020204" pitchFamily="18" charset="0"/>
            </a:endParaRPr>
          </a:p>
        </p:txBody>
      </p:sp>
      <p:sp>
        <p:nvSpPr>
          <p:cNvPr id="14" name="Text 12"/>
          <p:cNvSpPr/>
          <p:nvPr/>
        </p:nvSpPr>
        <p:spPr>
          <a:xfrm>
            <a:off x="2240280" y="2354580"/>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₹26,97,912 as Severance Compensation</a:t>
            </a:r>
            <a:endParaRPr lang="en-US" sz="1100" dirty="0">
              <a:latin typeface="Bookman Old Style" panose="02050604050505020204" pitchFamily="18" charset="0"/>
            </a:endParaRPr>
          </a:p>
        </p:txBody>
      </p:sp>
      <p:sp>
        <p:nvSpPr>
          <p:cNvPr id="15" name="Text 13"/>
          <p:cNvSpPr/>
          <p:nvPr/>
        </p:nvSpPr>
        <p:spPr>
          <a:xfrm>
            <a:off x="457200" y="2706624"/>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Assessment Year:</a:t>
            </a:r>
            <a:endParaRPr lang="en-US" sz="1100" dirty="0">
              <a:latin typeface="Bookman Old Style" panose="02050604050505020204" pitchFamily="18" charset="0"/>
            </a:endParaRPr>
          </a:p>
        </p:txBody>
      </p:sp>
      <p:sp>
        <p:nvSpPr>
          <p:cNvPr id="16" name="Text 14"/>
          <p:cNvSpPr/>
          <p:nvPr/>
        </p:nvSpPr>
        <p:spPr>
          <a:xfrm>
            <a:off x="2240280" y="2706624"/>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2018-19</a:t>
            </a:r>
            <a:endParaRPr lang="en-US" sz="1100" dirty="0">
              <a:latin typeface="Bookman Old Style" panose="02050604050505020204" pitchFamily="18" charset="0"/>
            </a:endParaRPr>
          </a:p>
        </p:txBody>
      </p:sp>
      <p:sp>
        <p:nvSpPr>
          <p:cNvPr id="17" name="Text 15"/>
          <p:cNvSpPr/>
          <p:nvPr/>
        </p:nvSpPr>
        <p:spPr>
          <a:xfrm>
            <a:off x="457200" y="3058668"/>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Return Filed:</a:t>
            </a:r>
            <a:endParaRPr lang="en-US" sz="1100" dirty="0">
              <a:latin typeface="Bookman Old Style" panose="02050604050505020204" pitchFamily="18" charset="0"/>
            </a:endParaRPr>
          </a:p>
        </p:txBody>
      </p:sp>
      <p:sp>
        <p:nvSpPr>
          <p:cNvPr id="18" name="Text 16"/>
          <p:cNvSpPr/>
          <p:nvPr/>
        </p:nvSpPr>
        <p:spPr>
          <a:xfrm>
            <a:off x="2240280" y="3058668"/>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Declared only ₹26,58,124 as gross salary — excluded severance pay entirely</a:t>
            </a:r>
            <a:endParaRPr lang="en-US" sz="1100" dirty="0">
              <a:latin typeface="Bookman Old Style" panose="02050604050505020204" pitchFamily="18" charset="0"/>
            </a:endParaRPr>
          </a:p>
        </p:txBody>
      </p:sp>
      <p:sp>
        <p:nvSpPr>
          <p:cNvPr id="19" name="Text 17"/>
          <p:cNvSpPr/>
          <p:nvPr/>
        </p:nvSpPr>
        <p:spPr>
          <a:xfrm>
            <a:off x="457200" y="3410712"/>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TDS by Employer:</a:t>
            </a:r>
            <a:endParaRPr lang="en-US" sz="1100" dirty="0">
              <a:latin typeface="Bookman Old Style" panose="02050604050505020204" pitchFamily="18" charset="0"/>
            </a:endParaRPr>
          </a:p>
        </p:txBody>
      </p:sp>
      <p:sp>
        <p:nvSpPr>
          <p:cNvPr id="20" name="Text 18"/>
          <p:cNvSpPr/>
          <p:nvPr/>
        </p:nvSpPr>
        <p:spPr>
          <a:xfrm>
            <a:off x="2240280" y="3410712"/>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TDS deducted on severance; included in Form 16 and Form 24Q as salary</a:t>
            </a:r>
            <a:endParaRPr lang="en-US" sz="1100" dirty="0">
              <a:latin typeface="Bookman Old Style" panose="02050604050505020204" pitchFamily="18" charset="0"/>
            </a:endParaRPr>
          </a:p>
        </p:txBody>
      </p:sp>
      <p:sp>
        <p:nvSpPr>
          <p:cNvPr id="21" name="Text 19"/>
          <p:cNvSpPr/>
          <p:nvPr/>
        </p:nvSpPr>
        <p:spPr>
          <a:xfrm>
            <a:off x="457200" y="3762756"/>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Termination Letter:</a:t>
            </a:r>
            <a:endParaRPr lang="en-US" sz="1100" dirty="0">
              <a:latin typeface="Bookman Old Style" panose="02050604050505020204" pitchFamily="18" charset="0"/>
            </a:endParaRPr>
          </a:p>
        </p:txBody>
      </p:sp>
      <p:sp>
        <p:nvSpPr>
          <p:cNvPr id="22" name="Text 20"/>
          <p:cNvSpPr/>
          <p:nvPr/>
        </p:nvSpPr>
        <p:spPr>
          <a:xfrm>
            <a:off x="2240280" y="3762756"/>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Stated payment was NOT voluntary; required employee to maintain confidentiality</a:t>
            </a:r>
            <a:endParaRPr lang="en-US" sz="1100" dirty="0">
              <a:latin typeface="Bookman Old Style" panose="02050604050505020204" pitchFamily="18" charset="0"/>
            </a:endParaRPr>
          </a:p>
        </p:txBody>
      </p:sp>
      <p:sp>
        <p:nvSpPr>
          <p:cNvPr id="23" name="Text 21"/>
          <p:cNvSpPr/>
          <p:nvPr/>
        </p:nvSpPr>
        <p:spPr>
          <a:xfrm>
            <a:off x="457200" y="4114800"/>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Assessee's Claim:</a:t>
            </a:r>
            <a:endParaRPr lang="en-US" sz="1100" dirty="0">
              <a:latin typeface="Bookman Old Style" panose="02050604050505020204" pitchFamily="18" charset="0"/>
            </a:endParaRPr>
          </a:p>
        </p:txBody>
      </p:sp>
      <p:sp>
        <p:nvSpPr>
          <p:cNvPr id="24" name="Text 22"/>
          <p:cNvSpPr/>
          <p:nvPr/>
        </p:nvSpPr>
        <p:spPr>
          <a:xfrm>
            <a:off x="2240280" y="4114800"/>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Severance is a capital receipt for loss of employment — not taxable</a:t>
            </a:r>
            <a:endParaRPr lang="en-US" sz="1100" dirty="0">
              <a:latin typeface="Bookman Old Style" panose="02050604050505020204" pitchFamily="18" charset="0"/>
            </a:endParaRPr>
          </a:p>
        </p:txBody>
      </p:sp>
      <p:sp>
        <p:nvSpPr>
          <p:cNvPr id="25" name="Text 23"/>
          <p:cNvSpPr/>
          <p:nvPr/>
        </p:nvSpPr>
        <p:spPr>
          <a:xfrm>
            <a:off x="457200" y="4466844"/>
            <a:ext cx="1737360" cy="320040"/>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Precedents Cited:</a:t>
            </a:r>
            <a:endParaRPr lang="en-US" sz="1100" dirty="0">
              <a:latin typeface="Bookman Old Style" panose="02050604050505020204" pitchFamily="18" charset="0"/>
            </a:endParaRPr>
          </a:p>
        </p:txBody>
      </p:sp>
      <p:sp>
        <p:nvSpPr>
          <p:cNvPr id="26" name="Text 24"/>
          <p:cNvSpPr/>
          <p:nvPr/>
        </p:nvSpPr>
        <p:spPr>
          <a:xfrm>
            <a:off x="2240280" y="4466844"/>
            <a:ext cx="6446520" cy="320040"/>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Arunbhai R. Naik (Guj HC, AY 1994-95) · Sudhakar Ratan Shanker (ITAT Ahd, 2024) · Samik Pankajbhai Parikh (ITAT Ahd, 2023)</a:t>
            </a:r>
            <a:endParaRPr lang="en-US" sz="1100" dirty="0">
              <a:latin typeface="Bookman Old Style" panose="020506040505050202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1  |  Smt. Supriya Nagendla — ITA No. 1521/Hyd/2025  |  ITAT Finding</a:t>
            </a:r>
            <a:endParaRPr lang="en-US" sz="1700" dirty="0">
              <a:latin typeface="Bookman Old Style" panose="02050604050505020204" pitchFamily="18" charset="0"/>
            </a:endParaRPr>
          </a:p>
        </p:txBody>
      </p:sp>
      <p:sp>
        <p:nvSpPr>
          <p:cNvPr id="4" name="Shape 2"/>
          <p:cNvSpPr/>
          <p:nvPr/>
        </p:nvSpPr>
        <p:spPr>
          <a:xfrm>
            <a:off x="3200400" y="841248"/>
            <a:ext cx="2743200" cy="658368"/>
          </a:xfrm>
          <a:prstGeom prst="roundRect">
            <a:avLst>
              <a:gd name="adj" fmla="val 11111"/>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5" name="Text 3"/>
          <p:cNvSpPr/>
          <p:nvPr/>
        </p:nvSpPr>
        <p:spPr>
          <a:xfrm>
            <a:off x="3200400" y="841248"/>
            <a:ext cx="2743200" cy="658368"/>
          </a:xfrm>
          <a:prstGeom prst="rect">
            <a:avLst/>
          </a:prstGeom>
          <a:noFill/>
        </p:spPr>
        <p:txBody>
          <a:bodyPr wrap="square" rtlCol="0" anchor="ctr"/>
          <a:lstStyle/>
          <a:p>
            <a:pPr marL="0" indent="0" algn="ctr">
              <a:buNone/>
            </a:pPr>
            <a:r>
              <a:rPr lang="en-US" sz="1600" b="1" dirty="0">
                <a:solidFill>
                  <a:srgbClr val="FFFFFF"/>
                </a:solidFill>
                <a:latin typeface="Bookman Old Style" panose="02050604050505020204" pitchFamily="18" charset="0"/>
              </a:rPr>
              <a:t>APPEAL DISMISSED — TAXABLE</a:t>
            </a:r>
            <a:endParaRPr lang="en-US" sz="1600" dirty="0">
              <a:latin typeface="Bookman Old Style" panose="02050604050505020204" pitchFamily="18" charset="0"/>
            </a:endParaRPr>
          </a:p>
        </p:txBody>
      </p:sp>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709928"/>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S.17(3)(iii) applies squarely</a:t>
            </a:r>
            <a:endParaRPr lang="en-US" sz="1200" dirty="0">
              <a:latin typeface="Bookman Old Style" panose="02050604050505020204" pitchFamily="18" charset="0"/>
            </a:endParaRPr>
          </a:p>
        </p:txBody>
      </p:sp>
      <p:sp>
        <p:nvSpPr>
          <p:cNvPr id="10" name="Text 8"/>
          <p:cNvSpPr/>
          <p:nvPr/>
        </p:nvSpPr>
        <p:spPr>
          <a:xfrm>
            <a:off x="932688" y="199339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The amount was received after cessation of employment. S.17(3)(iii), brings any such amount within 'profits in lieu of salary' — irrespective of nomenclature, mode of payment, or voluntariness.</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478315"/>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Pre-2002 precedents distinguished</a:t>
            </a:r>
            <a:endParaRPr lang="en-US" sz="1200" dirty="0">
              <a:latin typeface="Bookman Old Style" panose="02050604050505020204" pitchFamily="18" charset="0"/>
            </a:endParaRPr>
          </a:p>
        </p:txBody>
      </p:sp>
      <p:sp>
        <p:nvSpPr>
          <p:cNvPr id="15" name="Text 13"/>
          <p:cNvSpPr/>
          <p:nvPr/>
        </p:nvSpPr>
        <p:spPr>
          <a:xfrm>
            <a:off x="932688" y="2798064"/>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The Coordinate Bench decisions in Sudhakar Ratan Shanker and Samik </a:t>
            </a:r>
            <a:r>
              <a:rPr lang="en-US" sz="1050" dirty="0" err="1">
                <a:solidFill>
                  <a:srgbClr val="64748B"/>
                </a:solidFill>
                <a:latin typeface="Bookman Old Style" panose="02050604050505020204" pitchFamily="18" charset="0"/>
              </a:rPr>
              <a:t>Pankajbhai</a:t>
            </a:r>
            <a:r>
              <a:rPr lang="en-US" sz="1050" dirty="0">
                <a:solidFill>
                  <a:srgbClr val="64748B"/>
                </a:solidFill>
                <a:latin typeface="Bookman Old Style" panose="02050604050505020204" pitchFamily="18" charset="0"/>
              </a:rPr>
              <a:t> Parikh, stating that the same were decided on a pre-amendment statutory position and cannot be applied to AY 2018-19.</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275730"/>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CIT(A)'s factual finding upheld</a:t>
            </a:r>
            <a:endParaRPr lang="en-US" sz="1200" dirty="0">
              <a:latin typeface="Bookman Old Style" panose="02050604050505020204" pitchFamily="18" charset="0"/>
            </a:endParaRPr>
          </a:p>
        </p:txBody>
      </p:sp>
      <p:sp>
        <p:nvSpPr>
          <p:cNvPr id="20" name="Text 18"/>
          <p:cNvSpPr/>
          <p:nvPr/>
        </p:nvSpPr>
        <p:spPr>
          <a:xfrm>
            <a:off x="932688" y="358822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CIT(A) found that: (a) payment was NOT voluntary, (b) it was made in lieu of services rendered, (c) the termination letter required confidentiality, and (d) employer itself deducted TDS as salary. Assessee produced no contrary documentary evidence.</a:t>
            </a:r>
            <a:endParaRPr lang="en-US" sz="1050" dirty="0">
              <a:latin typeface="Bookman Old Style" panose="02050604050505020204" pitchFamily="18" charset="0"/>
            </a:endParaRPr>
          </a:p>
        </p:txBody>
      </p:sp>
      <p:sp>
        <p:nvSpPr>
          <p:cNvPr id="21" name="Shape 19"/>
          <p:cNvSpPr/>
          <p:nvPr/>
        </p:nvSpPr>
        <p:spPr>
          <a:xfrm>
            <a:off x="320040" y="4078224"/>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2" name="Shape 20"/>
          <p:cNvSpPr/>
          <p:nvPr/>
        </p:nvSpPr>
        <p:spPr>
          <a:xfrm>
            <a:off x="411480" y="4206240"/>
            <a:ext cx="411480" cy="411480"/>
          </a:xfrm>
          <a:prstGeom prst="roundRect">
            <a:avLst>
              <a:gd name="adj" fmla="val 8889"/>
            </a:avLst>
          </a:prstGeom>
          <a:solidFill>
            <a:srgbClr val="DC2626"/>
          </a:solidFill>
          <a:ln w="12700">
            <a:solidFill>
              <a:srgbClr val="DC2626"/>
            </a:solidFill>
            <a:prstDash val="solid"/>
          </a:ln>
        </p:spPr>
        <p:txBody>
          <a:bodyPr/>
          <a:lstStyle/>
          <a:p>
            <a:endParaRPr lang="en-IN">
              <a:latin typeface="Bookman Old Style" panose="02050604050505020204" pitchFamily="18" charset="0"/>
            </a:endParaRPr>
          </a:p>
        </p:txBody>
      </p:sp>
      <p:sp>
        <p:nvSpPr>
          <p:cNvPr id="23" name="Text 21"/>
          <p:cNvSpPr/>
          <p:nvPr/>
        </p:nvSpPr>
        <p:spPr>
          <a:xfrm>
            <a:off x="411480" y="4206240"/>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4</a:t>
            </a:r>
            <a:endParaRPr lang="en-US" sz="1400" dirty="0">
              <a:latin typeface="Bookman Old Style" panose="02050604050505020204" pitchFamily="18" charset="0"/>
            </a:endParaRPr>
          </a:p>
        </p:txBody>
      </p:sp>
      <p:sp>
        <p:nvSpPr>
          <p:cNvPr id="24" name="Text 22"/>
          <p:cNvSpPr/>
          <p:nvPr/>
        </p:nvSpPr>
        <p:spPr>
          <a:xfrm>
            <a:off x="932688" y="4080402"/>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No S.10 exemption available</a:t>
            </a:r>
            <a:endParaRPr lang="en-US" sz="1200" dirty="0">
              <a:latin typeface="Bookman Old Style" panose="02050604050505020204" pitchFamily="18" charset="0"/>
            </a:endParaRPr>
          </a:p>
        </p:txBody>
      </p:sp>
      <p:sp>
        <p:nvSpPr>
          <p:cNvPr id="25" name="Text 23"/>
          <p:cNvSpPr/>
          <p:nvPr/>
        </p:nvSpPr>
        <p:spPr>
          <a:xfrm>
            <a:off x="932688" y="434935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The assessee did not establish the payment as gratuitous or as compensation for loss of employment in a capital field. No exemption under S.10(10B) or S.10(10C) was available on the facts.</a:t>
            </a:r>
            <a:endParaRPr lang="en-US" sz="1050" dirty="0">
              <a:latin typeface="Bookman Old Style" panose="02050604050505020204" pitchFamily="18" charset="0"/>
            </a:endParaRPr>
          </a:p>
        </p:txBody>
      </p:sp>
      <p:sp>
        <p:nvSpPr>
          <p:cNvPr id="26" name="Text 24"/>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Supriya Nagendla · ITA 1521/Hyd/2025|  Pronounced: 19.11.2025</a:t>
            </a:r>
            <a:endParaRPr lang="en-US" sz="900" dirty="0">
              <a:latin typeface="Bookman Old Style" panose="020506040505050202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0D9488"/>
          </a:solidFill>
          <a:ln w="12700">
            <a:solidFill>
              <a:srgbClr val="0D9488"/>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2  |  Gudipati Srinivasa Ratna — ITA No. 10/Hyd/2024  |  Facts</a:t>
            </a:r>
            <a:endParaRPr lang="en-US" sz="1700" dirty="0">
              <a:latin typeface="Bookman Old Style" panose="02050604050505020204" pitchFamily="18" charset="0"/>
            </a:endParaRPr>
          </a:p>
        </p:txBody>
      </p:sp>
      <p:sp>
        <p:nvSpPr>
          <p:cNvPr id="4" name="Shape 2"/>
          <p:cNvSpPr/>
          <p:nvPr/>
        </p:nvSpPr>
        <p:spPr>
          <a:xfrm>
            <a:off x="320040" y="777240"/>
            <a:ext cx="85039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777240"/>
            <a:ext cx="8503920" cy="411480"/>
          </a:xfrm>
          <a:prstGeom prst="rect">
            <a:avLst/>
          </a:prstGeom>
          <a:solidFill>
            <a:srgbClr val="0D9488">
              <a:alpha val="25000"/>
            </a:srgbClr>
          </a:solidFill>
          <a:ln w="6350">
            <a:solidFill>
              <a:srgbClr val="0D9488"/>
            </a:solidFill>
            <a:prstDash val="solid"/>
          </a:ln>
        </p:spPr>
        <p:txBody>
          <a:bodyPr/>
          <a:lstStyle/>
          <a:p>
            <a:endParaRPr lang="en-IN">
              <a:latin typeface="Bookman Old Style" panose="02050604050505020204" pitchFamily="18" charset="0"/>
            </a:endParaRPr>
          </a:p>
        </p:txBody>
      </p:sp>
      <p:sp>
        <p:nvSpPr>
          <p:cNvPr id="6" name="Text 4"/>
          <p:cNvSpPr/>
          <p:nvPr/>
        </p:nvSpPr>
        <p:spPr>
          <a:xfrm>
            <a:off x="502920" y="777240"/>
            <a:ext cx="8229600" cy="411480"/>
          </a:xfrm>
          <a:prstGeom prst="rect">
            <a:avLst/>
          </a:prstGeom>
          <a:noFill/>
        </p:spPr>
        <p:txBody>
          <a:bodyPr wrap="square" rtlCol="0" anchor="ctr"/>
          <a:lstStyle/>
          <a:p>
            <a:pPr marL="0" indent="0">
              <a:buNone/>
            </a:pPr>
            <a:r>
              <a:rPr lang="en-US" sz="1300" b="1" dirty="0">
                <a:solidFill>
                  <a:srgbClr val="0D9488"/>
                </a:solidFill>
                <a:latin typeface="Bookman Old Style" panose="02050604050505020204" pitchFamily="18" charset="0"/>
              </a:rPr>
              <a:t>Key Facts</a:t>
            </a:r>
            <a:endParaRPr lang="en-US" sz="1300" dirty="0">
              <a:latin typeface="Bookman Old Style" panose="02050604050505020204" pitchFamily="18" charset="0"/>
            </a:endParaRPr>
          </a:p>
        </p:txBody>
      </p:sp>
      <p:sp>
        <p:nvSpPr>
          <p:cNvPr id="7" name="Text 5"/>
          <p:cNvSpPr/>
          <p:nvPr/>
        </p:nvSpPr>
        <p:spPr>
          <a:xfrm>
            <a:off x="457200" y="1298448"/>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Employer:</a:t>
            </a:r>
            <a:endParaRPr lang="en-US" sz="1100" dirty="0">
              <a:latin typeface="Bookman Old Style" panose="02050604050505020204" pitchFamily="18" charset="0"/>
            </a:endParaRPr>
          </a:p>
        </p:txBody>
      </p:sp>
      <p:sp>
        <p:nvSpPr>
          <p:cNvPr id="8" name="Text 6"/>
          <p:cNvSpPr/>
          <p:nvPr/>
        </p:nvSpPr>
        <p:spPr>
          <a:xfrm>
            <a:off x="2286000" y="1298448"/>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Instrumentation Ltd., Kota — ILK (PSU under Central Government)</a:t>
            </a:r>
            <a:endParaRPr lang="en-US" sz="1100" dirty="0">
              <a:latin typeface="Bookman Old Style" panose="02050604050505020204" pitchFamily="18" charset="0"/>
            </a:endParaRPr>
          </a:p>
        </p:txBody>
      </p:sp>
      <p:sp>
        <p:nvSpPr>
          <p:cNvPr id="9" name="Text 7"/>
          <p:cNvSpPr/>
          <p:nvPr/>
        </p:nvSpPr>
        <p:spPr>
          <a:xfrm>
            <a:off x="457200" y="1682496"/>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Event:</a:t>
            </a:r>
            <a:endParaRPr lang="en-US" sz="1100" dirty="0">
              <a:latin typeface="Bookman Old Style" panose="02050604050505020204" pitchFamily="18" charset="0"/>
            </a:endParaRPr>
          </a:p>
        </p:txBody>
      </p:sp>
      <p:sp>
        <p:nvSpPr>
          <p:cNvPr id="10" name="Text 8"/>
          <p:cNvSpPr/>
          <p:nvPr/>
        </p:nvSpPr>
        <p:spPr>
          <a:xfrm>
            <a:off x="2286000" y="1682496"/>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Ministry decided to wind up the company on 30.11.2016</a:t>
            </a:r>
            <a:endParaRPr lang="en-US" sz="1100" dirty="0">
              <a:latin typeface="Bookman Old Style" panose="02050604050505020204" pitchFamily="18" charset="0"/>
            </a:endParaRPr>
          </a:p>
        </p:txBody>
      </p:sp>
      <p:sp>
        <p:nvSpPr>
          <p:cNvPr id="11" name="Text 9"/>
          <p:cNvSpPr/>
          <p:nvPr/>
        </p:nvSpPr>
        <p:spPr>
          <a:xfrm>
            <a:off x="457200" y="2066544"/>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Cessation Date:</a:t>
            </a:r>
            <a:endParaRPr lang="en-US" sz="1100" dirty="0">
              <a:latin typeface="Bookman Old Style" panose="02050604050505020204" pitchFamily="18" charset="0"/>
            </a:endParaRPr>
          </a:p>
        </p:txBody>
      </p:sp>
      <p:sp>
        <p:nvSpPr>
          <p:cNvPr id="12" name="Text 10"/>
          <p:cNvSpPr/>
          <p:nvPr/>
        </p:nvSpPr>
        <p:spPr>
          <a:xfrm>
            <a:off x="2286000" y="2066544"/>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Assessee ceased to be employee w.e.f. 18.04.2017 on closure of ILK</a:t>
            </a:r>
            <a:endParaRPr lang="en-US" sz="1100" dirty="0">
              <a:latin typeface="Bookman Old Style" panose="02050604050505020204" pitchFamily="18" charset="0"/>
            </a:endParaRPr>
          </a:p>
        </p:txBody>
      </p:sp>
      <p:sp>
        <p:nvSpPr>
          <p:cNvPr id="13" name="Text 11"/>
          <p:cNvSpPr/>
          <p:nvPr/>
        </p:nvSpPr>
        <p:spPr>
          <a:xfrm>
            <a:off x="457200" y="2450592"/>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Nature of Exit:</a:t>
            </a:r>
            <a:endParaRPr lang="en-US" sz="1100" dirty="0">
              <a:latin typeface="Bookman Old Style" panose="02050604050505020204" pitchFamily="18" charset="0"/>
            </a:endParaRPr>
          </a:p>
        </p:txBody>
      </p:sp>
      <p:sp>
        <p:nvSpPr>
          <p:cNvPr id="14" name="Text 12"/>
          <p:cNvSpPr/>
          <p:nvPr/>
        </p:nvSpPr>
        <p:spPr>
          <a:xfrm>
            <a:off x="2286000" y="2450592"/>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Forcibly given VRS — no other option available; 27 years of service completed</a:t>
            </a:r>
            <a:endParaRPr lang="en-US" sz="1100" dirty="0">
              <a:latin typeface="Bookman Old Style" panose="02050604050505020204" pitchFamily="18" charset="0"/>
            </a:endParaRPr>
          </a:p>
        </p:txBody>
      </p:sp>
      <p:sp>
        <p:nvSpPr>
          <p:cNvPr id="15" name="Text 13"/>
          <p:cNvSpPr/>
          <p:nvPr/>
        </p:nvSpPr>
        <p:spPr>
          <a:xfrm>
            <a:off x="457200" y="2834640"/>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Amount Received:</a:t>
            </a:r>
            <a:endParaRPr lang="en-US" sz="1100" dirty="0">
              <a:latin typeface="Bookman Old Style" panose="02050604050505020204" pitchFamily="18" charset="0"/>
            </a:endParaRPr>
          </a:p>
        </p:txBody>
      </p:sp>
      <p:sp>
        <p:nvSpPr>
          <p:cNvPr id="16" name="Text 14"/>
          <p:cNvSpPr/>
          <p:nvPr/>
        </p:nvSpPr>
        <p:spPr>
          <a:xfrm>
            <a:off x="2286000" y="2834640"/>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₹44,88,453 one-time ex-gratia (claimed as capital receipt for loss of 10 remaining service years)</a:t>
            </a:r>
            <a:endParaRPr lang="en-US" sz="1100" dirty="0">
              <a:latin typeface="Bookman Old Style" panose="02050604050505020204" pitchFamily="18" charset="0"/>
            </a:endParaRPr>
          </a:p>
        </p:txBody>
      </p:sp>
      <p:sp>
        <p:nvSpPr>
          <p:cNvPr id="17" name="Text 15"/>
          <p:cNvSpPr/>
          <p:nvPr/>
        </p:nvSpPr>
        <p:spPr>
          <a:xfrm>
            <a:off x="457200" y="3218688"/>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AO Treatment:</a:t>
            </a:r>
            <a:endParaRPr lang="en-US" sz="1100" dirty="0">
              <a:latin typeface="Bookman Old Style" panose="02050604050505020204" pitchFamily="18" charset="0"/>
            </a:endParaRPr>
          </a:p>
        </p:txBody>
      </p:sp>
      <p:sp>
        <p:nvSpPr>
          <p:cNvPr id="18" name="Text 16"/>
          <p:cNvSpPr/>
          <p:nvPr/>
        </p:nvSpPr>
        <p:spPr>
          <a:xfrm>
            <a:off x="2286000" y="3218688"/>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Allowed ₹5 Lakhs exemption under S.10(10C); brought balance ₹39,88,453 to tax</a:t>
            </a:r>
            <a:endParaRPr lang="en-US" sz="1100" dirty="0">
              <a:latin typeface="Bookman Old Style" panose="02050604050505020204" pitchFamily="18" charset="0"/>
            </a:endParaRPr>
          </a:p>
        </p:txBody>
      </p:sp>
      <p:sp>
        <p:nvSpPr>
          <p:cNvPr id="19" name="Text 17"/>
          <p:cNvSpPr/>
          <p:nvPr/>
        </p:nvSpPr>
        <p:spPr>
          <a:xfrm>
            <a:off x="457200" y="3602736"/>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Assessment Year:</a:t>
            </a:r>
            <a:endParaRPr lang="en-US" sz="1100" dirty="0">
              <a:latin typeface="Bookman Old Style" panose="02050604050505020204" pitchFamily="18" charset="0"/>
            </a:endParaRPr>
          </a:p>
        </p:txBody>
      </p:sp>
      <p:sp>
        <p:nvSpPr>
          <p:cNvPr id="20" name="Text 18"/>
          <p:cNvSpPr/>
          <p:nvPr/>
        </p:nvSpPr>
        <p:spPr>
          <a:xfrm>
            <a:off x="2286000" y="3602736"/>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2018-19  |  Total income assessed at ₹54,85,473</a:t>
            </a:r>
            <a:endParaRPr lang="en-US" sz="1100" dirty="0">
              <a:latin typeface="Bookman Old Style" panose="02050604050505020204" pitchFamily="18" charset="0"/>
            </a:endParaRPr>
          </a:p>
        </p:txBody>
      </p:sp>
      <p:sp>
        <p:nvSpPr>
          <p:cNvPr id="21" name="Text 19"/>
          <p:cNvSpPr/>
          <p:nvPr/>
        </p:nvSpPr>
        <p:spPr>
          <a:xfrm>
            <a:off x="457200" y="3986784"/>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Assessee's Claim:</a:t>
            </a:r>
            <a:endParaRPr lang="en-US" sz="1100" dirty="0">
              <a:latin typeface="Bookman Old Style" panose="02050604050505020204" pitchFamily="18" charset="0"/>
            </a:endParaRPr>
          </a:p>
        </p:txBody>
      </p:sp>
      <p:sp>
        <p:nvSpPr>
          <p:cNvPr id="22" name="Text 20"/>
          <p:cNvSpPr/>
          <p:nvPr/>
        </p:nvSpPr>
        <p:spPr>
          <a:xfrm>
            <a:off x="2286000" y="3986784"/>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Full amount exempt — capital receipt against loss of employment</a:t>
            </a:r>
            <a:endParaRPr lang="en-US" sz="1100" dirty="0">
              <a:latin typeface="Bookman Old Style" panose="02050604050505020204" pitchFamily="18" charset="0"/>
            </a:endParaRPr>
          </a:p>
        </p:txBody>
      </p:sp>
      <p:sp>
        <p:nvSpPr>
          <p:cNvPr id="23" name="Text 21"/>
          <p:cNvSpPr/>
          <p:nvPr/>
        </p:nvSpPr>
        <p:spPr>
          <a:xfrm>
            <a:off x="457200" y="4370832"/>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Documents Produced:</a:t>
            </a:r>
            <a:endParaRPr lang="en-US" sz="1100" dirty="0">
              <a:latin typeface="Bookman Old Style" panose="02050604050505020204" pitchFamily="18" charset="0"/>
            </a:endParaRPr>
          </a:p>
        </p:txBody>
      </p:sp>
      <p:sp>
        <p:nvSpPr>
          <p:cNvPr id="24" name="Text 22"/>
          <p:cNvSpPr/>
          <p:nvPr/>
        </p:nvSpPr>
        <p:spPr>
          <a:xfrm>
            <a:off x="2286000" y="4370832"/>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Lok Sabha starred/unstarred questions, notice by CMD, VRS scheme document, ex-gratia payment details</a:t>
            </a:r>
            <a:endParaRPr lang="en-US" sz="1100" dirty="0">
              <a:latin typeface="Bookman Old Style" panose="02050604050505020204" pitchFamily="18" charset="0"/>
            </a:endParaRPr>
          </a:p>
        </p:txBody>
      </p:sp>
      <p:sp>
        <p:nvSpPr>
          <p:cNvPr id="25" name="Text 23"/>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Gudipati Srinivasa Ratna · ITA 10/Hyd/2024 |  Pronounced: 10.04.2024</a:t>
            </a:r>
            <a:endParaRPr lang="en-US" sz="900" dirty="0">
              <a:latin typeface="Bookman Old Style" panose="020506040505050202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0D9488"/>
          </a:solidFill>
          <a:ln w="12700">
            <a:solidFill>
              <a:srgbClr val="0D9488"/>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2  |  Gudipati Srinivasa Ratna — ITA No. 10/Hyd/2024  |  ITAT Finding</a:t>
            </a:r>
            <a:endParaRPr lang="en-US" sz="1700" dirty="0">
              <a:latin typeface="Bookman Old Style" panose="02050604050505020204" pitchFamily="18" charset="0"/>
            </a:endParaRPr>
          </a:p>
        </p:txBody>
      </p:sp>
      <p:sp>
        <p:nvSpPr>
          <p:cNvPr id="4" name="Shape 2"/>
          <p:cNvSpPr/>
          <p:nvPr/>
        </p:nvSpPr>
        <p:spPr>
          <a:xfrm>
            <a:off x="3017520" y="841248"/>
            <a:ext cx="3108960" cy="658368"/>
          </a:xfrm>
          <a:prstGeom prst="roundRect">
            <a:avLst>
              <a:gd name="adj" fmla="val 11111"/>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5" name="Text 3"/>
          <p:cNvSpPr/>
          <p:nvPr/>
        </p:nvSpPr>
        <p:spPr>
          <a:xfrm>
            <a:off x="3017520" y="841248"/>
            <a:ext cx="3108960" cy="658368"/>
          </a:xfrm>
          <a:prstGeom prst="rect">
            <a:avLst/>
          </a:prstGeom>
          <a:noFill/>
        </p:spPr>
        <p:txBody>
          <a:bodyPr wrap="square" rtlCol="0" anchor="ctr"/>
          <a:lstStyle/>
          <a:p>
            <a:pPr marL="0" indent="0" algn="ctr">
              <a:buNone/>
            </a:pPr>
            <a:r>
              <a:rPr lang="en-US" sz="1500" b="1" dirty="0">
                <a:solidFill>
                  <a:srgbClr val="FFFFFF"/>
                </a:solidFill>
                <a:latin typeface="Bookman Old Style" panose="02050604050505020204" pitchFamily="18" charset="0"/>
              </a:rPr>
              <a:t>APPEAL ALLOWED — FULLY EXEMPT</a:t>
            </a:r>
            <a:endParaRPr lang="en-US" sz="1500" dirty="0">
              <a:latin typeface="Bookman Old Style" panose="02050604050505020204" pitchFamily="18" charset="0"/>
            </a:endParaRPr>
          </a:p>
        </p:txBody>
      </p:sp>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709928"/>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PSU closure = Retrenchment under S.10(10B)</a:t>
            </a:r>
            <a:endParaRPr lang="en-US" sz="1200" dirty="0">
              <a:latin typeface="Bookman Old Style" panose="02050604050505020204" pitchFamily="18" charset="0"/>
            </a:endParaRPr>
          </a:p>
        </p:txBody>
      </p:sp>
      <p:sp>
        <p:nvSpPr>
          <p:cNvPr id="10" name="Text 8"/>
          <p:cNvSpPr/>
          <p:nvPr/>
        </p:nvSpPr>
        <p:spPr>
          <a:xfrm>
            <a:off x="932688" y="199339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Jaipur ITAT in Surendra Laad (co-employee of ILK) held: company wound up by Cabinet decision = retrenchment. Compensation exempt under S.10(10B), not S.10(10C).</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514600"/>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Ex-gratia = Capital Receipt for loss of employment</a:t>
            </a:r>
            <a:endParaRPr lang="en-US" sz="1200" dirty="0">
              <a:latin typeface="Bookman Old Style" panose="02050604050505020204" pitchFamily="18" charset="0"/>
            </a:endParaRPr>
          </a:p>
        </p:txBody>
      </p:sp>
      <p:sp>
        <p:nvSpPr>
          <p:cNvPr id="15" name="Text 13"/>
          <p:cNvSpPr/>
          <p:nvPr/>
        </p:nvSpPr>
        <p:spPr>
          <a:xfrm>
            <a:off x="932688" y="2798064"/>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Mumbai ITAT in Ajay B. Ghosh (AREVA India — another closure case): amount received on loss of employment due to employer closing down is severance pay, partakes character of capital receipt. </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319272"/>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S.10(10C) cap of ₹5L does not apply</a:t>
            </a:r>
            <a:endParaRPr lang="en-US" sz="1200" dirty="0">
              <a:latin typeface="Bookman Old Style" panose="02050604050505020204" pitchFamily="18" charset="0"/>
            </a:endParaRPr>
          </a:p>
        </p:txBody>
      </p:sp>
      <p:sp>
        <p:nvSpPr>
          <p:cNvPr id="20" name="Text 18"/>
          <p:cNvSpPr/>
          <p:nvPr/>
        </p:nvSpPr>
        <p:spPr>
          <a:xfrm>
            <a:off x="932688" y="3602736"/>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AO wrongly restricted exemption to ₹5 Lakhs under S.10(10C). The correct provision is S.10(10B) — retrenchment compensation — which has no such monetary cap. Full ₹44,88,453 is exempt.</a:t>
            </a:r>
            <a:endParaRPr lang="en-US" sz="1050" dirty="0">
              <a:latin typeface="Bookman Old Style" panose="02050604050505020204" pitchFamily="18" charset="0"/>
            </a:endParaRPr>
          </a:p>
        </p:txBody>
      </p:sp>
      <p:sp>
        <p:nvSpPr>
          <p:cNvPr id="21" name="Shape 19"/>
          <p:cNvSpPr/>
          <p:nvPr/>
        </p:nvSpPr>
        <p:spPr>
          <a:xfrm>
            <a:off x="320040" y="4078224"/>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2" name="Shape 20"/>
          <p:cNvSpPr/>
          <p:nvPr/>
        </p:nvSpPr>
        <p:spPr>
          <a:xfrm>
            <a:off x="411480" y="4206240"/>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23" name="Text 21"/>
          <p:cNvSpPr/>
          <p:nvPr/>
        </p:nvSpPr>
        <p:spPr>
          <a:xfrm>
            <a:off x="411480" y="4206240"/>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4</a:t>
            </a:r>
            <a:endParaRPr lang="en-US" sz="1400" dirty="0">
              <a:latin typeface="Bookman Old Style" panose="02050604050505020204" pitchFamily="18" charset="0"/>
            </a:endParaRPr>
          </a:p>
        </p:txBody>
      </p:sp>
      <p:sp>
        <p:nvSpPr>
          <p:cNvPr id="24" name="Text 22"/>
          <p:cNvSpPr/>
          <p:nvPr/>
        </p:nvSpPr>
        <p:spPr>
          <a:xfrm>
            <a:off x="932688" y="4123944"/>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Identical facts — precedent squarely applicable</a:t>
            </a:r>
            <a:endParaRPr lang="en-US" sz="1200" dirty="0">
              <a:latin typeface="Bookman Old Style" panose="02050604050505020204" pitchFamily="18" charset="0"/>
            </a:endParaRPr>
          </a:p>
        </p:txBody>
      </p:sp>
      <p:sp>
        <p:nvSpPr>
          <p:cNvPr id="25" name="Text 23"/>
          <p:cNvSpPr/>
          <p:nvPr/>
        </p:nvSpPr>
        <p:spPr>
          <a:xfrm>
            <a:off x="932688" y="4407408"/>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Both Surendra Laad and Ajay B. Ghosh involve identical factual scenarios (PSU closure, ex-gratia, forced exit). ITAT respectfully followed these coordinate bench decisions and allowed the assessee's grounds.</a:t>
            </a:r>
            <a:endParaRPr lang="en-US" sz="1050" dirty="0">
              <a:latin typeface="Bookman Old Style" panose="02050604050505020204" pitchFamily="18" charset="0"/>
            </a:endParaRPr>
          </a:p>
        </p:txBody>
      </p:sp>
      <p:sp>
        <p:nvSpPr>
          <p:cNvPr id="26" name="Text 24"/>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Gudipati Srinivasa Ratna · ITA 10/Hyd/2024 |  Pronounced: 10.04.2024</a:t>
            </a:r>
            <a:endParaRPr lang="en-US" sz="900" dirty="0">
              <a:latin typeface="Bookman Old Style" panose="020506040505050202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D97706"/>
          </a:solidFill>
          <a:ln w="12700">
            <a:solidFill>
              <a:srgbClr val="D97706"/>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3  |  Sh. Harish Kumar — ITA No. 42/CHD/2025  |  Facts</a:t>
            </a:r>
            <a:endParaRPr lang="en-US" sz="1700" dirty="0">
              <a:latin typeface="Bookman Old Style" panose="02050604050505020204" pitchFamily="18" charset="0"/>
            </a:endParaRPr>
          </a:p>
        </p:txBody>
      </p:sp>
      <p:sp>
        <p:nvSpPr>
          <p:cNvPr id="4" name="Shape 2"/>
          <p:cNvSpPr/>
          <p:nvPr/>
        </p:nvSpPr>
        <p:spPr>
          <a:xfrm>
            <a:off x="320040" y="777240"/>
            <a:ext cx="85039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777240"/>
            <a:ext cx="8503920" cy="411480"/>
          </a:xfrm>
          <a:prstGeom prst="rect">
            <a:avLst/>
          </a:prstGeom>
          <a:solidFill>
            <a:srgbClr val="D97706">
              <a:alpha val="25000"/>
            </a:srgbClr>
          </a:solidFill>
          <a:ln w="6350">
            <a:solidFill>
              <a:srgbClr val="D97706"/>
            </a:solidFill>
            <a:prstDash val="solid"/>
          </a:ln>
        </p:spPr>
        <p:txBody>
          <a:bodyPr/>
          <a:lstStyle/>
          <a:p>
            <a:endParaRPr lang="en-IN">
              <a:latin typeface="Bookman Old Style" panose="02050604050505020204" pitchFamily="18" charset="0"/>
            </a:endParaRPr>
          </a:p>
        </p:txBody>
      </p:sp>
      <p:sp>
        <p:nvSpPr>
          <p:cNvPr id="6" name="Text 4"/>
          <p:cNvSpPr/>
          <p:nvPr/>
        </p:nvSpPr>
        <p:spPr>
          <a:xfrm>
            <a:off x="502920" y="777240"/>
            <a:ext cx="8229600" cy="411480"/>
          </a:xfrm>
          <a:prstGeom prst="rect">
            <a:avLst/>
          </a:prstGeom>
          <a:noFill/>
        </p:spPr>
        <p:txBody>
          <a:bodyPr wrap="square" rtlCol="0" anchor="ctr"/>
          <a:lstStyle/>
          <a:p>
            <a:pPr marL="0" indent="0">
              <a:buNone/>
            </a:pPr>
            <a:r>
              <a:rPr lang="en-US" sz="1300" b="1" dirty="0">
                <a:solidFill>
                  <a:srgbClr val="D97706"/>
                </a:solidFill>
                <a:latin typeface="Bookman Old Style" panose="02050604050505020204" pitchFamily="18" charset="0"/>
              </a:rPr>
              <a:t>Key Facts</a:t>
            </a:r>
            <a:endParaRPr lang="en-US" sz="1300" dirty="0">
              <a:latin typeface="Bookman Old Style" panose="02050604050505020204" pitchFamily="18" charset="0"/>
            </a:endParaRPr>
          </a:p>
        </p:txBody>
      </p:sp>
      <p:sp>
        <p:nvSpPr>
          <p:cNvPr id="7" name="Text 5"/>
          <p:cNvSpPr/>
          <p:nvPr/>
        </p:nvSpPr>
        <p:spPr>
          <a:xfrm>
            <a:off x="457200" y="1298448"/>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Employer:</a:t>
            </a:r>
            <a:endParaRPr lang="en-US" sz="1100" dirty="0">
              <a:latin typeface="Bookman Old Style" panose="02050604050505020204" pitchFamily="18" charset="0"/>
            </a:endParaRPr>
          </a:p>
        </p:txBody>
      </p:sp>
      <p:sp>
        <p:nvSpPr>
          <p:cNvPr id="8" name="Text 6"/>
          <p:cNvSpPr/>
          <p:nvPr/>
        </p:nvSpPr>
        <p:spPr>
          <a:xfrm>
            <a:off x="2286000" y="1298448"/>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BSNL — Bharat Sanchar Nigam Limited (PSU, originally Dept. of Telecom)</a:t>
            </a:r>
            <a:endParaRPr lang="en-US" sz="1100" dirty="0">
              <a:latin typeface="Bookman Old Style" panose="02050604050505020204" pitchFamily="18" charset="0"/>
            </a:endParaRPr>
          </a:p>
        </p:txBody>
      </p:sp>
      <p:sp>
        <p:nvSpPr>
          <p:cNvPr id="9" name="Text 7"/>
          <p:cNvSpPr/>
          <p:nvPr/>
        </p:nvSpPr>
        <p:spPr>
          <a:xfrm>
            <a:off x="457200" y="1682496"/>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Background:</a:t>
            </a:r>
            <a:endParaRPr lang="en-US" sz="1100" dirty="0">
              <a:latin typeface="Bookman Old Style" panose="02050604050505020204" pitchFamily="18" charset="0"/>
            </a:endParaRPr>
          </a:p>
        </p:txBody>
      </p:sp>
      <p:sp>
        <p:nvSpPr>
          <p:cNvPr id="10" name="Text 8"/>
          <p:cNvSpPr/>
          <p:nvPr/>
        </p:nvSpPr>
        <p:spPr>
          <a:xfrm>
            <a:off x="2286000" y="1682496"/>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BSNL incurred losses for 3 consecutive years; employee salaries were not paid</a:t>
            </a:r>
            <a:endParaRPr lang="en-US" sz="1100" dirty="0">
              <a:latin typeface="Bookman Old Style" panose="02050604050505020204" pitchFamily="18" charset="0"/>
            </a:endParaRPr>
          </a:p>
        </p:txBody>
      </p:sp>
      <p:sp>
        <p:nvSpPr>
          <p:cNvPr id="11" name="Text 9"/>
          <p:cNvSpPr/>
          <p:nvPr/>
        </p:nvSpPr>
        <p:spPr>
          <a:xfrm>
            <a:off x="457200" y="2066544"/>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Age / Profile:</a:t>
            </a:r>
            <a:endParaRPr lang="en-US" sz="1100" dirty="0">
              <a:latin typeface="Bookman Old Style" panose="02050604050505020204" pitchFamily="18" charset="0"/>
            </a:endParaRPr>
          </a:p>
        </p:txBody>
      </p:sp>
      <p:sp>
        <p:nvSpPr>
          <p:cNvPr id="12" name="Text 10"/>
          <p:cNvSpPr/>
          <p:nvPr/>
        </p:nvSpPr>
        <p:spPr>
          <a:xfrm>
            <a:off x="2286000" y="2066544"/>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Assessee was over 50 years of age and not conversant with new technology adopted by BSNL</a:t>
            </a:r>
            <a:endParaRPr lang="en-US" sz="1100" dirty="0">
              <a:latin typeface="Bookman Old Style" panose="02050604050505020204" pitchFamily="18" charset="0"/>
            </a:endParaRPr>
          </a:p>
        </p:txBody>
      </p:sp>
      <p:sp>
        <p:nvSpPr>
          <p:cNvPr id="13" name="Text 11"/>
          <p:cNvSpPr/>
          <p:nvPr/>
        </p:nvSpPr>
        <p:spPr>
          <a:xfrm>
            <a:off x="457200" y="2450592"/>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Scheme:</a:t>
            </a:r>
            <a:endParaRPr lang="en-US" sz="1100" dirty="0">
              <a:latin typeface="Bookman Old Style" panose="02050604050505020204" pitchFamily="18" charset="0"/>
            </a:endParaRPr>
          </a:p>
        </p:txBody>
      </p:sp>
      <p:sp>
        <p:nvSpPr>
          <p:cNvPr id="14" name="Text 12"/>
          <p:cNvSpPr/>
          <p:nvPr/>
        </p:nvSpPr>
        <p:spPr>
          <a:xfrm>
            <a:off x="2286000" y="2450592"/>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BSNL Voluntary Retirement Scheme 2019 — Cabinet approved revival scheme dated 29.12.2019</a:t>
            </a:r>
            <a:endParaRPr lang="en-US" sz="1100" dirty="0">
              <a:latin typeface="Bookman Old Style" panose="02050604050505020204" pitchFamily="18" charset="0"/>
            </a:endParaRPr>
          </a:p>
        </p:txBody>
      </p:sp>
      <p:sp>
        <p:nvSpPr>
          <p:cNvPr id="15" name="Text 13"/>
          <p:cNvSpPr/>
          <p:nvPr/>
        </p:nvSpPr>
        <p:spPr>
          <a:xfrm>
            <a:off x="457200" y="2834640"/>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Scheme Purpose:</a:t>
            </a:r>
            <a:endParaRPr lang="en-US" sz="1100" dirty="0">
              <a:latin typeface="Bookman Old Style" panose="02050604050505020204" pitchFamily="18" charset="0"/>
            </a:endParaRPr>
          </a:p>
        </p:txBody>
      </p:sp>
      <p:sp>
        <p:nvSpPr>
          <p:cNvPr id="16" name="Text 14"/>
          <p:cNvSpPr/>
          <p:nvPr/>
        </p:nvSpPr>
        <p:spPr>
          <a:xfrm>
            <a:off x="2286000" y="2834640"/>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Revival of BSNL and MTNL by reducing employee cost — compensation payable in two 50% instalments</a:t>
            </a:r>
            <a:endParaRPr lang="en-US" sz="1100" dirty="0">
              <a:latin typeface="Bookman Old Style" panose="02050604050505020204" pitchFamily="18" charset="0"/>
            </a:endParaRPr>
          </a:p>
        </p:txBody>
      </p:sp>
      <p:sp>
        <p:nvSpPr>
          <p:cNvPr id="17" name="Text 15"/>
          <p:cNvSpPr/>
          <p:nvPr/>
        </p:nvSpPr>
        <p:spPr>
          <a:xfrm>
            <a:off x="457200" y="3218688"/>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Total Amount:</a:t>
            </a:r>
            <a:endParaRPr lang="en-US" sz="1100" dirty="0">
              <a:latin typeface="Bookman Old Style" panose="02050604050505020204" pitchFamily="18" charset="0"/>
            </a:endParaRPr>
          </a:p>
        </p:txBody>
      </p:sp>
      <p:sp>
        <p:nvSpPr>
          <p:cNvPr id="18" name="Text 16"/>
          <p:cNvSpPr/>
          <p:nvPr/>
        </p:nvSpPr>
        <p:spPr>
          <a:xfrm>
            <a:off x="2286000" y="3218688"/>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₹30,17,000 total (1st instalment in FY 2019-20; 2nd instalment in FY 2020-21)</a:t>
            </a:r>
            <a:endParaRPr lang="en-US" sz="1100" dirty="0">
              <a:latin typeface="Bookman Old Style" panose="02050604050505020204" pitchFamily="18" charset="0"/>
            </a:endParaRPr>
          </a:p>
        </p:txBody>
      </p:sp>
      <p:sp>
        <p:nvSpPr>
          <p:cNvPr id="19" name="Text 17"/>
          <p:cNvSpPr/>
          <p:nvPr/>
        </p:nvSpPr>
        <p:spPr>
          <a:xfrm>
            <a:off x="457200" y="3602736"/>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1st Instalment:</a:t>
            </a:r>
            <a:endParaRPr lang="en-US" sz="1100" dirty="0">
              <a:latin typeface="Bookman Old Style" panose="02050604050505020204" pitchFamily="18" charset="0"/>
            </a:endParaRPr>
          </a:p>
        </p:txBody>
      </p:sp>
      <p:sp>
        <p:nvSpPr>
          <p:cNvPr id="20" name="Text 18"/>
          <p:cNvSpPr/>
          <p:nvPr/>
        </p:nvSpPr>
        <p:spPr>
          <a:xfrm>
            <a:off x="2286000" y="3602736"/>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AY 2020-21 — CIT(A) allowed full exemption u/s 10(10B) in prior appellate order</a:t>
            </a:r>
            <a:endParaRPr lang="en-US" sz="1100" dirty="0">
              <a:latin typeface="Bookman Old Style" panose="02050604050505020204" pitchFamily="18" charset="0"/>
            </a:endParaRPr>
          </a:p>
        </p:txBody>
      </p:sp>
      <p:sp>
        <p:nvSpPr>
          <p:cNvPr id="21" name="Text 19"/>
          <p:cNvSpPr/>
          <p:nvPr/>
        </p:nvSpPr>
        <p:spPr>
          <a:xfrm>
            <a:off x="457200" y="3986784"/>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2nd Instalment:</a:t>
            </a:r>
            <a:endParaRPr lang="en-US" sz="1100" dirty="0">
              <a:latin typeface="Bookman Old Style" panose="02050604050505020204" pitchFamily="18" charset="0"/>
            </a:endParaRPr>
          </a:p>
        </p:txBody>
      </p:sp>
      <p:sp>
        <p:nvSpPr>
          <p:cNvPr id="22" name="Text 20"/>
          <p:cNvSpPr/>
          <p:nvPr/>
        </p:nvSpPr>
        <p:spPr>
          <a:xfrm>
            <a:off x="2286000" y="3986784"/>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AY 2021-22 (this case) — AO restricted exemption to ₹5L; CIT(A) upheld; ITAT appeal filed</a:t>
            </a:r>
            <a:endParaRPr lang="en-US" sz="1100" dirty="0">
              <a:latin typeface="Bookman Old Style" panose="02050604050505020204" pitchFamily="18" charset="0"/>
            </a:endParaRPr>
          </a:p>
        </p:txBody>
      </p:sp>
      <p:sp>
        <p:nvSpPr>
          <p:cNvPr id="23" name="Text 21"/>
          <p:cNvSpPr/>
          <p:nvPr/>
        </p:nvSpPr>
        <p:spPr>
          <a:xfrm>
            <a:off x="457200" y="4370832"/>
            <a:ext cx="178308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Assessee's Claim:</a:t>
            </a:r>
            <a:endParaRPr lang="en-US" sz="1100" dirty="0">
              <a:latin typeface="Bookman Old Style" panose="02050604050505020204" pitchFamily="18" charset="0"/>
            </a:endParaRPr>
          </a:p>
        </p:txBody>
      </p:sp>
      <p:sp>
        <p:nvSpPr>
          <p:cNvPr id="24" name="Text 22"/>
          <p:cNvSpPr/>
          <p:nvPr/>
        </p:nvSpPr>
        <p:spPr>
          <a:xfrm>
            <a:off x="2286000" y="4370832"/>
            <a:ext cx="640080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Scheme labelled VRS was in substance retrenchment — full exemption u/s 10(10B) must apply to 2nd instalment also</a:t>
            </a:r>
            <a:endParaRPr lang="en-US" sz="1100" dirty="0">
              <a:latin typeface="Bookman Old Style" panose="02050604050505020204" pitchFamily="18" charset="0"/>
            </a:endParaRPr>
          </a:p>
        </p:txBody>
      </p:sp>
      <p:sp>
        <p:nvSpPr>
          <p:cNvPr id="25" name="Text 23"/>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Harish Kumar · ITA 42/CHD/2025|  Pronounced: 30.05.2025</a:t>
            </a:r>
            <a:endParaRPr lang="en-US" sz="900" dirty="0">
              <a:latin typeface="Bookman Old Style" panose="020506040505050202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D97706"/>
          </a:solidFill>
          <a:ln w="12700">
            <a:solidFill>
              <a:srgbClr val="D97706"/>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3  |  Sh. Harish Kumar — ITA No. 42/CHD/2025  |  ITAT Finding</a:t>
            </a:r>
            <a:endParaRPr lang="en-US" sz="1700" dirty="0">
              <a:latin typeface="Bookman Old Style" panose="02050604050505020204" pitchFamily="18" charset="0"/>
            </a:endParaRPr>
          </a:p>
        </p:txBody>
      </p:sp>
      <p:sp>
        <p:nvSpPr>
          <p:cNvPr id="4" name="Shape 2"/>
          <p:cNvSpPr/>
          <p:nvPr/>
        </p:nvSpPr>
        <p:spPr>
          <a:xfrm>
            <a:off x="3017520" y="841248"/>
            <a:ext cx="3108960" cy="658368"/>
          </a:xfrm>
          <a:prstGeom prst="roundRect">
            <a:avLst>
              <a:gd name="adj" fmla="val 11111"/>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5" name="Text 3"/>
          <p:cNvSpPr/>
          <p:nvPr/>
        </p:nvSpPr>
        <p:spPr>
          <a:xfrm>
            <a:off x="3017520" y="841248"/>
            <a:ext cx="3108960" cy="658368"/>
          </a:xfrm>
          <a:prstGeom prst="rect">
            <a:avLst/>
          </a:prstGeom>
          <a:noFill/>
        </p:spPr>
        <p:txBody>
          <a:bodyPr wrap="square" rtlCol="0" anchor="ctr"/>
          <a:lstStyle/>
          <a:p>
            <a:pPr marL="0" indent="0" algn="ctr">
              <a:buNone/>
            </a:pPr>
            <a:r>
              <a:rPr lang="en-US" sz="1500" b="1" dirty="0">
                <a:solidFill>
                  <a:srgbClr val="FFFFFF"/>
                </a:solidFill>
                <a:latin typeface="Bookman Old Style" panose="02050604050505020204" pitchFamily="18" charset="0"/>
              </a:rPr>
              <a:t>APPEAL ALLOWED — FULLY EXEMPT</a:t>
            </a:r>
            <a:endParaRPr lang="en-US" sz="1500" dirty="0">
              <a:latin typeface="Bookman Old Style" panose="02050604050505020204" pitchFamily="18" charset="0"/>
            </a:endParaRPr>
          </a:p>
        </p:txBody>
      </p:sp>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673643"/>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VRS in substance = Retrenchment</a:t>
            </a:r>
            <a:endParaRPr lang="en-US" sz="1200" dirty="0">
              <a:latin typeface="Bookman Old Style" panose="02050604050505020204" pitchFamily="18" charset="0"/>
            </a:endParaRPr>
          </a:p>
        </p:txBody>
      </p:sp>
      <p:sp>
        <p:nvSpPr>
          <p:cNvPr id="10" name="Text 8"/>
          <p:cNvSpPr/>
          <p:nvPr/>
        </p:nvSpPr>
        <p:spPr>
          <a:xfrm>
            <a:off x="932688" y="199339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Though labelled as 'Voluntary Retirement Scheme', the scheme was in substance a retrenchment scheme. Salaries were unpaid, employees were over 50, and there was genuinely no alternative — the element of voluntariness was absent.</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463801"/>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Consistency doctrine — 1st instalment cannot be distinguished</a:t>
            </a:r>
            <a:endParaRPr lang="en-US" sz="1200" dirty="0">
              <a:latin typeface="Bookman Old Style" panose="02050604050505020204" pitchFamily="18" charset="0"/>
            </a:endParaRPr>
          </a:p>
        </p:txBody>
      </p:sp>
      <p:sp>
        <p:nvSpPr>
          <p:cNvPr id="15" name="Text 13"/>
          <p:cNvSpPr/>
          <p:nvPr/>
        </p:nvSpPr>
        <p:spPr>
          <a:xfrm>
            <a:off x="932688" y="275452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The same CIT(A) who had allowed full exemption u/s 10(10B) on the 1st instalment (AY 2020-21) cannot disallow the 2nd instalment. </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282987"/>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Chandigarh ITAT precedent (Sarabjit Singh &amp; Rajeshwar Sharma)</a:t>
            </a:r>
            <a:endParaRPr lang="en-US" sz="1200" dirty="0">
              <a:latin typeface="Bookman Old Style" panose="02050604050505020204" pitchFamily="18" charset="0"/>
            </a:endParaRPr>
          </a:p>
        </p:txBody>
      </p:sp>
      <p:sp>
        <p:nvSpPr>
          <p:cNvPr id="20" name="Text 18"/>
          <p:cNvSpPr/>
          <p:nvPr/>
        </p:nvSpPr>
        <p:spPr>
          <a:xfrm>
            <a:off x="932688" y="3580965"/>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Coordinate bench in ITA 764/Chd/2018 and ITA 870/Chd/2018: amount paid on termination accounting for length of service, basic salary, age — is compensation for loss of job, a capital receipt. </a:t>
            </a:r>
            <a:endParaRPr lang="en-US" sz="1050" dirty="0">
              <a:latin typeface="Bookman Old Style" panose="02050604050505020204" pitchFamily="18" charset="0"/>
            </a:endParaRPr>
          </a:p>
        </p:txBody>
      </p:sp>
      <p:sp>
        <p:nvSpPr>
          <p:cNvPr id="21" name="Shape 19"/>
          <p:cNvSpPr/>
          <p:nvPr/>
        </p:nvSpPr>
        <p:spPr>
          <a:xfrm>
            <a:off x="320040" y="4078224"/>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2" name="Shape 20"/>
          <p:cNvSpPr/>
          <p:nvPr/>
        </p:nvSpPr>
        <p:spPr>
          <a:xfrm>
            <a:off x="411480" y="4206240"/>
            <a:ext cx="411480" cy="411480"/>
          </a:xfrm>
          <a:prstGeom prst="roundRect">
            <a:avLst>
              <a:gd name="adj" fmla="val 8889"/>
            </a:avLst>
          </a:prstGeom>
          <a:solidFill>
            <a:srgbClr val="16A34A"/>
          </a:solidFill>
          <a:ln w="12700">
            <a:solidFill>
              <a:srgbClr val="16A34A"/>
            </a:solidFill>
            <a:prstDash val="solid"/>
          </a:ln>
        </p:spPr>
        <p:txBody>
          <a:bodyPr/>
          <a:lstStyle/>
          <a:p>
            <a:endParaRPr lang="en-IN">
              <a:latin typeface="Bookman Old Style" panose="02050604050505020204" pitchFamily="18" charset="0"/>
            </a:endParaRPr>
          </a:p>
        </p:txBody>
      </p:sp>
      <p:sp>
        <p:nvSpPr>
          <p:cNvPr id="23" name="Text 21"/>
          <p:cNvSpPr/>
          <p:nvPr/>
        </p:nvSpPr>
        <p:spPr>
          <a:xfrm>
            <a:off x="411480" y="4206240"/>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4</a:t>
            </a:r>
            <a:endParaRPr lang="en-US" sz="1400" dirty="0">
              <a:latin typeface="Bookman Old Style" panose="02050604050505020204" pitchFamily="18" charset="0"/>
            </a:endParaRPr>
          </a:p>
        </p:txBody>
      </p:sp>
      <p:sp>
        <p:nvSpPr>
          <p:cNvPr id="24" name="Text 22"/>
          <p:cNvSpPr/>
          <p:nvPr/>
        </p:nvSpPr>
        <p:spPr>
          <a:xfrm>
            <a:off x="932688" y="4123944"/>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Disallowance of 2nd instalment ordered to be deleted</a:t>
            </a:r>
            <a:endParaRPr lang="en-US" sz="1200" dirty="0">
              <a:latin typeface="Bookman Old Style" panose="02050604050505020204" pitchFamily="18" charset="0"/>
            </a:endParaRPr>
          </a:p>
        </p:txBody>
      </p:sp>
      <p:sp>
        <p:nvSpPr>
          <p:cNvPr id="25" name="Text 23"/>
          <p:cNvSpPr/>
          <p:nvPr/>
        </p:nvSpPr>
        <p:spPr>
          <a:xfrm>
            <a:off x="932688" y="4371123"/>
            <a:ext cx="7799832"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ITAT held disallowance by lower authorities was not justified. AO directed to allow the 2nd instalment compensation as exempt income under S.10(10B). Impugned disallowance of ₹25,17,000 deleted.</a:t>
            </a:r>
            <a:endParaRPr lang="en-US" sz="1050" dirty="0">
              <a:latin typeface="Bookman Old Style" panose="02050604050505020204" pitchFamily="18" charset="0"/>
            </a:endParaRPr>
          </a:p>
        </p:txBody>
      </p:sp>
      <p:sp>
        <p:nvSpPr>
          <p:cNvPr id="26" name="Text 24"/>
          <p:cNvSpPr/>
          <p:nvPr/>
        </p:nvSpPr>
        <p:spPr>
          <a:xfrm>
            <a:off x="365760" y="4846320"/>
            <a:ext cx="8412480" cy="228600"/>
          </a:xfrm>
          <a:prstGeom prst="rect">
            <a:avLst/>
          </a:prstGeom>
          <a:noFill/>
        </p:spPr>
        <p:txBody>
          <a:bodyPr wrap="square" rtlCol="0" anchor="ctr"/>
          <a:lstStyle/>
          <a:p>
            <a:pPr marL="0" indent="0" algn="ctr">
              <a:buNone/>
            </a:pPr>
            <a:r>
              <a:rPr lang="en-US" sz="900" i="1" dirty="0">
                <a:solidFill>
                  <a:srgbClr val="64748B"/>
                </a:solidFill>
                <a:latin typeface="Bookman Old Style" panose="02050604050505020204" pitchFamily="18" charset="0"/>
              </a:rPr>
              <a:t>Harish Kumar · ITA 42/CHD/2025 |  Pronounced: 30.05.2025</a:t>
            </a:r>
            <a:endParaRPr lang="en-US" sz="900" dirty="0">
              <a:latin typeface="Bookman Old Style" panose="020506040505050202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a:blip r:embed="rId1"/>
          <a:srcRect t="18"/>
          <a:stretch>
            <a:fillRect/>
          </a:stretch>
        </p:blipFill>
        <p:spPr>
          <a:xfrm>
            <a:off x="20" y="961"/>
            <a:ext cx="9143980" cy="514253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D1B3E"/>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C9A84C"/>
          </a:solidFill>
          <a:ln w="12700">
            <a:solidFill>
              <a:srgbClr val="C9A84C"/>
            </a:solidFill>
            <a:prstDash val="solid"/>
          </a:ln>
        </p:spPr>
        <p:txBody>
          <a:bodyPr/>
          <a:lstStyle/>
          <a:p>
            <a:endParaRPr lang="en-IN"/>
          </a:p>
        </p:txBody>
      </p:sp>
      <p:sp>
        <p:nvSpPr>
          <p:cNvPr id="3" name="Text 1"/>
          <p:cNvSpPr/>
          <p:nvPr/>
        </p:nvSpPr>
        <p:spPr>
          <a:xfrm>
            <a:off x="274320" y="0"/>
            <a:ext cx="8595360" cy="960120"/>
          </a:xfrm>
          <a:prstGeom prst="rect">
            <a:avLst/>
          </a:prstGeom>
          <a:noFill/>
        </p:spPr>
        <p:txBody>
          <a:bodyPr wrap="square" rtlCol="0" anchor="ctr"/>
          <a:lstStyle/>
          <a:p>
            <a:pPr marL="0" indent="0" algn="l">
              <a:buNone/>
            </a:pPr>
            <a:endParaRPr lang="en-US" sz="1400" dirty="0"/>
          </a:p>
        </p:txBody>
      </p:sp>
      <p:sp>
        <p:nvSpPr>
          <p:cNvPr id="4" name="Text 2"/>
          <p:cNvSpPr/>
          <p:nvPr/>
        </p:nvSpPr>
        <p:spPr>
          <a:xfrm>
            <a:off x="274320" y="0"/>
            <a:ext cx="8595360" cy="960120"/>
          </a:xfrm>
          <a:prstGeom prst="rect">
            <a:avLst/>
          </a:prstGeom>
          <a:noFill/>
        </p:spPr>
        <p:txBody>
          <a:bodyPr wrap="square" rtlCol="0" anchor="ctr"/>
          <a:lstStyle/>
          <a:p>
            <a:pPr marL="0" indent="0" algn="r">
              <a:buNone/>
            </a:pPr>
            <a:r>
              <a:rPr lang="en-US" sz="110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[2026] 186 taxmann.com 535 (SC)  |  May 12, 2026</a:t>
            </a:r>
            <a:endParaRPr lang="en-US" sz="1100" dirty="0"/>
          </a:p>
        </p:txBody>
      </p:sp>
      <p:sp>
        <p:nvSpPr>
          <p:cNvPr id="5" name="Text 3"/>
          <p:cNvSpPr/>
          <p:nvPr/>
        </p:nvSpPr>
        <p:spPr>
          <a:xfrm>
            <a:off x="457200" y="1115568"/>
            <a:ext cx="8229600" cy="548640"/>
          </a:xfrm>
          <a:prstGeom prst="rect">
            <a:avLst/>
          </a:prstGeom>
          <a:noFill/>
        </p:spPr>
        <p:txBody>
          <a:bodyPr wrap="square" rtlCol="0" anchor="ctr"/>
          <a:lstStyle/>
          <a:p>
            <a:pPr marL="0" indent="0" algn="ctr">
              <a:buNone/>
            </a:pPr>
            <a:r>
              <a:rPr lang="en-US" sz="3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a:t>
            </a:r>
            <a:endParaRPr lang="en-US" sz="3000" dirty="0"/>
          </a:p>
        </p:txBody>
      </p:sp>
      <p:sp>
        <p:nvSpPr>
          <p:cNvPr id="6" name="Text 4"/>
          <p:cNvSpPr/>
          <p:nvPr/>
        </p:nvSpPr>
        <p:spPr>
          <a:xfrm>
            <a:off x="457200" y="1691640"/>
            <a:ext cx="8229600" cy="365760"/>
          </a:xfrm>
          <a:prstGeom prst="rect">
            <a:avLst/>
          </a:prstGeom>
          <a:noFill/>
        </p:spPr>
        <p:txBody>
          <a:bodyPr wrap="square" rtlCol="0" anchor="ctr"/>
          <a:lstStyle/>
          <a:p>
            <a:pPr marL="0" indent="0" algn="ctr">
              <a:buNone/>
            </a:pPr>
            <a:r>
              <a:rPr lang="en-US" sz="15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v.</a:t>
            </a:r>
            <a:endParaRPr lang="en-US" sz="1500" dirty="0"/>
          </a:p>
        </p:txBody>
      </p:sp>
      <p:sp>
        <p:nvSpPr>
          <p:cNvPr id="7" name="Text 5"/>
          <p:cNvSpPr/>
          <p:nvPr/>
        </p:nvSpPr>
        <p:spPr>
          <a:xfrm>
            <a:off x="457200" y="2011680"/>
            <a:ext cx="8229600" cy="457200"/>
          </a:xfrm>
          <a:prstGeom prst="rect">
            <a:avLst/>
          </a:prstGeom>
          <a:noFill/>
        </p:spPr>
        <p:txBody>
          <a:bodyPr wrap="square" rtlCol="0" anchor="ctr"/>
          <a:lstStyle/>
          <a:p>
            <a:pPr marL="0" indent="0" algn="ctr">
              <a:buNone/>
            </a:pPr>
            <a:r>
              <a:rPr lang="en-US" sz="200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Joint Commissioner of Income-tax</a:t>
            </a:r>
            <a:endParaRPr lang="en-US" sz="2000" dirty="0"/>
          </a:p>
        </p:txBody>
      </p:sp>
      <p:sp>
        <p:nvSpPr>
          <p:cNvPr id="8" name="Shape 6"/>
          <p:cNvSpPr/>
          <p:nvPr/>
        </p:nvSpPr>
        <p:spPr>
          <a:xfrm>
            <a:off x="914400" y="2633472"/>
            <a:ext cx="7315200" cy="658368"/>
          </a:xfrm>
          <a:prstGeom prst="rect">
            <a:avLst/>
          </a:prstGeom>
          <a:solidFill>
            <a:srgbClr val="1C3263"/>
          </a:solidFill>
          <a:ln w="15240">
            <a:solidFill>
              <a:srgbClr val="C9A84C"/>
            </a:solidFill>
            <a:prstDash val="solid"/>
          </a:ln>
        </p:spPr>
        <p:txBody>
          <a:bodyPr/>
          <a:lstStyle/>
          <a:p>
            <a:endParaRPr lang="en-IN"/>
          </a:p>
        </p:txBody>
      </p:sp>
      <p:sp>
        <p:nvSpPr>
          <p:cNvPr id="9" name="Text 7"/>
          <p:cNvSpPr/>
          <p:nvPr/>
        </p:nvSpPr>
        <p:spPr>
          <a:xfrm>
            <a:off x="914400" y="2633472"/>
            <a:ext cx="7315200" cy="658368"/>
          </a:xfrm>
          <a:prstGeom prst="rect">
            <a:avLst/>
          </a:prstGeom>
          <a:noFill/>
        </p:spPr>
        <p:txBody>
          <a:bodyPr wrap="square" rtlCol="0" anchor="ctr"/>
          <a:lstStyle/>
          <a:p>
            <a:pPr marL="0" indent="0" algn="ctr">
              <a:buNone/>
            </a:pPr>
            <a:r>
              <a:rPr lang="en-US" sz="1300"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AOP Income: Is it Revenue or Profit?  ·  Validity of Reassessment u/s 147 &amp; 148</a:t>
            </a:r>
            <a:endParaRPr lang="en-US" sz="1300" dirty="0"/>
          </a:p>
        </p:txBody>
      </p:sp>
      <p:sp>
        <p:nvSpPr>
          <p:cNvPr id="10" name="Text 8"/>
          <p:cNvSpPr/>
          <p:nvPr/>
        </p:nvSpPr>
        <p:spPr>
          <a:xfrm>
            <a:off x="457200" y="3474720"/>
            <a:ext cx="8229600" cy="329184"/>
          </a:xfrm>
          <a:prstGeom prst="rect">
            <a:avLst/>
          </a:prstGeom>
          <a:noFill/>
        </p:spPr>
        <p:txBody>
          <a:bodyPr wrap="square" rtlCol="0" anchor="ctr"/>
          <a:lstStyle/>
          <a:p>
            <a:pPr marL="0" indent="0" algn="ctr">
              <a:buNone/>
            </a:pPr>
            <a:r>
              <a:rPr lang="en-US" sz="11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Supreme Court of India</a:t>
            </a:r>
            <a:endParaRPr lang="en-US" sz="1100" dirty="0"/>
          </a:p>
        </p:txBody>
      </p:sp>
      <p:sp>
        <p:nvSpPr>
          <p:cNvPr id="12" name="Text 10"/>
          <p:cNvSpPr/>
          <p:nvPr/>
        </p:nvSpPr>
        <p:spPr>
          <a:xfrm>
            <a:off x="457200" y="3814063"/>
            <a:ext cx="8229600" cy="274320"/>
          </a:xfrm>
          <a:prstGeom prst="rect">
            <a:avLst/>
          </a:prstGeom>
          <a:noFill/>
        </p:spPr>
        <p:txBody>
          <a:bodyPr wrap="square" rtlCol="0" anchor="ctr"/>
          <a:lstStyle/>
          <a:p>
            <a:pPr marL="0" indent="0" algn="ctr">
              <a:buNone/>
            </a:pPr>
            <a:r>
              <a:rPr lang="en-US" sz="1050"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Civil Appeal Nos. 744/2013  ·  9107/2012  ·  19487/2017</a:t>
            </a:r>
            <a:endParaRPr lang="en-US" sz="1050" dirty="0"/>
          </a:p>
        </p:txBody>
      </p:sp>
      <p:sp>
        <p:nvSpPr>
          <p:cNvPr id="13" name="Shape 11"/>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14" name="Text 12"/>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Sections 147, 148, 28(i), 80-IB(10)  |  Supreme Court of India  |  May 12, 2026</a:t>
            </a:r>
            <a:endParaRPr lang="en-US" sz="8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0D1B3E"/>
          </a:solidFill>
          <a:ln w="12700">
            <a:solidFill>
              <a:srgbClr val="0D1B3E"/>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8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WHO ARE THE PARTIES? — UNDERSTANDING THE CASE</a:t>
            </a:r>
            <a:endParaRPr lang="en-US" sz="1800" dirty="0"/>
          </a:p>
        </p:txBody>
      </p:sp>
      <p:sp>
        <p:nvSpPr>
          <p:cNvPr id="4" name="Shape 2"/>
          <p:cNvSpPr/>
          <p:nvPr/>
        </p:nvSpPr>
        <p:spPr>
          <a:xfrm>
            <a:off x="274320" y="914400"/>
            <a:ext cx="2834640" cy="3749040"/>
          </a:xfrm>
          <a:prstGeom prst="roundRect">
            <a:avLst>
              <a:gd name="adj" fmla="val 2581"/>
            </a:avLst>
          </a:prstGeom>
          <a:solidFill>
            <a:srgbClr val="0D1B3E"/>
          </a:solidFill>
          <a:ln w="15240">
            <a:solidFill>
              <a:srgbClr val="C9A84C"/>
            </a:solidFill>
            <a:prstDash val="solid"/>
          </a:ln>
        </p:spPr>
        <p:txBody>
          <a:bodyPr/>
          <a:lstStyle/>
          <a:p>
            <a:endParaRPr lang="en-IN"/>
          </a:p>
        </p:txBody>
      </p:sp>
      <p:sp>
        <p:nvSpPr>
          <p:cNvPr id="5" name="Text 3"/>
          <p:cNvSpPr/>
          <p:nvPr/>
        </p:nvSpPr>
        <p:spPr>
          <a:xfrm>
            <a:off x="384048" y="987552"/>
            <a:ext cx="2615184" cy="502920"/>
          </a:xfrm>
          <a:prstGeom prst="rect">
            <a:avLst/>
          </a:prstGeom>
          <a:noFill/>
        </p:spPr>
        <p:txBody>
          <a:bodyPr wrap="square" rtlCol="0" anchor="ctr"/>
          <a:lstStyle/>
          <a:p>
            <a:pPr marL="0" indent="0" algn="ctr">
              <a:buNone/>
            </a:pPr>
            <a:r>
              <a:rPr lang="en-US" sz="22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SPPL</a:t>
            </a:r>
            <a:endParaRPr lang="en-US" sz="2200" dirty="0"/>
          </a:p>
        </p:txBody>
      </p:sp>
      <p:sp>
        <p:nvSpPr>
          <p:cNvPr id="6" name="Shape 4"/>
          <p:cNvSpPr/>
          <p:nvPr/>
        </p:nvSpPr>
        <p:spPr>
          <a:xfrm>
            <a:off x="457200" y="1508760"/>
            <a:ext cx="2468880" cy="0"/>
          </a:xfrm>
          <a:prstGeom prst="line">
            <a:avLst/>
          </a:prstGeom>
          <a:noFill/>
          <a:ln w="10160">
            <a:solidFill>
              <a:srgbClr val="C9A84C"/>
            </a:solidFill>
            <a:prstDash val="solid"/>
          </a:ln>
        </p:spPr>
        <p:txBody>
          <a:bodyPr/>
          <a:lstStyle/>
          <a:p>
            <a:endParaRPr lang="en-IN"/>
          </a:p>
        </p:txBody>
      </p:sp>
      <p:sp>
        <p:nvSpPr>
          <p:cNvPr id="7" name="Text 5"/>
          <p:cNvSpPr/>
          <p:nvPr/>
        </p:nvSpPr>
        <p:spPr>
          <a:xfrm>
            <a:off x="384048" y="1554480"/>
            <a:ext cx="2615184" cy="594360"/>
          </a:xfrm>
          <a:prstGeom prst="rect">
            <a:avLst/>
          </a:prstGeom>
          <a:noFill/>
        </p:spPr>
        <p:txBody>
          <a:bodyPr wrap="square" rtlCol="0" anchor="t"/>
          <a:lstStyle/>
          <a:p>
            <a:pPr marL="0" indent="0" algn="ctr">
              <a:buNone/>
            </a:pPr>
            <a:r>
              <a:rPr lang="en-US" sz="10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a:t>
            </a:r>
            <a:endParaRPr lang="en-US" sz="1000" dirty="0"/>
          </a:p>
          <a:p>
            <a:pPr marL="0" indent="0" algn="ctr">
              <a:buNone/>
            </a:pPr>
            <a:r>
              <a:rPr lang="en-US" sz="10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 the ASSESSEE</a:t>
            </a:r>
            <a:endParaRPr lang="en-US" sz="1000" dirty="0"/>
          </a:p>
        </p:txBody>
      </p:sp>
      <p:sp>
        <p:nvSpPr>
          <p:cNvPr id="8" name="Text 6"/>
          <p:cNvSpPr/>
          <p:nvPr/>
        </p:nvSpPr>
        <p:spPr>
          <a:xfrm>
            <a:off x="411480" y="2212848"/>
            <a:ext cx="2560320" cy="2331720"/>
          </a:xfrm>
          <a:prstGeom prst="rect">
            <a:avLst/>
          </a:prstGeom>
          <a:noFill/>
        </p:spPr>
        <p:txBody>
          <a:bodyPr wrap="square" rtlCol="0" anchor="t"/>
          <a:lstStyle/>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 private limited company based in Pune. Owned land and had valuable 'development rights' over it.</a:t>
            </a: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Contributed land to the AOP (M/s Fortaleza Developers) in exchange for a 35% share of sale receipts. </a:t>
            </a: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SPPL filed its returns claiming its AOP share as exempt profit.</a:t>
            </a:r>
            <a:endParaRPr lang="en-US" sz="1050" dirty="0"/>
          </a:p>
        </p:txBody>
      </p:sp>
      <p:sp>
        <p:nvSpPr>
          <p:cNvPr id="9" name="Shape 7"/>
          <p:cNvSpPr/>
          <p:nvPr/>
        </p:nvSpPr>
        <p:spPr>
          <a:xfrm>
            <a:off x="3291840" y="914400"/>
            <a:ext cx="2834640" cy="3749040"/>
          </a:xfrm>
          <a:prstGeom prst="roundRect">
            <a:avLst>
              <a:gd name="adj" fmla="val 2581"/>
            </a:avLst>
          </a:prstGeom>
          <a:solidFill>
            <a:srgbClr val="1A4480"/>
          </a:solidFill>
          <a:ln w="15240">
            <a:solidFill>
              <a:srgbClr val="C9A84C"/>
            </a:solidFill>
            <a:prstDash val="solid"/>
          </a:ln>
        </p:spPr>
        <p:txBody>
          <a:bodyPr/>
          <a:lstStyle/>
          <a:p>
            <a:endParaRPr lang="en-IN"/>
          </a:p>
        </p:txBody>
      </p:sp>
      <p:sp>
        <p:nvSpPr>
          <p:cNvPr id="10" name="Text 8"/>
          <p:cNvSpPr/>
          <p:nvPr/>
        </p:nvSpPr>
        <p:spPr>
          <a:xfrm>
            <a:off x="3401568" y="987552"/>
            <a:ext cx="2615184" cy="502920"/>
          </a:xfrm>
          <a:prstGeom prst="rect">
            <a:avLst/>
          </a:prstGeom>
          <a:noFill/>
        </p:spPr>
        <p:txBody>
          <a:bodyPr wrap="square" rtlCol="0" anchor="ctr"/>
          <a:lstStyle/>
          <a:p>
            <a:pPr marL="0" indent="0" algn="ctr">
              <a:buNone/>
            </a:pPr>
            <a:r>
              <a:rPr lang="en-US" sz="220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RKC</a:t>
            </a:r>
            <a:endParaRPr lang="en-US" sz="2200" dirty="0"/>
          </a:p>
        </p:txBody>
      </p:sp>
      <p:sp>
        <p:nvSpPr>
          <p:cNvPr id="11" name="Shape 9"/>
          <p:cNvSpPr/>
          <p:nvPr/>
        </p:nvSpPr>
        <p:spPr>
          <a:xfrm>
            <a:off x="3474720" y="1508760"/>
            <a:ext cx="2468880" cy="0"/>
          </a:xfrm>
          <a:prstGeom prst="line">
            <a:avLst/>
          </a:prstGeom>
          <a:noFill/>
          <a:ln w="10160">
            <a:solidFill>
              <a:srgbClr val="C9A84C"/>
            </a:solidFill>
            <a:prstDash val="solid"/>
          </a:ln>
        </p:spPr>
        <p:txBody>
          <a:bodyPr/>
          <a:lstStyle/>
          <a:p>
            <a:endParaRPr lang="en-IN"/>
          </a:p>
        </p:txBody>
      </p:sp>
      <p:sp>
        <p:nvSpPr>
          <p:cNvPr id="12" name="Text 10"/>
          <p:cNvSpPr/>
          <p:nvPr/>
        </p:nvSpPr>
        <p:spPr>
          <a:xfrm>
            <a:off x="3401568" y="1554480"/>
            <a:ext cx="2615184" cy="594360"/>
          </a:xfrm>
          <a:prstGeom prst="rect">
            <a:avLst/>
          </a:prstGeom>
          <a:noFill/>
        </p:spPr>
        <p:txBody>
          <a:bodyPr wrap="square" rtlCol="0" anchor="t"/>
          <a:lstStyle/>
          <a:p>
            <a:pPr marL="0" indent="0" algn="ctr">
              <a:buNone/>
            </a:pPr>
            <a:r>
              <a:rPr lang="en-US" sz="10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Raviraj Kothari &amp; Co.</a:t>
            </a:r>
            <a:endParaRPr lang="en-US" sz="1000" dirty="0"/>
          </a:p>
          <a:p>
            <a:pPr marL="0" indent="0" algn="ctr">
              <a:buNone/>
            </a:pPr>
            <a:r>
              <a:rPr lang="en-US" sz="10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 the AOP PARTNER</a:t>
            </a:r>
            <a:endParaRPr lang="en-US" sz="1000" dirty="0"/>
          </a:p>
        </p:txBody>
      </p:sp>
      <p:sp>
        <p:nvSpPr>
          <p:cNvPr id="13" name="Text 11"/>
          <p:cNvSpPr/>
          <p:nvPr/>
        </p:nvSpPr>
        <p:spPr>
          <a:xfrm>
            <a:off x="3429000" y="2212848"/>
            <a:ext cx="2560320" cy="2331720"/>
          </a:xfrm>
          <a:prstGeom prst="rect">
            <a:avLst/>
          </a:prstGeom>
          <a:noFill/>
        </p:spPr>
        <p:txBody>
          <a:bodyPr wrap="square" rtlCol="0" anchor="t"/>
          <a:lstStyle/>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 construction firm, which was a partner with SPPL in the AOP – M/s Fortaleza Developers. </a:t>
            </a: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It was responsible for all construction activity. It bore all expenses of the housing project from its 65% share. </a:t>
            </a: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After deducting expenses, residual is RKC's actual profit.</a:t>
            </a:r>
            <a:endParaRPr lang="en-US" sz="1050" dirty="0"/>
          </a:p>
        </p:txBody>
      </p:sp>
      <p:sp>
        <p:nvSpPr>
          <p:cNvPr id="14" name="Shape 12"/>
          <p:cNvSpPr/>
          <p:nvPr/>
        </p:nvSpPr>
        <p:spPr>
          <a:xfrm>
            <a:off x="6309360" y="914400"/>
            <a:ext cx="2834640" cy="3749040"/>
          </a:xfrm>
          <a:prstGeom prst="roundRect">
            <a:avLst>
              <a:gd name="adj" fmla="val 2581"/>
            </a:avLst>
          </a:prstGeom>
          <a:solidFill>
            <a:srgbClr val="2C3E50"/>
          </a:solidFill>
          <a:ln w="15240">
            <a:solidFill>
              <a:srgbClr val="C9A84C"/>
            </a:solidFill>
            <a:prstDash val="solid"/>
          </a:ln>
        </p:spPr>
        <p:txBody>
          <a:bodyPr/>
          <a:lstStyle/>
          <a:p>
            <a:endParaRPr lang="en-IN"/>
          </a:p>
        </p:txBody>
      </p:sp>
      <p:sp>
        <p:nvSpPr>
          <p:cNvPr id="15" name="Text 13"/>
          <p:cNvSpPr/>
          <p:nvPr/>
        </p:nvSpPr>
        <p:spPr>
          <a:xfrm>
            <a:off x="6419088" y="987552"/>
            <a:ext cx="2615184" cy="502920"/>
          </a:xfrm>
          <a:prstGeom prst="rect">
            <a:avLst/>
          </a:prstGeom>
          <a:noFill/>
        </p:spPr>
        <p:txBody>
          <a:bodyPr wrap="square" rtlCol="0" anchor="ctr"/>
          <a:lstStyle/>
          <a:p>
            <a:pPr marL="0" indent="0" algn="ctr">
              <a:buNone/>
            </a:pPr>
            <a:r>
              <a:rPr lang="en-US" sz="220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AOP</a:t>
            </a:r>
            <a:endParaRPr lang="en-US" sz="2200" dirty="0"/>
          </a:p>
        </p:txBody>
      </p:sp>
      <p:sp>
        <p:nvSpPr>
          <p:cNvPr id="16" name="Shape 14"/>
          <p:cNvSpPr/>
          <p:nvPr/>
        </p:nvSpPr>
        <p:spPr>
          <a:xfrm>
            <a:off x="6492240" y="1508760"/>
            <a:ext cx="2468880" cy="0"/>
          </a:xfrm>
          <a:prstGeom prst="line">
            <a:avLst/>
          </a:prstGeom>
          <a:noFill/>
          <a:ln w="10160">
            <a:solidFill>
              <a:srgbClr val="C9A84C"/>
            </a:solidFill>
            <a:prstDash val="solid"/>
          </a:ln>
        </p:spPr>
        <p:txBody>
          <a:bodyPr/>
          <a:lstStyle/>
          <a:p>
            <a:endParaRPr lang="en-IN"/>
          </a:p>
        </p:txBody>
      </p:sp>
      <p:sp>
        <p:nvSpPr>
          <p:cNvPr id="17" name="Text 15"/>
          <p:cNvSpPr/>
          <p:nvPr/>
        </p:nvSpPr>
        <p:spPr>
          <a:xfrm>
            <a:off x="6419088" y="1554480"/>
            <a:ext cx="2615184" cy="594360"/>
          </a:xfrm>
          <a:prstGeom prst="rect">
            <a:avLst/>
          </a:prstGeom>
          <a:noFill/>
        </p:spPr>
        <p:txBody>
          <a:bodyPr wrap="square" rtlCol="0" anchor="t"/>
          <a:lstStyle/>
          <a:p>
            <a:pPr marL="0" indent="0" algn="ctr">
              <a:buNone/>
            </a:pPr>
            <a:r>
              <a:rPr lang="en-US" sz="10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Fortaleza Developers</a:t>
            </a:r>
            <a:endParaRPr lang="en-US" sz="1000" dirty="0"/>
          </a:p>
          <a:p>
            <a:pPr marL="0" indent="0" algn="ctr">
              <a:buNone/>
            </a:pPr>
            <a:r>
              <a:rPr lang="en-US" sz="10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 the ENTITY</a:t>
            </a:r>
            <a:endParaRPr lang="en-US" sz="1000" dirty="0"/>
          </a:p>
        </p:txBody>
      </p:sp>
      <p:sp>
        <p:nvSpPr>
          <p:cNvPr id="18" name="Text 16"/>
          <p:cNvSpPr/>
          <p:nvPr/>
        </p:nvSpPr>
        <p:spPr>
          <a:xfrm>
            <a:off x="6446520" y="2212848"/>
            <a:ext cx="2560320" cy="2331720"/>
          </a:xfrm>
          <a:prstGeom prst="rect">
            <a:avLst/>
          </a:prstGeom>
          <a:noFill/>
        </p:spPr>
        <p:txBody>
          <a:bodyPr wrap="square" rtlCol="0" anchor="t"/>
          <a:lstStyle/>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Association of Persons formed by SPPL + RKC on 29-04-2003.</a:t>
            </a: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endPar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l">
              <a:buNone/>
            </a:pP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Separate taxable entity. Developed residential housing at Yerwada, Pune. Sold flats, collected all receipts, and gave 35% of the receipts to SPPL and after deducting the expenses the balance to RKC as per Clause 7 of the Agreement.</a:t>
            </a:r>
            <a:endParaRPr lang="en-US" sz="1050" dirty="0"/>
          </a:p>
        </p:txBody>
      </p:sp>
      <p:sp>
        <p:nvSpPr>
          <p:cNvPr id="19" name="Shape 17"/>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20" name="Text 18"/>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Sections 147, 148, 28(i), 80-IB(10)  |  Understanding the Parties &amp; the AOP Structure</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200" b="1" dirty="0">
                <a:solidFill>
                  <a:srgbClr val="FFFFFF"/>
                </a:solidFill>
                <a:latin typeface="Bookman Old Style" panose="02050604050505020204" pitchFamily="18" charset="0"/>
              </a:rPr>
              <a:t>PBPT Act, 1988 — Key Definitions at a Glance</a:t>
            </a:r>
            <a:endParaRPr lang="en-US" sz="2200" dirty="0">
              <a:latin typeface="Bookman Old Style" panose="02050604050505020204" pitchFamily="18" charset="0"/>
            </a:endParaRPr>
          </a:p>
        </p:txBody>
      </p:sp>
      <p:sp>
        <p:nvSpPr>
          <p:cNvPr id="15" name="Shape 13"/>
          <p:cNvSpPr/>
          <p:nvPr/>
        </p:nvSpPr>
        <p:spPr>
          <a:xfrm>
            <a:off x="274320" y="955497"/>
            <a:ext cx="8592278" cy="339047"/>
          </a:xfrm>
          <a:prstGeom prst="rect">
            <a:avLst/>
          </a:prstGeom>
          <a:solidFill>
            <a:srgbClr val="D97706"/>
          </a:solidFill>
          <a:ln w="12700">
            <a:solidFill>
              <a:srgbClr val="D97706"/>
            </a:solidFill>
            <a:prstDash val="solid"/>
          </a:ln>
        </p:spPr>
        <p:txBody>
          <a:bodyPr/>
          <a:lstStyle/>
          <a:p>
            <a:r>
              <a:rPr lang="en-US" dirty="0">
                <a:solidFill>
                  <a:schemeClr val="bg1"/>
                </a:solidFill>
                <a:latin typeface="Bookman Old Style" panose="02050604050505020204" pitchFamily="18" charset="0"/>
              </a:rPr>
              <a:t>   S.2(9)          </a:t>
            </a:r>
            <a:r>
              <a:rPr lang="en-US" dirty="0" err="1">
                <a:solidFill>
                  <a:schemeClr val="bg1"/>
                </a:solidFill>
                <a:latin typeface="Bookman Old Style" panose="02050604050505020204" pitchFamily="18" charset="0"/>
              </a:rPr>
              <a:t>Benami</a:t>
            </a:r>
            <a:r>
              <a:rPr lang="en-US" dirty="0">
                <a:solidFill>
                  <a:schemeClr val="bg1"/>
                </a:solidFill>
                <a:latin typeface="Bookman Old Style" panose="02050604050505020204" pitchFamily="18" charset="0"/>
              </a:rPr>
              <a:t> Transaction</a:t>
            </a:r>
            <a:r>
              <a:rPr lang="en-US" dirty="0">
                <a:latin typeface="Bookman Old Style" panose="02050604050505020204" pitchFamily="18" charset="0"/>
              </a:rPr>
              <a:t>               </a:t>
            </a:r>
            <a:endParaRPr lang="en-IN" dirty="0">
              <a:latin typeface="Bookman Old Style" panose="02050604050505020204" pitchFamily="18" charset="0"/>
            </a:endParaRPr>
          </a:p>
        </p:txBody>
      </p:sp>
      <p:sp>
        <p:nvSpPr>
          <p:cNvPr id="24" name="Text 22"/>
          <p:cNvSpPr/>
          <p:nvPr/>
        </p:nvSpPr>
        <p:spPr>
          <a:xfrm>
            <a:off x="355496" y="4856080"/>
            <a:ext cx="8412480" cy="228600"/>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PBPT Act, 1988 — Key Definitions</a:t>
            </a:r>
            <a:endParaRPr lang="en-US" sz="900" dirty="0">
              <a:latin typeface="Bookman Old Style" panose="020506040505050202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597" y="1294544"/>
            <a:ext cx="8592278" cy="295279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0D1B3E"/>
          </a:solidFill>
          <a:ln w="12700">
            <a:solidFill>
              <a:srgbClr val="0D1B3E"/>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6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THE HEART OF THE DISPUTE — CLAUSE 7 OF THE AOP AGREEMENT (29-04-2003)</a:t>
            </a:r>
            <a:endParaRPr lang="en-US" sz="1600" dirty="0"/>
          </a:p>
        </p:txBody>
      </p:sp>
      <p:sp>
        <p:nvSpPr>
          <p:cNvPr id="4" name="Shape 2"/>
          <p:cNvSpPr/>
          <p:nvPr/>
        </p:nvSpPr>
        <p:spPr>
          <a:xfrm>
            <a:off x="274320" y="868680"/>
            <a:ext cx="4572000" cy="3794760"/>
          </a:xfrm>
          <a:prstGeom prst="roundRect">
            <a:avLst>
              <a:gd name="adj" fmla="val 1687"/>
            </a:avLst>
          </a:prstGeom>
          <a:solidFill>
            <a:srgbClr val="1C2E5C"/>
          </a:solidFill>
          <a:ln w="15240">
            <a:solidFill>
              <a:srgbClr val="C9A84C"/>
            </a:solidFill>
            <a:prstDash val="solid"/>
          </a:ln>
        </p:spPr>
        <p:txBody>
          <a:bodyPr/>
          <a:lstStyle/>
          <a:p>
            <a:endParaRPr lang="en-IN"/>
          </a:p>
        </p:txBody>
      </p:sp>
      <p:sp>
        <p:nvSpPr>
          <p:cNvPr id="5" name="Text 3"/>
          <p:cNvSpPr/>
          <p:nvPr/>
        </p:nvSpPr>
        <p:spPr>
          <a:xfrm>
            <a:off x="365760" y="914400"/>
            <a:ext cx="4389120" cy="384048"/>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WHAT CLAUSE 7 ACTUALLY SAYS</a:t>
            </a:r>
            <a:endParaRPr lang="en-US" sz="1300" dirty="0"/>
          </a:p>
        </p:txBody>
      </p:sp>
      <p:sp>
        <p:nvSpPr>
          <p:cNvPr id="6" name="Text 4"/>
          <p:cNvSpPr/>
          <p:nvPr/>
        </p:nvSpPr>
        <p:spPr>
          <a:xfrm>
            <a:off x="411480" y="1389888"/>
            <a:ext cx="4315968" cy="566928"/>
          </a:xfrm>
          <a:prstGeom prst="rect">
            <a:avLst/>
          </a:prstGeom>
          <a:noFill/>
        </p:spPr>
        <p:txBody>
          <a:bodyPr wrap="square" rtlCol="0" anchor="t"/>
          <a:lstStyle/>
          <a:p>
            <a:pPr marL="0" indent="0">
              <a:buNone/>
            </a:pPr>
            <a:r>
              <a:rPr lang="en-US" sz="10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1.  </a:t>
            </a: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All flat sale proceeds collected ONLY in AOP's account (Fortaleza Developers).</a:t>
            </a:r>
            <a:endParaRPr lang="en-US" sz="1050" dirty="0"/>
          </a:p>
        </p:txBody>
      </p:sp>
      <p:sp>
        <p:nvSpPr>
          <p:cNvPr id="7" name="Text 5"/>
          <p:cNvSpPr/>
          <p:nvPr/>
        </p:nvSpPr>
        <p:spPr>
          <a:xfrm>
            <a:off x="411480" y="2002536"/>
            <a:ext cx="4315968" cy="566928"/>
          </a:xfrm>
          <a:prstGeom prst="rect">
            <a:avLst/>
          </a:prstGeom>
          <a:noFill/>
        </p:spPr>
        <p:txBody>
          <a:bodyPr wrap="square" rtlCol="0" anchor="t"/>
          <a:lstStyle/>
          <a:p>
            <a:pPr marL="0" indent="0">
              <a:buNone/>
            </a:pPr>
            <a:r>
              <a:rPr lang="en-US" sz="10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2.  </a:t>
            </a: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SPPL entitled to withdraw 35% of GROSS SALE RECEIPTS — immediately and upfront.</a:t>
            </a:r>
            <a:endParaRPr lang="en-US" sz="1050" dirty="0"/>
          </a:p>
        </p:txBody>
      </p:sp>
      <p:sp>
        <p:nvSpPr>
          <p:cNvPr id="8" name="Text 6"/>
          <p:cNvSpPr/>
          <p:nvPr/>
        </p:nvSpPr>
        <p:spPr>
          <a:xfrm>
            <a:off x="411480" y="2615184"/>
            <a:ext cx="4315968" cy="566928"/>
          </a:xfrm>
          <a:prstGeom prst="rect">
            <a:avLst/>
          </a:prstGeom>
          <a:noFill/>
        </p:spPr>
        <p:txBody>
          <a:bodyPr wrap="square" rtlCol="0" anchor="t"/>
          <a:lstStyle/>
          <a:p>
            <a:pPr marL="0" indent="0">
              <a:buNone/>
            </a:pPr>
            <a:r>
              <a:rPr lang="en-US" sz="10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3.  </a:t>
            </a: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From remaining 65% — ALL project expenses (construction, labour, legal, etc.) to be met.</a:t>
            </a:r>
            <a:endParaRPr lang="en-US" sz="1050" dirty="0"/>
          </a:p>
        </p:txBody>
      </p:sp>
      <p:sp>
        <p:nvSpPr>
          <p:cNvPr id="9" name="Text 7"/>
          <p:cNvSpPr/>
          <p:nvPr/>
        </p:nvSpPr>
        <p:spPr>
          <a:xfrm>
            <a:off x="411480" y="3227832"/>
            <a:ext cx="4315968" cy="566928"/>
          </a:xfrm>
          <a:prstGeom prst="rect">
            <a:avLst/>
          </a:prstGeom>
          <a:noFill/>
        </p:spPr>
        <p:txBody>
          <a:bodyPr wrap="square" rtlCol="0" anchor="t"/>
          <a:lstStyle/>
          <a:p>
            <a:pPr marL="0" indent="0">
              <a:buNone/>
            </a:pPr>
            <a:r>
              <a:rPr lang="en-US" sz="10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4.  </a:t>
            </a: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Whatever net balance remains after expenses = RKC's share.</a:t>
            </a:r>
            <a:endParaRPr lang="en-US" sz="1050" dirty="0"/>
          </a:p>
        </p:txBody>
      </p:sp>
      <p:sp>
        <p:nvSpPr>
          <p:cNvPr id="10" name="Text 8"/>
          <p:cNvSpPr/>
          <p:nvPr/>
        </p:nvSpPr>
        <p:spPr>
          <a:xfrm>
            <a:off x="411480" y="3840480"/>
            <a:ext cx="4315968" cy="566928"/>
          </a:xfrm>
          <a:prstGeom prst="rect">
            <a:avLst/>
          </a:prstGeom>
          <a:noFill/>
        </p:spPr>
        <p:txBody>
          <a:bodyPr wrap="square" rtlCol="0" anchor="t"/>
          <a:lstStyle/>
          <a:p>
            <a:pPr marL="0" indent="0">
              <a:buNone/>
            </a:pPr>
            <a:r>
              <a:rPr lang="en-US" sz="10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5.  </a:t>
            </a:r>
            <a:r>
              <a:rPr lang="en-US" sz="10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The clause itself uses the words 'share of revenue/income' — NOT 'share of profit'.</a:t>
            </a:r>
            <a:endParaRPr lang="en-US" sz="1050" dirty="0"/>
          </a:p>
        </p:txBody>
      </p:sp>
      <p:sp>
        <p:nvSpPr>
          <p:cNvPr id="11" name="Shape 9"/>
          <p:cNvSpPr/>
          <p:nvPr/>
        </p:nvSpPr>
        <p:spPr>
          <a:xfrm>
            <a:off x="5074920" y="868680"/>
            <a:ext cx="3794760" cy="3794760"/>
          </a:xfrm>
          <a:prstGeom prst="roundRect">
            <a:avLst>
              <a:gd name="adj" fmla="val 1687"/>
            </a:avLst>
          </a:prstGeom>
          <a:solidFill>
            <a:srgbClr val="FFFFFF"/>
          </a:solidFill>
          <a:ln w="15240">
            <a:solidFill>
              <a:srgbClr val="0D1B3E"/>
            </a:solidFill>
            <a:prstDash val="solid"/>
          </a:ln>
          <a:effectLst>
            <a:outerShdw blurRad="101600" dist="25400" dir="2700000" algn="bl" rotWithShape="0">
              <a:srgbClr val="000000">
                <a:alpha val="12000"/>
              </a:srgbClr>
            </a:outerShdw>
          </a:effectLst>
        </p:spPr>
        <p:txBody>
          <a:bodyPr/>
          <a:lstStyle/>
          <a:p>
            <a:endParaRPr lang="en-IN"/>
          </a:p>
        </p:txBody>
      </p:sp>
      <p:sp>
        <p:nvSpPr>
          <p:cNvPr id="12" name="Text 10"/>
          <p:cNvSpPr/>
          <p:nvPr/>
        </p:nvSpPr>
        <p:spPr>
          <a:xfrm>
            <a:off x="5138928" y="914400"/>
            <a:ext cx="3657600" cy="384048"/>
          </a:xfrm>
          <a:prstGeom prst="rect">
            <a:avLst/>
          </a:prstGeom>
          <a:noFill/>
        </p:spPr>
        <p:txBody>
          <a:bodyPr wrap="square" rtlCol="0" anchor="ctr"/>
          <a:lstStyle/>
          <a:p>
            <a:pPr marL="0" indent="0" algn="ctr">
              <a:buNone/>
            </a:pPr>
            <a:r>
              <a:rPr lang="en-US" sz="12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 MONEY FLOW ILLUSTRATION</a:t>
            </a:r>
            <a:endParaRPr lang="en-US" sz="1200" dirty="0"/>
          </a:p>
        </p:txBody>
      </p:sp>
      <p:sp>
        <p:nvSpPr>
          <p:cNvPr id="13" name="Shape 11"/>
          <p:cNvSpPr/>
          <p:nvPr/>
        </p:nvSpPr>
        <p:spPr>
          <a:xfrm>
            <a:off x="5166360" y="1371600"/>
            <a:ext cx="3657600" cy="548640"/>
          </a:xfrm>
          <a:prstGeom prst="roundRect">
            <a:avLst>
              <a:gd name="adj" fmla="val 8333"/>
            </a:avLst>
          </a:prstGeom>
          <a:solidFill>
            <a:srgbClr val="D8DDE8"/>
          </a:solidFill>
          <a:ln w="6350">
            <a:solidFill>
              <a:srgbClr val="D8DDE8"/>
            </a:solidFill>
            <a:prstDash val="solid"/>
          </a:ln>
        </p:spPr>
        <p:txBody>
          <a:bodyPr/>
          <a:lstStyle/>
          <a:p>
            <a:endParaRPr lang="en-IN"/>
          </a:p>
        </p:txBody>
      </p:sp>
      <p:sp>
        <p:nvSpPr>
          <p:cNvPr id="14" name="Text 12"/>
          <p:cNvSpPr/>
          <p:nvPr/>
        </p:nvSpPr>
        <p:spPr>
          <a:xfrm>
            <a:off x="5230368" y="1389888"/>
            <a:ext cx="2468880" cy="512064"/>
          </a:xfrm>
          <a:prstGeom prst="rect">
            <a:avLst/>
          </a:prstGeom>
          <a:noFill/>
        </p:spPr>
        <p:txBody>
          <a:bodyPr wrap="square" rtlCol="0" anchor="ctr"/>
          <a:lstStyle/>
          <a:p>
            <a:pPr marL="0" indent="0" algn="l">
              <a:buNone/>
            </a:pPr>
            <a:r>
              <a:rPr lang="en-US" sz="9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Total flat sales (AOP)</a:t>
            </a:r>
            <a:endParaRPr lang="en-US" sz="950" dirty="0"/>
          </a:p>
        </p:txBody>
      </p:sp>
      <p:sp>
        <p:nvSpPr>
          <p:cNvPr id="15" name="Text 13"/>
          <p:cNvSpPr/>
          <p:nvPr/>
        </p:nvSpPr>
        <p:spPr>
          <a:xfrm>
            <a:off x="7699248" y="1389888"/>
            <a:ext cx="1097280" cy="512064"/>
          </a:xfrm>
          <a:prstGeom prst="rect">
            <a:avLst/>
          </a:prstGeom>
          <a:noFill/>
        </p:spPr>
        <p:txBody>
          <a:bodyPr wrap="square" rtlCol="0" anchor="ctr"/>
          <a:lstStyle/>
          <a:p>
            <a:pPr marL="0" indent="0" algn="r">
              <a:buNone/>
            </a:pPr>
            <a:r>
              <a:rPr lang="en-US" sz="12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 100 Cr</a:t>
            </a:r>
            <a:endParaRPr lang="en-US" sz="1200" dirty="0"/>
          </a:p>
        </p:txBody>
      </p:sp>
      <p:sp>
        <p:nvSpPr>
          <p:cNvPr id="16" name="Shape 14"/>
          <p:cNvSpPr/>
          <p:nvPr/>
        </p:nvSpPr>
        <p:spPr>
          <a:xfrm>
            <a:off x="5166360" y="2020824"/>
            <a:ext cx="3657600" cy="548640"/>
          </a:xfrm>
          <a:prstGeom prst="roundRect">
            <a:avLst>
              <a:gd name="adj" fmla="val 8333"/>
            </a:avLst>
          </a:prstGeom>
          <a:solidFill>
            <a:srgbClr val="C0392B"/>
          </a:solidFill>
          <a:ln w="6350">
            <a:solidFill>
              <a:srgbClr val="D8DDE8"/>
            </a:solidFill>
            <a:prstDash val="solid"/>
          </a:ln>
        </p:spPr>
        <p:txBody>
          <a:bodyPr/>
          <a:lstStyle/>
          <a:p>
            <a:endParaRPr lang="en-IN"/>
          </a:p>
        </p:txBody>
      </p:sp>
      <p:sp>
        <p:nvSpPr>
          <p:cNvPr id="17" name="Text 15"/>
          <p:cNvSpPr/>
          <p:nvPr/>
        </p:nvSpPr>
        <p:spPr>
          <a:xfrm>
            <a:off x="5230368" y="2039112"/>
            <a:ext cx="2468880" cy="512064"/>
          </a:xfrm>
          <a:prstGeom prst="rect">
            <a:avLst/>
          </a:prstGeom>
          <a:noFill/>
        </p:spPr>
        <p:txBody>
          <a:bodyPr wrap="square" rtlCol="0" anchor="ctr"/>
          <a:lstStyle/>
          <a:p>
            <a:pPr marL="0" indent="0" algn="l">
              <a:buNone/>
            </a:pPr>
            <a:r>
              <a:rPr lang="en-US" sz="9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SPPL's share (35% — upfront, no expense deduction)</a:t>
            </a:r>
            <a:endParaRPr lang="en-US" sz="950" dirty="0"/>
          </a:p>
        </p:txBody>
      </p:sp>
      <p:sp>
        <p:nvSpPr>
          <p:cNvPr id="18" name="Text 16"/>
          <p:cNvSpPr/>
          <p:nvPr/>
        </p:nvSpPr>
        <p:spPr>
          <a:xfrm>
            <a:off x="7699248" y="2039112"/>
            <a:ext cx="1097280" cy="512064"/>
          </a:xfrm>
          <a:prstGeom prst="rect">
            <a:avLst/>
          </a:prstGeom>
          <a:noFill/>
        </p:spPr>
        <p:txBody>
          <a:bodyPr wrap="square" rtlCol="0" anchor="ctr"/>
          <a:lstStyle/>
          <a:p>
            <a:pPr marL="0" indent="0" algn="r">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 35 Cr</a:t>
            </a:r>
            <a:endParaRPr lang="en-US" sz="1200" dirty="0"/>
          </a:p>
        </p:txBody>
      </p:sp>
      <p:sp>
        <p:nvSpPr>
          <p:cNvPr id="19" name="Shape 17"/>
          <p:cNvSpPr/>
          <p:nvPr/>
        </p:nvSpPr>
        <p:spPr>
          <a:xfrm>
            <a:off x="5166360" y="2670048"/>
            <a:ext cx="3657600" cy="548640"/>
          </a:xfrm>
          <a:prstGeom prst="roundRect">
            <a:avLst>
              <a:gd name="adj" fmla="val 8333"/>
            </a:avLst>
          </a:prstGeom>
          <a:solidFill>
            <a:srgbClr val="D5E8F7"/>
          </a:solidFill>
          <a:ln w="6350">
            <a:solidFill>
              <a:srgbClr val="D8DDE8"/>
            </a:solidFill>
            <a:prstDash val="solid"/>
          </a:ln>
        </p:spPr>
        <p:txBody>
          <a:bodyPr/>
          <a:lstStyle/>
          <a:p>
            <a:endParaRPr lang="en-IN"/>
          </a:p>
        </p:txBody>
      </p:sp>
      <p:sp>
        <p:nvSpPr>
          <p:cNvPr id="20" name="Text 18"/>
          <p:cNvSpPr/>
          <p:nvPr/>
        </p:nvSpPr>
        <p:spPr>
          <a:xfrm>
            <a:off x="5230368" y="2688336"/>
            <a:ext cx="2468880" cy="512064"/>
          </a:xfrm>
          <a:prstGeom prst="rect">
            <a:avLst/>
          </a:prstGeom>
          <a:noFill/>
        </p:spPr>
        <p:txBody>
          <a:bodyPr wrap="square" rtlCol="0" anchor="ctr"/>
          <a:lstStyle/>
          <a:p>
            <a:pPr marL="0" indent="0" algn="l">
              <a:buNone/>
            </a:pPr>
            <a:r>
              <a:rPr lang="en-US" sz="9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Balance with RKC (65%)</a:t>
            </a:r>
            <a:endParaRPr lang="en-US" sz="950" dirty="0"/>
          </a:p>
        </p:txBody>
      </p:sp>
      <p:sp>
        <p:nvSpPr>
          <p:cNvPr id="21" name="Text 19"/>
          <p:cNvSpPr/>
          <p:nvPr/>
        </p:nvSpPr>
        <p:spPr>
          <a:xfrm>
            <a:off x="7699248" y="2688336"/>
            <a:ext cx="1097280" cy="512064"/>
          </a:xfrm>
          <a:prstGeom prst="rect">
            <a:avLst/>
          </a:prstGeom>
          <a:noFill/>
        </p:spPr>
        <p:txBody>
          <a:bodyPr wrap="square" rtlCol="0" anchor="ctr"/>
          <a:lstStyle/>
          <a:p>
            <a:pPr marL="0" indent="0" algn="r">
              <a:buNone/>
            </a:pPr>
            <a:r>
              <a:rPr lang="en-US" sz="12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 65 Cr</a:t>
            </a:r>
            <a:endParaRPr lang="en-US" sz="1200" dirty="0"/>
          </a:p>
        </p:txBody>
      </p:sp>
      <p:sp>
        <p:nvSpPr>
          <p:cNvPr id="22" name="Shape 20"/>
          <p:cNvSpPr/>
          <p:nvPr/>
        </p:nvSpPr>
        <p:spPr>
          <a:xfrm>
            <a:off x="5166360" y="3319272"/>
            <a:ext cx="3657600" cy="548640"/>
          </a:xfrm>
          <a:prstGeom prst="roundRect">
            <a:avLst>
              <a:gd name="adj" fmla="val 8333"/>
            </a:avLst>
          </a:prstGeom>
          <a:solidFill>
            <a:srgbClr val="FEF3C7"/>
          </a:solidFill>
          <a:ln w="6350">
            <a:solidFill>
              <a:srgbClr val="D8DDE8"/>
            </a:solidFill>
            <a:prstDash val="solid"/>
          </a:ln>
        </p:spPr>
        <p:txBody>
          <a:bodyPr/>
          <a:lstStyle/>
          <a:p>
            <a:endParaRPr lang="en-IN"/>
          </a:p>
        </p:txBody>
      </p:sp>
      <p:sp>
        <p:nvSpPr>
          <p:cNvPr id="23" name="Text 21"/>
          <p:cNvSpPr/>
          <p:nvPr/>
        </p:nvSpPr>
        <p:spPr>
          <a:xfrm>
            <a:off x="5230368" y="3337560"/>
            <a:ext cx="2468880" cy="512064"/>
          </a:xfrm>
          <a:prstGeom prst="rect">
            <a:avLst/>
          </a:prstGeom>
          <a:noFill/>
        </p:spPr>
        <p:txBody>
          <a:bodyPr wrap="square" rtlCol="0" anchor="ctr"/>
          <a:lstStyle/>
          <a:p>
            <a:pPr marL="0" indent="0" algn="l">
              <a:buNone/>
            </a:pPr>
            <a:r>
              <a:rPr lang="en-US" sz="9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Construction &amp; project expenses (from 65%)</a:t>
            </a:r>
            <a:endParaRPr lang="en-US" sz="950" dirty="0"/>
          </a:p>
        </p:txBody>
      </p:sp>
      <p:sp>
        <p:nvSpPr>
          <p:cNvPr id="24" name="Text 22"/>
          <p:cNvSpPr/>
          <p:nvPr/>
        </p:nvSpPr>
        <p:spPr>
          <a:xfrm>
            <a:off x="7699248" y="3337560"/>
            <a:ext cx="1097280" cy="512064"/>
          </a:xfrm>
          <a:prstGeom prst="rect">
            <a:avLst/>
          </a:prstGeom>
          <a:noFill/>
        </p:spPr>
        <p:txBody>
          <a:bodyPr wrap="square" rtlCol="0" anchor="ctr"/>
          <a:lstStyle/>
          <a:p>
            <a:pPr marL="0" indent="0" algn="r">
              <a:buNone/>
            </a:pPr>
            <a:r>
              <a:rPr lang="en-US" sz="12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 50 Cr</a:t>
            </a:r>
            <a:endParaRPr lang="en-US" sz="1200" dirty="0"/>
          </a:p>
        </p:txBody>
      </p:sp>
      <p:sp>
        <p:nvSpPr>
          <p:cNvPr id="25" name="Shape 23"/>
          <p:cNvSpPr/>
          <p:nvPr/>
        </p:nvSpPr>
        <p:spPr>
          <a:xfrm>
            <a:off x="5166360" y="3968496"/>
            <a:ext cx="3657600" cy="548640"/>
          </a:xfrm>
          <a:prstGeom prst="roundRect">
            <a:avLst>
              <a:gd name="adj" fmla="val 8333"/>
            </a:avLst>
          </a:prstGeom>
          <a:solidFill>
            <a:srgbClr val="1A6B3A"/>
          </a:solidFill>
          <a:ln w="6350">
            <a:solidFill>
              <a:srgbClr val="D8DDE8"/>
            </a:solidFill>
            <a:prstDash val="solid"/>
          </a:ln>
        </p:spPr>
        <p:txBody>
          <a:bodyPr/>
          <a:lstStyle/>
          <a:p>
            <a:endParaRPr lang="en-IN"/>
          </a:p>
        </p:txBody>
      </p:sp>
      <p:sp>
        <p:nvSpPr>
          <p:cNvPr id="26" name="Text 24"/>
          <p:cNvSpPr/>
          <p:nvPr/>
        </p:nvSpPr>
        <p:spPr>
          <a:xfrm>
            <a:off x="5230368" y="3986784"/>
            <a:ext cx="2468880" cy="512064"/>
          </a:xfrm>
          <a:prstGeom prst="rect">
            <a:avLst/>
          </a:prstGeom>
          <a:noFill/>
        </p:spPr>
        <p:txBody>
          <a:bodyPr wrap="square" rtlCol="0" anchor="ctr"/>
          <a:lstStyle/>
          <a:p>
            <a:pPr marL="0" indent="0" algn="l">
              <a:buNone/>
            </a:pPr>
            <a:r>
              <a:rPr lang="en-US" sz="9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RKC's net balance (actual profit)</a:t>
            </a:r>
            <a:endParaRPr lang="en-US" sz="950" dirty="0"/>
          </a:p>
        </p:txBody>
      </p:sp>
      <p:sp>
        <p:nvSpPr>
          <p:cNvPr id="27" name="Text 25"/>
          <p:cNvSpPr/>
          <p:nvPr/>
        </p:nvSpPr>
        <p:spPr>
          <a:xfrm>
            <a:off x="7699248" y="3986784"/>
            <a:ext cx="1097280" cy="512064"/>
          </a:xfrm>
          <a:prstGeom prst="rect">
            <a:avLst/>
          </a:prstGeom>
          <a:noFill/>
        </p:spPr>
        <p:txBody>
          <a:bodyPr wrap="square" rtlCol="0" anchor="ctr"/>
          <a:lstStyle/>
          <a:p>
            <a:pPr marL="0" indent="0" algn="r">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 15 Cr</a:t>
            </a:r>
            <a:endParaRPr lang="en-US" sz="1200" dirty="0"/>
          </a:p>
        </p:txBody>
      </p:sp>
      <p:sp>
        <p:nvSpPr>
          <p:cNvPr id="29" name="Shape 27"/>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30" name="Text 28"/>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Clause 7, AOP Agreement dtd. 29-04-2003  |  Revenue vs Profit — The Core Dispute</a:t>
            </a:r>
            <a:endParaRPr lang="en-US" sz="8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0D1B3E"/>
          </a:solidFill>
          <a:ln w="12700">
            <a:solidFill>
              <a:srgbClr val="0D1B3E"/>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8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CASE BACKGROUND — HOW THE DISPUTE AROSE (TIMELINE)</a:t>
            </a:r>
            <a:endParaRPr lang="en-US" sz="1800" dirty="0"/>
          </a:p>
        </p:txBody>
      </p:sp>
      <p:sp>
        <p:nvSpPr>
          <p:cNvPr id="4" name="Shape 2"/>
          <p:cNvSpPr/>
          <p:nvPr/>
        </p:nvSpPr>
        <p:spPr>
          <a:xfrm>
            <a:off x="1389888" y="896112"/>
            <a:ext cx="0" cy="3822192"/>
          </a:xfrm>
          <a:prstGeom prst="line">
            <a:avLst/>
          </a:prstGeom>
          <a:noFill/>
          <a:ln w="25400">
            <a:solidFill>
              <a:srgbClr val="C9A84C"/>
            </a:solidFill>
            <a:prstDash val="solid"/>
          </a:ln>
        </p:spPr>
        <p:txBody>
          <a:bodyPr/>
          <a:lstStyle/>
          <a:p>
            <a:endParaRPr lang="en-IN"/>
          </a:p>
        </p:txBody>
      </p:sp>
      <p:sp>
        <p:nvSpPr>
          <p:cNvPr id="5" name="Shape 3"/>
          <p:cNvSpPr/>
          <p:nvPr/>
        </p:nvSpPr>
        <p:spPr>
          <a:xfrm>
            <a:off x="1188720" y="886968"/>
            <a:ext cx="402336" cy="402336"/>
          </a:xfrm>
          <a:prstGeom prst="ellipse">
            <a:avLst/>
          </a:prstGeom>
          <a:solidFill>
            <a:srgbClr val="C9A84C"/>
          </a:solidFill>
          <a:ln w="12700">
            <a:solidFill>
              <a:srgbClr val="C9A84C"/>
            </a:solidFill>
            <a:prstDash val="solid"/>
          </a:ln>
        </p:spPr>
        <p:txBody>
          <a:bodyPr/>
          <a:lstStyle/>
          <a:p>
            <a:endParaRPr lang="en-IN"/>
          </a:p>
        </p:txBody>
      </p:sp>
      <p:sp>
        <p:nvSpPr>
          <p:cNvPr id="6" name="Text 4"/>
          <p:cNvSpPr/>
          <p:nvPr/>
        </p:nvSpPr>
        <p:spPr>
          <a:xfrm>
            <a:off x="45720" y="841248"/>
            <a:ext cx="1051560" cy="475488"/>
          </a:xfrm>
          <a:prstGeom prst="rect">
            <a:avLst/>
          </a:prstGeom>
          <a:noFill/>
        </p:spPr>
        <p:txBody>
          <a:bodyPr wrap="square" rtlCol="0" anchor="ctr"/>
          <a:lstStyle/>
          <a:p>
            <a:pPr marL="0" indent="0" algn="r">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2003</a:t>
            </a:r>
            <a:endParaRPr lang="en-US" sz="1000" dirty="0"/>
          </a:p>
        </p:txBody>
      </p:sp>
      <p:sp>
        <p:nvSpPr>
          <p:cNvPr id="7" name="Shape 5"/>
          <p:cNvSpPr/>
          <p:nvPr/>
        </p:nvSpPr>
        <p:spPr>
          <a:xfrm>
            <a:off x="1737360" y="795528"/>
            <a:ext cx="7178040" cy="603504"/>
          </a:xfrm>
          <a:prstGeom prst="roundRect">
            <a:avLst>
              <a:gd name="adj" fmla="val 7576"/>
            </a:avLst>
          </a:prstGeom>
          <a:solidFill>
            <a:srgbClr val="FFFFFF"/>
          </a:solidFill>
          <a:ln w="8890">
            <a:solidFill>
              <a:srgbClr val="D8DDE8"/>
            </a:solidFill>
            <a:prstDash val="solid"/>
          </a:ln>
          <a:effectLst>
            <a:outerShdw blurRad="50800" dist="12700" dir="2700000" algn="bl" rotWithShape="0">
              <a:srgbClr val="000000">
                <a:alpha val="8000"/>
              </a:srgbClr>
            </a:outerShdw>
          </a:effectLst>
        </p:spPr>
        <p:txBody>
          <a:bodyPr/>
          <a:lstStyle/>
          <a:p>
            <a:endParaRPr lang="en-IN"/>
          </a:p>
        </p:txBody>
      </p:sp>
      <p:sp>
        <p:nvSpPr>
          <p:cNvPr id="8" name="Text 6"/>
          <p:cNvSpPr/>
          <p:nvPr/>
        </p:nvSpPr>
        <p:spPr>
          <a:xfrm>
            <a:off x="1874520" y="841248"/>
            <a:ext cx="6949440" cy="548640"/>
          </a:xfrm>
          <a:prstGeom prst="rect">
            <a:avLst/>
          </a:prstGeom>
          <a:noFill/>
        </p:spPr>
        <p:txBody>
          <a:bodyPr wrap="square" rtlCol="0" anchor="ctr"/>
          <a:lstStyle/>
          <a:p>
            <a:pPr marL="0" indent="0">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AOP Formed — 'Fortaleza Developers'  </a:t>
            </a: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SPPL (Sanand Properties) and RKC (Raviraj Kothari &amp; Co.) executed the AOP Agreement on 29-04-2003 to jointly develop a residential housing project at Yerwada, Pune. Clause 7 set SPPL's share as 35% of gross sale receipts.</a:t>
            </a:r>
            <a:endParaRPr lang="en-US" sz="1000" dirty="0"/>
          </a:p>
        </p:txBody>
      </p:sp>
      <p:sp>
        <p:nvSpPr>
          <p:cNvPr id="9" name="Shape 7"/>
          <p:cNvSpPr/>
          <p:nvPr/>
        </p:nvSpPr>
        <p:spPr>
          <a:xfrm>
            <a:off x="1188720" y="1545336"/>
            <a:ext cx="402336" cy="402336"/>
          </a:xfrm>
          <a:prstGeom prst="ellipse">
            <a:avLst/>
          </a:prstGeom>
          <a:solidFill>
            <a:srgbClr val="C9A84C"/>
          </a:solidFill>
          <a:ln w="12700">
            <a:solidFill>
              <a:srgbClr val="C9A84C"/>
            </a:solidFill>
            <a:prstDash val="solid"/>
          </a:ln>
        </p:spPr>
        <p:txBody>
          <a:bodyPr/>
          <a:lstStyle/>
          <a:p>
            <a:endParaRPr lang="en-IN"/>
          </a:p>
        </p:txBody>
      </p:sp>
      <p:sp>
        <p:nvSpPr>
          <p:cNvPr id="10" name="Text 8"/>
          <p:cNvSpPr/>
          <p:nvPr/>
        </p:nvSpPr>
        <p:spPr>
          <a:xfrm>
            <a:off x="45720" y="1499616"/>
            <a:ext cx="1051560" cy="475488"/>
          </a:xfrm>
          <a:prstGeom prst="rect">
            <a:avLst/>
          </a:prstGeom>
          <a:noFill/>
        </p:spPr>
        <p:txBody>
          <a:bodyPr wrap="square" rtlCol="0" anchor="ctr"/>
          <a:lstStyle/>
          <a:p>
            <a:pPr marL="0" indent="0" algn="r">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2007–10</a:t>
            </a:r>
            <a:endParaRPr lang="en-US" sz="1000" dirty="0"/>
          </a:p>
        </p:txBody>
      </p:sp>
      <p:sp>
        <p:nvSpPr>
          <p:cNvPr id="11" name="Shape 9"/>
          <p:cNvSpPr/>
          <p:nvPr/>
        </p:nvSpPr>
        <p:spPr>
          <a:xfrm>
            <a:off x="1737360" y="1453896"/>
            <a:ext cx="7178040" cy="603504"/>
          </a:xfrm>
          <a:prstGeom prst="roundRect">
            <a:avLst>
              <a:gd name="adj" fmla="val 7576"/>
            </a:avLst>
          </a:prstGeom>
          <a:solidFill>
            <a:srgbClr val="FFFFFF"/>
          </a:solidFill>
          <a:ln w="8890">
            <a:solidFill>
              <a:srgbClr val="D8DDE8"/>
            </a:solidFill>
            <a:prstDash val="solid"/>
          </a:ln>
          <a:effectLst>
            <a:outerShdw blurRad="50800" dist="12700" dir="2700000" algn="bl" rotWithShape="0">
              <a:srgbClr val="000000">
                <a:alpha val="8000"/>
              </a:srgbClr>
            </a:outerShdw>
          </a:effectLst>
        </p:spPr>
        <p:txBody>
          <a:bodyPr/>
          <a:lstStyle/>
          <a:p>
            <a:endParaRPr lang="en-IN"/>
          </a:p>
        </p:txBody>
      </p:sp>
      <p:sp>
        <p:nvSpPr>
          <p:cNvPr id="12" name="Text 10"/>
          <p:cNvSpPr/>
          <p:nvPr/>
        </p:nvSpPr>
        <p:spPr>
          <a:xfrm>
            <a:off x="1874520" y="1499616"/>
            <a:ext cx="6949440" cy="548640"/>
          </a:xfrm>
          <a:prstGeom prst="rect">
            <a:avLst/>
          </a:prstGeom>
          <a:noFill/>
        </p:spPr>
        <p:txBody>
          <a:bodyPr wrap="square" rtlCol="0" anchor="ctr"/>
          <a:lstStyle/>
          <a:p>
            <a:pPr marL="0" indent="0">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Returns Filed — AOP Share Claimed as Exempt Profit  </a:t>
            </a: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SPPL filed returns for AY 2007-08 &amp; 2008-09 declaring its AOP income as exempt 'share of profit' (relying on §167B &amp; §86). Assessments completed under §143(3). AO accepted the declaration without examining Clause 7 or the nature of the 35% share.</a:t>
            </a:r>
            <a:endParaRPr lang="en-US" sz="1000" dirty="0"/>
          </a:p>
        </p:txBody>
      </p:sp>
      <p:sp>
        <p:nvSpPr>
          <p:cNvPr id="13" name="Shape 11"/>
          <p:cNvSpPr/>
          <p:nvPr/>
        </p:nvSpPr>
        <p:spPr>
          <a:xfrm>
            <a:off x="1188720" y="2203704"/>
            <a:ext cx="402336" cy="402336"/>
          </a:xfrm>
          <a:prstGeom prst="ellipse">
            <a:avLst/>
          </a:prstGeom>
          <a:solidFill>
            <a:srgbClr val="C9A84C"/>
          </a:solidFill>
          <a:ln w="12700">
            <a:solidFill>
              <a:srgbClr val="C9A84C"/>
            </a:solidFill>
            <a:prstDash val="solid"/>
          </a:ln>
        </p:spPr>
        <p:txBody>
          <a:bodyPr/>
          <a:lstStyle/>
          <a:p>
            <a:endParaRPr lang="en-IN"/>
          </a:p>
        </p:txBody>
      </p:sp>
      <p:sp>
        <p:nvSpPr>
          <p:cNvPr id="14" name="Text 12"/>
          <p:cNvSpPr/>
          <p:nvPr/>
        </p:nvSpPr>
        <p:spPr>
          <a:xfrm>
            <a:off x="45720" y="2157984"/>
            <a:ext cx="1051560" cy="475488"/>
          </a:xfrm>
          <a:prstGeom prst="rect">
            <a:avLst/>
          </a:prstGeom>
          <a:noFill/>
        </p:spPr>
        <p:txBody>
          <a:bodyPr wrap="square" rtlCol="0" anchor="ctr"/>
          <a:lstStyle/>
          <a:p>
            <a:pPr marL="0" indent="0" algn="r">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Dec 2010</a:t>
            </a:r>
            <a:endParaRPr lang="en-US" sz="1000" dirty="0"/>
          </a:p>
        </p:txBody>
      </p:sp>
      <p:sp>
        <p:nvSpPr>
          <p:cNvPr id="15" name="Shape 13"/>
          <p:cNvSpPr/>
          <p:nvPr/>
        </p:nvSpPr>
        <p:spPr>
          <a:xfrm>
            <a:off x="1737360" y="2112264"/>
            <a:ext cx="7178040" cy="603504"/>
          </a:xfrm>
          <a:prstGeom prst="roundRect">
            <a:avLst>
              <a:gd name="adj" fmla="val 7576"/>
            </a:avLst>
          </a:prstGeom>
          <a:solidFill>
            <a:srgbClr val="FFFFFF"/>
          </a:solidFill>
          <a:ln w="8890">
            <a:solidFill>
              <a:srgbClr val="D8DDE8"/>
            </a:solidFill>
            <a:prstDash val="solid"/>
          </a:ln>
          <a:effectLst>
            <a:outerShdw blurRad="50800" dist="12700" dir="2700000" algn="bl" rotWithShape="0">
              <a:srgbClr val="000000">
                <a:alpha val="8000"/>
              </a:srgbClr>
            </a:outerShdw>
          </a:effectLst>
        </p:spPr>
        <p:txBody>
          <a:bodyPr/>
          <a:lstStyle/>
          <a:p>
            <a:endParaRPr lang="en-IN"/>
          </a:p>
        </p:txBody>
      </p:sp>
      <p:sp>
        <p:nvSpPr>
          <p:cNvPr id="16" name="Text 14"/>
          <p:cNvSpPr/>
          <p:nvPr/>
        </p:nvSpPr>
        <p:spPr>
          <a:xfrm>
            <a:off x="1874520" y="2157984"/>
            <a:ext cx="6949440" cy="548640"/>
          </a:xfrm>
          <a:prstGeom prst="rect">
            <a:avLst/>
          </a:prstGeom>
          <a:noFill/>
        </p:spPr>
        <p:txBody>
          <a:bodyPr wrap="square" rtlCol="0" anchor="ctr"/>
          <a:lstStyle/>
          <a:p>
            <a:pPr marL="0" indent="0">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Survey at SPPL's Premises (§133A)  </a:t>
            </a: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Revenue conducted a survey at SPPL's office. Six documents impounded: AOP Agreement (original), Fortaleza Developers' audited financials, SPPL's books showing land treatment, development agreement with Yerawada Stud Farm, auditor's letter, flat sale agreements. Director Suratwala's statement recorded under oath (§131) — he admitted 35% was to safeguard land rights from construction risks.</a:t>
            </a:r>
            <a:endParaRPr lang="en-US" sz="1000" dirty="0"/>
          </a:p>
        </p:txBody>
      </p:sp>
      <p:sp>
        <p:nvSpPr>
          <p:cNvPr id="17" name="Shape 15"/>
          <p:cNvSpPr/>
          <p:nvPr/>
        </p:nvSpPr>
        <p:spPr>
          <a:xfrm>
            <a:off x="1188720" y="2862072"/>
            <a:ext cx="402336" cy="402336"/>
          </a:xfrm>
          <a:prstGeom prst="ellipse">
            <a:avLst/>
          </a:prstGeom>
          <a:solidFill>
            <a:srgbClr val="C9A84C"/>
          </a:solidFill>
          <a:ln w="12700">
            <a:solidFill>
              <a:srgbClr val="C9A84C"/>
            </a:solidFill>
            <a:prstDash val="solid"/>
          </a:ln>
        </p:spPr>
        <p:txBody>
          <a:bodyPr/>
          <a:lstStyle/>
          <a:p>
            <a:endParaRPr lang="en-IN"/>
          </a:p>
        </p:txBody>
      </p:sp>
      <p:sp>
        <p:nvSpPr>
          <p:cNvPr id="18" name="Text 16"/>
          <p:cNvSpPr/>
          <p:nvPr/>
        </p:nvSpPr>
        <p:spPr>
          <a:xfrm>
            <a:off x="45720" y="2816352"/>
            <a:ext cx="1051560" cy="475488"/>
          </a:xfrm>
          <a:prstGeom prst="rect">
            <a:avLst/>
          </a:prstGeom>
          <a:noFill/>
        </p:spPr>
        <p:txBody>
          <a:bodyPr wrap="square" rtlCol="0" anchor="ctr"/>
          <a:lstStyle/>
          <a:p>
            <a:pPr marL="0" indent="0" algn="r">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Jan 2011</a:t>
            </a:r>
            <a:endParaRPr lang="en-US" sz="1000" dirty="0"/>
          </a:p>
        </p:txBody>
      </p:sp>
      <p:sp>
        <p:nvSpPr>
          <p:cNvPr id="19" name="Shape 17"/>
          <p:cNvSpPr/>
          <p:nvPr/>
        </p:nvSpPr>
        <p:spPr>
          <a:xfrm>
            <a:off x="1737360" y="2770632"/>
            <a:ext cx="7178040" cy="603504"/>
          </a:xfrm>
          <a:prstGeom prst="roundRect">
            <a:avLst>
              <a:gd name="adj" fmla="val 7576"/>
            </a:avLst>
          </a:prstGeom>
          <a:solidFill>
            <a:srgbClr val="FFFFFF"/>
          </a:solidFill>
          <a:ln w="8890">
            <a:solidFill>
              <a:srgbClr val="D8DDE8"/>
            </a:solidFill>
            <a:prstDash val="solid"/>
          </a:ln>
          <a:effectLst>
            <a:outerShdw blurRad="50800" dist="12700" dir="2700000" algn="bl" rotWithShape="0">
              <a:srgbClr val="000000">
                <a:alpha val="8000"/>
              </a:srgbClr>
            </a:outerShdw>
          </a:effectLst>
        </p:spPr>
        <p:txBody>
          <a:bodyPr/>
          <a:lstStyle/>
          <a:p>
            <a:endParaRPr lang="en-IN"/>
          </a:p>
        </p:txBody>
      </p:sp>
      <p:sp>
        <p:nvSpPr>
          <p:cNvPr id="20" name="Text 18"/>
          <p:cNvSpPr/>
          <p:nvPr/>
        </p:nvSpPr>
        <p:spPr>
          <a:xfrm>
            <a:off x="1874520" y="2816352"/>
            <a:ext cx="6949440" cy="548640"/>
          </a:xfrm>
          <a:prstGeom prst="rect">
            <a:avLst/>
          </a:prstGeom>
          <a:noFill/>
        </p:spPr>
        <p:txBody>
          <a:bodyPr wrap="square" rtlCol="0" anchor="ctr"/>
          <a:lstStyle/>
          <a:p>
            <a:pPr marL="0" indent="0">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Reassessment Notices Issued u/s 148  </a:t>
            </a: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AO issued §148 notices for AY 2007-08 and AY 2008-09. Reason recorded: survey material shows SPPL receives 35% of GROSS sale receipts — not a share of profit. Income of ₹3.49 Cr (AY 2007-08) and ₹14.19 Cr (AY 2008-09) alleged to have escaped assessment.</a:t>
            </a:r>
            <a:endParaRPr lang="en-US" sz="1000" dirty="0"/>
          </a:p>
        </p:txBody>
      </p:sp>
      <p:sp>
        <p:nvSpPr>
          <p:cNvPr id="21" name="Shape 19"/>
          <p:cNvSpPr/>
          <p:nvPr/>
        </p:nvSpPr>
        <p:spPr>
          <a:xfrm>
            <a:off x="1188720" y="3520440"/>
            <a:ext cx="402336" cy="402336"/>
          </a:xfrm>
          <a:prstGeom prst="ellipse">
            <a:avLst/>
          </a:prstGeom>
          <a:solidFill>
            <a:srgbClr val="C9A84C"/>
          </a:solidFill>
          <a:ln w="12700">
            <a:solidFill>
              <a:srgbClr val="C9A84C"/>
            </a:solidFill>
            <a:prstDash val="solid"/>
          </a:ln>
        </p:spPr>
        <p:txBody>
          <a:bodyPr/>
          <a:lstStyle/>
          <a:p>
            <a:endParaRPr lang="en-IN"/>
          </a:p>
        </p:txBody>
      </p:sp>
      <p:sp>
        <p:nvSpPr>
          <p:cNvPr id="22" name="Text 20"/>
          <p:cNvSpPr/>
          <p:nvPr/>
        </p:nvSpPr>
        <p:spPr>
          <a:xfrm>
            <a:off x="45720" y="3474720"/>
            <a:ext cx="1051560" cy="475488"/>
          </a:xfrm>
          <a:prstGeom prst="rect">
            <a:avLst/>
          </a:prstGeom>
          <a:noFill/>
        </p:spPr>
        <p:txBody>
          <a:bodyPr wrap="square" rtlCol="0" anchor="ctr"/>
          <a:lstStyle/>
          <a:p>
            <a:pPr marL="0" indent="0" algn="r">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2011</a:t>
            </a:r>
            <a:endParaRPr lang="en-US" sz="1000" dirty="0"/>
          </a:p>
        </p:txBody>
      </p:sp>
      <p:sp>
        <p:nvSpPr>
          <p:cNvPr id="23" name="Shape 21"/>
          <p:cNvSpPr/>
          <p:nvPr/>
        </p:nvSpPr>
        <p:spPr>
          <a:xfrm>
            <a:off x="1737360" y="3429000"/>
            <a:ext cx="7178040" cy="603504"/>
          </a:xfrm>
          <a:prstGeom prst="roundRect">
            <a:avLst>
              <a:gd name="adj" fmla="val 7576"/>
            </a:avLst>
          </a:prstGeom>
          <a:solidFill>
            <a:srgbClr val="FFFFFF"/>
          </a:solidFill>
          <a:ln w="8890">
            <a:solidFill>
              <a:srgbClr val="D8DDE8"/>
            </a:solidFill>
            <a:prstDash val="solid"/>
          </a:ln>
          <a:effectLst>
            <a:outerShdw blurRad="50800" dist="12700" dir="2700000" algn="bl" rotWithShape="0">
              <a:srgbClr val="000000">
                <a:alpha val="8000"/>
              </a:srgbClr>
            </a:outerShdw>
          </a:effectLst>
        </p:spPr>
        <p:txBody>
          <a:bodyPr/>
          <a:lstStyle/>
          <a:p>
            <a:endParaRPr lang="en-IN"/>
          </a:p>
        </p:txBody>
      </p:sp>
      <p:sp>
        <p:nvSpPr>
          <p:cNvPr id="24" name="Text 22"/>
          <p:cNvSpPr/>
          <p:nvPr/>
        </p:nvSpPr>
        <p:spPr>
          <a:xfrm>
            <a:off x="1874520" y="3474720"/>
            <a:ext cx="6949440" cy="548640"/>
          </a:xfrm>
          <a:prstGeom prst="rect">
            <a:avLst/>
          </a:prstGeom>
          <a:noFill/>
        </p:spPr>
        <p:txBody>
          <a:bodyPr wrap="square" rtlCol="0" anchor="ctr"/>
          <a:lstStyle/>
          <a:p>
            <a:pPr marL="0" indent="0">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Bombay High Court — Split Decision  </a:t>
            </a: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AY 2007-08: HC quashed reopening — held it was mere 'change of opinion' since AO knew about AOP and 35% ratio. AY 2008-09: HC upheld reopening — but on a flawed basis (used AOP's Assessment Order which was not cited in §148 reasons). Supreme Court later corrected both.</a:t>
            </a:r>
            <a:endParaRPr lang="en-US" sz="1000" dirty="0"/>
          </a:p>
        </p:txBody>
      </p:sp>
      <p:sp>
        <p:nvSpPr>
          <p:cNvPr id="25" name="Shape 23"/>
          <p:cNvSpPr/>
          <p:nvPr/>
        </p:nvSpPr>
        <p:spPr>
          <a:xfrm>
            <a:off x="1188720" y="4178808"/>
            <a:ext cx="402336" cy="402336"/>
          </a:xfrm>
          <a:prstGeom prst="ellipse">
            <a:avLst/>
          </a:prstGeom>
          <a:solidFill>
            <a:srgbClr val="C9A84C"/>
          </a:solidFill>
          <a:ln w="12700">
            <a:solidFill>
              <a:srgbClr val="C9A84C"/>
            </a:solidFill>
            <a:prstDash val="solid"/>
          </a:ln>
        </p:spPr>
        <p:txBody>
          <a:bodyPr/>
          <a:lstStyle/>
          <a:p>
            <a:endParaRPr lang="en-IN"/>
          </a:p>
        </p:txBody>
      </p:sp>
      <p:sp>
        <p:nvSpPr>
          <p:cNvPr id="26" name="Text 24"/>
          <p:cNvSpPr/>
          <p:nvPr/>
        </p:nvSpPr>
        <p:spPr>
          <a:xfrm>
            <a:off x="45720" y="4133088"/>
            <a:ext cx="1051560" cy="475488"/>
          </a:xfrm>
          <a:prstGeom prst="rect">
            <a:avLst/>
          </a:prstGeom>
          <a:noFill/>
        </p:spPr>
        <p:txBody>
          <a:bodyPr wrap="square" rtlCol="0" anchor="ctr"/>
          <a:lstStyle/>
          <a:p>
            <a:pPr marL="0" indent="0" algn="r">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May 2026</a:t>
            </a:r>
            <a:endParaRPr lang="en-US" sz="1000" dirty="0"/>
          </a:p>
        </p:txBody>
      </p:sp>
      <p:sp>
        <p:nvSpPr>
          <p:cNvPr id="27" name="Shape 25"/>
          <p:cNvSpPr/>
          <p:nvPr/>
        </p:nvSpPr>
        <p:spPr>
          <a:xfrm>
            <a:off x="1737360" y="4087368"/>
            <a:ext cx="7178040" cy="603504"/>
          </a:xfrm>
          <a:prstGeom prst="roundRect">
            <a:avLst>
              <a:gd name="adj" fmla="val 7576"/>
            </a:avLst>
          </a:prstGeom>
          <a:solidFill>
            <a:srgbClr val="FFFFFF"/>
          </a:solidFill>
          <a:ln w="8890">
            <a:solidFill>
              <a:srgbClr val="D8DDE8"/>
            </a:solidFill>
            <a:prstDash val="solid"/>
          </a:ln>
          <a:effectLst>
            <a:outerShdw blurRad="50800" dist="12700" dir="2700000" algn="bl" rotWithShape="0">
              <a:srgbClr val="000000">
                <a:alpha val="8000"/>
              </a:srgbClr>
            </a:outerShdw>
          </a:effectLst>
        </p:spPr>
        <p:txBody>
          <a:bodyPr/>
          <a:lstStyle/>
          <a:p>
            <a:endParaRPr lang="en-IN"/>
          </a:p>
        </p:txBody>
      </p:sp>
      <p:sp>
        <p:nvSpPr>
          <p:cNvPr id="28" name="Text 26"/>
          <p:cNvSpPr/>
          <p:nvPr/>
        </p:nvSpPr>
        <p:spPr>
          <a:xfrm>
            <a:off x="1874520" y="4133088"/>
            <a:ext cx="6949440" cy="548640"/>
          </a:xfrm>
          <a:prstGeom prst="rect">
            <a:avLst/>
          </a:prstGeom>
          <a:noFill/>
        </p:spPr>
        <p:txBody>
          <a:bodyPr wrap="square" rtlCol="0" anchor="ctr"/>
          <a:lstStyle/>
          <a:p>
            <a:pPr marL="0" indent="0">
              <a:buNone/>
            </a:pPr>
            <a:r>
              <a:rPr lang="en-US" sz="10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Supreme Court — Final Decision (3 Civil Appeals)</a:t>
            </a:r>
            <a:endParaRPr lang="en-US" sz="1000" dirty="0"/>
          </a:p>
        </p:txBody>
      </p:sp>
      <p:sp>
        <p:nvSpPr>
          <p:cNvPr id="29" name="Shape 27"/>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30" name="Text 28"/>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Sections 147/148, 133A, 131  |  Chronological Background of the Case</a:t>
            </a:r>
            <a:endParaRPr lang="en-US" sz="8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0D1B3E"/>
          </a:solidFill>
          <a:ln w="12700">
            <a:solidFill>
              <a:srgbClr val="0D1B3E"/>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6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SCENARIO ANALYSIS — REOPENING: CHANGE OF OPINION vs FRESH MATERIAL</a:t>
            </a:r>
            <a:endParaRPr lang="en-US" sz="1600" dirty="0"/>
          </a:p>
        </p:txBody>
      </p:sp>
      <p:sp>
        <p:nvSpPr>
          <p:cNvPr id="4" name="Text 2"/>
          <p:cNvSpPr/>
          <p:nvPr/>
        </p:nvSpPr>
        <p:spPr>
          <a:xfrm>
            <a:off x="274320" y="804672"/>
            <a:ext cx="8595360" cy="347472"/>
          </a:xfrm>
          <a:prstGeom prst="rect">
            <a:avLst/>
          </a:prstGeom>
          <a:noFill/>
        </p:spPr>
        <p:txBody>
          <a:bodyPr wrap="square" rtlCol="0" anchor="ctr"/>
          <a:lstStyle/>
          <a:p>
            <a:pPr marL="0" indent="0" algn="l">
              <a:buNone/>
            </a:pPr>
            <a:r>
              <a:rPr lang="en-US" sz="10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Under §147, reopening is VALID only if there is 'tangible material' and AO had NOT already formed an opinion on the same issue.</a:t>
            </a:r>
            <a:endParaRPr lang="en-US" sz="1050" dirty="0"/>
          </a:p>
        </p:txBody>
      </p:sp>
      <p:sp>
        <p:nvSpPr>
          <p:cNvPr id="5" name="Shape 3"/>
          <p:cNvSpPr/>
          <p:nvPr/>
        </p:nvSpPr>
        <p:spPr>
          <a:xfrm>
            <a:off x="274320" y="1207008"/>
            <a:ext cx="3200400" cy="384048"/>
          </a:xfrm>
          <a:prstGeom prst="rect">
            <a:avLst/>
          </a:prstGeom>
          <a:solidFill>
            <a:srgbClr val="4A5568"/>
          </a:solidFill>
          <a:ln w="12700">
            <a:solidFill>
              <a:srgbClr val="4A5568"/>
            </a:solidFill>
            <a:prstDash val="solid"/>
          </a:ln>
        </p:spPr>
        <p:txBody>
          <a:bodyPr/>
          <a:lstStyle/>
          <a:p>
            <a:endParaRPr lang="en-IN"/>
          </a:p>
        </p:txBody>
      </p:sp>
      <p:sp>
        <p:nvSpPr>
          <p:cNvPr id="6" name="Text 4"/>
          <p:cNvSpPr/>
          <p:nvPr/>
        </p:nvSpPr>
        <p:spPr>
          <a:xfrm>
            <a:off x="274320" y="1207008"/>
            <a:ext cx="3200400" cy="384048"/>
          </a:xfrm>
          <a:prstGeom prst="rect">
            <a:avLst/>
          </a:prstGeom>
          <a:noFill/>
        </p:spPr>
        <p:txBody>
          <a:bodyPr wrap="square" rtlCol="0" anchor="ctr"/>
          <a:lstStyle/>
          <a:p>
            <a:pPr marL="0" indent="0" algn="ctr">
              <a:buNone/>
            </a:pPr>
            <a:r>
              <a:rPr lang="en-US" sz="10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SCENARIO / SITUATION</a:t>
            </a:r>
            <a:endParaRPr lang="en-US" sz="1000" dirty="0"/>
          </a:p>
        </p:txBody>
      </p:sp>
      <p:sp>
        <p:nvSpPr>
          <p:cNvPr id="7" name="Shape 5"/>
          <p:cNvSpPr/>
          <p:nvPr/>
        </p:nvSpPr>
        <p:spPr>
          <a:xfrm>
            <a:off x="3493008" y="1207008"/>
            <a:ext cx="2651760" cy="384048"/>
          </a:xfrm>
          <a:prstGeom prst="rect">
            <a:avLst/>
          </a:prstGeom>
          <a:solidFill>
            <a:srgbClr val="C0392B"/>
          </a:solidFill>
          <a:ln w="12700">
            <a:solidFill>
              <a:srgbClr val="C0392B"/>
            </a:solidFill>
            <a:prstDash val="solid"/>
          </a:ln>
        </p:spPr>
        <p:txBody>
          <a:bodyPr/>
          <a:lstStyle/>
          <a:p>
            <a:endParaRPr lang="en-IN"/>
          </a:p>
        </p:txBody>
      </p:sp>
      <p:sp>
        <p:nvSpPr>
          <p:cNvPr id="8" name="Text 6"/>
          <p:cNvSpPr/>
          <p:nvPr/>
        </p:nvSpPr>
        <p:spPr>
          <a:xfrm>
            <a:off x="3493008" y="1207008"/>
            <a:ext cx="2651760" cy="384048"/>
          </a:xfrm>
          <a:prstGeom prst="rect">
            <a:avLst/>
          </a:prstGeom>
          <a:noFill/>
        </p:spPr>
        <p:txBody>
          <a:bodyPr wrap="square" rtlCol="0" anchor="ctr"/>
          <a:lstStyle/>
          <a:p>
            <a:pPr marL="0" indent="0" algn="ctr">
              <a:buNone/>
            </a:pPr>
            <a:r>
              <a:rPr lang="en-US" sz="10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  INVALID — Change of Opinion</a:t>
            </a:r>
            <a:endParaRPr lang="en-US" sz="1000" dirty="0"/>
          </a:p>
        </p:txBody>
      </p:sp>
      <p:sp>
        <p:nvSpPr>
          <p:cNvPr id="9" name="Shape 7"/>
          <p:cNvSpPr/>
          <p:nvPr/>
        </p:nvSpPr>
        <p:spPr>
          <a:xfrm>
            <a:off x="6163056" y="1207008"/>
            <a:ext cx="2743200" cy="384048"/>
          </a:xfrm>
          <a:prstGeom prst="rect">
            <a:avLst/>
          </a:prstGeom>
          <a:solidFill>
            <a:srgbClr val="1A6B3A"/>
          </a:solidFill>
          <a:ln w="12700">
            <a:solidFill>
              <a:srgbClr val="1A6B3A"/>
            </a:solidFill>
            <a:prstDash val="solid"/>
          </a:ln>
        </p:spPr>
        <p:txBody>
          <a:bodyPr/>
          <a:lstStyle/>
          <a:p>
            <a:endParaRPr lang="en-IN"/>
          </a:p>
        </p:txBody>
      </p:sp>
      <p:sp>
        <p:nvSpPr>
          <p:cNvPr id="10" name="Text 8"/>
          <p:cNvSpPr/>
          <p:nvPr/>
        </p:nvSpPr>
        <p:spPr>
          <a:xfrm>
            <a:off x="6163056" y="1207008"/>
            <a:ext cx="2743200" cy="384048"/>
          </a:xfrm>
          <a:prstGeom prst="rect">
            <a:avLst/>
          </a:prstGeom>
          <a:noFill/>
        </p:spPr>
        <p:txBody>
          <a:bodyPr wrap="square" rtlCol="0" anchor="ctr"/>
          <a:lstStyle/>
          <a:p>
            <a:pPr marL="0" indent="0" algn="ctr">
              <a:buNone/>
            </a:pPr>
            <a:r>
              <a:rPr lang="en-US" sz="10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  VALID — Fresh Tangible Material</a:t>
            </a:r>
            <a:endParaRPr lang="en-US" sz="1000" dirty="0"/>
          </a:p>
        </p:txBody>
      </p:sp>
      <p:sp>
        <p:nvSpPr>
          <p:cNvPr id="11" name="Shape 9"/>
          <p:cNvSpPr/>
          <p:nvPr/>
        </p:nvSpPr>
        <p:spPr>
          <a:xfrm>
            <a:off x="274320" y="1627632"/>
            <a:ext cx="3200400" cy="758952"/>
          </a:xfrm>
          <a:prstGeom prst="rect">
            <a:avLst/>
          </a:prstGeom>
          <a:solidFill>
            <a:srgbClr val="D8DDE8"/>
          </a:solidFill>
          <a:ln w="6350">
            <a:solidFill>
              <a:srgbClr val="D8DDE8"/>
            </a:solidFill>
            <a:prstDash val="solid"/>
          </a:ln>
        </p:spPr>
        <p:txBody>
          <a:bodyPr/>
          <a:lstStyle/>
          <a:p>
            <a:endParaRPr lang="en-IN"/>
          </a:p>
        </p:txBody>
      </p:sp>
      <p:sp>
        <p:nvSpPr>
          <p:cNvPr id="12" name="Text 10"/>
          <p:cNvSpPr/>
          <p:nvPr/>
        </p:nvSpPr>
        <p:spPr>
          <a:xfrm>
            <a:off x="320040" y="1664208"/>
            <a:ext cx="3108960" cy="685800"/>
          </a:xfrm>
          <a:prstGeom prst="rect">
            <a:avLst/>
          </a:prstGeom>
          <a:noFill/>
        </p:spPr>
        <p:txBody>
          <a:bodyPr wrap="square" rtlCol="0" anchor="ctr"/>
          <a:lstStyle/>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AO already formed an opinion</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on the exact issue during</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original assessment</a:t>
            </a:r>
            <a:endParaRPr lang="en-US" sz="950" dirty="0"/>
          </a:p>
        </p:txBody>
      </p:sp>
      <p:sp>
        <p:nvSpPr>
          <p:cNvPr id="13" name="Shape 11"/>
          <p:cNvSpPr/>
          <p:nvPr/>
        </p:nvSpPr>
        <p:spPr>
          <a:xfrm>
            <a:off x="3493008" y="1627632"/>
            <a:ext cx="2651760" cy="758952"/>
          </a:xfrm>
          <a:prstGeom prst="rect">
            <a:avLst/>
          </a:prstGeom>
          <a:solidFill>
            <a:srgbClr val="FFFFFF"/>
          </a:solidFill>
          <a:ln w="6350">
            <a:solidFill>
              <a:srgbClr val="D8DDE8"/>
            </a:solidFill>
            <a:prstDash val="solid"/>
          </a:ln>
        </p:spPr>
        <p:txBody>
          <a:bodyPr/>
          <a:lstStyle/>
          <a:p>
            <a:endParaRPr lang="en-IN"/>
          </a:p>
        </p:txBody>
      </p:sp>
      <p:sp>
        <p:nvSpPr>
          <p:cNvPr id="14" name="Text 12"/>
          <p:cNvSpPr/>
          <p:nvPr/>
        </p:nvSpPr>
        <p:spPr>
          <a:xfrm>
            <a:off x="3538728" y="1664208"/>
            <a:ext cx="2560320" cy="685800"/>
          </a:xfrm>
          <a:prstGeom prst="rect">
            <a:avLst/>
          </a:prstGeom>
          <a:noFill/>
        </p:spPr>
        <p:txBody>
          <a:bodyPr wrap="square" rtlCol="0" anchor="t"/>
          <a:lstStyle/>
          <a:p>
            <a:pPr marL="0" indent="0" algn="l">
              <a:buNone/>
            </a:pPr>
            <a:r>
              <a:rPr lang="en-US" sz="900"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AO discussed and accepted income as profit in the Assessment Order → reopening on same issue is a mere review, not reassessment. Not permitted.</a:t>
            </a:r>
            <a:endParaRPr lang="en-US" sz="900" dirty="0"/>
          </a:p>
        </p:txBody>
      </p:sp>
      <p:sp>
        <p:nvSpPr>
          <p:cNvPr id="15" name="Shape 13"/>
          <p:cNvSpPr/>
          <p:nvPr/>
        </p:nvSpPr>
        <p:spPr>
          <a:xfrm>
            <a:off x="6163056" y="1627632"/>
            <a:ext cx="2743200" cy="758952"/>
          </a:xfrm>
          <a:prstGeom prst="rect">
            <a:avLst/>
          </a:prstGeom>
          <a:solidFill>
            <a:srgbClr val="FFFFFF"/>
          </a:solidFill>
          <a:ln w="6350">
            <a:solidFill>
              <a:srgbClr val="D8DDE8"/>
            </a:solidFill>
            <a:prstDash val="solid"/>
          </a:ln>
        </p:spPr>
        <p:txBody>
          <a:bodyPr/>
          <a:lstStyle/>
          <a:p>
            <a:endParaRPr lang="en-IN"/>
          </a:p>
        </p:txBody>
      </p:sp>
      <p:sp>
        <p:nvSpPr>
          <p:cNvPr id="16" name="Text 14"/>
          <p:cNvSpPr/>
          <p:nvPr/>
        </p:nvSpPr>
        <p:spPr>
          <a:xfrm>
            <a:off x="6208776" y="1664208"/>
            <a:ext cx="2651760" cy="685800"/>
          </a:xfrm>
          <a:prstGeom prst="rect">
            <a:avLst/>
          </a:prstGeom>
          <a:noFill/>
        </p:spPr>
        <p:txBody>
          <a:bodyPr wrap="square" rtlCol="0" anchor="t"/>
          <a:lstStyle/>
          <a:p>
            <a:pPr marL="0" indent="0" algn="l">
              <a:buNone/>
            </a:pPr>
            <a:r>
              <a:rPr lang="en-US" sz="900" dirty="0">
                <a:solidFill>
                  <a:srgbClr val="1A6B3A"/>
                </a:solidFill>
                <a:latin typeface="Bookman Old Style" panose="02050604050505020204" pitchFamily="18" charset="0"/>
                <a:ea typeface="Bookman Old Style" panose="02050604050505020204" pitchFamily="34" charset="-122"/>
                <a:cs typeface="Bookman Old Style" panose="02050604050505020204" pitchFamily="34" charset="-120"/>
              </a:rPr>
              <a:t>AO accepted income as profit WITHOUT examining what it really was (no opinion formed on the nature). Survey reveals true nature → valid to reopen.</a:t>
            </a:r>
            <a:endParaRPr lang="en-US" sz="900" dirty="0"/>
          </a:p>
        </p:txBody>
      </p:sp>
      <p:sp>
        <p:nvSpPr>
          <p:cNvPr id="17" name="Shape 15"/>
          <p:cNvSpPr/>
          <p:nvPr/>
        </p:nvSpPr>
        <p:spPr>
          <a:xfrm>
            <a:off x="274320" y="2432304"/>
            <a:ext cx="3200400" cy="758952"/>
          </a:xfrm>
          <a:prstGeom prst="rect">
            <a:avLst/>
          </a:prstGeom>
          <a:solidFill>
            <a:srgbClr val="D8DDE8"/>
          </a:solidFill>
          <a:ln w="6350">
            <a:solidFill>
              <a:srgbClr val="D8DDE8"/>
            </a:solidFill>
            <a:prstDash val="solid"/>
          </a:ln>
        </p:spPr>
        <p:txBody>
          <a:bodyPr/>
          <a:lstStyle/>
          <a:p>
            <a:endParaRPr lang="en-IN"/>
          </a:p>
        </p:txBody>
      </p:sp>
      <p:sp>
        <p:nvSpPr>
          <p:cNvPr id="18" name="Text 16"/>
          <p:cNvSpPr/>
          <p:nvPr/>
        </p:nvSpPr>
        <p:spPr>
          <a:xfrm>
            <a:off x="320040" y="2468880"/>
            <a:ext cx="3108960" cy="685800"/>
          </a:xfrm>
          <a:prstGeom prst="rect">
            <a:avLst/>
          </a:prstGeom>
          <a:noFill/>
        </p:spPr>
        <p:txBody>
          <a:bodyPr wrap="square" rtlCol="0" anchor="ctr"/>
          <a:lstStyle/>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Document was submitted</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during original assessment</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but AO did not examine it</a:t>
            </a:r>
            <a:endParaRPr lang="en-US" sz="950" dirty="0"/>
          </a:p>
        </p:txBody>
      </p:sp>
      <p:sp>
        <p:nvSpPr>
          <p:cNvPr id="19" name="Shape 17"/>
          <p:cNvSpPr/>
          <p:nvPr/>
        </p:nvSpPr>
        <p:spPr>
          <a:xfrm>
            <a:off x="3493008" y="2432304"/>
            <a:ext cx="2651760" cy="758952"/>
          </a:xfrm>
          <a:prstGeom prst="rect">
            <a:avLst/>
          </a:prstGeom>
          <a:solidFill>
            <a:srgbClr val="F4F6FB"/>
          </a:solidFill>
          <a:ln w="6350">
            <a:solidFill>
              <a:srgbClr val="D8DDE8"/>
            </a:solidFill>
            <a:prstDash val="solid"/>
          </a:ln>
        </p:spPr>
        <p:txBody>
          <a:bodyPr/>
          <a:lstStyle/>
          <a:p>
            <a:endParaRPr lang="en-IN"/>
          </a:p>
        </p:txBody>
      </p:sp>
      <p:sp>
        <p:nvSpPr>
          <p:cNvPr id="20" name="Text 18"/>
          <p:cNvSpPr/>
          <p:nvPr/>
        </p:nvSpPr>
        <p:spPr>
          <a:xfrm>
            <a:off x="3538728" y="2468880"/>
            <a:ext cx="2560320" cy="685800"/>
          </a:xfrm>
          <a:prstGeom prst="rect">
            <a:avLst/>
          </a:prstGeom>
          <a:noFill/>
        </p:spPr>
        <p:txBody>
          <a:bodyPr wrap="square" rtlCol="0" anchor="t"/>
          <a:lstStyle/>
          <a:p>
            <a:pPr marL="0" indent="0" algn="l">
              <a:buNone/>
            </a:pPr>
            <a:r>
              <a:rPr lang="en-US" sz="900"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4 of the 6 impounded documents were on record and AO actually discussed them. Same material → reopening = review.</a:t>
            </a:r>
            <a:endParaRPr lang="en-US" sz="900" dirty="0"/>
          </a:p>
        </p:txBody>
      </p:sp>
      <p:sp>
        <p:nvSpPr>
          <p:cNvPr id="21" name="Shape 19"/>
          <p:cNvSpPr/>
          <p:nvPr/>
        </p:nvSpPr>
        <p:spPr>
          <a:xfrm>
            <a:off x="6163056" y="2432304"/>
            <a:ext cx="2743200" cy="758952"/>
          </a:xfrm>
          <a:prstGeom prst="rect">
            <a:avLst/>
          </a:prstGeom>
          <a:solidFill>
            <a:srgbClr val="F4F6FB"/>
          </a:solidFill>
          <a:ln w="6350">
            <a:solidFill>
              <a:srgbClr val="D8DDE8"/>
            </a:solidFill>
            <a:prstDash val="solid"/>
          </a:ln>
        </p:spPr>
        <p:txBody>
          <a:bodyPr/>
          <a:lstStyle/>
          <a:p>
            <a:endParaRPr lang="en-IN"/>
          </a:p>
        </p:txBody>
      </p:sp>
      <p:sp>
        <p:nvSpPr>
          <p:cNvPr id="22" name="Text 20"/>
          <p:cNvSpPr/>
          <p:nvPr/>
        </p:nvSpPr>
        <p:spPr>
          <a:xfrm>
            <a:off x="6208776" y="2468880"/>
            <a:ext cx="2651760" cy="685800"/>
          </a:xfrm>
          <a:prstGeom prst="rect">
            <a:avLst/>
          </a:prstGeom>
          <a:noFill/>
        </p:spPr>
        <p:txBody>
          <a:bodyPr wrap="square" rtlCol="0" anchor="t"/>
          <a:lstStyle/>
          <a:p>
            <a:pPr marL="0" indent="0" algn="l">
              <a:buNone/>
            </a:pPr>
            <a:r>
              <a:rPr lang="en-US" sz="900" dirty="0">
                <a:solidFill>
                  <a:srgbClr val="1A6B3A"/>
                </a:solidFill>
                <a:latin typeface="Bookman Old Style" panose="02050604050505020204" pitchFamily="18" charset="0"/>
                <a:ea typeface="Bookman Old Style" panose="02050604050505020204" pitchFamily="34" charset="-122"/>
                <a:cs typeface="Bookman Old Style" panose="02050604050505020204" pitchFamily="34" charset="-120"/>
              </a:rPr>
              <a:t>Document was on record BUT AO never examined the specific clause (Clause 7). Awareness ≠ opinion formed. Fresh inquiry into unexamined material is valid.</a:t>
            </a:r>
            <a:endParaRPr lang="en-US" sz="900" dirty="0"/>
          </a:p>
        </p:txBody>
      </p:sp>
      <p:sp>
        <p:nvSpPr>
          <p:cNvPr id="23" name="Shape 21"/>
          <p:cNvSpPr/>
          <p:nvPr/>
        </p:nvSpPr>
        <p:spPr>
          <a:xfrm>
            <a:off x="274320" y="3236976"/>
            <a:ext cx="3200400" cy="758952"/>
          </a:xfrm>
          <a:prstGeom prst="rect">
            <a:avLst/>
          </a:prstGeom>
          <a:solidFill>
            <a:srgbClr val="D8DDE8"/>
          </a:solidFill>
          <a:ln w="6350">
            <a:solidFill>
              <a:srgbClr val="D8DDE8"/>
            </a:solidFill>
            <a:prstDash val="solid"/>
          </a:ln>
        </p:spPr>
        <p:txBody>
          <a:bodyPr/>
          <a:lstStyle/>
          <a:p>
            <a:endParaRPr lang="en-IN"/>
          </a:p>
        </p:txBody>
      </p:sp>
      <p:sp>
        <p:nvSpPr>
          <p:cNvPr id="24" name="Text 22"/>
          <p:cNvSpPr/>
          <p:nvPr/>
        </p:nvSpPr>
        <p:spPr>
          <a:xfrm>
            <a:off x="320040" y="3273552"/>
            <a:ext cx="3108960" cy="685800"/>
          </a:xfrm>
          <a:prstGeom prst="rect">
            <a:avLst/>
          </a:prstGeom>
          <a:noFill/>
        </p:spPr>
        <p:txBody>
          <a:bodyPr wrap="square" rtlCol="0" anchor="ctr"/>
          <a:lstStyle/>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Director's statement</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recorded during survey</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(§131 / §133A)</a:t>
            </a:r>
            <a:endParaRPr lang="en-US" sz="950" dirty="0"/>
          </a:p>
        </p:txBody>
      </p:sp>
      <p:sp>
        <p:nvSpPr>
          <p:cNvPr id="25" name="Shape 23"/>
          <p:cNvSpPr/>
          <p:nvPr/>
        </p:nvSpPr>
        <p:spPr>
          <a:xfrm>
            <a:off x="3493008" y="3236976"/>
            <a:ext cx="2651760" cy="758952"/>
          </a:xfrm>
          <a:prstGeom prst="rect">
            <a:avLst/>
          </a:prstGeom>
          <a:solidFill>
            <a:srgbClr val="FFFFFF"/>
          </a:solidFill>
          <a:ln w="6350">
            <a:solidFill>
              <a:srgbClr val="D8DDE8"/>
            </a:solidFill>
            <a:prstDash val="solid"/>
          </a:ln>
        </p:spPr>
        <p:txBody>
          <a:bodyPr/>
          <a:lstStyle/>
          <a:p>
            <a:endParaRPr lang="en-IN"/>
          </a:p>
        </p:txBody>
      </p:sp>
      <p:sp>
        <p:nvSpPr>
          <p:cNvPr id="26" name="Text 24"/>
          <p:cNvSpPr/>
          <p:nvPr/>
        </p:nvSpPr>
        <p:spPr>
          <a:xfrm>
            <a:off x="3538728" y="3273552"/>
            <a:ext cx="2560320" cy="685800"/>
          </a:xfrm>
          <a:prstGeom prst="rect">
            <a:avLst/>
          </a:prstGeom>
          <a:noFill/>
        </p:spPr>
        <p:txBody>
          <a:bodyPr wrap="square" rtlCol="0" anchor="t"/>
          <a:lstStyle/>
          <a:p>
            <a:pPr marL="0" indent="0" algn="l">
              <a:buNone/>
            </a:pPr>
            <a:r>
              <a:rPr lang="en-US" sz="900"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Statement merely repeats known facts about existence of AOP + income quantum already on record. No new material.</a:t>
            </a:r>
            <a:endParaRPr lang="en-US" sz="900" dirty="0"/>
          </a:p>
        </p:txBody>
      </p:sp>
      <p:sp>
        <p:nvSpPr>
          <p:cNvPr id="27" name="Shape 25"/>
          <p:cNvSpPr/>
          <p:nvPr/>
        </p:nvSpPr>
        <p:spPr>
          <a:xfrm>
            <a:off x="6163056" y="3236976"/>
            <a:ext cx="2743200" cy="758952"/>
          </a:xfrm>
          <a:prstGeom prst="rect">
            <a:avLst/>
          </a:prstGeom>
          <a:solidFill>
            <a:srgbClr val="FFFFFF"/>
          </a:solidFill>
          <a:ln w="6350">
            <a:solidFill>
              <a:srgbClr val="D8DDE8"/>
            </a:solidFill>
            <a:prstDash val="solid"/>
          </a:ln>
        </p:spPr>
        <p:txBody>
          <a:bodyPr/>
          <a:lstStyle/>
          <a:p>
            <a:endParaRPr lang="en-IN"/>
          </a:p>
        </p:txBody>
      </p:sp>
      <p:sp>
        <p:nvSpPr>
          <p:cNvPr id="28" name="Text 26"/>
          <p:cNvSpPr/>
          <p:nvPr/>
        </p:nvSpPr>
        <p:spPr>
          <a:xfrm>
            <a:off x="6208776" y="3273552"/>
            <a:ext cx="2651760" cy="685800"/>
          </a:xfrm>
          <a:prstGeom prst="rect">
            <a:avLst/>
          </a:prstGeom>
          <a:noFill/>
        </p:spPr>
        <p:txBody>
          <a:bodyPr wrap="square" rtlCol="0" anchor="t"/>
          <a:lstStyle/>
          <a:p>
            <a:pPr marL="0" indent="0" algn="l">
              <a:buNone/>
            </a:pPr>
            <a:r>
              <a:rPr lang="en-US" sz="900" dirty="0">
                <a:solidFill>
                  <a:srgbClr val="1A6B3A"/>
                </a:solidFill>
                <a:latin typeface="Bookman Old Style" panose="02050604050505020204" pitchFamily="18" charset="0"/>
                <a:ea typeface="Bookman Old Style" panose="02050604050505020204" pitchFamily="34" charset="-122"/>
                <a:cs typeface="Bookman Old Style" panose="02050604050505020204" pitchFamily="34" charset="-120"/>
              </a:rPr>
              <a:t>Director admits: 35% was fixed to protect land rights from project risks — i.e., it is revenue, not profit. This is NEW specific information not previously on record.</a:t>
            </a:r>
            <a:endParaRPr lang="en-US" sz="900" dirty="0"/>
          </a:p>
        </p:txBody>
      </p:sp>
      <p:sp>
        <p:nvSpPr>
          <p:cNvPr id="29" name="Shape 27"/>
          <p:cNvSpPr/>
          <p:nvPr/>
        </p:nvSpPr>
        <p:spPr>
          <a:xfrm>
            <a:off x="274320" y="4041648"/>
            <a:ext cx="3200400" cy="758952"/>
          </a:xfrm>
          <a:prstGeom prst="rect">
            <a:avLst/>
          </a:prstGeom>
          <a:solidFill>
            <a:srgbClr val="D8DDE8"/>
          </a:solidFill>
          <a:ln w="6350">
            <a:solidFill>
              <a:srgbClr val="D8DDE8"/>
            </a:solidFill>
            <a:prstDash val="solid"/>
          </a:ln>
        </p:spPr>
        <p:txBody>
          <a:bodyPr/>
          <a:lstStyle/>
          <a:p>
            <a:endParaRPr lang="en-IN"/>
          </a:p>
        </p:txBody>
      </p:sp>
      <p:sp>
        <p:nvSpPr>
          <p:cNvPr id="30" name="Text 28"/>
          <p:cNvSpPr/>
          <p:nvPr/>
        </p:nvSpPr>
        <p:spPr>
          <a:xfrm>
            <a:off x="320040" y="4078224"/>
            <a:ext cx="3108960" cy="685800"/>
          </a:xfrm>
          <a:prstGeom prst="rect">
            <a:avLst/>
          </a:prstGeom>
          <a:noFill/>
        </p:spPr>
        <p:txBody>
          <a:bodyPr wrap="square" rtlCol="0" anchor="ctr"/>
          <a:lstStyle/>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Disclosure in return vs</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full primary fact disclosure</a:t>
            </a:r>
            <a:endParaRPr lang="en-US" sz="950" dirty="0"/>
          </a:p>
          <a:p>
            <a:pPr marL="0" indent="0" algn="l">
              <a:buNone/>
            </a:pPr>
            <a:r>
              <a:rPr lang="en-US" sz="95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(Explanation 1, §147)</a:t>
            </a:r>
            <a:endParaRPr lang="en-US" sz="950" dirty="0"/>
          </a:p>
        </p:txBody>
      </p:sp>
      <p:sp>
        <p:nvSpPr>
          <p:cNvPr id="31" name="Shape 29"/>
          <p:cNvSpPr/>
          <p:nvPr/>
        </p:nvSpPr>
        <p:spPr>
          <a:xfrm>
            <a:off x="3493008" y="4041648"/>
            <a:ext cx="2651760" cy="758952"/>
          </a:xfrm>
          <a:prstGeom prst="rect">
            <a:avLst/>
          </a:prstGeom>
          <a:solidFill>
            <a:srgbClr val="F4F6FB"/>
          </a:solidFill>
          <a:ln w="6350">
            <a:solidFill>
              <a:srgbClr val="D8DDE8"/>
            </a:solidFill>
            <a:prstDash val="solid"/>
          </a:ln>
        </p:spPr>
        <p:txBody>
          <a:bodyPr/>
          <a:lstStyle/>
          <a:p>
            <a:endParaRPr lang="en-IN"/>
          </a:p>
        </p:txBody>
      </p:sp>
      <p:sp>
        <p:nvSpPr>
          <p:cNvPr id="32" name="Text 30"/>
          <p:cNvSpPr/>
          <p:nvPr/>
        </p:nvSpPr>
        <p:spPr>
          <a:xfrm>
            <a:off x="3538728" y="4092738"/>
            <a:ext cx="2560320" cy="685800"/>
          </a:xfrm>
          <a:prstGeom prst="rect">
            <a:avLst/>
          </a:prstGeom>
          <a:noFill/>
        </p:spPr>
        <p:txBody>
          <a:bodyPr wrap="square" rtlCol="0" anchor="t"/>
          <a:lstStyle/>
          <a:p>
            <a:pPr marL="0" indent="0" algn="l">
              <a:buNone/>
            </a:pPr>
            <a:r>
              <a:rPr lang="en-US" sz="900"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Assessee mentioned AOP name + income amount in return → claimed this = full disclosure → no reopening possible.</a:t>
            </a:r>
            <a:endParaRPr lang="en-US" sz="900" dirty="0"/>
          </a:p>
        </p:txBody>
      </p:sp>
      <p:sp>
        <p:nvSpPr>
          <p:cNvPr id="33" name="Shape 31"/>
          <p:cNvSpPr/>
          <p:nvPr/>
        </p:nvSpPr>
        <p:spPr>
          <a:xfrm>
            <a:off x="6163056" y="4041648"/>
            <a:ext cx="2743200" cy="758952"/>
          </a:xfrm>
          <a:prstGeom prst="rect">
            <a:avLst/>
          </a:prstGeom>
          <a:solidFill>
            <a:srgbClr val="F4F6FB"/>
          </a:solidFill>
          <a:ln w="6350">
            <a:solidFill>
              <a:srgbClr val="D8DDE8"/>
            </a:solidFill>
            <a:prstDash val="solid"/>
          </a:ln>
        </p:spPr>
        <p:txBody>
          <a:bodyPr/>
          <a:lstStyle/>
          <a:p>
            <a:endParaRPr lang="en-IN"/>
          </a:p>
        </p:txBody>
      </p:sp>
      <p:sp>
        <p:nvSpPr>
          <p:cNvPr id="34" name="Text 32"/>
          <p:cNvSpPr/>
          <p:nvPr/>
        </p:nvSpPr>
        <p:spPr>
          <a:xfrm>
            <a:off x="6208776" y="4078224"/>
            <a:ext cx="2651760" cy="685800"/>
          </a:xfrm>
          <a:prstGeom prst="rect">
            <a:avLst/>
          </a:prstGeom>
          <a:noFill/>
        </p:spPr>
        <p:txBody>
          <a:bodyPr wrap="square" rtlCol="0" anchor="t"/>
          <a:lstStyle/>
          <a:p>
            <a:pPr marL="0" indent="0" algn="l">
              <a:buNone/>
            </a:pPr>
            <a:r>
              <a:rPr lang="en-US" sz="900" dirty="0">
                <a:solidFill>
                  <a:srgbClr val="1A6B3A"/>
                </a:solidFill>
                <a:latin typeface="Bookman Old Style" panose="02050604050505020204" pitchFamily="18" charset="0"/>
                <a:ea typeface="Bookman Old Style" panose="02050604050505020204" pitchFamily="34" charset="-122"/>
                <a:cs typeface="Bookman Old Style" panose="02050604050505020204" pitchFamily="34" charset="-120"/>
              </a:rPr>
              <a:t>Mentioning AOP + quantum ≠ disclosing the true nature of the receipt. Assessee never highlighted Clause 7. Reopening valid.</a:t>
            </a:r>
            <a:endParaRPr lang="en-US" sz="900" dirty="0"/>
          </a:p>
        </p:txBody>
      </p:sp>
      <p:sp>
        <p:nvSpPr>
          <p:cNvPr id="35" name="Shape 33"/>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36" name="Text 34"/>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Section 147 — 'Reason to Believe' &amp; 'Change of Opinion'  |  Reassessment Validity Framework</a:t>
            </a:r>
            <a:endParaRPr lang="en-US" sz="85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D1B3E"/>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C9A84C"/>
          </a:solidFill>
          <a:ln w="12700">
            <a:solidFill>
              <a:srgbClr val="C9A84C"/>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4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SCENARIO ANALYSIS — AOP INCOME: WHEN IS IT PROFIT (EXEMPT) vs REVENUE (TAXABLE)?</a:t>
            </a:r>
            <a:endParaRPr lang="en-US" sz="1400" dirty="0"/>
          </a:p>
        </p:txBody>
      </p:sp>
      <p:sp>
        <p:nvSpPr>
          <p:cNvPr id="4" name="Text 2"/>
          <p:cNvSpPr/>
          <p:nvPr/>
        </p:nvSpPr>
        <p:spPr>
          <a:xfrm>
            <a:off x="274320" y="804672"/>
            <a:ext cx="8595360" cy="310896"/>
          </a:xfrm>
          <a:prstGeom prst="rect">
            <a:avLst/>
          </a:prstGeom>
          <a:noFill/>
        </p:spPr>
        <p:txBody>
          <a:bodyPr wrap="square" rtlCol="0" anchor="ctr"/>
          <a:lstStyle/>
          <a:p>
            <a:pPr marL="0" indent="0" algn="l">
              <a:buNone/>
            </a:pPr>
            <a:r>
              <a:rPr lang="en-US" sz="10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The critical test: Is the member's share insulated from project expenses? If YES → it is revenue, not profit.</a:t>
            </a:r>
            <a:endParaRPr lang="en-US" sz="1050" dirty="0"/>
          </a:p>
        </p:txBody>
      </p:sp>
      <p:sp>
        <p:nvSpPr>
          <p:cNvPr id="5" name="Shape 3"/>
          <p:cNvSpPr/>
          <p:nvPr/>
        </p:nvSpPr>
        <p:spPr>
          <a:xfrm>
            <a:off x="182880" y="1170432"/>
            <a:ext cx="4315968" cy="1783080"/>
          </a:xfrm>
          <a:prstGeom prst="roundRect">
            <a:avLst>
              <a:gd name="adj" fmla="val 4103"/>
            </a:avLst>
          </a:prstGeom>
          <a:solidFill>
            <a:srgbClr val="0F2D1A"/>
          </a:solidFill>
          <a:ln w="19050">
            <a:solidFill>
              <a:srgbClr val="1A6B3A"/>
            </a:solidFill>
            <a:prstDash val="solid"/>
          </a:ln>
        </p:spPr>
        <p:txBody>
          <a:bodyPr/>
          <a:lstStyle/>
          <a:p>
            <a:endParaRPr lang="en-IN"/>
          </a:p>
        </p:txBody>
      </p:sp>
      <p:sp>
        <p:nvSpPr>
          <p:cNvPr id="6" name="Shape 4"/>
          <p:cNvSpPr/>
          <p:nvPr/>
        </p:nvSpPr>
        <p:spPr>
          <a:xfrm>
            <a:off x="292608" y="1261872"/>
            <a:ext cx="310896" cy="310896"/>
          </a:xfrm>
          <a:prstGeom prst="roundRect">
            <a:avLst>
              <a:gd name="adj" fmla="val 14706"/>
            </a:avLst>
          </a:prstGeom>
          <a:solidFill>
            <a:srgbClr val="1A6B3A"/>
          </a:solidFill>
          <a:ln w="12700">
            <a:solidFill>
              <a:srgbClr val="1A6B3A"/>
            </a:solidFill>
            <a:prstDash val="solid"/>
          </a:ln>
        </p:spPr>
        <p:txBody>
          <a:bodyPr/>
          <a:lstStyle/>
          <a:p>
            <a:endParaRPr lang="en-IN"/>
          </a:p>
        </p:txBody>
      </p:sp>
      <p:sp>
        <p:nvSpPr>
          <p:cNvPr id="7" name="Text 5"/>
          <p:cNvSpPr/>
          <p:nvPr/>
        </p:nvSpPr>
        <p:spPr>
          <a:xfrm>
            <a:off x="292608" y="1261872"/>
            <a:ext cx="310896" cy="310896"/>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a:t>
            </a:r>
            <a:endParaRPr lang="en-US" sz="1100" dirty="0"/>
          </a:p>
        </p:txBody>
      </p:sp>
      <p:sp>
        <p:nvSpPr>
          <p:cNvPr id="8" name="Text 6"/>
          <p:cNvSpPr/>
          <p:nvPr/>
        </p:nvSpPr>
        <p:spPr>
          <a:xfrm>
            <a:off x="640080" y="1261872"/>
            <a:ext cx="3749040" cy="329184"/>
          </a:xfrm>
          <a:prstGeom prst="rect">
            <a:avLst/>
          </a:prstGeom>
          <a:noFill/>
        </p:spPr>
        <p:txBody>
          <a:bodyPr wrap="square" lIns="0" tIns="0" rIns="0" bIns="0" rtlCol="0" anchor="ctr"/>
          <a:lstStyle/>
          <a:p>
            <a:pPr marL="0" indent="0">
              <a:buNone/>
            </a:pPr>
            <a:r>
              <a:rPr lang="en-US" sz="950" b="1" dirty="0">
                <a:solidFill>
                  <a:srgbClr val="4CAF50"/>
                </a:solidFill>
                <a:latin typeface="Bookman Old Style" panose="02050604050505020204" pitchFamily="18" charset="0"/>
                <a:ea typeface="Bookman Old Style" panose="02050604050505020204" pitchFamily="34" charset="-122"/>
                <a:cs typeface="Bookman Old Style" panose="02050604050505020204" pitchFamily="34" charset="-120"/>
              </a:rPr>
              <a:t>✔  True Profit Share — EXEMPT u/s 86</a:t>
            </a:r>
            <a:endParaRPr lang="en-US" sz="950" dirty="0"/>
          </a:p>
        </p:txBody>
      </p:sp>
      <p:sp>
        <p:nvSpPr>
          <p:cNvPr id="9" name="Shape 7"/>
          <p:cNvSpPr/>
          <p:nvPr/>
        </p:nvSpPr>
        <p:spPr>
          <a:xfrm>
            <a:off x="292608" y="1627632"/>
            <a:ext cx="4087368" cy="0"/>
          </a:xfrm>
          <a:prstGeom prst="line">
            <a:avLst/>
          </a:prstGeom>
          <a:noFill/>
          <a:ln w="7620">
            <a:solidFill>
              <a:srgbClr val="1A6B3A"/>
            </a:solidFill>
            <a:prstDash val="solid"/>
          </a:ln>
        </p:spPr>
        <p:txBody>
          <a:bodyPr/>
          <a:lstStyle/>
          <a:p>
            <a:endParaRPr lang="en-IN"/>
          </a:p>
        </p:txBody>
      </p:sp>
      <p:sp>
        <p:nvSpPr>
          <p:cNvPr id="10" name="Text 8"/>
          <p:cNvSpPr/>
          <p:nvPr/>
        </p:nvSpPr>
        <p:spPr>
          <a:xfrm>
            <a:off x="292608" y="1682496"/>
            <a:ext cx="4087368" cy="1207008"/>
          </a:xfrm>
          <a:prstGeom prst="rect">
            <a:avLst/>
          </a:prstGeom>
          <a:noFill/>
        </p:spPr>
        <p:txBody>
          <a:bodyPr wrap="square" rtlCol="0" anchor="t"/>
          <a:lstStyle/>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Member's share = calculated AFTER deducting ALL project expenses.</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Example: Gross receipts ₹100 Cr — Expenses ₹70 Cr = Profit ₹30 Cr.</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Member gets X% of ₹30 Cr (profit). If AOP taxed at max rate → member's share exempt.</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Expenses affect both members equally — share rises or falls with profit.</a:t>
            </a:r>
            <a:endParaRPr lang="en-US" sz="950" dirty="0"/>
          </a:p>
        </p:txBody>
      </p:sp>
      <p:sp>
        <p:nvSpPr>
          <p:cNvPr id="11" name="Shape 9"/>
          <p:cNvSpPr/>
          <p:nvPr/>
        </p:nvSpPr>
        <p:spPr>
          <a:xfrm>
            <a:off x="4709160" y="1170432"/>
            <a:ext cx="4315968" cy="1783080"/>
          </a:xfrm>
          <a:prstGeom prst="roundRect">
            <a:avLst>
              <a:gd name="adj" fmla="val 4103"/>
            </a:avLst>
          </a:prstGeom>
          <a:solidFill>
            <a:srgbClr val="0F2D1A"/>
          </a:solidFill>
          <a:ln w="19050">
            <a:solidFill>
              <a:srgbClr val="1A6B3A"/>
            </a:solidFill>
            <a:prstDash val="solid"/>
          </a:ln>
        </p:spPr>
        <p:txBody>
          <a:bodyPr/>
          <a:lstStyle/>
          <a:p>
            <a:endParaRPr lang="en-IN"/>
          </a:p>
        </p:txBody>
      </p:sp>
      <p:sp>
        <p:nvSpPr>
          <p:cNvPr id="12" name="Shape 10"/>
          <p:cNvSpPr/>
          <p:nvPr/>
        </p:nvSpPr>
        <p:spPr>
          <a:xfrm>
            <a:off x="4818888" y="1261872"/>
            <a:ext cx="310896" cy="310896"/>
          </a:xfrm>
          <a:prstGeom prst="roundRect">
            <a:avLst>
              <a:gd name="adj" fmla="val 14706"/>
            </a:avLst>
          </a:prstGeom>
          <a:solidFill>
            <a:srgbClr val="1A6B3A"/>
          </a:solidFill>
          <a:ln w="12700">
            <a:solidFill>
              <a:srgbClr val="1A6B3A"/>
            </a:solidFill>
            <a:prstDash val="solid"/>
          </a:ln>
        </p:spPr>
        <p:txBody>
          <a:bodyPr/>
          <a:lstStyle/>
          <a:p>
            <a:endParaRPr lang="en-IN"/>
          </a:p>
        </p:txBody>
      </p:sp>
      <p:sp>
        <p:nvSpPr>
          <p:cNvPr id="13" name="Text 11"/>
          <p:cNvSpPr/>
          <p:nvPr/>
        </p:nvSpPr>
        <p:spPr>
          <a:xfrm>
            <a:off x="4818888" y="1261872"/>
            <a:ext cx="310896" cy="310896"/>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B</a:t>
            </a:r>
            <a:endParaRPr lang="en-US" sz="1100" dirty="0"/>
          </a:p>
        </p:txBody>
      </p:sp>
      <p:sp>
        <p:nvSpPr>
          <p:cNvPr id="14" name="Text 12"/>
          <p:cNvSpPr/>
          <p:nvPr/>
        </p:nvSpPr>
        <p:spPr>
          <a:xfrm>
            <a:off x="5166360" y="1261872"/>
            <a:ext cx="3749040" cy="329184"/>
          </a:xfrm>
          <a:prstGeom prst="rect">
            <a:avLst/>
          </a:prstGeom>
          <a:noFill/>
        </p:spPr>
        <p:txBody>
          <a:bodyPr wrap="square" lIns="0" tIns="0" rIns="0" bIns="0" rtlCol="0" anchor="ctr"/>
          <a:lstStyle/>
          <a:p>
            <a:pPr marL="0" indent="0">
              <a:buNone/>
            </a:pPr>
            <a:r>
              <a:rPr lang="en-US" sz="950" b="1" dirty="0">
                <a:solidFill>
                  <a:srgbClr val="4CAF50"/>
                </a:solidFill>
                <a:latin typeface="Bookman Old Style" panose="02050604050505020204" pitchFamily="18" charset="0"/>
                <a:ea typeface="Bookman Old Style" panose="02050604050505020204" pitchFamily="34" charset="-122"/>
                <a:cs typeface="Bookman Old Style" panose="02050604050505020204" pitchFamily="34" charset="-120"/>
              </a:rPr>
              <a:t>✔  Both Members Share Expenses — EXEMPT u/s 86</a:t>
            </a:r>
            <a:endParaRPr lang="en-US" sz="950" dirty="0"/>
          </a:p>
        </p:txBody>
      </p:sp>
      <p:sp>
        <p:nvSpPr>
          <p:cNvPr id="15" name="Shape 13"/>
          <p:cNvSpPr/>
          <p:nvPr/>
        </p:nvSpPr>
        <p:spPr>
          <a:xfrm>
            <a:off x="4818888" y="1627632"/>
            <a:ext cx="4087368" cy="0"/>
          </a:xfrm>
          <a:prstGeom prst="line">
            <a:avLst/>
          </a:prstGeom>
          <a:noFill/>
          <a:ln w="7620">
            <a:solidFill>
              <a:srgbClr val="1A6B3A"/>
            </a:solidFill>
            <a:prstDash val="solid"/>
          </a:ln>
        </p:spPr>
        <p:txBody>
          <a:bodyPr/>
          <a:lstStyle/>
          <a:p>
            <a:endParaRPr lang="en-IN"/>
          </a:p>
        </p:txBody>
      </p:sp>
      <p:sp>
        <p:nvSpPr>
          <p:cNvPr id="16" name="Text 14"/>
          <p:cNvSpPr/>
          <p:nvPr/>
        </p:nvSpPr>
        <p:spPr>
          <a:xfrm>
            <a:off x="4818888" y="1682496"/>
            <a:ext cx="4087368" cy="1207008"/>
          </a:xfrm>
          <a:prstGeom prst="rect">
            <a:avLst/>
          </a:prstGeom>
          <a:noFill/>
        </p:spPr>
        <p:txBody>
          <a:bodyPr wrap="square" rtlCol="0" anchor="t"/>
          <a:lstStyle/>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Both members share project expenses proportionally. After deducting expenses from gross receipts, the remaining amount is divided in agreed proportion.</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Expenses borne by all members → residual is truly 'profit'.</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AOP taxed → member's share of AOP profit exempt under §86 read with §67A.</a:t>
            </a:r>
            <a:endParaRPr lang="en-US" sz="950" dirty="0"/>
          </a:p>
        </p:txBody>
      </p:sp>
      <p:sp>
        <p:nvSpPr>
          <p:cNvPr id="17" name="Shape 15"/>
          <p:cNvSpPr/>
          <p:nvPr/>
        </p:nvSpPr>
        <p:spPr>
          <a:xfrm>
            <a:off x="182880" y="3072384"/>
            <a:ext cx="4315968" cy="1783080"/>
          </a:xfrm>
          <a:prstGeom prst="roundRect">
            <a:avLst>
              <a:gd name="adj" fmla="val 4103"/>
            </a:avLst>
          </a:prstGeom>
          <a:solidFill>
            <a:srgbClr val="2D0F0F"/>
          </a:solidFill>
          <a:ln w="19050">
            <a:solidFill>
              <a:srgbClr val="C0392B"/>
            </a:solidFill>
            <a:prstDash val="solid"/>
          </a:ln>
        </p:spPr>
        <p:txBody>
          <a:bodyPr/>
          <a:lstStyle/>
          <a:p>
            <a:endParaRPr lang="en-IN"/>
          </a:p>
        </p:txBody>
      </p:sp>
      <p:sp>
        <p:nvSpPr>
          <p:cNvPr id="18" name="Shape 16"/>
          <p:cNvSpPr/>
          <p:nvPr/>
        </p:nvSpPr>
        <p:spPr>
          <a:xfrm>
            <a:off x="292608" y="3163824"/>
            <a:ext cx="310896" cy="310896"/>
          </a:xfrm>
          <a:prstGeom prst="roundRect">
            <a:avLst>
              <a:gd name="adj" fmla="val 14706"/>
            </a:avLst>
          </a:prstGeom>
          <a:solidFill>
            <a:srgbClr val="C0392B"/>
          </a:solidFill>
          <a:ln w="12700">
            <a:solidFill>
              <a:srgbClr val="C0392B"/>
            </a:solidFill>
            <a:prstDash val="solid"/>
          </a:ln>
        </p:spPr>
        <p:txBody>
          <a:bodyPr/>
          <a:lstStyle/>
          <a:p>
            <a:endParaRPr lang="en-IN"/>
          </a:p>
        </p:txBody>
      </p:sp>
      <p:sp>
        <p:nvSpPr>
          <p:cNvPr id="19" name="Text 17"/>
          <p:cNvSpPr/>
          <p:nvPr/>
        </p:nvSpPr>
        <p:spPr>
          <a:xfrm>
            <a:off x="292608" y="3163824"/>
            <a:ext cx="310896" cy="310896"/>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C</a:t>
            </a:r>
            <a:endParaRPr lang="en-US" sz="1100" dirty="0"/>
          </a:p>
        </p:txBody>
      </p:sp>
      <p:sp>
        <p:nvSpPr>
          <p:cNvPr id="20" name="Text 18"/>
          <p:cNvSpPr/>
          <p:nvPr/>
        </p:nvSpPr>
        <p:spPr>
          <a:xfrm>
            <a:off x="640080" y="3163824"/>
            <a:ext cx="3749040" cy="329184"/>
          </a:xfrm>
          <a:prstGeom prst="rect">
            <a:avLst/>
          </a:prstGeom>
          <a:noFill/>
        </p:spPr>
        <p:txBody>
          <a:bodyPr wrap="square" lIns="0" tIns="0" rIns="0" bIns="0" rtlCol="0" anchor="ctr"/>
          <a:lstStyle/>
          <a:p>
            <a:pPr marL="0" indent="0">
              <a:buNone/>
            </a:pPr>
            <a:r>
              <a:rPr lang="en-US" sz="950" b="1" dirty="0">
                <a:solidFill>
                  <a:srgbClr val="EF5350"/>
                </a:solidFill>
                <a:latin typeface="Bookman Old Style" panose="02050604050505020204" pitchFamily="18" charset="0"/>
                <a:ea typeface="Bookman Old Style" panose="02050604050505020204" pitchFamily="34" charset="-122"/>
                <a:cs typeface="Bookman Old Style" panose="02050604050505020204" pitchFamily="34" charset="-120"/>
              </a:rPr>
              <a:t>✘  Fixed % of Gross Receipts Before Expenses — TAXABLE u/s 28</a:t>
            </a:r>
            <a:endParaRPr lang="en-US" sz="950" dirty="0"/>
          </a:p>
        </p:txBody>
      </p:sp>
      <p:sp>
        <p:nvSpPr>
          <p:cNvPr id="21" name="Shape 19"/>
          <p:cNvSpPr/>
          <p:nvPr/>
        </p:nvSpPr>
        <p:spPr>
          <a:xfrm>
            <a:off x="292608" y="3529584"/>
            <a:ext cx="4087368" cy="0"/>
          </a:xfrm>
          <a:prstGeom prst="line">
            <a:avLst/>
          </a:prstGeom>
          <a:noFill/>
          <a:ln w="7620">
            <a:solidFill>
              <a:srgbClr val="C0392B"/>
            </a:solidFill>
            <a:prstDash val="solid"/>
          </a:ln>
        </p:spPr>
        <p:txBody>
          <a:bodyPr/>
          <a:lstStyle/>
          <a:p>
            <a:endParaRPr lang="en-IN"/>
          </a:p>
        </p:txBody>
      </p:sp>
      <p:sp>
        <p:nvSpPr>
          <p:cNvPr id="22" name="Text 20"/>
          <p:cNvSpPr/>
          <p:nvPr/>
        </p:nvSpPr>
        <p:spPr>
          <a:xfrm>
            <a:off x="292608" y="3584448"/>
            <a:ext cx="4087368" cy="1207008"/>
          </a:xfrm>
          <a:prstGeom prst="rect">
            <a:avLst/>
          </a:prstGeom>
          <a:noFill/>
        </p:spPr>
        <p:txBody>
          <a:bodyPr wrap="square" rtlCol="0" anchor="t"/>
          <a:lstStyle/>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Member A entitled to fixed % of gross receipts UPFRONT — before any expense is deducted.</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All expenses borne exclusively by Member B from B's portion.</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Member A's share is INSULATED from expenses — does not go up or down with project costs.</a:t>
            </a:r>
            <a:endParaRPr lang="en-US" sz="950" dirty="0"/>
          </a:p>
          <a:p>
            <a:pPr marL="0" indent="0" algn="l">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This is REVENUE, not profit. Diversion by overriding title — taxable in A's hands directly.</a:t>
            </a:r>
            <a:endParaRPr lang="en-US" sz="950" dirty="0"/>
          </a:p>
        </p:txBody>
      </p:sp>
      <p:sp>
        <p:nvSpPr>
          <p:cNvPr id="23" name="Shape 21"/>
          <p:cNvSpPr/>
          <p:nvPr/>
        </p:nvSpPr>
        <p:spPr>
          <a:xfrm>
            <a:off x="4709160" y="3072384"/>
            <a:ext cx="4315968" cy="1783080"/>
          </a:xfrm>
          <a:prstGeom prst="roundRect">
            <a:avLst>
              <a:gd name="adj" fmla="val 4103"/>
            </a:avLst>
          </a:prstGeom>
          <a:solidFill>
            <a:srgbClr val="2D0F0F"/>
          </a:solidFill>
          <a:ln w="19050">
            <a:solidFill>
              <a:srgbClr val="C0392B"/>
            </a:solidFill>
            <a:prstDash val="solid"/>
          </a:ln>
        </p:spPr>
        <p:txBody>
          <a:bodyPr/>
          <a:lstStyle/>
          <a:p>
            <a:endParaRPr lang="en-IN"/>
          </a:p>
        </p:txBody>
      </p:sp>
      <p:sp>
        <p:nvSpPr>
          <p:cNvPr id="24" name="Shape 22"/>
          <p:cNvSpPr/>
          <p:nvPr/>
        </p:nvSpPr>
        <p:spPr>
          <a:xfrm>
            <a:off x="4818888" y="3163824"/>
            <a:ext cx="310896" cy="310896"/>
          </a:xfrm>
          <a:prstGeom prst="roundRect">
            <a:avLst>
              <a:gd name="adj" fmla="val 14706"/>
            </a:avLst>
          </a:prstGeom>
          <a:solidFill>
            <a:srgbClr val="C0392B"/>
          </a:solidFill>
          <a:ln w="12700">
            <a:solidFill>
              <a:srgbClr val="C0392B"/>
            </a:solidFill>
            <a:prstDash val="solid"/>
          </a:ln>
        </p:spPr>
        <p:txBody>
          <a:bodyPr/>
          <a:lstStyle/>
          <a:p>
            <a:endParaRPr lang="en-IN"/>
          </a:p>
        </p:txBody>
      </p:sp>
      <p:sp>
        <p:nvSpPr>
          <p:cNvPr id="25" name="Text 23"/>
          <p:cNvSpPr/>
          <p:nvPr/>
        </p:nvSpPr>
        <p:spPr>
          <a:xfrm>
            <a:off x="4818888" y="3163824"/>
            <a:ext cx="310896" cy="310896"/>
          </a:xfrm>
          <a:prstGeom prst="rect">
            <a:avLst/>
          </a:prstGeom>
          <a:noFill/>
        </p:spPr>
        <p:txBody>
          <a:bodyPr wrap="square" lIns="0" tIns="0" rIns="0" bIns="0" rtlCol="0" anchor="ctr"/>
          <a:lstStyle/>
          <a:p>
            <a:pPr marL="0" indent="0" algn="ctr">
              <a:buNone/>
            </a:pPr>
            <a:r>
              <a:rPr lang="en-US" sz="1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D</a:t>
            </a:r>
            <a:endParaRPr lang="en-US" sz="1100" dirty="0"/>
          </a:p>
        </p:txBody>
      </p:sp>
      <p:sp>
        <p:nvSpPr>
          <p:cNvPr id="26" name="Text 24"/>
          <p:cNvSpPr/>
          <p:nvPr/>
        </p:nvSpPr>
        <p:spPr>
          <a:xfrm>
            <a:off x="5166360" y="3163824"/>
            <a:ext cx="3749040" cy="329184"/>
          </a:xfrm>
          <a:prstGeom prst="rect">
            <a:avLst/>
          </a:prstGeom>
          <a:noFill/>
        </p:spPr>
        <p:txBody>
          <a:bodyPr wrap="square" lIns="0" tIns="0" rIns="0" bIns="0" rtlCol="0" anchor="ctr"/>
          <a:lstStyle/>
          <a:p>
            <a:pPr marL="0" indent="0">
              <a:buNone/>
            </a:pPr>
            <a:r>
              <a:rPr lang="en-US" sz="950" b="1" dirty="0">
                <a:solidFill>
                  <a:srgbClr val="EF5350"/>
                </a:solidFill>
                <a:latin typeface="Bookman Old Style" panose="02050604050505020204" pitchFamily="18" charset="0"/>
                <a:ea typeface="Bookman Old Style" panose="02050604050505020204" pitchFamily="34" charset="-122"/>
                <a:cs typeface="Bookman Old Style" panose="02050604050505020204" pitchFamily="34" charset="-120"/>
              </a:rPr>
              <a:t>✘  Share as Compensation for Land / Development Rights — TAXABLE u/s 28</a:t>
            </a:r>
            <a:endParaRPr lang="en-US" sz="950" dirty="0"/>
          </a:p>
        </p:txBody>
      </p:sp>
      <p:sp>
        <p:nvSpPr>
          <p:cNvPr id="27" name="Shape 25"/>
          <p:cNvSpPr/>
          <p:nvPr/>
        </p:nvSpPr>
        <p:spPr>
          <a:xfrm>
            <a:off x="4818888" y="3529584"/>
            <a:ext cx="4087368" cy="0"/>
          </a:xfrm>
          <a:prstGeom prst="line">
            <a:avLst/>
          </a:prstGeom>
          <a:noFill/>
          <a:ln w="7620">
            <a:solidFill>
              <a:srgbClr val="C0392B"/>
            </a:solidFill>
            <a:prstDash val="solid"/>
          </a:ln>
        </p:spPr>
        <p:txBody>
          <a:bodyPr/>
          <a:lstStyle/>
          <a:p>
            <a:endParaRPr lang="en-IN"/>
          </a:p>
        </p:txBody>
      </p:sp>
      <p:sp>
        <p:nvSpPr>
          <p:cNvPr id="28" name="Text 26"/>
          <p:cNvSpPr/>
          <p:nvPr/>
        </p:nvSpPr>
        <p:spPr>
          <a:xfrm>
            <a:off x="4818888" y="3584448"/>
            <a:ext cx="4087368" cy="1207008"/>
          </a:xfrm>
          <a:prstGeom prst="rect">
            <a:avLst/>
          </a:prstGeom>
          <a:noFill/>
        </p:spPr>
        <p:txBody>
          <a:bodyPr wrap="square" rtlCol="0" anchor="t"/>
          <a:lstStyle/>
          <a:p>
            <a:pPr marL="0" indent="0" algn="just">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What is called 'profit share' is actually consideration for surrendering development rights over land contributed</a:t>
            </a:r>
            <a:endParaRPr lang="en-US" sz="950" dirty="0"/>
          </a:p>
          <a:p>
            <a:pPr marL="0" indent="0" algn="just">
              <a:buNone/>
            </a:pPr>
            <a:endPar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just">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The agreement itself uses 'share of revenue/income' — not 'profit’.</a:t>
            </a:r>
            <a:r>
              <a:rPr lang="en-US" sz="950" dirty="0"/>
              <a:t> </a:t>
            </a: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Director admitted: formula devised to safeguard precious development rights from risks of construction business.</a:t>
            </a:r>
            <a:endParaRPr lang="en-US" sz="950" dirty="0"/>
          </a:p>
          <a:p>
            <a:pPr marL="0" indent="0" algn="just">
              <a:buNone/>
            </a:pPr>
            <a:r>
              <a:rPr lang="en-US" sz="95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This is a taxable business receipt in the member's hands u/s 28(i).</a:t>
            </a:r>
            <a:endParaRPr lang="en-US" sz="950" dirty="0"/>
          </a:p>
        </p:txBody>
      </p:sp>
      <p:sp>
        <p:nvSpPr>
          <p:cNvPr id="29" name="Shape 27"/>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30" name="Text 28"/>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Section 28(i), 86, 67A, 167B  |  Profit vs Revenue — When is AOP Member's Income Taxable?</a:t>
            </a:r>
            <a:endParaRPr lang="en-US" sz="8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0D1B3E"/>
          </a:solidFill>
          <a:ln w="12700">
            <a:solidFill>
              <a:srgbClr val="0D1B3E"/>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6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THE PRESENT CASE — HOW DOES SPPL'S SITUATION MAP TO THE SCENARIOS?</a:t>
            </a:r>
            <a:endParaRPr lang="en-US" sz="1600" dirty="0"/>
          </a:p>
        </p:txBody>
      </p:sp>
      <p:sp>
        <p:nvSpPr>
          <p:cNvPr id="4" name="Shape 2"/>
          <p:cNvSpPr/>
          <p:nvPr/>
        </p:nvSpPr>
        <p:spPr>
          <a:xfrm>
            <a:off x="182880" y="868680"/>
            <a:ext cx="4114800" cy="4114800"/>
          </a:xfrm>
          <a:prstGeom prst="roundRect">
            <a:avLst>
              <a:gd name="adj" fmla="val 1556"/>
            </a:avLst>
          </a:prstGeom>
          <a:solidFill>
            <a:srgbClr val="F0F4FF"/>
          </a:solidFill>
          <a:ln w="15240">
            <a:solidFill>
              <a:srgbClr val="4A6FBF"/>
            </a:solidFill>
            <a:prstDash val="solid"/>
          </a:ln>
          <a:effectLst>
            <a:outerShdw blurRad="76200" dist="25400" dir="2700000" algn="bl" rotWithShape="0">
              <a:srgbClr val="000000">
                <a:alpha val="10000"/>
              </a:srgbClr>
            </a:outerShdw>
          </a:effectLst>
        </p:spPr>
        <p:txBody>
          <a:bodyPr/>
          <a:lstStyle/>
          <a:p>
            <a:endParaRPr lang="en-IN"/>
          </a:p>
        </p:txBody>
      </p:sp>
      <p:sp>
        <p:nvSpPr>
          <p:cNvPr id="5" name="Text 3"/>
          <p:cNvSpPr/>
          <p:nvPr/>
        </p:nvSpPr>
        <p:spPr>
          <a:xfrm>
            <a:off x="320040" y="932688"/>
            <a:ext cx="3840480" cy="365760"/>
          </a:xfrm>
          <a:prstGeom prst="rect">
            <a:avLst/>
          </a:prstGeom>
          <a:noFill/>
        </p:spPr>
        <p:txBody>
          <a:bodyPr wrap="square" rtlCol="0" anchor="ctr"/>
          <a:lstStyle/>
          <a:p>
            <a:pPr marL="0" indent="0" algn="ctr">
              <a:buNone/>
            </a:pPr>
            <a:r>
              <a:rPr lang="en-US" sz="13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WHAT SPPL CLAIMED</a:t>
            </a:r>
            <a:endParaRPr lang="en-US" sz="1300" dirty="0"/>
          </a:p>
        </p:txBody>
      </p:sp>
      <p:sp>
        <p:nvSpPr>
          <p:cNvPr id="6" name="Shape 4"/>
          <p:cNvSpPr/>
          <p:nvPr/>
        </p:nvSpPr>
        <p:spPr>
          <a:xfrm>
            <a:off x="292608" y="1325880"/>
            <a:ext cx="3904488" cy="0"/>
          </a:xfrm>
          <a:prstGeom prst="line">
            <a:avLst/>
          </a:prstGeom>
          <a:noFill/>
          <a:ln w="8890">
            <a:solidFill>
              <a:srgbClr val="4A6FBF"/>
            </a:solidFill>
            <a:prstDash val="solid"/>
          </a:ln>
        </p:spPr>
        <p:txBody>
          <a:bodyPr/>
          <a:lstStyle/>
          <a:p>
            <a:endParaRPr lang="en-IN"/>
          </a:p>
        </p:txBody>
      </p:sp>
      <p:sp>
        <p:nvSpPr>
          <p:cNvPr id="7" name="Text 5"/>
          <p:cNvSpPr/>
          <p:nvPr/>
        </p:nvSpPr>
        <p:spPr>
          <a:xfrm>
            <a:off x="292608" y="1389888"/>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SPPL is a member of AOP — 'Fortaleza Developers'.</a:t>
            </a:r>
            <a:endParaRPr lang="en-US" sz="950" dirty="0"/>
          </a:p>
        </p:txBody>
      </p:sp>
      <p:sp>
        <p:nvSpPr>
          <p:cNvPr id="8" name="Text 6"/>
          <p:cNvSpPr/>
          <p:nvPr/>
        </p:nvSpPr>
        <p:spPr>
          <a:xfrm>
            <a:off x="292608" y="1819656"/>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35% received = share of AOP's PROFIT (not gross revenue).</a:t>
            </a:r>
            <a:endParaRPr lang="en-US" sz="950" dirty="0"/>
          </a:p>
        </p:txBody>
      </p:sp>
      <p:sp>
        <p:nvSpPr>
          <p:cNvPr id="9" name="Text 7"/>
          <p:cNvSpPr/>
          <p:nvPr/>
        </p:nvSpPr>
        <p:spPr>
          <a:xfrm>
            <a:off x="292608" y="2249424"/>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AOP was taxed at maximum marginal rate under §167B(2).</a:t>
            </a:r>
            <a:endParaRPr lang="en-US" sz="950" dirty="0"/>
          </a:p>
        </p:txBody>
      </p:sp>
      <p:sp>
        <p:nvSpPr>
          <p:cNvPr id="10" name="Text 8"/>
          <p:cNvSpPr/>
          <p:nvPr/>
        </p:nvSpPr>
        <p:spPr>
          <a:xfrm>
            <a:off x="292608" y="2679192"/>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Therefore, SPPL's share is EXEMPT — no tax in SPPL's hands (§86 read with §67A).</a:t>
            </a:r>
            <a:endParaRPr lang="en-US" sz="950" dirty="0"/>
          </a:p>
        </p:txBody>
      </p:sp>
      <p:sp>
        <p:nvSpPr>
          <p:cNvPr id="11" name="Text 9"/>
          <p:cNvSpPr/>
          <p:nvPr/>
        </p:nvSpPr>
        <p:spPr>
          <a:xfrm>
            <a:off x="292608" y="3108960"/>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AOP claimed 80-IB(10) deduction on the entire profit including SPPL's 35%.</a:t>
            </a:r>
            <a:endParaRPr lang="en-US" sz="950" dirty="0"/>
          </a:p>
        </p:txBody>
      </p:sp>
      <p:sp>
        <p:nvSpPr>
          <p:cNvPr id="12" name="Text 10"/>
          <p:cNvSpPr/>
          <p:nvPr/>
        </p:nvSpPr>
        <p:spPr>
          <a:xfrm>
            <a:off x="292608" y="3538728"/>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All facts fully disclosed in return. Reopening = change of opinion — illegal.</a:t>
            </a:r>
            <a:endParaRPr lang="en-US" sz="950" dirty="0"/>
          </a:p>
        </p:txBody>
      </p:sp>
      <p:sp>
        <p:nvSpPr>
          <p:cNvPr id="13" name="Text 11"/>
          <p:cNvSpPr/>
          <p:nvPr/>
        </p:nvSpPr>
        <p:spPr>
          <a:xfrm>
            <a:off x="292608" y="3968496"/>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ITAT &amp; Bombay HC agreed with SPPL — issue already decided in AOP's own case.</a:t>
            </a:r>
            <a:endParaRPr lang="en-US" sz="950" dirty="0"/>
          </a:p>
        </p:txBody>
      </p:sp>
      <p:sp>
        <p:nvSpPr>
          <p:cNvPr id="14" name="Text 12"/>
          <p:cNvSpPr/>
          <p:nvPr/>
        </p:nvSpPr>
        <p:spPr>
          <a:xfrm>
            <a:off x="292608" y="4398264"/>
            <a:ext cx="388620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 Scenario A / B above — should be treated as exempt profit.</a:t>
            </a:r>
            <a:endParaRPr lang="en-US" sz="950" dirty="0"/>
          </a:p>
        </p:txBody>
      </p:sp>
      <p:sp>
        <p:nvSpPr>
          <p:cNvPr id="15" name="Shape 13"/>
          <p:cNvSpPr/>
          <p:nvPr/>
        </p:nvSpPr>
        <p:spPr>
          <a:xfrm>
            <a:off x="4754880" y="868680"/>
            <a:ext cx="4206240" cy="4114800"/>
          </a:xfrm>
          <a:prstGeom prst="roundRect">
            <a:avLst>
              <a:gd name="adj" fmla="val 1556"/>
            </a:avLst>
          </a:prstGeom>
          <a:solidFill>
            <a:srgbClr val="FFF4F4"/>
          </a:solidFill>
          <a:ln w="19050">
            <a:solidFill>
              <a:srgbClr val="C0392B"/>
            </a:solidFill>
            <a:prstDash val="solid"/>
          </a:ln>
          <a:effectLst>
            <a:outerShdw blurRad="76200" dist="25400" dir="2700000" algn="bl" rotWithShape="0">
              <a:srgbClr val="000000">
                <a:alpha val="10000"/>
              </a:srgbClr>
            </a:outerShdw>
          </a:effectLst>
        </p:spPr>
        <p:txBody>
          <a:bodyPr/>
          <a:lstStyle/>
          <a:p>
            <a:endParaRPr lang="en-IN"/>
          </a:p>
        </p:txBody>
      </p:sp>
      <p:sp>
        <p:nvSpPr>
          <p:cNvPr id="16" name="Text 14"/>
          <p:cNvSpPr/>
          <p:nvPr/>
        </p:nvSpPr>
        <p:spPr>
          <a:xfrm>
            <a:off x="4864608" y="932688"/>
            <a:ext cx="3977640" cy="365760"/>
          </a:xfrm>
          <a:prstGeom prst="rect">
            <a:avLst/>
          </a:prstGeom>
          <a:noFill/>
        </p:spPr>
        <p:txBody>
          <a:bodyPr wrap="square" rtlCol="0" anchor="ctr"/>
          <a:lstStyle/>
          <a:p>
            <a:pPr marL="0" indent="0" algn="ctr">
              <a:buNone/>
            </a:pPr>
            <a:r>
              <a:rPr lang="en-US" sz="1300" b="1"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WHAT THE SUPREME COURT HELD</a:t>
            </a:r>
            <a:endParaRPr lang="en-US" sz="1300" dirty="0"/>
          </a:p>
        </p:txBody>
      </p:sp>
      <p:sp>
        <p:nvSpPr>
          <p:cNvPr id="17" name="Shape 15"/>
          <p:cNvSpPr/>
          <p:nvPr/>
        </p:nvSpPr>
        <p:spPr>
          <a:xfrm>
            <a:off x="4800600" y="1325880"/>
            <a:ext cx="4041648" cy="0"/>
          </a:xfrm>
          <a:prstGeom prst="line">
            <a:avLst/>
          </a:prstGeom>
          <a:noFill/>
          <a:ln w="8890">
            <a:solidFill>
              <a:srgbClr val="C0392B"/>
            </a:solidFill>
            <a:prstDash val="solid"/>
          </a:ln>
        </p:spPr>
        <p:txBody>
          <a:bodyPr/>
          <a:lstStyle/>
          <a:p>
            <a:endParaRPr lang="en-IN"/>
          </a:p>
        </p:txBody>
      </p:sp>
      <p:sp>
        <p:nvSpPr>
          <p:cNvPr id="18" name="Text 16"/>
          <p:cNvSpPr/>
          <p:nvPr/>
        </p:nvSpPr>
        <p:spPr>
          <a:xfrm>
            <a:off x="4864608" y="1389888"/>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Clause 7 = 35% of GROSS sale receipts — taken BEFORE expenses. Not profit.</a:t>
            </a:r>
            <a:endParaRPr lang="en-US" sz="950" dirty="0"/>
          </a:p>
        </p:txBody>
      </p:sp>
      <p:sp>
        <p:nvSpPr>
          <p:cNvPr id="19" name="Text 17"/>
          <p:cNvSpPr/>
          <p:nvPr/>
        </p:nvSpPr>
        <p:spPr>
          <a:xfrm>
            <a:off x="4864608" y="1819656"/>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SPPL's share attaches at point of accrual (overriding title). AOP is merely a conduit.</a:t>
            </a:r>
            <a:endParaRPr lang="en-US" sz="950" dirty="0"/>
          </a:p>
        </p:txBody>
      </p:sp>
      <p:sp>
        <p:nvSpPr>
          <p:cNvPr id="20" name="Text 18"/>
          <p:cNvSpPr/>
          <p:nvPr/>
        </p:nvSpPr>
        <p:spPr>
          <a:xfrm>
            <a:off x="4864608" y="2249424"/>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All expenses borne by RKC (from 65%) — SPPL's share is insulated from any expense.</a:t>
            </a:r>
            <a:endParaRPr lang="en-US" sz="950" dirty="0"/>
          </a:p>
        </p:txBody>
      </p:sp>
      <p:sp>
        <p:nvSpPr>
          <p:cNvPr id="21" name="Text 19"/>
          <p:cNvSpPr/>
          <p:nvPr/>
        </p:nvSpPr>
        <p:spPr>
          <a:xfrm>
            <a:off x="4864608" y="2679192"/>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The words in Clause 7 itself say 'share of revenue/income' — NOT 'share of profit'.</a:t>
            </a:r>
            <a:endParaRPr lang="en-US" sz="950" dirty="0"/>
          </a:p>
        </p:txBody>
      </p:sp>
      <p:sp>
        <p:nvSpPr>
          <p:cNvPr id="22" name="Text 20"/>
          <p:cNvSpPr/>
          <p:nvPr/>
        </p:nvSpPr>
        <p:spPr>
          <a:xfrm>
            <a:off x="4864608" y="3108960"/>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Profit = surplus after deducting expenses. Since SPPL bears no expense, no profit.</a:t>
            </a:r>
            <a:endParaRPr lang="en-US" sz="950" dirty="0"/>
          </a:p>
        </p:txBody>
      </p:sp>
      <p:sp>
        <p:nvSpPr>
          <p:cNvPr id="23" name="Text 21"/>
          <p:cNvSpPr/>
          <p:nvPr/>
        </p:nvSpPr>
        <p:spPr>
          <a:xfrm>
            <a:off x="4864608" y="3538728"/>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Director's own statement confirms: 35% fixed to protect development rights from risks.</a:t>
            </a:r>
            <a:endParaRPr lang="en-US" sz="950" dirty="0"/>
          </a:p>
        </p:txBody>
      </p:sp>
      <p:sp>
        <p:nvSpPr>
          <p:cNvPr id="24" name="Text 22"/>
          <p:cNvSpPr/>
          <p:nvPr/>
        </p:nvSpPr>
        <p:spPr>
          <a:xfrm>
            <a:off x="4864608" y="3968496"/>
            <a:ext cx="3977640" cy="402336"/>
          </a:xfrm>
          <a:prstGeom prst="rect">
            <a:avLst/>
          </a:prstGeom>
          <a:noFill/>
        </p:spPr>
        <p:txBody>
          <a:bodyPr wrap="square" rtlCol="0" anchor="t"/>
          <a:lstStyle/>
          <a:p>
            <a:pPr marL="0" indent="0">
              <a:buNone/>
            </a:pPr>
            <a:r>
              <a:rPr lang="en-US" sz="950" dirty="0">
                <a:solidFill>
                  <a:srgbClr val="4A5568"/>
                </a:solidFill>
                <a:latin typeface="Bookman Old Style" panose="02050604050505020204" pitchFamily="18" charset="0"/>
                <a:ea typeface="Bookman Old Style" panose="02050604050505020204" pitchFamily="34" charset="-122"/>
                <a:cs typeface="Bookman Old Style" panose="02050604050505020204" pitchFamily="34" charset="-120"/>
              </a:rPr>
              <a:t>◆  Interpretation of contract = question of law — SC not bound by lower court findings.</a:t>
            </a:r>
            <a:endParaRPr lang="en-US" sz="950" dirty="0"/>
          </a:p>
        </p:txBody>
      </p:sp>
      <p:sp>
        <p:nvSpPr>
          <p:cNvPr id="25" name="Text 23"/>
          <p:cNvSpPr/>
          <p:nvPr/>
        </p:nvSpPr>
        <p:spPr>
          <a:xfrm>
            <a:off x="4864608" y="4398264"/>
            <a:ext cx="3977640" cy="402336"/>
          </a:xfrm>
          <a:prstGeom prst="rect">
            <a:avLst/>
          </a:prstGeom>
          <a:noFill/>
        </p:spPr>
        <p:txBody>
          <a:bodyPr wrap="square" rtlCol="0" anchor="t"/>
          <a:lstStyle/>
          <a:p>
            <a:pPr marL="0" indent="0">
              <a:buNone/>
            </a:pPr>
            <a:r>
              <a:rPr lang="en-US" sz="950" b="1"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  → Scenario C &amp; D — Revenue / business receipt — TAXABLE in SPPL's hands u/s 28(i).</a:t>
            </a:r>
            <a:endParaRPr lang="en-US" sz="950" dirty="0"/>
          </a:p>
        </p:txBody>
      </p:sp>
      <p:sp>
        <p:nvSpPr>
          <p:cNvPr id="26" name="Shape 24"/>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27" name="Text 25"/>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Clause 7 Analysis — Sitaldas Tirathdas Principle (Diversion by Overriding Title)</a:t>
            </a:r>
            <a:endParaRPr lang="en-US" sz="85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1" y="0"/>
            <a:ext cx="9143771" cy="651510"/>
          </a:xfrm>
          <a:prstGeom prst="rect">
            <a:avLst/>
          </a:prstGeom>
          <a:solidFill>
            <a:srgbClr val="112244"/>
          </a:solidFill>
          <a:ln w="12700">
            <a:solidFill>
              <a:srgbClr val="112244"/>
            </a:solidFill>
            <a:prstDash val="solid"/>
          </a:ln>
        </p:spPr>
        <p:txBody>
          <a:bodyPr/>
          <a:lstStyle/>
          <a:p>
            <a:endParaRPr lang="en-IN"/>
          </a:p>
        </p:txBody>
      </p:sp>
      <p:sp>
        <p:nvSpPr>
          <p:cNvPr id="3" name="Text 1"/>
          <p:cNvSpPr/>
          <p:nvPr/>
        </p:nvSpPr>
        <p:spPr>
          <a:xfrm>
            <a:off x="205740" y="54864"/>
            <a:ext cx="8730234" cy="37719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a:buNone/>
            </a:pPr>
            <a:r>
              <a:rPr lang="en-US" sz="1800" b="1" dirty="0">
                <a:solidFill>
                  <a:srgbClr val="FFFFFF"/>
                </a:solidFill>
                <a:latin typeface="Georgia" panose="02040502050405020303" pitchFamily="34" charset="0"/>
                <a:ea typeface="Georgia" panose="02040502050405020303" pitchFamily="34" charset="-122"/>
                <a:cs typeface="Georgia" panose="02040502050405020303" pitchFamily="34" charset="-120"/>
              </a:rPr>
              <a:t>Principles laid down by the Supreme Court</a:t>
            </a:r>
            <a:endParaRPr lang="en-US" sz="1800" dirty="0"/>
          </a:p>
        </p:txBody>
      </p:sp>
      <p:sp>
        <p:nvSpPr>
          <p:cNvPr id="4" name="Text 2"/>
          <p:cNvSpPr/>
          <p:nvPr/>
        </p:nvSpPr>
        <p:spPr>
          <a:xfrm>
            <a:off x="205740" y="425196"/>
            <a:ext cx="8730234" cy="20574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a:buNone/>
            </a:pPr>
            <a:r>
              <a:rPr lang="en-US" sz="975" dirty="0">
                <a:solidFill>
                  <a:srgbClr val="A8C0E0"/>
                </a:solidFill>
                <a:latin typeface="Georgia" panose="02040502050405020303" pitchFamily="34" charset="0"/>
                <a:ea typeface="Georgia" panose="02040502050405020303" pitchFamily="34" charset="-122"/>
                <a:cs typeface="Georgia" panose="02040502050405020303" pitchFamily="34" charset="-120"/>
              </a:rPr>
              <a:t>Reopening of Assessment — Reason to Believe &amp; Change of Opinion</a:t>
            </a:r>
            <a:endParaRPr lang="en-US" sz="975" dirty="0"/>
          </a:p>
        </p:txBody>
      </p:sp>
      <p:sp>
        <p:nvSpPr>
          <p:cNvPr id="5" name="Shape 3"/>
          <p:cNvSpPr/>
          <p:nvPr/>
        </p:nvSpPr>
        <p:spPr>
          <a:xfrm>
            <a:off x="171450" y="768096"/>
            <a:ext cx="2107635" cy="3120390"/>
          </a:xfrm>
          <a:prstGeom prst="roundRect">
            <a:avLst>
              <a:gd name="adj" fmla="val 1627"/>
            </a:avLst>
          </a:prstGeom>
          <a:solidFill>
            <a:srgbClr val="16283F"/>
          </a:solidFill>
          <a:ln w="12700">
            <a:solidFill>
              <a:srgbClr val="1E3A5F"/>
            </a:solidFill>
            <a:prstDash val="solid"/>
          </a:ln>
          <a:effectLst>
            <a:outerShdw blurRad="76200" dist="25400" dir="2700000" algn="bl" rotWithShape="0">
              <a:srgbClr val="000000">
                <a:alpha val="30000"/>
              </a:srgbClr>
            </a:outerShdw>
          </a:effectLst>
        </p:spPr>
        <p:txBody>
          <a:bodyPr/>
          <a:lstStyle/>
          <a:p>
            <a:endParaRPr lang="en-IN"/>
          </a:p>
        </p:txBody>
      </p:sp>
      <p:sp>
        <p:nvSpPr>
          <p:cNvPr id="6" name="Shape 4"/>
          <p:cNvSpPr/>
          <p:nvPr/>
        </p:nvSpPr>
        <p:spPr>
          <a:xfrm>
            <a:off x="267462" y="864108"/>
            <a:ext cx="1915611" cy="274320"/>
          </a:xfrm>
          <a:prstGeom prst="roundRect">
            <a:avLst>
              <a:gd name="adj" fmla="val 22500"/>
            </a:avLst>
          </a:prstGeom>
          <a:solidFill>
            <a:srgbClr val="1A6FC4"/>
          </a:solidFill>
          <a:ln w="12700">
            <a:solidFill>
              <a:srgbClr val="1A6FC4"/>
            </a:solidFill>
            <a:prstDash val="solid"/>
          </a:ln>
        </p:spPr>
        <p:txBody>
          <a:bodyPr/>
          <a:lstStyle/>
          <a:p>
            <a:endParaRPr lang="en-IN"/>
          </a:p>
        </p:txBody>
      </p:sp>
      <p:sp>
        <p:nvSpPr>
          <p:cNvPr id="7" name="Text 5"/>
          <p:cNvSpPr/>
          <p:nvPr/>
        </p:nvSpPr>
        <p:spPr>
          <a:xfrm>
            <a:off x="267462" y="864108"/>
            <a:ext cx="1915611"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b="1" dirty="0">
                <a:solidFill>
                  <a:srgbClr val="FFFFFF"/>
                </a:solidFill>
                <a:latin typeface="Georgia" panose="02040502050405020303" pitchFamily="34" charset="0"/>
                <a:ea typeface="Georgia" panose="02040502050405020303" pitchFamily="34" charset="-122"/>
                <a:cs typeface="Georgia" panose="02040502050405020303" pitchFamily="34" charset="-120"/>
              </a:rPr>
              <a:t>PARA 63</a:t>
            </a:r>
            <a:endParaRPr lang="en-US" sz="975" dirty="0"/>
          </a:p>
        </p:txBody>
      </p:sp>
      <p:sp>
        <p:nvSpPr>
          <p:cNvPr id="8" name="Text 6"/>
          <p:cNvSpPr/>
          <p:nvPr/>
        </p:nvSpPr>
        <p:spPr>
          <a:xfrm>
            <a:off x="294894" y="1234440"/>
            <a:ext cx="1860747" cy="253746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Validity of reopening must be tested only on the reasons recorded u/s 148.</a:t>
            </a:r>
            <a:endParaRPr lang="en-US" sz="1050" dirty="0"/>
          </a:p>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AO needs only a prima facie “reason to believe”, not conclusive proof of escapement.</a:t>
            </a:r>
            <a:endParaRPr lang="en-US" sz="1050" dirty="0"/>
          </a:p>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Reopening can be valid even if the belief ultimately proves incorrect.</a:t>
            </a:r>
            <a:endParaRPr lang="en-US" sz="1050" dirty="0"/>
          </a:p>
        </p:txBody>
      </p:sp>
      <p:sp>
        <p:nvSpPr>
          <p:cNvPr id="9" name="Shape 7"/>
          <p:cNvSpPr/>
          <p:nvPr/>
        </p:nvSpPr>
        <p:spPr>
          <a:xfrm>
            <a:off x="2402529" y="768096"/>
            <a:ext cx="2107635" cy="3120390"/>
          </a:xfrm>
          <a:prstGeom prst="roundRect">
            <a:avLst>
              <a:gd name="adj" fmla="val 1627"/>
            </a:avLst>
          </a:prstGeom>
          <a:solidFill>
            <a:srgbClr val="16283F"/>
          </a:solidFill>
          <a:ln w="12700">
            <a:solidFill>
              <a:srgbClr val="1E3A5F"/>
            </a:solidFill>
            <a:prstDash val="solid"/>
          </a:ln>
          <a:effectLst>
            <a:outerShdw blurRad="76200" dist="25400" dir="2700000" algn="bl" rotWithShape="0">
              <a:srgbClr val="000000">
                <a:alpha val="30000"/>
              </a:srgbClr>
            </a:outerShdw>
          </a:effectLst>
        </p:spPr>
        <p:txBody>
          <a:bodyPr/>
          <a:lstStyle/>
          <a:p>
            <a:endParaRPr lang="en-IN"/>
          </a:p>
        </p:txBody>
      </p:sp>
      <p:sp>
        <p:nvSpPr>
          <p:cNvPr id="10" name="Shape 8"/>
          <p:cNvSpPr/>
          <p:nvPr/>
        </p:nvSpPr>
        <p:spPr>
          <a:xfrm>
            <a:off x="2498541" y="864108"/>
            <a:ext cx="1915611" cy="274320"/>
          </a:xfrm>
          <a:prstGeom prst="roundRect">
            <a:avLst>
              <a:gd name="adj" fmla="val 22500"/>
            </a:avLst>
          </a:prstGeom>
          <a:solidFill>
            <a:srgbClr val="0E7C7B"/>
          </a:solidFill>
          <a:ln w="12700">
            <a:solidFill>
              <a:srgbClr val="0E7C7B"/>
            </a:solidFill>
            <a:prstDash val="solid"/>
          </a:ln>
        </p:spPr>
        <p:txBody>
          <a:bodyPr/>
          <a:lstStyle/>
          <a:p>
            <a:endParaRPr lang="en-IN"/>
          </a:p>
        </p:txBody>
      </p:sp>
      <p:sp>
        <p:nvSpPr>
          <p:cNvPr id="11" name="Text 9"/>
          <p:cNvSpPr/>
          <p:nvPr/>
        </p:nvSpPr>
        <p:spPr>
          <a:xfrm>
            <a:off x="2498541" y="864108"/>
            <a:ext cx="1915611"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b="1" dirty="0">
                <a:solidFill>
                  <a:srgbClr val="FFFFFF"/>
                </a:solidFill>
                <a:latin typeface="Georgia" panose="02040502050405020303" pitchFamily="34" charset="0"/>
                <a:ea typeface="Georgia" panose="02040502050405020303" pitchFamily="34" charset="-122"/>
                <a:cs typeface="Georgia" panose="02040502050405020303" pitchFamily="34" charset="-120"/>
              </a:rPr>
              <a:t>PARA 68</a:t>
            </a:r>
            <a:endParaRPr lang="en-US" sz="975" dirty="0"/>
          </a:p>
        </p:txBody>
      </p:sp>
      <p:sp>
        <p:nvSpPr>
          <p:cNvPr id="12" name="Text 10"/>
          <p:cNvSpPr/>
          <p:nvPr/>
        </p:nvSpPr>
        <p:spPr>
          <a:xfrm>
            <a:off x="2525973" y="1234440"/>
            <a:ext cx="1860747" cy="253746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If material was already considered and an opinion was formed in the original assessment, reopening amounts to review/change of opinion and is impermissible.</a:t>
            </a:r>
            <a:endParaRPr lang="en-US" sz="1050" dirty="0"/>
          </a:p>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If material is new, or though available was never considered, it constitutes tangible material justifying reopening.</a:t>
            </a:r>
            <a:endParaRPr lang="en-US" sz="1050" dirty="0"/>
          </a:p>
        </p:txBody>
      </p:sp>
      <p:sp>
        <p:nvSpPr>
          <p:cNvPr id="13" name="Shape 11"/>
          <p:cNvSpPr/>
          <p:nvPr/>
        </p:nvSpPr>
        <p:spPr>
          <a:xfrm>
            <a:off x="4633608" y="768096"/>
            <a:ext cx="2107635" cy="3120390"/>
          </a:xfrm>
          <a:prstGeom prst="roundRect">
            <a:avLst>
              <a:gd name="adj" fmla="val 1627"/>
            </a:avLst>
          </a:prstGeom>
          <a:solidFill>
            <a:srgbClr val="16283F"/>
          </a:solidFill>
          <a:ln w="12700">
            <a:solidFill>
              <a:srgbClr val="1E3A5F"/>
            </a:solidFill>
            <a:prstDash val="solid"/>
          </a:ln>
          <a:effectLst>
            <a:outerShdw blurRad="76200" dist="25400" dir="2700000" algn="bl" rotWithShape="0">
              <a:srgbClr val="000000">
                <a:alpha val="30000"/>
              </a:srgbClr>
            </a:outerShdw>
          </a:effectLst>
        </p:spPr>
        <p:txBody>
          <a:bodyPr/>
          <a:lstStyle/>
          <a:p>
            <a:endParaRPr lang="en-IN"/>
          </a:p>
        </p:txBody>
      </p:sp>
      <p:sp>
        <p:nvSpPr>
          <p:cNvPr id="14" name="Shape 12"/>
          <p:cNvSpPr/>
          <p:nvPr/>
        </p:nvSpPr>
        <p:spPr>
          <a:xfrm>
            <a:off x="4729620" y="864108"/>
            <a:ext cx="1915611" cy="274320"/>
          </a:xfrm>
          <a:prstGeom prst="roundRect">
            <a:avLst>
              <a:gd name="adj" fmla="val 22500"/>
            </a:avLst>
          </a:prstGeom>
          <a:solidFill>
            <a:srgbClr val="7B2D8B"/>
          </a:solidFill>
          <a:ln w="12700">
            <a:solidFill>
              <a:srgbClr val="7B2D8B"/>
            </a:solidFill>
            <a:prstDash val="solid"/>
          </a:ln>
        </p:spPr>
        <p:txBody>
          <a:bodyPr/>
          <a:lstStyle/>
          <a:p>
            <a:endParaRPr lang="en-IN"/>
          </a:p>
        </p:txBody>
      </p:sp>
      <p:sp>
        <p:nvSpPr>
          <p:cNvPr id="15" name="Text 13"/>
          <p:cNvSpPr/>
          <p:nvPr/>
        </p:nvSpPr>
        <p:spPr>
          <a:xfrm>
            <a:off x="4729620" y="864108"/>
            <a:ext cx="1915611"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b="1" dirty="0">
                <a:solidFill>
                  <a:srgbClr val="FFFFFF"/>
                </a:solidFill>
                <a:latin typeface="Georgia" panose="02040502050405020303" pitchFamily="34" charset="0"/>
                <a:ea typeface="Georgia" panose="02040502050405020303" pitchFamily="34" charset="-122"/>
                <a:cs typeface="Georgia" panose="02040502050405020303" pitchFamily="34" charset="-120"/>
              </a:rPr>
              <a:t>PARA 76</a:t>
            </a:r>
            <a:endParaRPr lang="en-US" sz="975" dirty="0"/>
          </a:p>
        </p:txBody>
      </p:sp>
      <p:sp>
        <p:nvSpPr>
          <p:cNvPr id="16" name="Text 14"/>
          <p:cNvSpPr/>
          <p:nvPr/>
        </p:nvSpPr>
        <p:spPr>
          <a:xfrm>
            <a:off x="4757052" y="1234440"/>
            <a:ext cx="1860747" cy="253746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Mere disclosure of existence of a transaction or income is not enough.</a:t>
            </a:r>
            <a:endParaRPr lang="en-US" sz="1050" dirty="0"/>
          </a:p>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Assessee must disclose primary and material facts relevant to the issue.</a:t>
            </a:r>
            <a:endParaRPr lang="en-US" sz="1050" dirty="0"/>
          </a:p>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Fresh information revealing the true nature of the transaction can justify reopening.</a:t>
            </a:r>
            <a:endParaRPr lang="en-US" sz="1050" dirty="0"/>
          </a:p>
        </p:txBody>
      </p:sp>
      <p:sp>
        <p:nvSpPr>
          <p:cNvPr id="17" name="Shape 15"/>
          <p:cNvSpPr/>
          <p:nvPr/>
        </p:nvSpPr>
        <p:spPr>
          <a:xfrm>
            <a:off x="6864686" y="768096"/>
            <a:ext cx="2107635" cy="3120390"/>
          </a:xfrm>
          <a:prstGeom prst="roundRect">
            <a:avLst>
              <a:gd name="adj" fmla="val 1627"/>
            </a:avLst>
          </a:prstGeom>
          <a:solidFill>
            <a:srgbClr val="16283F"/>
          </a:solidFill>
          <a:ln w="12700">
            <a:solidFill>
              <a:srgbClr val="1E3A5F"/>
            </a:solidFill>
            <a:prstDash val="solid"/>
          </a:ln>
          <a:effectLst>
            <a:outerShdw blurRad="76200" dist="25400" dir="2700000" algn="bl" rotWithShape="0">
              <a:srgbClr val="000000">
                <a:alpha val="30000"/>
              </a:srgbClr>
            </a:outerShdw>
          </a:effectLst>
        </p:spPr>
        <p:txBody>
          <a:bodyPr/>
          <a:lstStyle/>
          <a:p>
            <a:endParaRPr lang="en-IN"/>
          </a:p>
        </p:txBody>
      </p:sp>
      <p:sp>
        <p:nvSpPr>
          <p:cNvPr id="18" name="Shape 16"/>
          <p:cNvSpPr/>
          <p:nvPr/>
        </p:nvSpPr>
        <p:spPr>
          <a:xfrm>
            <a:off x="6960698" y="864108"/>
            <a:ext cx="1915611" cy="274320"/>
          </a:xfrm>
          <a:prstGeom prst="roundRect">
            <a:avLst>
              <a:gd name="adj" fmla="val 22500"/>
            </a:avLst>
          </a:prstGeom>
          <a:solidFill>
            <a:srgbClr val="B5451B"/>
          </a:solidFill>
          <a:ln w="12700">
            <a:solidFill>
              <a:srgbClr val="B5451B"/>
            </a:solidFill>
            <a:prstDash val="solid"/>
          </a:ln>
        </p:spPr>
        <p:txBody>
          <a:bodyPr/>
          <a:lstStyle/>
          <a:p>
            <a:endParaRPr lang="en-IN"/>
          </a:p>
        </p:txBody>
      </p:sp>
      <p:sp>
        <p:nvSpPr>
          <p:cNvPr id="19" name="Text 17"/>
          <p:cNvSpPr/>
          <p:nvPr/>
        </p:nvSpPr>
        <p:spPr>
          <a:xfrm>
            <a:off x="6960698" y="864108"/>
            <a:ext cx="1915611" cy="27432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75" b="1" dirty="0">
                <a:solidFill>
                  <a:srgbClr val="FFFFFF"/>
                </a:solidFill>
                <a:latin typeface="Georgia" panose="02040502050405020303" pitchFamily="34" charset="0"/>
                <a:ea typeface="Georgia" panose="02040502050405020303" pitchFamily="34" charset="-122"/>
                <a:cs typeface="Georgia" panose="02040502050405020303" pitchFamily="34" charset="-120"/>
              </a:rPr>
              <a:t>PARA 80</a:t>
            </a:r>
            <a:endParaRPr lang="en-US" sz="975" dirty="0"/>
          </a:p>
        </p:txBody>
      </p:sp>
      <p:sp>
        <p:nvSpPr>
          <p:cNvPr id="20" name="Text 18"/>
          <p:cNvSpPr/>
          <p:nvPr/>
        </p:nvSpPr>
        <p:spPr>
          <a:xfrm>
            <a:off x="6988130" y="1234440"/>
            <a:ext cx="1860747" cy="2537460"/>
          </a:xfrm>
          <a:prstGeom prst="rect">
            <a:avLst/>
          </a:prstGeom>
          <a:noFill/>
        </p:spPr>
        <p:txBody>
          <a:bodyPr wrap="square" rtlCol="0" anchor="t"/>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Change of opinion presupposes an earlier formed opinion.</a:t>
            </a:r>
            <a:endParaRPr lang="en-US" sz="1050" dirty="0"/>
          </a:p>
          <a:p>
            <a:pPr marL="133350" indent="-133350" algn="l">
              <a:lnSpc>
                <a:spcPct val="108000"/>
              </a:lnSpc>
              <a:spcAft>
                <a:spcPts val="750"/>
              </a:spcAft>
              <a:buSzPct val="100000"/>
              <a:buChar char="●"/>
            </a:pPr>
            <a:r>
              <a:rPr lang="en-US" sz="1050" dirty="0">
                <a:solidFill>
                  <a:srgbClr val="D8E8F8"/>
                </a:solidFill>
                <a:latin typeface="Georgia" panose="02040502050405020303" pitchFamily="34" charset="0"/>
                <a:ea typeface="Georgia" panose="02040502050405020303" pitchFamily="34" charset="-122"/>
                <a:cs typeface="Georgia" panose="02040502050405020303" pitchFamily="34" charset="-120"/>
              </a:rPr>
              <a:t>Where no opinion was formed on the issue during original assessment, reopening is permissible upon discovery of information suggesting escapement of income.</a:t>
            </a:r>
            <a:endParaRPr lang="en-US" sz="1050" dirty="0"/>
          </a:p>
        </p:txBody>
      </p:sp>
      <p:sp>
        <p:nvSpPr>
          <p:cNvPr id="21" name="Shape 19"/>
          <p:cNvSpPr/>
          <p:nvPr/>
        </p:nvSpPr>
        <p:spPr>
          <a:xfrm>
            <a:off x="1" y="4011930"/>
            <a:ext cx="9143771" cy="1131570"/>
          </a:xfrm>
          <a:prstGeom prst="rect">
            <a:avLst/>
          </a:prstGeom>
          <a:solidFill>
            <a:srgbClr val="1A4A80"/>
          </a:solidFill>
          <a:ln w="12700">
            <a:solidFill>
              <a:srgbClr val="1A4A80"/>
            </a:solidFill>
            <a:prstDash val="solid"/>
          </a:ln>
        </p:spPr>
        <p:txBody>
          <a:bodyPr/>
          <a:lstStyle/>
          <a:p>
            <a:endParaRPr lang="en-IN"/>
          </a:p>
        </p:txBody>
      </p:sp>
      <p:sp>
        <p:nvSpPr>
          <p:cNvPr id="22" name="Text 20"/>
          <p:cNvSpPr/>
          <p:nvPr/>
        </p:nvSpPr>
        <p:spPr>
          <a:xfrm>
            <a:off x="342900" y="4011930"/>
            <a:ext cx="8455914" cy="1131570"/>
          </a:xfrm>
          <a:prstGeom prst="rect">
            <a:avLst/>
          </a:prstGeom>
          <a:noFill/>
        </p:spPr>
        <p:txBody>
          <a:bodyPr wrap="square"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125" b="1" dirty="0">
                <a:solidFill>
                  <a:srgbClr val="FFFFFF"/>
                </a:solidFill>
                <a:latin typeface="Georgia" panose="02040502050405020303" pitchFamily="34" charset="0"/>
                <a:ea typeface="Georgia" panose="02040502050405020303" pitchFamily="34" charset="-122"/>
                <a:cs typeface="Georgia" panose="02040502050405020303" pitchFamily="34" charset="-120"/>
              </a:rPr>
              <a:t>Key Takeaway:  </a:t>
            </a:r>
            <a:r>
              <a:rPr lang="en-US" sz="1125" dirty="0">
                <a:solidFill>
                  <a:srgbClr val="FFFFFF"/>
                </a:solidFill>
                <a:latin typeface="Georgia" panose="02040502050405020303" pitchFamily="34" charset="0"/>
                <a:ea typeface="Georgia" panose="02040502050405020303" pitchFamily="34" charset="-122"/>
                <a:cs typeface="Georgia" panose="02040502050405020303" pitchFamily="34" charset="-120"/>
              </a:rPr>
              <a:t>Reopening is valid where fresh tangible material reveals a previously unexamined aspect of income; it is invalid only when the AO seeks to revisit an issue on which an opinion had already been formed.</a:t>
            </a:r>
            <a:endParaRPr lang="en-US" sz="1125"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D1B3E"/>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C9A84C"/>
          </a:solidFill>
          <a:ln w="12700">
            <a:solidFill>
              <a:srgbClr val="C9A84C"/>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6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REOPENING DEEP DIVE — AY 2007-08 vs AY 2008-09: WHY BOTH WERE VALID</a:t>
            </a:r>
            <a:endParaRPr lang="en-US" sz="1600" dirty="0"/>
          </a:p>
        </p:txBody>
      </p:sp>
      <p:sp>
        <p:nvSpPr>
          <p:cNvPr id="4" name="Shape 2"/>
          <p:cNvSpPr/>
          <p:nvPr/>
        </p:nvSpPr>
        <p:spPr>
          <a:xfrm>
            <a:off x="182880" y="868680"/>
            <a:ext cx="4297680" cy="4114800"/>
          </a:xfrm>
          <a:prstGeom prst="roundRect">
            <a:avLst>
              <a:gd name="adj" fmla="val 1778"/>
            </a:avLst>
          </a:prstGeom>
          <a:solidFill>
            <a:srgbClr val="0F1E3C"/>
          </a:solidFill>
          <a:ln w="15240">
            <a:solidFill>
              <a:srgbClr val="C9A84C"/>
            </a:solidFill>
            <a:prstDash val="solid"/>
          </a:ln>
        </p:spPr>
        <p:txBody>
          <a:bodyPr/>
          <a:lstStyle/>
          <a:p>
            <a:endParaRPr lang="en-IN"/>
          </a:p>
        </p:txBody>
      </p:sp>
      <p:sp>
        <p:nvSpPr>
          <p:cNvPr id="5" name="Text 3"/>
          <p:cNvSpPr/>
          <p:nvPr/>
        </p:nvSpPr>
        <p:spPr>
          <a:xfrm>
            <a:off x="274320" y="914400"/>
            <a:ext cx="4114800" cy="384048"/>
          </a:xfrm>
          <a:prstGeom prst="rect">
            <a:avLst/>
          </a:prstGeom>
          <a:noFill/>
        </p:spPr>
        <p:txBody>
          <a:bodyPr wrap="square" rtlCol="0" anchor="ctr"/>
          <a:lstStyle/>
          <a:p>
            <a:pPr marL="0" indent="0" algn="ctr">
              <a:buNone/>
            </a:pPr>
            <a:r>
              <a:rPr lang="en-US" sz="115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AY 2007-08  |  Civil Appeal No. 744/2013</a:t>
            </a:r>
            <a:endParaRPr lang="en-US" sz="1150" dirty="0"/>
          </a:p>
        </p:txBody>
      </p:sp>
      <p:sp>
        <p:nvSpPr>
          <p:cNvPr id="6" name="Shape 4"/>
          <p:cNvSpPr/>
          <p:nvPr/>
        </p:nvSpPr>
        <p:spPr>
          <a:xfrm>
            <a:off x="292608" y="1325880"/>
            <a:ext cx="4114800" cy="0"/>
          </a:xfrm>
          <a:prstGeom prst="line">
            <a:avLst/>
          </a:prstGeom>
          <a:noFill/>
          <a:ln w="7620">
            <a:solidFill>
              <a:srgbClr val="C9A84C"/>
            </a:solidFill>
            <a:prstDash val="solid"/>
          </a:ln>
        </p:spPr>
        <p:txBody>
          <a:bodyPr/>
          <a:lstStyle/>
          <a:p>
            <a:endParaRPr lang="en-IN"/>
          </a:p>
        </p:txBody>
      </p:sp>
      <p:sp>
        <p:nvSpPr>
          <p:cNvPr id="7" name="Text 5"/>
          <p:cNvSpPr/>
          <p:nvPr/>
        </p:nvSpPr>
        <p:spPr>
          <a:xfrm>
            <a:off x="292608" y="1389888"/>
            <a:ext cx="4114800" cy="256032"/>
          </a:xfrm>
          <a:prstGeom prst="rect">
            <a:avLst/>
          </a:prstGeom>
          <a:noFill/>
        </p:spPr>
        <p:txBody>
          <a:bodyPr wrap="square" rtlCol="0" anchor="ctr"/>
          <a:lstStyle/>
          <a:p>
            <a:pPr marL="0" indent="0">
              <a:buNone/>
            </a:pPr>
            <a:r>
              <a:rPr lang="en-US" sz="9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What the Assessment Order said:</a:t>
            </a:r>
            <a:endParaRPr lang="en-US" sz="950" dirty="0"/>
          </a:p>
        </p:txBody>
      </p:sp>
      <p:sp>
        <p:nvSpPr>
          <p:cNvPr id="8" name="Text 6"/>
          <p:cNvSpPr/>
          <p:nvPr/>
        </p:nvSpPr>
        <p:spPr>
          <a:xfrm>
            <a:off x="292608" y="1645920"/>
            <a:ext cx="4114800" cy="713232"/>
          </a:xfrm>
          <a:prstGeom prst="rect">
            <a:avLst/>
          </a:prstGeom>
          <a:noFill/>
        </p:spPr>
        <p:txBody>
          <a:bodyPr wrap="square" lIns="91440" tIns="45720" rIns="91440" bIns="45720" rtlCol="0" anchor="t"/>
          <a:lstStyle/>
          <a:p>
            <a:pPr marL="0" indent="0">
              <a:buNone/>
            </a:pPr>
            <a:r>
              <a:rPr lang="en-US" sz="900" dirty="0">
                <a:solidFill>
                  <a:srgbClr val="D8DDE8"/>
                </a:solidFill>
                <a:latin typeface="Bookman Old Style" panose="02050604050505020204"/>
                <a:ea typeface="Bookman Old Style" panose="02050604050505020204" pitchFamily="34" charset="-122"/>
                <a:cs typeface="Bookman Old Style" panose="02050604050505020204" pitchFamily="34" charset="-120"/>
              </a:rPr>
              <a:t>AO mentioned SPPL earned ₹3.49 Cr from AOP as 'share of profit' — but only in one sentence (Para 4). The discussion in that para was actually about the JV Agreement with RKA (Raviraj Kothari &amp; Associates) for the Victoria Complex (commercial units) — NOT the AOP Agreement for Fortaleza Developers (residential).</a:t>
            </a:r>
            <a:endParaRPr lang="en-US" sz="900">
              <a:latin typeface="Bookman Old Style" panose="02050604050505020204"/>
              <a:ea typeface="Calibri" panose="020F0502020204030204"/>
              <a:cs typeface="Calibri" panose="020F0502020204030204"/>
            </a:endParaRPr>
          </a:p>
        </p:txBody>
      </p:sp>
      <p:sp>
        <p:nvSpPr>
          <p:cNvPr id="9" name="Text 7"/>
          <p:cNvSpPr/>
          <p:nvPr/>
        </p:nvSpPr>
        <p:spPr>
          <a:xfrm>
            <a:off x="292608" y="2395728"/>
            <a:ext cx="4114800" cy="256032"/>
          </a:xfrm>
          <a:prstGeom prst="rect">
            <a:avLst/>
          </a:prstGeom>
          <a:noFill/>
        </p:spPr>
        <p:txBody>
          <a:bodyPr wrap="square" rtlCol="0" anchor="ctr"/>
          <a:lstStyle/>
          <a:p>
            <a:pPr marL="0" indent="0">
              <a:buNone/>
            </a:pPr>
            <a:r>
              <a:rPr lang="en-US" sz="9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Why HC quashed reopening:</a:t>
            </a:r>
            <a:endParaRPr lang="en-US" sz="950" dirty="0"/>
          </a:p>
        </p:txBody>
      </p:sp>
      <p:sp>
        <p:nvSpPr>
          <p:cNvPr id="10" name="Text 8"/>
          <p:cNvSpPr/>
          <p:nvPr/>
        </p:nvSpPr>
        <p:spPr>
          <a:xfrm>
            <a:off x="292608" y="2651760"/>
            <a:ext cx="4114800" cy="713232"/>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HC noticed the 35:65 ratio in Assessment Order and thought AO was aware of and had opined on Clause 7. So HC called reopening a 'change of opinion'.</a:t>
            </a:r>
            <a:endParaRPr lang="en-US" sz="900" dirty="0"/>
          </a:p>
        </p:txBody>
      </p:sp>
      <p:sp>
        <p:nvSpPr>
          <p:cNvPr id="11" name="Text 9"/>
          <p:cNvSpPr/>
          <p:nvPr/>
        </p:nvSpPr>
        <p:spPr>
          <a:xfrm>
            <a:off x="292608" y="3277584"/>
            <a:ext cx="4114800" cy="256032"/>
          </a:xfrm>
          <a:prstGeom prst="rect">
            <a:avLst/>
          </a:prstGeom>
          <a:noFill/>
        </p:spPr>
        <p:txBody>
          <a:bodyPr wrap="square" rtlCol="0" anchor="ctr"/>
          <a:lstStyle/>
          <a:p>
            <a:pPr marL="0" indent="0">
              <a:buNone/>
            </a:pPr>
            <a:r>
              <a:rPr lang="en-US" sz="9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Why SC REVERSED HC:</a:t>
            </a:r>
            <a:endParaRPr lang="en-US" sz="950" dirty="0"/>
          </a:p>
        </p:txBody>
      </p:sp>
      <p:sp>
        <p:nvSpPr>
          <p:cNvPr id="12" name="Text 10"/>
          <p:cNvSpPr/>
          <p:nvPr/>
        </p:nvSpPr>
        <p:spPr>
          <a:xfrm>
            <a:off x="292608" y="3533616"/>
            <a:ext cx="4114800" cy="713232"/>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SC clarified: The JV Agreement (commercial units / RKA) and the AOP Agreement (residential units / RKC) are TWO DIFFERENT CONTRACTS between DIFFERENT PARTIES. AO analysed the JV Agreement — never examined Clause 7 of the AOP Agreement. No opinion was formed. Survey material = fresh tangible material. REOPENING HELD VALID.</a:t>
            </a:r>
            <a:endParaRPr lang="en-US" sz="900" dirty="0"/>
          </a:p>
        </p:txBody>
      </p:sp>
      <p:sp>
        <p:nvSpPr>
          <p:cNvPr id="13" name="Shape 11"/>
          <p:cNvSpPr/>
          <p:nvPr/>
        </p:nvSpPr>
        <p:spPr>
          <a:xfrm>
            <a:off x="274320" y="4553712"/>
            <a:ext cx="4114800" cy="256032"/>
          </a:xfrm>
          <a:prstGeom prst="roundRect">
            <a:avLst>
              <a:gd name="adj" fmla="val 14286"/>
            </a:avLst>
          </a:prstGeom>
          <a:solidFill>
            <a:srgbClr val="1A6B3A"/>
          </a:solidFill>
          <a:ln w="12700">
            <a:solidFill>
              <a:srgbClr val="1A6B3A"/>
            </a:solidFill>
            <a:prstDash val="solid"/>
          </a:ln>
        </p:spPr>
        <p:txBody>
          <a:bodyPr/>
          <a:lstStyle/>
          <a:p>
            <a:endParaRPr lang="en-IN"/>
          </a:p>
        </p:txBody>
      </p:sp>
      <p:sp>
        <p:nvSpPr>
          <p:cNvPr id="14" name="Text 12"/>
          <p:cNvSpPr/>
          <p:nvPr/>
        </p:nvSpPr>
        <p:spPr>
          <a:xfrm>
            <a:off x="292608" y="4553712"/>
            <a:ext cx="4078224" cy="256032"/>
          </a:xfrm>
          <a:prstGeom prst="rect">
            <a:avLst/>
          </a:prstGeom>
          <a:noFill/>
        </p:spPr>
        <p:txBody>
          <a:bodyPr wrap="square" rtlCol="0" anchor="ctr"/>
          <a:lstStyle/>
          <a:p>
            <a:pPr marL="0" indent="0" algn="ctr">
              <a:buNone/>
            </a:pPr>
            <a:r>
              <a:rPr lang="en-US" sz="8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RESULT: HC SET ASIDE. Reopening for AY 2007-08 = VALID [CA 744/2013 — Revenue wins]</a:t>
            </a:r>
            <a:endParaRPr lang="en-US" sz="800" dirty="0"/>
          </a:p>
        </p:txBody>
      </p:sp>
      <p:sp>
        <p:nvSpPr>
          <p:cNvPr id="15" name="Shape 13"/>
          <p:cNvSpPr/>
          <p:nvPr/>
        </p:nvSpPr>
        <p:spPr>
          <a:xfrm>
            <a:off x="4663440" y="868680"/>
            <a:ext cx="4297680" cy="4114800"/>
          </a:xfrm>
          <a:prstGeom prst="roundRect">
            <a:avLst>
              <a:gd name="adj" fmla="val 1778"/>
            </a:avLst>
          </a:prstGeom>
          <a:solidFill>
            <a:srgbClr val="0F1E3C"/>
          </a:solidFill>
          <a:ln w="15240">
            <a:solidFill>
              <a:srgbClr val="C9A84C"/>
            </a:solidFill>
            <a:prstDash val="solid"/>
          </a:ln>
        </p:spPr>
        <p:txBody>
          <a:bodyPr/>
          <a:lstStyle/>
          <a:p>
            <a:endParaRPr lang="en-IN"/>
          </a:p>
        </p:txBody>
      </p:sp>
      <p:sp>
        <p:nvSpPr>
          <p:cNvPr id="16" name="Text 14"/>
          <p:cNvSpPr/>
          <p:nvPr/>
        </p:nvSpPr>
        <p:spPr>
          <a:xfrm>
            <a:off x="4754880" y="914400"/>
            <a:ext cx="4114800" cy="384048"/>
          </a:xfrm>
          <a:prstGeom prst="rect">
            <a:avLst/>
          </a:prstGeom>
          <a:noFill/>
        </p:spPr>
        <p:txBody>
          <a:bodyPr wrap="square" rtlCol="0" anchor="ctr"/>
          <a:lstStyle/>
          <a:p>
            <a:pPr marL="0" indent="0" algn="ctr">
              <a:buNone/>
            </a:pPr>
            <a:r>
              <a:rPr lang="en-US" sz="115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AY 2008-09  |  Civil Appeal No. 9107/2012</a:t>
            </a:r>
            <a:endParaRPr lang="en-US" sz="1150" dirty="0"/>
          </a:p>
        </p:txBody>
      </p:sp>
      <p:sp>
        <p:nvSpPr>
          <p:cNvPr id="17" name="Shape 15"/>
          <p:cNvSpPr/>
          <p:nvPr/>
        </p:nvSpPr>
        <p:spPr>
          <a:xfrm>
            <a:off x="4681728" y="1325880"/>
            <a:ext cx="4114800" cy="0"/>
          </a:xfrm>
          <a:prstGeom prst="line">
            <a:avLst/>
          </a:prstGeom>
          <a:noFill/>
          <a:ln w="7620">
            <a:solidFill>
              <a:srgbClr val="C9A84C"/>
            </a:solidFill>
            <a:prstDash val="solid"/>
          </a:ln>
        </p:spPr>
        <p:txBody>
          <a:bodyPr/>
          <a:lstStyle/>
          <a:p>
            <a:endParaRPr lang="en-IN"/>
          </a:p>
        </p:txBody>
      </p:sp>
      <p:sp>
        <p:nvSpPr>
          <p:cNvPr id="18" name="Text 16"/>
          <p:cNvSpPr/>
          <p:nvPr/>
        </p:nvSpPr>
        <p:spPr>
          <a:xfrm>
            <a:off x="4773168" y="1389888"/>
            <a:ext cx="4114800" cy="256032"/>
          </a:xfrm>
          <a:prstGeom prst="rect">
            <a:avLst/>
          </a:prstGeom>
          <a:noFill/>
        </p:spPr>
        <p:txBody>
          <a:bodyPr wrap="square" rtlCol="0" anchor="ctr"/>
          <a:lstStyle/>
          <a:p>
            <a:pPr marL="0" indent="0">
              <a:buNone/>
            </a:pPr>
            <a:r>
              <a:rPr lang="en-US" sz="9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What the Assessment Order said:</a:t>
            </a:r>
            <a:endParaRPr lang="en-US" sz="950" dirty="0"/>
          </a:p>
        </p:txBody>
      </p:sp>
      <p:sp>
        <p:nvSpPr>
          <p:cNvPr id="19" name="Text 17"/>
          <p:cNvSpPr/>
          <p:nvPr/>
        </p:nvSpPr>
        <p:spPr>
          <a:xfrm>
            <a:off x="4773168" y="1645920"/>
            <a:ext cx="4114800" cy="713232"/>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AO discussed SPPL's AOP income — but only in context of whether it should be excluded from 'Book Profit' for MAT u/s 115JB. The AO assumed it was profit without verifying the nature. No opinion on whether it was truly profit or revenue was formed.</a:t>
            </a:r>
            <a:endParaRPr lang="en-US" sz="900" dirty="0"/>
          </a:p>
        </p:txBody>
      </p:sp>
      <p:sp>
        <p:nvSpPr>
          <p:cNvPr id="20" name="Text 18"/>
          <p:cNvSpPr/>
          <p:nvPr/>
        </p:nvSpPr>
        <p:spPr>
          <a:xfrm>
            <a:off x="4773168" y="2395728"/>
            <a:ext cx="4114800" cy="256032"/>
          </a:xfrm>
          <a:prstGeom prst="rect">
            <a:avLst/>
          </a:prstGeom>
          <a:noFill/>
        </p:spPr>
        <p:txBody>
          <a:bodyPr wrap="square" rtlCol="0" anchor="ctr"/>
          <a:lstStyle/>
          <a:p>
            <a:pPr marL="0" indent="0">
              <a:buNone/>
            </a:pPr>
            <a:r>
              <a:rPr lang="en-US" sz="9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Why HC upheld reopening (but wrongly):</a:t>
            </a:r>
            <a:endParaRPr lang="en-US" sz="950" dirty="0"/>
          </a:p>
        </p:txBody>
      </p:sp>
      <p:sp>
        <p:nvSpPr>
          <p:cNvPr id="21" name="Text 19"/>
          <p:cNvSpPr/>
          <p:nvPr/>
        </p:nvSpPr>
        <p:spPr>
          <a:xfrm>
            <a:off x="4773168" y="2651760"/>
            <a:ext cx="4114800" cy="713232"/>
          </a:xfrm>
          <a:prstGeom prst="rect">
            <a:avLst/>
          </a:prstGeom>
          <a:noFill/>
        </p:spPr>
        <p:txBody>
          <a:bodyPr wrap="square" lIns="91440" tIns="45720" rIns="91440" bIns="45720" rtlCol="0" anchor="t"/>
          <a:lstStyle/>
          <a:p>
            <a:pPr marL="0" indent="0">
              <a:buNone/>
            </a:pPr>
            <a:r>
              <a:rPr lang="en-US" sz="900" dirty="0">
                <a:solidFill>
                  <a:srgbClr val="D8DDE8"/>
                </a:solidFill>
                <a:latin typeface="Bookman Old Style" panose="02050604050505020204"/>
                <a:ea typeface="Bookman Old Style" panose="02050604050505020204" pitchFamily="34" charset="-122"/>
                <a:cs typeface="Bookman Old Style" panose="02050604050505020204" pitchFamily="34" charset="-120"/>
              </a:rPr>
              <a:t>HC used the AOP's Assessment Order for AY 2008-09 (dated 29-12-2010) — which was NOT mentioned in the §148 reasons recorded. HC relied on an extraneous document to justify reopening. SC held: this approach defeats the purpose of recording reasons.</a:t>
            </a:r>
            <a:endParaRPr lang="en-US" sz="900" dirty="0">
              <a:latin typeface="Bookman Old Style" panose="02050604050505020204"/>
            </a:endParaRPr>
          </a:p>
        </p:txBody>
      </p:sp>
      <p:sp>
        <p:nvSpPr>
          <p:cNvPr id="22" name="Text 20"/>
          <p:cNvSpPr/>
          <p:nvPr/>
        </p:nvSpPr>
        <p:spPr>
          <a:xfrm>
            <a:off x="4773168" y="3401568"/>
            <a:ext cx="4114800" cy="256032"/>
          </a:xfrm>
          <a:prstGeom prst="rect">
            <a:avLst/>
          </a:prstGeom>
          <a:noFill/>
        </p:spPr>
        <p:txBody>
          <a:bodyPr wrap="square" rtlCol="0" anchor="ctr"/>
          <a:lstStyle/>
          <a:p>
            <a:pPr marL="0" indent="0">
              <a:buNone/>
            </a:pPr>
            <a:r>
              <a:rPr lang="en-US" sz="950" b="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Why SC CORRECTED HC reasoning but UPHELD reopening:</a:t>
            </a:r>
            <a:endParaRPr lang="en-US" sz="950" dirty="0"/>
          </a:p>
        </p:txBody>
      </p:sp>
      <p:sp>
        <p:nvSpPr>
          <p:cNvPr id="23" name="Text 21"/>
          <p:cNvSpPr/>
          <p:nvPr/>
        </p:nvSpPr>
        <p:spPr>
          <a:xfrm>
            <a:off x="4773168" y="3657600"/>
            <a:ext cx="4114800" cy="713232"/>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Even excluding the extraneous document (AOP's Order), the §148 reasons themselves — based on survey material (6 documents + director's statement) — constitute valid tangible material. AO never formed opinion on the nature of income. Reopening still VALID. HC's ultimate conclusion was right; reasoning was wrong.</a:t>
            </a:r>
            <a:endParaRPr lang="en-US" sz="900" dirty="0"/>
          </a:p>
        </p:txBody>
      </p:sp>
      <p:sp>
        <p:nvSpPr>
          <p:cNvPr id="24" name="Shape 22"/>
          <p:cNvSpPr/>
          <p:nvPr/>
        </p:nvSpPr>
        <p:spPr>
          <a:xfrm>
            <a:off x="4754880" y="4553712"/>
            <a:ext cx="4114800" cy="256032"/>
          </a:xfrm>
          <a:prstGeom prst="roundRect">
            <a:avLst>
              <a:gd name="adj" fmla="val 14286"/>
            </a:avLst>
          </a:prstGeom>
          <a:solidFill>
            <a:srgbClr val="D97706"/>
          </a:solidFill>
          <a:ln w="12700">
            <a:solidFill>
              <a:srgbClr val="D97706"/>
            </a:solidFill>
            <a:prstDash val="solid"/>
          </a:ln>
        </p:spPr>
        <p:txBody>
          <a:bodyPr/>
          <a:lstStyle/>
          <a:p>
            <a:endParaRPr lang="en-IN"/>
          </a:p>
        </p:txBody>
      </p:sp>
      <p:sp>
        <p:nvSpPr>
          <p:cNvPr id="25" name="Text 23"/>
          <p:cNvSpPr/>
          <p:nvPr/>
        </p:nvSpPr>
        <p:spPr>
          <a:xfrm>
            <a:off x="4773168" y="4553712"/>
            <a:ext cx="4078224" cy="256032"/>
          </a:xfrm>
          <a:prstGeom prst="rect">
            <a:avLst/>
          </a:prstGeom>
          <a:noFill/>
        </p:spPr>
        <p:txBody>
          <a:bodyPr wrap="square" rtlCol="0" anchor="ctr"/>
          <a:lstStyle/>
          <a:p>
            <a:pPr marL="0" indent="0" algn="ctr">
              <a:buNone/>
            </a:pPr>
            <a:r>
              <a:rPr lang="en-US" sz="7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RESULT: HC conclusion UPHELD (reopening valid) but HC's reasoning CORRECTED. [CA 9107/2012 — SPPL dismissed]</a:t>
            </a:r>
            <a:endParaRPr lang="en-US" sz="750" dirty="0"/>
          </a:p>
        </p:txBody>
      </p:sp>
      <p:sp>
        <p:nvSpPr>
          <p:cNvPr id="26" name="Shape 24"/>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27" name="Text 25"/>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Section 147/148  |  Two Different AYs — Why Both Reopenings Were Valid</a:t>
            </a:r>
            <a:endParaRPr lang="en-US" sz="8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D1B3E"/>
        </a:solidFill>
        <a:effectLst/>
      </p:bgPr>
    </p:bg>
    <p:spTree>
      <p:nvGrpSpPr>
        <p:cNvPr id="1" name=""/>
        <p:cNvGrpSpPr/>
        <p:nvPr/>
      </p:nvGrpSpPr>
      <p:grpSpPr>
        <a:xfrm>
          <a:off x="0" y="0"/>
          <a:ext cx="0" cy="0"/>
          <a:chOff x="0" y="0"/>
          <a:chExt cx="0" cy="0"/>
        </a:xfrm>
      </p:grpSpPr>
      <p:sp>
        <p:nvSpPr>
          <p:cNvPr id="2" name="Shape 0"/>
          <p:cNvSpPr/>
          <p:nvPr/>
        </p:nvSpPr>
        <p:spPr>
          <a:xfrm>
            <a:off x="0" y="0"/>
            <a:ext cx="9144000" cy="749808"/>
          </a:xfrm>
          <a:prstGeom prst="rect">
            <a:avLst/>
          </a:prstGeom>
          <a:solidFill>
            <a:srgbClr val="C9A84C"/>
          </a:solidFill>
          <a:ln w="12700">
            <a:solidFill>
              <a:srgbClr val="C9A84C"/>
            </a:solidFill>
            <a:prstDash val="solid"/>
          </a:ln>
        </p:spPr>
        <p:txBody>
          <a:bodyPr/>
          <a:lstStyle/>
          <a:p>
            <a:endParaRPr lang="en-IN"/>
          </a:p>
        </p:txBody>
      </p:sp>
      <p:sp>
        <p:nvSpPr>
          <p:cNvPr id="3" name="Text 1"/>
          <p:cNvSpPr/>
          <p:nvPr/>
        </p:nvSpPr>
        <p:spPr>
          <a:xfrm>
            <a:off x="274320" y="0"/>
            <a:ext cx="8595360" cy="749808"/>
          </a:xfrm>
          <a:prstGeom prst="rect">
            <a:avLst/>
          </a:prstGeom>
          <a:noFill/>
        </p:spPr>
        <p:txBody>
          <a:bodyPr wrap="square" rtlCol="0" anchor="ctr"/>
          <a:lstStyle/>
          <a:p>
            <a:pPr marL="0" indent="0" algn="l">
              <a:buNone/>
            </a:pPr>
            <a:r>
              <a:rPr lang="en-US" sz="18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JUDGMENT SUMMARY — KEY PRINCIPLES LAID DOWN</a:t>
            </a:r>
            <a:endParaRPr lang="en-US" sz="1800" dirty="0"/>
          </a:p>
        </p:txBody>
      </p:sp>
      <p:sp>
        <p:nvSpPr>
          <p:cNvPr id="4" name="Shape 2"/>
          <p:cNvSpPr/>
          <p:nvPr/>
        </p:nvSpPr>
        <p:spPr>
          <a:xfrm>
            <a:off x="182880" y="822960"/>
            <a:ext cx="8778240" cy="1005840"/>
          </a:xfrm>
          <a:prstGeom prst="roundRect">
            <a:avLst>
              <a:gd name="adj" fmla="val 5455"/>
            </a:avLst>
          </a:prstGeom>
          <a:solidFill>
            <a:srgbClr val="0F1E3C"/>
          </a:solidFill>
          <a:ln w="10160">
            <a:solidFill>
              <a:srgbClr val="C9A84C"/>
            </a:solidFill>
            <a:prstDash val="solid"/>
          </a:ln>
        </p:spPr>
        <p:txBody>
          <a:bodyPr/>
          <a:lstStyle/>
          <a:p>
            <a:endParaRPr lang="en-IN"/>
          </a:p>
        </p:txBody>
      </p:sp>
      <p:sp>
        <p:nvSpPr>
          <p:cNvPr id="5" name="Shape 3"/>
          <p:cNvSpPr/>
          <p:nvPr/>
        </p:nvSpPr>
        <p:spPr>
          <a:xfrm>
            <a:off x="256032" y="914400"/>
            <a:ext cx="384048" cy="384048"/>
          </a:xfrm>
          <a:prstGeom prst="ellipse">
            <a:avLst/>
          </a:prstGeom>
          <a:solidFill>
            <a:srgbClr val="C9A84C"/>
          </a:solidFill>
          <a:ln w="12700">
            <a:solidFill>
              <a:srgbClr val="C9A84C"/>
            </a:solidFill>
            <a:prstDash val="solid"/>
          </a:ln>
        </p:spPr>
        <p:txBody>
          <a:bodyPr/>
          <a:lstStyle/>
          <a:p>
            <a:endParaRPr lang="en-IN"/>
          </a:p>
        </p:txBody>
      </p:sp>
      <p:sp>
        <p:nvSpPr>
          <p:cNvPr id="6" name="Text 4"/>
          <p:cNvSpPr/>
          <p:nvPr/>
        </p:nvSpPr>
        <p:spPr>
          <a:xfrm>
            <a:off x="256032" y="914400"/>
            <a:ext cx="384048" cy="384048"/>
          </a:xfrm>
          <a:prstGeom prst="rect">
            <a:avLst/>
          </a:prstGeom>
          <a:noFill/>
        </p:spPr>
        <p:txBody>
          <a:bodyPr wrap="square" lIns="0" tIns="0" rIns="0" bIns="0" rtlCol="0" anchor="ctr"/>
          <a:lstStyle/>
          <a:p>
            <a:pPr marL="0" indent="0" algn="ctr">
              <a:buNone/>
            </a:pPr>
            <a:r>
              <a:rPr lang="en-US" sz="13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1</a:t>
            </a:r>
            <a:endParaRPr lang="en-US" sz="1300" dirty="0"/>
          </a:p>
        </p:txBody>
      </p:sp>
      <p:sp>
        <p:nvSpPr>
          <p:cNvPr id="7" name="Text 5"/>
          <p:cNvSpPr/>
          <p:nvPr/>
        </p:nvSpPr>
        <p:spPr>
          <a:xfrm>
            <a:off x="713232" y="886968"/>
            <a:ext cx="8138160" cy="274320"/>
          </a:xfrm>
          <a:prstGeom prst="rect">
            <a:avLst/>
          </a:prstGeom>
          <a:noFill/>
        </p:spPr>
        <p:txBody>
          <a:bodyPr wrap="square" rtlCol="0" anchor="ctr"/>
          <a:lstStyle/>
          <a:p>
            <a:pPr marL="0" indent="0">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REASSESSMENT — NOT A CHANGE OF OPINION IF NO OPINION WAS FORMED</a:t>
            </a:r>
            <a:endParaRPr lang="en-US" sz="1000" dirty="0"/>
          </a:p>
        </p:txBody>
      </p:sp>
      <p:sp>
        <p:nvSpPr>
          <p:cNvPr id="8" name="Text 6"/>
          <p:cNvSpPr/>
          <p:nvPr/>
        </p:nvSpPr>
        <p:spPr>
          <a:xfrm>
            <a:off x="713232" y="1170432"/>
            <a:ext cx="8138160" cy="475488"/>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Mere disclosure of AOP existence + quantum of income in return does NOT constitute disclosure of primary facts. If the AO never examined or formed an opinion on the true nature of the income (here, whether 35% = gross revenue or profit), reopening based on fresh survey material is valid — it is NOT a 'change of opinion'. A change of opinion presupposes a prior opinion. [Paras 76, 80, 82, 113]</a:t>
            </a:r>
            <a:endParaRPr lang="en-US" sz="900" dirty="0"/>
          </a:p>
        </p:txBody>
      </p:sp>
      <p:sp>
        <p:nvSpPr>
          <p:cNvPr id="9" name="Text 7"/>
          <p:cNvSpPr/>
          <p:nvPr/>
        </p:nvSpPr>
        <p:spPr>
          <a:xfrm>
            <a:off x="713232" y="1655064"/>
            <a:ext cx="8138160" cy="146304"/>
          </a:xfrm>
          <a:prstGeom prst="rect">
            <a:avLst/>
          </a:prstGeom>
          <a:noFill/>
        </p:spPr>
        <p:txBody>
          <a:bodyPr wrap="square" rtlCol="0" anchor="ctr"/>
          <a:lstStyle/>
          <a:p>
            <a:pPr marL="0" indent="0">
              <a:buNone/>
            </a:pPr>
            <a:r>
              <a:rPr lang="en-US" sz="750" i="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 Kelvinator of India Ltd. (SC 2010)  ▸ Phool Chand Bajrang Lal v. ITO (SC 1993)  ▸ Calcutta Discount Co. Ltd. (SC 1961)</a:t>
            </a:r>
            <a:endParaRPr lang="en-US" sz="750" dirty="0"/>
          </a:p>
        </p:txBody>
      </p:sp>
      <p:sp>
        <p:nvSpPr>
          <p:cNvPr id="10" name="Shape 8"/>
          <p:cNvSpPr/>
          <p:nvPr/>
        </p:nvSpPr>
        <p:spPr>
          <a:xfrm>
            <a:off x="182880" y="1892808"/>
            <a:ext cx="8778240" cy="1005840"/>
          </a:xfrm>
          <a:prstGeom prst="roundRect">
            <a:avLst>
              <a:gd name="adj" fmla="val 5455"/>
            </a:avLst>
          </a:prstGeom>
          <a:solidFill>
            <a:srgbClr val="0F1E3C"/>
          </a:solidFill>
          <a:ln w="10160">
            <a:solidFill>
              <a:srgbClr val="C9A84C"/>
            </a:solidFill>
            <a:prstDash val="solid"/>
          </a:ln>
        </p:spPr>
        <p:txBody>
          <a:bodyPr/>
          <a:lstStyle/>
          <a:p>
            <a:endParaRPr lang="en-IN"/>
          </a:p>
        </p:txBody>
      </p:sp>
      <p:sp>
        <p:nvSpPr>
          <p:cNvPr id="11" name="Shape 9"/>
          <p:cNvSpPr/>
          <p:nvPr/>
        </p:nvSpPr>
        <p:spPr>
          <a:xfrm>
            <a:off x="256032" y="1984248"/>
            <a:ext cx="384048" cy="384048"/>
          </a:xfrm>
          <a:prstGeom prst="ellipse">
            <a:avLst/>
          </a:prstGeom>
          <a:solidFill>
            <a:srgbClr val="C9A84C"/>
          </a:solidFill>
          <a:ln w="12700">
            <a:solidFill>
              <a:srgbClr val="C9A84C"/>
            </a:solidFill>
            <a:prstDash val="solid"/>
          </a:ln>
        </p:spPr>
        <p:txBody>
          <a:bodyPr/>
          <a:lstStyle/>
          <a:p>
            <a:endParaRPr lang="en-IN"/>
          </a:p>
        </p:txBody>
      </p:sp>
      <p:sp>
        <p:nvSpPr>
          <p:cNvPr id="12" name="Text 10"/>
          <p:cNvSpPr/>
          <p:nvPr/>
        </p:nvSpPr>
        <p:spPr>
          <a:xfrm>
            <a:off x="256032" y="1984248"/>
            <a:ext cx="384048" cy="384048"/>
          </a:xfrm>
          <a:prstGeom prst="rect">
            <a:avLst/>
          </a:prstGeom>
          <a:noFill/>
        </p:spPr>
        <p:txBody>
          <a:bodyPr wrap="square" lIns="0" tIns="0" rIns="0" bIns="0" rtlCol="0" anchor="ctr"/>
          <a:lstStyle/>
          <a:p>
            <a:pPr marL="0" indent="0" algn="ctr">
              <a:buNone/>
            </a:pPr>
            <a:r>
              <a:rPr lang="en-US" sz="13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2</a:t>
            </a:r>
            <a:endParaRPr lang="en-US" sz="1300" dirty="0"/>
          </a:p>
        </p:txBody>
      </p:sp>
      <p:sp>
        <p:nvSpPr>
          <p:cNvPr id="13" name="Text 11"/>
          <p:cNvSpPr/>
          <p:nvPr/>
        </p:nvSpPr>
        <p:spPr>
          <a:xfrm>
            <a:off x="713232" y="1956816"/>
            <a:ext cx="8138160" cy="274320"/>
          </a:xfrm>
          <a:prstGeom prst="rect">
            <a:avLst/>
          </a:prstGeom>
          <a:noFill/>
        </p:spPr>
        <p:txBody>
          <a:bodyPr wrap="square" rtlCol="0" anchor="ctr"/>
          <a:lstStyle/>
          <a:p>
            <a:pPr marL="0" indent="0">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VALIDITY OF §148 NOTICE — TESTED ONLY ON RECORDED REASONS</a:t>
            </a:r>
            <a:endParaRPr lang="en-US" sz="1000" dirty="0"/>
          </a:p>
        </p:txBody>
      </p:sp>
      <p:sp>
        <p:nvSpPr>
          <p:cNvPr id="14" name="Text 12"/>
          <p:cNvSpPr/>
          <p:nvPr/>
        </p:nvSpPr>
        <p:spPr>
          <a:xfrm>
            <a:off x="713232" y="2240280"/>
            <a:ext cx="8138160" cy="475488"/>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The validity of a reopening must be examined SOLELY on the basis of reasons recorded at the time of issuing the §148 notice. Extraneous documents — even the AOP's Assessment Orders — cannot be used to justify or impugn the reopening. This protects the assessee's right to file meaningful objections. AO is bound to furnish reasons; assessee entitled to speaking order on objections. [Paras 85-87, 117]</a:t>
            </a:r>
            <a:endParaRPr lang="en-US" sz="900" dirty="0"/>
          </a:p>
        </p:txBody>
      </p:sp>
      <p:sp>
        <p:nvSpPr>
          <p:cNvPr id="15" name="Text 13"/>
          <p:cNvSpPr/>
          <p:nvPr/>
        </p:nvSpPr>
        <p:spPr>
          <a:xfrm>
            <a:off x="713232" y="2724912"/>
            <a:ext cx="8138160" cy="146304"/>
          </a:xfrm>
          <a:prstGeom prst="rect">
            <a:avLst/>
          </a:prstGeom>
          <a:noFill/>
        </p:spPr>
        <p:txBody>
          <a:bodyPr wrap="square" rtlCol="0" anchor="ctr"/>
          <a:lstStyle/>
          <a:p>
            <a:pPr marL="0" indent="0">
              <a:buNone/>
            </a:pPr>
            <a:r>
              <a:rPr lang="en-US" sz="750" i="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 GKN Driveshafts (India) Ltd. v. ITO (SC 2002)  ▸ Rajesh Jhaveri Stock Brokers (SC 2007)</a:t>
            </a:r>
            <a:endParaRPr lang="en-US" sz="750" dirty="0"/>
          </a:p>
        </p:txBody>
      </p:sp>
      <p:sp>
        <p:nvSpPr>
          <p:cNvPr id="16" name="Shape 14"/>
          <p:cNvSpPr/>
          <p:nvPr/>
        </p:nvSpPr>
        <p:spPr>
          <a:xfrm>
            <a:off x="182880" y="2962656"/>
            <a:ext cx="8778240" cy="1005840"/>
          </a:xfrm>
          <a:prstGeom prst="roundRect">
            <a:avLst>
              <a:gd name="adj" fmla="val 5455"/>
            </a:avLst>
          </a:prstGeom>
          <a:solidFill>
            <a:srgbClr val="0F1E3C"/>
          </a:solidFill>
          <a:ln w="10160">
            <a:solidFill>
              <a:srgbClr val="C9A84C"/>
            </a:solidFill>
            <a:prstDash val="solid"/>
          </a:ln>
        </p:spPr>
        <p:txBody>
          <a:bodyPr/>
          <a:lstStyle/>
          <a:p>
            <a:endParaRPr lang="en-IN"/>
          </a:p>
        </p:txBody>
      </p:sp>
      <p:sp>
        <p:nvSpPr>
          <p:cNvPr id="17" name="Shape 15"/>
          <p:cNvSpPr/>
          <p:nvPr/>
        </p:nvSpPr>
        <p:spPr>
          <a:xfrm>
            <a:off x="256032" y="3054096"/>
            <a:ext cx="384048" cy="384048"/>
          </a:xfrm>
          <a:prstGeom prst="ellipse">
            <a:avLst/>
          </a:prstGeom>
          <a:solidFill>
            <a:srgbClr val="C9A84C"/>
          </a:solidFill>
          <a:ln w="12700">
            <a:solidFill>
              <a:srgbClr val="C9A84C"/>
            </a:solidFill>
            <a:prstDash val="solid"/>
          </a:ln>
        </p:spPr>
        <p:txBody>
          <a:bodyPr/>
          <a:lstStyle/>
          <a:p>
            <a:endParaRPr lang="en-IN"/>
          </a:p>
        </p:txBody>
      </p:sp>
      <p:sp>
        <p:nvSpPr>
          <p:cNvPr id="18" name="Text 16"/>
          <p:cNvSpPr/>
          <p:nvPr/>
        </p:nvSpPr>
        <p:spPr>
          <a:xfrm>
            <a:off x="256032" y="3054096"/>
            <a:ext cx="384048" cy="384048"/>
          </a:xfrm>
          <a:prstGeom prst="rect">
            <a:avLst/>
          </a:prstGeom>
          <a:noFill/>
        </p:spPr>
        <p:txBody>
          <a:bodyPr wrap="square" lIns="0" tIns="0" rIns="0" bIns="0" rtlCol="0" anchor="ctr"/>
          <a:lstStyle/>
          <a:p>
            <a:pPr marL="0" indent="0" algn="ctr">
              <a:buNone/>
            </a:pPr>
            <a:r>
              <a:rPr lang="en-US" sz="13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3</a:t>
            </a:r>
            <a:endParaRPr lang="en-US" sz="1300" dirty="0"/>
          </a:p>
        </p:txBody>
      </p:sp>
      <p:sp>
        <p:nvSpPr>
          <p:cNvPr id="19" name="Text 17"/>
          <p:cNvSpPr/>
          <p:nvPr/>
        </p:nvSpPr>
        <p:spPr>
          <a:xfrm>
            <a:off x="713232" y="3026664"/>
            <a:ext cx="8138160" cy="274320"/>
          </a:xfrm>
          <a:prstGeom prst="rect">
            <a:avLst/>
          </a:prstGeom>
          <a:noFill/>
        </p:spPr>
        <p:txBody>
          <a:bodyPr wrap="square" rtlCol="0" anchor="ctr"/>
          <a:lstStyle/>
          <a:p>
            <a:pPr marL="0" indent="0">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PROFIT vs REVENUE — SITALDAS TIRATHDAS TEST (OVERRIDING TITLE)</a:t>
            </a:r>
            <a:endParaRPr lang="en-US" sz="1000" dirty="0"/>
          </a:p>
        </p:txBody>
      </p:sp>
      <p:sp>
        <p:nvSpPr>
          <p:cNvPr id="20" name="Text 18"/>
          <p:cNvSpPr/>
          <p:nvPr/>
        </p:nvSpPr>
        <p:spPr>
          <a:xfrm>
            <a:off x="713232" y="3310128"/>
            <a:ext cx="8138160" cy="475488"/>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Profit = surplus AFTER deducting all expenses from gross receipts. If a member's share is (a) received upfront before any expense deduction; (b) insulated from all project expenses; and (c) called 'revenue/income' in the agreement — it is REVENUE, not profit. Under diversion by overriding title: income intercepted before reaching the AOP is the member's income. [Paras 99, 103, 124-125]</a:t>
            </a:r>
            <a:endParaRPr lang="en-US" sz="900" dirty="0"/>
          </a:p>
        </p:txBody>
      </p:sp>
      <p:sp>
        <p:nvSpPr>
          <p:cNvPr id="21" name="Text 19"/>
          <p:cNvSpPr/>
          <p:nvPr/>
        </p:nvSpPr>
        <p:spPr>
          <a:xfrm>
            <a:off x="713232" y="3794760"/>
            <a:ext cx="8138160" cy="146304"/>
          </a:xfrm>
          <a:prstGeom prst="rect">
            <a:avLst/>
          </a:prstGeom>
          <a:noFill/>
        </p:spPr>
        <p:txBody>
          <a:bodyPr wrap="square" rtlCol="0" anchor="ctr"/>
          <a:lstStyle/>
          <a:p>
            <a:pPr marL="0" indent="0">
              <a:buNone/>
            </a:pPr>
            <a:r>
              <a:rPr lang="en-US" sz="750" i="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 CIT v. Sitaldas Tirathdas [1961] 41 ITR 367 (SC)</a:t>
            </a:r>
            <a:endParaRPr lang="en-US" sz="750" dirty="0"/>
          </a:p>
        </p:txBody>
      </p:sp>
      <p:sp>
        <p:nvSpPr>
          <p:cNvPr id="22" name="Shape 20"/>
          <p:cNvSpPr/>
          <p:nvPr/>
        </p:nvSpPr>
        <p:spPr>
          <a:xfrm>
            <a:off x="182880" y="4032504"/>
            <a:ext cx="8778240" cy="1005840"/>
          </a:xfrm>
          <a:prstGeom prst="roundRect">
            <a:avLst>
              <a:gd name="adj" fmla="val 5455"/>
            </a:avLst>
          </a:prstGeom>
          <a:solidFill>
            <a:srgbClr val="0F1E3C"/>
          </a:solidFill>
          <a:ln w="10160">
            <a:solidFill>
              <a:srgbClr val="C9A84C"/>
            </a:solidFill>
            <a:prstDash val="solid"/>
          </a:ln>
        </p:spPr>
        <p:txBody>
          <a:bodyPr/>
          <a:lstStyle/>
          <a:p>
            <a:endParaRPr lang="en-IN"/>
          </a:p>
        </p:txBody>
      </p:sp>
      <p:sp>
        <p:nvSpPr>
          <p:cNvPr id="23" name="Shape 21"/>
          <p:cNvSpPr/>
          <p:nvPr/>
        </p:nvSpPr>
        <p:spPr>
          <a:xfrm>
            <a:off x="256032" y="4123944"/>
            <a:ext cx="384048" cy="384048"/>
          </a:xfrm>
          <a:prstGeom prst="ellipse">
            <a:avLst/>
          </a:prstGeom>
          <a:solidFill>
            <a:srgbClr val="C9A84C"/>
          </a:solidFill>
          <a:ln w="12700">
            <a:solidFill>
              <a:srgbClr val="C9A84C"/>
            </a:solidFill>
            <a:prstDash val="solid"/>
          </a:ln>
        </p:spPr>
        <p:txBody>
          <a:bodyPr/>
          <a:lstStyle/>
          <a:p>
            <a:endParaRPr lang="en-IN"/>
          </a:p>
        </p:txBody>
      </p:sp>
      <p:sp>
        <p:nvSpPr>
          <p:cNvPr id="24" name="Text 22"/>
          <p:cNvSpPr/>
          <p:nvPr/>
        </p:nvSpPr>
        <p:spPr>
          <a:xfrm>
            <a:off x="256032" y="4123944"/>
            <a:ext cx="384048" cy="384048"/>
          </a:xfrm>
          <a:prstGeom prst="rect">
            <a:avLst/>
          </a:prstGeom>
          <a:noFill/>
        </p:spPr>
        <p:txBody>
          <a:bodyPr wrap="square" lIns="0" tIns="0" rIns="0" bIns="0" rtlCol="0" anchor="ctr"/>
          <a:lstStyle/>
          <a:p>
            <a:pPr marL="0" indent="0" algn="ctr">
              <a:buNone/>
            </a:pPr>
            <a:r>
              <a:rPr lang="en-US" sz="1300" b="1"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4</a:t>
            </a:r>
            <a:endParaRPr lang="en-US" sz="1300" dirty="0"/>
          </a:p>
        </p:txBody>
      </p:sp>
      <p:sp>
        <p:nvSpPr>
          <p:cNvPr id="25" name="Text 23"/>
          <p:cNvSpPr/>
          <p:nvPr/>
        </p:nvSpPr>
        <p:spPr>
          <a:xfrm>
            <a:off x="713232" y="4096512"/>
            <a:ext cx="8138160" cy="274320"/>
          </a:xfrm>
          <a:prstGeom prst="rect">
            <a:avLst/>
          </a:prstGeom>
          <a:noFill/>
        </p:spPr>
        <p:txBody>
          <a:bodyPr wrap="square" rtlCol="0" anchor="ctr"/>
          <a:lstStyle/>
          <a:p>
            <a:pPr marL="0" indent="0">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CONTRACT INTERPRETATION = QUESTION OF LAW — SC NOT BOUND BY LOWER COURTS</a:t>
            </a:r>
            <a:endParaRPr lang="en-US" sz="1000" dirty="0"/>
          </a:p>
        </p:txBody>
      </p:sp>
      <p:sp>
        <p:nvSpPr>
          <p:cNvPr id="26" name="Text 24"/>
          <p:cNvSpPr/>
          <p:nvPr/>
        </p:nvSpPr>
        <p:spPr>
          <a:xfrm>
            <a:off x="713232" y="4379976"/>
            <a:ext cx="8138160" cy="475488"/>
          </a:xfrm>
          <a:prstGeom prst="rect">
            <a:avLst/>
          </a:prstGeom>
          <a:noFill/>
        </p:spPr>
        <p:txBody>
          <a:bodyPr wrap="square" rtlCol="0" anchor="t"/>
          <a:lstStyle/>
          <a:p>
            <a:pPr marL="0" indent="0">
              <a:buNone/>
            </a:pPr>
            <a:r>
              <a:rPr lang="en-US" sz="900" dirty="0">
                <a:solidFill>
                  <a:srgbClr val="D8DDE8"/>
                </a:solidFill>
                <a:latin typeface="Bookman Old Style" panose="02050604050505020204" pitchFamily="18" charset="0"/>
                <a:ea typeface="Bookman Old Style" panose="02050604050505020204" pitchFamily="34" charset="-122"/>
                <a:cs typeface="Bookman Old Style" panose="02050604050505020204" pitchFamily="34" charset="-120"/>
              </a:rPr>
              <a:t>Interpretation of a clause of an agreement is a question of law, not fact. Therefore, ITAT or High Court's interpretation of Clause 7 (even in parallel AOP proceedings) does not bind the Supreme Court. SC can independently determine the correct interpretation. [Para 93-94, 119]</a:t>
            </a:r>
            <a:endParaRPr lang="en-US" sz="900" dirty="0"/>
          </a:p>
        </p:txBody>
      </p:sp>
      <p:sp>
        <p:nvSpPr>
          <p:cNvPr id="27" name="Text 25"/>
          <p:cNvSpPr/>
          <p:nvPr/>
        </p:nvSpPr>
        <p:spPr>
          <a:xfrm>
            <a:off x="713232" y="4864608"/>
            <a:ext cx="8138160" cy="146304"/>
          </a:xfrm>
          <a:prstGeom prst="rect">
            <a:avLst/>
          </a:prstGeom>
          <a:noFill/>
        </p:spPr>
        <p:txBody>
          <a:bodyPr wrap="square" rtlCol="0" anchor="ctr"/>
          <a:lstStyle/>
          <a:p>
            <a:pPr marL="0" indent="0">
              <a:buNone/>
            </a:pPr>
            <a:r>
              <a:rPr lang="en-US" sz="750" i="1" dirty="0">
                <a:solidFill>
                  <a:srgbClr val="E8C97A"/>
                </a:solidFill>
                <a:latin typeface="Bookman Old Style" panose="02050604050505020204" pitchFamily="18" charset="0"/>
                <a:ea typeface="Bookman Old Style" panose="02050604050505020204" pitchFamily="34" charset="-122"/>
                <a:cs typeface="Bookman Old Style" panose="02050604050505020204" pitchFamily="34" charset="-120"/>
              </a:rPr>
              <a:t>▸ Sir Chunilal V. Mehta and Sons Ltd. v. Century Spinning (AIR 1962 SC 1314)</a:t>
            </a:r>
            <a:endParaRPr lang="en-US" sz="750" dirty="0"/>
          </a:p>
        </p:txBody>
      </p:sp>
      <p:sp>
        <p:nvSpPr>
          <p:cNvPr id="28" name="Shape 26"/>
          <p:cNvSpPr/>
          <p:nvPr/>
        </p:nvSpPr>
        <p:spPr>
          <a:xfrm>
            <a:off x="0" y="4818888"/>
            <a:ext cx="9144000" cy="324612"/>
          </a:xfrm>
          <a:prstGeom prst="rect">
            <a:avLst/>
          </a:prstGeom>
          <a:solidFill>
            <a:srgbClr val="C9A84C"/>
          </a:solidFill>
          <a:ln w="12700">
            <a:solidFill>
              <a:srgbClr val="C9A84C"/>
            </a:solidFill>
            <a:prstDash val="solid"/>
          </a:ln>
        </p:spPr>
        <p:txBody>
          <a:bodyPr/>
          <a:lstStyle/>
          <a:p>
            <a:endParaRPr lang="en-IN"/>
          </a:p>
        </p:txBody>
      </p:sp>
      <p:sp>
        <p:nvSpPr>
          <p:cNvPr id="29" name="Text 27"/>
          <p:cNvSpPr/>
          <p:nvPr/>
        </p:nvSpPr>
        <p:spPr>
          <a:xfrm>
            <a:off x="182880" y="4828032"/>
            <a:ext cx="8778240" cy="292608"/>
          </a:xfrm>
          <a:prstGeom prst="rect">
            <a:avLst/>
          </a:prstGeom>
          <a:noFill/>
        </p:spPr>
        <p:txBody>
          <a:bodyPr wrap="square" lIns="0" tIns="0" rIns="0" bIns="0" rtlCol="0" anchor="ctr"/>
          <a:lstStyle/>
          <a:p>
            <a:pPr marL="0" indent="0" algn="l">
              <a:buNone/>
            </a:pPr>
            <a:r>
              <a:rPr lang="en-US" sz="850" dirty="0">
                <a:solidFill>
                  <a:srgbClr val="0D1B3E"/>
                </a:solidFill>
                <a:latin typeface="Bookman Old Style" panose="02050604050505020204" pitchFamily="18" charset="0"/>
                <a:ea typeface="Bookman Old Style" panose="02050604050505020204" pitchFamily="34" charset="-122"/>
                <a:cs typeface="Bookman Old Style" panose="02050604050505020204" pitchFamily="34" charset="-120"/>
              </a:rPr>
              <a:t>Sanand Properties (P.) Ltd. v. JCIT  |  [2026] 186 taxmann.com 535 (SC)  |  Principles on Reassessment, AOP Income &amp; Contract Interpretation</a:t>
            </a:r>
            <a:endParaRPr lang="en-US" sz="85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3474720"/>
            <a:ext cx="9144000" cy="1668780"/>
          </a:xfrm>
          <a:prstGeom prst="rect">
            <a:avLst/>
          </a:prstGeom>
          <a:solidFill>
            <a:srgbClr val="3D4E8A"/>
          </a:solidFill>
          <a:ln w="12700">
            <a:solidFill>
              <a:srgbClr val="3D4E8A"/>
            </a:solidFill>
            <a:prstDash val="solid"/>
          </a:ln>
        </p:spPr>
        <p:txBody>
          <a:bodyPr/>
          <a:lstStyle/>
          <a:p>
            <a:endParaRPr lang="en-IN"/>
          </a:p>
        </p:txBody>
      </p:sp>
      <p:sp>
        <p:nvSpPr>
          <p:cNvPr id="3" name="Text 1"/>
          <p:cNvSpPr/>
          <p:nvPr/>
        </p:nvSpPr>
        <p:spPr>
          <a:xfrm>
            <a:off x="457200" y="502920"/>
            <a:ext cx="8229600" cy="411480"/>
          </a:xfrm>
          <a:prstGeom prst="rect">
            <a:avLst/>
          </a:prstGeom>
          <a:noFill/>
        </p:spPr>
        <p:txBody>
          <a:bodyPr wrap="square" rtlCol="0" anchor="ctr"/>
          <a:lstStyle/>
          <a:p>
            <a:pPr marL="0" indent="0">
              <a:buNone/>
            </a:pPr>
            <a:r>
              <a:rPr lang="en-US" sz="1100" kern="0" spc="300" dirty="0">
                <a:solidFill>
                  <a:srgbClr val="CADCFC"/>
                </a:solidFill>
                <a:latin typeface="Calibri" panose="020F0502020204030204" pitchFamily="34" charset="0"/>
                <a:ea typeface="Calibri" panose="020F0502020204030204" pitchFamily="34" charset="-122"/>
                <a:cs typeface="Calibri" panose="020F0502020204030204" pitchFamily="34" charset="-120"/>
              </a:rPr>
              <a:t>PIRAMAL SWASTHYA MANAGEMENT &amp; RESEARCH INSTITUTE</a:t>
            </a:r>
            <a:endParaRPr lang="en-US" sz="1100" dirty="0"/>
          </a:p>
        </p:txBody>
      </p:sp>
      <p:sp>
        <p:nvSpPr>
          <p:cNvPr id="4" name="Text 2"/>
          <p:cNvSpPr/>
          <p:nvPr/>
        </p:nvSpPr>
        <p:spPr>
          <a:xfrm>
            <a:off x="457200" y="914400"/>
            <a:ext cx="8229600" cy="411480"/>
          </a:xfrm>
          <a:prstGeom prst="rect">
            <a:avLst/>
          </a:prstGeom>
          <a:noFill/>
        </p:spPr>
        <p:txBody>
          <a:bodyPr wrap="square" rtlCol="0" anchor="ctr"/>
          <a:lstStyle/>
          <a:p>
            <a:pPr marL="0" indent="0">
              <a:buNone/>
            </a:pPr>
            <a:r>
              <a:rPr lang="en-US" sz="1300" i="1" dirty="0">
                <a:solidFill>
                  <a:srgbClr val="CADCFC"/>
                </a:solidFill>
                <a:latin typeface="Calibri" panose="020F0502020204030204" pitchFamily="34" charset="0"/>
                <a:ea typeface="Calibri" panose="020F0502020204030204" pitchFamily="34" charset="-122"/>
                <a:cs typeface="Calibri" panose="020F0502020204030204" pitchFamily="34" charset="-120"/>
              </a:rPr>
              <a:t>v. Assistant Commissioner of Income Tax &amp; Another</a:t>
            </a:r>
            <a:endParaRPr lang="en-US" sz="1300" dirty="0"/>
          </a:p>
        </p:txBody>
      </p:sp>
      <p:sp>
        <p:nvSpPr>
          <p:cNvPr id="5" name="Text 3"/>
          <p:cNvSpPr/>
          <p:nvPr/>
        </p:nvSpPr>
        <p:spPr>
          <a:xfrm>
            <a:off x="457200" y="1389888"/>
            <a:ext cx="8229600" cy="1874520"/>
          </a:xfrm>
          <a:prstGeom prst="rect">
            <a:avLst/>
          </a:prstGeom>
          <a:noFill/>
        </p:spPr>
        <p:txBody>
          <a:bodyPr wrap="square" rtlCol="0" anchor="ctr"/>
          <a:lstStyle/>
          <a:p>
            <a:pPr marL="0" indent="0">
              <a:buNone/>
            </a:pPr>
            <a:r>
              <a:rPr lang="en-US" sz="3800" b="1" dirty="0">
                <a:solidFill>
                  <a:srgbClr val="FFFFFF"/>
                </a:solidFill>
                <a:latin typeface="Cambria" panose="02040503050406030204" pitchFamily="34" charset="0"/>
                <a:ea typeface="Cambria" panose="02040503050406030204" pitchFamily="34" charset="-122"/>
                <a:cs typeface="Cambria" panose="02040503050406030204" pitchFamily="34" charset="-120"/>
              </a:rPr>
              <a:t>Reopening as</a:t>
            </a:r>
            <a:endParaRPr lang="en-US" sz="3800" dirty="0"/>
          </a:p>
          <a:p>
            <a:pPr marL="0" indent="0">
              <a:buNone/>
            </a:pPr>
            <a:r>
              <a:rPr lang="en-US" sz="3800" b="1" dirty="0">
                <a:solidFill>
                  <a:srgbClr val="FFFFFF"/>
                </a:solidFill>
                <a:latin typeface="Cambria" panose="02040503050406030204" pitchFamily="34" charset="0"/>
                <a:ea typeface="Cambria" panose="02040503050406030204" pitchFamily="34" charset="-122"/>
                <a:cs typeface="Cambria" panose="02040503050406030204" pitchFamily="34" charset="-120"/>
              </a:rPr>
              <a:t>Review —</a:t>
            </a:r>
            <a:endParaRPr lang="en-US" sz="3800" dirty="0"/>
          </a:p>
          <a:p>
            <a:pPr marL="0" indent="0">
              <a:buNone/>
            </a:pPr>
            <a:r>
              <a:rPr lang="en-US" sz="3800" b="1" dirty="0">
                <a:solidFill>
                  <a:srgbClr val="FFFFFF"/>
                </a:solidFill>
                <a:latin typeface="Cambria" panose="02040503050406030204" pitchFamily="34" charset="0"/>
                <a:ea typeface="Cambria" panose="02040503050406030204" pitchFamily="34" charset="-122"/>
                <a:cs typeface="Cambria" panose="02040503050406030204" pitchFamily="34" charset="-120"/>
              </a:rPr>
              <a:t>Impermissible</a:t>
            </a:r>
            <a:endParaRPr lang="en-US" sz="3800" dirty="0"/>
          </a:p>
        </p:txBody>
      </p:sp>
      <p:sp>
        <p:nvSpPr>
          <p:cNvPr id="6" name="Text 4"/>
          <p:cNvSpPr/>
          <p:nvPr/>
        </p:nvSpPr>
        <p:spPr>
          <a:xfrm>
            <a:off x="457200" y="3566160"/>
            <a:ext cx="6400800" cy="411480"/>
          </a:xfrm>
          <a:prstGeom prst="rect">
            <a:avLst/>
          </a:prstGeom>
          <a:noFill/>
        </p:spPr>
        <p:txBody>
          <a:bodyPr wrap="square" rtlCol="0" anchor="ctr"/>
          <a:lstStyle/>
          <a:p>
            <a:pPr marL="0" indent="0">
              <a:buNone/>
            </a:pPr>
            <a:r>
              <a:rPr lang="en-US" sz="1400" b="1" dirty="0">
                <a:solidFill>
                  <a:srgbClr val="F7C948"/>
                </a:solidFill>
                <a:latin typeface="Calibri" panose="020F0502020204030204" pitchFamily="34" charset="0"/>
                <a:ea typeface="Calibri" panose="020F0502020204030204" pitchFamily="34" charset="-122"/>
                <a:cs typeface="Calibri" panose="020F0502020204030204" pitchFamily="34" charset="-120"/>
              </a:rPr>
              <a:t>Sections 147 &amp; 148A | Section 11(2) | Income-tax Act, 1961</a:t>
            </a:r>
            <a:endParaRPr lang="en-US" sz="1400" dirty="0"/>
          </a:p>
        </p:txBody>
      </p:sp>
      <p:sp>
        <p:nvSpPr>
          <p:cNvPr id="7" name="Text 5"/>
          <p:cNvSpPr/>
          <p:nvPr/>
        </p:nvSpPr>
        <p:spPr>
          <a:xfrm>
            <a:off x="457200" y="4023360"/>
            <a:ext cx="5486400" cy="365760"/>
          </a:xfrm>
          <a:prstGeom prst="rect">
            <a:avLst/>
          </a:prstGeom>
          <a:noFill/>
        </p:spPr>
        <p:txBody>
          <a:bodyPr wrap="square" rtlCol="0" anchor="ctr"/>
          <a:lstStyle/>
          <a:p>
            <a:pPr marL="0" indent="0">
              <a:buNone/>
            </a:pPr>
            <a:r>
              <a:rPr lang="en-US" sz="1300" dirty="0">
                <a:solidFill>
                  <a:srgbClr val="CADCFC"/>
                </a:solidFill>
                <a:latin typeface="Calibri" panose="020F0502020204030204" pitchFamily="34" charset="0"/>
                <a:ea typeface="Calibri" panose="020F0502020204030204" pitchFamily="34" charset="-122"/>
                <a:cs typeface="Calibri" panose="020F0502020204030204" pitchFamily="34" charset="-120"/>
              </a:rPr>
              <a:t>Telangana High Court  |  April 23, 2026</a:t>
            </a:r>
            <a:endParaRPr lang="en-US" sz="1300" dirty="0"/>
          </a:p>
        </p:txBody>
      </p:sp>
      <p:sp>
        <p:nvSpPr>
          <p:cNvPr id="8" name="Text 6"/>
          <p:cNvSpPr/>
          <p:nvPr/>
        </p:nvSpPr>
        <p:spPr>
          <a:xfrm>
            <a:off x="5486400" y="4160520"/>
            <a:ext cx="3200400" cy="320040"/>
          </a:xfrm>
          <a:prstGeom prst="rect">
            <a:avLst/>
          </a:prstGeom>
          <a:noFill/>
        </p:spPr>
        <p:txBody>
          <a:bodyPr wrap="square" rtlCol="0" anchor="ctr"/>
          <a:lstStyle/>
          <a:p>
            <a:pPr marL="0" indent="0" algn="r">
              <a:buNone/>
            </a:pPr>
            <a:r>
              <a:rPr lang="en-US" sz="1100" i="1" dirty="0">
                <a:solidFill>
                  <a:srgbClr val="CADCFC"/>
                </a:solidFill>
                <a:latin typeface="Calibri" panose="020F0502020204030204" pitchFamily="34" charset="0"/>
                <a:ea typeface="Calibri" panose="020F0502020204030204" pitchFamily="34" charset="-122"/>
                <a:cs typeface="Calibri" panose="020F0502020204030204" pitchFamily="34" charset="-120"/>
              </a:rPr>
              <a:t>WP No. 12288 of 2023 (AY 2017-18)</a:t>
            </a:r>
            <a:endParaRPr lang="en-US" sz="11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EF2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228600"/>
            <a:ext cx="8229600" cy="548640"/>
          </a:xfrm>
          <a:prstGeom prst="rect">
            <a:avLst/>
          </a:prstGeom>
          <a:noFill/>
        </p:spPr>
        <p:txBody>
          <a:bodyPr wrap="square" rtlCol="0" anchor="ctr"/>
          <a:lstStyle/>
          <a:p>
            <a:pPr marL="0" indent="0">
              <a:buNone/>
            </a:pPr>
            <a:r>
              <a:rPr lang="en-US" sz="1900" b="1" kern="0" spc="200"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THE PRESENT CASE — HOW THE COURT APPLIED THE TESTS</a:t>
            </a:r>
            <a:endParaRPr lang="en-US" sz="1900" dirty="0">
              <a:latin typeface="Bookman Old Style" panose="02050604050505020204" pitchFamily="18" charset="0"/>
            </a:endParaRPr>
          </a:p>
        </p:txBody>
      </p:sp>
      <p:sp>
        <p:nvSpPr>
          <p:cNvPr id="4" name="Shape 2"/>
          <p:cNvSpPr/>
          <p:nvPr/>
        </p:nvSpPr>
        <p:spPr>
          <a:xfrm>
            <a:off x="274320" y="1143000"/>
            <a:ext cx="4160520" cy="3383280"/>
          </a:xfrm>
          <a:prstGeom prst="roundRect">
            <a:avLst>
              <a:gd name="adj" fmla="val 1351"/>
            </a:avLst>
          </a:prstGeom>
          <a:solidFill>
            <a:srgbClr val="FFFFFF"/>
          </a:solidFill>
          <a:ln w="19050">
            <a:solidFill>
              <a:srgbClr val="D0D8F0"/>
            </a:solidFill>
            <a:prstDash val="solid"/>
          </a:ln>
          <a:effectLst>
            <a:outerShdw blurRad="38100" dist="12700" dir="2700000" algn="bl" rotWithShape="0">
              <a:srgbClr val="000000">
                <a:alpha val="8000"/>
              </a:srgbClr>
            </a:outerShdw>
          </a:effectLst>
        </p:spPr>
        <p:txBody>
          <a:bodyPr/>
          <a:lstStyle/>
          <a:p>
            <a:endParaRPr lang="en-IN">
              <a:latin typeface="Bookman Old Style" panose="02050604050505020204" pitchFamily="18" charset="0"/>
            </a:endParaRPr>
          </a:p>
        </p:txBody>
      </p:sp>
      <p:sp>
        <p:nvSpPr>
          <p:cNvPr id="5" name="Text 3"/>
          <p:cNvSpPr/>
          <p:nvPr/>
        </p:nvSpPr>
        <p:spPr>
          <a:xfrm>
            <a:off x="411480" y="1271016"/>
            <a:ext cx="3886200" cy="320040"/>
          </a:xfrm>
          <a:prstGeom prst="rect">
            <a:avLst/>
          </a:prstGeom>
          <a:noFill/>
        </p:spPr>
        <p:txBody>
          <a:bodyPr wrap="square" rtlCol="0" anchor="ctr"/>
          <a:lstStyle/>
          <a:p>
            <a:pPr marL="0" indent="0" algn="ctr">
              <a:buNone/>
            </a:pPr>
            <a:r>
              <a:rPr lang="en-US" sz="1200" b="1" kern="0" spc="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FORM 10 — WHAT AO DID IN 143(3)</a:t>
            </a:r>
            <a:endParaRPr lang="en-US" sz="1200" dirty="0">
              <a:latin typeface="Bookman Old Style" panose="02050604050505020204" pitchFamily="18" charset="0"/>
            </a:endParaRPr>
          </a:p>
        </p:txBody>
      </p:sp>
      <p:sp>
        <p:nvSpPr>
          <p:cNvPr id="6" name="Shape 4"/>
          <p:cNvSpPr/>
          <p:nvPr/>
        </p:nvSpPr>
        <p:spPr>
          <a:xfrm>
            <a:off x="411480" y="1618488"/>
            <a:ext cx="3886200" cy="0"/>
          </a:xfrm>
          <a:prstGeom prst="line">
            <a:avLst/>
          </a:prstGeom>
          <a:noFill/>
          <a:ln w="12700">
            <a:solidFill>
              <a:srgbClr val="D0D8F0"/>
            </a:solidFill>
            <a:prstDash val="solid"/>
          </a:ln>
        </p:spPr>
        <p:txBody>
          <a:bodyPr/>
          <a:lstStyle/>
          <a:p>
            <a:endParaRPr lang="en-IN">
              <a:latin typeface="Bookman Old Style" panose="02050604050505020204" pitchFamily="18" charset="0"/>
            </a:endParaRPr>
          </a:p>
        </p:txBody>
      </p:sp>
      <p:sp>
        <p:nvSpPr>
          <p:cNvPr id="7" name="Text 5"/>
          <p:cNvSpPr/>
          <p:nvPr/>
        </p:nvSpPr>
        <p:spPr>
          <a:xfrm>
            <a:off x="411480" y="1691640"/>
            <a:ext cx="3886200" cy="2697480"/>
          </a:xfrm>
          <a:prstGeom prst="rect">
            <a:avLst/>
          </a:prstGeom>
          <a:noFill/>
        </p:spPr>
        <p:txBody>
          <a:bodyPr wrap="square" rtlCol="0" anchor="t"/>
          <a:lstStyle/>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Step 1: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Notice u/s 143(2) issued — full scrutiny commenced.
</a:t>
            </a: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Step 2: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Notice u/s 142(1) dated 18.01.2019 — SPECIFICALLY asked about Form 10 and its electronic filing compliance.
</a:t>
            </a:r>
            <a:endParaRPr lang="en-US" sz="1100" dirty="0">
              <a:latin typeface="Bookman Old Style" panose="02050604050505020204" pitchFamily="18" charset="0"/>
            </a:endParaRPr>
          </a:p>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Step 3: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Petitioner explained: 1</a:t>
            </a:r>
            <a:r>
              <a:rPr lang="en-US" sz="1100" baseline="30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st</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 of e-filing - oversight. Uploaded Form 10 on TRACES. Acknowledgment No. 24011911109655 received from AO.
</a:t>
            </a:r>
            <a:endParaRPr lang="en-US" sz="1100" dirty="0">
              <a:latin typeface="Bookman Old Style" panose="02050604050505020204" pitchFamily="18" charset="0"/>
            </a:endParaRPr>
          </a:p>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Step 4: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AO accepted Form 10, granted §11(2) benefit, completed assessment u/s 143(3) - NO disallowance.
</a:t>
            </a: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Key: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AO APPLIED MIND to the Form 10 issue and DECIDED in petitioner's favour — concluded order.</a:t>
            </a:r>
            <a:endParaRPr lang="en-US" sz="1100" dirty="0">
              <a:latin typeface="Bookman Old Style" panose="02050604050505020204" pitchFamily="18" charset="0"/>
            </a:endParaRPr>
          </a:p>
        </p:txBody>
      </p:sp>
      <p:sp>
        <p:nvSpPr>
          <p:cNvPr id="8" name="Shape 6"/>
          <p:cNvSpPr/>
          <p:nvPr/>
        </p:nvSpPr>
        <p:spPr>
          <a:xfrm>
            <a:off x="4709160" y="1143000"/>
            <a:ext cx="4160520" cy="3383280"/>
          </a:xfrm>
          <a:prstGeom prst="roundRect">
            <a:avLst>
              <a:gd name="adj" fmla="val 1351"/>
            </a:avLst>
          </a:prstGeom>
          <a:solidFill>
            <a:srgbClr val="FFFFFF"/>
          </a:solidFill>
          <a:ln w="19050">
            <a:solidFill>
              <a:srgbClr val="D0D8F0"/>
            </a:solidFill>
            <a:prstDash val="solid"/>
          </a:ln>
          <a:effectLst>
            <a:outerShdw blurRad="38100" dist="12700" dir="2700000" algn="bl" rotWithShape="0">
              <a:srgbClr val="000000">
                <a:alpha val="8000"/>
              </a:srgbClr>
            </a:outerShdw>
          </a:effectLst>
        </p:spPr>
        <p:txBody>
          <a:bodyPr/>
          <a:lstStyle/>
          <a:p>
            <a:endParaRPr lang="en-IN">
              <a:latin typeface="Bookman Old Style" panose="02050604050505020204" pitchFamily="18" charset="0"/>
            </a:endParaRPr>
          </a:p>
        </p:txBody>
      </p:sp>
      <p:sp>
        <p:nvSpPr>
          <p:cNvPr id="9" name="Text 7"/>
          <p:cNvSpPr/>
          <p:nvPr/>
        </p:nvSpPr>
        <p:spPr>
          <a:xfrm>
            <a:off x="4846320" y="1271016"/>
            <a:ext cx="3886200" cy="320040"/>
          </a:xfrm>
          <a:prstGeom prst="rect">
            <a:avLst/>
          </a:prstGeom>
          <a:noFill/>
        </p:spPr>
        <p:txBody>
          <a:bodyPr wrap="square" rtlCol="0" anchor="ctr"/>
          <a:lstStyle/>
          <a:p>
            <a:pPr marL="0" indent="0" algn="ctr">
              <a:buNone/>
            </a:pPr>
            <a:r>
              <a:rPr lang="en-US" sz="1200" b="1" kern="0" spc="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TWO POINTS FRAMED &amp; ANSWERED BY HC</a:t>
            </a:r>
            <a:endParaRPr lang="en-US" sz="1200" dirty="0">
              <a:latin typeface="Bookman Old Style" panose="02050604050505020204" pitchFamily="18" charset="0"/>
            </a:endParaRPr>
          </a:p>
        </p:txBody>
      </p:sp>
      <p:sp>
        <p:nvSpPr>
          <p:cNvPr id="10" name="Shape 8"/>
          <p:cNvSpPr/>
          <p:nvPr/>
        </p:nvSpPr>
        <p:spPr>
          <a:xfrm>
            <a:off x="4846320" y="1618488"/>
            <a:ext cx="3886200" cy="0"/>
          </a:xfrm>
          <a:prstGeom prst="line">
            <a:avLst/>
          </a:prstGeom>
          <a:noFill/>
          <a:ln w="12700">
            <a:solidFill>
              <a:srgbClr val="D0D8F0"/>
            </a:solidFill>
            <a:prstDash val="solid"/>
          </a:ln>
        </p:spPr>
        <p:txBody>
          <a:bodyPr/>
          <a:lstStyle/>
          <a:p>
            <a:endParaRPr lang="en-IN">
              <a:latin typeface="Bookman Old Style" panose="02050604050505020204" pitchFamily="18" charset="0"/>
            </a:endParaRPr>
          </a:p>
        </p:txBody>
      </p:sp>
      <p:sp>
        <p:nvSpPr>
          <p:cNvPr id="11" name="Text 9"/>
          <p:cNvSpPr/>
          <p:nvPr/>
        </p:nvSpPr>
        <p:spPr>
          <a:xfrm>
            <a:off x="4846320" y="1691640"/>
            <a:ext cx="3886200" cy="2697480"/>
          </a:xfrm>
          <a:prstGeom prst="rect">
            <a:avLst/>
          </a:prstGeom>
          <a:noFill/>
        </p:spPr>
        <p:txBody>
          <a:bodyPr wrap="square" rtlCol="0" anchor="t"/>
          <a:lstStyle/>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Point 1: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Does impugned reopening (2023) amount to review of assessment order (26.07.2019) by the same authority?
</a:t>
            </a:r>
            <a:endParaRPr lang="en-US" sz="1100" dirty="0">
              <a:latin typeface="Bookman Old Style" panose="02050604050505020204" pitchFamily="18" charset="0"/>
            </a:endParaRPr>
          </a:p>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 YES — impermissible. AO has no power to review its own order.
</a:t>
            </a:r>
            <a:endParaRPr lang="en-US" sz="1100" dirty="0">
              <a:latin typeface="Bookman Old Style" panose="02050604050505020204" pitchFamily="18" charset="0"/>
            </a:endParaRPr>
          </a:p>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Point 2: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Does non-electronic filing of Form 10 (already examined and accepted) justify reopening?
</a:t>
            </a:r>
            <a:endParaRPr lang="en-US" sz="1100" dirty="0">
              <a:latin typeface="Bookman Old Style" panose="02050604050505020204" pitchFamily="18" charset="0"/>
            </a:endParaRPr>
          </a:p>
          <a:p>
            <a:pPr marL="0" indent="0">
              <a:buNone/>
            </a:pPr>
            <a:r>
              <a:rPr lang="en-US" sz="1100" b="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 NO — Form 10 specifically examined, uploaded, acknowledged and accepted in 143(3). Cannot re-agitate.
HC ORDER: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Order u/s 148A(d) and notice u/s 148 both dated 31.03.2023 QUASHED. Writ allowed.</a:t>
            </a:r>
            <a:endParaRPr lang="en-US" sz="1100" dirty="0">
              <a:latin typeface="Bookman Old Style" panose="0205060405050502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2000" b="1" dirty="0">
                <a:solidFill>
                  <a:srgbClr val="FFFFFF"/>
                </a:solidFill>
                <a:latin typeface="Bookman Old Style" panose="02050604050505020204" pitchFamily="18" charset="0"/>
              </a:rPr>
              <a:t>PBPT Act, 1988 — Attachment, Confiscation &amp; Interplay with Other Laws</a:t>
            </a:r>
            <a:endParaRPr lang="en-US" sz="2000" dirty="0">
              <a:latin typeface="Bookman Old Style" panose="02050604050505020204" pitchFamily="18" charset="0"/>
            </a:endParaRPr>
          </a:p>
        </p:txBody>
      </p:sp>
      <p:sp>
        <p:nvSpPr>
          <p:cNvPr id="4" name="Shape 2"/>
          <p:cNvSpPr/>
          <p:nvPr/>
        </p:nvSpPr>
        <p:spPr>
          <a:xfrm>
            <a:off x="274320" y="804672"/>
            <a:ext cx="4160520" cy="120700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274320" y="804672"/>
            <a:ext cx="4160520" cy="41148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6" name="Text 4"/>
          <p:cNvSpPr/>
          <p:nvPr/>
        </p:nvSpPr>
        <p:spPr>
          <a:xfrm>
            <a:off x="384048" y="804672"/>
            <a:ext cx="3931920" cy="411480"/>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S.2(12) — Beneficial Owner</a:t>
            </a:r>
            <a:endParaRPr lang="en-US" sz="1300" dirty="0">
              <a:latin typeface="Bookman Old Style" panose="02050604050505020204" pitchFamily="18" charset="0"/>
            </a:endParaRPr>
          </a:p>
        </p:txBody>
      </p:sp>
      <p:sp>
        <p:nvSpPr>
          <p:cNvPr id="7" name="Text 5"/>
          <p:cNvSpPr/>
          <p:nvPr/>
        </p:nvSpPr>
        <p:spPr>
          <a:xfrm>
            <a:off x="384048" y="1280160"/>
            <a:ext cx="3931920" cy="6583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 person, whether his identity is known or not, for whose benefit the benami property is held by a benamidar. Identity need not be established for proceedings to commence.</a:t>
            </a:r>
            <a:endParaRPr lang="en-US" sz="1100" dirty="0">
              <a:latin typeface="Bookman Old Style" panose="02050604050505020204" pitchFamily="18" charset="0"/>
            </a:endParaRPr>
          </a:p>
        </p:txBody>
      </p:sp>
      <p:sp>
        <p:nvSpPr>
          <p:cNvPr id="8" name="Shape 6"/>
          <p:cNvSpPr/>
          <p:nvPr/>
        </p:nvSpPr>
        <p:spPr>
          <a:xfrm>
            <a:off x="4709160" y="804672"/>
            <a:ext cx="4160520" cy="120700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9" name="Shape 7"/>
          <p:cNvSpPr/>
          <p:nvPr/>
        </p:nvSpPr>
        <p:spPr>
          <a:xfrm>
            <a:off x="4709160" y="804672"/>
            <a:ext cx="4160520" cy="411480"/>
          </a:xfrm>
          <a:prstGeom prst="rect">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10" name="Text 8"/>
          <p:cNvSpPr/>
          <p:nvPr/>
        </p:nvSpPr>
        <p:spPr>
          <a:xfrm>
            <a:off x="4818888" y="804672"/>
            <a:ext cx="3931920" cy="411480"/>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S.24 — Notice &amp; Provisional Attachment</a:t>
            </a:r>
            <a:endParaRPr lang="en-US" sz="1300" dirty="0">
              <a:latin typeface="Bookman Old Style" panose="02050604050505020204" pitchFamily="18" charset="0"/>
            </a:endParaRPr>
          </a:p>
        </p:txBody>
      </p:sp>
      <p:sp>
        <p:nvSpPr>
          <p:cNvPr id="11" name="Text 9"/>
          <p:cNvSpPr/>
          <p:nvPr/>
        </p:nvSpPr>
        <p:spPr>
          <a:xfrm>
            <a:off x="4818888" y="1280160"/>
            <a:ext cx="3931920" cy="6583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Where IO has reason to believe a person is a benamidar, he may issue notice and provisionally attach the property under S.24(4)(b)(i). Reference made to Adjudicating Authority under S.24(5).</a:t>
            </a:r>
            <a:endParaRPr lang="en-US" sz="1100" dirty="0">
              <a:latin typeface="Bookman Old Style" panose="02050604050505020204" pitchFamily="18" charset="0"/>
            </a:endParaRPr>
          </a:p>
        </p:txBody>
      </p:sp>
      <p:sp>
        <p:nvSpPr>
          <p:cNvPr id="12" name="Shape 10"/>
          <p:cNvSpPr/>
          <p:nvPr/>
        </p:nvSpPr>
        <p:spPr>
          <a:xfrm>
            <a:off x="274320" y="2121408"/>
            <a:ext cx="4160520" cy="120700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3" name="Shape 11"/>
          <p:cNvSpPr/>
          <p:nvPr/>
        </p:nvSpPr>
        <p:spPr>
          <a:xfrm>
            <a:off x="274320" y="2121408"/>
            <a:ext cx="4160520" cy="411480"/>
          </a:xfrm>
          <a:prstGeom prst="rect">
            <a:avLst/>
          </a:prstGeom>
          <a:solidFill>
            <a:srgbClr val="0D9488"/>
          </a:solidFill>
          <a:ln w="12700">
            <a:solidFill>
              <a:srgbClr val="0D9488"/>
            </a:solidFill>
            <a:prstDash val="solid"/>
          </a:ln>
        </p:spPr>
        <p:txBody>
          <a:bodyPr/>
          <a:lstStyle/>
          <a:p>
            <a:endParaRPr lang="en-IN">
              <a:latin typeface="Bookman Old Style" panose="02050604050505020204" pitchFamily="18" charset="0"/>
            </a:endParaRPr>
          </a:p>
        </p:txBody>
      </p:sp>
      <p:sp>
        <p:nvSpPr>
          <p:cNvPr id="14" name="Text 12"/>
          <p:cNvSpPr/>
          <p:nvPr/>
        </p:nvSpPr>
        <p:spPr>
          <a:xfrm>
            <a:off x="384048" y="2121408"/>
            <a:ext cx="3931920" cy="411480"/>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S.26 — Adjudicating Authority's Order</a:t>
            </a:r>
            <a:endParaRPr lang="en-US" sz="1300" dirty="0">
              <a:latin typeface="Bookman Old Style" panose="02050604050505020204" pitchFamily="18" charset="0"/>
            </a:endParaRPr>
          </a:p>
        </p:txBody>
      </p:sp>
      <p:sp>
        <p:nvSpPr>
          <p:cNvPr id="15" name="Text 13"/>
          <p:cNvSpPr/>
          <p:nvPr/>
        </p:nvSpPr>
        <p:spPr>
          <a:xfrm>
            <a:off x="384048" y="2596896"/>
            <a:ext cx="3931920" cy="6583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After hearing parties, Adjudicating Authority may confirm or revoke attachment under S.26(3). On confirmation, property is liable to confiscation by the Central Government.</a:t>
            </a:r>
            <a:endParaRPr lang="en-US" sz="1100" dirty="0">
              <a:latin typeface="Bookman Old Style" panose="02050604050505020204" pitchFamily="18" charset="0"/>
            </a:endParaRPr>
          </a:p>
        </p:txBody>
      </p:sp>
      <p:sp>
        <p:nvSpPr>
          <p:cNvPr id="16" name="Shape 14"/>
          <p:cNvSpPr/>
          <p:nvPr/>
        </p:nvSpPr>
        <p:spPr>
          <a:xfrm>
            <a:off x="4709160" y="2121408"/>
            <a:ext cx="4160520" cy="1207008"/>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709160" y="2121408"/>
            <a:ext cx="4160520" cy="411480"/>
          </a:xfrm>
          <a:prstGeom prst="rect">
            <a:avLst/>
          </a:prstGeom>
          <a:solidFill>
            <a:srgbClr val="7C1D2E"/>
          </a:solidFill>
          <a:ln w="12700">
            <a:solidFill>
              <a:srgbClr val="7C1D2E"/>
            </a:solidFill>
            <a:prstDash val="solid"/>
          </a:ln>
        </p:spPr>
        <p:txBody>
          <a:bodyPr/>
          <a:lstStyle/>
          <a:p>
            <a:endParaRPr lang="en-IN">
              <a:latin typeface="Bookman Old Style" panose="02050604050505020204" pitchFamily="18" charset="0"/>
            </a:endParaRPr>
          </a:p>
        </p:txBody>
      </p:sp>
      <p:sp>
        <p:nvSpPr>
          <p:cNvPr id="18" name="Text 16"/>
          <p:cNvSpPr/>
          <p:nvPr/>
        </p:nvSpPr>
        <p:spPr>
          <a:xfrm>
            <a:off x="4818888" y="2121408"/>
            <a:ext cx="3931920" cy="411480"/>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rPr>
              <a:t>S.60 — Other Laws NOT Barred</a:t>
            </a:r>
            <a:endParaRPr lang="en-US" sz="1300" dirty="0">
              <a:latin typeface="Bookman Old Style" panose="02050604050505020204" pitchFamily="18" charset="0"/>
            </a:endParaRPr>
          </a:p>
        </p:txBody>
      </p:sp>
      <p:sp>
        <p:nvSpPr>
          <p:cNvPr id="19" name="Text 17"/>
          <p:cNvSpPr/>
          <p:nvPr/>
        </p:nvSpPr>
        <p:spPr>
          <a:xfrm>
            <a:off x="4818888" y="2596896"/>
            <a:ext cx="3931920" cy="65836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Provisions of PBPT Act are IN ADDITION TO and not in derogation of any other law. PBPT proceedings can run parallel to Income Tax proceedings — filing ITR does not bar PBPT action.</a:t>
            </a:r>
            <a:endParaRPr lang="en-US" sz="1100" dirty="0">
              <a:latin typeface="Bookman Old Style" panose="02050604050505020204" pitchFamily="18" charset="0"/>
            </a:endParaRPr>
          </a:p>
        </p:txBody>
      </p:sp>
      <p:sp>
        <p:nvSpPr>
          <p:cNvPr id="20" name="Shape 18"/>
          <p:cNvSpPr/>
          <p:nvPr/>
        </p:nvSpPr>
        <p:spPr>
          <a:xfrm>
            <a:off x="274320" y="3429000"/>
            <a:ext cx="8595360" cy="1005840"/>
          </a:xfrm>
          <a:prstGeom prst="rect">
            <a:avLst/>
          </a:prstGeom>
          <a:solidFill>
            <a:srgbClr val="FEF9EC"/>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1" name="Shape 19"/>
          <p:cNvSpPr/>
          <p:nvPr/>
        </p:nvSpPr>
        <p:spPr>
          <a:xfrm>
            <a:off x="274320" y="3429000"/>
            <a:ext cx="8595360" cy="384048"/>
          </a:xfrm>
          <a:prstGeom prst="rect">
            <a:avLst/>
          </a:prstGeom>
          <a:solidFill>
            <a:srgbClr val="F59E0B">
              <a:alpha val="30000"/>
            </a:srgbClr>
          </a:solidFill>
          <a:ln w="6350">
            <a:solidFill>
              <a:srgbClr val="F59E0B"/>
            </a:solidFill>
            <a:prstDash val="solid"/>
          </a:ln>
        </p:spPr>
        <p:txBody>
          <a:bodyPr/>
          <a:lstStyle/>
          <a:p>
            <a:endParaRPr lang="en-IN">
              <a:latin typeface="Bookman Old Style" panose="02050604050505020204" pitchFamily="18" charset="0"/>
            </a:endParaRPr>
          </a:p>
        </p:txBody>
      </p:sp>
      <p:sp>
        <p:nvSpPr>
          <p:cNvPr id="22" name="Text 20"/>
          <p:cNvSpPr/>
          <p:nvPr/>
        </p:nvSpPr>
        <p:spPr>
          <a:xfrm>
            <a:off x="457200" y="3429000"/>
            <a:ext cx="8229600" cy="384048"/>
          </a:xfrm>
          <a:prstGeom prst="rect">
            <a:avLst/>
          </a:prstGeom>
          <a:noFill/>
        </p:spPr>
        <p:txBody>
          <a:bodyPr wrap="square" rtlCol="0" anchor="ctr"/>
          <a:lstStyle/>
          <a:p>
            <a:pPr marL="0" indent="0">
              <a:buNone/>
            </a:pPr>
            <a:r>
              <a:rPr lang="en-US" sz="1200" b="1" dirty="0">
                <a:solidFill>
                  <a:srgbClr val="D97706"/>
                </a:solidFill>
                <a:latin typeface="Bookman Old Style" panose="02050604050505020204" pitchFamily="18" charset="0"/>
              </a:rPr>
              <a:t>Consequence Comparison — Income Tax Act vs. PBPT Act</a:t>
            </a:r>
            <a:endParaRPr lang="en-US" sz="1200" dirty="0">
              <a:latin typeface="Bookman Old Style" panose="02050604050505020204" pitchFamily="18" charset="0"/>
            </a:endParaRPr>
          </a:p>
        </p:txBody>
      </p:sp>
      <p:sp>
        <p:nvSpPr>
          <p:cNvPr id="23" name="Text 21"/>
          <p:cNvSpPr/>
          <p:nvPr/>
        </p:nvSpPr>
        <p:spPr>
          <a:xfrm>
            <a:off x="457200" y="3858768"/>
            <a:ext cx="8321040" cy="502920"/>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rPr>
              <a:t>Income Tax Act: </a:t>
            </a:r>
            <a:r>
              <a:rPr lang="en-US" sz="1100" dirty="0">
                <a:solidFill>
                  <a:srgbClr val="1E2761"/>
                </a:solidFill>
                <a:latin typeface="Bookman Old Style" panose="02050604050505020204" pitchFamily="18" charset="0"/>
              </a:rPr>
              <a:t>Unexplained money taxed @ 60% + 25% surcharge on tax = effective ~78% tax on undisclosed income (S.115BBE).   </a:t>
            </a:r>
            <a:r>
              <a:rPr lang="en-US" sz="1100" b="1" dirty="0">
                <a:solidFill>
                  <a:srgbClr val="1E2761"/>
                </a:solidFill>
                <a:latin typeface="Bookman Old Style" panose="02050604050505020204" pitchFamily="18" charset="0"/>
              </a:rPr>
              <a:t>PBPT Act: </a:t>
            </a:r>
            <a:r>
              <a:rPr lang="en-US" sz="1100" dirty="0">
                <a:solidFill>
                  <a:srgbClr val="1E2761"/>
                </a:solidFill>
                <a:latin typeface="Bookman Old Style" panose="02050604050505020204" pitchFamily="18" charset="0"/>
              </a:rPr>
              <a:t>100% confiscation of benami property + fine up to 25% of fair market value + rigorous imprisonment up to 7 years (S.53).</a:t>
            </a:r>
            <a:endParaRPr lang="en-US" sz="1100" dirty="0">
              <a:latin typeface="Bookman Old Style" panose="02050604050505020204" pitchFamily="18" charset="0"/>
            </a:endParaRPr>
          </a:p>
        </p:txBody>
      </p:sp>
      <p:sp>
        <p:nvSpPr>
          <p:cNvPr id="24" name="Text 22"/>
          <p:cNvSpPr/>
          <p:nvPr/>
        </p:nvSpPr>
        <p:spPr>
          <a:xfrm>
            <a:off x="365760" y="4846320"/>
            <a:ext cx="8412480" cy="228600"/>
          </a:xfrm>
          <a:prstGeom prst="rect">
            <a:avLst/>
          </a:prstGeom>
          <a:noFill/>
        </p:spPr>
        <p:txBody>
          <a:bodyPr wrap="square" lIns="91440" tIns="45720" rIns="91440" bIns="45720" rtlCol="0" anchor="ctr"/>
          <a:lstStyle/>
          <a:p>
            <a:pPr marL="0" indent="0" algn="ctr">
              <a:buNone/>
            </a:pPr>
            <a:r>
              <a:rPr lang="en-US" sz="900" i="1">
                <a:solidFill>
                  <a:srgbClr val="64748B"/>
                </a:solidFill>
                <a:latin typeface="Bookman Old Style" panose="02050604050505020204" pitchFamily="18" charset="0"/>
              </a:rPr>
              <a:t>PBPT Act, 1988 — S.24, S.26, S.60 &amp; Consequences</a:t>
            </a:r>
            <a:endParaRPr lang="en-US" sz="900">
              <a:latin typeface="Bookman Old Style" panose="020506040505050202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2" name="Text 0"/>
          <p:cNvSpPr/>
          <p:nvPr/>
        </p:nvSpPr>
        <p:spPr>
          <a:xfrm>
            <a:off x="457200" y="182880"/>
            <a:ext cx="8229600" cy="640080"/>
          </a:xfrm>
          <a:prstGeom prst="rect">
            <a:avLst/>
          </a:prstGeom>
          <a:noFill/>
        </p:spPr>
        <p:txBody>
          <a:bodyPr wrap="square" rtlCol="0" anchor="ctr"/>
          <a:lstStyle/>
          <a:p>
            <a:pPr marL="0" indent="0">
              <a:buNone/>
            </a:pPr>
            <a:r>
              <a:rPr lang="en-US" sz="2800" b="1" kern="0" spc="200"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JUDGMENT SUMMARY</a:t>
            </a:r>
            <a:endParaRPr lang="en-US" sz="2800" dirty="0">
              <a:latin typeface="Bookman Old Style" panose="02050604050505020204" pitchFamily="18" charset="0"/>
            </a:endParaRPr>
          </a:p>
        </p:txBody>
      </p:sp>
      <p:sp>
        <p:nvSpPr>
          <p:cNvPr id="3" name="Text 1"/>
          <p:cNvSpPr/>
          <p:nvPr/>
        </p:nvSpPr>
        <p:spPr>
          <a:xfrm>
            <a:off x="457200" y="822960"/>
            <a:ext cx="8229600" cy="320040"/>
          </a:xfrm>
          <a:prstGeom prst="rect">
            <a:avLst/>
          </a:prstGeom>
          <a:noFill/>
        </p:spPr>
        <p:txBody>
          <a:bodyPr wrap="square" rtlCol="0" anchor="ctr"/>
          <a:lstStyle/>
          <a:p>
            <a:pPr marL="0" indent="0">
              <a:buNone/>
            </a:pPr>
            <a:r>
              <a:rPr lang="en-US" sz="1300" i="1"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Two Issues — Landmark Clarification by the Telangana High Court</a:t>
            </a:r>
            <a:endParaRPr lang="en-US" sz="1300" dirty="0">
              <a:latin typeface="Bookman Old Style" panose="02050604050505020204" pitchFamily="18" charset="0"/>
            </a:endParaRPr>
          </a:p>
        </p:txBody>
      </p:sp>
      <p:sp>
        <p:nvSpPr>
          <p:cNvPr id="4" name="Shape 2"/>
          <p:cNvSpPr/>
          <p:nvPr/>
        </p:nvSpPr>
        <p:spPr>
          <a:xfrm>
            <a:off x="274320" y="1261872"/>
            <a:ext cx="8668202" cy="1691640"/>
          </a:xfrm>
          <a:prstGeom prst="roundRect">
            <a:avLst>
              <a:gd name="adj" fmla="val 2703"/>
            </a:avLst>
          </a:prstGeom>
          <a:solidFill>
            <a:srgbClr val="3D4E8A"/>
          </a:solidFill>
          <a:ln w="12700">
            <a:solidFill>
              <a:srgbClr val="5A6BAA"/>
            </a:solidFill>
            <a:prstDash val="solid"/>
          </a:ln>
          <a:effectLst>
            <a:outerShdw blurRad="63500" dist="25400" dir="2700000" algn="bl" rotWithShape="0">
              <a:srgbClr val="000000">
                <a:alpha val="12000"/>
              </a:srgbClr>
            </a:outerShdw>
          </a:effectLst>
        </p:spPr>
        <p:txBody>
          <a:bodyPr/>
          <a:lstStyle/>
          <a:p>
            <a:endParaRPr lang="en-IN">
              <a:latin typeface="Bookman Old Style" panose="02050604050505020204" pitchFamily="18" charset="0"/>
            </a:endParaRPr>
          </a:p>
        </p:txBody>
      </p:sp>
      <p:sp>
        <p:nvSpPr>
          <p:cNvPr id="5" name="Text 3"/>
          <p:cNvSpPr/>
          <p:nvPr/>
        </p:nvSpPr>
        <p:spPr>
          <a:xfrm>
            <a:off x="438912" y="1389888"/>
            <a:ext cx="7982366" cy="292608"/>
          </a:xfrm>
          <a:prstGeom prst="rect">
            <a:avLst/>
          </a:prstGeom>
          <a:noFill/>
        </p:spPr>
        <p:txBody>
          <a:bodyPr wrap="square" rtlCol="0" anchor="ctr"/>
          <a:lstStyle/>
          <a:p>
            <a:pPr marL="0" indent="0">
              <a:buNone/>
            </a:pPr>
            <a:r>
              <a:rPr lang="en-US" sz="1100" b="1" kern="0" spc="100" dirty="0">
                <a:solidFill>
                  <a:srgbClr val="F7C948"/>
                </a:solidFill>
                <a:latin typeface="Bookman Old Style" panose="02050604050505020204" pitchFamily="18" charset="0"/>
                <a:ea typeface="Calibri" panose="020F0502020204030204" pitchFamily="34" charset="-122"/>
                <a:cs typeface="Calibri" panose="020F0502020204030204" pitchFamily="34" charset="-120"/>
              </a:rPr>
              <a:t>REOPENING = REVIEW = IMPERMISSIBLE</a:t>
            </a:r>
            <a:endParaRPr lang="en-US" sz="1100" dirty="0">
              <a:latin typeface="Bookman Old Style" panose="02050604050505020204" pitchFamily="18" charset="0"/>
            </a:endParaRPr>
          </a:p>
        </p:txBody>
      </p:sp>
      <p:sp>
        <p:nvSpPr>
          <p:cNvPr id="6" name="Text 4"/>
          <p:cNvSpPr/>
          <p:nvPr/>
        </p:nvSpPr>
        <p:spPr>
          <a:xfrm>
            <a:off x="438912" y="1719072"/>
            <a:ext cx="7982366" cy="1097280"/>
          </a:xfrm>
          <a:prstGeom prst="rect">
            <a:avLst/>
          </a:prstGeom>
          <a:noFill/>
        </p:spPr>
        <p:txBody>
          <a:bodyPr wrap="square" rtlCol="0" anchor="t"/>
          <a:lstStyle/>
          <a:p>
            <a:pPr marL="0" indent="0">
              <a:buNone/>
            </a:pPr>
            <a:r>
              <a:rPr lang="en-US" sz="110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An AO has no power of review under the Income-tax Act. Once an issue is examined and accepted in a §143(3) assessment, reopening on the same issue by the same authority = impermissible review. Nagpur Hotels (SC) principle affirmed and applied.</a:t>
            </a:r>
            <a:endParaRPr lang="en-US" sz="1100" dirty="0">
              <a:latin typeface="Bookman Old Style" panose="02050604050505020204" pitchFamily="18" charset="0"/>
            </a:endParaRPr>
          </a:p>
        </p:txBody>
      </p:sp>
      <p:sp>
        <p:nvSpPr>
          <p:cNvPr id="10" name="Shape 8"/>
          <p:cNvSpPr/>
          <p:nvPr/>
        </p:nvSpPr>
        <p:spPr>
          <a:xfrm>
            <a:off x="274320" y="3127248"/>
            <a:ext cx="8668202" cy="1691640"/>
          </a:xfrm>
          <a:prstGeom prst="roundRect">
            <a:avLst>
              <a:gd name="adj" fmla="val 2703"/>
            </a:avLst>
          </a:prstGeom>
          <a:solidFill>
            <a:srgbClr val="3D4E8A"/>
          </a:solidFill>
          <a:ln w="12700">
            <a:solidFill>
              <a:srgbClr val="5A6BAA"/>
            </a:solidFill>
            <a:prstDash val="solid"/>
          </a:ln>
          <a:effectLst>
            <a:outerShdw blurRad="63500" dist="25400" dir="2700000" algn="bl" rotWithShape="0">
              <a:srgbClr val="000000">
                <a:alpha val="12000"/>
              </a:srgbClr>
            </a:outerShdw>
          </a:effectLst>
        </p:spPr>
        <p:txBody>
          <a:bodyPr/>
          <a:lstStyle/>
          <a:p>
            <a:endParaRPr lang="en-IN">
              <a:latin typeface="Bookman Old Style" panose="02050604050505020204" pitchFamily="18" charset="0"/>
            </a:endParaRPr>
          </a:p>
        </p:txBody>
      </p:sp>
      <p:sp>
        <p:nvSpPr>
          <p:cNvPr id="11" name="Text 9"/>
          <p:cNvSpPr/>
          <p:nvPr/>
        </p:nvSpPr>
        <p:spPr>
          <a:xfrm>
            <a:off x="438912" y="3255264"/>
            <a:ext cx="7982366" cy="292608"/>
          </a:xfrm>
          <a:prstGeom prst="rect">
            <a:avLst/>
          </a:prstGeom>
          <a:noFill/>
        </p:spPr>
        <p:txBody>
          <a:bodyPr wrap="square" rtlCol="0" anchor="ctr"/>
          <a:lstStyle/>
          <a:p>
            <a:pPr marL="0" indent="0">
              <a:buNone/>
            </a:pPr>
            <a:r>
              <a:rPr lang="en-US" sz="1100" b="1" kern="0" spc="100" dirty="0">
                <a:solidFill>
                  <a:srgbClr val="F7C948"/>
                </a:solidFill>
                <a:latin typeface="Bookman Old Style" panose="02050604050505020204" pitchFamily="18" charset="0"/>
                <a:ea typeface="Calibri" panose="020F0502020204030204" pitchFamily="34" charset="-122"/>
                <a:cs typeface="Calibri" panose="020F0502020204030204" pitchFamily="34" charset="-120"/>
              </a:rPr>
              <a:t>FORM 10 — SUBSTANCE OVER FORM</a:t>
            </a:r>
            <a:endParaRPr lang="en-US" sz="1100" dirty="0">
              <a:latin typeface="Bookman Old Style" panose="02050604050505020204" pitchFamily="18" charset="0"/>
            </a:endParaRPr>
          </a:p>
        </p:txBody>
      </p:sp>
      <p:sp>
        <p:nvSpPr>
          <p:cNvPr id="12" name="Text 10"/>
          <p:cNvSpPr/>
          <p:nvPr/>
        </p:nvSpPr>
        <p:spPr>
          <a:xfrm>
            <a:off x="438912" y="3584448"/>
            <a:ext cx="7982366" cy="1097280"/>
          </a:xfrm>
          <a:prstGeom prst="rect">
            <a:avLst/>
          </a:prstGeom>
          <a:noFill/>
        </p:spPr>
        <p:txBody>
          <a:bodyPr wrap="square" rtlCol="0" anchor="t"/>
          <a:lstStyle/>
          <a:p>
            <a:pPr marL="0" indent="0">
              <a:buNone/>
            </a:pPr>
            <a:r>
              <a:rPr lang="en-US" sz="110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Offline filing of Form 10 — specifically examined, uploaded, acknowledged and accepted by AO in §143(3) — cannot be used to deny §11(2) benefit in reopening. Requirements fulfilled before assessment completion = entitled to benefit.</a:t>
            </a:r>
            <a:endParaRPr lang="en-US" sz="1100" dirty="0">
              <a:latin typeface="Bookman Old Style" panose="02050604050505020204" pitchFamily="18" charset="0"/>
            </a:endParaRPr>
          </a:p>
        </p:txBody>
      </p:sp>
      <p:sp>
        <p:nvSpPr>
          <p:cNvPr id="16" name="Text 14"/>
          <p:cNvSpPr/>
          <p:nvPr/>
        </p:nvSpPr>
        <p:spPr>
          <a:xfrm>
            <a:off x="274320" y="4828032"/>
            <a:ext cx="8595360" cy="274320"/>
          </a:xfrm>
          <a:prstGeom prst="rect">
            <a:avLst/>
          </a:prstGeom>
          <a:noFill/>
        </p:spPr>
        <p:txBody>
          <a:bodyPr wrap="square" rtlCol="0" anchor="ctr"/>
          <a:lstStyle/>
          <a:p>
            <a:pPr marL="0" indent="0" algn="ctr">
              <a:buNone/>
            </a:pPr>
            <a:r>
              <a:rPr lang="en-US" sz="1000" i="1"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Telangana High Court | April 23, 2026 | WP No. 12288 of 2023 | AY 2017-18 | Petitioner wins | Writ allowed</a:t>
            </a:r>
            <a:endParaRPr lang="en-US" sz="1000" dirty="0">
              <a:latin typeface="Bookman Old Style" panose="020506040505050202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3474720"/>
            <a:ext cx="9144000" cy="1668780"/>
          </a:xfrm>
          <a:prstGeom prst="rect">
            <a:avLst/>
          </a:prstGeom>
          <a:solidFill>
            <a:srgbClr val="3D4E8A"/>
          </a:solidFill>
          <a:ln w="12700">
            <a:solidFill>
              <a:srgbClr val="3D4E8A"/>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502920"/>
            <a:ext cx="8229600" cy="502920"/>
          </a:xfrm>
          <a:prstGeom prst="rect">
            <a:avLst/>
          </a:prstGeom>
          <a:noFill/>
        </p:spPr>
        <p:txBody>
          <a:bodyPr wrap="square" rtlCol="0" anchor="ctr"/>
          <a:lstStyle/>
          <a:p>
            <a:r>
              <a:rPr lang="en-US" sz="1300" b="1" kern="0" spc="40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Trupti Vijay Trivedi </a:t>
            </a:r>
            <a:r>
              <a:rPr lang="en-US" sz="1300" i="1"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vs</a:t>
            </a:r>
            <a:r>
              <a:rPr lang="en-US" sz="1300" b="1" kern="0" spc="40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 Income-tax Officer</a:t>
            </a:r>
            <a:endParaRPr lang="en-US" sz="1300" b="1" kern="0" spc="400" dirty="0">
              <a:solidFill>
                <a:srgbClr val="CADCFC"/>
              </a:solidFill>
              <a:latin typeface="Bookman Old Style" panose="02050604050505020204" pitchFamily="18" charset="0"/>
              <a:ea typeface="Calibri" panose="020F0502020204030204" pitchFamily="34" charset="-122"/>
              <a:cs typeface="Calibri" panose="020F0502020204030204" pitchFamily="34" charset="-120"/>
            </a:endParaRPr>
          </a:p>
        </p:txBody>
      </p:sp>
      <p:sp>
        <p:nvSpPr>
          <p:cNvPr id="4" name="Text 2"/>
          <p:cNvSpPr/>
          <p:nvPr/>
        </p:nvSpPr>
        <p:spPr>
          <a:xfrm>
            <a:off x="457200" y="960120"/>
            <a:ext cx="8229600" cy="411480"/>
          </a:xfrm>
          <a:prstGeom prst="rect">
            <a:avLst/>
          </a:prstGeom>
          <a:noFill/>
        </p:spPr>
        <p:txBody>
          <a:bodyPr wrap="square" rtlCol="0" anchor="ctr"/>
          <a:lstStyle/>
          <a:p>
            <a:pPr marL="0" indent="0">
              <a:buNone/>
            </a:pPr>
            <a:endParaRPr lang="en-US" sz="1300" dirty="0">
              <a:latin typeface="Bookman Old Style" panose="02050604050505020204" pitchFamily="18" charset="0"/>
            </a:endParaRPr>
          </a:p>
        </p:txBody>
      </p:sp>
      <p:sp>
        <p:nvSpPr>
          <p:cNvPr id="5" name="Text 3"/>
          <p:cNvSpPr/>
          <p:nvPr/>
        </p:nvSpPr>
        <p:spPr>
          <a:xfrm>
            <a:off x="457200" y="1417320"/>
            <a:ext cx="8229600" cy="1645920"/>
          </a:xfrm>
          <a:prstGeom prst="rect">
            <a:avLst/>
          </a:prstGeom>
          <a:noFill/>
        </p:spPr>
        <p:txBody>
          <a:bodyPr wrap="square" rtlCol="0" anchor="ctr"/>
          <a:lstStyle/>
          <a:p>
            <a:pPr marL="0" indent="0" algn="l">
              <a:buNone/>
            </a:pPr>
            <a:r>
              <a:rPr lang="en-US" sz="38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Reassessment Based on</a:t>
            </a:r>
            <a:endParaRPr lang="en-US" sz="3800" dirty="0">
              <a:latin typeface="Bookman Old Style" panose="02050604050505020204" pitchFamily="18" charset="0"/>
            </a:endParaRPr>
          </a:p>
          <a:p>
            <a:pPr marL="0" indent="0" algn="l">
              <a:buNone/>
            </a:pPr>
            <a:r>
              <a:rPr lang="en-US" sz="38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Third-Party Digital Evidence</a:t>
            </a:r>
            <a:endParaRPr lang="en-US" sz="3800" dirty="0">
              <a:latin typeface="Bookman Old Style" panose="02050604050505020204" pitchFamily="18" charset="0"/>
            </a:endParaRPr>
          </a:p>
        </p:txBody>
      </p:sp>
      <p:sp>
        <p:nvSpPr>
          <p:cNvPr id="6" name="Text 4"/>
          <p:cNvSpPr/>
          <p:nvPr/>
        </p:nvSpPr>
        <p:spPr>
          <a:xfrm>
            <a:off x="457200" y="3566160"/>
            <a:ext cx="5486400" cy="411480"/>
          </a:xfrm>
          <a:prstGeom prst="rect">
            <a:avLst/>
          </a:prstGeom>
          <a:noFill/>
        </p:spPr>
        <p:txBody>
          <a:bodyPr wrap="square" rtlCol="0" anchor="ctr"/>
          <a:lstStyle/>
          <a:p>
            <a:pPr marL="0" indent="0">
              <a:buNone/>
            </a:pPr>
            <a:r>
              <a:rPr lang="en-US" sz="1400" b="1" dirty="0">
                <a:solidFill>
                  <a:srgbClr val="F7C948"/>
                </a:solidFill>
                <a:latin typeface="Bookman Old Style" panose="02050604050505020204" pitchFamily="18" charset="0"/>
                <a:ea typeface="Calibri" panose="020F0502020204030204" pitchFamily="34" charset="-122"/>
                <a:cs typeface="Calibri" panose="020F0502020204030204" pitchFamily="34" charset="-120"/>
              </a:rPr>
              <a:t>Section 148 &amp; 148A | Income-tax Act, 1961</a:t>
            </a:r>
            <a:endParaRPr lang="en-US" sz="1400" dirty="0">
              <a:latin typeface="Bookman Old Style" panose="02050604050505020204" pitchFamily="18" charset="0"/>
            </a:endParaRPr>
          </a:p>
        </p:txBody>
      </p:sp>
      <p:sp>
        <p:nvSpPr>
          <p:cNvPr id="7" name="Text 5"/>
          <p:cNvSpPr/>
          <p:nvPr/>
        </p:nvSpPr>
        <p:spPr>
          <a:xfrm>
            <a:off x="457200" y="4023360"/>
            <a:ext cx="5486400" cy="365760"/>
          </a:xfrm>
          <a:prstGeom prst="rect">
            <a:avLst/>
          </a:prstGeom>
          <a:noFill/>
        </p:spPr>
        <p:txBody>
          <a:bodyPr wrap="square" rtlCol="0" anchor="ctr"/>
          <a:lstStyle/>
          <a:p>
            <a:pPr marL="0" indent="0">
              <a:buNone/>
            </a:pPr>
            <a:r>
              <a:rPr lang="en-US" sz="130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Gujarat High Court  |  April 7, 2026</a:t>
            </a:r>
            <a:endParaRPr lang="en-US" sz="1300" dirty="0">
              <a:latin typeface="Bookman Old Style" panose="02050604050505020204" pitchFamily="18" charset="0"/>
            </a:endParaRPr>
          </a:p>
        </p:txBody>
      </p:sp>
      <p:sp>
        <p:nvSpPr>
          <p:cNvPr id="8" name="Text 6"/>
          <p:cNvSpPr/>
          <p:nvPr/>
        </p:nvSpPr>
        <p:spPr>
          <a:xfrm>
            <a:off x="5943600" y="4160520"/>
            <a:ext cx="2743200" cy="320040"/>
          </a:xfrm>
          <a:prstGeom prst="rect">
            <a:avLst/>
          </a:prstGeom>
          <a:noFill/>
        </p:spPr>
        <p:txBody>
          <a:bodyPr wrap="square" rtlCol="0" anchor="ctr"/>
          <a:lstStyle/>
          <a:p>
            <a:pPr marL="0" indent="0" algn="r">
              <a:buNone/>
            </a:pPr>
            <a:r>
              <a:rPr lang="en-US" sz="1100" i="1"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[2026] 186 taxmann.com 1181</a:t>
            </a:r>
            <a:endParaRPr lang="en-US" sz="1100" dirty="0">
              <a:latin typeface="Bookman Old Style" panose="020506040505050202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EF2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228600"/>
            <a:ext cx="8229600" cy="548640"/>
          </a:xfrm>
          <a:prstGeom prst="rect">
            <a:avLst/>
          </a:prstGeom>
          <a:noFill/>
        </p:spPr>
        <p:txBody>
          <a:bodyPr wrap="square" rtlCol="0" anchor="ctr"/>
          <a:lstStyle/>
          <a:p>
            <a:pPr marL="0" indent="0">
              <a:buNone/>
            </a:pPr>
            <a:r>
              <a:rPr lang="en-US" sz="2200" b="1" kern="0" spc="200"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CASE BACKGROUND</a:t>
            </a:r>
            <a:endParaRPr lang="en-US" sz="2200" dirty="0">
              <a:latin typeface="Bookman Old Style" panose="02050604050505020204" pitchFamily="18" charset="0"/>
            </a:endParaRPr>
          </a:p>
        </p:txBody>
      </p:sp>
      <p:sp>
        <p:nvSpPr>
          <p:cNvPr id="4" name="Shape 2"/>
          <p:cNvSpPr/>
          <p:nvPr/>
        </p:nvSpPr>
        <p:spPr>
          <a:xfrm>
            <a:off x="274320" y="1143000"/>
            <a:ext cx="2788920" cy="1737360"/>
          </a:xfrm>
          <a:prstGeom prst="roundRect">
            <a:avLst>
              <a:gd name="adj" fmla="val 5263"/>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5" name="Text 3"/>
          <p:cNvSpPr/>
          <p:nvPr/>
        </p:nvSpPr>
        <p:spPr>
          <a:xfrm>
            <a:off x="411480" y="1234440"/>
            <a:ext cx="457200" cy="384048"/>
          </a:xfrm>
          <a:prstGeom prst="rect">
            <a:avLst/>
          </a:prstGeom>
          <a:noFill/>
        </p:spPr>
        <p:txBody>
          <a:bodyPr wrap="square" lIns="0" tIns="0" rIns="0" bIns="0" rtlCol="0" anchor="ctr"/>
          <a:lstStyle/>
          <a:p>
            <a:pPr marL="0" indent="0" algn="ctr">
              <a:buNone/>
            </a:pPr>
            <a:r>
              <a:rPr lang="en-US" sz="180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01</a:t>
            </a:r>
            <a:endParaRPr lang="en-US" sz="1800" dirty="0">
              <a:latin typeface="Bookman Old Style" panose="02050604050505020204" pitchFamily="18" charset="0"/>
            </a:endParaRPr>
          </a:p>
        </p:txBody>
      </p:sp>
      <p:sp>
        <p:nvSpPr>
          <p:cNvPr id="6" name="Text 4"/>
          <p:cNvSpPr/>
          <p:nvPr/>
        </p:nvSpPr>
        <p:spPr>
          <a:xfrm>
            <a:off x="868680" y="1234440"/>
            <a:ext cx="2103120" cy="384048"/>
          </a:xfrm>
          <a:prstGeom prst="rect">
            <a:avLst/>
          </a:prstGeom>
          <a:noFill/>
        </p:spPr>
        <p:txBody>
          <a:bodyPr wrap="square" lIns="0" tIns="0" rIns="0" bIns="0" rtlCol="0" anchor="ctr"/>
          <a:lstStyle/>
          <a:p>
            <a:pPr marL="0" indent="0">
              <a:buNone/>
            </a:pPr>
            <a:r>
              <a:rPr lang="en-US" sz="115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Land Purchase</a:t>
            </a:r>
            <a:endParaRPr lang="en-US" sz="1150" dirty="0">
              <a:latin typeface="Bookman Old Style" panose="02050604050505020204" pitchFamily="18" charset="0"/>
            </a:endParaRPr>
          </a:p>
        </p:txBody>
      </p:sp>
      <p:sp>
        <p:nvSpPr>
          <p:cNvPr id="7" name="Text 5"/>
          <p:cNvSpPr/>
          <p:nvPr/>
        </p:nvSpPr>
        <p:spPr>
          <a:xfrm>
            <a:off x="411480" y="1691640"/>
            <a:ext cx="2560320" cy="1097280"/>
          </a:xfrm>
          <a:prstGeom prst="rect">
            <a:avLst/>
          </a:prstGeom>
          <a:noFill/>
        </p:spPr>
        <p:txBody>
          <a:bodyPr wrap="square" rtlCol="0" anchor="t"/>
          <a:lstStyle/>
          <a:p>
            <a:pPr marL="0" indent="0">
              <a:buNone/>
            </a:pPr>
            <a:r>
              <a:rPr lang="en-US" sz="1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Assessee + family jointly purchased two land parcels. Mutation entries passed in Aug 2013.</a:t>
            </a:r>
            <a:endParaRPr lang="en-US" sz="1000" dirty="0">
              <a:latin typeface="Bookman Old Style" panose="02050604050505020204" pitchFamily="18" charset="0"/>
            </a:endParaRPr>
          </a:p>
        </p:txBody>
      </p:sp>
      <p:sp>
        <p:nvSpPr>
          <p:cNvPr id="8" name="Shape 6"/>
          <p:cNvSpPr/>
          <p:nvPr/>
        </p:nvSpPr>
        <p:spPr>
          <a:xfrm>
            <a:off x="3218688" y="1143000"/>
            <a:ext cx="2788920" cy="1737360"/>
          </a:xfrm>
          <a:prstGeom prst="roundRect">
            <a:avLst>
              <a:gd name="adj" fmla="val 5263"/>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9" name="Text 7"/>
          <p:cNvSpPr/>
          <p:nvPr/>
        </p:nvSpPr>
        <p:spPr>
          <a:xfrm>
            <a:off x="3355848" y="1234440"/>
            <a:ext cx="457200" cy="384048"/>
          </a:xfrm>
          <a:prstGeom prst="rect">
            <a:avLst/>
          </a:prstGeom>
          <a:noFill/>
        </p:spPr>
        <p:txBody>
          <a:bodyPr wrap="square" lIns="0" tIns="0" rIns="0" bIns="0" rtlCol="0" anchor="ctr"/>
          <a:lstStyle/>
          <a:p>
            <a:pPr marL="0" indent="0" algn="ctr">
              <a:buNone/>
            </a:pPr>
            <a:r>
              <a:rPr lang="en-US" sz="180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02</a:t>
            </a:r>
            <a:endParaRPr lang="en-US" sz="1800" dirty="0">
              <a:latin typeface="Bookman Old Style" panose="02050604050505020204" pitchFamily="18" charset="0"/>
            </a:endParaRPr>
          </a:p>
        </p:txBody>
      </p:sp>
      <p:sp>
        <p:nvSpPr>
          <p:cNvPr id="10" name="Text 8"/>
          <p:cNvSpPr/>
          <p:nvPr/>
        </p:nvSpPr>
        <p:spPr>
          <a:xfrm>
            <a:off x="3813048" y="1234440"/>
            <a:ext cx="2103120" cy="384048"/>
          </a:xfrm>
          <a:prstGeom prst="rect">
            <a:avLst/>
          </a:prstGeom>
          <a:noFill/>
        </p:spPr>
        <p:txBody>
          <a:bodyPr wrap="square" lIns="0" tIns="0" rIns="0" bIns="0" rtlCol="0" anchor="ctr"/>
          <a:lstStyle/>
          <a:p>
            <a:pPr marL="0" indent="0">
              <a:buNone/>
            </a:pPr>
            <a:r>
              <a:rPr lang="en-US" sz="115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Dispute &amp; Litigation</a:t>
            </a:r>
            <a:endParaRPr lang="en-US" sz="1150" dirty="0">
              <a:latin typeface="Bookman Old Style" panose="02050604050505020204" pitchFamily="18" charset="0"/>
            </a:endParaRPr>
          </a:p>
        </p:txBody>
      </p:sp>
      <p:sp>
        <p:nvSpPr>
          <p:cNvPr id="11" name="Text 9"/>
          <p:cNvSpPr/>
          <p:nvPr/>
        </p:nvSpPr>
        <p:spPr>
          <a:xfrm>
            <a:off x="3355848" y="1691640"/>
            <a:ext cx="2560320" cy="1097280"/>
          </a:xfrm>
          <a:prstGeom prst="rect">
            <a:avLst/>
          </a:prstGeom>
          <a:noFill/>
        </p:spPr>
        <p:txBody>
          <a:bodyPr wrap="square" rtlCol="0" anchor="t"/>
          <a:lstStyle/>
          <a:p>
            <a:pPr marL="0" indent="0">
              <a:buNone/>
            </a:pPr>
            <a:r>
              <a:rPr lang="en-US" sz="1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Third party challenged mutation; Deputy Collector set aside entries. District Collector restored entries in May 2016.</a:t>
            </a:r>
            <a:endParaRPr lang="en-US" sz="1000" dirty="0">
              <a:latin typeface="Bookman Old Style" panose="02050604050505020204" pitchFamily="18" charset="0"/>
            </a:endParaRPr>
          </a:p>
        </p:txBody>
      </p:sp>
      <p:sp>
        <p:nvSpPr>
          <p:cNvPr id="12" name="Shape 10"/>
          <p:cNvSpPr/>
          <p:nvPr/>
        </p:nvSpPr>
        <p:spPr>
          <a:xfrm>
            <a:off x="6163056" y="1143000"/>
            <a:ext cx="2788920" cy="1737360"/>
          </a:xfrm>
          <a:prstGeom prst="roundRect">
            <a:avLst>
              <a:gd name="adj" fmla="val 5263"/>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3" name="Text 11"/>
          <p:cNvSpPr/>
          <p:nvPr/>
        </p:nvSpPr>
        <p:spPr>
          <a:xfrm>
            <a:off x="6300216" y="1234440"/>
            <a:ext cx="457200" cy="384048"/>
          </a:xfrm>
          <a:prstGeom prst="rect">
            <a:avLst/>
          </a:prstGeom>
          <a:noFill/>
        </p:spPr>
        <p:txBody>
          <a:bodyPr wrap="square" lIns="0" tIns="0" rIns="0" bIns="0" rtlCol="0" anchor="ctr"/>
          <a:lstStyle/>
          <a:p>
            <a:pPr marL="0" indent="0" algn="ctr">
              <a:buNone/>
            </a:pPr>
            <a:r>
              <a:rPr lang="en-US" sz="180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03</a:t>
            </a:r>
            <a:endParaRPr lang="en-US" sz="1800" dirty="0">
              <a:latin typeface="Bookman Old Style" panose="02050604050505020204" pitchFamily="18" charset="0"/>
            </a:endParaRPr>
          </a:p>
        </p:txBody>
      </p:sp>
      <p:sp>
        <p:nvSpPr>
          <p:cNvPr id="14" name="Text 12"/>
          <p:cNvSpPr/>
          <p:nvPr/>
        </p:nvSpPr>
        <p:spPr>
          <a:xfrm>
            <a:off x="6757416" y="1234440"/>
            <a:ext cx="2103120" cy="384048"/>
          </a:xfrm>
          <a:prstGeom prst="rect">
            <a:avLst/>
          </a:prstGeom>
          <a:noFill/>
        </p:spPr>
        <p:txBody>
          <a:bodyPr wrap="square" lIns="0" tIns="0" rIns="0" bIns="0" rtlCol="0" anchor="ctr"/>
          <a:lstStyle/>
          <a:p>
            <a:pPr marL="0" indent="0">
              <a:buNone/>
            </a:pPr>
            <a:r>
              <a:rPr lang="en-US" sz="115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Civil Suit &amp; Sale</a:t>
            </a:r>
            <a:endParaRPr lang="en-US" sz="1150" dirty="0">
              <a:latin typeface="Bookman Old Style" panose="02050604050505020204" pitchFamily="18" charset="0"/>
            </a:endParaRPr>
          </a:p>
        </p:txBody>
      </p:sp>
      <p:sp>
        <p:nvSpPr>
          <p:cNvPr id="15" name="Text 13"/>
          <p:cNvSpPr/>
          <p:nvPr/>
        </p:nvSpPr>
        <p:spPr>
          <a:xfrm>
            <a:off x="6300216" y="1691640"/>
            <a:ext cx="2560320" cy="1097280"/>
          </a:xfrm>
          <a:prstGeom prst="rect">
            <a:avLst/>
          </a:prstGeom>
          <a:noFill/>
        </p:spPr>
        <p:txBody>
          <a:bodyPr wrap="square" rtlCol="0" anchor="t"/>
          <a:lstStyle/>
          <a:p>
            <a:pPr marL="0" indent="0">
              <a:buNone/>
            </a:pPr>
            <a:r>
              <a:rPr lang="en-US" sz="1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Assessee filed suit for title. Suit withdrawn on 21.10.2019 upon sale of disputed land to Pradeep Joiser for ₹80 lakhs.</a:t>
            </a:r>
            <a:endParaRPr lang="en-US" sz="1000" dirty="0">
              <a:latin typeface="Bookman Old Style" panose="02050604050505020204" pitchFamily="18" charset="0"/>
            </a:endParaRPr>
          </a:p>
        </p:txBody>
      </p:sp>
      <p:sp>
        <p:nvSpPr>
          <p:cNvPr id="16" name="Shape 14"/>
          <p:cNvSpPr/>
          <p:nvPr/>
        </p:nvSpPr>
        <p:spPr>
          <a:xfrm>
            <a:off x="274320" y="3017520"/>
            <a:ext cx="2788920" cy="1737360"/>
          </a:xfrm>
          <a:prstGeom prst="roundRect">
            <a:avLst>
              <a:gd name="adj" fmla="val 5263"/>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7" name="Text 15"/>
          <p:cNvSpPr/>
          <p:nvPr/>
        </p:nvSpPr>
        <p:spPr>
          <a:xfrm>
            <a:off x="411480" y="3108960"/>
            <a:ext cx="457200" cy="384048"/>
          </a:xfrm>
          <a:prstGeom prst="rect">
            <a:avLst/>
          </a:prstGeom>
          <a:noFill/>
        </p:spPr>
        <p:txBody>
          <a:bodyPr wrap="square" lIns="0" tIns="0" rIns="0" bIns="0" rtlCol="0" anchor="ctr"/>
          <a:lstStyle/>
          <a:p>
            <a:pPr marL="0" indent="0" algn="ctr">
              <a:buNone/>
            </a:pPr>
            <a:r>
              <a:rPr lang="en-US" sz="180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04</a:t>
            </a:r>
            <a:endParaRPr lang="en-US" sz="1800" dirty="0">
              <a:latin typeface="Bookman Old Style" panose="02050604050505020204" pitchFamily="18" charset="0"/>
            </a:endParaRPr>
          </a:p>
        </p:txBody>
      </p:sp>
      <p:sp>
        <p:nvSpPr>
          <p:cNvPr id="18" name="Text 16"/>
          <p:cNvSpPr/>
          <p:nvPr/>
        </p:nvSpPr>
        <p:spPr>
          <a:xfrm>
            <a:off x="868680" y="3108960"/>
            <a:ext cx="2103120" cy="384048"/>
          </a:xfrm>
          <a:prstGeom prst="rect">
            <a:avLst/>
          </a:prstGeom>
          <a:noFill/>
        </p:spPr>
        <p:txBody>
          <a:bodyPr wrap="square" lIns="0" tIns="0" rIns="0" bIns="0" rtlCol="0" anchor="ctr"/>
          <a:lstStyle/>
          <a:p>
            <a:pPr marL="0" indent="0">
              <a:buNone/>
            </a:pPr>
            <a:r>
              <a:rPr lang="en-US" sz="115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Income Return Filed</a:t>
            </a:r>
            <a:endParaRPr lang="en-US" sz="1150" dirty="0">
              <a:latin typeface="Bookman Old Style" panose="02050604050505020204" pitchFamily="18" charset="0"/>
            </a:endParaRPr>
          </a:p>
        </p:txBody>
      </p:sp>
      <p:sp>
        <p:nvSpPr>
          <p:cNvPr id="19" name="Text 17"/>
          <p:cNvSpPr/>
          <p:nvPr/>
        </p:nvSpPr>
        <p:spPr>
          <a:xfrm>
            <a:off x="411480" y="3566160"/>
            <a:ext cx="2560320" cy="1097280"/>
          </a:xfrm>
          <a:prstGeom prst="rect">
            <a:avLst/>
          </a:prstGeom>
          <a:noFill/>
        </p:spPr>
        <p:txBody>
          <a:bodyPr wrap="square" rtlCol="0" anchor="t"/>
          <a:lstStyle/>
          <a:p>
            <a:pPr marL="0" indent="0">
              <a:buNone/>
            </a:pPr>
            <a:r>
              <a:rPr lang="en-US" sz="1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Assessee filed ITR for AY 2019-20 declaring ₹8.99 lakhs as income.</a:t>
            </a:r>
            <a:endParaRPr lang="en-US" sz="1000" dirty="0">
              <a:latin typeface="Bookman Old Style" panose="02050604050505020204" pitchFamily="18" charset="0"/>
            </a:endParaRPr>
          </a:p>
        </p:txBody>
      </p:sp>
      <p:sp>
        <p:nvSpPr>
          <p:cNvPr id="20" name="Shape 18"/>
          <p:cNvSpPr/>
          <p:nvPr/>
        </p:nvSpPr>
        <p:spPr>
          <a:xfrm>
            <a:off x="3218688" y="3017520"/>
            <a:ext cx="2788920" cy="1737360"/>
          </a:xfrm>
          <a:prstGeom prst="roundRect">
            <a:avLst>
              <a:gd name="adj" fmla="val 5263"/>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21" name="Text 19"/>
          <p:cNvSpPr/>
          <p:nvPr/>
        </p:nvSpPr>
        <p:spPr>
          <a:xfrm>
            <a:off x="3355848" y="3108960"/>
            <a:ext cx="457200" cy="384048"/>
          </a:xfrm>
          <a:prstGeom prst="rect">
            <a:avLst/>
          </a:prstGeom>
          <a:noFill/>
        </p:spPr>
        <p:txBody>
          <a:bodyPr wrap="square" lIns="0" tIns="0" rIns="0" bIns="0" rtlCol="0" anchor="ctr"/>
          <a:lstStyle/>
          <a:p>
            <a:pPr marL="0" indent="0" algn="ctr">
              <a:buNone/>
            </a:pPr>
            <a:r>
              <a:rPr lang="en-US" sz="180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05</a:t>
            </a:r>
            <a:endParaRPr lang="en-US" sz="1800" dirty="0">
              <a:latin typeface="Bookman Old Style" panose="02050604050505020204" pitchFamily="18" charset="0"/>
            </a:endParaRPr>
          </a:p>
        </p:txBody>
      </p:sp>
      <p:sp>
        <p:nvSpPr>
          <p:cNvPr id="22" name="Text 20"/>
          <p:cNvSpPr/>
          <p:nvPr/>
        </p:nvSpPr>
        <p:spPr>
          <a:xfrm>
            <a:off x="3813048" y="3108960"/>
            <a:ext cx="2103120" cy="384048"/>
          </a:xfrm>
          <a:prstGeom prst="rect">
            <a:avLst/>
          </a:prstGeom>
          <a:noFill/>
        </p:spPr>
        <p:txBody>
          <a:bodyPr wrap="square" lIns="0" tIns="0" rIns="0" bIns="0" rtlCol="0" anchor="ctr"/>
          <a:lstStyle/>
          <a:p>
            <a:pPr marL="0" indent="0">
              <a:buNone/>
            </a:pPr>
            <a:r>
              <a:rPr lang="en-US" sz="115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Third-Party Survey</a:t>
            </a:r>
            <a:endParaRPr lang="en-US" sz="1150" dirty="0">
              <a:latin typeface="Bookman Old Style" panose="02050604050505020204" pitchFamily="18" charset="0"/>
            </a:endParaRPr>
          </a:p>
        </p:txBody>
      </p:sp>
      <p:sp>
        <p:nvSpPr>
          <p:cNvPr id="23" name="Text 21"/>
          <p:cNvSpPr/>
          <p:nvPr/>
        </p:nvSpPr>
        <p:spPr>
          <a:xfrm>
            <a:off x="3355848" y="3566160"/>
            <a:ext cx="2560320" cy="1097280"/>
          </a:xfrm>
          <a:prstGeom prst="rect">
            <a:avLst/>
          </a:prstGeom>
          <a:noFill/>
        </p:spPr>
        <p:txBody>
          <a:bodyPr wrap="square" rtlCol="0" anchor="t"/>
          <a:lstStyle/>
          <a:p>
            <a:pPr marL="0" indent="0">
              <a:buNone/>
            </a:pPr>
            <a:r>
              <a:rPr lang="en-US" sz="1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Survey u/s 133A at Crown Decor Pvt. Ltd. on 22.10.2024. Digital data from Praful Bhatt's phone (employee of Olympic Decor) yielded: (a) draft PDF complaint by broker Ramesh Suthar, (b) image of handwritten cash receipt.</a:t>
            </a:r>
            <a:endParaRPr lang="en-US" sz="1000" dirty="0">
              <a:latin typeface="Bookman Old Style" panose="02050604050505020204" pitchFamily="18" charset="0"/>
            </a:endParaRPr>
          </a:p>
        </p:txBody>
      </p:sp>
      <p:sp>
        <p:nvSpPr>
          <p:cNvPr id="24" name="Shape 22"/>
          <p:cNvSpPr/>
          <p:nvPr/>
        </p:nvSpPr>
        <p:spPr>
          <a:xfrm>
            <a:off x="6163056" y="3017520"/>
            <a:ext cx="2788920" cy="1737360"/>
          </a:xfrm>
          <a:prstGeom prst="roundRect">
            <a:avLst>
              <a:gd name="adj" fmla="val 5263"/>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25" name="Text 23"/>
          <p:cNvSpPr/>
          <p:nvPr/>
        </p:nvSpPr>
        <p:spPr>
          <a:xfrm>
            <a:off x="6300216" y="3108960"/>
            <a:ext cx="457200" cy="384048"/>
          </a:xfrm>
          <a:prstGeom prst="rect">
            <a:avLst/>
          </a:prstGeom>
          <a:noFill/>
        </p:spPr>
        <p:txBody>
          <a:bodyPr wrap="square" lIns="0" tIns="0" rIns="0" bIns="0" rtlCol="0" anchor="ctr"/>
          <a:lstStyle/>
          <a:p>
            <a:pPr marL="0" indent="0" algn="ctr">
              <a:buNone/>
            </a:pPr>
            <a:r>
              <a:rPr lang="en-US" sz="180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06</a:t>
            </a:r>
            <a:endParaRPr lang="en-US" sz="1800" dirty="0">
              <a:latin typeface="Bookman Old Style" panose="02050604050505020204" pitchFamily="18" charset="0"/>
            </a:endParaRPr>
          </a:p>
        </p:txBody>
      </p:sp>
      <p:sp>
        <p:nvSpPr>
          <p:cNvPr id="26" name="Text 24"/>
          <p:cNvSpPr/>
          <p:nvPr/>
        </p:nvSpPr>
        <p:spPr>
          <a:xfrm>
            <a:off x="6757416" y="3108960"/>
            <a:ext cx="2103120" cy="384048"/>
          </a:xfrm>
          <a:prstGeom prst="rect">
            <a:avLst/>
          </a:prstGeom>
          <a:noFill/>
        </p:spPr>
        <p:txBody>
          <a:bodyPr wrap="square" lIns="0" tIns="0" rIns="0" bIns="0" rtlCol="0" anchor="ctr"/>
          <a:lstStyle/>
          <a:p>
            <a:pPr marL="0" indent="0">
              <a:buNone/>
            </a:pPr>
            <a:r>
              <a:rPr lang="en-US" sz="115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Reassessment Initiated</a:t>
            </a:r>
            <a:endParaRPr lang="en-US" sz="1150" dirty="0">
              <a:latin typeface="Bookman Old Style" panose="02050604050505020204" pitchFamily="18" charset="0"/>
            </a:endParaRPr>
          </a:p>
        </p:txBody>
      </p:sp>
      <p:sp>
        <p:nvSpPr>
          <p:cNvPr id="27" name="Text 25"/>
          <p:cNvSpPr/>
          <p:nvPr/>
        </p:nvSpPr>
        <p:spPr>
          <a:xfrm>
            <a:off x="6300216" y="3566160"/>
            <a:ext cx="2560320" cy="1097280"/>
          </a:xfrm>
          <a:prstGeom prst="rect">
            <a:avLst/>
          </a:prstGeom>
          <a:noFill/>
        </p:spPr>
        <p:txBody>
          <a:bodyPr wrap="square" rtlCol="0" anchor="t"/>
          <a:lstStyle/>
          <a:p>
            <a:pPr marL="0" indent="0">
              <a:buNone/>
            </a:pPr>
            <a:r>
              <a:rPr lang="en-US" sz="10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AO issued 148A(1) notice alleging ₹1.17 Cr escaped assessment. Assessee's objections rejected. 148A(3) order passed + 148 notice issued.</a:t>
            </a:r>
            <a:endParaRPr lang="en-US" sz="1000" dirty="0">
              <a:latin typeface="Bookman Old Style" panose="020506040505050202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EF2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228600"/>
            <a:ext cx="8229600" cy="548640"/>
          </a:xfrm>
          <a:prstGeom prst="rect">
            <a:avLst/>
          </a:prstGeom>
          <a:noFill/>
        </p:spPr>
        <p:txBody>
          <a:bodyPr wrap="square" rtlCol="0" anchor="ctr"/>
          <a:lstStyle/>
          <a:p>
            <a:pPr marL="0" indent="0">
              <a:buNone/>
            </a:pPr>
            <a:r>
              <a:rPr lang="en-US" sz="2000" b="1" kern="0" spc="200"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SCENARIOS: WHEN IS REOPENING VALID?</a:t>
            </a:r>
            <a:endParaRPr lang="en-US" sz="2000" dirty="0">
              <a:latin typeface="Bookman Old Style" panose="02050604050505020204" pitchFamily="18" charset="0"/>
            </a:endParaRPr>
          </a:p>
        </p:txBody>
      </p:sp>
      <p:sp>
        <p:nvSpPr>
          <p:cNvPr id="4" name="Text 2"/>
          <p:cNvSpPr/>
          <p:nvPr/>
        </p:nvSpPr>
        <p:spPr>
          <a:xfrm>
            <a:off x="457200" y="1097280"/>
            <a:ext cx="8229600" cy="365760"/>
          </a:xfrm>
          <a:prstGeom prst="rect">
            <a:avLst/>
          </a:prstGeom>
          <a:noFill/>
        </p:spPr>
        <p:txBody>
          <a:bodyPr wrap="square" rtlCol="0" anchor="ctr"/>
          <a:lstStyle/>
          <a:p>
            <a:pPr marL="0" indent="0">
              <a:buNone/>
            </a:pPr>
            <a:r>
              <a:rPr lang="en-US" sz="1200" i="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Section 148 requires 'reason to believe' — not mere suspicion. Here are scenarios where reopening is legally sustainable:</a:t>
            </a:r>
            <a:endParaRPr lang="en-US" sz="1200" dirty="0">
              <a:latin typeface="Bookman Old Style" panose="02050604050505020204" pitchFamily="18" charset="0"/>
            </a:endParaRPr>
          </a:p>
        </p:txBody>
      </p:sp>
      <p:sp>
        <p:nvSpPr>
          <p:cNvPr id="5" name="Shape 3"/>
          <p:cNvSpPr/>
          <p:nvPr/>
        </p:nvSpPr>
        <p:spPr>
          <a:xfrm>
            <a:off x="274320" y="1936786"/>
            <a:ext cx="8595360" cy="1005840"/>
          </a:xfrm>
          <a:prstGeom prst="roundRect">
            <a:avLst>
              <a:gd name="adj" fmla="val 9091"/>
            </a:avLst>
          </a:prstGeom>
          <a:solidFill>
            <a:srgbClr val="E8FFEC"/>
          </a:solidFill>
          <a:ln w="12700">
            <a:solidFill>
              <a:srgbClr val="A8D5B5"/>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6" name="Text 4"/>
          <p:cNvSpPr/>
          <p:nvPr/>
        </p:nvSpPr>
        <p:spPr>
          <a:xfrm>
            <a:off x="457200" y="2009938"/>
            <a:ext cx="8229600" cy="310896"/>
          </a:xfrm>
          <a:prstGeom prst="rect">
            <a:avLst/>
          </a:prstGeom>
          <a:noFill/>
        </p:spPr>
        <p:txBody>
          <a:bodyPr wrap="square" lIns="0" tIns="0" rIns="0" bIns="0" rtlCol="0" anchor="ctr"/>
          <a:lstStyle/>
          <a:p>
            <a:pPr marL="0" indent="0">
              <a:buNone/>
            </a:pPr>
            <a:r>
              <a:rPr lang="en-US" sz="1200" b="1" dirty="0">
                <a:solidFill>
                  <a:srgbClr val="1A5C2A"/>
                </a:solidFill>
                <a:latin typeface="Bookman Old Style" panose="02050604050505020204" pitchFamily="18" charset="0"/>
                <a:ea typeface="Cambria" panose="02040503050406030204" pitchFamily="34" charset="-122"/>
                <a:cs typeface="Cambria" panose="02040503050406030204" pitchFamily="34" charset="-120"/>
              </a:rPr>
              <a:t>✔ Scenario A: Direct Evidence from Search</a:t>
            </a:r>
            <a:endParaRPr lang="en-US" sz="1200" dirty="0">
              <a:latin typeface="Bookman Old Style" panose="02050604050505020204" pitchFamily="18" charset="0"/>
            </a:endParaRPr>
          </a:p>
        </p:txBody>
      </p:sp>
      <p:sp>
        <p:nvSpPr>
          <p:cNvPr id="7" name="Text 5"/>
          <p:cNvSpPr/>
          <p:nvPr/>
        </p:nvSpPr>
        <p:spPr>
          <a:xfrm>
            <a:off x="457200" y="2348266"/>
            <a:ext cx="8229600" cy="530352"/>
          </a:xfrm>
          <a:prstGeom prst="rect">
            <a:avLst/>
          </a:prstGeom>
          <a:noFill/>
        </p:spPr>
        <p:txBody>
          <a:bodyPr wrap="square" lIns="0" tIns="0" rIns="0" bIns="0" rtlCol="0" anchor="ctr"/>
          <a:lstStyle/>
          <a:p>
            <a:pPr marL="0" indent="0">
              <a:buNone/>
            </a:pPr>
            <a:r>
              <a:rPr lang="en-US" sz="1100" dirty="0">
                <a:solidFill>
                  <a:srgbClr val="1A3A22"/>
                </a:solidFill>
                <a:latin typeface="Bookman Old Style" panose="02050604050505020204" pitchFamily="18" charset="0"/>
                <a:ea typeface="Calibri" panose="020F0502020204030204" pitchFamily="34" charset="-122"/>
                <a:cs typeface="Calibri" panose="020F0502020204030204" pitchFamily="34" charset="-120"/>
              </a:rPr>
              <a:t>During search at assessee's own premises, cash books showing unaccounted receipts are seized. AO has direct, first-hand tangible material linking assessee to undisclosed income.</a:t>
            </a:r>
            <a:endParaRPr lang="en-US" sz="1100" dirty="0">
              <a:latin typeface="Bookman Old Style" panose="02050604050505020204" pitchFamily="18" charset="0"/>
            </a:endParaRPr>
          </a:p>
        </p:txBody>
      </p:sp>
      <p:sp>
        <p:nvSpPr>
          <p:cNvPr id="8" name="Shape 6"/>
          <p:cNvSpPr/>
          <p:nvPr/>
        </p:nvSpPr>
        <p:spPr>
          <a:xfrm>
            <a:off x="274320" y="3172968"/>
            <a:ext cx="8595360" cy="1005840"/>
          </a:xfrm>
          <a:prstGeom prst="roundRect">
            <a:avLst>
              <a:gd name="adj" fmla="val 9091"/>
            </a:avLst>
          </a:prstGeom>
          <a:solidFill>
            <a:srgbClr val="E8FFEC"/>
          </a:solidFill>
          <a:ln w="12700">
            <a:solidFill>
              <a:srgbClr val="A8D5B5"/>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9" name="Text 7"/>
          <p:cNvSpPr/>
          <p:nvPr/>
        </p:nvSpPr>
        <p:spPr>
          <a:xfrm>
            <a:off x="457200" y="3272971"/>
            <a:ext cx="8229600" cy="310896"/>
          </a:xfrm>
          <a:prstGeom prst="rect">
            <a:avLst/>
          </a:prstGeom>
          <a:noFill/>
        </p:spPr>
        <p:txBody>
          <a:bodyPr wrap="square" lIns="0" tIns="0" rIns="0" bIns="0" rtlCol="0" anchor="ctr"/>
          <a:lstStyle/>
          <a:p>
            <a:pPr marL="0" indent="0">
              <a:buNone/>
            </a:pPr>
            <a:r>
              <a:rPr lang="en-US" sz="1200" b="1" dirty="0">
                <a:solidFill>
                  <a:srgbClr val="1A5C2A"/>
                </a:solidFill>
                <a:latin typeface="Bookman Old Style" panose="02050604050505020204" pitchFamily="18" charset="0"/>
                <a:ea typeface="Cambria" panose="02040503050406030204" pitchFamily="34" charset="-122"/>
                <a:cs typeface="Cambria" panose="02040503050406030204" pitchFamily="34" charset="-120"/>
              </a:rPr>
              <a:t>✔ Scenario B: Corroborated Third-Party Info</a:t>
            </a:r>
            <a:endParaRPr lang="en-US" sz="1200" dirty="0">
              <a:latin typeface="Bookman Old Style" panose="02050604050505020204" pitchFamily="18" charset="0"/>
            </a:endParaRPr>
          </a:p>
        </p:txBody>
      </p:sp>
      <p:sp>
        <p:nvSpPr>
          <p:cNvPr id="10" name="Text 8"/>
          <p:cNvSpPr/>
          <p:nvPr/>
        </p:nvSpPr>
        <p:spPr>
          <a:xfrm>
            <a:off x="457200" y="3611299"/>
            <a:ext cx="8229600" cy="530352"/>
          </a:xfrm>
          <a:prstGeom prst="rect">
            <a:avLst/>
          </a:prstGeom>
          <a:noFill/>
        </p:spPr>
        <p:txBody>
          <a:bodyPr wrap="square" lIns="0" tIns="0" rIns="0" bIns="0" rtlCol="0" anchor="ctr"/>
          <a:lstStyle/>
          <a:p>
            <a:pPr marL="0" indent="0">
              <a:buNone/>
            </a:pPr>
            <a:r>
              <a:rPr lang="en-US" sz="1100" dirty="0">
                <a:solidFill>
                  <a:srgbClr val="1A3A22"/>
                </a:solidFill>
                <a:latin typeface="Bookman Old Style" panose="02050604050505020204" pitchFamily="18" charset="0"/>
                <a:ea typeface="Calibri" panose="020F0502020204030204" pitchFamily="34" charset="-122"/>
                <a:cs typeface="Calibri" panose="020F0502020204030204" pitchFamily="34" charset="-120"/>
              </a:rPr>
              <a:t>Survey at third party yields documents referring to assessee, AND the author/witness is summoned and confirms the transaction, AND assessee's statement corroborates it.</a:t>
            </a:r>
            <a:endParaRPr lang="en-US" sz="1100" dirty="0">
              <a:latin typeface="Bookman Old Style" panose="020506040505050202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EF2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228600"/>
            <a:ext cx="8229600" cy="548640"/>
          </a:xfrm>
          <a:prstGeom prst="rect">
            <a:avLst/>
          </a:prstGeom>
          <a:noFill/>
        </p:spPr>
        <p:txBody>
          <a:bodyPr wrap="square" rtlCol="0" anchor="ctr"/>
          <a:lstStyle/>
          <a:p>
            <a:pPr marL="0" indent="0">
              <a:buNone/>
            </a:pPr>
            <a:r>
              <a:rPr lang="en-US" sz="2000" b="1" kern="0" spc="200"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SCENARIOS: WHEN IS REOPENING INVALID?</a:t>
            </a:r>
            <a:endParaRPr lang="en-US" sz="2000" dirty="0">
              <a:latin typeface="Bookman Old Style" panose="02050604050505020204" pitchFamily="18" charset="0"/>
            </a:endParaRPr>
          </a:p>
        </p:txBody>
      </p:sp>
      <p:sp>
        <p:nvSpPr>
          <p:cNvPr id="4" name="Text 2"/>
          <p:cNvSpPr/>
          <p:nvPr/>
        </p:nvSpPr>
        <p:spPr>
          <a:xfrm>
            <a:off x="457200" y="1097280"/>
            <a:ext cx="8229600" cy="365760"/>
          </a:xfrm>
          <a:prstGeom prst="rect">
            <a:avLst/>
          </a:prstGeom>
          <a:noFill/>
        </p:spPr>
        <p:txBody>
          <a:bodyPr wrap="square" rtlCol="0" anchor="ctr"/>
          <a:lstStyle/>
          <a:p>
            <a:pPr marL="0" indent="0">
              <a:buNone/>
            </a:pPr>
            <a:r>
              <a:rPr lang="en-US" sz="1200" i="1"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Reopening based on conjecture, non-investigation, or no direct link to assessee is legally untenable:</a:t>
            </a:r>
            <a:endParaRPr lang="en-US" sz="1200" dirty="0">
              <a:latin typeface="Bookman Old Style" panose="02050604050505020204" pitchFamily="18" charset="0"/>
            </a:endParaRPr>
          </a:p>
        </p:txBody>
      </p:sp>
      <p:sp>
        <p:nvSpPr>
          <p:cNvPr id="5" name="Shape 3"/>
          <p:cNvSpPr/>
          <p:nvPr/>
        </p:nvSpPr>
        <p:spPr>
          <a:xfrm>
            <a:off x="274320" y="1554480"/>
            <a:ext cx="8595360" cy="1005840"/>
          </a:xfrm>
          <a:prstGeom prst="roundRect">
            <a:avLst>
              <a:gd name="adj" fmla="val 9091"/>
            </a:avLst>
          </a:prstGeom>
          <a:solidFill>
            <a:srgbClr val="FFF0F0"/>
          </a:solidFill>
          <a:ln w="12700">
            <a:solidFill>
              <a:srgbClr val="F0B8B8"/>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6" name="Text 4"/>
          <p:cNvSpPr/>
          <p:nvPr/>
        </p:nvSpPr>
        <p:spPr>
          <a:xfrm>
            <a:off x="457200" y="1627632"/>
            <a:ext cx="8229600" cy="310896"/>
          </a:xfrm>
          <a:prstGeom prst="rect">
            <a:avLst/>
          </a:prstGeom>
          <a:noFill/>
        </p:spPr>
        <p:txBody>
          <a:bodyPr wrap="square" lIns="0" tIns="0" rIns="0" bIns="0" rtlCol="0" anchor="ctr"/>
          <a:lstStyle/>
          <a:p>
            <a:pPr marL="0" indent="0">
              <a:buNone/>
            </a:pPr>
            <a:r>
              <a:rPr lang="en-US" sz="1200" b="1" dirty="0">
                <a:solidFill>
                  <a:srgbClr val="7A0000"/>
                </a:solidFill>
                <a:latin typeface="Bookman Old Style" panose="02050604050505020204" pitchFamily="18" charset="0"/>
                <a:ea typeface="Cambria" panose="02040503050406030204" pitchFamily="34" charset="-122"/>
                <a:cs typeface="Cambria" panose="02040503050406030204" pitchFamily="34" charset="-120"/>
              </a:rPr>
              <a:t>✘ Scenario D: Unverified Third-Party Complaint</a:t>
            </a:r>
            <a:endParaRPr lang="en-US" sz="1200" dirty="0">
              <a:latin typeface="Bookman Old Style" panose="02050604050505020204" pitchFamily="18" charset="0"/>
            </a:endParaRPr>
          </a:p>
        </p:txBody>
      </p:sp>
      <p:sp>
        <p:nvSpPr>
          <p:cNvPr id="7" name="Text 5"/>
          <p:cNvSpPr/>
          <p:nvPr/>
        </p:nvSpPr>
        <p:spPr>
          <a:xfrm>
            <a:off x="457200" y="1965960"/>
            <a:ext cx="8229600" cy="530352"/>
          </a:xfrm>
          <a:prstGeom prst="rect">
            <a:avLst/>
          </a:prstGeom>
          <a:noFill/>
        </p:spPr>
        <p:txBody>
          <a:bodyPr wrap="square" lIns="0" tIns="0" rIns="0" bIns="0" rtlCol="0" anchor="ctr"/>
          <a:lstStyle/>
          <a:p>
            <a:pPr marL="0" indent="0">
              <a:buNone/>
            </a:pPr>
            <a:r>
              <a:rPr lang="en-US" sz="1100" dirty="0">
                <a:solidFill>
                  <a:srgbClr val="5C1A1A"/>
                </a:solidFill>
                <a:latin typeface="Bookman Old Style" panose="02050604050505020204" pitchFamily="18" charset="0"/>
                <a:ea typeface="Calibri" panose="020F0502020204030204" pitchFamily="34" charset="-122"/>
                <a:cs typeface="Calibri" panose="020F0502020204030204" pitchFamily="34" charset="-120"/>
              </a:rPr>
              <a:t>AO relies on a complaint/letter found in some unrelated person's device. The complaint author is never summoned. No further investigation. Zero direct link to assessee.</a:t>
            </a:r>
            <a:endParaRPr lang="en-US" sz="1100" dirty="0">
              <a:latin typeface="Bookman Old Style" panose="02050604050505020204" pitchFamily="18" charset="0"/>
            </a:endParaRPr>
          </a:p>
        </p:txBody>
      </p:sp>
      <p:sp>
        <p:nvSpPr>
          <p:cNvPr id="8" name="Shape 6"/>
          <p:cNvSpPr/>
          <p:nvPr/>
        </p:nvSpPr>
        <p:spPr>
          <a:xfrm>
            <a:off x="274320" y="2670048"/>
            <a:ext cx="8595360" cy="1005840"/>
          </a:xfrm>
          <a:prstGeom prst="roundRect">
            <a:avLst>
              <a:gd name="adj" fmla="val 9091"/>
            </a:avLst>
          </a:prstGeom>
          <a:solidFill>
            <a:srgbClr val="FFF0F0"/>
          </a:solidFill>
          <a:ln w="12700">
            <a:solidFill>
              <a:srgbClr val="F0B8B8"/>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9" name="Text 7"/>
          <p:cNvSpPr/>
          <p:nvPr/>
        </p:nvSpPr>
        <p:spPr>
          <a:xfrm>
            <a:off x="457200" y="2743200"/>
            <a:ext cx="8229600" cy="310896"/>
          </a:xfrm>
          <a:prstGeom prst="rect">
            <a:avLst/>
          </a:prstGeom>
          <a:noFill/>
        </p:spPr>
        <p:txBody>
          <a:bodyPr wrap="square" lIns="0" tIns="0" rIns="0" bIns="0" rtlCol="0" anchor="ctr"/>
          <a:lstStyle/>
          <a:p>
            <a:pPr marL="0" indent="0">
              <a:buNone/>
            </a:pPr>
            <a:r>
              <a:rPr lang="en-US" sz="1200" b="1" dirty="0">
                <a:solidFill>
                  <a:srgbClr val="7A0000"/>
                </a:solidFill>
                <a:latin typeface="Bookman Old Style" panose="02050604050505020204" pitchFamily="18" charset="0"/>
                <a:ea typeface="Cambria" panose="02040503050406030204" pitchFamily="34" charset="-122"/>
                <a:cs typeface="Cambria" panose="02040503050406030204" pitchFamily="34" charset="-120"/>
              </a:rPr>
              <a:t>✘ Scenario E: Statements Contradict the Allegation</a:t>
            </a:r>
            <a:endParaRPr lang="en-US" sz="1200" dirty="0">
              <a:latin typeface="Bookman Old Style" panose="02050604050505020204" pitchFamily="18" charset="0"/>
            </a:endParaRPr>
          </a:p>
        </p:txBody>
      </p:sp>
      <p:sp>
        <p:nvSpPr>
          <p:cNvPr id="10" name="Text 8"/>
          <p:cNvSpPr/>
          <p:nvPr/>
        </p:nvSpPr>
        <p:spPr>
          <a:xfrm>
            <a:off x="457200" y="3081528"/>
            <a:ext cx="8229600" cy="530352"/>
          </a:xfrm>
          <a:prstGeom prst="rect">
            <a:avLst/>
          </a:prstGeom>
          <a:noFill/>
        </p:spPr>
        <p:txBody>
          <a:bodyPr wrap="square" lIns="0" tIns="0" rIns="0" bIns="0" rtlCol="0" anchor="ctr"/>
          <a:lstStyle/>
          <a:p>
            <a:pPr marL="0" indent="0">
              <a:buNone/>
            </a:pPr>
            <a:r>
              <a:rPr lang="en-US" sz="1100" dirty="0">
                <a:solidFill>
                  <a:srgbClr val="5C1A1A"/>
                </a:solidFill>
                <a:latin typeface="Bookman Old Style" panose="02050604050505020204" pitchFamily="18" charset="0"/>
                <a:ea typeface="Calibri" panose="020F0502020204030204" pitchFamily="34" charset="-122"/>
                <a:cs typeface="Calibri" panose="020F0502020204030204" pitchFamily="34" charset="-120"/>
              </a:rPr>
              <a:t>AO records statements of assessee and third-party buyer, but both statements explicitly negate any cash transaction — yet AO still proceeds with reopening.</a:t>
            </a:r>
            <a:endParaRPr lang="en-US" sz="1100" dirty="0">
              <a:latin typeface="Bookman Old Style" panose="02050604050505020204" pitchFamily="18" charset="0"/>
            </a:endParaRPr>
          </a:p>
        </p:txBody>
      </p:sp>
      <p:sp>
        <p:nvSpPr>
          <p:cNvPr id="11" name="Shape 9"/>
          <p:cNvSpPr/>
          <p:nvPr/>
        </p:nvSpPr>
        <p:spPr>
          <a:xfrm>
            <a:off x="274320" y="3785616"/>
            <a:ext cx="8595360" cy="1005840"/>
          </a:xfrm>
          <a:prstGeom prst="roundRect">
            <a:avLst>
              <a:gd name="adj" fmla="val 9091"/>
            </a:avLst>
          </a:prstGeom>
          <a:solidFill>
            <a:srgbClr val="FFF0F0"/>
          </a:solidFill>
          <a:ln w="12700">
            <a:solidFill>
              <a:srgbClr val="F0B8B8"/>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2" name="Text 10"/>
          <p:cNvSpPr/>
          <p:nvPr/>
        </p:nvSpPr>
        <p:spPr>
          <a:xfrm>
            <a:off x="457200" y="3858768"/>
            <a:ext cx="8229600" cy="310896"/>
          </a:xfrm>
          <a:prstGeom prst="rect">
            <a:avLst/>
          </a:prstGeom>
          <a:noFill/>
        </p:spPr>
        <p:txBody>
          <a:bodyPr wrap="square" lIns="0" tIns="0" rIns="0" bIns="0" rtlCol="0" anchor="ctr"/>
          <a:lstStyle/>
          <a:p>
            <a:pPr marL="0" indent="0">
              <a:buNone/>
            </a:pPr>
            <a:r>
              <a:rPr lang="en-US" sz="1200" b="1" dirty="0">
                <a:solidFill>
                  <a:srgbClr val="7A0000"/>
                </a:solidFill>
                <a:latin typeface="Bookman Old Style" panose="02050604050505020204" pitchFamily="18" charset="0"/>
                <a:ea typeface="Cambria" panose="02040503050406030204" pitchFamily="34" charset="-122"/>
                <a:cs typeface="Cambria" panose="02040503050406030204" pitchFamily="34" charset="-120"/>
              </a:rPr>
              <a:t>✘ Scenario F: Cash Receipt Doesn't Name Assessee</a:t>
            </a:r>
            <a:endParaRPr lang="en-US" sz="1200" dirty="0">
              <a:latin typeface="Bookman Old Style" panose="02050604050505020204" pitchFamily="18" charset="0"/>
            </a:endParaRPr>
          </a:p>
        </p:txBody>
      </p:sp>
      <p:sp>
        <p:nvSpPr>
          <p:cNvPr id="13" name="Text 11"/>
          <p:cNvSpPr/>
          <p:nvPr/>
        </p:nvSpPr>
        <p:spPr>
          <a:xfrm>
            <a:off x="457200" y="4197096"/>
            <a:ext cx="8229600" cy="530352"/>
          </a:xfrm>
          <a:prstGeom prst="rect">
            <a:avLst/>
          </a:prstGeom>
          <a:noFill/>
        </p:spPr>
        <p:txBody>
          <a:bodyPr wrap="square" lIns="0" tIns="0" rIns="0" bIns="0" rtlCol="0" anchor="ctr"/>
          <a:lstStyle/>
          <a:p>
            <a:pPr marL="0" indent="0">
              <a:buNone/>
            </a:pPr>
            <a:r>
              <a:rPr lang="en-US" sz="1100" dirty="0">
                <a:solidFill>
                  <a:srgbClr val="5C1A1A"/>
                </a:solidFill>
                <a:latin typeface="Bookman Old Style" panose="02050604050505020204" pitchFamily="18" charset="0"/>
                <a:ea typeface="Calibri" panose="020F0502020204030204" pitchFamily="34" charset="-122"/>
                <a:cs typeface="Calibri" panose="020F0502020204030204" pitchFamily="34" charset="-120"/>
              </a:rPr>
              <a:t>An image of a handwritten cash receipt is found in a mobile phone, but the receipt bears no name of the assessee or family member. Pure conjecture links it to the assessee.</a:t>
            </a:r>
            <a:endParaRPr lang="en-US" sz="1100" dirty="0">
              <a:latin typeface="Bookman Old Style" panose="020506040505050202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41B4D"/>
          </a:solidFill>
          <a:ln w="12700">
            <a:solidFill>
              <a:srgbClr val="141B4D"/>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228600"/>
            <a:ext cx="8229600" cy="548640"/>
          </a:xfrm>
          <a:prstGeom prst="rect">
            <a:avLst/>
          </a:prstGeom>
          <a:noFill/>
        </p:spPr>
        <p:txBody>
          <a:bodyPr wrap="square" rtlCol="0" anchor="ctr"/>
          <a:lstStyle/>
          <a:p>
            <a:pPr marL="0" indent="0">
              <a:buNone/>
            </a:pPr>
            <a:r>
              <a:rPr lang="en-US" sz="1800" b="1" kern="0" spc="200"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THE PRESENT CASE — WHAT ACTUALLY HAPPENED</a:t>
            </a:r>
            <a:endParaRPr lang="en-US" sz="1800" dirty="0">
              <a:latin typeface="Bookman Old Style" panose="02050604050505020204" pitchFamily="18" charset="0"/>
            </a:endParaRPr>
          </a:p>
        </p:txBody>
      </p:sp>
      <p:sp>
        <p:nvSpPr>
          <p:cNvPr id="4" name="Shape 2"/>
          <p:cNvSpPr/>
          <p:nvPr/>
        </p:nvSpPr>
        <p:spPr>
          <a:xfrm>
            <a:off x="274320" y="1097280"/>
            <a:ext cx="4206240" cy="1188720"/>
          </a:xfrm>
          <a:prstGeom prst="roundRect">
            <a:avLst>
              <a:gd name="adj" fmla="val 7692"/>
            </a:avLst>
          </a:prstGeom>
          <a:solidFill>
            <a:srgbClr val="3D4E8A"/>
          </a:solidFill>
          <a:ln w="12700">
            <a:solidFill>
              <a:srgbClr val="5A6BAA"/>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5" name="Text 3"/>
          <p:cNvSpPr/>
          <p:nvPr/>
        </p:nvSpPr>
        <p:spPr>
          <a:xfrm>
            <a:off x="411480" y="1170432"/>
            <a:ext cx="3931920" cy="320040"/>
          </a:xfrm>
          <a:prstGeom prst="rect">
            <a:avLst/>
          </a:prstGeom>
          <a:noFill/>
        </p:spPr>
        <p:txBody>
          <a:bodyPr wrap="square" lIns="0" tIns="0" rIns="0" bIns="0" rtlCol="0" anchor="ctr"/>
          <a:lstStyle/>
          <a:p>
            <a:pPr marL="0" indent="0">
              <a:buNone/>
            </a:pPr>
            <a:r>
              <a:rPr lang="en-US" sz="115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1. Survey at Crown Decor</a:t>
            </a:r>
            <a:endParaRPr lang="en-US" sz="1150" dirty="0">
              <a:latin typeface="Bookman Old Style" panose="02050604050505020204" pitchFamily="18" charset="0"/>
            </a:endParaRPr>
          </a:p>
        </p:txBody>
      </p:sp>
      <p:sp>
        <p:nvSpPr>
          <p:cNvPr id="6" name="Text 4"/>
          <p:cNvSpPr/>
          <p:nvPr/>
        </p:nvSpPr>
        <p:spPr>
          <a:xfrm>
            <a:off x="411480" y="1517904"/>
            <a:ext cx="3931920" cy="713232"/>
          </a:xfrm>
          <a:prstGeom prst="rect">
            <a:avLst/>
          </a:prstGeom>
          <a:noFill/>
        </p:spPr>
        <p:txBody>
          <a:bodyPr wrap="square" lIns="0" tIns="0" rIns="0" bIns="0" rtlCol="0" anchor="t"/>
          <a:lstStyle/>
          <a:p>
            <a:pPr marL="0" indent="0">
              <a:buNone/>
            </a:pPr>
            <a:r>
              <a:rPr lang="en-US" sz="105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Search was at Crown Decor Pvt. Ltd. — assessee has NO connection with Crown Decor, Olympic Decor LLP, or Praful Bhatt (phone owner).</a:t>
            </a:r>
            <a:endParaRPr lang="en-US" sz="1050" dirty="0">
              <a:latin typeface="Bookman Old Style" panose="02050604050505020204" pitchFamily="18" charset="0"/>
            </a:endParaRPr>
          </a:p>
        </p:txBody>
      </p:sp>
      <p:sp>
        <p:nvSpPr>
          <p:cNvPr id="7" name="Shape 5"/>
          <p:cNvSpPr/>
          <p:nvPr/>
        </p:nvSpPr>
        <p:spPr>
          <a:xfrm>
            <a:off x="4754880" y="1097280"/>
            <a:ext cx="4206240" cy="1188720"/>
          </a:xfrm>
          <a:prstGeom prst="roundRect">
            <a:avLst>
              <a:gd name="adj" fmla="val 7692"/>
            </a:avLst>
          </a:prstGeom>
          <a:solidFill>
            <a:srgbClr val="3D4E8A"/>
          </a:solidFill>
          <a:ln w="12700">
            <a:solidFill>
              <a:srgbClr val="5A6BAA"/>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8" name="Text 6"/>
          <p:cNvSpPr/>
          <p:nvPr/>
        </p:nvSpPr>
        <p:spPr>
          <a:xfrm>
            <a:off x="4892040" y="1170432"/>
            <a:ext cx="3931920" cy="320040"/>
          </a:xfrm>
          <a:prstGeom prst="rect">
            <a:avLst/>
          </a:prstGeom>
          <a:noFill/>
        </p:spPr>
        <p:txBody>
          <a:bodyPr wrap="square" lIns="0" tIns="0" rIns="0" bIns="0" rtlCol="0" anchor="ctr"/>
          <a:lstStyle/>
          <a:p>
            <a:pPr marL="0" indent="0">
              <a:buNone/>
            </a:pPr>
            <a:r>
              <a:rPr lang="en-US" sz="115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2. Source of 'Evidence'</a:t>
            </a:r>
            <a:endParaRPr lang="en-US" sz="1150" dirty="0">
              <a:latin typeface="Bookman Old Style" panose="02050604050505020204" pitchFamily="18" charset="0"/>
            </a:endParaRPr>
          </a:p>
        </p:txBody>
      </p:sp>
      <p:sp>
        <p:nvSpPr>
          <p:cNvPr id="9" name="Text 7"/>
          <p:cNvSpPr/>
          <p:nvPr/>
        </p:nvSpPr>
        <p:spPr>
          <a:xfrm>
            <a:off x="4892040" y="1517904"/>
            <a:ext cx="3931920" cy="713232"/>
          </a:xfrm>
          <a:prstGeom prst="rect">
            <a:avLst/>
          </a:prstGeom>
          <a:noFill/>
        </p:spPr>
        <p:txBody>
          <a:bodyPr wrap="square" lIns="0" tIns="0" rIns="0" bIns="0" rtlCol="0" anchor="t"/>
          <a:lstStyle/>
          <a:p>
            <a:pPr marL="0" indent="0">
              <a:buNone/>
            </a:pPr>
            <a:r>
              <a:rPr lang="en-US" sz="105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Documents found in mobile phone of Praful Bhatt (Olympic Decor employee) — not even the entity being surveyed. Chain of custody is entirely remote.</a:t>
            </a:r>
            <a:endParaRPr lang="en-US" sz="1050" dirty="0">
              <a:latin typeface="Bookman Old Style" panose="02050604050505020204" pitchFamily="18" charset="0"/>
            </a:endParaRPr>
          </a:p>
        </p:txBody>
      </p:sp>
      <p:sp>
        <p:nvSpPr>
          <p:cNvPr id="10" name="Shape 8"/>
          <p:cNvSpPr/>
          <p:nvPr/>
        </p:nvSpPr>
        <p:spPr>
          <a:xfrm>
            <a:off x="274320" y="2395728"/>
            <a:ext cx="4206240" cy="1188720"/>
          </a:xfrm>
          <a:prstGeom prst="roundRect">
            <a:avLst>
              <a:gd name="adj" fmla="val 7692"/>
            </a:avLst>
          </a:prstGeom>
          <a:solidFill>
            <a:srgbClr val="3D4E8A"/>
          </a:solidFill>
          <a:ln w="12700">
            <a:solidFill>
              <a:srgbClr val="5A6BAA"/>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1" name="Text 9"/>
          <p:cNvSpPr/>
          <p:nvPr/>
        </p:nvSpPr>
        <p:spPr>
          <a:xfrm>
            <a:off x="411480" y="2468880"/>
            <a:ext cx="3931920" cy="320040"/>
          </a:xfrm>
          <a:prstGeom prst="rect">
            <a:avLst/>
          </a:prstGeom>
          <a:noFill/>
        </p:spPr>
        <p:txBody>
          <a:bodyPr wrap="square" lIns="0" tIns="0" rIns="0" bIns="0" rtlCol="0" anchor="ctr"/>
          <a:lstStyle/>
          <a:p>
            <a:pPr marL="0" indent="0">
              <a:buNone/>
            </a:pPr>
            <a:r>
              <a:rPr lang="en-US" sz="115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3. Complaint Never Filed/Investigated</a:t>
            </a:r>
            <a:endParaRPr lang="en-US" sz="1150" dirty="0">
              <a:latin typeface="Bookman Old Style" panose="02050604050505020204" pitchFamily="18" charset="0"/>
            </a:endParaRPr>
          </a:p>
        </p:txBody>
      </p:sp>
      <p:sp>
        <p:nvSpPr>
          <p:cNvPr id="12" name="Text 10"/>
          <p:cNvSpPr/>
          <p:nvPr/>
        </p:nvSpPr>
        <p:spPr>
          <a:xfrm>
            <a:off x="411480" y="2816352"/>
            <a:ext cx="3931920" cy="713232"/>
          </a:xfrm>
          <a:prstGeom prst="rect">
            <a:avLst/>
          </a:prstGeom>
          <a:noFill/>
        </p:spPr>
        <p:txBody>
          <a:bodyPr wrap="square" lIns="0" tIns="0" rIns="0" bIns="0" rtlCol="0" anchor="t"/>
          <a:lstStyle/>
          <a:p>
            <a:pPr marL="0" indent="0">
              <a:buNone/>
            </a:pPr>
            <a:r>
              <a:rPr lang="en-US" sz="105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PDF draft complaint by broker Ramesh Suthar was never filed with police and was never investigated by any authority.</a:t>
            </a:r>
            <a:endParaRPr lang="en-US" sz="1050" dirty="0">
              <a:latin typeface="Bookman Old Style" panose="02050604050505020204" pitchFamily="18" charset="0"/>
            </a:endParaRPr>
          </a:p>
        </p:txBody>
      </p:sp>
      <p:sp>
        <p:nvSpPr>
          <p:cNvPr id="13" name="Shape 11"/>
          <p:cNvSpPr/>
          <p:nvPr/>
        </p:nvSpPr>
        <p:spPr>
          <a:xfrm>
            <a:off x="4754880" y="2395728"/>
            <a:ext cx="4206240" cy="1188720"/>
          </a:xfrm>
          <a:prstGeom prst="roundRect">
            <a:avLst>
              <a:gd name="adj" fmla="val 7692"/>
            </a:avLst>
          </a:prstGeom>
          <a:solidFill>
            <a:srgbClr val="3D4E8A"/>
          </a:solidFill>
          <a:ln w="12700">
            <a:solidFill>
              <a:srgbClr val="5A6BAA"/>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4" name="Text 12"/>
          <p:cNvSpPr/>
          <p:nvPr/>
        </p:nvSpPr>
        <p:spPr>
          <a:xfrm>
            <a:off x="4892040" y="2468880"/>
            <a:ext cx="3931920" cy="320040"/>
          </a:xfrm>
          <a:prstGeom prst="rect">
            <a:avLst/>
          </a:prstGeom>
          <a:noFill/>
        </p:spPr>
        <p:txBody>
          <a:bodyPr wrap="square" lIns="0" tIns="0" rIns="0" bIns="0" rtlCol="0" anchor="ctr"/>
          <a:lstStyle/>
          <a:p>
            <a:pPr marL="0" indent="0">
              <a:buNone/>
            </a:pPr>
            <a:r>
              <a:rPr lang="en-US" sz="115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4. Author Not Summoned</a:t>
            </a:r>
            <a:endParaRPr lang="en-US" sz="1150" dirty="0">
              <a:latin typeface="Bookman Old Style" panose="02050604050505020204" pitchFamily="18" charset="0"/>
            </a:endParaRPr>
          </a:p>
        </p:txBody>
      </p:sp>
      <p:sp>
        <p:nvSpPr>
          <p:cNvPr id="15" name="Text 13"/>
          <p:cNvSpPr/>
          <p:nvPr/>
        </p:nvSpPr>
        <p:spPr>
          <a:xfrm>
            <a:off x="4892040" y="2816352"/>
            <a:ext cx="3931920" cy="713232"/>
          </a:xfrm>
          <a:prstGeom prst="rect">
            <a:avLst/>
          </a:prstGeom>
          <a:noFill/>
        </p:spPr>
        <p:txBody>
          <a:bodyPr wrap="square" lIns="0" tIns="0" rIns="0" bIns="0" rtlCol="0" anchor="t"/>
          <a:lstStyle/>
          <a:p>
            <a:pPr marL="0" indent="0">
              <a:buNone/>
            </a:pPr>
            <a:r>
              <a:rPr lang="en-US" sz="105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AO never summoned Ramesh Suthar — the very author of the primary 'evidence'. This alone renders the reopening void.</a:t>
            </a:r>
            <a:endParaRPr lang="en-US" sz="1050" dirty="0">
              <a:latin typeface="Bookman Old Style" panose="02050604050505020204" pitchFamily="18" charset="0"/>
            </a:endParaRPr>
          </a:p>
        </p:txBody>
      </p:sp>
      <p:sp>
        <p:nvSpPr>
          <p:cNvPr id="16" name="Shape 14"/>
          <p:cNvSpPr/>
          <p:nvPr/>
        </p:nvSpPr>
        <p:spPr>
          <a:xfrm>
            <a:off x="274320" y="3694176"/>
            <a:ext cx="4206240" cy="1188720"/>
          </a:xfrm>
          <a:prstGeom prst="roundRect">
            <a:avLst>
              <a:gd name="adj" fmla="val 7692"/>
            </a:avLst>
          </a:prstGeom>
          <a:solidFill>
            <a:srgbClr val="3D4E8A"/>
          </a:solidFill>
          <a:ln w="12700">
            <a:solidFill>
              <a:srgbClr val="5A6BAA"/>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7" name="Text 15"/>
          <p:cNvSpPr/>
          <p:nvPr/>
        </p:nvSpPr>
        <p:spPr>
          <a:xfrm>
            <a:off x="411480" y="3767328"/>
            <a:ext cx="3931920" cy="320040"/>
          </a:xfrm>
          <a:prstGeom prst="rect">
            <a:avLst/>
          </a:prstGeom>
          <a:noFill/>
        </p:spPr>
        <p:txBody>
          <a:bodyPr wrap="square" lIns="0" tIns="0" rIns="0" bIns="0" rtlCol="0" anchor="ctr"/>
          <a:lstStyle/>
          <a:p>
            <a:pPr marL="0" indent="0">
              <a:buNone/>
            </a:pPr>
            <a:r>
              <a:rPr lang="en-US" sz="115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5. Statements Negated the Case</a:t>
            </a:r>
            <a:endParaRPr lang="en-US" sz="1150" dirty="0">
              <a:latin typeface="Bookman Old Style" panose="02050604050505020204" pitchFamily="18" charset="0"/>
            </a:endParaRPr>
          </a:p>
        </p:txBody>
      </p:sp>
      <p:sp>
        <p:nvSpPr>
          <p:cNvPr id="18" name="Text 16"/>
          <p:cNvSpPr/>
          <p:nvPr/>
        </p:nvSpPr>
        <p:spPr>
          <a:xfrm>
            <a:off x="411480" y="4114800"/>
            <a:ext cx="3931920" cy="713232"/>
          </a:xfrm>
          <a:prstGeom prst="rect">
            <a:avLst/>
          </a:prstGeom>
          <a:noFill/>
        </p:spPr>
        <p:txBody>
          <a:bodyPr wrap="square" lIns="0" tIns="0" rIns="0" bIns="0" rtlCol="0" anchor="t"/>
          <a:lstStyle/>
          <a:p>
            <a:pPr marL="0" indent="0">
              <a:buNone/>
            </a:pPr>
            <a:r>
              <a:rPr lang="en-US" sz="105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Both assessee's statement AND Pradeep Joiser's statement (buyer) were recorded under § 131 — neither disclosed any cash transaction.</a:t>
            </a:r>
            <a:endParaRPr lang="en-US" sz="1050" dirty="0">
              <a:latin typeface="Bookman Old Style" panose="02050604050505020204" pitchFamily="18" charset="0"/>
            </a:endParaRPr>
          </a:p>
        </p:txBody>
      </p:sp>
      <p:sp>
        <p:nvSpPr>
          <p:cNvPr id="19" name="Shape 17"/>
          <p:cNvSpPr/>
          <p:nvPr/>
        </p:nvSpPr>
        <p:spPr>
          <a:xfrm>
            <a:off x="4754880" y="3694176"/>
            <a:ext cx="4206240" cy="1188720"/>
          </a:xfrm>
          <a:prstGeom prst="roundRect">
            <a:avLst>
              <a:gd name="adj" fmla="val 7692"/>
            </a:avLst>
          </a:prstGeom>
          <a:solidFill>
            <a:srgbClr val="3D4E8A"/>
          </a:solidFill>
          <a:ln w="12700">
            <a:solidFill>
              <a:srgbClr val="5A6BAA"/>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20" name="Text 18"/>
          <p:cNvSpPr/>
          <p:nvPr/>
        </p:nvSpPr>
        <p:spPr>
          <a:xfrm>
            <a:off x="4892040" y="3767328"/>
            <a:ext cx="3931920" cy="320040"/>
          </a:xfrm>
          <a:prstGeom prst="rect">
            <a:avLst/>
          </a:prstGeom>
          <a:noFill/>
        </p:spPr>
        <p:txBody>
          <a:bodyPr wrap="square" lIns="0" tIns="0" rIns="0" bIns="0" rtlCol="0" anchor="ctr"/>
          <a:lstStyle/>
          <a:p>
            <a:pPr marL="0" indent="0">
              <a:buNone/>
            </a:pPr>
            <a:r>
              <a:rPr lang="en-US" sz="1150" b="1" dirty="0">
                <a:solidFill>
                  <a:srgbClr val="F7C948"/>
                </a:solidFill>
                <a:latin typeface="Bookman Old Style" panose="02050604050505020204" pitchFamily="18" charset="0"/>
                <a:ea typeface="Cambria" panose="02040503050406030204" pitchFamily="34" charset="-122"/>
                <a:cs typeface="Cambria" panose="02040503050406030204" pitchFamily="34" charset="-120"/>
              </a:rPr>
              <a:t>6. Cash Receipt Doesn't Link to Assessee</a:t>
            </a:r>
            <a:endParaRPr lang="en-US" sz="1150" dirty="0">
              <a:latin typeface="Bookman Old Style" panose="02050604050505020204" pitchFamily="18" charset="0"/>
            </a:endParaRPr>
          </a:p>
        </p:txBody>
      </p:sp>
      <p:sp>
        <p:nvSpPr>
          <p:cNvPr id="21" name="Text 19"/>
          <p:cNvSpPr/>
          <p:nvPr/>
        </p:nvSpPr>
        <p:spPr>
          <a:xfrm>
            <a:off x="4892040" y="4114800"/>
            <a:ext cx="3931920" cy="713232"/>
          </a:xfrm>
          <a:prstGeom prst="rect">
            <a:avLst/>
          </a:prstGeom>
          <a:noFill/>
        </p:spPr>
        <p:txBody>
          <a:bodyPr wrap="square" lIns="0" tIns="0" rIns="0" bIns="0" rtlCol="0" anchor="t"/>
          <a:lstStyle/>
          <a:p>
            <a:pPr marL="0" indent="0">
              <a:buNone/>
            </a:pPr>
            <a:r>
              <a:rPr lang="en-US" sz="1050" dirty="0">
                <a:solidFill>
                  <a:srgbClr val="CADCFC"/>
                </a:solidFill>
                <a:latin typeface="Bookman Old Style" panose="02050604050505020204" pitchFamily="18" charset="0"/>
                <a:ea typeface="Calibri" panose="020F0502020204030204" pitchFamily="34" charset="-122"/>
                <a:cs typeface="Calibri" panose="020F0502020204030204" pitchFamily="34" charset="-120"/>
              </a:rPr>
              <a:t>Handwritten cash receipt image did not mention assessee's name or her son's name anywhere.</a:t>
            </a:r>
            <a:endParaRPr lang="en-US" sz="1050" dirty="0">
              <a:latin typeface="Bookman Old Style" panose="020506040505050202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EEF2FF"/>
        </a:solidFill>
        <a:effectLst/>
      </p:bgPr>
    </p:bg>
    <p:spTree>
      <p:nvGrpSpPr>
        <p:cNvPr id="1" name=""/>
        <p:cNvGrpSpPr/>
        <p:nvPr/>
      </p:nvGrpSpPr>
      <p:grpSpPr>
        <a:xfrm>
          <a:off x="0" y="0"/>
          <a:ext cx="0" cy="0"/>
          <a:chOff x="0" y="0"/>
          <a:chExt cx="0" cy="0"/>
        </a:xfrm>
      </p:grpSpPr>
      <p:sp>
        <p:nvSpPr>
          <p:cNvPr id="2" name="Shape 0"/>
          <p:cNvSpPr/>
          <p:nvPr/>
        </p:nvSpPr>
        <p:spPr>
          <a:xfrm>
            <a:off x="0" y="0"/>
            <a:ext cx="9144000" cy="1005840"/>
          </a:xfrm>
          <a:prstGeom prst="rect">
            <a:avLst/>
          </a:prstGeom>
          <a:solidFill>
            <a:srgbClr val="1E2761"/>
          </a:solidFill>
          <a:ln w="12700">
            <a:solidFill>
              <a:srgbClr val="1E2761"/>
            </a:solidFill>
            <a:prstDash val="solid"/>
          </a:ln>
        </p:spPr>
        <p:txBody>
          <a:bodyPr/>
          <a:lstStyle/>
          <a:p>
            <a:endParaRPr lang="en-IN">
              <a:latin typeface="Bookman Old Style" panose="02050604050505020204" pitchFamily="18" charset="0"/>
            </a:endParaRPr>
          </a:p>
        </p:txBody>
      </p:sp>
      <p:sp>
        <p:nvSpPr>
          <p:cNvPr id="3" name="Text 1"/>
          <p:cNvSpPr/>
          <p:nvPr/>
        </p:nvSpPr>
        <p:spPr>
          <a:xfrm>
            <a:off x="457200" y="228600"/>
            <a:ext cx="8229600" cy="548640"/>
          </a:xfrm>
          <a:prstGeom prst="rect">
            <a:avLst/>
          </a:prstGeom>
          <a:noFill/>
        </p:spPr>
        <p:txBody>
          <a:bodyPr wrap="square" rtlCol="0" anchor="ctr"/>
          <a:lstStyle/>
          <a:p>
            <a:pPr marL="0" indent="0">
              <a:buNone/>
            </a:pPr>
            <a:r>
              <a:rPr lang="en-US" sz="2000" b="1" kern="0" spc="200"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COURT'S ORDER &amp; BROADER APPLICABILITY</a:t>
            </a:r>
            <a:endParaRPr lang="en-US" sz="2000" dirty="0">
              <a:latin typeface="Bookman Old Style" panose="02050604050505020204" pitchFamily="18" charset="0"/>
            </a:endParaRPr>
          </a:p>
        </p:txBody>
      </p:sp>
      <p:sp>
        <p:nvSpPr>
          <p:cNvPr id="4" name="Shape 2"/>
          <p:cNvSpPr/>
          <p:nvPr/>
        </p:nvSpPr>
        <p:spPr>
          <a:xfrm>
            <a:off x="274320" y="1097280"/>
            <a:ext cx="4023360" cy="3657600"/>
          </a:xfrm>
          <a:prstGeom prst="roundRect">
            <a:avLst>
              <a:gd name="adj" fmla="val 3000"/>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5" name="Text 3"/>
          <p:cNvSpPr/>
          <p:nvPr/>
        </p:nvSpPr>
        <p:spPr>
          <a:xfrm>
            <a:off x="411480" y="1207008"/>
            <a:ext cx="3749040" cy="384048"/>
          </a:xfrm>
          <a:prstGeom prst="rect">
            <a:avLst/>
          </a:prstGeom>
          <a:noFill/>
        </p:spPr>
        <p:txBody>
          <a:bodyPr wrap="square" rtlCol="0" anchor="ctr"/>
          <a:lstStyle/>
          <a:p>
            <a:pPr marL="0" indent="0" algn="ctr">
              <a:buNone/>
            </a:pPr>
            <a:r>
              <a:rPr lang="en-US" sz="1200" b="1" dirty="0">
                <a:solidFill>
                  <a:srgbClr val="1A5C2A"/>
                </a:solidFill>
                <a:latin typeface="Bookman Old Style" panose="02050604050505020204" pitchFamily="18" charset="0"/>
                <a:ea typeface="Cambria" panose="02040503050406030204" pitchFamily="34" charset="-122"/>
                <a:cs typeface="Cambria" panose="02040503050406030204" pitchFamily="34" charset="-120"/>
              </a:rPr>
              <a:t>HELD — IN FAVOUR OF ASSESSEE</a:t>
            </a:r>
            <a:endParaRPr lang="en-US" sz="1200" dirty="0">
              <a:latin typeface="Bookman Old Style" panose="02050604050505020204" pitchFamily="18" charset="0"/>
            </a:endParaRPr>
          </a:p>
        </p:txBody>
      </p:sp>
      <p:sp>
        <p:nvSpPr>
          <p:cNvPr id="6" name="Text 4"/>
          <p:cNvSpPr/>
          <p:nvPr/>
        </p:nvSpPr>
        <p:spPr>
          <a:xfrm>
            <a:off x="411480" y="1664208"/>
            <a:ext cx="3749040" cy="2926080"/>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 </a:t>
            </a:r>
            <a:r>
              <a:rPr lang="en-US" sz="1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Impugned notices u/s 148A(1) and 148 quashed and set aside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 </a:t>
            </a:r>
            <a:r>
              <a:rPr lang="en-US" sz="1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Order u/s 148A(3) also quashed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 </a:t>
            </a:r>
            <a:r>
              <a:rPr lang="en-US" sz="1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Complaint author (Ramesh Suthar) was never summoned — alone sufficient to quash reopening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 </a:t>
            </a:r>
            <a:r>
              <a:rPr lang="en-US" sz="1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Statements of assessee + buyer did not reveal any cash transaction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 </a:t>
            </a:r>
            <a:r>
              <a:rPr lang="en-US" sz="1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Cash receipt image did not link to assessee or her son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 </a:t>
            </a:r>
            <a:r>
              <a:rPr lang="en-US" sz="1100"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Reopening was premised on conjectures and surmises — no direct link established</a:t>
            </a:r>
            <a:endParaRPr lang="en-US" sz="1100" dirty="0">
              <a:latin typeface="Bookman Old Style" panose="02050604050505020204" pitchFamily="18" charset="0"/>
            </a:endParaRPr>
          </a:p>
        </p:txBody>
      </p:sp>
      <p:sp>
        <p:nvSpPr>
          <p:cNvPr id="7" name="Shape 5"/>
          <p:cNvSpPr/>
          <p:nvPr/>
        </p:nvSpPr>
        <p:spPr>
          <a:xfrm>
            <a:off x="4572000" y="1097280"/>
            <a:ext cx="4297680" cy="3657600"/>
          </a:xfrm>
          <a:prstGeom prst="roundRect">
            <a:avLst>
              <a:gd name="adj" fmla="val 3000"/>
            </a:avLst>
          </a:prstGeom>
          <a:solidFill>
            <a:srgbClr val="FFFFFF"/>
          </a:solidFill>
          <a:ln w="12700">
            <a:solidFill>
              <a:srgbClr val="D0D8F0"/>
            </a:solidFill>
            <a:prstDash val="solid"/>
          </a:ln>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8" name="Text 6"/>
          <p:cNvSpPr/>
          <p:nvPr/>
        </p:nvSpPr>
        <p:spPr>
          <a:xfrm>
            <a:off x="4709160" y="1207008"/>
            <a:ext cx="4023360" cy="384048"/>
          </a:xfrm>
          <a:prstGeom prst="rect">
            <a:avLst/>
          </a:prstGeom>
          <a:noFill/>
        </p:spPr>
        <p:txBody>
          <a:bodyPr wrap="square" rtlCol="0" anchor="ctr"/>
          <a:lstStyle/>
          <a:p>
            <a:pPr marL="0" indent="0" algn="ctr">
              <a:buNone/>
            </a:pPr>
            <a:r>
              <a:rPr lang="en-US" sz="1200" b="1" dirty="0">
                <a:solidFill>
                  <a:srgbClr val="1E2761"/>
                </a:solidFill>
                <a:latin typeface="Bookman Old Style" panose="02050604050505020204" pitchFamily="18" charset="0"/>
                <a:ea typeface="Cambria" panose="02040503050406030204" pitchFamily="34" charset="-122"/>
                <a:cs typeface="Cambria" panose="02040503050406030204" pitchFamily="34" charset="-120"/>
              </a:rPr>
              <a:t>KEY TAKEAWAYS FOR PRACTICE</a:t>
            </a:r>
            <a:endParaRPr lang="en-US" sz="1200" dirty="0">
              <a:latin typeface="Bookman Old Style" panose="02050604050505020204" pitchFamily="18" charset="0"/>
            </a:endParaRPr>
          </a:p>
        </p:txBody>
      </p:sp>
      <p:sp>
        <p:nvSpPr>
          <p:cNvPr id="9" name="Text 7"/>
          <p:cNvSpPr/>
          <p:nvPr/>
        </p:nvSpPr>
        <p:spPr>
          <a:xfrm>
            <a:off x="4709160" y="1664208"/>
            <a:ext cx="4023360" cy="2971800"/>
          </a:xfrm>
          <a:prstGeom prst="rect">
            <a:avLst/>
          </a:prstGeom>
          <a:noFill/>
        </p:spPr>
        <p:txBody>
          <a:bodyPr wrap="square" rtlCol="0" anchor="ctr"/>
          <a:lstStyle/>
          <a:p>
            <a:pPr marL="0" indent="0">
              <a:buNone/>
            </a:pP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For Assessees: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Challenge where search/survey is at an unrelated entity and documents are from a different person's device. Demand author to be summoned.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For AOs: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Before issuing 148 notice on third-party material: (1) summon document author, (2) verify link to assessee, (3) reconcile with recorded statements.
</a:t>
            </a:r>
            <a:r>
              <a:rPr lang="en-US" sz="1100" b="1" dirty="0">
                <a:solidFill>
                  <a:srgbClr val="1E2761"/>
                </a:solidFill>
                <a:latin typeface="Bookman Old Style" panose="02050604050505020204" pitchFamily="18" charset="0"/>
                <a:ea typeface="Calibri" panose="020F0502020204030204" pitchFamily="34" charset="-122"/>
                <a:cs typeface="Calibri" panose="020F0502020204030204" pitchFamily="34" charset="-120"/>
              </a:rPr>
              <a:t>Legal Principle Reaffirmed:
</a:t>
            </a:r>
            <a:r>
              <a:rPr lang="en-US" sz="1100" dirty="0">
                <a:solidFill>
                  <a:srgbClr val="2D3A6E"/>
                </a:solidFill>
                <a:latin typeface="Bookman Old Style" panose="02050604050505020204" pitchFamily="18" charset="0"/>
                <a:ea typeface="Calibri" panose="020F0502020204030204" pitchFamily="34" charset="-122"/>
                <a:cs typeface="Calibri" panose="020F0502020204030204" pitchFamily="34" charset="-120"/>
              </a:rPr>
              <a:t>Section 148A is a safeguard, not a rubber stamp. Reopening premised solely on conjecture is void ab initio.</a:t>
            </a:r>
            <a:endParaRPr lang="en-US" sz="1100" dirty="0">
              <a:latin typeface="Bookman Old Style" panose="020506040505050202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C8972B"/>
          </a:solidFill>
        </p:spPr>
        <p:txBody>
          <a:bodyPr/>
          <a:lstStyle/>
          <a:p>
            <a:endParaRPr lang="en-IN"/>
          </a:p>
        </p:txBody>
      </p:sp>
      <p:sp>
        <p:nvSpPr>
          <p:cNvPr id="3" name="Shape 1"/>
          <p:cNvSpPr/>
          <p:nvPr/>
        </p:nvSpPr>
        <p:spPr>
          <a:xfrm>
            <a:off x="0" y="5070348"/>
            <a:ext cx="9144000" cy="73152"/>
          </a:xfrm>
          <a:prstGeom prst="rect">
            <a:avLst/>
          </a:prstGeom>
          <a:solidFill>
            <a:srgbClr val="C8972B"/>
          </a:solidFill>
        </p:spPr>
        <p:txBody>
          <a:bodyPr/>
          <a:lstStyle/>
          <a:p>
            <a:endParaRPr lang="en-IN"/>
          </a:p>
        </p:txBody>
      </p:sp>
      <p:sp>
        <p:nvSpPr>
          <p:cNvPr id="4" name="Shape 2"/>
          <p:cNvSpPr/>
          <p:nvPr/>
        </p:nvSpPr>
        <p:spPr>
          <a:xfrm>
            <a:off x="457200" y="457200"/>
            <a:ext cx="3657600" cy="384048"/>
          </a:xfrm>
          <a:prstGeom prst="roundRect">
            <a:avLst>
              <a:gd name="adj" fmla="val 14286"/>
            </a:avLst>
          </a:prstGeom>
          <a:solidFill>
            <a:srgbClr val="C8972B"/>
          </a:solidFill>
        </p:spPr>
        <p:txBody>
          <a:bodyPr/>
          <a:lstStyle/>
          <a:p>
            <a:endParaRPr lang="en-IN"/>
          </a:p>
        </p:txBody>
      </p:sp>
      <p:sp>
        <p:nvSpPr>
          <p:cNvPr id="5" name="Text 3"/>
          <p:cNvSpPr/>
          <p:nvPr/>
        </p:nvSpPr>
        <p:spPr>
          <a:xfrm>
            <a:off x="457200" y="457200"/>
            <a:ext cx="3657600" cy="384048"/>
          </a:xfrm>
          <a:prstGeom prst="rect">
            <a:avLst/>
          </a:prstGeom>
          <a:noFill/>
        </p:spPr>
        <p:txBody>
          <a:bodyPr wrap="square" lIns="0" tIns="0" rIns="0" bIns="0" rtlCol="0" anchor="ctr"/>
          <a:lstStyle/>
          <a:p>
            <a:pPr marL="0" indent="0" algn="ctr">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[2026] 187 taxmann.com 14 (Delhi)</a:t>
            </a:r>
            <a:endParaRPr lang="en-US" sz="1000" dirty="0"/>
          </a:p>
        </p:txBody>
      </p:sp>
      <p:sp>
        <p:nvSpPr>
          <p:cNvPr id="6" name="Shape 4"/>
          <p:cNvSpPr/>
          <p:nvPr/>
        </p:nvSpPr>
        <p:spPr>
          <a:xfrm>
            <a:off x="4206240" y="457200"/>
            <a:ext cx="1828800" cy="384048"/>
          </a:xfrm>
          <a:prstGeom prst="roundRect">
            <a:avLst>
              <a:gd name="adj" fmla="val 14286"/>
            </a:avLst>
          </a:prstGeom>
          <a:solidFill>
            <a:srgbClr val="243456"/>
          </a:solidFill>
        </p:spPr>
        <p:txBody>
          <a:bodyPr/>
          <a:lstStyle/>
          <a:p>
            <a:endParaRPr lang="en-IN"/>
          </a:p>
        </p:txBody>
      </p:sp>
      <p:sp>
        <p:nvSpPr>
          <p:cNvPr id="7" name="Text 5"/>
          <p:cNvSpPr/>
          <p:nvPr/>
        </p:nvSpPr>
        <p:spPr>
          <a:xfrm>
            <a:off x="4206240" y="457200"/>
            <a:ext cx="1828800" cy="384048"/>
          </a:xfrm>
          <a:prstGeom prst="rect">
            <a:avLst/>
          </a:prstGeom>
          <a:noFill/>
        </p:spPr>
        <p:txBody>
          <a:bodyPr wrap="square" lIns="0" tIns="0" rIns="0" bIns="0" rtlCol="0" anchor="ctr"/>
          <a:lstStyle/>
          <a:p>
            <a:pPr marL="0" indent="0" algn="ctr">
              <a:buNone/>
            </a:pPr>
            <a:r>
              <a:rPr lang="en-US" sz="1000"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29 May 2026</a:t>
            </a:r>
            <a:endParaRPr lang="en-US" sz="1000" dirty="0"/>
          </a:p>
        </p:txBody>
      </p:sp>
      <p:sp>
        <p:nvSpPr>
          <p:cNvPr id="8" name="Shape 6"/>
          <p:cNvSpPr/>
          <p:nvPr/>
        </p:nvSpPr>
        <p:spPr>
          <a:xfrm>
            <a:off x="6172200" y="457200"/>
            <a:ext cx="2468880" cy="384048"/>
          </a:xfrm>
          <a:prstGeom prst="roundRect">
            <a:avLst>
              <a:gd name="adj" fmla="val 14286"/>
            </a:avLst>
          </a:prstGeom>
          <a:solidFill>
            <a:srgbClr val="243456"/>
          </a:solidFill>
        </p:spPr>
        <p:txBody>
          <a:bodyPr/>
          <a:lstStyle/>
          <a:p>
            <a:endParaRPr lang="en-IN"/>
          </a:p>
        </p:txBody>
      </p:sp>
      <p:sp>
        <p:nvSpPr>
          <p:cNvPr id="9" name="Text 7"/>
          <p:cNvSpPr/>
          <p:nvPr/>
        </p:nvSpPr>
        <p:spPr>
          <a:xfrm>
            <a:off x="6172200" y="457200"/>
            <a:ext cx="2468880" cy="384048"/>
          </a:xfrm>
          <a:prstGeom prst="rect">
            <a:avLst/>
          </a:prstGeom>
          <a:noFill/>
        </p:spPr>
        <p:txBody>
          <a:bodyPr wrap="square" lIns="0" tIns="0" rIns="0" bIns="0" rtlCol="0" anchor="ctr"/>
          <a:lstStyle/>
          <a:p>
            <a:pPr marL="0" indent="0" algn="ctr">
              <a:buNone/>
            </a:pPr>
            <a:r>
              <a:rPr lang="en-US" sz="1000"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High Court of Delhi</a:t>
            </a:r>
            <a:endParaRPr lang="en-US" sz="1000" dirty="0"/>
          </a:p>
        </p:txBody>
      </p:sp>
      <p:sp>
        <p:nvSpPr>
          <p:cNvPr id="10" name="Text 8"/>
          <p:cNvSpPr/>
          <p:nvPr/>
        </p:nvSpPr>
        <p:spPr>
          <a:xfrm>
            <a:off x="457200" y="1051560"/>
            <a:ext cx="8229600" cy="658368"/>
          </a:xfrm>
          <a:prstGeom prst="rect">
            <a:avLst/>
          </a:prstGeom>
          <a:noFill/>
        </p:spPr>
        <p:txBody>
          <a:bodyPr wrap="square" lIns="0" tIns="0" rIns="0" bIns="0" rtlCol="0" anchor="ctr"/>
          <a:lstStyle/>
          <a:p>
            <a:pPr marL="0" indent="0" algn="l">
              <a:buNone/>
            </a:pPr>
            <a:r>
              <a:rPr lang="en-US" sz="3600" b="1"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Shailendra Nath Rai</a:t>
            </a:r>
            <a:endParaRPr lang="en-US" sz="3600" dirty="0"/>
          </a:p>
        </p:txBody>
      </p:sp>
      <p:sp>
        <p:nvSpPr>
          <p:cNvPr id="11" name="Text 9"/>
          <p:cNvSpPr/>
          <p:nvPr/>
        </p:nvSpPr>
        <p:spPr>
          <a:xfrm>
            <a:off x="457200" y="1664208"/>
            <a:ext cx="8229600" cy="457200"/>
          </a:xfrm>
          <a:prstGeom prst="rect">
            <a:avLst/>
          </a:prstGeom>
          <a:noFill/>
        </p:spPr>
        <p:txBody>
          <a:bodyPr wrap="square" lIns="0" tIns="0" rIns="0" bIns="0" rtlCol="0" anchor="ctr"/>
          <a:lstStyle/>
          <a:p>
            <a:pPr marL="0" indent="0" algn="l">
              <a:buNone/>
            </a:pPr>
            <a:r>
              <a:rPr lang="en-US" sz="1800" dirty="0">
                <a:solidFill>
                  <a:srgbClr val="8A99B3"/>
                </a:solidFill>
                <a:latin typeface="Bookman Old Style" panose="02050604050505020204" pitchFamily="18" charset="0"/>
                <a:ea typeface="Bookman Old Style" panose="02050604050505020204" pitchFamily="34" charset="-122"/>
                <a:cs typeface="Bookman Old Style" panose="02050604050505020204" pitchFamily="34" charset="-120"/>
              </a:rPr>
              <a:t>v. Assistant Commissioner of Income-tax</a:t>
            </a:r>
            <a:endParaRPr lang="en-US" sz="1800" dirty="0"/>
          </a:p>
        </p:txBody>
      </p:sp>
      <p:sp>
        <p:nvSpPr>
          <p:cNvPr id="12" name="Shape 10"/>
          <p:cNvSpPr/>
          <p:nvPr/>
        </p:nvSpPr>
        <p:spPr>
          <a:xfrm>
            <a:off x="457200" y="2212848"/>
            <a:ext cx="8229600" cy="0"/>
          </a:xfrm>
          <a:prstGeom prst="line">
            <a:avLst/>
          </a:prstGeom>
          <a:noFill/>
          <a:ln w="19050">
            <a:solidFill>
              <a:srgbClr val="C8972B"/>
            </a:solidFill>
            <a:prstDash val="solid"/>
          </a:ln>
        </p:spPr>
        <p:txBody>
          <a:bodyPr/>
          <a:lstStyle/>
          <a:p>
            <a:endParaRPr lang="en-IN"/>
          </a:p>
        </p:txBody>
      </p:sp>
      <p:sp>
        <p:nvSpPr>
          <p:cNvPr id="13" name="Text 11"/>
          <p:cNvSpPr/>
          <p:nvPr/>
        </p:nvSpPr>
        <p:spPr>
          <a:xfrm>
            <a:off x="457200" y="2340864"/>
            <a:ext cx="1097280" cy="274320"/>
          </a:xfrm>
          <a:prstGeom prst="rect">
            <a:avLst/>
          </a:prstGeom>
          <a:noFill/>
        </p:spPr>
        <p:txBody>
          <a:bodyPr wrap="square" lIns="0" tIns="0" rIns="0" bIns="0" rtlCol="0" anchor="ctr"/>
          <a:lstStyle/>
          <a:p>
            <a:pPr marL="0" indent="0" algn="l">
              <a:buNone/>
            </a:pPr>
            <a:r>
              <a:rPr lang="en-US" sz="9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TOPIC</a:t>
            </a:r>
            <a:endParaRPr lang="en-US" sz="900" dirty="0"/>
          </a:p>
        </p:txBody>
      </p:sp>
      <p:sp>
        <p:nvSpPr>
          <p:cNvPr id="14" name="Text 12"/>
          <p:cNvSpPr/>
          <p:nvPr/>
        </p:nvSpPr>
        <p:spPr>
          <a:xfrm>
            <a:off x="457200" y="2606040"/>
            <a:ext cx="8229600" cy="822960"/>
          </a:xfrm>
          <a:prstGeom prst="rect">
            <a:avLst/>
          </a:prstGeom>
          <a:noFill/>
        </p:spPr>
        <p:txBody>
          <a:bodyPr wrap="square" lIns="0" tIns="0" rIns="0" bIns="0" rtlCol="0" anchor="t"/>
          <a:lstStyle/>
          <a:p>
            <a:pPr marL="0" indent="0" algn="l">
              <a:buNone/>
            </a:pPr>
            <a:r>
              <a:rPr lang="en-US" sz="150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Time Limit for Issuance of Notice Under Section 148 of the Income-tax Act, 1961 — Computing Limitation Under the Fifth &amp; Sixth Provisos to Section 149</a:t>
            </a:r>
            <a:endParaRPr lang="en-US" sz="1500" dirty="0"/>
          </a:p>
        </p:txBody>
      </p:sp>
      <p:sp>
        <p:nvSpPr>
          <p:cNvPr id="15" name="Shape 13"/>
          <p:cNvSpPr/>
          <p:nvPr/>
        </p:nvSpPr>
        <p:spPr>
          <a:xfrm>
            <a:off x="457200" y="3584448"/>
            <a:ext cx="8229600" cy="868680"/>
          </a:xfrm>
          <a:prstGeom prst="roundRect">
            <a:avLst>
              <a:gd name="adj" fmla="val 8421"/>
            </a:avLst>
          </a:prstGeom>
          <a:solidFill>
            <a:srgbClr val="D4431C"/>
          </a:solidFill>
        </p:spPr>
        <p:txBody>
          <a:bodyPr/>
          <a:lstStyle/>
          <a:p>
            <a:endParaRPr lang="en-IN"/>
          </a:p>
        </p:txBody>
      </p:sp>
      <p:sp>
        <p:nvSpPr>
          <p:cNvPr id="16" name="Text 14"/>
          <p:cNvSpPr/>
          <p:nvPr/>
        </p:nvSpPr>
        <p:spPr>
          <a:xfrm>
            <a:off x="594360" y="3584448"/>
            <a:ext cx="7955280" cy="868680"/>
          </a:xfrm>
          <a:prstGeom prst="rect">
            <a:avLst/>
          </a:prstGeom>
          <a:noFill/>
        </p:spPr>
        <p:txBody>
          <a:bodyPr wrap="square" lIns="0" tIns="0" rIns="0" bIns="0" rtlCol="0" anchor="ctr"/>
          <a:lstStyle/>
          <a:p>
            <a:pPr marL="0" indent="0" algn="l">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KEY OUTCOME:  Notice issued 9 days after assessee's reply — held BARRED BY LIMITATION.  Only 7 days available after date of reply under Section 148A(b).</a:t>
            </a:r>
            <a:endParaRPr lang="en-US" sz="1200" dirty="0"/>
          </a:p>
        </p:txBody>
      </p:sp>
      <p:sp>
        <p:nvSpPr>
          <p:cNvPr id="17" name="Text 15"/>
          <p:cNvSpPr/>
          <p:nvPr/>
        </p:nvSpPr>
        <p:spPr>
          <a:xfrm>
            <a:off x="457200" y="4626864"/>
            <a:ext cx="8229600" cy="274320"/>
          </a:xfrm>
          <a:prstGeom prst="rect">
            <a:avLst/>
          </a:prstGeom>
          <a:noFill/>
        </p:spPr>
        <p:txBody>
          <a:bodyPr wrap="square" lIns="0" tIns="0" rIns="0" bIns="0" rtlCol="0" anchor="ctr"/>
          <a:lstStyle/>
          <a:p>
            <a:pPr marL="0" indent="0" algn="l">
              <a:buNone/>
            </a:pPr>
            <a:r>
              <a:rPr lang="en-US" sz="900" dirty="0">
                <a:solidFill>
                  <a:srgbClr val="8A99B3"/>
                </a:solidFill>
                <a:latin typeface="Bookman Old Style" panose="02050604050505020204" pitchFamily="18" charset="0"/>
                <a:ea typeface="Bookman Old Style" panose="02050604050505020204" pitchFamily="34" charset="-122"/>
                <a:cs typeface="Bookman Old Style" panose="02050604050505020204" pitchFamily="34" charset="-120"/>
              </a:rPr>
              <a:t>W.P. (C) No. 15305 of 2024  |  Section 149 r/w Sections 148 &amp; 148A, Income-tax Act, 1961  |  Assessment Year 2017-18</a:t>
            </a:r>
            <a:endParaRPr lang="en-US" sz="9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4F6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B2A4A"/>
          </a:solidFill>
        </p:spPr>
        <p:txBody>
          <a:bodyPr/>
          <a:lstStyle/>
          <a:p>
            <a:endParaRPr lang="en-IN"/>
          </a:p>
        </p:txBody>
      </p:sp>
      <p:sp>
        <p:nvSpPr>
          <p:cNvPr id="3" name="Text 1"/>
          <p:cNvSpPr/>
          <p:nvPr/>
        </p:nvSpPr>
        <p:spPr>
          <a:xfrm>
            <a:off x="320040" y="0"/>
            <a:ext cx="8503920" cy="658368"/>
          </a:xfrm>
          <a:prstGeom prst="rect">
            <a:avLst/>
          </a:prstGeom>
          <a:noFill/>
        </p:spPr>
        <p:txBody>
          <a:bodyPr wrap="square" lIns="0" tIns="0" rIns="0" bIns="0" rtlCol="0" anchor="ctr"/>
          <a:lstStyle/>
          <a:p>
            <a:pPr marL="0" indent="0" algn="l">
              <a:buNone/>
            </a:pPr>
            <a:r>
              <a:rPr lang="en-US" sz="14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01  |  SECTION ANALYSIS — Section 148A &amp; Section 149, Income-tax Act, 1961</a:t>
            </a:r>
            <a:endParaRPr lang="en-US" sz="1400" dirty="0"/>
          </a:p>
        </p:txBody>
      </p:sp>
      <p:sp>
        <p:nvSpPr>
          <p:cNvPr id="5" name="Shape 3"/>
          <p:cNvSpPr/>
          <p:nvPr/>
        </p:nvSpPr>
        <p:spPr>
          <a:xfrm>
            <a:off x="0" y="4892040"/>
            <a:ext cx="9144000" cy="251460"/>
          </a:xfrm>
          <a:prstGeom prst="rect">
            <a:avLst/>
          </a:prstGeom>
          <a:solidFill>
            <a:srgbClr val="1B2A4A"/>
          </a:solidFill>
        </p:spPr>
        <p:txBody>
          <a:bodyPr/>
          <a:lstStyle/>
          <a:p>
            <a:endParaRPr lang="en-IN"/>
          </a:p>
        </p:txBody>
      </p:sp>
      <p:sp>
        <p:nvSpPr>
          <p:cNvPr id="6" name="Text 4"/>
          <p:cNvSpPr/>
          <p:nvPr/>
        </p:nvSpPr>
        <p:spPr>
          <a:xfrm>
            <a:off x="274320" y="4892040"/>
            <a:ext cx="8595360" cy="251460"/>
          </a:xfrm>
          <a:prstGeom prst="rect">
            <a:avLst/>
          </a:prstGeom>
          <a:noFill/>
        </p:spPr>
        <p:txBody>
          <a:bodyPr wrap="square" lIns="0" tIns="0" rIns="0" bIns="0" rtlCol="0" anchor="ctr"/>
          <a:lstStyle/>
          <a:p>
            <a:pPr marL="0" indent="0" algn="l">
              <a:buNone/>
            </a:pPr>
            <a:r>
              <a:rPr lang="en-US" sz="800" dirty="0">
                <a:solidFill>
                  <a:srgbClr val="A0B0C8"/>
                </a:solidFill>
                <a:latin typeface="Bookman Old Style" panose="02050604050505020204" pitchFamily="18" charset="0"/>
                <a:ea typeface="Bookman Old Style" panose="02050604050505020204" pitchFamily="34" charset="-122"/>
                <a:cs typeface="Bookman Old Style" panose="02050604050505020204" pitchFamily="34" charset="-120"/>
              </a:rPr>
              <a:t>Section 149 r/w Section 148A, Income-tax Act, 1961  |  Fifth &amp; Sixth Proviso</a:t>
            </a:r>
            <a:endParaRPr lang="en-US" sz="800" dirty="0"/>
          </a:p>
        </p:txBody>
      </p:sp>
      <p:sp>
        <p:nvSpPr>
          <p:cNvPr id="7" name="Shape 5"/>
          <p:cNvSpPr/>
          <p:nvPr/>
        </p:nvSpPr>
        <p:spPr>
          <a:xfrm>
            <a:off x="274320" y="777240"/>
            <a:ext cx="4114800" cy="3840480"/>
          </a:xfrm>
          <a:prstGeom prst="roundRect">
            <a:avLst>
              <a:gd name="adj" fmla="val 1905"/>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8" name="Shape 6"/>
          <p:cNvSpPr/>
          <p:nvPr/>
        </p:nvSpPr>
        <p:spPr>
          <a:xfrm>
            <a:off x="274320" y="777240"/>
            <a:ext cx="4114800" cy="411480"/>
          </a:xfrm>
          <a:prstGeom prst="rect">
            <a:avLst/>
          </a:prstGeom>
          <a:solidFill>
            <a:srgbClr val="1B2A4A"/>
          </a:solidFill>
        </p:spPr>
        <p:txBody>
          <a:bodyPr/>
          <a:lstStyle/>
          <a:p>
            <a:endParaRPr lang="en-IN"/>
          </a:p>
        </p:txBody>
      </p:sp>
      <p:sp>
        <p:nvSpPr>
          <p:cNvPr id="9" name="Text 7"/>
          <p:cNvSpPr/>
          <p:nvPr/>
        </p:nvSpPr>
        <p:spPr>
          <a:xfrm>
            <a:off x="320040" y="777240"/>
            <a:ext cx="4023360" cy="411480"/>
          </a:xfrm>
          <a:prstGeom prst="rect">
            <a:avLst/>
          </a:prstGeom>
          <a:noFill/>
        </p:spPr>
        <p:txBody>
          <a:bodyPr wrap="square" lIns="0" tIns="0" rIns="0" bIns="0" rtlCol="0" anchor="ctr"/>
          <a:lstStyle/>
          <a:p>
            <a:pPr marL="0" indent="0" algn="l">
              <a:buNone/>
            </a:pPr>
            <a:r>
              <a:rPr lang="en-US" sz="11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Section 148A — Conducting Inquiry Before Notice</a:t>
            </a:r>
            <a:endParaRPr lang="en-US" sz="1100" dirty="0"/>
          </a:p>
        </p:txBody>
      </p:sp>
      <p:sp>
        <p:nvSpPr>
          <p:cNvPr id="10" name="Shape 8"/>
          <p:cNvSpPr/>
          <p:nvPr/>
        </p:nvSpPr>
        <p:spPr>
          <a:xfrm>
            <a:off x="411480" y="1561589"/>
            <a:ext cx="329184" cy="329184"/>
          </a:xfrm>
          <a:prstGeom prst="ellipse">
            <a:avLst/>
          </a:prstGeom>
          <a:solidFill>
            <a:srgbClr val="C8972B"/>
          </a:solidFill>
        </p:spPr>
        <p:txBody>
          <a:bodyPr/>
          <a:lstStyle/>
          <a:p>
            <a:endParaRPr lang="en-IN"/>
          </a:p>
        </p:txBody>
      </p:sp>
      <p:sp>
        <p:nvSpPr>
          <p:cNvPr id="11" name="Text 9"/>
          <p:cNvSpPr/>
          <p:nvPr/>
        </p:nvSpPr>
        <p:spPr>
          <a:xfrm>
            <a:off x="411480" y="1561589"/>
            <a:ext cx="329184" cy="329184"/>
          </a:xfrm>
          <a:prstGeom prst="rect">
            <a:avLst/>
          </a:prstGeom>
          <a:noFill/>
        </p:spPr>
        <p:txBody>
          <a:bodyPr wrap="square" lIns="0" tIns="0" rIns="0" bIns="0" rtlCol="0" anchor="ctr"/>
          <a:lstStyle/>
          <a:p>
            <a:pPr marL="0" indent="0" algn="ctr">
              <a:buNone/>
            </a:pPr>
            <a:r>
              <a:rPr lang="en-US" sz="11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(b)</a:t>
            </a:r>
            <a:endParaRPr lang="en-US" sz="1100" dirty="0"/>
          </a:p>
        </p:txBody>
      </p:sp>
      <p:sp>
        <p:nvSpPr>
          <p:cNvPr id="12" name="Text 10"/>
          <p:cNvSpPr/>
          <p:nvPr/>
        </p:nvSpPr>
        <p:spPr>
          <a:xfrm>
            <a:off x="822960" y="1358391"/>
            <a:ext cx="3383280" cy="1325880"/>
          </a:xfrm>
          <a:prstGeom prst="rect">
            <a:avLst/>
          </a:prstGeom>
          <a:noFill/>
        </p:spPr>
        <p:txBody>
          <a:bodyPr wrap="square" lIns="0" tIns="0" rIns="0" bIns="0" rtlCol="0" anchor="t"/>
          <a:lstStyle/>
          <a:p>
            <a:pPr marL="0" indent="0" algn="l">
              <a:buNone/>
            </a:pPr>
            <a:r>
              <a:rPr lang="en-US" sz="9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The Assessing Officer shall, before issuing any notice under section 148, serve on the assessee a show-cause notice, with prior approval of the specified authority, and give the assessee an opportunity of being heard within such time, not being less than seven days and not exceeding thirty days from the date of service of the notice, as may be specified in the notice.</a:t>
            </a:r>
            <a:endParaRPr lang="en-US" sz="950" dirty="0"/>
          </a:p>
        </p:txBody>
      </p:sp>
      <p:sp>
        <p:nvSpPr>
          <p:cNvPr id="13" name="Shape 11"/>
          <p:cNvSpPr/>
          <p:nvPr/>
        </p:nvSpPr>
        <p:spPr>
          <a:xfrm>
            <a:off x="411480" y="2880360"/>
            <a:ext cx="329184" cy="329184"/>
          </a:xfrm>
          <a:prstGeom prst="ellipse">
            <a:avLst/>
          </a:prstGeom>
          <a:solidFill>
            <a:srgbClr val="C8972B"/>
          </a:solidFill>
        </p:spPr>
        <p:txBody>
          <a:bodyPr/>
          <a:lstStyle/>
          <a:p>
            <a:endParaRPr lang="en-IN"/>
          </a:p>
        </p:txBody>
      </p:sp>
      <p:sp>
        <p:nvSpPr>
          <p:cNvPr id="14" name="Text 12"/>
          <p:cNvSpPr/>
          <p:nvPr/>
        </p:nvSpPr>
        <p:spPr>
          <a:xfrm>
            <a:off x="411480" y="2880360"/>
            <a:ext cx="329184" cy="329184"/>
          </a:xfrm>
          <a:prstGeom prst="rect">
            <a:avLst/>
          </a:prstGeom>
          <a:noFill/>
        </p:spPr>
        <p:txBody>
          <a:bodyPr wrap="square" lIns="0" tIns="0" rIns="0" bIns="0" rtlCol="0" anchor="ctr"/>
          <a:lstStyle/>
          <a:p>
            <a:pPr marL="0" indent="0" algn="ctr">
              <a:buNone/>
            </a:pPr>
            <a:r>
              <a:rPr lang="en-US" sz="11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(d)</a:t>
            </a:r>
            <a:endParaRPr lang="en-US" sz="1100" dirty="0"/>
          </a:p>
        </p:txBody>
      </p:sp>
      <p:sp>
        <p:nvSpPr>
          <p:cNvPr id="15" name="Text 13"/>
          <p:cNvSpPr/>
          <p:nvPr/>
        </p:nvSpPr>
        <p:spPr>
          <a:xfrm>
            <a:off x="822960" y="2880360"/>
            <a:ext cx="3383280" cy="1325880"/>
          </a:xfrm>
          <a:prstGeom prst="rect">
            <a:avLst/>
          </a:prstGeom>
          <a:noFill/>
        </p:spPr>
        <p:txBody>
          <a:bodyPr wrap="square" lIns="0" tIns="0" rIns="0" bIns="0" rtlCol="0" anchor="t"/>
          <a:lstStyle/>
          <a:p>
            <a:pPr marL="0" indent="0" algn="l">
              <a:buNone/>
            </a:pPr>
            <a:r>
              <a:rPr lang="en-US" sz="9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The Assessing Officer, with the prior approval of the specified authority, shall, after considering the reply, if any, furnished by the assessee, pass an order, determining whether it is a fit case to issue notice under section 148 or to drop the said proceedings.</a:t>
            </a:r>
            <a:endParaRPr lang="en-US" sz="950" dirty="0"/>
          </a:p>
        </p:txBody>
      </p:sp>
      <p:sp>
        <p:nvSpPr>
          <p:cNvPr id="16" name="Shape 14"/>
          <p:cNvSpPr/>
          <p:nvPr/>
        </p:nvSpPr>
        <p:spPr>
          <a:xfrm>
            <a:off x="4663440" y="777240"/>
            <a:ext cx="4206240" cy="3840480"/>
          </a:xfrm>
          <a:prstGeom prst="roundRect">
            <a:avLst>
              <a:gd name="adj" fmla="val 1905"/>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17" name="Shape 15"/>
          <p:cNvSpPr/>
          <p:nvPr/>
        </p:nvSpPr>
        <p:spPr>
          <a:xfrm>
            <a:off x="4663440" y="777240"/>
            <a:ext cx="4206240" cy="411480"/>
          </a:xfrm>
          <a:prstGeom prst="rect">
            <a:avLst/>
          </a:prstGeom>
          <a:solidFill>
            <a:srgbClr val="1A6B6B"/>
          </a:solidFill>
        </p:spPr>
        <p:txBody>
          <a:bodyPr/>
          <a:lstStyle/>
          <a:p>
            <a:endParaRPr lang="en-IN"/>
          </a:p>
        </p:txBody>
      </p:sp>
      <p:sp>
        <p:nvSpPr>
          <p:cNvPr id="18" name="Text 16"/>
          <p:cNvSpPr/>
          <p:nvPr/>
        </p:nvSpPr>
        <p:spPr>
          <a:xfrm>
            <a:off x="4709160" y="777240"/>
            <a:ext cx="4114800" cy="411480"/>
          </a:xfrm>
          <a:prstGeom prst="rect">
            <a:avLst/>
          </a:prstGeom>
          <a:noFill/>
        </p:spPr>
        <p:txBody>
          <a:bodyPr wrap="square" lIns="0" tIns="0" rIns="0" bIns="0" rtlCol="0" anchor="ctr"/>
          <a:lstStyle/>
          <a:p>
            <a:pPr marL="0" indent="0" algn="l">
              <a:buNone/>
            </a:pPr>
            <a:r>
              <a:rPr lang="en-US" sz="1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Section 149 — Fifth &amp; Sixth Proviso (as substituted by Finance Act, 2021)</a:t>
            </a:r>
            <a:endParaRPr lang="en-US" sz="1100" dirty="0"/>
          </a:p>
        </p:txBody>
      </p:sp>
      <p:sp>
        <p:nvSpPr>
          <p:cNvPr id="19" name="Shape 17"/>
          <p:cNvSpPr/>
          <p:nvPr/>
        </p:nvSpPr>
        <p:spPr>
          <a:xfrm>
            <a:off x="4773168" y="1307592"/>
            <a:ext cx="3977640" cy="1389888"/>
          </a:xfrm>
          <a:prstGeom prst="roundRect">
            <a:avLst>
              <a:gd name="adj" fmla="val 5263"/>
            </a:avLst>
          </a:prstGeom>
          <a:solidFill>
            <a:srgbClr val="EBF3FB"/>
          </a:solidFill>
          <a:effectLst>
            <a:outerShdw blurRad="101600" dist="38100" dir="2700000" algn="bl" rotWithShape="0">
              <a:srgbClr val="000000">
                <a:alpha val="14000"/>
              </a:srgbClr>
            </a:outerShdw>
          </a:effectLst>
        </p:spPr>
        <p:txBody>
          <a:bodyPr/>
          <a:lstStyle/>
          <a:p>
            <a:endParaRPr lang="en-IN"/>
          </a:p>
        </p:txBody>
      </p:sp>
      <p:sp>
        <p:nvSpPr>
          <p:cNvPr id="20" name="Text 18"/>
          <p:cNvSpPr/>
          <p:nvPr/>
        </p:nvSpPr>
        <p:spPr>
          <a:xfrm>
            <a:off x="4892040" y="1362456"/>
            <a:ext cx="3749040" cy="256032"/>
          </a:xfrm>
          <a:prstGeom prst="rect">
            <a:avLst/>
          </a:prstGeom>
          <a:noFill/>
        </p:spPr>
        <p:txBody>
          <a:bodyPr wrap="square" lIns="0" tIns="0" rIns="0" bIns="0" rtlCol="0" anchor="ctr"/>
          <a:lstStyle/>
          <a:p>
            <a:pPr marL="0" indent="0" algn="l">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Fifth Proviso</a:t>
            </a:r>
            <a:endParaRPr lang="en-US" sz="1000" dirty="0"/>
          </a:p>
        </p:txBody>
      </p:sp>
      <p:sp>
        <p:nvSpPr>
          <p:cNvPr id="21" name="Text 19"/>
          <p:cNvSpPr/>
          <p:nvPr/>
        </p:nvSpPr>
        <p:spPr>
          <a:xfrm>
            <a:off x="4892040" y="1600200"/>
            <a:ext cx="3749040" cy="1024128"/>
          </a:xfrm>
          <a:prstGeom prst="rect">
            <a:avLst/>
          </a:prstGeom>
          <a:noFill/>
        </p:spPr>
        <p:txBody>
          <a:bodyPr wrap="square" lIns="0" tIns="0" rIns="0" bIns="0" rtlCol="0" anchor="t"/>
          <a:lstStyle/>
          <a:p>
            <a:pPr marL="0" indent="0" algn="l">
              <a:buNone/>
            </a:pPr>
            <a:r>
              <a:rPr lang="en-US" sz="90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Provided also that for the purposes of computing the period of limitation as per this section, the time or extended time allowed to the assessee, as per show-cause notice issued under clause (b) of section 148A or the period during which the proceeding under section 148A is stayed by an order or injunction of any court, shall be excluded.</a:t>
            </a:r>
            <a:endParaRPr lang="en-US" sz="900" dirty="0"/>
          </a:p>
        </p:txBody>
      </p:sp>
      <p:sp>
        <p:nvSpPr>
          <p:cNvPr id="22" name="Shape 20"/>
          <p:cNvSpPr/>
          <p:nvPr/>
        </p:nvSpPr>
        <p:spPr>
          <a:xfrm>
            <a:off x="4773168" y="2880360"/>
            <a:ext cx="3977640" cy="1389888"/>
          </a:xfrm>
          <a:prstGeom prst="roundRect">
            <a:avLst>
              <a:gd name="adj" fmla="val 5263"/>
            </a:avLst>
          </a:prstGeom>
          <a:solidFill>
            <a:srgbClr val="FDEEDD"/>
          </a:solidFill>
          <a:effectLst>
            <a:outerShdw blurRad="101600" dist="38100" dir="2700000" algn="bl" rotWithShape="0">
              <a:srgbClr val="000000">
                <a:alpha val="14000"/>
              </a:srgbClr>
            </a:outerShdw>
          </a:effectLst>
        </p:spPr>
        <p:txBody>
          <a:bodyPr/>
          <a:lstStyle/>
          <a:p>
            <a:endParaRPr lang="en-IN"/>
          </a:p>
        </p:txBody>
      </p:sp>
      <p:sp>
        <p:nvSpPr>
          <p:cNvPr id="23" name="Text 21"/>
          <p:cNvSpPr/>
          <p:nvPr/>
        </p:nvSpPr>
        <p:spPr>
          <a:xfrm>
            <a:off x="4892040" y="2935224"/>
            <a:ext cx="3749040" cy="256032"/>
          </a:xfrm>
          <a:prstGeom prst="rect">
            <a:avLst/>
          </a:prstGeom>
          <a:noFill/>
        </p:spPr>
        <p:txBody>
          <a:bodyPr wrap="square" lIns="0" tIns="0" rIns="0" bIns="0" rtlCol="0" anchor="ctr"/>
          <a:lstStyle/>
          <a:p>
            <a:pPr marL="0" indent="0" algn="l">
              <a:buNone/>
            </a:pPr>
            <a:r>
              <a:rPr lang="en-US" sz="1000" b="1" dirty="0">
                <a:solidFill>
                  <a:srgbClr val="D4431C"/>
                </a:solidFill>
                <a:latin typeface="Bookman Old Style" panose="02050604050505020204" pitchFamily="18" charset="0"/>
                <a:ea typeface="Bookman Old Style" panose="02050604050505020204" pitchFamily="34" charset="-122"/>
                <a:cs typeface="Bookman Old Style" panose="02050604050505020204" pitchFamily="34" charset="-120"/>
              </a:rPr>
              <a:t>Sixth Proviso</a:t>
            </a:r>
            <a:endParaRPr lang="en-US" sz="1000" dirty="0"/>
          </a:p>
        </p:txBody>
      </p:sp>
      <p:sp>
        <p:nvSpPr>
          <p:cNvPr id="24" name="Text 22"/>
          <p:cNvSpPr/>
          <p:nvPr/>
        </p:nvSpPr>
        <p:spPr>
          <a:xfrm>
            <a:off x="4892040" y="3172968"/>
            <a:ext cx="3749040" cy="1024128"/>
          </a:xfrm>
          <a:prstGeom prst="rect">
            <a:avLst/>
          </a:prstGeom>
          <a:noFill/>
        </p:spPr>
        <p:txBody>
          <a:bodyPr wrap="square" lIns="0" tIns="0" rIns="0" bIns="0" rtlCol="0" anchor="t"/>
          <a:lstStyle/>
          <a:p>
            <a:pPr marL="0" indent="0" algn="l">
              <a:buNone/>
            </a:pPr>
            <a:r>
              <a:rPr lang="en-US" sz="90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Provided also that where immediately after the exclusion of the period referred to in the immediately preceding proviso, the period of limitation available to the Assessing Officer for passing an order under clause (d) of section 148A does not exceed seven days, such remaining period shall be extended to seven days and the period of limitation under this sub-section shall be deemed to be extended accordingly.</a:t>
            </a:r>
            <a:endParaRPr lang="en-US" sz="9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4F6FA"/>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1B2A4A"/>
          </a:solidFill>
        </p:spPr>
        <p:txBody>
          <a:bodyPr/>
          <a:lstStyle/>
          <a:p>
            <a:endParaRPr lang="en-IN"/>
          </a:p>
        </p:txBody>
      </p:sp>
      <p:sp>
        <p:nvSpPr>
          <p:cNvPr id="3" name="Text 1"/>
          <p:cNvSpPr/>
          <p:nvPr/>
        </p:nvSpPr>
        <p:spPr>
          <a:xfrm>
            <a:off x="320040" y="0"/>
            <a:ext cx="8503920" cy="658368"/>
          </a:xfrm>
          <a:prstGeom prst="rect">
            <a:avLst/>
          </a:prstGeom>
          <a:noFill/>
        </p:spPr>
        <p:txBody>
          <a:bodyPr wrap="square" lIns="0" tIns="0" rIns="0" bIns="0" rtlCol="0" anchor="ctr"/>
          <a:lstStyle/>
          <a:p>
            <a:pPr marL="0" indent="0" algn="l">
              <a:buNone/>
            </a:pPr>
            <a:r>
              <a:rPr lang="en-US" sz="14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02  |  ORDER OF THE COURT — Delhi High Court, 29 May 2026</a:t>
            </a:r>
            <a:endParaRPr lang="en-US" sz="1400" dirty="0"/>
          </a:p>
        </p:txBody>
      </p:sp>
      <p:sp>
        <p:nvSpPr>
          <p:cNvPr id="5" name="Shape 3"/>
          <p:cNvSpPr/>
          <p:nvPr/>
        </p:nvSpPr>
        <p:spPr>
          <a:xfrm>
            <a:off x="0" y="4892040"/>
            <a:ext cx="9144000" cy="251460"/>
          </a:xfrm>
          <a:prstGeom prst="rect">
            <a:avLst/>
          </a:prstGeom>
          <a:solidFill>
            <a:srgbClr val="1B2A4A"/>
          </a:solidFill>
        </p:spPr>
        <p:txBody>
          <a:bodyPr/>
          <a:lstStyle/>
          <a:p>
            <a:endParaRPr lang="en-IN"/>
          </a:p>
        </p:txBody>
      </p:sp>
      <p:sp>
        <p:nvSpPr>
          <p:cNvPr id="6" name="Text 4"/>
          <p:cNvSpPr/>
          <p:nvPr/>
        </p:nvSpPr>
        <p:spPr>
          <a:xfrm>
            <a:off x="274320" y="4892040"/>
            <a:ext cx="8595360" cy="251460"/>
          </a:xfrm>
          <a:prstGeom prst="rect">
            <a:avLst/>
          </a:prstGeom>
          <a:noFill/>
        </p:spPr>
        <p:txBody>
          <a:bodyPr wrap="square" lIns="0" tIns="0" rIns="0" bIns="0" rtlCol="0" anchor="ctr"/>
          <a:lstStyle/>
          <a:p>
            <a:pPr marL="0" indent="0" algn="l">
              <a:buNone/>
            </a:pPr>
            <a:r>
              <a:rPr lang="en-US" sz="800" dirty="0">
                <a:solidFill>
                  <a:srgbClr val="A0B0C8"/>
                </a:solidFill>
                <a:latin typeface="Bookman Old Style" panose="02050604050505020204" pitchFamily="18" charset="0"/>
                <a:ea typeface="Bookman Old Style" panose="02050604050505020204" pitchFamily="34" charset="-122"/>
                <a:cs typeface="Bookman Old Style" panose="02050604050505020204" pitchFamily="34" charset="-120"/>
              </a:rPr>
              <a:t>Dinesh Mehta &amp; Vinod Kumar, JJ.  |  W.P. (C) No. 15305 of 2024  |  IN FAVOUR OF ASSESSEE</a:t>
            </a:r>
            <a:endParaRPr lang="en-US" sz="800" dirty="0"/>
          </a:p>
        </p:txBody>
      </p:sp>
      <p:sp>
        <p:nvSpPr>
          <p:cNvPr id="7" name="Shape 5"/>
          <p:cNvSpPr/>
          <p:nvPr/>
        </p:nvSpPr>
        <p:spPr>
          <a:xfrm>
            <a:off x="274320" y="777240"/>
            <a:ext cx="8595360" cy="475488"/>
          </a:xfrm>
          <a:prstGeom prst="roundRect">
            <a:avLst>
              <a:gd name="adj" fmla="val 11538"/>
            </a:avLst>
          </a:prstGeom>
          <a:solidFill>
            <a:srgbClr val="D4431C"/>
          </a:solidFill>
        </p:spPr>
        <p:txBody>
          <a:bodyPr/>
          <a:lstStyle/>
          <a:p>
            <a:endParaRPr lang="en-IN"/>
          </a:p>
        </p:txBody>
      </p:sp>
      <p:sp>
        <p:nvSpPr>
          <p:cNvPr id="8" name="Text 6"/>
          <p:cNvSpPr/>
          <p:nvPr/>
        </p:nvSpPr>
        <p:spPr>
          <a:xfrm>
            <a:off x="365760" y="777240"/>
            <a:ext cx="8412480" cy="475488"/>
          </a:xfrm>
          <a:prstGeom prst="rect">
            <a:avLst/>
          </a:prstGeom>
          <a:noFill/>
        </p:spPr>
        <p:txBody>
          <a:bodyPr wrap="square" lIns="0" tIns="0" rIns="0" bIns="0" rtlCol="0" anchor="ctr"/>
          <a:lstStyle/>
          <a:p>
            <a:pPr marL="0" indent="0" algn="l">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HELD:  Writ Petition ALLOWED — Order u/s 148A(d) &amp; Notice u/s 148 dated 30.04.2024 QUASHED, being issued beyond limitation.</a:t>
            </a:r>
            <a:endParaRPr lang="en-US" sz="1200" dirty="0"/>
          </a:p>
        </p:txBody>
      </p:sp>
      <p:sp>
        <p:nvSpPr>
          <p:cNvPr id="9" name="Shape 7"/>
          <p:cNvSpPr/>
          <p:nvPr/>
        </p:nvSpPr>
        <p:spPr>
          <a:xfrm>
            <a:off x="274320" y="1371600"/>
            <a:ext cx="4251960" cy="1170432"/>
          </a:xfrm>
          <a:prstGeom prst="roundRect">
            <a:avLst>
              <a:gd name="adj" fmla="val 6250"/>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10" name="Shape 8"/>
          <p:cNvSpPr/>
          <p:nvPr/>
        </p:nvSpPr>
        <p:spPr>
          <a:xfrm>
            <a:off x="365760" y="1426464"/>
            <a:ext cx="914400" cy="256032"/>
          </a:xfrm>
          <a:prstGeom prst="roundRect">
            <a:avLst>
              <a:gd name="adj" fmla="val 14286"/>
            </a:avLst>
          </a:prstGeom>
          <a:solidFill>
            <a:srgbClr val="1B2A4A"/>
          </a:solidFill>
        </p:spPr>
        <p:txBody>
          <a:bodyPr/>
          <a:lstStyle/>
          <a:p>
            <a:endParaRPr lang="en-IN"/>
          </a:p>
        </p:txBody>
      </p:sp>
      <p:sp>
        <p:nvSpPr>
          <p:cNvPr id="11" name="Text 9"/>
          <p:cNvSpPr/>
          <p:nvPr/>
        </p:nvSpPr>
        <p:spPr>
          <a:xfrm>
            <a:off x="365760" y="1426464"/>
            <a:ext cx="914400" cy="256032"/>
          </a:xfrm>
          <a:prstGeom prst="rect">
            <a:avLst/>
          </a:prstGeom>
          <a:noFill/>
        </p:spPr>
        <p:txBody>
          <a:bodyPr wrap="square" lIns="0" tIns="0" rIns="0" bIns="0" rtlCol="0" anchor="ctr"/>
          <a:lstStyle/>
          <a:p>
            <a:pPr marL="0" indent="0" algn="ctr">
              <a:buNone/>
            </a:pPr>
            <a:r>
              <a:rPr lang="en-US" sz="9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Para 20</a:t>
            </a:r>
            <a:endParaRPr lang="en-US" sz="900" dirty="0"/>
          </a:p>
        </p:txBody>
      </p:sp>
      <p:sp>
        <p:nvSpPr>
          <p:cNvPr id="12" name="Text 10"/>
          <p:cNvSpPr/>
          <p:nvPr/>
        </p:nvSpPr>
        <p:spPr>
          <a:xfrm>
            <a:off x="1389888" y="1426464"/>
            <a:ext cx="3017520" cy="347472"/>
          </a:xfrm>
          <a:prstGeom prst="rect">
            <a:avLst/>
          </a:prstGeom>
          <a:noFill/>
        </p:spPr>
        <p:txBody>
          <a:bodyPr wrap="square" lIns="0" tIns="0" rIns="0" bIns="0" rtlCol="0" anchor="t"/>
          <a:lstStyle/>
          <a:p>
            <a:pPr marL="0" indent="0" algn="l">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Fifth Proviso — Period of Reply to Be Excluded</a:t>
            </a:r>
            <a:endParaRPr lang="en-US" sz="1000" dirty="0"/>
          </a:p>
        </p:txBody>
      </p:sp>
      <p:sp>
        <p:nvSpPr>
          <p:cNvPr id="13" name="Text 11"/>
          <p:cNvSpPr/>
          <p:nvPr/>
        </p:nvSpPr>
        <p:spPr>
          <a:xfrm>
            <a:off x="384048" y="1828800"/>
            <a:ext cx="4023360" cy="658368"/>
          </a:xfrm>
          <a:prstGeom prst="rect">
            <a:avLst/>
          </a:prstGeom>
          <a:noFill/>
        </p:spPr>
        <p:txBody>
          <a:bodyPr wrap="square" lIns="0" tIns="0" rIns="0" bIns="0" rtlCol="0" anchor="t"/>
          <a:lstStyle/>
          <a:p>
            <a:pPr marL="0" indent="0" algn="l">
              <a:buNone/>
            </a:pPr>
            <a:r>
              <a:rPr lang="en-US" sz="8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The Court held that in view of the clear language of the Fifth Proviso to Section 149, the time or extended time allowed to the assessee under the Section 148A(b) notice is to be excluded from the computation of limitation. Accordingly, the period from 29.03.2024 to 21.04.2024 was required to be excluded in computing the limitation period, without any exception.</a:t>
            </a:r>
            <a:endParaRPr lang="en-US" sz="850" dirty="0"/>
          </a:p>
        </p:txBody>
      </p:sp>
      <p:sp>
        <p:nvSpPr>
          <p:cNvPr id="14" name="Shape 12"/>
          <p:cNvSpPr/>
          <p:nvPr/>
        </p:nvSpPr>
        <p:spPr>
          <a:xfrm>
            <a:off x="4709160" y="1371600"/>
            <a:ext cx="4251960" cy="1170432"/>
          </a:xfrm>
          <a:prstGeom prst="roundRect">
            <a:avLst>
              <a:gd name="adj" fmla="val 6250"/>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15" name="Shape 13"/>
          <p:cNvSpPr/>
          <p:nvPr/>
        </p:nvSpPr>
        <p:spPr>
          <a:xfrm>
            <a:off x="4800600" y="1426464"/>
            <a:ext cx="914400" cy="256032"/>
          </a:xfrm>
          <a:prstGeom prst="roundRect">
            <a:avLst>
              <a:gd name="adj" fmla="val 14286"/>
            </a:avLst>
          </a:prstGeom>
          <a:solidFill>
            <a:srgbClr val="1B2A4A"/>
          </a:solidFill>
        </p:spPr>
        <p:txBody>
          <a:bodyPr/>
          <a:lstStyle/>
          <a:p>
            <a:endParaRPr lang="en-IN"/>
          </a:p>
        </p:txBody>
      </p:sp>
      <p:sp>
        <p:nvSpPr>
          <p:cNvPr id="16" name="Text 14"/>
          <p:cNvSpPr/>
          <p:nvPr/>
        </p:nvSpPr>
        <p:spPr>
          <a:xfrm>
            <a:off x="4800600" y="1426464"/>
            <a:ext cx="914400" cy="256032"/>
          </a:xfrm>
          <a:prstGeom prst="rect">
            <a:avLst/>
          </a:prstGeom>
          <a:noFill/>
        </p:spPr>
        <p:txBody>
          <a:bodyPr wrap="square" lIns="0" tIns="0" rIns="0" bIns="0" rtlCol="0" anchor="ctr"/>
          <a:lstStyle/>
          <a:p>
            <a:pPr marL="0" indent="0" algn="ctr">
              <a:buNone/>
            </a:pPr>
            <a:r>
              <a:rPr lang="en-US" sz="9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Para 21</a:t>
            </a:r>
            <a:endParaRPr lang="en-US" sz="900" dirty="0"/>
          </a:p>
        </p:txBody>
      </p:sp>
      <p:sp>
        <p:nvSpPr>
          <p:cNvPr id="17" name="Text 15"/>
          <p:cNvSpPr/>
          <p:nvPr/>
        </p:nvSpPr>
        <p:spPr>
          <a:xfrm>
            <a:off x="5824728" y="1426464"/>
            <a:ext cx="3017520" cy="347472"/>
          </a:xfrm>
          <a:prstGeom prst="rect">
            <a:avLst/>
          </a:prstGeom>
          <a:noFill/>
        </p:spPr>
        <p:txBody>
          <a:bodyPr wrap="square" lIns="0" tIns="0" rIns="0" bIns="0" rtlCol="0" anchor="t"/>
          <a:lstStyle/>
          <a:p>
            <a:pPr marL="0" indent="0" algn="l">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Rejection of Assessee's Argument — Notice After 1 March Would Be Invalid</a:t>
            </a:r>
            <a:endParaRPr lang="en-US" sz="1000" dirty="0"/>
          </a:p>
        </p:txBody>
      </p:sp>
      <p:sp>
        <p:nvSpPr>
          <p:cNvPr id="18" name="Text 16"/>
          <p:cNvSpPr/>
          <p:nvPr/>
        </p:nvSpPr>
        <p:spPr>
          <a:xfrm>
            <a:off x="4818888" y="1828800"/>
            <a:ext cx="4023360" cy="658368"/>
          </a:xfrm>
          <a:prstGeom prst="rect">
            <a:avLst/>
          </a:prstGeom>
          <a:noFill/>
        </p:spPr>
        <p:txBody>
          <a:bodyPr wrap="square" lIns="0" tIns="0" rIns="0" bIns="0" rtlCol="0" anchor="t"/>
          <a:lstStyle/>
          <a:p>
            <a:pPr marL="0" indent="0" algn="l">
              <a:buNone/>
            </a:pPr>
            <a:r>
              <a:rPr lang="en-US" sz="8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The Court rejected the assessee's submission that any notice under Section 148A(b) issued after 1 March would be invalid simply because the reply time may extend beyond 31 March. Such an interpretation would create uncertainty. The time taken by the assessee in filing the reply (subject to a maximum of 30 days) must be excluded.</a:t>
            </a:r>
            <a:endParaRPr lang="en-US" sz="850" dirty="0"/>
          </a:p>
        </p:txBody>
      </p:sp>
      <p:sp>
        <p:nvSpPr>
          <p:cNvPr id="19" name="Shape 17"/>
          <p:cNvSpPr/>
          <p:nvPr/>
        </p:nvSpPr>
        <p:spPr>
          <a:xfrm>
            <a:off x="274320" y="2670048"/>
            <a:ext cx="4251960" cy="1170432"/>
          </a:xfrm>
          <a:prstGeom prst="roundRect">
            <a:avLst>
              <a:gd name="adj" fmla="val 6250"/>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20" name="Shape 18"/>
          <p:cNvSpPr/>
          <p:nvPr/>
        </p:nvSpPr>
        <p:spPr>
          <a:xfrm>
            <a:off x="365760" y="2724912"/>
            <a:ext cx="914400" cy="256032"/>
          </a:xfrm>
          <a:prstGeom prst="roundRect">
            <a:avLst>
              <a:gd name="adj" fmla="val 14286"/>
            </a:avLst>
          </a:prstGeom>
          <a:solidFill>
            <a:srgbClr val="1B2A4A"/>
          </a:solidFill>
        </p:spPr>
        <p:txBody>
          <a:bodyPr/>
          <a:lstStyle/>
          <a:p>
            <a:endParaRPr lang="en-IN"/>
          </a:p>
        </p:txBody>
      </p:sp>
      <p:sp>
        <p:nvSpPr>
          <p:cNvPr id="21" name="Text 19"/>
          <p:cNvSpPr/>
          <p:nvPr/>
        </p:nvSpPr>
        <p:spPr>
          <a:xfrm>
            <a:off x="365760" y="2724912"/>
            <a:ext cx="914400" cy="256032"/>
          </a:xfrm>
          <a:prstGeom prst="rect">
            <a:avLst/>
          </a:prstGeom>
          <a:noFill/>
        </p:spPr>
        <p:txBody>
          <a:bodyPr wrap="square" lIns="0" tIns="0" rIns="0" bIns="0" rtlCol="0" anchor="ctr"/>
          <a:lstStyle/>
          <a:p>
            <a:pPr marL="0" indent="0" algn="ctr">
              <a:buNone/>
            </a:pPr>
            <a:r>
              <a:rPr lang="en-US" sz="9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Para 22</a:t>
            </a:r>
            <a:endParaRPr lang="en-US" sz="900" dirty="0"/>
          </a:p>
        </p:txBody>
      </p:sp>
      <p:sp>
        <p:nvSpPr>
          <p:cNvPr id="22" name="Text 20"/>
          <p:cNvSpPr/>
          <p:nvPr/>
        </p:nvSpPr>
        <p:spPr>
          <a:xfrm>
            <a:off x="1389888" y="2724912"/>
            <a:ext cx="3017520" cy="347472"/>
          </a:xfrm>
          <a:prstGeom prst="rect">
            <a:avLst/>
          </a:prstGeom>
          <a:noFill/>
        </p:spPr>
        <p:txBody>
          <a:bodyPr wrap="square" lIns="0" tIns="0" rIns="0" bIns="0" rtlCol="0" anchor="t"/>
          <a:lstStyle/>
          <a:p>
            <a:pPr marL="0" indent="0" algn="l">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Combined Reading of Fifth &amp; Sixth Provisos</a:t>
            </a:r>
            <a:endParaRPr lang="en-US" sz="1000" dirty="0"/>
          </a:p>
        </p:txBody>
      </p:sp>
      <p:sp>
        <p:nvSpPr>
          <p:cNvPr id="23" name="Text 21"/>
          <p:cNvSpPr/>
          <p:nvPr/>
        </p:nvSpPr>
        <p:spPr>
          <a:xfrm>
            <a:off x="384048" y="3127248"/>
            <a:ext cx="4023360" cy="658368"/>
          </a:xfrm>
          <a:prstGeom prst="rect">
            <a:avLst/>
          </a:prstGeom>
          <a:noFill/>
        </p:spPr>
        <p:txBody>
          <a:bodyPr wrap="square" lIns="0" tIns="0" rIns="0" bIns="0" rtlCol="0" anchor="t"/>
          <a:lstStyle/>
          <a:p>
            <a:pPr marL="0" indent="0" algn="l">
              <a:buNone/>
            </a:pPr>
            <a:r>
              <a:rPr lang="en-US" sz="8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A combined reading of the Fifth and Sixth Provisos to Section 149 establishes that: (i) the period from the date of Section 148A(b) notice (29.03.2024) to the date the assessee filed the reply (21.04.2024) is to be excluded; and (ii) thereafter, the AO has 7 days (per the Sixth Proviso) to pass order under Section 148A(d) and issue notice under Section 148.</a:t>
            </a:r>
            <a:endParaRPr lang="en-US" sz="850" dirty="0"/>
          </a:p>
        </p:txBody>
      </p:sp>
      <p:sp>
        <p:nvSpPr>
          <p:cNvPr id="24" name="Shape 22"/>
          <p:cNvSpPr/>
          <p:nvPr/>
        </p:nvSpPr>
        <p:spPr>
          <a:xfrm>
            <a:off x="4709160" y="2670048"/>
            <a:ext cx="4251960" cy="1170432"/>
          </a:xfrm>
          <a:prstGeom prst="roundRect">
            <a:avLst>
              <a:gd name="adj" fmla="val 6250"/>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25" name="Shape 23"/>
          <p:cNvSpPr/>
          <p:nvPr/>
        </p:nvSpPr>
        <p:spPr>
          <a:xfrm>
            <a:off x="4800600" y="2724912"/>
            <a:ext cx="914400" cy="256032"/>
          </a:xfrm>
          <a:prstGeom prst="roundRect">
            <a:avLst>
              <a:gd name="adj" fmla="val 14286"/>
            </a:avLst>
          </a:prstGeom>
          <a:solidFill>
            <a:srgbClr val="1B2A4A"/>
          </a:solidFill>
        </p:spPr>
        <p:txBody>
          <a:bodyPr/>
          <a:lstStyle/>
          <a:p>
            <a:endParaRPr lang="en-IN"/>
          </a:p>
        </p:txBody>
      </p:sp>
      <p:sp>
        <p:nvSpPr>
          <p:cNvPr id="26" name="Text 24"/>
          <p:cNvSpPr/>
          <p:nvPr/>
        </p:nvSpPr>
        <p:spPr>
          <a:xfrm>
            <a:off x="4800600" y="2724912"/>
            <a:ext cx="914400" cy="256032"/>
          </a:xfrm>
          <a:prstGeom prst="rect">
            <a:avLst/>
          </a:prstGeom>
          <a:noFill/>
        </p:spPr>
        <p:txBody>
          <a:bodyPr wrap="square" lIns="0" tIns="0" rIns="0" bIns="0" rtlCol="0" anchor="ctr"/>
          <a:lstStyle/>
          <a:p>
            <a:pPr marL="0" indent="0" algn="ctr">
              <a:buNone/>
            </a:pPr>
            <a:r>
              <a:rPr lang="en-US" sz="9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Para 23–24</a:t>
            </a:r>
            <a:endParaRPr lang="en-US" sz="900" dirty="0"/>
          </a:p>
        </p:txBody>
      </p:sp>
      <p:sp>
        <p:nvSpPr>
          <p:cNvPr id="27" name="Text 25"/>
          <p:cNvSpPr/>
          <p:nvPr/>
        </p:nvSpPr>
        <p:spPr>
          <a:xfrm>
            <a:off x="5824728" y="2724912"/>
            <a:ext cx="3017520" cy="347472"/>
          </a:xfrm>
          <a:prstGeom prst="rect">
            <a:avLst/>
          </a:prstGeom>
          <a:noFill/>
        </p:spPr>
        <p:txBody>
          <a:bodyPr wrap="square" lIns="0" tIns="0" rIns="0" bIns="0" rtlCol="0" anchor="t"/>
          <a:lstStyle/>
          <a:p>
            <a:pPr marL="0" indent="0" algn="l">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AO Took 9 Days — Exceeds 7-Day Limit</a:t>
            </a:r>
            <a:endParaRPr lang="en-US" sz="1000" dirty="0"/>
          </a:p>
        </p:txBody>
      </p:sp>
      <p:sp>
        <p:nvSpPr>
          <p:cNvPr id="28" name="Text 26"/>
          <p:cNvSpPr/>
          <p:nvPr/>
        </p:nvSpPr>
        <p:spPr>
          <a:xfrm>
            <a:off x="4818888" y="3127248"/>
            <a:ext cx="4023360" cy="658368"/>
          </a:xfrm>
          <a:prstGeom prst="rect">
            <a:avLst/>
          </a:prstGeom>
          <a:noFill/>
        </p:spPr>
        <p:txBody>
          <a:bodyPr wrap="square" lIns="0" tIns="0" rIns="0" bIns="0" rtlCol="0" anchor="t"/>
          <a:lstStyle/>
          <a:p>
            <a:pPr marL="0" indent="0" algn="l">
              <a:buNone/>
            </a:pPr>
            <a:r>
              <a:rPr lang="en-US" sz="8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Having received the reply on 21.04.2024, the AO had only 7 days at his disposal — i.e., until 28.04.2024 — to pass order under Section 148A(d) and issue notice under Section 148. However, both were done on 30.04.2024, which is the 9th day. The notice under Section 148 was accordingly held to be barred by limitation.</a:t>
            </a:r>
            <a:endParaRPr lang="en-US" sz="850" dirty="0"/>
          </a:p>
        </p:txBody>
      </p:sp>
      <p:sp>
        <p:nvSpPr>
          <p:cNvPr id="29" name="Shape 27"/>
          <p:cNvSpPr/>
          <p:nvPr/>
        </p:nvSpPr>
        <p:spPr>
          <a:xfrm>
            <a:off x="274320" y="3968496"/>
            <a:ext cx="8595360" cy="763161"/>
          </a:xfrm>
          <a:prstGeom prst="roundRect">
            <a:avLst>
              <a:gd name="adj" fmla="val 6250"/>
            </a:avLst>
          </a:prstGeom>
          <a:solidFill>
            <a:srgbClr val="FDEEDD"/>
          </a:solidFill>
          <a:effectLst>
            <a:outerShdw blurRad="101600" dist="38100" dir="2700000" algn="bl" rotWithShape="0">
              <a:srgbClr val="000000">
                <a:alpha val="14000"/>
              </a:srgbClr>
            </a:outerShdw>
          </a:effectLst>
        </p:spPr>
        <p:txBody>
          <a:bodyPr/>
          <a:lstStyle/>
          <a:p>
            <a:endParaRPr lang="en-IN"/>
          </a:p>
        </p:txBody>
      </p:sp>
      <p:sp>
        <p:nvSpPr>
          <p:cNvPr id="30" name="Shape 28"/>
          <p:cNvSpPr/>
          <p:nvPr/>
        </p:nvSpPr>
        <p:spPr>
          <a:xfrm>
            <a:off x="347472" y="4023360"/>
            <a:ext cx="1005840" cy="256032"/>
          </a:xfrm>
          <a:prstGeom prst="roundRect">
            <a:avLst>
              <a:gd name="adj" fmla="val 14286"/>
            </a:avLst>
          </a:prstGeom>
          <a:solidFill>
            <a:srgbClr val="D4431C"/>
          </a:solidFill>
        </p:spPr>
        <p:txBody>
          <a:bodyPr/>
          <a:lstStyle/>
          <a:p>
            <a:endParaRPr lang="en-IN"/>
          </a:p>
        </p:txBody>
      </p:sp>
      <p:sp>
        <p:nvSpPr>
          <p:cNvPr id="31" name="Text 29"/>
          <p:cNvSpPr/>
          <p:nvPr/>
        </p:nvSpPr>
        <p:spPr>
          <a:xfrm>
            <a:off x="347472" y="4023360"/>
            <a:ext cx="1005840" cy="256032"/>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Para 25</a:t>
            </a:r>
            <a:endParaRPr lang="en-US" sz="900" dirty="0"/>
          </a:p>
        </p:txBody>
      </p:sp>
      <p:sp>
        <p:nvSpPr>
          <p:cNvPr id="32" name="Text 30"/>
          <p:cNvSpPr/>
          <p:nvPr/>
        </p:nvSpPr>
        <p:spPr>
          <a:xfrm>
            <a:off x="1463040" y="4023360"/>
            <a:ext cx="7132320" cy="292608"/>
          </a:xfrm>
          <a:prstGeom prst="rect">
            <a:avLst/>
          </a:prstGeom>
          <a:noFill/>
        </p:spPr>
        <p:txBody>
          <a:bodyPr wrap="square" lIns="0" tIns="0" rIns="0" bIns="0" rtlCol="0" anchor="ctr"/>
          <a:lstStyle/>
          <a:p>
            <a:pPr marL="0" indent="0" algn="l">
              <a:buNone/>
            </a:pPr>
            <a:r>
              <a:rPr lang="en-US" sz="1100" b="1" dirty="0">
                <a:solidFill>
                  <a:srgbClr val="D4431C"/>
                </a:solidFill>
                <a:latin typeface="Bookman Old Style" panose="02050604050505020204" pitchFamily="18" charset="0"/>
                <a:ea typeface="Bookman Old Style" panose="02050604050505020204" pitchFamily="34" charset="-122"/>
                <a:cs typeface="Bookman Old Style" panose="02050604050505020204" pitchFamily="34" charset="-120"/>
              </a:rPr>
              <a:t>Final Order</a:t>
            </a:r>
            <a:endParaRPr lang="en-US" sz="1100" dirty="0"/>
          </a:p>
        </p:txBody>
      </p:sp>
      <p:sp>
        <p:nvSpPr>
          <p:cNvPr id="33" name="Text 31"/>
          <p:cNvSpPr/>
          <p:nvPr/>
        </p:nvSpPr>
        <p:spPr>
          <a:xfrm>
            <a:off x="347472" y="4352544"/>
            <a:ext cx="8321040" cy="713232"/>
          </a:xfrm>
          <a:prstGeom prst="rect">
            <a:avLst/>
          </a:prstGeom>
          <a:noFill/>
        </p:spPr>
        <p:txBody>
          <a:bodyPr wrap="square" lIns="0" tIns="0" rIns="0" bIns="0" rtlCol="0" anchor="t"/>
          <a:lstStyle/>
          <a:p>
            <a:pPr marL="0" indent="0" algn="l">
              <a:buNone/>
            </a:pPr>
            <a:r>
              <a:rPr lang="en-US" sz="950"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The writ petition was allowed. The order under Section 148A(d) and the notice under Section 148, both passed/issued on 30.04.2024, were quashed as being issued beyond the period of limitation.</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1  |  Is Cash 'Property' under PBPT Act?  |  Facts</a:t>
            </a:r>
            <a:endParaRPr lang="en-US" sz="1700" dirty="0">
              <a:latin typeface="Bookman Old Style" panose="02050604050505020204" pitchFamily="18" charset="0"/>
            </a:endParaRPr>
          </a:p>
        </p:txBody>
      </p:sp>
      <p:sp>
        <p:nvSpPr>
          <p:cNvPr id="4" name="Shape 2"/>
          <p:cNvSpPr/>
          <p:nvPr/>
        </p:nvSpPr>
        <p:spPr>
          <a:xfrm>
            <a:off x="320040" y="777240"/>
            <a:ext cx="85039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777240"/>
            <a:ext cx="8503920" cy="411480"/>
          </a:xfrm>
          <a:prstGeom prst="rect">
            <a:avLst/>
          </a:prstGeom>
          <a:solidFill>
            <a:srgbClr val="4A7FD4">
              <a:alpha val="25000"/>
            </a:srgbClr>
          </a:solidFill>
          <a:ln w="6350">
            <a:solidFill>
              <a:srgbClr val="4A7FD4"/>
            </a:solidFill>
            <a:prstDash val="solid"/>
          </a:ln>
        </p:spPr>
        <p:txBody>
          <a:bodyPr/>
          <a:lstStyle/>
          <a:p>
            <a:endParaRPr lang="en-IN">
              <a:latin typeface="Bookman Old Style" panose="02050604050505020204" pitchFamily="18" charset="0"/>
            </a:endParaRPr>
          </a:p>
        </p:txBody>
      </p:sp>
      <p:sp>
        <p:nvSpPr>
          <p:cNvPr id="6" name="Text 4"/>
          <p:cNvSpPr/>
          <p:nvPr/>
        </p:nvSpPr>
        <p:spPr>
          <a:xfrm>
            <a:off x="502920" y="777240"/>
            <a:ext cx="8229600" cy="411480"/>
          </a:xfrm>
          <a:prstGeom prst="rect">
            <a:avLst/>
          </a:prstGeom>
          <a:noFill/>
        </p:spPr>
        <p:txBody>
          <a:bodyPr wrap="square" rtlCol="0" anchor="ctr"/>
          <a:lstStyle/>
          <a:p>
            <a:pPr marL="0" indent="0">
              <a:buNone/>
            </a:pPr>
            <a:r>
              <a:rPr lang="en-US" sz="1300" b="1" dirty="0">
                <a:solidFill>
                  <a:srgbClr val="4A7FD4"/>
                </a:solidFill>
                <a:latin typeface="Bookman Old Style" panose="02050604050505020204" pitchFamily="18" charset="0"/>
              </a:rPr>
              <a:t>Situation</a:t>
            </a:r>
            <a:endParaRPr lang="en-US" sz="1300" dirty="0">
              <a:latin typeface="Bookman Old Style" panose="02050604050505020204" pitchFamily="18" charset="0"/>
            </a:endParaRPr>
          </a:p>
        </p:txBody>
      </p:sp>
      <p:grpSp>
        <p:nvGrpSpPr>
          <p:cNvPr id="24" name="Group 23"/>
          <p:cNvGrpSpPr/>
          <p:nvPr/>
        </p:nvGrpSpPr>
        <p:grpSpPr>
          <a:xfrm>
            <a:off x="457200" y="1298448"/>
            <a:ext cx="8229600" cy="3410712"/>
            <a:chOff x="457200" y="1298448"/>
            <a:chExt cx="8229600" cy="3067812"/>
          </a:xfrm>
        </p:grpSpPr>
        <p:sp>
          <p:nvSpPr>
            <p:cNvPr id="7" name="Text 5"/>
            <p:cNvSpPr/>
            <p:nvPr/>
          </p:nvSpPr>
          <p:spPr>
            <a:xfrm>
              <a:off x="457200" y="1298448"/>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Situation:</a:t>
              </a:r>
              <a:endParaRPr lang="en-US" sz="1100" dirty="0">
                <a:latin typeface="Bookman Old Style" panose="02050604050505020204" pitchFamily="18" charset="0"/>
              </a:endParaRPr>
            </a:p>
          </p:txBody>
        </p:sp>
        <p:sp>
          <p:nvSpPr>
            <p:cNvPr id="8" name="Text 6"/>
            <p:cNvSpPr/>
            <p:nvPr/>
          </p:nvSpPr>
          <p:spPr>
            <a:xfrm>
              <a:off x="2331720" y="1298448"/>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Police intercepts a vehicle and finds a person carrying ₹50 lakhs in cash. He cannot explain the source or ownership of the cash.</a:t>
              </a:r>
              <a:endParaRPr lang="en-US" sz="1100" dirty="0">
                <a:latin typeface="Bookman Old Style" panose="02050604050505020204" pitchFamily="18" charset="0"/>
              </a:endParaRPr>
            </a:p>
          </p:txBody>
        </p:sp>
        <p:sp>
          <p:nvSpPr>
            <p:cNvPr id="9" name="Text 7"/>
            <p:cNvSpPr/>
            <p:nvPr/>
          </p:nvSpPr>
          <p:spPr>
            <a:xfrm>
              <a:off x="457200" y="1682496"/>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Cash Seized:</a:t>
              </a:r>
              <a:endParaRPr lang="en-US" sz="1100" dirty="0">
                <a:latin typeface="Bookman Old Style" panose="02050604050505020204" pitchFamily="18" charset="0"/>
              </a:endParaRPr>
            </a:p>
          </p:txBody>
        </p:sp>
        <p:sp>
          <p:nvSpPr>
            <p:cNvPr id="10" name="Text 8"/>
            <p:cNvSpPr/>
            <p:nvPr/>
          </p:nvSpPr>
          <p:spPr>
            <a:xfrm>
              <a:off x="2331720" y="1682496"/>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Physical currency — tangible, in hand, no documents, no bank trail</a:t>
              </a:r>
              <a:endParaRPr lang="en-US" sz="1100" dirty="0">
                <a:latin typeface="Bookman Old Style" panose="02050604050505020204" pitchFamily="18" charset="0"/>
              </a:endParaRPr>
            </a:p>
          </p:txBody>
        </p:sp>
        <p:sp>
          <p:nvSpPr>
            <p:cNvPr id="11" name="Text 9"/>
            <p:cNvSpPr/>
            <p:nvPr/>
          </p:nvSpPr>
          <p:spPr>
            <a:xfrm>
              <a:off x="457200" y="2066544"/>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Person's Claim:</a:t>
              </a:r>
              <a:endParaRPr lang="en-US" sz="1100" dirty="0">
                <a:latin typeface="Bookman Old Style" panose="02050604050505020204" pitchFamily="18" charset="0"/>
              </a:endParaRPr>
            </a:p>
          </p:txBody>
        </p:sp>
        <p:sp>
          <p:nvSpPr>
            <p:cNvPr id="12" name="Text 10"/>
            <p:cNvSpPr/>
            <p:nvPr/>
          </p:nvSpPr>
          <p:spPr>
            <a:xfrm>
              <a:off x="2331720" y="2066544"/>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"This is my money" — but no ITR, no bank withdrawal, no proof of source</a:t>
              </a:r>
              <a:endParaRPr lang="en-US" sz="1100" dirty="0">
                <a:latin typeface="Bookman Old Style" panose="02050604050505020204" pitchFamily="18" charset="0"/>
              </a:endParaRPr>
            </a:p>
          </p:txBody>
        </p:sp>
        <p:sp>
          <p:nvSpPr>
            <p:cNvPr id="13" name="Text 11"/>
            <p:cNvSpPr/>
            <p:nvPr/>
          </p:nvSpPr>
          <p:spPr>
            <a:xfrm>
              <a:off x="457200" y="2450592"/>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Revenue's View:</a:t>
              </a:r>
              <a:endParaRPr lang="en-US" sz="1100" dirty="0">
                <a:latin typeface="Bookman Old Style" panose="02050604050505020204" pitchFamily="18" charset="0"/>
              </a:endParaRPr>
            </a:p>
          </p:txBody>
        </p:sp>
        <p:sp>
          <p:nvSpPr>
            <p:cNvPr id="14" name="Text 12"/>
            <p:cNvSpPr/>
            <p:nvPr/>
          </p:nvSpPr>
          <p:spPr>
            <a:xfrm>
              <a:off x="2331720" y="2450592"/>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Cash is unaccounted property and falls under PBPT Act</a:t>
              </a:r>
              <a:endParaRPr lang="en-US" sz="1100" dirty="0">
                <a:latin typeface="Bookman Old Style" panose="02050604050505020204" pitchFamily="18" charset="0"/>
              </a:endParaRPr>
            </a:p>
          </p:txBody>
        </p:sp>
        <p:sp>
          <p:nvSpPr>
            <p:cNvPr id="15" name="Text 13"/>
            <p:cNvSpPr/>
            <p:nvPr/>
          </p:nvSpPr>
          <p:spPr>
            <a:xfrm>
              <a:off x="457200" y="2834640"/>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Assessee's Argument:</a:t>
              </a:r>
              <a:endParaRPr lang="en-US" sz="1100" dirty="0">
                <a:latin typeface="Bookman Old Style" panose="02050604050505020204" pitchFamily="18" charset="0"/>
              </a:endParaRPr>
            </a:p>
          </p:txBody>
        </p:sp>
        <p:sp>
          <p:nvSpPr>
            <p:cNvPr id="16" name="Text 14"/>
            <p:cNvSpPr/>
            <p:nvPr/>
          </p:nvSpPr>
          <p:spPr>
            <a:xfrm>
              <a:off x="2331720" y="2834640"/>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S.2(26) lists assets like rights, documents, instruments — cash is not explicitly mentioned. Legislature did not intend to include cash as 'property'.</a:t>
              </a:r>
              <a:endParaRPr lang="en-US" sz="1100" dirty="0">
                <a:latin typeface="Bookman Old Style" panose="02050604050505020204" pitchFamily="18" charset="0"/>
              </a:endParaRPr>
            </a:p>
          </p:txBody>
        </p:sp>
        <p:sp>
          <p:nvSpPr>
            <p:cNvPr id="17" name="Text 15"/>
            <p:cNvSpPr/>
            <p:nvPr/>
          </p:nvSpPr>
          <p:spPr>
            <a:xfrm>
              <a:off x="457200" y="3218688"/>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Counter Argument:</a:t>
              </a:r>
              <a:endParaRPr lang="en-US" sz="1100" dirty="0">
                <a:latin typeface="Bookman Old Style" panose="02050604050505020204" pitchFamily="18" charset="0"/>
              </a:endParaRPr>
            </a:p>
          </p:txBody>
        </p:sp>
        <p:sp>
          <p:nvSpPr>
            <p:cNvPr id="18" name="Text 16"/>
            <p:cNvSpPr/>
            <p:nvPr/>
          </p:nvSpPr>
          <p:spPr>
            <a:xfrm>
              <a:off x="2331720" y="3218688"/>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S.2(26) says 'assets of any kind, whether movable or immovable, tangible or intangible'. Cash is a physical, tangible, movable asset.</a:t>
              </a:r>
              <a:endParaRPr lang="en-US" sz="1100" dirty="0">
                <a:latin typeface="Bookman Old Style" panose="02050604050505020204" pitchFamily="18" charset="0"/>
              </a:endParaRPr>
            </a:p>
          </p:txBody>
        </p:sp>
        <p:sp>
          <p:nvSpPr>
            <p:cNvPr id="19" name="Text 17"/>
            <p:cNvSpPr/>
            <p:nvPr/>
          </p:nvSpPr>
          <p:spPr>
            <a:xfrm>
              <a:off x="457200" y="3602736"/>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Key Question:</a:t>
              </a:r>
              <a:endParaRPr lang="en-US" sz="1100" dirty="0">
                <a:latin typeface="Bookman Old Style" panose="02050604050505020204" pitchFamily="18" charset="0"/>
              </a:endParaRPr>
            </a:p>
          </p:txBody>
        </p:sp>
        <p:sp>
          <p:nvSpPr>
            <p:cNvPr id="20" name="Text 18"/>
            <p:cNvSpPr/>
            <p:nvPr/>
          </p:nvSpPr>
          <p:spPr>
            <a:xfrm>
              <a:off x="2331720" y="3602736"/>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Does unaccounted physical cash fall within the definition of 'property' under S.2(26) and hence 'benami property' under S.2(8) of PBPT Act?</a:t>
              </a:r>
              <a:endParaRPr lang="en-US" sz="1100" dirty="0">
                <a:latin typeface="Bookman Old Style" panose="02050604050505020204" pitchFamily="18" charset="0"/>
              </a:endParaRPr>
            </a:p>
          </p:txBody>
        </p:sp>
        <p:sp>
          <p:nvSpPr>
            <p:cNvPr id="21" name="Text 19"/>
            <p:cNvSpPr/>
            <p:nvPr/>
          </p:nvSpPr>
          <p:spPr>
            <a:xfrm>
              <a:off x="457200" y="3986784"/>
              <a:ext cx="1828800" cy="379476"/>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Why It Matters:</a:t>
              </a:r>
              <a:endParaRPr lang="en-US" sz="1100" dirty="0">
                <a:latin typeface="Bookman Old Style" panose="02050604050505020204" pitchFamily="18" charset="0"/>
              </a:endParaRPr>
            </a:p>
          </p:txBody>
        </p:sp>
        <p:sp>
          <p:nvSpPr>
            <p:cNvPr id="22" name="Text 20"/>
            <p:cNvSpPr/>
            <p:nvPr/>
          </p:nvSpPr>
          <p:spPr>
            <a:xfrm>
              <a:off x="2331720" y="3986784"/>
              <a:ext cx="6355080" cy="379476"/>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If cash is not 'property', the entire PBPT Act machinery cannot be invoked — the person walks away with the cash after paying income tax.</a:t>
              </a:r>
              <a:endParaRPr lang="en-US" sz="1100" dirty="0">
                <a:latin typeface="Bookman Old Style" panose="02050604050505020204" pitchFamily="18"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21140" cy="1371600"/>
          </a:xfrm>
          <a:prstGeom prst="rect">
            <a:avLst/>
          </a:prstGeom>
          <a:solidFill>
            <a:srgbClr val="112244"/>
          </a:solidFill>
          <a:ln w="12700">
            <a:solidFill>
              <a:srgbClr val="112244"/>
            </a:solidFill>
            <a:prstDash val="solid"/>
          </a:ln>
        </p:spPr>
        <p:txBody>
          <a:bodyPr/>
          <a:lstStyle/>
          <a:p>
            <a:endParaRPr lang="en-IN"/>
          </a:p>
        </p:txBody>
      </p:sp>
      <p:sp>
        <p:nvSpPr>
          <p:cNvPr id="3" name="Text 1"/>
          <p:cNvSpPr/>
          <p:nvPr/>
        </p:nvSpPr>
        <p:spPr>
          <a:xfrm>
            <a:off x="342900" y="68580"/>
            <a:ext cx="8435340" cy="342900"/>
          </a:xfrm>
          <a:prstGeom prst="rect">
            <a:avLst/>
          </a:prstGeom>
          <a:noFill/>
        </p:spPr>
        <p:txBody>
          <a:bodyPr wrap="square" lIns="0" tIns="0" rIns="0" bIns="0" rtlCol="0" anchor="ctr"/>
          <a:lstStyle/>
          <a:p>
            <a:pPr marL="0" indent="0" algn="ctr">
              <a:buNone/>
            </a:pPr>
            <a:r>
              <a:rPr lang="en-US" sz="1200" b="1" kern="0" spc="300"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IN THE INCOME TAX APPELLATE TRIBUNAL</a:t>
            </a:r>
            <a:endParaRPr lang="en-US" sz="1200" dirty="0"/>
          </a:p>
        </p:txBody>
      </p:sp>
      <p:sp>
        <p:nvSpPr>
          <p:cNvPr id="4" name="Text 2"/>
          <p:cNvSpPr/>
          <p:nvPr/>
        </p:nvSpPr>
        <p:spPr>
          <a:xfrm>
            <a:off x="342900" y="397764"/>
            <a:ext cx="8435340" cy="260604"/>
          </a:xfrm>
          <a:prstGeom prst="rect">
            <a:avLst/>
          </a:prstGeom>
          <a:noFill/>
        </p:spPr>
        <p:txBody>
          <a:bodyPr wrap="square" lIns="0" tIns="0" rIns="0" bIns="0" rtlCol="0" anchor="ctr"/>
          <a:lstStyle/>
          <a:p>
            <a:pPr marL="0" indent="0" algn="ctr">
              <a:buNone/>
            </a:pPr>
            <a:r>
              <a:rPr lang="en-US" sz="1050"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Hyderabad 'B' Bench, Hyderabad</a:t>
            </a:r>
            <a:endParaRPr lang="en-US" sz="1050" dirty="0"/>
          </a:p>
        </p:txBody>
      </p:sp>
      <p:sp>
        <p:nvSpPr>
          <p:cNvPr id="6" name="Shape 4"/>
          <p:cNvSpPr/>
          <p:nvPr/>
        </p:nvSpPr>
        <p:spPr>
          <a:xfrm>
            <a:off x="822960" y="946404"/>
            <a:ext cx="7475220" cy="356616"/>
          </a:xfrm>
          <a:prstGeom prst="roundRect">
            <a:avLst>
              <a:gd name="adj" fmla="val 15385"/>
            </a:avLst>
          </a:prstGeom>
          <a:solidFill>
            <a:srgbClr val="1A6FC4"/>
          </a:solidFill>
          <a:ln w="12700">
            <a:solidFill>
              <a:srgbClr val="1A6FC4"/>
            </a:solidFill>
            <a:prstDash val="solid"/>
          </a:ln>
        </p:spPr>
        <p:txBody>
          <a:bodyPr/>
          <a:lstStyle/>
          <a:p>
            <a:endParaRPr lang="en-IN"/>
          </a:p>
        </p:txBody>
      </p:sp>
      <p:sp>
        <p:nvSpPr>
          <p:cNvPr id="7" name="Text 5"/>
          <p:cNvSpPr/>
          <p:nvPr/>
        </p:nvSpPr>
        <p:spPr>
          <a:xfrm>
            <a:off x="822960" y="946404"/>
            <a:ext cx="7475220" cy="356616"/>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ITA No. 2396/Hyd/2025  |  C.O. No. 18/Hyd/2026  |  Assessment Year: 2019-20</a:t>
            </a:r>
            <a:endParaRPr lang="en-US" sz="1050" dirty="0"/>
          </a:p>
        </p:txBody>
      </p:sp>
      <p:sp>
        <p:nvSpPr>
          <p:cNvPr id="8" name="Text 6"/>
          <p:cNvSpPr/>
          <p:nvPr/>
        </p:nvSpPr>
        <p:spPr>
          <a:xfrm>
            <a:off x="342900" y="1474470"/>
            <a:ext cx="8435340" cy="857250"/>
          </a:xfrm>
          <a:prstGeom prst="rect">
            <a:avLst/>
          </a:prstGeom>
          <a:noFill/>
        </p:spPr>
        <p:txBody>
          <a:bodyPr wrap="square" lIns="0" tIns="0" rIns="0" bIns="0" rtlCol="0" anchor="ctr"/>
          <a:lstStyle/>
          <a:p>
            <a:pPr marL="0" indent="0" algn="ctr">
              <a:buNone/>
            </a:pPr>
            <a:r>
              <a:rPr lang="en-US" sz="2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Validity of Notice u/s 148 of the Income-tax Act, 1961</a:t>
            </a:r>
            <a:endParaRPr lang="en-US" sz="2100" dirty="0"/>
          </a:p>
          <a:p>
            <a:pPr marL="0" indent="0" algn="ctr">
              <a:buNone/>
            </a:pPr>
            <a:r>
              <a:rPr lang="en-US" sz="21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When the Limitation Period for Notice u/s 143(2) Has Not Yet Expired</a:t>
            </a:r>
            <a:endParaRPr lang="en-US" sz="2100" dirty="0"/>
          </a:p>
        </p:txBody>
      </p:sp>
      <p:sp>
        <p:nvSpPr>
          <p:cNvPr id="9" name="Shape 7"/>
          <p:cNvSpPr/>
          <p:nvPr/>
        </p:nvSpPr>
        <p:spPr>
          <a:xfrm>
            <a:off x="0" y="2400300"/>
            <a:ext cx="9121140" cy="34290"/>
          </a:xfrm>
          <a:prstGeom prst="rect">
            <a:avLst/>
          </a:prstGeom>
          <a:solidFill>
            <a:srgbClr val="C8960C"/>
          </a:solidFill>
          <a:ln w="12700">
            <a:solidFill>
              <a:srgbClr val="C8960C"/>
            </a:solidFill>
            <a:prstDash val="solid"/>
          </a:ln>
        </p:spPr>
        <p:txBody>
          <a:bodyPr/>
          <a:lstStyle/>
          <a:p>
            <a:endParaRPr lang="en-IN"/>
          </a:p>
        </p:txBody>
      </p:sp>
      <p:sp>
        <p:nvSpPr>
          <p:cNvPr id="10" name="Shape 8"/>
          <p:cNvSpPr/>
          <p:nvPr/>
        </p:nvSpPr>
        <p:spPr>
          <a:xfrm>
            <a:off x="274320" y="2503170"/>
            <a:ext cx="3840480" cy="1110996"/>
          </a:xfrm>
          <a:prstGeom prst="roundRect">
            <a:avLst>
              <a:gd name="adj" fmla="val 6173"/>
            </a:avLst>
          </a:prstGeom>
          <a:solidFill>
            <a:srgbClr val="16283F"/>
          </a:solidFill>
          <a:ln w="12700">
            <a:solidFill>
              <a:srgbClr val="1E3A5F"/>
            </a:solidFill>
            <a:prstDash val="solid"/>
          </a:ln>
        </p:spPr>
        <p:txBody>
          <a:bodyPr/>
          <a:lstStyle/>
          <a:p>
            <a:endParaRPr lang="en-IN"/>
          </a:p>
        </p:txBody>
      </p:sp>
      <p:sp>
        <p:nvSpPr>
          <p:cNvPr id="11" name="Text 9"/>
          <p:cNvSpPr/>
          <p:nvPr/>
        </p:nvSpPr>
        <p:spPr>
          <a:xfrm>
            <a:off x="274320" y="2523744"/>
            <a:ext cx="3840480" cy="205740"/>
          </a:xfrm>
          <a:prstGeom prst="rect">
            <a:avLst/>
          </a:prstGeom>
          <a:noFill/>
        </p:spPr>
        <p:txBody>
          <a:bodyPr wrap="square" lIns="0" tIns="0" rIns="0" bIns="0" rtlCol="0" anchor="ctr"/>
          <a:lstStyle/>
          <a:p>
            <a:pPr marL="0" indent="0" algn="ctr">
              <a:buNone/>
            </a:pPr>
            <a:r>
              <a:rPr lang="en-US" sz="75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APPELLANT</a:t>
            </a:r>
            <a:endParaRPr lang="en-US" sz="750" dirty="0"/>
          </a:p>
        </p:txBody>
      </p:sp>
      <p:sp>
        <p:nvSpPr>
          <p:cNvPr id="12" name="Text 10"/>
          <p:cNvSpPr/>
          <p:nvPr/>
        </p:nvSpPr>
        <p:spPr>
          <a:xfrm>
            <a:off x="274320" y="2729484"/>
            <a:ext cx="3840480" cy="836676"/>
          </a:xfrm>
          <a:prstGeom prst="rect">
            <a:avLst/>
          </a:prstGeom>
          <a:noFill/>
        </p:spPr>
        <p:txBody>
          <a:bodyPr wrap="square" lIns="0" tIns="0" rIns="0" bIns="0" rtlCol="0" anchor="ctr"/>
          <a:lstStyle/>
          <a:p>
            <a:pPr marL="0" indent="0" algn="ctr">
              <a:buNone/>
            </a:pPr>
            <a:r>
              <a:rPr lang="en-US" sz="1125"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ACIT, Central Circle 1(4)</a:t>
            </a:r>
            <a:endParaRPr lang="en-US" sz="1125" dirty="0"/>
          </a:p>
          <a:p>
            <a:pPr marL="0" indent="0" algn="ctr">
              <a:buNone/>
            </a:pPr>
            <a:r>
              <a:rPr lang="en-US" sz="1125"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Hyderabad  (Revenue)</a:t>
            </a:r>
            <a:endParaRPr lang="en-US" sz="1125" dirty="0"/>
          </a:p>
        </p:txBody>
      </p:sp>
      <p:sp>
        <p:nvSpPr>
          <p:cNvPr id="13" name="Text 11"/>
          <p:cNvSpPr/>
          <p:nvPr/>
        </p:nvSpPr>
        <p:spPr>
          <a:xfrm>
            <a:off x="4046220" y="2660904"/>
            <a:ext cx="1028700" cy="603504"/>
          </a:xfrm>
          <a:prstGeom prst="rect">
            <a:avLst/>
          </a:prstGeom>
          <a:noFill/>
        </p:spPr>
        <p:txBody>
          <a:bodyPr wrap="square" lIns="0" tIns="0" rIns="0" bIns="0" rtlCol="0" anchor="ctr"/>
          <a:lstStyle/>
          <a:p>
            <a:pPr marL="0" indent="0" algn="ctr">
              <a:buNone/>
            </a:pPr>
            <a:r>
              <a:rPr lang="en-US" sz="210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VS</a:t>
            </a:r>
            <a:endParaRPr lang="en-US" sz="2100" dirty="0"/>
          </a:p>
        </p:txBody>
      </p:sp>
      <p:sp>
        <p:nvSpPr>
          <p:cNvPr id="14" name="Shape 12"/>
          <p:cNvSpPr/>
          <p:nvPr/>
        </p:nvSpPr>
        <p:spPr>
          <a:xfrm>
            <a:off x="5006340" y="2503170"/>
            <a:ext cx="3840480" cy="1110996"/>
          </a:xfrm>
          <a:prstGeom prst="roundRect">
            <a:avLst>
              <a:gd name="adj" fmla="val 6173"/>
            </a:avLst>
          </a:prstGeom>
          <a:solidFill>
            <a:srgbClr val="16283F"/>
          </a:solidFill>
          <a:ln w="12700">
            <a:solidFill>
              <a:srgbClr val="1E3A5F"/>
            </a:solidFill>
            <a:prstDash val="solid"/>
          </a:ln>
        </p:spPr>
        <p:txBody>
          <a:bodyPr/>
          <a:lstStyle/>
          <a:p>
            <a:endParaRPr lang="en-IN"/>
          </a:p>
        </p:txBody>
      </p:sp>
      <p:sp>
        <p:nvSpPr>
          <p:cNvPr id="15" name="Text 13"/>
          <p:cNvSpPr/>
          <p:nvPr/>
        </p:nvSpPr>
        <p:spPr>
          <a:xfrm>
            <a:off x="5006340" y="2523744"/>
            <a:ext cx="3840480" cy="205740"/>
          </a:xfrm>
          <a:prstGeom prst="rect">
            <a:avLst/>
          </a:prstGeom>
          <a:noFill/>
        </p:spPr>
        <p:txBody>
          <a:bodyPr wrap="square" lIns="0" tIns="0" rIns="0" bIns="0" rtlCol="0" anchor="ctr"/>
          <a:lstStyle/>
          <a:p>
            <a:pPr marL="0" indent="0" algn="ctr">
              <a:buNone/>
            </a:pPr>
            <a:r>
              <a:rPr lang="en-US" sz="750" b="1" dirty="0">
                <a:solidFill>
                  <a:srgbClr val="F0C040"/>
                </a:solidFill>
                <a:latin typeface="Bookman Old Style" panose="02050604050505020204" pitchFamily="18" charset="0"/>
                <a:ea typeface="Bookman Old Style" panose="02050604050505020204" pitchFamily="34" charset="-122"/>
                <a:cs typeface="Bookman Old Style" panose="02050604050505020204" pitchFamily="34" charset="-120"/>
              </a:rPr>
              <a:t>RESPONDENT / CROSS OBJECTOR</a:t>
            </a:r>
            <a:endParaRPr lang="en-US" sz="750" dirty="0"/>
          </a:p>
        </p:txBody>
      </p:sp>
      <p:sp>
        <p:nvSpPr>
          <p:cNvPr id="16" name="Text 14"/>
          <p:cNvSpPr/>
          <p:nvPr/>
        </p:nvSpPr>
        <p:spPr>
          <a:xfrm>
            <a:off x="5006340" y="2729484"/>
            <a:ext cx="3840480" cy="836676"/>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Shri Umamaheswar Rao Lagadapati</a:t>
            </a:r>
            <a:endParaRPr lang="en-US" sz="1050" dirty="0"/>
          </a:p>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Hyderabad  |  PAN: AAMPL1791R</a:t>
            </a:r>
            <a:endParaRPr lang="en-US" sz="1050" dirty="0"/>
          </a:p>
        </p:txBody>
      </p:sp>
      <p:sp>
        <p:nvSpPr>
          <p:cNvPr id="17" name="Shape 15"/>
          <p:cNvSpPr/>
          <p:nvPr/>
        </p:nvSpPr>
        <p:spPr>
          <a:xfrm>
            <a:off x="0" y="3689604"/>
            <a:ext cx="9121140" cy="27432"/>
          </a:xfrm>
          <a:prstGeom prst="rect">
            <a:avLst/>
          </a:prstGeom>
          <a:solidFill>
            <a:srgbClr val="1E3A5F"/>
          </a:solidFill>
          <a:ln w="12700">
            <a:solidFill>
              <a:srgbClr val="1E3A5F"/>
            </a:solidFill>
            <a:prstDash val="solid"/>
          </a:ln>
        </p:spPr>
        <p:txBody>
          <a:bodyPr/>
          <a:lstStyle/>
          <a:p>
            <a:endParaRPr lang="en-IN"/>
          </a:p>
        </p:txBody>
      </p:sp>
      <p:sp>
        <p:nvSpPr>
          <p:cNvPr id="18" name="Shape 16"/>
          <p:cNvSpPr/>
          <p:nvPr/>
        </p:nvSpPr>
        <p:spPr>
          <a:xfrm>
            <a:off x="2482596" y="3806190"/>
            <a:ext cx="2043684" cy="877824"/>
          </a:xfrm>
          <a:prstGeom prst="roundRect">
            <a:avLst>
              <a:gd name="adj" fmla="val 6250"/>
            </a:avLst>
          </a:prstGeom>
          <a:solidFill>
            <a:srgbClr val="16283F"/>
          </a:solidFill>
          <a:ln w="12700">
            <a:solidFill>
              <a:srgbClr val="1E3A5F"/>
            </a:solidFill>
            <a:prstDash val="solid"/>
          </a:ln>
        </p:spPr>
        <p:txBody>
          <a:bodyPr/>
          <a:lstStyle/>
          <a:p>
            <a:endParaRPr lang="en-IN"/>
          </a:p>
        </p:txBody>
      </p:sp>
      <p:sp>
        <p:nvSpPr>
          <p:cNvPr id="19" name="Text 17"/>
          <p:cNvSpPr/>
          <p:nvPr/>
        </p:nvSpPr>
        <p:spPr>
          <a:xfrm>
            <a:off x="2564892" y="3833622"/>
            <a:ext cx="1879092" cy="205740"/>
          </a:xfrm>
          <a:prstGeom prst="rect">
            <a:avLst/>
          </a:prstGeom>
          <a:noFill/>
        </p:spPr>
        <p:txBody>
          <a:bodyPr wrap="square" lIns="0" tIns="0" rIns="0" bIns="0" rtlCol="0" anchor="ctr"/>
          <a:lstStyle/>
          <a:p>
            <a:pPr marL="0" indent="0" algn="l">
              <a:buNone/>
            </a:pPr>
            <a:r>
              <a:rPr lang="en-US" sz="750" b="1"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Date of Hearing</a:t>
            </a:r>
            <a:endParaRPr lang="en-US" sz="750" dirty="0"/>
          </a:p>
        </p:txBody>
      </p:sp>
      <p:sp>
        <p:nvSpPr>
          <p:cNvPr id="20" name="Text 18"/>
          <p:cNvSpPr/>
          <p:nvPr/>
        </p:nvSpPr>
        <p:spPr>
          <a:xfrm>
            <a:off x="2564892" y="4039362"/>
            <a:ext cx="1879092" cy="603504"/>
          </a:xfrm>
          <a:prstGeom prst="rect">
            <a:avLst/>
          </a:prstGeom>
          <a:noFill/>
        </p:spPr>
        <p:txBody>
          <a:bodyPr wrap="square" lIns="0" tIns="0" rIns="0" bIns="0" rtlCol="0" anchor="t"/>
          <a:lstStyle/>
          <a:p>
            <a:pPr marL="0" indent="0" algn="l">
              <a:buNone/>
            </a:pPr>
            <a:r>
              <a:rPr lang="en-US" sz="90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10.06.2026</a:t>
            </a:r>
            <a:endParaRPr lang="en-US" sz="900" dirty="0"/>
          </a:p>
        </p:txBody>
      </p:sp>
      <p:sp>
        <p:nvSpPr>
          <p:cNvPr id="21" name="Shape 19"/>
          <p:cNvSpPr/>
          <p:nvPr/>
        </p:nvSpPr>
        <p:spPr>
          <a:xfrm>
            <a:off x="4642866" y="3806190"/>
            <a:ext cx="2043684" cy="877824"/>
          </a:xfrm>
          <a:prstGeom prst="roundRect">
            <a:avLst>
              <a:gd name="adj" fmla="val 6250"/>
            </a:avLst>
          </a:prstGeom>
          <a:solidFill>
            <a:srgbClr val="16283F"/>
          </a:solidFill>
          <a:ln w="12700">
            <a:solidFill>
              <a:srgbClr val="1E3A5F"/>
            </a:solidFill>
            <a:prstDash val="solid"/>
          </a:ln>
        </p:spPr>
        <p:txBody>
          <a:bodyPr/>
          <a:lstStyle/>
          <a:p>
            <a:endParaRPr lang="en-IN"/>
          </a:p>
        </p:txBody>
      </p:sp>
      <p:sp>
        <p:nvSpPr>
          <p:cNvPr id="22" name="Text 20"/>
          <p:cNvSpPr/>
          <p:nvPr/>
        </p:nvSpPr>
        <p:spPr>
          <a:xfrm>
            <a:off x="4725162" y="3833622"/>
            <a:ext cx="1879092" cy="205740"/>
          </a:xfrm>
          <a:prstGeom prst="rect">
            <a:avLst/>
          </a:prstGeom>
          <a:noFill/>
        </p:spPr>
        <p:txBody>
          <a:bodyPr wrap="square" lIns="0" tIns="0" rIns="0" bIns="0" rtlCol="0" anchor="ctr"/>
          <a:lstStyle/>
          <a:p>
            <a:pPr marL="0" indent="0" algn="l">
              <a:buNone/>
            </a:pPr>
            <a:r>
              <a:rPr lang="en-US" sz="750" b="1"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Pronounced</a:t>
            </a:r>
            <a:endParaRPr lang="en-US" sz="750" dirty="0"/>
          </a:p>
        </p:txBody>
      </p:sp>
      <p:sp>
        <p:nvSpPr>
          <p:cNvPr id="23" name="Text 21"/>
          <p:cNvSpPr/>
          <p:nvPr/>
        </p:nvSpPr>
        <p:spPr>
          <a:xfrm>
            <a:off x="4725162" y="4039362"/>
            <a:ext cx="1879092" cy="603504"/>
          </a:xfrm>
          <a:prstGeom prst="rect">
            <a:avLst/>
          </a:prstGeom>
          <a:noFill/>
        </p:spPr>
        <p:txBody>
          <a:bodyPr wrap="square" lIns="0" tIns="0" rIns="0" bIns="0" rtlCol="0" anchor="t"/>
          <a:lstStyle/>
          <a:p>
            <a:pPr marL="0" indent="0" algn="l">
              <a:buNone/>
            </a:pPr>
            <a:r>
              <a:rPr lang="en-US" sz="90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19.06.2026</a:t>
            </a:r>
            <a:endParaRPr lang="en-US" sz="900" dirty="0"/>
          </a:p>
        </p:txBody>
      </p:sp>
      <p:sp>
        <p:nvSpPr>
          <p:cNvPr id="30" name="Shape 28"/>
          <p:cNvSpPr/>
          <p:nvPr/>
        </p:nvSpPr>
        <p:spPr>
          <a:xfrm>
            <a:off x="0" y="4869180"/>
            <a:ext cx="9121140" cy="274320"/>
          </a:xfrm>
          <a:prstGeom prst="rect">
            <a:avLst/>
          </a:prstGeom>
          <a:solidFill>
            <a:srgbClr val="1A4A80"/>
          </a:solidFill>
          <a:ln w="12700">
            <a:solidFill>
              <a:srgbClr val="1A4A80"/>
            </a:solidFill>
            <a:prstDash val="solid"/>
          </a:ln>
        </p:spPr>
        <p:txBody>
          <a:bodyPr/>
          <a:lstStyle/>
          <a:p>
            <a:endParaRPr lang="en-I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21140" cy="788670"/>
          </a:xfrm>
          <a:prstGeom prst="rect">
            <a:avLst/>
          </a:prstGeom>
          <a:solidFill>
            <a:srgbClr val="112244"/>
          </a:solidFill>
          <a:ln w="12700">
            <a:solidFill>
              <a:srgbClr val="112244"/>
            </a:solidFill>
            <a:prstDash val="solid"/>
          </a:ln>
        </p:spPr>
        <p:txBody>
          <a:bodyPr/>
          <a:lstStyle/>
          <a:p>
            <a:endParaRPr lang="en-IN"/>
          </a:p>
        </p:txBody>
      </p:sp>
      <p:sp>
        <p:nvSpPr>
          <p:cNvPr id="3" name="Text 1"/>
          <p:cNvSpPr/>
          <p:nvPr/>
        </p:nvSpPr>
        <p:spPr>
          <a:xfrm>
            <a:off x="240030" y="54864"/>
            <a:ext cx="8641080" cy="466344"/>
          </a:xfrm>
          <a:prstGeom prst="rect">
            <a:avLst/>
          </a:prstGeom>
          <a:noFill/>
        </p:spPr>
        <p:txBody>
          <a:bodyPr wrap="square" lIns="0" tIns="0" rIns="0" bIns="0" rtlCol="0" anchor="ctr"/>
          <a:lstStyle/>
          <a:p>
            <a:pPr marL="0" indent="0" algn="l">
              <a:buNone/>
            </a:pPr>
            <a:r>
              <a:rPr lang="en-US" sz="19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Background &amp; Facts of the Case</a:t>
            </a:r>
            <a:endParaRPr lang="en-US" sz="1950" dirty="0"/>
          </a:p>
        </p:txBody>
      </p:sp>
      <p:sp>
        <p:nvSpPr>
          <p:cNvPr id="4" name="Text 2"/>
          <p:cNvSpPr/>
          <p:nvPr/>
        </p:nvSpPr>
        <p:spPr>
          <a:xfrm>
            <a:off x="240030" y="534924"/>
            <a:ext cx="8641080" cy="205740"/>
          </a:xfrm>
          <a:prstGeom prst="rect">
            <a:avLst/>
          </a:prstGeom>
          <a:noFill/>
        </p:spPr>
        <p:txBody>
          <a:bodyPr wrap="square" lIns="0" tIns="0" rIns="0" bIns="0" rtlCol="0" anchor="ctr"/>
          <a:lstStyle/>
          <a:p>
            <a:pPr marL="0" indent="0" algn="l">
              <a:buNone/>
            </a:pPr>
            <a:r>
              <a:rPr lang="en-US" sz="860"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ITA No. 2396/Hyd/2025  |  A.Y. 2019-20  |  ACIT v. Shri Umamaheswar Rao Lagadapati</a:t>
            </a:r>
            <a:endParaRPr lang="en-US" sz="860" dirty="0"/>
          </a:p>
        </p:txBody>
      </p:sp>
      <p:sp>
        <p:nvSpPr>
          <p:cNvPr id="5" name="Shape 3"/>
          <p:cNvSpPr/>
          <p:nvPr/>
        </p:nvSpPr>
        <p:spPr>
          <a:xfrm>
            <a:off x="0" y="4869180"/>
            <a:ext cx="9121140" cy="274320"/>
          </a:xfrm>
          <a:prstGeom prst="rect">
            <a:avLst/>
          </a:prstGeom>
          <a:solidFill>
            <a:srgbClr val="1A4A80"/>
          </a:solidFill>
          <a:ln w="12700">
            <a:solidFill>
              <a:srgbClr val="1A4A80"/>
            </a:solidFill>
            <a:prstDash val="solid"/>
          </a:ln>
        </p:spPr>
        <p:txBody>
          <a:bodyPr/>
          <a:lstStyle/>
          <a:p>
            <a:endParaRPr lang="en-IN"/>
          </a:p>
        </p:txBody>
      </p:sp>
      <p:sp>
        <p:nvSpPr>
          <p:cNvPr id="7" name="Shape 5"/>
          <p:cNvSpPr/>
          <p:nvPr/>
        </p:nvSpPr>
        <p:spPr>
          <a:xfrm>
            <a:off x="192024" y="887748"/>
            <a:ext cx="1632204" cy="2962656"/>
          </a:xfrm>
          <a:prstGeom prst="roundRect">
            <a:avLst>
              <a:gd name="adj" fmla="val 4202"/>
            </a:avLst>
          </a:prstGeom>
          <a:solidFill>
            <a:srgbClr val="16283F"/>
          </a:solidFill>
          <a:ln w="12700">
            <a:solidFill>
              <a:srgbClr val="1E3A5F"/>
            </a:solidFill>
            <a:prstDash val="solid"/>
          </a:ln>
          <a:effectLst>
            <a:outerShdw blurRad="76200" dist="25400" dir="2700000" algn="bl" rotWithShape="0">
              <a:srgbClr val="000000">
                <a:alpha val="28000"/>
              </a:srgbClr>
            </a:outerShdw>
          </a:effectLst>
        </p:spPr>
        <p:txBody>
          <a:bodyPr/>
          <a:lstStyle/>
          <a:p>
            <a:endParaRPr lang="en-IN"/>
          </a:p>
        </p:txBody>
      </p:sp>
      <p:sp>
        <p:nvSpPr>
          <p:cNvPr id="8" name="Shape 6"/>
          <p:cNvSpPr/>
          <p:nvPr/>
        </p:nvSpPr>
        <p:spPr>
          <a:xfrm>
            <a:off x="802386" y="887748"/>
            <a:ext cx="411480" cy="411480"/>
          </a:xfrm>
          <a:prstGeom prst="ellipse">
            <a:avLst/>
          </a:prstGeom>
          <a:solidFill>
            <a:srgbClr val="1A6FC4"/>
          </a:solidFill>
          <a:ln w="12700">
            <a:solidFill>
              <a:srgbClr val="1A6FC4"/>
            </a:solidFill>
            <a:prstDash val="solid"/>
          </a:ln>
        </p:spPr>
        <p:txBody>
          <a:bodyPr/>
          <a:lstStyle/>
          <a:p>
            <a:endParaRPr lang="en-IN"/>
          </a:p>
        </p:txBody>
      </p:sp>
      <p:sp>
        <p:nvSpPr>
          <p:cNvPr id="9" name="Text 7"/>
          <p:cNvSpPr/>
          <p:nvPr/>
        </p:nvSpPr>
        <p:spPr>
          <a:xfrm>
            <a:off x="802386" y="887748"/>
            <a:ext cx="411480" cy="411480"/>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1</a:t>
            </a:r>
            <a:endParaRPr lang="en-US" sz="1050" dirty="0"/>
          </a:p>
        </p:txBody>
      </p:sp>
      <p:sp>
        <p:nvSpPr>
          <p:cNvPr id="10" name="Text 8"/>
          <p:cNvSpPr/>
          <p:nvPr/>
        </p:nvSpPr>
        <p:spPr>
          <a:xfrm>
            <a:off x="260604" y="1340376"/>
            <a:ext cx="1495044" cy="308610"/>
          </a:xfrm>
          <a:prstGeom prst="rect">
            <a:avLst/>
          </a:prstGeom>
          <a:noFill/>
        </p:spPr>
        <p:txBody>
          <a:bodyPr wrap="square" lIns="0" tIns="0" rIns="0" bIns="0" rtlCol="0" anchor="ctr"/>
          <a:lstStyle/>
          <a:p>
            <a:pPr marL="0" indent="0" algn="ctr">
              <a:buNone/>
            </a:pPr>
            <a:r>
              <a:rPr lang="en-US" sz="86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16.06.2020</a:t>
            </a:r>
            <a:endParaRPr lang="en-US" sz="860" dirty="0"/>
          </a:p>
        </p:txBody>
      </p:sp>
      <p:sp>
        <p:nvSpPr>
          <p:cNvPr id="11" name="Text 9"/>
          <p:cNvSpPr/>
          <p:nvPr/>
        </p:nvSpPr>
        <p:spPr>
          <a:xfrm>
            <a:off x="260604" y="1648986"/>
            <a:ext cx="1495044" cy="411480"/>
          </a:xfrm>
          <a:prstGeom prst="rect">
            <a:avLst/>
          </a:prstGeom>
          <a:noFill/>
        </p:spPr>
        <p:txBody>
          <a:bodyPr wrap="square" lIns="0" tIns="0" rIns="0" bIns="0" rtlCol="0" anchor="t"/>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Return Filed</a:t>
            </a:r>
            <a:endParaRPr lang="en-US" sz="900" dirty="0"/>
          </a:p>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u/s 139(4)</a:t>
            </a:r>
            <a:endParaRPr lang="en-US" sz="900" dirty="0"/>
          </a:p>
        </p:txBody>
      </p:sp>
      <p:sp>
        <p:nvSpPr>
          <p:cNvPr id="12" name="Shape 10"/>
          <p:cNvSpPr/>
          <p:nvPr/>
        </p:nvSpPr>
        <p:spPr>
          <a:xfrm>
            <a:off x="315468" y="2001222"/>
            <a:ext cx="1385316" cy="13716"/>
          </a:xfrm>
          <a:prstGeom prst="rect">
            <a:avLst/>
          </a:prstGeom>
          <a:solidFill>
            <a:srgbClr val="1E3A5F"/>
          </a:solidFill>
          <a:ln w="12700">
            <a:solidFill>
              <a:srgbClr val="1E3A5F"/>
            </a:solidFill>
            <a:prstDash val="solid"/>
          </a:ln>
        </p:spPr>
        <p:txBody>
          <a:bodyPr/>
          <a:lstStyle/>
          <a:p>
            <a:endParaRPr lang="en-IN" sz="2000"/>
          </a:p>
        </p:txBody>
      </p:sp>
      <p:sp>
        <p:nvSpPr>
          <p:cNvPr id="13" name="Text 11"/>
          <p:cNvSpPr/>
          <p:nvPr/>
        </p:nvSpPr>
        <p:spPr>
          <a:xfrm>
            <a:off x="260604" y="2108472"/>
            <a:ext cx="1495044" cy="1700784"/>
          </a:xfrm>
          <a:prstGeom prst="rect">
            <a:avLst/>
          </a:prstGeom>
          <a:noFill/>
        </p:spPr>
        <p:txBody>
          <a:bodyPr wrap="square" lIns="0" tIns="0" rIns="0" bIns="0" rtlCol="0" anchor="t"/>
          <a:lstStyle/>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Total Income declared:</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₹1,72,96,730</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LTCG offered:</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₹1,55,29,370</a:t>
            </a:r>
            <a:endParaRPr lang="en-US" sz="900" dirty="0"/>
          </a:p>
        </p:txBody>
      </p:sp>
      <p:sp>
        <p:nvSpPr>
          <p:cNvPr id="14" name="Shape 12"/>
          <p:cNvSpPr/>
          <p:nvPr/>
        </p:nvSpPr>
        <p:spPr>
          <a:xfrm>
            <a:off x="1940814" y="887748"/>
            <a:ext cx="1632204" cy="2962656"/>
          </a:xfrm>
          <a:prstGeom prst="roundRect">
            <a:avLst>
              <a:gd name="adj" fmla="val 4202"/>
            </a:avLst>
          </a:prstGeom>
          <a:solidFill>
            <a:srgbClr val="16283F"/>
          </a:solidFill>
          <a:ln w="12700">
            <a:solidFill>
              <a:srgbClr val="1E3A5F"/>
            </a:solidFill>
            <a:prstDash val="solid"/>
          </a:ln>
          <a:effectLst>
            <a:outerShdw blurRad="76200" dist="25400" dir="2700000" algn="bl" rotWithShape="0">
              <a:srgbClr val="000000">
                <a:alpha val="28000"/>
              </a:srgbClr>
            </a:outerShdw>
          </a:effectLst>
        </p:spPr>
        <p:txBody>
          <a:bodyPr/>
          <a:lstStyle/>
          <a:p>
            <a:endParaRPr lang="en-IN"/>
          </a:p>
        </p:txBody>
      </p:sp>
      <p:sp>
        <p:nvSpPr>
          <p:cNvPr id="15" name="Shape 13"/>
          <p:cNvSpPr/>
          <p:nvPr/>
        </p:nvSpPr>
        <p:spPr>
          <a:xfrm>
            <a:off x="2551176" y="887748"/>
            <a:ext cx="411480" cy="411480"/>
          </a:xfrm>
          <a:prstGeom prst="ellipse">
            <a:avLst/>
          </a:prstGeom>
          <a:solidFill>
            <a:srgbClr val="1A6FC4"/>
          </a:solidFill>
          <a:ln w="12700">
            <a:solidFill>
              <a:srgbClr val="1A6FC4"/>
            </a:solidFill>
            <a:prstDash val="solid"/>
          </a:ln>
        </p:spPr>
        <p:txBody>
          <a:bodyPr/>
          <a:lstStyle/>
          <a:p>
            <a:endParaRPr lang="en-IN"/>
          </a:p>
        </p:txBody>
      </p:sp>
      <p:sp>
        <p:nvSpPr>
          <p:cNvPr id="16" name="Text 14"/>
          <p:cNvSpPr/>
          <p:nvPr/>
        </p:nvSpPr>
        <p:spPr>
          <a:xfrm>
            <a:off x="2551176" y="887748"/>
            <a:ext cx="411480" cy="411480"/>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2</a:t>
            </a:r>
            <a:endParaRPr lang="en-US" sz="1050" dirty="0"/>
          </a:p>
        </p:txBody>
      </p:sp>
      <p:sp>
        <p:nvSpPr>
          <p:cNvPr id="17" name="Text 15"/>
          <p:cNvSpPr/>
          <p:nvPr/>
        </p:nvSpPr>
        <p:spPr>
          <a:xfrm>
            <a:off x="2009394" y="1340376"/>
            <a:ext cx="1495044" cy="308610"/>
          </a:xfrm>
          <a:prstGeom prst="rect">
            <a:avLst/>
          </a:prstGeom>
          <a:noFill/>
        </p:spPr>
        <p:txBody>
          <a:bodyPr wrap="square" lIns="0" tIns="0" rIns="0" bIns="0" rtlCol="0" anchor="ctr"/>
          <a:lstStyle/>
          <a:p>
            <a:pPr marL="0" indent="0" algn="ctr">
              <a:buNone/>
            </a:pPr>
            <a:r>
              <a:rPr lang="en-US" sz="86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Search u/s 132</a:t>
            </a:r>
            <a:endParaRPr lang="en-US" sz="860" dirty="0"/>
          </a:p>
        </p:txBody>
      </p:sp>
      <p:sp>
        <p:nvSpPr>
          <p:cNvPr id="18" name="Text 16"/>
          <p:cNvSpPr/>
          <p:nvPr/>
        </p:nvSpPr>
        <p:spPr>
          <a:xfrm>
            <a:off x="2009394" y="1648986"/>
            <a:ext cx="1495044" cy="411480"/>
          </a:xfrm>
          <a:prstGeom prst="rect">
            <a:avLst/>
          </a:prstGeom>
          <a:noFill/>
        </p:spPr>
        <p:txBody>
          <a:bodyPr wrap="square" lIns="0" tIns="0" rIns="0" bIns="0" rtlCol="0" anchor="t"/>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Third-Party Search</a:t>
            </a:r>
            <a:endParaRPr lang="en-US" sz="900" dirty="0"/>
          </a:p>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(Shri Y. Kartheek)</a:t>
            </a:r>
            <a:endParaRPr lang="en-US" sz="900" dirty="0"/>
          </a:p>
        </p:txBody>
      </p:sp>
      <p:sp>
        <p:nvSpPr>
          <p:cNvPr id="19" name="Shape 17"/>
          <p:cNvSpPr/>
          <p:nvPr/>
        </p:nvSpPr>
        <p:spPr>
          <a:xfrm>
            <a:off x="2064258" y="2001222"/>
            <a:ext cx="1385316" cy="13716"/>
          </a:xfrm>
          <a:prstGeom prst="rect">
            <a:avLst/>
          </a:prstGeom>
          <a:solidFill>
            <a:srgbClr val="1E3A5F"/>
          </a:solidFill>
          <a:ln w="12700">
            <a:solidFill>
              <a:srgbClr val="1E3A5F"/>
            </a:solidFill>
            <a:prstDash val="solid"/>
          </a:ln>
        </p:spPr>
        <p:txBody>
          <a:bodyPr/>
          <a:lstStyle/>
          <a:p>
            <a:endParaRPr lang="en-IN" sz="2000"/>
          </a:p>
        </p:txBody>
      </p:sp>
      <p:sp>
        <p:nvSpPr>
          <p:cNvPr id="20" name="Text 18"/>
          <p:cNvSpPr/>
          <p:nvPr/>
        </p:nvSpPr>
        <p:spPr>
          <a:xfrm>
            <a:off x="2009394" y="2108472"/>
            <a:ext cx="1495044" cy="1700784"/>
          </a:xfrm>
          <a:prstGeom prst="rect">
            <a:avLst/>
          </a:prstGeom>
          <a:noFill/>
        </p:spPr>
        <p:txBody>
          <a:bodyPr wrap="square" lIns="0" tIns="0" rIns="0" bIns="0" rtlCol="0" anchor="t"/>
          <a:lstStyle/>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Group: Subhagruha Projects</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Affidavit found: Assessee</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admitted LTCG of</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₹4,30,23,434</a:t>
            </a:r>
            <a:endParaRPr lang="en-US" sz="900" dirty="0"/>
          </a:p>
        </p:txBody>
      </p:sp>
      <p:sp>
        <p:nvSpPr>
          <p:cNvPr id="21" name="Shape 19"/>
          <p:cNvSpPr/>
          <p:nvPr/>
        </p:nvSpPr>
        <p:spPr>
          <a:xfrm>
            <a:off x="3689604" y="887748"/>
            <a:ext cx="1632204" cy="2962656"/>
          </a:xfrm>
          <a:prstGeom prst="roundRect">
            <a:avLst>
              <a:gd name="adj" fmla="val 4202"/>
            </a:avLst>
          </a:prstGeom>
          <a:solidFill>
            <a:srgbClr val="16283F"/>
          </a:solidFill>
          <a:ln w="12700">
            <a:solidFill>
              <a:srgbClr val="1E3A5F"/>
            </a:solidFill>
            <a:prstDash val="solid"/>
          </a:ln>
          <a:effectLst>
            <a:outerShdw blurRad="76200" dist="25400" dir="2700000" algn="bl" rotWithShape="0">
              <a:srgbClr val="000000">
                <a:alpha val="28000"/>
              </a:srgbClr>
            </a:outerShdw>
          </a:effectLst>
        </p:spPr>
        <p:txBody>
          <a:bodyPr/>
          <a:lstStyle/>
          <a:p>
            <a:endParaRPr lang="en-IN"/>
          </a:p>
        </p:txBody>
      </p:sp>
      <p:sp>
        <p:nvSpPr>
          <p:cNvPr id="22" name="Shape 20"/>
          <p:cNvSpPr/>
          <p:nvPr/>
        </p:nvSpPr>
        <p:spPr>
          <a:xfrm>
            <a:off x="4299966" y="887748"/>
            <a:ext cx="411480" cy="411480"/>
          </a:xfrm>
          <a:prstGeom prst="ellipse">
            <a:avLst/>
          </a:prstGeom>
          <a:solidFill>
            <a:srgbClr val="1A6FC4"/>
          </a:solidFill>
          <a:ln w="12700">
            <a:solidFill>
              <a:srgbClr val="1A6FC4"/>
            </a:solidFill>
            <a:prstDash val="solid"/>
          </a:ln>
        </p:spPr>
        <p:txBody>
          <a:bodyPr/>
          <a:lstStyle/>
          <a:p>
            <a:endParaRPr lang="en-IN"/>
          </a:p>
        </p:txBody>
      </p:sp>
      <p:sp>
        <p:nvSpPr>
          <p:cNvPr id="23" name="Text 21"/>
          <p:cNvSpPr/>
          <p:nvPr/>
        </p:nvSpPr>
        <p:spPr>
          <a:xfrm>
            <a:off x="4299966" y="887748"/>
            <a:ext cx="411480" cy="411480"/>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3</a:t>
            </a:r>
            <a:endParaRPr lang="en-US" sz="1050" dirty="0"/>
          </a:p>
        </p:txBody>
      </p:sp>
      <p:sp>
        <p:nvSpPr>
          <p:cNvPr id="24" name="Text 22"/>
          <p:cNvSpPr/>
          <p:nvPr/>
        </p:nvSpPr>
        <p:spPr>
          <a:xfrm>
            <a:off x="3758184" y="1340376"/>
            <a:ext cx="1495044" cy="308610"/>
          </a:xfrm>
          <a:prstGeom prst="rect">
            <a:avLst/>
          </a:prstGeom>
          <a:noFill/>
        </p:spPr>
        <p:txBody>
          <a:bodyPr wrap="square" lIns="0" tIns="0" rIns="0" bIns="0" rtlCol="0" anchor="ctr"/>
          <a:lstStyle/>
          <a:p>
            <a:pPr marL="0" indent="0" algn="ctr">
              <a:buNone/>
            </a:pPr>
            <a:r>
              <a:rPr lang="en-US" sz="86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24.02.2021</a:t>
            </a:r>
            <a:endParaRPr lang="en-US" sz="860" dirty="0"/>
          </a:p>
        </p:txBody>
      </p:sp>
      <p:sp>
        <p:nvSpPr>
          <p:cNvPr id="25" name="Text 23"/>
          <p:cNvSpPr/>
          <p:nvPr/>
        </p:nvSpPr>
        <p:spPr>
          <a:xfrm>
            <a:off x="3758184" y="1648986"/>
            <a:ext cx="1495044" cy="411480"/>
          </a:xfrm>
          <a:prstGeom prst="rect">
            <a:avLst/>
          </a:prstGeom>
          <a:noFill/>
        </p:spPr>
        <p:txBody>
          <a:bodyPr wrap="square" lIns="0" tIns="0" rIns="0" bIns="0" rtlCol="0" anchor="t"/>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Notice Issued</a:t>
            </a:r>
            <a:endParaRPr lang="en-US" sz="900" dirty="0"/>
          </a:p>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u/s 148</a:t>
            </a:r>
            <a:endParaRPr lang="en-US" sz="900" dirty="0"/>
          </a:p>
        </p:txBody>
      </p:sp>
      <p:sp>
        <p:nvSpPr>
          <p:cNvPr id="26" name="Shape 24"/>
          <p:cNvSpPr/>
          <p:nvPr/>
        </p:nvSpPr>
        <p:spPr>
          <a:xfrm>
            <a:off x="3813048" y="2001222"/>
            <a:ext cx="1385316" cy="13716"/>
          </a:xfrm>
          <a:prstGeom prst="rect">
            <a:avLst/>
          </a:prstGeom>
          <a:solidFill>
            <a:srgbClr val="1E3A5F"/>
          </a:solidFill>
          <a:ln w="12700">
            <a:solidFill>
              <a:srgbClr val="1E3A5F"/>
            </a:solidFill>
            <a:prstDash val="solid"/>
          </a:ln>
        </p:spPr>
        <p:txBody>
          <a:bodyPr/>
          <a:lstStyle/>
          <a:p>
            <a:endParaRPr lang="en-IN" sz="2000"/>
          </a:p>
        </p:txBody>
      </p:sp>
      <p:sp>
        <p:nvSpPr>
          <p:cNvPr id="27" name="Text 25"/>
          <p:cNvSpPr/>
          <p:nvPr/>
        </p:nvSpPr>
        <p:spPr>
          <a:xfrm>
            <a:off x="3758184" y="2108472"/>
            <a:ext cx="1495044" cy="1700784"/>
          </a:xfrm>
          <a:prstGeom prst="rect">
            <a:avLst/>
          </a:prstGeom>
          <a:noFill/>
        </p:spPr>
        <p:txBody>
          <a:bodyPr wrap="square" lIns="0" tIns="0" rIns="0" bIns="0" rtlCol="0" anchor="t"/>
          <a:lstStyle/>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AO claims ₹2,74,94,064</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escaped assessment</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143(2) still open</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till 30.09.2021</a:t>
            </a:r>
            <a:endParaRPr lang="en-US" sz="900" dirty="0"/>
          </a:p>
        </p:txBody>
      </p:sp>
      <p:sp>
        <p:nvSpPr>
          <p:cNvPr id="28" name="Shape 26"/>
          <p:cNvSpPr/>
          <p:nvPr/>
        </p:nvSpPr>
        <p:spPr>
          <a:xfrm>
            <a:off x="5438394" y="887748"/>
            <a:ext cx="1632204" cy="2962656"/>
          </a:xfrm>
          <a:prstGeom prst="roundRect">
            <a:avLst>
              <a:gd name="adj" fmla="val 4202"/>
            </a:avLst>
          </a:prstGeom>
          <a:solidFill>
            <a:srgbClr val="16283F"/>
          </a:solidFill>
          <a:ln w="12700">
            <a:solidFill>
              <a:srgbClr val="1E3A5F"/>
            </a:solidFill>
            <a:prstDash val="solid"/>
          </a:ln>
          <a:effectLst>
            <a:outerShdw blurRad="76200" dist="25400" dir="2700000" algn="bl" rotWithShape="0">
              <a:srgbClr val="000000">
                <a:alpha val="28000"/>
              </a:srgbClr>
            </a:outerShdw>
          </a:effectLst>
        </p:spPr>
        <p:txBody>
          <a:bodyPr/>
          <a:lstStyle/>
          <a:p>
            <a:endParaRPr lang="en-IN"/>
          </a:p>
        </p:txBody>
      </p:sp>
      <p:sp>
        <p:nvSpPr>
          <p:cNvPr id="29" name="Shape 27"/>
          <p:cNvSpPr/>
          <p:nvPr/>
        </p:nvSpPr>
        <p:spPr>
          <a:xfrm>
            <a:off x="6048756" y="887748"/>
            <a:ext cx="411480" cy="411480"/>
          </a:xfrm>
          <a:prstGeom prst="ellipse">
            <a:avLst/>
          </a:prstGeom>
          <a:solidFill>
            <a:srgbClr val="1A6FC4"/>
          </a:solidFill>
          <a:ln w="12700">
            <a:solidFill>
              <a:srgbClr val="1A6FC4"/>
            </a:solidFill>
            <a:prstDash val="solid"/>
          </a:ln>
        </p:spPr>
        <p:txBody>
          <a:bodyPr/>
          <a:lstStyle/>
          <a:p>
            <a:endParaRPr lang="en-IN"/>
          </a:p>
        </p:txBody>
      </p:sp>
      <p:sp>
        <p:nvSpPr>
          <p:cNvPr id="30" name="Text 28"/>
          <p:cNvSpPr/>
          <p:nvPr/>
        </p:nvSpPr>
        <p:spPr>
          <a:xfrm>
            <a:off x="6048756" y="887748"/>
            <a:ext cx="411480" cy="411480"/>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4</a:t>
            </a:r>
            <a:endParaRPr lang="en-US" sz="1050" dirty="0"/>
          </a:p>
        </p:txBody>
      </p:sp>
      <p:sp>
        <p:nvSpPr>
          <p:cNvPr id="31" name="Text 29"/>
          <p:cNvSpPr/>
          <p:nvPr/>
        </p:nvSpPr>
        <p:spPr>
          <a:xfrm>
            <a:off x="5506974" y="1340376"/>
            <a:ext cx="1495044" cy="308610"/>
          </a:xfrm>
          <a:prstGeom prst="rect">
            <a:avLst/>
          </a:prstGeom>
          <a:noFill/>
        </p:spPr>
        <p:txBody>
          <a:bodyPr wrap="square" lIns="0" tIns="0" rIns="0" bIns="0" rtlCol="0" anchor="ctr"/>
          <a:lstStyle/>
          <a:p>
            <a:pPr marL="0" indent="0" algn="ctr">
              <a:buNone/>
            </a:pPr>
            <a:r>
              <a:rPr lang="en-US" sz="86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26.03.2022</a:t>
            </a:r>
            <a:endParaRPr lang="en-US" sz="860" dirty="0"/>
          </a:p>
        </p:txBody>
      </p:sp>
      <p:sp>
        <p:nvSpPr>
          <p:cNvPr id="32" name="Text 30"/>
          <p:cNvSpPr/>
          <p:nvPr/>
        </p:nvSpPr>
        <p:spPr>
          <a:xfrm>
            <a:off x="5506974" y="1648986"/>
            <a:ext cx="1495044" cy="411480"/>
          </a:xfrm>
          <a:prstGeom prst="rect">
            <a:avLst/>
          </a:prstGeom>
          <a:noFill/>
        </p:spPr>
        <p:txBody>
          <a:bodyPr wrap="square" lIns="0" tIns="0" rIns="0" bIns="0" rtlCol="0" anchor="t"/>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Reassessment Order</a:t>
            </a:r>
            <a:endParaRPr lang="en-US" sz="900" dirty="0"/>
          </a:p>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u/s 147 r/w 144</a:t>
            </a:r>
            <a:endParaRPr lang="en-US" sz="900" dirty="0"/>
          </a:p>
        </p:txBody>
      </p:sp>
      <p:sp>
        <p:nvSpPr>
          <p:cNvPr id="33" name="Shape 31"/>
          <p:cNvSpPr/>
          <p:nvPr/>
        </p:nvSpPr>
        <p:spPr>
          <a:xfrm>
            <a:off x="5561838" y="2001222"/>
            <a:ext cx="1385316" cy="13716"/>
          </a:xfrm>
          <a:prstGeom prst="rect">
            <a:avLst/>
          </a:prstGeom>
          <a:solidFill>
            <a:srgbClr val="1E3A5F"/>
          </a:solidFill>
          <a:ln w="12700">
            <a:solidFill>
              <a:srgbClr val="1E3A5F"/>
            </a:solidFill>
            <a:prstDash val="solid"/>
          </a:ln>
        </p:spPr>
        <p:txBody>
          <a:bodyPr/>
          <a:lstStyle/>
          <a:p>
            <a:endParaRPr lang="en-IN" sz="2000"/>
          </a:p>
        </p:txBody>
      </p:sp>
      <p:sp>
        <p:nvSpPr>
          <p:cNvPr id="34" name="Text 32"/>
          <p:cNvSpPr/>
          <p:nvPr/>
        </p:nvSpPr>
        <p:spPr>
          <a:xfrm>
            <a:off x="5506974" y="2108472"/>
            <a:ext cx="1495044" cy="1700784"/>
          </a:xfrm>
          <a:prstGeom prst="rect">
            <a:avLst/>
          </a:prstGeom>
          <a:noFill/>
        </p:spPr>
        <p:txBody>
          <a:bodyPr wrap="square" lIns="0" tIns="0" rIns="0" bIns="0" rtlCol="0" anchor="t"/>
          <a:lstStyle/>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Addition: ₹2,74,94,064</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Total income assessed:</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₹4,47,90,794</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(Assessee did not respond)</a:t>
            </a:r>
            <a:endParaRPr lang="en-US" sz="900" dirty="0"/>
          </a:p>
        </p:txBody>
      </p:sp>
      <p:sp>
        <p:nvSpPr>
          <p:cNvPr id="35" name="Shape 33"/>
          <p:cNvSpPr/>
          <p:nvPr/>
        </p:nvSpPr>
        <p:spPr>
          <a:xfrm>
            <a:off x="7187184" y="887748"/>
            <a:ext cx="1632204" cy="2962656"/>
          </a:xfrm>
          <a:prstGeom prst="roundRect">
            <a:avLst>
              <a:gd name="adj" fmla="val 4202"/>
            </a:avLst>
          </a:prstGeom>
          <a:solidFill>
            <a:srgbClr val="16283F"/>
          </a:solidFill>
          <a:ln w="12700">
            <a:solidFill>
              <a:srgbClr val="1E3A5F"/>
            </a:solidFill>
            <a:prstDash val="solid"/>
          </a:ln>
          <a:effectLst>
            <a:outerShdw blurRad="76200" dist="25400" dir="2700000" algn="bl" rotWithShape="0">
              <a:srgbClr val="000000">
                <a:alpha val="28000"/>
              </a:srgbClr>
            </a:outerShdw>
          </a:effectLst>
        </p:spPr>
        <p:txBody>
          <a:bodyPr/>
          <a:lstStyle/>
          <a:p>
            <a:endParaRPr lang="en-IN"/>
          </a:p>
        </p:txBody>
      </p:sp>
      <p:sp>
        <p:nvSpPr>
          <p:cNvPr id="36" name="Shape 34"/>
          <p:cNvSpPr/>
          <p:nvPr/>
        </p:nvSpPr>
        <p:spPr>
          <a:xfrm>
            <a:off x="7797546" y="887748"/>
            <a:ext cx="411480" cy="411480"/>
          </a:xfrm>
          <a:prstGeom prst="ellipse">
            <a:avLst/>
          </a:prstGeom>
          <a:solidFill>
            <a:srgbClr val="1A6FC4"/>
          </a:solidFill>
          <a:ln w="12700">
            <a:solidFill>
              <a:srgbClr val="1A6FC4"/>
            </a:solidFill>
            <a:prstDash val="solid"/>
          </a:ln>
        </p:spPr>
        <p:txBody>
          <a:bodyPr/>
          <a:lstStyle/>
          <a:p>
            <a:endParaRPr lang="en-IN"/>
          </a:p>
        </p:txBody>
      </p:sp>
      <p:sp>
        <p:nvSpPr>
          <p:cNvPr id="37" name="Text 35"/>
          <p:cNvSpPr/>
          <p:nvPr/>
        </p:nvSpPr>
        <p:spPr>
          <a:xfrm>
            <a:off x="7797546" y="887748"/>
            <a:ext cx="411480" cy="411480"/>
          </a:xfrm>
          <a:prstGeom prst="rect">
            <a:avLst/>
          </a:prstGeom>
          <a:noFill/>
        </p:spPr>
        <p:txBody>
          <a:bodyPr wrap="square" lIns="0" tIns="0" rIns="0" bIns="0" rtlCol="0" anchor="ctr"/>
          <a:lstStyle/>
          <a:p>
            <a:pPr marL="0" indent="0" algn="ctr">
              <a:buNone/>
            </a:pP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5</a:t>
            </a:r>
            <a:endParaRPr lang="en-US" sz="1050" dirty="0"/>
          </a:p>
        </p:txBody>
      </p:sp>
      <p:sp>
        <p:nvSpPr>
          <p:cNvPr id="38" name="Text 36"/>
          <p:cNvSpPr/>
          <p:nvPr/>
        </p:nvSpPr>
        <p:spPr>
          <a:xfrm>
            <a:off x="7255764" y="1340376"/>
            <a:ext cx="1495044" cy="308610"/>
          </a:xfrm>
          <a:prstGeom prst="rect">
            <a:avLst/>
          </a:prstGeom>
          <a:noFill/>
        </p:spPr>
        <p:txBody>
          <a:bodyPr wrap="square" lIns="0" tIns="0" rIns="0" bIns="0" rtlCol="0" anchor="ctr"/>
          <a:lstStyle/>
          <a:p>
            <a:pPr marL="0" indent="0" algn="ctr">
              <a:buNone/>
            </a:pPr>
            <a:r>
              <a:rPr lang="en-US" sz="86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13.10.2025</a:t>
            </a:r>
            <a:endParaRPr lang="en-US" sz="860" dirty="0"/>
          </a:p>
        </p:txBody>
      </p:sp>
      <p:sp>
        <p:nvSpPr>
          <p:cNvPr id="39" name="Text 37"/>
          <p:cNvSpPr/>
          <p:nvPr/>
        </p:nvSpPr>
        <p:spPr>
          <a:xfrm>
            <a:off x="7255764" y="1648986"/>
            <a:ext cx="1495044" cy="411480"/>
          </a:xfrm>
          <a:prstGeom prst="rect">
            <a:avLst/>
          </a:prstGeom>
          <a:noFill/>
        </p:spPr>
        <p:txBody>
          <a:bodyPr wrap="square" lIns="0" tIns="0" rIns="0" bIns="0" rtlCol="0" anchor="t"/>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CIT(A)-12</a:t>
            </a:r>
            <a:endParaRPr lang="en-US" sz="900" dirty="0"/>
          </a:p>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Hyderabad</a:t>
            </a:r>
            <a:endParaRPr lang="en-US" sz="900" dirty="0"/>
          </a:p>
        </p:txBody>
      </p:sp>
      <p:sp>
        <p:nvSpPr>
          <p:cNvPr id="40" name="Shape 38"/>
          <p:cNvSpPr/>
          <p:nvPr/>
        </p:nvSpPr>
        <p:spPr>
          <a:xfrm>
            <a:off x="7310628" y="2001222"/>
            <a:ext cx="1385316" cy="13716"/>
          </a:xfrm>
          <a:prstGeom prst="rect">
            <a:avLst/>
          </a:prstGeom>
          <a:solidFill>
            <a:srgbClr val="1E3A5F"/>
          </a:solidFill>
          <a:ln w="12700">
            <a:solidFill>
              <a:srgbClr val="1E3A5F"/>
            </a:solidFill>
            <a:prstDash val="solid"/>
          </a:ln>
        </p:spPr>
        <p:txBody>
          <a:bodyPr/>
          <a:lstStyle/>
          <a:p>
            <a:endParaRPr lang="en-IN" sz="2000"/>
          </a:p>
        </p:txBody>
      </p:sp>
      <p:sp>
        <p:nvSpPr>
          <p:cNvPr id="41" name="Text 39"/>
          <p:cNvSpPr/>
          <p:nvPr/>
        </p:nvSpPr>
        <p:spPr>
          <a:xfrm>
            <a:off x="7255764" y="2108472"/>
            <a:ext cx="1495044" cy="1700784"/>
          </a:xfrm>
          <a:prstGeom prst="rect">
            <a:avLst/>
          </a:prstGeom>
          <a:noFill/>
        </p:spPr>
        <p:txBody>
          <a:bodyPr wrap="square" lIns="0" tIns="0" rIns="0" bIns="0" rtlCol="0" anchor="t"/>
          <a:lstStyle/>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Partly allows</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assessee's appeal.</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Revenue aggrieved</a:t>
            </a:r>
            <a:endParaRPr lang="en-US" sz="900" dirty="0"/>
          </a:p>
          <a:p>
            <a:pPr marL="0" indent="0" algn="ctr">
              <a:buNone/>
            </a:pP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 Appeals to ITAT</a:t>
            </a:r>
            <a:endParaRPr lang="en-US" sz="900" dirty="0"/>
          </a:p>
        </p:txBody>
      </p:sp>
      <p:sp>
        <p:nvSpPr>
          <p:cNvPr id="42" name="Shape 40"/>
          <p:cNvSpPr/>
          <p:nvPr/>
        </p:nvSpPr>
        <p:spPr>
          <a:xfrm>
            <a:off x="205740" y="4092912"/>
            <a:ext cx="8709660" cy="639107"/>
          </a:xfrm>
          <a:prstGeom prst="roundRect">
            <a:avLst>
              <a:gd name="adj" fmla="val 6557"/>
            </a:avLst>
          </a:prstGeom>
          <a:solidFill>
            <a:srgbClr val="112244"/>
          </a:solidFill>
          <a:ln w="12700">
            <a:solidFill>
              <a:srgbClr val="1A6FC4"/>
            </a:solidFill>
            <a:prstDash val="solid"/>
          </a:ln>
        </p:spPr>
        <p:txBody>
          <a:bodyPr/>
          <a:lstStyle/>
          <a:p>
            <a:endParaRPr lang="en-IN"/>
          </a:p>
        </p:txBody>
      </p:sp>
      <p:sp>
        <p:nvSpPr>
          <p:cNvPr id="43" name="Text 41"/>
          <p:cNvSpPr/>
          <p:nvPr/>
        </p:nvSpPr>
        <p:spPr>
          <a:xfrm>
            <a:off x="342900" y="3909060"/>
            <a:ext cx="8435340" cy="809244"/>
          </a:xfrm>
          <a:prstGeom prst="rect">
            <a:avLst/>
          </a:prstGeom>
          <a:noFill/>
        </p:spPr>
        <p:txBody>
          <a:bodyPr wrap="square" lIns="0" tIns="0" rIns="0" bIns="0" rtlCol="0" anchor="ctr"/>
          <a:lstStyle/>
          <a:p>
            <a:pPr marL="0" indent="0" algn="ctr">
              <a:buNone/>
            </a:pPr>
            <a:r>
              <a:rPr lang="en-US" sz="935" b="1"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LTCG in Return: </a:t>
            </a:r>
            <a:r>
              <a:rPr lang="en-US" sz="935"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₹1,55,29,370     </a:t>
            </a:r>
            <a:r>
              <a:rPr lang="en-US" sz="935" b="1"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LTCG per Affidavit: </a:t>
            </a:r>
            <a:r>
              <a:rPr lang="en-US" sz="935"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₹4,30,23,434     </a:t>
            </a:r>
            <a:r>
              <a:rPr lang="en-US" sz="935"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Disputed Difference: </a:t>
            </a:r>
            <a:r>
              <a:rPr lang="en-US" sz="935" b="1" dirty="0">
                <a:solidFill>
                  <a:srgbClr val="F0C040"/>
                </a:solidFill>
                <a:latin typeface="Bookman Old Style" panose="02050604050505020204" pitchFamily="18" charset="0"/>
                <a:ea typeface="Bookman Old Style" panose="02050604050505020204" pitchFamily="34" charset="-122"/>
                <a:cs typeface="Bookman Old Style" panose="02050604050505020204" pitchFamily="34" charset="-120"/>
              </a:rPr>
              <a:t>₹2,74,94,064     </a:t>
            </a:r>
            <a:endParaRPr lang="en-US" sz="935" b="1" dirty="0">
              <a:solidFill>
                <a:srgbClr val="F0C040"/>
              </a:solidFill>
              <a:latin typeface="Bookman Old Style" panose="02050604050505020204" pitchFamily="18" charset="0"/>
              <a:ea typeface="Bookman Old Style" panose="02050604050505020204" pitchFamily="34" charset="-122"/>
              <a:cs typeface="Bookman Old Style" panose="02050604050505020204" pitchFamily="34" charset="-120"/>
            </a:endParaRPr>
          </a:p>
          <a:p>
            <a:pPr marL="0" indent="0" algn="ctr">
              <a:buNone/>
            </a:pPr>
            <a:r>
              <a:rPr lang="en-US" sz="935" b="1"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Total Assessed Income: </a:t>
            </a:r>
            <a:r>
              <a:rPr lang="en-US" sz="935"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₹4,47,90,794</a:t>
            </a:r>
            <a:endParaRPr lang="en-US" sz="93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21140" cy="788670"/>
          </a:xfrm>
          <a:prstGeom prst="rect">
            <a:avLst/>
          </a:prstGeom>
          <a:solidFill>
            <a:srgbClr val="112244"/>
          </a:solidFill>
          <a:ln w="12700">
            <a:solidFill>
              <a:srgbClr val="112244"/>
            </a:solidFill>
            <a:prstDash val="solid"/>
          </a:ln>
        </p:spPr>
        <p:txBody>
          <a:bodyPr/>
          <a:lstStyle/>
          <a:p>
            <a:endParaRPr lang="en-IN"/>
          </a:p>
        </p:txBody>
      </p:sp>
      <p:sp>
        <p:nvSpPr>
          <p:cNvPr id="3" name="Text 1"/>
          <p:cNvSpPr/>
          <p:nvPr/>
        </p:nvSpPr>
        <p:spPr>
          <a:xfrm>
            <a:off x="240030" y="54864"/>
            <a:ext cx="8641080" cy="466344"/>
          </a:xfrm>
          <a:prstGeom prst="rect">
            <a:avLst/>
          </a:prstGeom>
          <a:noFill/>
        </p:spPr>
        <p:txBody>
          <a:bodyPr wrap="square" lIns="0" tIns="0" rIns="0" bIns="0" rtlCol="0" anchor="ctr"/>
          <a:lstStyle/>
          <a:p>
            <a:pPr marL="0" indent="0" algn="l">
              <a:buNone/>
            </a:pPr>
            <a:r>
              <a:rPr lang="en-US" sz="19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Scenario A — The 143(2) Time Limit Has EXPIRED</a:t>
            </a:r>
            <a:endParaRPr lang="en-US" sz="1950" dirty="0"/>
          </a:p>
        </p:txBody>
      </p:sp>
      <p:sp>
        <p:nvSpPr>
          <p:cNvPr id="4" name="Text 2"/>
          <p:cNvSpPr/>
          <p:nvPr/>
        </p:nvSpPr>
        <p:spPr>
          <a:xfrm>
            <a:off x="240030" y="534924"/>
            <a:ext cx="8641080" cy="205740"/>
          </a:xfrm>
          <a:prstGeom prst="rect">
            <a:avLst/>
          </a:prstGeom>
          <a:noFill/>
        </p:spPr>
        <p:txBody>
          <a:bodyPr wrap="square" lIns="0" tIns="0" rIns="0" bIns="0" rtlCol="0" anchor="ctr"/>
          <a:lstStyle/>
          <a:p>
            <a:pPr marL="0" indent="0" algn="l">
              <a:buNone/>
            </a:pPr>
            <a:r>
              <a:rPr lang="en-US" sz="860"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When Section 147 / 148 Is VALID — The Classic &amp; Undisputed Position</a:t>
            </a:r>
            <a:endParaRPr lang="en-US" sz="860" dirty="0"/>
          </a:p>
        </p:txBody>
      </p:sp>
      <p:sp>
        <p:nvSpPr>
          <p:cNvPr id="5" name="Shape 3"/>
          <p:cNvSpPr/>
          <p:nvPr/>
        </p:nvSpPr>
        <p:spPr>
          <a:xfrm>
            <a:off x="0" y="4869180"/>
            <a:ext cx="9121140" cy="274320"/>
          </a:xfrm>
          <a:prstGeom prst="rect">
            <a:avLst/>
          </a:prstGeom>
          <a:solidFill>
            <a:srgbClr val="1A4A80"/>
          </a:solidFill>
          <a:ln w="12700">
            <a:solidFill>
              <a:srgbClr val="1A4A80"/>
            </a:solidFill>
            <a:prstDash val="solid"/>
          </a:ln>
        </p:spPr>
        <p:txBody>
          <a:bodyPr/>
          <a:lstStyle/>
          <a:p>
            <a:endParaRPr lang="en-IN"/>
          </a:p>
        </p:txBody>
      </p:sp>
      <p:sp>
        <p:nvSpPr>
          <p:cNvPr id="6" name="Text 4"/>
          <p:cNvSpPr/>
          <p:nvPr/>
        </p:nvSpPr>
        <p:spPr>
          <a:xfrm>
            <a:off x="205740" y="4882896"/>
            <a:ext cx="8709660" cy="219456"/>
          </a:xfrm>
          <a:prstGeom prst="rect">
            <a:avLst/>
          </a:prstGeom>
          <a:noFill/>
        </p:spPr>
        <p:txBody>
          <a:bodyPr wrap="square" lIns="0" tIns="0" rIns="0" bIns="0" rtlCol="0" anchor="ctr"/>
          <a:lstStyle/>
          <a:p>
            <a:pPr marL="0" indent="0" algn="ctr">
              <a:buNone/>
            </a:pPr>
            <a:r>
              <a:rPr lang="en-US" sz="71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ITA No. 2396/Hyd/2025  |  ACIT, Central Circle 1(4), Hyderabad  v.  Shri Umamaheswar Rao Lagadapati  |  A.Y. 2019-20  |  Pronounced: 19.06.2026</a:t>
            </a:r>
            <a:endParaRPr lang="en-US" sz="710" dirty="0"/>
          </a:p>
        </p:txBody>
      </p:sp>
      <p:sp>
        <p:nvSpPr>
          <p:cNvPr id="7" name="Shape 5"/>
          <p:cNvSpPr/>
          <p:nvPr/>
        </p:nvSpPr>
        <p:spPr>
          <a:xfrm>
            <a:off x="205740" y="836676"/>
            <a:ext cx="8709660" cy="1152144"/>
          </a:xfrm>
          <a:prstGeom prst="roundRect">
            <a:avLst>
              <a:gd name="adj" fmla="val 4762"/>
            </a:avLst>
          </a:prstGeom>
          <a:solidFill>
            <a:srgbClr val="0A1828"/>
          </a:solidFill>
          <a:ln w="19050">
            <a:solidFill>
              <a:srgbClr val="12A05A"/>
            </a:solidFill>
            <a:prstDash val="solid"/>
          </a:ln>
        </p:spPr>
        <p:txBody>
          <a:bodyPr/>
          <a:lstStyle/>
          <a:p>
            <a:endParaRPr lang="en-IN"/>
          </a:p>
        </p:txBody>
      </p:sp>
      <p:sp>
        <p:nvSpPr>
          <p:cNvPr id="8" name="Text 6"/>
          <p:cNvSpPr/>
          <p:nvPr/>
        </p:nvSpPr>
        <p:spPr>
          <a:xfrm>
            <a:off x="342900" y="864108"/>
            <a:ext cx="2743200" cy="192024"/>
          </a:xfrm>
          <a:prstGeom prst="rect">
            <a:avLst/>
          </a:prstGeom>
          <a:noFill/>
        </p:spPr>
        <p:txBody>
          <a:bodyPr wrap="square" lIns="0" tIns="0" rIns="0" bIns="0" rtlCol="0" anchor="ctr"/>
          <a:lstStyle/>
          <a:p>
            <a:pPr marL="0" indent="0" algn="l">
              <a:buNone/>
            </a:pPr>
            <a:r>
              <a:rPr lang="en-US" sz="785" b="1" dirty="0">
                <a:solidFill>
                  <a:srgbClr val="12A05A"/>
                </a:solidFill>
                <a:latin typeface="Bookman Old Style" panose="02050604050505020204" pitchFamily="18" charset="0"/>
                <a:ea typeface="Bookman Old Style" panose="02050604050505020204" pitchFamily="34" charset="-122"/>
                <a:cs typeface="Bookman Old Style" panose="02050604050505020204" pitchFamily="34" charset="-120"/>
              </a:rPr>
              <a:t>SCENARIO FACTS</a:t>
            </a:r>
            <a:endParaRPr lang="en-US" sz="785" dirty="0"/>
          </a:p>
        </p:txBody>
      </p:sp>
      <p:sp>
        <p:nvSpPr>
          <p:cNvPr id="9" name="Text 7"/>
          <p:cNvSpPr/>
          <p:nvPr/>
        </p:nvSpPr>
        <p:spPr>
          <a:xfrm>
            <a:off x="342900" y="1083564"/>
            <a:ext cx="8435340" cy="877824"/>
          </a:xfrm>
          <a:prstGeom prst="rect">
            <a:avLst/>
          </a:prstGeom>
          <a:noFill/>
        </p:spPr>
        <p:txBody>
          <a:bodyPr wrap="square" lIns="0" tIns="0" rIns="0" bIns="0" rtlCol="0" anchor="t"/>
          <a:lstStyle/>
          <a:p>
            <a:pPr marL="0" indent="0" algn="l">
              <a:buNone/>
            </a:pPr>
            <a:r>
              <a:rPr lang="en-US" sz="12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Assessee files return for A.Y. 2020-21 on 31.10.2020. The time limit for AO to issue notice u/s 143(2) expires on </a:t>
            </a:r>
            <a:r>
              <a:rPr lang="en-US" sz="1200" b="1" dirty="0">
                <a:solidFill>
                  <a:srgbClr val="F0C040"/>
                </a:solidFill>
                <a:latin typeface="Bookman Old Style" panose="02050604050505020204" pitchFamily="18" charset="0"/>
                <a:ea typeface="Bookman Old Style" panose="02050604050505020204" pitchFamily="34" charset="-122"/>
                <a:cs typeface="Bookman Old Style" panose="02050604050505020204" pitchFamily="34" charset="-120"/>
              </a:rPr>
              <a:t>30.09.2021.</a:t>
            </a:r>
            <a:r>
              <a:rPr lang="en-US" sz="12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 The AO does NOT issue notice u/s 143(2) within time. Later, the AO discovers suppressed income. AO issues notice u/s 148 on </a:t>
            </a:r>
            <a:r>
              <a:rPr lang="en-US" sz="1200" b="1" dirty="0">
                <a:solidFill>
                  <a:srgbClr val="F0C040"/>
                </a:solidFill>
                <a:latin typeface="Bookman Old Style" panose="02050604050505020204" pitchFamily="18" charset="0"/>
                <a:ea typeface="Bookman Old Style" panose="02050604050505020204" pitchFamily="34" charset="-122"/>
                <a:cs typeface="Bookman Old Style" panose="02050604050505020204" pitchFamily="34" charset="-120"/>
              </a:rPr>
              <a:t>15.11.2021</a:t>
            </a:r>
            <a:r>
              <a:rPr lang="en-US" sz="12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 — i.e., AFTER the period for 143(2) has already expired.</a:t>
            </a:r>
            <a:endParaRPr lang="en-US" sz="1200" dirty="0"/>
          </a:p>
        </p:txBody>
      </p:sp>
      <p:sp>
        <p:nvSpPr>
          <p:cNvPr id="10" name="Shape 8"/>
          <p:cNvSpPr/>
          <p:nvPr/>
        </p:nvSpPr>
        <p:spPr>
          <a:xfrm>
            <a:off x="205740" y="2071116"/>
            <a:ext cx="2043684" cy="2482596"/>
          </a:xfrm>
          <a:prstGeom prst="roundRect">
            <a:avLst>
              <a:gd name="adj" fmla="val 2685"/>
            </a:avLst>
          </a:prstGeom>
          <a:solidFill>
            <a:srgbClr val="16283F"/>
          </a:solidFill>
          <a:ln w="12700">
            <a:solidFill>
              <a:srgbClr val="1E3A5F"/>
            </a:solidFill>
            <a:prstDash val="solid"/>
          </a:ln>
          <a:effectLst>
            <a:outerShdw blurRad="88900" dist="25400" dir="2700000" algn="bl" rotWithShape="0">
              <a:srgbClr val="000000">
                <a:alpha val="30000"/>
              </a:srgbClr>
            </a:outerShdw>
          </a:effectLst>
        </p:spPr>
        <p:txBody>
          <a:bodyPr/>
          <a:lstStyle/>
          <a:p>
            <a:endParaRPr lang="en-IN"/>
          </a:p>
        </p:txBody>
      </p:sp>
      <p:sp>
        <p:nvSpPr>
          <p:cNvPr id="11" name="Shape 9"/>
          <p:cNvSpPr/>
          <p:nvPr/>
        </p:nvSpPr>
        <p:spPr>
          <a:xfrm>
            <a:off x="205740" y="2071116"/>
            <a:ext cx="2043684" cy="260604"/>
          </a:xfrm>
          <a:prstGeom prst="roundRect">
            <a:avLst>
              <a:gd name="adj" fmla="val 21053"/>
            </a:avLst>
          </a:prstGeom>
          <a:solidFill>
            <a:srgbClr val="12A05A"/>
          </a:solidFill>
          <a:ln w="12700">
            <a:solidFill>
              <a:srgbClr val="12A05A"/>
            </a:solidFill>
            <a:prstDash val="solid"/>
          </a:ln>
        </p:spPr>
        <p:txBody>
          <a:bodyPr/>
          <a:lstStyle/>
          <a:p>
            <a:endParaRPr lang="en-IN"/>
          </a:p>
        </p:txBody>
      </p:sp>
      <p:sp>
        <p:nvSpPr>
          <p:cNvPr id="12" name="Shape 10"/>
          <p:cNvSpPr/>
          <p:nvPr/>
        </p:nvSpPr>
        <p:spPr>
          <a:xfrm>
            <a:off x="205740" y="2221992"/>
            <a:ext cx="2043684" cy="109728"/>
          </a:xfrm>
          <a:prstGeom prst="rect">
            <a:avLst/>
          </a:prstGeom>
          <a:solidFill>
            <a:srgbClr val="12A05A"/>
          </a:solidFill>
          <a:ln w="12700">
            <a:solidFill>
              <a:srgbClr val="12A05A"/>
            </a:solidFill>
            <a:prstDash val="solid"/>
          </a:ln>
        </p:spPr>
        <p:txBody>
          <a:bodyPr/>
          <a:lstStyle/>
          <a:p>
            <a:endParaRPr lang="en-IN" sz="3200"/>
          </a:p>
        </p:txBody>
      </p:sp>
      <p:sp>
        <p:nvSpPr>
          <p:cNvPr id="13" name="Text 11"/>
          <p:cNvSpPr/>
          <p:nvPr/>
        </p:nvSpPr>
        <p:spPr>
          <a:xfrm>
            <a:off x="288036" y="2098548"/>
            <a:ext cx="1879092" cy="219456"/>
          </a:xfrm>
          <a:prstGeom prst="rect">
            <a:avLst/>
          </a:prstGeom>
          <a:noFill/>
        </p:spPr>
        <p:txBody>
          <a:bodyPr wrap="square" lIns="0" tIns="0" rIns="0" bIns="0" rtlCol="0" anchor="ctr"/>
          <a:lstStyle/>
          <a:p>
            <a:pPr marL="0" indent="0" algn="l">
              <a:buNone/>
            </a:pPr>
            <a:r>
              <a:rPr lang="en-US" sz="7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STATUS OF 143(2)</a:t>
            </a:r>
            <a:endParaRPr lang="en-US" sz="750" dirty="0"/>
          </a:p>
        </p:txBody>
      </p:sp>
      <p:sp>
        <p:nvSpPr>
          <p:cNvPr id="14" name="Text 12"/>
          <p:cNvSpPr/>
          <p:nvPr/>
        </p:nvSpPr>
        <p:spPr>
          <a:xfrm>
            <a:off x="288036" y="2372868"/>
            <a:ext cx="1879092" cy="2125980"/>
          </a:xfrm>
          <a:prstGeom prst="rect">
            <a:avLst/>
          </a:prstGeom>
          <a:noFill/>
        </p:spPr>
        <p:txBody>
          <a:bodyPr wrap="square" lIns="0" tIns="0" rIns="0" bIns="0" rtlCol="0" anchor="t"/>
          <a:lstStyle/>
          <a:p>
            <a:pPr marL="0" indent="0" algn="l">
              <a:buNone/>
            </a:pPr>
            <a:r>
              <a:rPr lang="en-US" sz="11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The time limit u/s 143(2) has expired. The AO can no longer issue a scrutiny notice. Regular assessment u/s 143(3) is permanently barred.</a:t>
            </a:r>
            <a:endParaRPr lang="en-US" sz="1100" dirty="0"/>
          </a:p>
        </p:txBody>
      </p:sp>
      <p:sp>
        <p:nvSpPr>
          <p:cNvPr id="15" name="Shape 13"/>
          <p:cNvSpPr/>
          <p:nvPr/>
        </p:nvSpPr>
        <p:spPr>
          <a:xfrm>
            <a:off x="2366010" y="2071116"/>
            <a:ext cx="2043684" cy="2482596"/>
          </a:xfrm>
          <a:prstGeom prst="roundRect">
            <a:avLst>
              <a:gd name="adj" fmla="val 2685"/>
            </a:avLst>
          </a:prstGeom>
          <a:solidFill>
            <a:srgbClr val="16283F"/>
          </a:solidFill>
          <a:ln w="12700">
            <a:solidFill>
              <a:srgbClr val="1E3A5F"/>
            </a:solidFill>
            <a:prstDash val="solid"/>
          </a:ln>
          <a:effectLst>
            <a:outerShdw blurRad="88900" dist="25400" dir="2700000" algn="bl" rotWithShape="0">
              <a:srgbClr val="000000">
                <a:alpha val="30000"/>
              </a:srgbClr>
            </a:outerShdw>
          </a:effectLst>
        </p:spPr>
        <p:txBody>
          <a:bodyPr/>
          <a:lstStyle/>
          <a:p>
            <a:endParaRPr lang="en-IN"/>
          </a:p>
        </p:txBody>
      </p:sp>
      <p:sp>
        <p:nvSpPr>
          <p:cNvPr id="16" name="Shape 14"/>
          <p:cNvSpPr/>
          <p:nvPr/>
        </p:nvSpPr>
        <p:spPr>
          <a:xfrm>
            <a:off x="2366010" y="2071116"/>
            <a:ext cx="2043684" cy="260604"/>
          </a:xfrm>
          <a:prstGeom prst="roundRect">
            <a:avLst>
              <a:gd name="adj" fmla="val 21053"/>
            </a:avLst>
          </a:prstGeom>
          <a:solidFill>
            <a:srgbClr val="1A6FC4"/>
          </a:solidFill>
          <a:ln w="12700">
            <a:solidFill>
              <a:srgbClr val="1A6FC4"/>
            </a:solidFill>
            <a:prstDash val="solid"/>
          </a:ln>
        </p:spPr>
        <p:txBody>
          <a:bodyPr/>
          <a:lstStyle/>
          <a:p>
            <a:endParaRPr lang="en-IN"/>
          </a:p>
        </p:txBody>
      </p:sp>
      <p:sp>
        <p:nvSpPr>
          <p:cNvPr id="17" name="Shape 15"/>
          <p:cNvSpPr/>
          <p:nvPr/>
        </p:nvSpPr>
        <p:spPr>
          <a:xfrm>
            <a:off x="2366010" y="2221992"/>
            <a:ext cx="2043684" cy="109728"/>
          </a:xfrm>
          <a:prstGeom prst="rect">
            <a:avLst/>
          </a:prstGeom>
          <a:solidFill>
            <a:srgbClr val="1A6FC4"/>
          </a:solidFill>
          <a:ln w="12700">
            <a:solidFill>
              <a:srgbClr val="1A6FC4"/>
            </a:solidFill>
            <a:prstDash val="solid"/>
          </a:ln>
        </p:spPr>
        <p:txBody>
          <a:bodyPr/>
          <a:lstStyle/>
          <a:p>
            <a:endParaRPr lang="en-IN" sz="3200"/>
          </a:p>
        </p:txBody>
      </p:sp>
      <p:sp>
        <p:nvSpPr>
          <p:cNvPr id="18" name="Text 16"/>
          <p:cNvSpPr/>
          <p:nvPr/>
        </p:nvSpPr>
        <p:spPr>
          <a:xfrm>
            <a:off x="2448306" y="2098548"/>
            <a:ext cx="1879092" cy="219456"/>
          </a:xfrm>
          <a:prstGeom prst="rect">
            <a:avLst/>
          </a:prstGeom>
          <a:noFill/>
        </p:spPr>
        <p:txBody>
          <a:bodyPr wrap="square" lIns="0" tIns="0" rIns="0" bIns="0" rtlCol="0" anchor="ctr"/>
          <a:lstStyle/>
          <a:p>
            <a:pPr marL="0" indent="0" algn="l">
              <a:buNone/>
            </a:pPr>
            <a:r>
              <a:rPr lang="en-US" sz="7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REASON TO BELIEVE</a:t>
            </a:r>
            <a:endParaRPr lang="en-US" sz="750" dirty="0"/>
          </a:p>
        </p:txBody>
      </p:sp>
      <p:sp>
        <p:nvSpPr>
          <p:cNvPr id="19" name="Text 17"/>
          <p:cNvSpPr/>
          <p:nvPr/>
        </p:nvSpPr>
        <p:spPr>
          <a:xfrm>
            <a:off x="2448306" y="2372868"/>
            <a:ext cx="1879092" cy="2125980"/>
          </a:xfrm>
          <a:prstGeom prst="rect">
            <a:avLst/>
          </a:prstGeom>
          <a:noFill/>
        </p:spPr>
        <p:txBody>
          <a:bodyPr wrap="square" lIns="0" tIns="0" rIns="0" bIns="0" rtlCol="0" anchor="t"/>
          <a:lstStyle/>
          <a:p>
            <a:pPr marL="0" indent="0" algn="l">
              <a:buNone/>
            </a:pPr>
            <a:r>
              <a:rPr lang="en-US" sz="11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The AO has credible information showing suppressed income — satisfying the jurisdictional condition precedent u/s 147 of the Act.</a:t>
            </a:r>
            <a:endParaRPr lang="en-US" sz="1100" dirty="0"/>
          </a:p>
        </p:txBody>
      </p:sp>
      <p:sp>
        <p:nvSpPr>
          <p:cNvPr id="20" name="Shape 18"/>
          <p:cNvSpPr/>
          <p:nvPr/>
        </p:nvSpPr>
        <p:spPr>
          <a:xfrm>
            <a:off x="4526280" y="2071116"/>
            <a:ext cx="2043684" cy="2482596"/>
          </a:xfrm>
          <a:prstGeom prst="roundRect">
            <a:avLst>
              <a:gd name="adj" fmla="val 2685"/>
            </a:avLst>
          </a:prstGeom>
          <a:solidFill>
            <a:srgbClr val="16283F"/>
          </a:solidFill>
          <a:ln w="12700">
            <a:solidFill>
              <a:srgbClr val="1E3A5F"/>
            </a:solidFill>
            <a:prstDash val="solid"/>
          </a:ln>
          <a:effectLst>
            <a:outerShdw blurRad="88900" dist="25400" dir="2700000" algn="bl" rotWithShape="0">
              <a:srgbClr val="000000">
                <a:alpha val="30000"/>
              </a:srgbClr>
            </a:outerShdw>
          </a:effectLst>
        </p:spPr>
        <p:txBody>
          <a:bodyPr/>
          <a:lstStyle/>
          <a:p>
            <a:endParaRPr lang="en-IN"/>
          </a:p>
        </p:txBody>
      </p:sp>
      <p:sp>
        <p:nvSpPr>
          <p:cNvPr id="21" name="Shape 19"/>
          <p:cNvSpPr/>
          <p:nvPr/>
        </p:nvSpPr>
        <p:spPr>
          <a:xfrm>
            <a:off x="4526280" y="2071116"/>
            <a:ext cx="2043684" cy="260604"/>
          </a:xfrm>
          <a:prstGeom prst="roundRect">
            <a:avLst>
              <a:gd name="adj" fmla="val 21053"/>
            </a:avLst>
          </a:prstGeom>
          <a:solidFill>
            <a:srgbClr val="0E7C7B"/>
          </a:solidFill>
          <a:ln w="12700">
            <a:solidFill>
              <a:srgbClr val="0E7C7B"/>
            </a:solidFill>
            <a:prstDash val="solid"/>
          </a:ln>
        </p:spPr>
        <p:txBody>
          <a:bodyPr/>
          <a:lstStyle/>
          <a:p>
            <a:endParaRPr lang="en-IN"/>
          </a:p>
        </p:txBody>
      </p:sp>
      <p:sp>
        <p:nvSpPr>
          <p:cNvPr id="22" name="Shape 20"/>
          <p:cNvSpPr/>
          <p:nvPr/>
        </p:nvSpPr>
        <p:spPr>
          <a:xfrm>
            <a:off x="4526280" y="2221992"/>
            <a:ext cx="2043684" cy="109728"/>
          </a:xfrm>
          <a:prstGeom prst="rect">
            <a:avLst/>
          </a:prstGeom>
          <a:solidFill>
            <a:srgbClr val="0E7C7B"/>
          </a:solidFill>
          <a:ln w="12700">
            <a:solidFill>
              <a:srgbClr val="0E7C7B"/>
            </a:solidFill>
            <a:prstDash val="solid"/>
          </a:ln>
        </p:spPr>
        <p:txBody>
          <a:bodyPr/>
          <a:lstStyle/>
          <a:p>
            <a:endParaRPr lang="en-IN" sz="3200"/>
          </a:p>
        </p:txBody>
      </p:sp>
      <p:sp>
        <p:nvSpPr>
          <p:cNvPr id="23" name="Text 21"/>
          <p:cNvSpPr/>
          <p:nvPr/>
        </p:nvSpPr>
        <p:spPr>
          <a:xfrm>
            <a:off x="4608576" y="2098548"/>
            <a:ext cx="1879092" cy="219456"/>
          </a:xfrm>
          <a:prstGeom prst="rect">
            <a:avLst/>
          </a:prstGeom>
          <a:noFill/>
        </p:spPr>
        <p:txBody>
          <a:bodyPr wrap="square" lIns="0" tIns="0" rIns="0" bIns="0" rtlCol="0" anchor="ctr"/>
          <a:lstStyle/>
          <a:p>
            <a:pPr marL="0" indent="0" algn="l">
              <a:buNone/>
            </a:pPr>
            <a:r>
              <a:rPr lang="en-US" sz="7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NOTICE u/s 148</a:t>
            </a:r>
            <a:endParaRPr lang="en-US" sz="750" dirty="0"/>
          </a:p>
        </p:txBody>
      </p:sp>
      <p:sp>
        <p:nvSpPr>
          <p:cNvPr id="24" name="Text 22"/>
          <p:cNvSpPr/>
          <p:nvPr/>
        </p:nvSpPr>
        <p:spPr>
          <a:xfrm>
            <a:off x="4608576" y="2372868"/>
            <a:ext cx="1879092" cy="2125980"/>
          </a:xfrm>
          <a:prstGeom prst="rect">
            <a:avLst/>
          </a:prstGeom>
          <a:noFill/>
        </p:spPr>
        <p:txBody>
          <a:bodyPr wrap="square" lIns="0" tIns="0" rIns="0" bIns="0" rtlCol="0" anchor="t"/>
          <a:lstStyle/>
          <a:p>
            <a:pPr marL="0" indent="0" algn="l">
              <a:buNone/>
            </a:pPr>
            <a:r>
              <a:rPr lang="en-US" sz="11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Since the 143(2) machinery is no longer available, notice u/s 148 is the only legal route open to the AO. It is issued validly.</a:t>
            </a:r>
            <a:endParaRPr lang="en-US" sz="1100" dirty="0"/>
          </a:p>
        </p:txBody>
      </p:sp>
      <p:sp>
        <p:nvSpPr>
          <p:cNvPr id="25" name="Shape 23"/>
          <p:cNvSpPr/>
          <p:nvPr/>
        </p:nvSpPr>
        <p:spPr>
          <a:xfrm>
            <a:off x="6686550" y="2071116"/>
            <a:ext cx="2043684" cy="2482596"/>
          </a:xfrm>
          <a:prstGeom prst="roundRect">
            <a:avLst>
              <a:gd name="adj" fmla="val 2685"/>
            </a:avLst>
          </a:prstGeom>
          <a:solidFill>
            <a:srgbClr val="16283F"/>
          </a:solidFill>
          <a:ln w="12700">
            <a:solidFill>
              <a:srgbClr val="1E3A5F"/>
            </a:solidFill>
            <a:prstDash val="solid"/>
          </a:ln>
          <a:effectLst>
            <a:outerShdw blurRad="88900" dist="25400" dir="2700000" algn="bl" rotWithShape="0">
              <a:srgbClr val="000000">
                <a:alpha val="30000"/>
              </a:srgbClr>
            </a:outerShdw>
          </a:effectLst>
        </p:spPr>
        <p:txBody>
          <a:bodyPr/>
          <a:lstStyle/>
          <a:p>
            <a:endParaRPr lang="en-IN"/>
          </a:p>
        </p:txBody>
      </p:sp>
      <p:sp>
        <p:nvSpPr>
          <p:cNvPr id="26" name="Shape 24"/>
          <p:cNvSpPr/>
          <p:nvPr/>
        </p:nvSpPr>
        <p:spPr>
          <a:xfrm>
            <a:off x="6686550" y="2071116"/>
            <a:ext cx="2043684" cy="260604"/>
          </a:xfrm>
          <a:prstGeom prst="roundRect">
            <a:avLst>
              <a:gd name="adj" fmla="val 21053"/>
            </a:avLst>
          </a:prstGeom>
          <a:solidFill>
            <a:srgbClr val="12A05A"/>
          </a:solidFill>
          <a:ln w="12700">
            <a:solidFill>
              <a:srgbClr val="12A05A"/>
            </a:solidFill>
            <a:prstDash val="solid"/>
          </a:ln>
        </p:spPr>
        <p:txBody>
          <a:bodyPr/>
          <a:lstStyle/>
          <a:p>
            <a:endParaRPr lang="en-IN"/>
          </a:p>
        </p:txBody>
      </p:sp>
      <p:sp>
        <p:nvSpPr>
          <p:cNvPr id="27" name="Shape 25"/>
          <p:cNvSpPr/>
          <p:nvPr/>
        </p:nvSpPr>
        <p:spPr>
          <a:xfrm>
            <a:off x="6686550" y="2221992"/>
            <a:ext cx="2043684" cy="109728"/>
          </a:xfrm>
          <a:prstGeom prst="rect">
            <a:avLst/>
          </a:prstGeom>
          <a:solidFill>
            <a:srgbClr val="12A05A"/>
          </a:solidFill>
          <a:ln w="12700">
            <a:solidFill>
              <a:srgbClr val="12A05A"/>
            </a:solidFill>
            <a:prstDash val="solid"/>
          </a:ln>
        </p:spPr>
        <p:txBody>
          <a:bodyPr/>
          <a:lstStyle/>
          <a:p>
            <a:endParaRPr lang="en-IN" sz="3200"/>
          </a:p>
        </p:txBody>
      </p:sp>
      <p:sp>
        <p:nvSpPr>
          <p:cNvPr id="28" name="Text 26"/>
          <p:cNvSpPr/>
          <p:nvPr/>
        </p:nvSpPr>
        <p:spPr>
          <a:xfrm>
            <a:off x="6768846" y="2098548"/>
            <a:ext cx="1879092" cy="219456"/>
          </a:xfrm>
          <a:prstGeom prst="rect">
            <a:avLst/>
          </a:prstGeom>
          <a:noFill/>
        </p:spPr>
        <p:txBody>
          <a:bodyPr wrap="square" lIns="0" tIns="0" rIns="0" bIns="0" rtlCol="0" anchor="ctr"/>
          <a:lstStyle/>
          <a:p>
            <a:pPr marL="0" indent="0" algn="l">
              <a:buNone/>
            </a:pPr>
            <a:r>
              <a:rPr lang="en-US" sz="7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LEGAL POSITION</a:t>
            </a:r>
            <a:endParaRPr lang="en-US" sz="750" dirty="0"/>
          </a:p>
        </p:txBody>
      </p:sp>
      <p:sp>
        <p:nvSpPr>
          <p:cNvPr id="29" name="Text 27"/>
          <p:cNvSpPr/>
          <p:nvPr/>
        </p:nvSpPr>
        <p:spPr>
          <a:xfrm>
            <a:off x="6768846" y="2372868"/>
            <a:ext cx="1879092" cy="2125980"/>
          </a:xfrm>
          <a:prstGeom prst="rect">
            <a:avLst/>
          </a:prstGeom>
          <a:noFill/>
        </p:spPr>
        <p:txBody>
          <a:bodyPr wrap="square" lIns="0" tIns="0" rIns="0" bIns="0" rtlCol="0" anchor="t"/>
          <a:lstStyle/>
          <a:p>
            <a:pPr marL="0" indent="0" algn="l">
              <a:buNone/>
            </a:pPr>
            <a:r>
              <a:rPr lang="en-US" sz="11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VALID — and this is undisputed. Both the Bombay HC and Punjab &amp; Haryana HC are in agreement on this scenario. The controversy arises only when 143(2) is still alive.</a:t>
            </a:r>
            <a:endParaRPr lang="en-US" sz="1100" dirty="0"/>
          </a:p>
        </p:txBody>
      </p:sp>
      <p:sp>
        <p:nvSpPr>
          <p:cNvPr id="30" name="Shape 28"/>
          <p:cNvSpPr/>
          <p:nvPr/>
        </p:nvSpPr>
        <p:spPr>
          <a:xfrm>
            <a:off x="2846070" y="4629150"/>
            <a:ext cx="3429000" cy="150876"/>
          </a:xfrm>
          <a:prstGeom prst="roundRect">
            <a:avLst>
              <a:gd name="adj" fmla="val 27273"/>
            </a:avLst>
          </a:prstGeom>
          <a:solidFill>
            <a:srgbClr val="0A6B3A"/>
          </a:solidFill>
          <a:ln w="12700">
            <a:solidFill>
              <a:srgbClr val="12A05A"/>
            </a:solidFill>
            <a:prstDash val="solid"/>
          </a:ln>
        </p:spPr>
        <p:txBody>
          <a:bodyPr/>
          <a:lstStyle/>
          <a:p>
            <a:endParaRPr lang="en-IN"/>
          </a:p>
        </p:txBody>
      </p:sp>
      <p:sp>
        <p:nvSpPr>
          <p:cNvPr id="31" name="Text 29"/>
          <p:cNvSpPr/>
          <p:nvPr/>
        </p:nvSpPr>
        <p:spPr>
          <a:xfrm>
            <a:off x="2846070" y="4629150"/>
            <a:ext cx="3429000" cy="150876"/>
          </a:xfrm>
          <a:prstGeom prst="rect">
            <a:avLst/>
          </a:prstGeom>
          <a:noFill/>
        </p:spPr>
        <p:txBody>
          <a:bodyPr wrap="square" lIns="0" tIns="0" rIns="0" bIns="0" rtlCol="0" anchor="ctr"/>
          <a:lstStyle/>
          <a:p>
            <a:pPr marL="0" indent="0" algn="ctr">
              <a:buNone/>
            </a:pPr>
            <a:r>
              <a:rPr lang="en-US" sz="675"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   NOTICE u/s 148 IS VALID IN THIS SCENARIO</a:t>
            </a:r>
            <a:endParaRPr lang="en-US" sz="675"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21140" cy="788670"/>
          </a:xfrm>
          <a:prstGeom prst="rect">
            <a:avLst/>
          </a:prstGeom>
          <a:solidFill>
            <a:srgbClr val="112244"/>
          </a:solidFill>
          <a:ln w="12700">
            <a:solidFill>
              <a:srgbClr val="112244"/>
            </a:solidFill>
            <a:prstDash val="solid"/>
          </a:ln>
        </p:spPr>
        <p:txBody>
          <a:bodyPr/>
          <a:lstStyle/>
          <a:p>
            <a:endParaRPr lang="en-IN"/>
          </a:p>
        </p:txBody>
      </p:sp>
      <p:sp>
        <p:nvSpPr>
          <p:cNvPr id="3" name="Text 1"/>
          <p:cNvSpPr/>
          <p:nvPr/>
        </p:nvSpPr>
        <p:spPr>
          <a:xfrm>
            <a:off x="240030" y="54864"/>
            <a:ext cx="8641080" cy="466344"/>
          </a:xfrm>
          <a:prstGeom prst="rect">
            <a:avLst/>
          </a:prstGeom>
          <a:noFill/>
        </p:spPr>
        <p:txBody>
          <a:bodyPr wrap="square" lIns="0" tIns="0" rIns="0" bIns="0" rtlCol="0" anchor="ctr"/>
          <a:lstStyle/>
          <a:p>
            <a:pPr marL="0" indent="0" algn="l">
              <a:buNone/>
            </a:pPr>
            <a:r>
              <a:rPr lang="en-US" sz="19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Scenario B — The 143(2) Time Limit Has NOT Yet EXPIRED</a:t>
            </a:r>
            <a:endParaRPr lang="en-US" sz="1950" dirty="0"/>
          </a:p>
        </p:txBody>
      </p:sp>
      <p:sp>
        <p:nvSpPr>
          <p:cNvPr id="4" name="Text 2"/>
          <p:cNvSpPr/>
          <p:nvPr/>
        </p:nvSpPr>
        <p:spPr>
          <a:xfrm>
            <a:off x="240030" y="534924"/>
            <a:ext cx="8641080" cy="205740"/>
          </a:xfrm>
          <a:prstGeom prst="rect">
            <a:avLst/>
          </a:prstGeom>
          <a:noFill/>
        </p:spPr>
        <p:txBody>
          <a:bodyPr wrap="square" lIns="0" tIns="0" rIns="0" bIns="0" rtlCol="0" anchor="ctr"/>
          <a:lstStyle/>
          <a:p>
            <a:pPr marL="0" indent="0" algn="l">
              <a:buNone/>
            </a:pPr>
            <a:r>
              <a:rPr lang="en-US" sz="860" dirty="0">
                <a:solidFill>
                  <a:srgbClr val="A8C8F0"/>
                </a:solidFill>
                <a:latin typeface="Bookman Old Style" panose="02050604050505020204" pitchFamily="18" charset="0"/>
                <a:ea typeface="Bookman Old Style" panose="02050604050505020204" pitchFamily="34" charset="-122"/>
                <a:cs typeface="Bookman Old Style" panose="02050604050505020204" pitchFamily="34" charset="-120"/>
              </a:rPr>
              <a:t>When Section 147 / 148 Raises a Serious Validity Challenge  |  Conflicting High Court Views</a:t>
            </a:r>
            <a:endParaRPr lang="en-US" sz="860" dirty="0"/>
          </a:p>
        </p:txBody>
      </p:sp>
      <p:sp>
        <p:nvSpPr>
          <p:cNvPr id="5" name="Shape 3"/>
          <p:cNvSpPr/>
          <p:nvPr/>
        </p:nvSpPr>
        <p:spPr>
          <a:xfrm>
            <a:off x="0" y="4869180"/>
            <a:ext cx="9121140" cy="274320"/>
          </a:xfrm>
          <a:prstGeom prst="rect">
            <a:avLst/>
          </a:prstGeom>
          <a:solidFill>
            <a:srgbClr val="1A4A80"/>
          </a:solidFill>
          <a:ln w="12700">
            <a:solidFill>
              <a:srgbClr val="1A4A80"/>
            </a:solidFill>
            <a:prstDash val="solid"/>
          </a:ln>
        </p:spPr>
        <p:txBody>
          <a:bodyPr/>
          <a:lstStyle/>
          <a:p>
            <a:endParaRPr lang="en-IN"/>
          </a:p>
        </p:txBody>
      </p:sp>
      <p:sp>
        <p:nvSpPr>
          <p:cNvPr id="6" name="Text 4"/>
          <p:cNvSpPr/>
          <p:nvPr/>
        </p:nvSpPr>
        <p:spPr>
          <a:xfrm>
            <a:off x="205740" y="4882896"/>
            <a:ext cx="8709660" cy="219456"/>
          </a:xfrm>
          <a:prstGeom prst="rect">
            <a:avLst/>
          </a:prstGeom>
          <a:noFill/>
        </p:spPr>
        <p:txBody>
          <a:bodyPr wrap="square" lIns="0" tIns="0" rIns="0" bIns="0" rtlCol="0" anchor="ctr"/>
          <a:lstStyle/>
          <a:p>
            <a:pPr marL="0" indent="0" algn="ctr">
              <a:buNone/>
            </a:pPr>
            <a:r>
              <a:rPr lang="en-US" sz="71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ITA No. 2396/Hyd/2025  |  ACIT, Central Circle 1(4), Hyderabad  v.  Shri Umamaheswar Rao Lagadapati  |  A.Y. 2019-20  |  Pronounced: 19.06.2026</a:t>
            </a:r>
            <a:endParaRPr lang="en-US" sz="710" dirty="0"/>
          </a:p>
        </p:txBody>
      </p:sp>
      <p:sp>
        <p:nvSpPr>
          <p:cNvPr id="7" name="Shape 5"/>
          <p:cNvSpPr/>
          <p:nvPr/>
        </p:nvSpPr>
        <p:spPr>
          <a:xfrm>
            <a:off x="205740" y="836676"/>
            <a:ext cx="8709660" cy="1152144"/>
          </a:xfrm>
          <a:prstGeom prst="roundRect">
            <a:avLst>
              <a:gd name="adj" fmla="val 4762"/>
            </a:avLst>
          </a:prstGeom>
          <a:solidFill>
            <a:srgbClr val="0A1828"/>
          </a:solidFill>
          <a:ln w="19050">
            <a:solidFill>
              <a:srgbClr val="C8960C"/>
            </a:solidFill>
            <a:prstDash val="solid"/>
          </a:ln>
        </p:spPr>
        <p:txBody>
          <a:bodyPr/>
          <a:lstStyle/>
          <a:p>
            <a:endParaRPr lang="en-IN" sz="2400"/>
          </a:p>
        </p:txBody>
      </p:sp>
      <p:sp>
        <p:nvSpPr>
          <p:cNvPr id="8" name="Text 6"/>
          <p:cNvSpPr/>
          <p:nvPr/>
        </p:nvSpPr>
        <p:spPr>
          <a:xfrm>
            <a:off x="342900" y="864108"/>
            <a:ext cx="2743200" cy="192024"/>
          </a:xfrm>
          <a:prstGeom prst="rect">
            <a:avLst/>
          </a:prstGeom>
          <a:noFill/>
        </p:spPr>
        <p:txBody>
          <a:bodyPr wrap="square" lIns="0" tIns="0" rIns="0" bIns="0" rtlCol="0" anchor="ctr"/>
          <a:lstStyle/>
          <a:p>
            <a:pPr marL="0" indent="0" algn="l">
              <a:buNone/>
            </a:pPr>
            <a:r>
              <a:rPr lang="en-US" sz="90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SCENARIO FACTS</a:t>
            </a:r>
            <a:endParaRPr lang="en-US" sz="900" dirty="0"/>
          </a:p>
        </p:txBody>
      </p:sp>
      <p:sp>
        <p:nvSpPr>
          <p:cNvPr id="9" name="Text 7"/>
          <p:cNvSpPr/>
          <p:nvPr/>
        </p:nvSpPr>
        <p:spPr>
          <a:xfrm>
            <a:off x="342900" y="1083564"/>
            <a:ext cx="8435340" cy="877824"/>
          </a:xfrm>
          <a:prstGeom prst="rect">
            <a:avLst/>
          </a:prstGeom>
          <a:noFill/>
        </p:spPr>
        <p:txBody>
          <a:bodyPr wrap="square" lIns="0" tIns="0" rIns="0" bIns="0" rtlCol="0" anchor="t"/>
          <a:lstStyle/>
          <a:p>
            <a:pPr marL="0" indent="0" algn="l">
              <a:buNone/>
            </a:pPr>
            <a:r>
              <a:rPr lang="en-US" sz="105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Assessee files return for A.Y. 2020-21 on 31.10.2020. The time limit for 143(2) notice is </a:t>
            </a:r>
            <a:r>
              <a:rPr lang="en-US" sz="1050" b="1" dirty="0">
                <a:solidFill>
                  <a:srgbClr val="F0C040"/>
                </a:solidFill>
                <a:latin typeface="Bookman Old Style" panose="02050604050505020204" pitchFamily="18" charset="0"/>
                <a:ea typeface="Bookman Old Style" panose="02050604050505020204" pitchFamily="34" charset="-122"/>
                <a:cs typeface="Bookman Old Style" panose="02050604050505020204" pitchFamily="34" charset="-120"/>
              </a:rPr>
              <a:t>30.09.2021 — not yet expired.</a:t>
            </a:r>
            <a:r>
              <a:rPr lang="en-US" sz="105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 In February 2021, the AO receives information (during third-party search) that additional income is not declared. The AO, instead of issuing notice u/s 143(2), </a:t>
            </a:r>
            <a:r>
              <a:rPr lang="en-US" sz="105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directly issues notice u/s 148 on 15.02.2021 — bypassing the regular assessment machinery altogether.</a:t>
            </a:r>
            <a:endParaRPr lang="en-US" sz="1050" dirty="0"/>
          </a:p>
        </p:txBody>
      </p:sp>
      <p:sp>
        <p:nvSpPr>
          <p:cNvPr id="10" name="Shape 8"/>
          <p:cNvSpPr/>
          <p:nvPr/>
        </p:nvSpPr>
        <p:spPr>
          <a:xfrm>
            <a:off x="205740" y="2071116"/>
            <a:ext cx="4197096" cy="1988820"/>
          </a:xfrm>
          <a:prstGeom prst="roundRect">
            <a:avLst>
              <a:gd name="adj" fmla="val 2299"/>
            </a:avLst>
          </a:prstGeom>
          <a:solidFill>
            <a:srgbClr val="16283F"/>
          </a:solidFill>
          <a:ln w="19050">
            <a:solidFill>
              <a:srgbClr val="12A05A"/>
            </a:solidFill>
            <a:prstDash val="solid"/>
          </a:ln>
        </p:spPr>
        <p:txBody>
          <a:bodyPr/>
          <a:lstStyle/>
          <a:p>
            <a:endParaRPr lang="en-IN" sz="2400"/>
          </a:p>
        </p:txBody>
      </p:sp>
      <p:sp>
        <p:nvSpPr>
          <p:cNvPr id="11" name="Text 9"/>
          <p:cNvSpPr/>
          <p:nvPr/>
        </p:nvSpPr>
        <p:spPr>
          <a:xfrm>
            <a:off x="342900" y="2112264"/>
            <a:ext cx="3922776" cy="425196"/>
          </a:xfrm>
          <a:prstGeom prst="rect">
            <a:avLst/>
          </a:prstGeom>
          <a:noFill/>
        </p:spPr>
        <p:txBody>
          <a:bodyPr wrap="square" lIns="0" tIns="0" rIns="0" bIns="0" rtlCol="0" anchor="t"/>
          <a:lstStyle/>
          <a:p>
            <a:pPr marL="0" indent="0" algn="l">
              <a:buNone/>
            </a:pPr>
            <a:r>
              <a:rPr lang="en-US" sz="1000" b="1" dirty="0">
                <a:solidFill>
                  <a:srgbClr val="12A05A"/>
                </a:solidFill>
                <a:latin typeface="Bookman Old Style" panose="02050604050505020204" pitchFamily="18" charset="0"/>
                <a:ea typeface="Bookman Old Style" panose="02050604050505020204" pitchFamily="34" charset="-122"/>
                <a:cs typeface="Bookman Old Style" panose="02050604050505020204" pitchFamily="34" charset="-120"/>
              </a:rPr>
              <a:t>BOMBAY HIGH COURT — Smt. Suman v. ITO</a:t>
            </a:r>
            <a:endParaRPr lang="en-US" sz="1000" dirty="0"/>
          </a:p>
          <a:p>
            <a:pPr marL="0" indent="0" algn="l">
              <a:buNone/>
            </a:pPr>
            <a:r>
              <a:rPr lang="en-US" sz="1000" b="1" dirty="0">
                <a:solidFill>
                  <a:srgbClr val="12A05A"/>
                </a:solidFill>
                <a:latin typeface="Bookman Old Style" panose="02050604050505020204" pitchFamily="18" charset="0"/>
                <a:ea typeface="Bookman Old Style" panose="02050604050505020204" pitchFamily="34" charset="-122"/>
                <a:cs typeface="Bookman Old Style" panose="02050604050505020204" pitchFamily="34" charset="-120"/>
              </a:rPr>
              <a:t>(2017) 84 Taxmann.com 267</a:t>
            </a:r>
            <a:endParaRPr lang="en-US" sz="1000" dirty="0"/>
          </a:p>
        </p:txBody>
      </p:sp>
      <p:sp>
        <p:nvSpPr>
          <p:cNvPr id="12" name="Shape 10"/>
          <p:cNvSpPr/>
          <p:nvPr/>
        </p:nvSpPr>
        <p:spPr>
          <a:xfrm>
            <a:off x="342900" y="2551176"/>
            <a:ext cx="3922776" cy="13716"/>
          </a:xfrm>
          <a:prstGeom prst="rect">
            <a:avLst/>
          </a:prstGeom>
          <a:solidFill>
            <a:srgbClr val="1E3A5F"/>
          </a:solidFill>
          <a:ln w="12700">
            <a:solidFill>
              <a:srgbClr val="1E3A5F"/>
            </a:solidFill>
            <a:prstDash val="solid"/>
          </a:ln>
        </p:spPr>
        <p:txBody>
          <a:bodyPr/>
          <a:lstStyle/>
          <a:p>
            <a:endParaRPr lang="en-IN" sz="2400"/>
          </a:p>
        </p:txBody>
      </p:sp>
      <p:sp>
        <p:nvSpPr>
          <p:cNvPr id="13" name="Text 11"/>
          <p:cNvSpPr/>
          <p:nvPr/>
        </p:nvSpPr>
        <p:spPr>
          <a:xfrm>
            <a:off x="342900" y="2592324"/>
            <a:ext cx="3922776" cy="1817370"/>
          </a:xfrm>
          <a:prstGeom prst="rect">
            <a:avLst/>
          </a:prstGeom>
          <a:noFill/>
        </p:spPr>
        <p:txBody>
          <a:bodyPr wrap="square" lIns="0" tIns="0" rIns="0" bIns="0" rtlCol="0" anchor="t"/>
          <a:lstStyle/>
          <a:p>
            <a:pPr marL="0" indent="0" algn="l">
              <a:buNone/>
            </a:pPr>
            <a:r>
              <a:rPr lang="en-US" sz="900" b="1" dirty="0">
                <a:solidFill>
                  <a:srgbClr val="12A05A"/>
                </a:solidFill>
                <a:latin typeface="Bookman Old Style" panose="02050604050505020204" pitchFamily="18" charset="0"/>
                <a:ea typeface="Bookman Old Style" panose="02050604050505020204" pitchFamily="34" charset="-122"/>
                <a:cs typeface="Bookman Old Style" panose="02050604050505020204" pitchFamily="34" charset="-120"/>
              </a:rPr>
              <a:t>Notice u/s 148 is INVALID.
</a:t>
            </a: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So long as the AO retains the power to issue notice u/s 143(2) and complete regular assessment u/s 143(3), there is no occasion to 'believe' that income has escaped assessment. The regular machinery is not yet exhausted. Section 147/148 is not a parallel power — it cannot abort regular assessment proceedings. Notice u/s 148 cannot be issued until the 143(2) period expires.</a:t>
            </a:r>
            <a:endParaRPr lang="en-US" sz="900" dirty="0"/>
          </a:p>
        </p:txBody>
      </p:sp>
      <p:sp>
        <p:nvSpPr>
          <p:cNvPr id="14" name="Shape 12"/>
          <p:cNvSpPr/>
          <p:nvPr/>
        </p:nvSpPr>
        <p:spPr>
          <a:xfrm>
            <a:off x="4718304" y="2071116"/>
            <a:ext cx="4197096" cy="1988820"/>
          </a:xfrm>
          <a:prstGeom prst="roundRect">
            <a:avLst>
              <a:gd name="adj" fmla="val 2299"/>
            </a:avLst>
          </a:prstGeom>
          <a:solidFill>
            <a:srgbClr val="16283F"/>
          </a:solidFill>
          <a:ln w="19050">
            <a:solidFill>
              <a:srgbClr val="B5200D"/>
            </a:solidFill>
            <a:prstDash val="solid"/>
          </a:ln>
        </p:spPr>
        <p:txBody>
          <a:bodyPr/>
          <a:lstStyle/>
          <a:p>
            <a:endParaRPr lang="en-IN" sz="2400"/>
          </a:p>
        </p:txBody>
      </p:sp>
      <p:sp>
        <p:nvSpPr>
          <p:cNvPr id="15" name="Text 13"/>
          <p:cNvSpPr/>
          <p:nvPr/>
        </p:nvSpPr>
        <p:spPr>
          <a:xfrm>
            <a:off x="4855464" y="2112264"/>
            <a:ext cx="3922776" cy="425196"/>
          </a:xfrm>
          <a:prstGeom prst="rect">
            <a:avLst/>
          </a:prstGeom>
          <a:noFill/>
        </p:spPr>
        <p:txBody>
          <a:bodyPr wrap="square" lIns="0" tIns="0" rIns="0" bIns="0" rtlCol="0" anchor="t"/>
          <a:lstStyle/>
          <a:p>
            <a:pPr marL="0" indent="0" algn="l">
              <a:buNone/>
            </a:pPr>
            <a:r>
              <a:rPr lang="en-US" sz="1000" b="1" dirty="0">
                <a:solidFill>
                  <a:srgbClr val="B5200D"/>
                </a:solidFill>
                <a:latin typeface="Bookman Old Style" panose="02050604050505020204" pitchFamily="18" charset="0"/>
                <a:ea typeface="Bookman Old Style" panose="02050604050505020204" pitchFamily="34" charset="-122"/>
                <a:cs typeface="Bookman Old Style" panose="02050604050505020204" pitchFamily="34" charset="-120"/>
              </a:rPr>
              <a:t>PUNJAB &amp; HARYANA HIGH COURT</a:t>
            </a:r>
            <a:endParaRPr lang="en-US" sz="1000" dirty="0"/>
          </a:p>
          <a:p>
            <a:pPr marL="0" indent="0" algn="l">
              <a:buNone/>
            </a:pPr>
            <a:r>
              <a:rPr lang="en-US" sz="1000" b="1" dirty="0">
                <a:solidFill>
                  <a:srgbClr val="B5200D"/>
                </a:solidFill>
                <a:latin typeface="Bookman Old Style" panose="02050604050505020204" pitchFamily="18" charset="0"/>
                <a:ea typeface="Bookman Old Style" panose="02050604050505020204" pitchFamily="34" charset="-122"/>
                <a:cs typeface="Bookman Old Style" panose="02050604050505020204" pitchFamily="34" charset="-120"/>
              </a:rPr>
              <a:t>Punjab Tractors Ltd. v. JCIT — 254 ITR 242</a:t>
            </a:r>
            <a:endParaRPr lang="en-US" sz="1000" dirty="0"/>
          </a:p>
        </p:txBody>
      </p:sp>
      <p:sp>
        <p:nvSpPr>
          <p:cNvPr id="16" name="Shape 14"/>
          <p:cNvSpPr/>
          <p:nvPr/>
        </p:nvSpPr>
        <p:spPr>
          <a:xfrm>
            <a:off x="4855464" y="2551176"/>
            <a:ext cx="3922776" cy="13716"/>
          </a:xfrm>
          <a:prstGeom prst="rect">
            <a:avLst/>
          </a:prstGeom>
          <a:solidFill>
            <a:srgbClr val="1E3A5F"/>
          </a:solidFill>
          <a:ln w="12700">
            <a:solidFill>
              <a:srgbClr val="1E3A5F"/>
            </a:solidFill>
            <a:prstDash val="solid"/>
          </a:ln>
        </p:spPr>
        <p:txBody>
          <a:bodyPr/>
          <a:lstStyle/>
          <a:p>
            <a:endParaRPr lang="en-IN" sz="2400"/>
          </a:p>
        </p:txBody>
      </p:sp>
      <p:sp>
        <p:nvSpPr>
          <p:cNvPr id="17" name="Text 15"/>
          <p:cNvSpPr/>
          <p:nvPr/>
        </p:nvSpPr>
        <p:spPr>
          <a:xfrm>
            <a:off x="4855464" y="2592324"/>
            <a:ext cx="3922776" cy="1817370"/>
          </a:xfrm>
          <a:prstGeom prst="rect">
            <a:avLst/>
          </a:prstGeom>
          <a:noFill/>
        </p:spPr>
        <p:txBody>
          <a:bodyPr wrap="square" lIns="0" tIns="0" rIns="0" bIns="0" rtlCol="0" anchor="t"/>
          <a:lstStyle/>
          <a:p>
            <a:pPr marL="0" indent="0" algn="l">
              <a:buNone/>
            </a:pPr>
            <a:r>
              <a:rPr lang="en-US" sz="900" b="1" dirty="0">
                <a:solidFill>
                  <a:srgbClr val="B5200D"/>
                </a:solidFill>
                <a:latin typeface="Bookman Old Style" panose="02050604050505020204" pitchFamily="18" charset="0"/>
                <a:ea typeface="Bookman Old Style" panose="02050604050505020204" pitchFamily="34" charset="-122"/>
                <a:cs typeface="Bookman Old Style" panose="02050604050505020204" pitchFamily="34" charset="-120"/>
              </a:rPr>
              <a:t>Notice u/s 148 is VALID.
</a:t>
            </a:r>
            <a:r>
              <a:rPr lang="en-US" sz="900" dirty="0">
                <a:solidFill>
                  <a:srgbClr val="D8E8F8"/>
                </a:solidFill>
                <a:latin typeface="Bookman Old Style" panose="02050604050505020204" pitchFamily="18" charset="0"/>
                <a:ea typeface="Bookman Old Style" panose="02050604050505020204" pitchFamily="34" charset="-122"/>
                <a:cs typeface="Bookman Old Style" panose="02050604050505020204" pitchFamily="34" charset="-120"/>
              </a:rPr>
              <a:t>Section 147 can be invoked not only after an order under section 143(3) is passed, but even otherwise. The absence of an order u/s 143(3) is no bar. So long as the ingredients of section 147 are fulfilled (i.e., reason to believe income escaped assessment), the AO is free to initiate reassessment — regardless of whether the 143(2) period has expired or not.</a:t>
            </a:r>
            <a:endParaRPr lang="en-US" sz="900" dirty="0"/>
          </a:p>
        </p:txBody>
      </p:sp>
      <p:sp>
        <p:nvSpPr>
          <p:cNvPr id="18" name="Shape 16"/>
          <p:cNvSpPr/>
          <p:nvPr/>
        </p:nvSpPr>
        <p:spPr>
          <a:xfrm>
            <a:off x="205740" y="4190238"/>
            <a:ext cx="8709660" cy="569214"/>
          </a:xfrm>
          <a:prstGeom prst="roundRect">
            <a:avLst>
              <a:gd name="adj" fmla="val 18750"/>
            </a:avLst>
          </a:prstGeom>
          <a:solidFill>
            <a:srgbClr val="112244"/>
          </a:solidFill>
          <a:ln w="12700">
            <a:solidFill>
              <a:srgbClr val="C8960C"/>
            </a:solidFill>
            <a:prstDash val="solid"/>
          </a:ln>
        </p:spPr>
        <p:txBody>
          <a:bodyPr/>
          <a:lstStyle/>
          <a:p>
            <a:endParaRPr lang="en-IN"/>
          </a:p>
        </p:txBody>
      </p:sp>
      <p:sp>
        <p:nvSpPr>
          <p:cNvPr id="19" name="Text 17"/>
          <p:cNvSpPr/>
          <p:nvPr/>
        </p:nvSpPr>
        <p:spPr>
          <a:xfrm>
            <a:off x="342900" y="4279392"/>
            <a:ext cx="8298180" cy="459486"/>
          </a:xfrm>
          <a:prstGeom prst="rect">
            <a:avLst/>
          </a:prstGeom>
          <a:noFill/>
        </p:spPr>
        <p:txBody>
          <a:bodyPr wrap="square" lIns="0" tIns="0" rIns="0" bIns="0" rtlCol="0" anchor="ctr"/>
          <a:lstStyle/>
          <a:p>
            <a:pPr marL="0" indent="0" algn="l">
              <a:buNone/>
            </a:pPr>
            <a:r>
              <a:rPr lang="en-US" sz="900" b="1" dirty="0">
                <a:solidFill>
                  <a:srgbClr val="C8960C"/>
                </a:solidFill>
                <a:latin typeface="Bookman Old Style" panose="02050604050505020204" pitchFamily="18" charset="0"/>
                <a:ea typeface="Bookman Old Style" panose="02050604050505020204" pitchFamily="34" charset="-122"/>
                <a:cs typeface="Bookman Old Style" panose="02050604050505020204" pitchFamily="34" charset="-120"/>
              </a:rPr>
              <a:t>ITAT Hyderabad (Present Case): </a:t>
            </a:r>
            <a:r>
              <a:rPr lang="en-US" sz="90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Conflicting HC views → Applied SC rule from CIT v. Vegetable Products Ltd. (88 ITR 192): where two reasonable constructions are possible, adopt the one favourable to the assessee.</a:t>
            </a:r>
            <a:endParaRPr lang="en-US" sz="9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D5C63"/>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C8972B"/>
          </a:solidFill>
        </p:spPr>
        <p:txBody>
          <a:bodyPr/>
          <a:lstStyle/>
          <a:p>
            <a:endParaRPr lang="en-IN"/>
          </a:p>
        </p:txBody>
      </p:sp>
      <p:sp>
        <p:nvSpPr>
          <p:cNvPr id="3" name="Shape 1"/>
          <p:cNvSpPr/>
          <p:nvPr/>
        </p:nvSpPr>
        <p:spPr>
          <a:xfrm>
            <a:off x="0" y="5070348"/>
            <a:ext cx="9144000" cy="73152"/>
          </a:xfrm>
          <a:prstGeom prst="rect">
            <a:avLst/>
          </a:prstGeom>
          <a:solidFill>
            <a:srgbClr val="C8972B"/>
          </a:solidFill>
        </p:spPr>
        <p:txBody>
          <a:bodyPr/>
          <a:lstStyle/>
          <a:p>
            <a:endParaRPr lang="en-IN"/>
          </a:p>
        </p:txBody>
      </p:sp>
      <p:sp>
        <p:nvSpPr>
          <p:cNvPr id="4" name="Shape 2"/>
          <p:cNvSpPr/>
          <p:nvPr/>
        </p:nvSpPr>
        <p:spPr>
          <a:xfrm>
            <a:off x="457200" y="457200"/>
            <a:ext cx="3474720" cy="384048"/>
          </a:xfrm>
          <a:prstGeom prst="roundRect">
            <a:avLst>
              <a:gd name="adj" fmla="val 14286"/>
            </a:avLst>
          </a:prstGeom>
          <a:solidFill>
            <a:srgbClr val="C8972B"/>
          </a:solidFill>
        </p:spPr>
        <p:txBody>
          <a:bodyPr/>
          <a:lstStyle/>
          <a:p>
            <a:endParaRPr lang="en-IN"/>
          </a:p>
        </p:txBody>
      </p:sp>
      <p:sp>
        <p:nvSpPr>
          <p:cNvPr id="5" name="Text 3"/>
          <p:cNvSpPr/>
          <p:nvPr/>
        </p:nvSpPr>
        <p:spPr>
          <a:xfrm>
            <a:off x="457200" y="457200"/>
            <a:ext cx="3474720" cy="384048"/>
          </a:xfrm>
          <a:prstGeom prst="rect">
            <a:avLst/>
          </a:prstGeom>
          <a:noFill/>
        </p:spPr>
        <p:txBody>
          <a:bodyPr wrap="square" lIns="0" tIns="0" rIns="0" bIns="0" rtlCol="0" anchor="ctr"/>
          <a:lstStyle/>
          <a:p>
            <a:pPr marL="0" indent="0" algn="ctr">
              <a:buNone/>
            </a:pPr>
            <a:r>
              <a:rPr lang="en-US" sz="100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[2026] 187 taxmann.com 452 (Delhi - Trib.)</a:t>
            </a:r>
            <a:endParaRPr lang="en-US" sz="1000" dirty="0"/>
          </a:p>
        </p:txBody>
      </p:sp>
      <p:sp>
        <p:nvSpPr>
          <p:cNvPr id="6" name="Shape 4"/>
          <p:cNvSpPr/>
          <p:nvPr/>
        </p:nvSpPr>
        <p:spPr>
          <a:xfrm>
            <a:off x="4069080" y="457200"/>
            <a:ext cx="1645920" cy="384048"/>
          </a:xfrm>
          <a:prstGeom prst="roundRect">
            <a:avLst>
              <a:gd name="adj" fmla="val 14286"/>
            </a:avLst>
          </a:prstGeom>
          <a:solidFill>
            <a:srgbClr val="126B73"/>
          </a:solidFill>
        </p:spPr>
        <p:txBody>
          <a:bodyPr/>
          <a:lstStyle/>
          <a:p>
            <a:endParaRPr lang="en-IN"/>
          </a:p>
        </p:txBody>
      </p:sp>
      <p:sp>
        <p:nvSpPr>
          <p:cNvPr id="7" name="Text 5"/>
          <p:cNvSpPr/>
          <p:nvPr/>
        </p:nvSpPr>
        <p:spPr>
          <a:xfrm>
            <a:off x="4069080" y="457200"/>
            <a:ext cx="1645920" cy="384048"/>
          </a:xfrm>
          <a:prstGeom prst="rect">
            <a:avLst/>
          </a:prstGeom>
          <a:noFill/>
        </p:spPr>
        <p:txBody>
          <a:bodyPr wrap="square" lIns="0" tIns="0" rIns="0" bIns="0" rtlCol="0" anchor="ctr"/>
          <a:lstStyle/>
          <a:p>
            <a:pPr marL="0" indent="0" algn="ctr">
              <a:buNone/>
            </a:pPr>
            <a:r>
              <a:rPr lang="en-US" sz="1000"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05 June 2026</a:t>
            </a:r>
            <a:endParaRPr lang="en-US" sz="1000" dirty="0"/>
          </a:p>
        </p:txBody>
      </p:sp>
      <p:sp>
        <p:nvSpPr>
          <p:cNvPr id="8" name="Shape 6"/>
          <p:cNvSpPr/>
          <p:nvPr/>
        </p:nvSpPr>
        <p:spPr>
          <a:xfrm>
            <a:off x="5852160" y="457200"/>
            <a:ext cx="2834640" cy="384048"/>
          </a:xfrm>
          <a:prstGeom prst="roundRect">
            <a:avLst>
              <a:gd name="adj" fmla="val 14286"/>
            </a:avLst>
          </a:prstGeom>
          <a:solidFill>
            <a:srgbClr val="126B73"/>
          </a:solidFill>
        </p:spPr>
        <p:txBody>
          <a:bodyPr/>
          <a:lstStyle/>
          <a:p>
            <a:endParaRPr lang="en-IN"/>
          </a:p>
        </p:txBody>
      </p:sp>
      <p:sp>
        <p:nvSpPr>
          <p:cNvPr id="9" name="Text 7"/>
          <p:cNvSpPr/>
          <p:nvPr/>
        </p:nvSpPr>
        <p:spPr>
          <a:xfrm>
            <a:off x="5852160" y="457200"/>
            <a:ext cx="2834640" cy="384048"/>
          </a:xfrm>
          <a:prstGeom prst="rect">
            <a:avLst/>
          </a:prstGeom>
          <a:noFill/>
        </p:spPr>
        <p:txBody>
          <a:bodyPr wrap="square" lIns="0" tIns="0" rIns="0" bIns="0" rtlCol="0" anchor="ctr"/>
          <a:lstStyle/>
          <a:p>
            <a:pPr marL="0" indent="0" algn="ctr">
              <a:buNone/>
            </a:pPr>
            <a:r>
              <a:rPr lang="en-US" sz="1000"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ITAT — Delhi Bench 'A'</a:t>
            </a:r>
            <a:endParaRPr lang="en-US" sz="1000" dirty="0"/>
          </a:p>
        </p:txBody>
      </p:sp>
      <p:sp>
        <p:nvSpPr>
          <p:cNvPr id="10" name="Text 8"/>
          <p:cNvSpPr/>
          <p:nvPr/>
        </p:nvSpPr>
        <p:spPr>
          <a:xfrm>
            <a:off x="457200" y="1051560"/>
            <a:ext cx="8229600" cy="658368"/>
          </a:xfrm>
          <a:prstGeom prst="rect">
            <a:avLst/>
          </a:prstGeom>
          <a:noFill/>
        </p:spPr>
        <p:txBody>
          <a:bodyPr wrap="square" lIns="0" tIns="0" rIns="0" bIns="0" rtlCol="0" anchor="ctr"/>
          <a:lstStyle/>
          <a:p>
            <a:pPr marL="0" indent="0" algn="l">
              <a:buNone/>
            </a:pPr>
            <a:r>
              <a:rPr lang="en-US" sz="3600" b="1"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Marmo Home (P.) Ltd.</a:t>
            </a:r>
            <a:endParaRPr lang="en-US" sz="3600" dirty="0"/>
          </a:p>
        </p:txBody>
      </p:sp>
      <p:sp>
        <p:nvSpPr>
          <p:cNvPr id="11" name="Text 9"/>
          <p:cNvSpPr/>
          <p:nvPr/>
        </p:nvSpPr>
        <p:spPr>
          <a:xfrm>
            <a:off x="457200" y="1664208"/>
            <a:ext cx="8229600" cy="457200"/>
          </a:xfrm>
          <a:prstGeom prst="rect">
            <a:avLst/>
          </a:prstGeom>
          <a:noFill/>
        </p:spPr>
        <p:txBody>
          <a:bodyPr wrap="square" lIns="0" tIns="0" rIns="0" bIns="0" rtlCol="0" anchor="ctr"/>
          <a:lstStyle/>
          <a:p>
            <a:pPr marL="0" indent="0" algn="l">
              <a:buNone/>
            </a:pPr>
            <a:r>
              <a:rPr lang="en-US" sz="1800" dirty="0">
                <a:solidFill>
                  <a:srgbClr val="7A9FA5"/>
                </a:solidFill>
                <a:latin typeface="Bookman Old Style" panose="02050604050505020204" pitchFamily="18" charset="0"/>
                <a:ea typeface="Bookman Old Style" panose="02050604050505020204" pitchFamily="34" charset="-122"/>
                <a:cs typeface="Bookman Old Style" panose="02050604050505020204" pitchFamily="34" charset="-120"/>
              </a:rPr>
              <a:t>v. Deputy Commissioner of Income-tax (DCIT)</a:t>
            </a:r>
            <a:endParaRPr lang="en-US" sz="1800" dirty="0"/>
          </a:p>
        </p:txBody>
      </p:sp>
      <p:sp>
        <p:nvSpPr>
          <p:cNvPr id="12" name="Shape 10"/>
          <p:cNvSpPr/>
          <p:nvPr/>
        </p:nvSpPr>
        <p:spPr>
          <a:xfrm>
            <a:off x="457200" y="2212848"/>
            <a:ext cx="8229600" cy="0"/>
          </a:xfrm>
          <a:prstGeom prst="line">
            <a:avLst/>
          </a:prstGeom>
          <a:noFill/>
          <a:ln w="19050">
            <a:solidFill>
              <a:srgbClr val="C8972B"/>
            </a:solidFill>
            <a:prstDash val="solid"/>
          </a:ln>
        </p:spPr>
        <p:txBody>
          <a:bodyPr/>
          <a:lstStyle/>
          <a:p>
            <a:endParaRPr lang="en-IN"/>
          </a:p>
        </p:txBody>
      </p:sp>
      <p:sp>
        <p:nvSpPr>
          <p:cNvPr id="13" name="Text 11"/>
          <p:cNvSpPr/>
          <p:nvPr/>
        </p:nvSpPr>
        <p:spPr>
          <a:xfrm>
            <a:off x="457200" y="2340864"/>
            <a:ext cx="1097280" cy="274320"/>
          </a:xfrm>
          <a:prstGeom prst="rect">
            <a:avLst/>
          </a:prstGeom>
          <a:noFill/>
        </p:spPr>
        <p:txBody>
          <a:bodyPr wrap="square" lIns="0" tIns="0" rIns="0" bIns="0" rtlCol="0" anchor="ctr"/>
          <a:lstStyle/>
          <a:p>
            <a:pPr marL="0" indent="0" algn="l">
              <a:buNone/>
            </a:pPr>
            <a:r>
              <a:rPr lang="en-US" sz="9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TOPIC</a:t>
            </a:r>
            <a:endParaRPr lang="en-US" sz="900" dirty="0"/>
          </a:p>
        </p:txBody>
      </p:sp>
      <p:sp>
        <p:nvSpPr>
          <p:cNvPr id="14" name="Text 12"/>
          <p:cNvSpPr/>
          <p:nvPr/>
        </p:nvSpPr>
        <p:spPr>
          <a:xfrm>
            <a:off x="457200" y="2615184"/>
            <a:ext cx="8229600" cy="804672"/>
          </a:xfrm>
          <a:prstGeom prst="rect">
            <a:avLst/>
          </a:prstGeom>
          <a:noFill/>
        </p:spPr>
        <p:txBody>
          <a:bodyPr wrap="square" lIns="0" tIns="0" rIns="0" bIns="0" rtlCol="0" anchor="t"/>
          <a:lstStyle/>
          <a:p>
            <a:pPr marL="0" indent="0" algn="l">
              <a:buNone/>
            </a:pPr>
            <a:r>
              <a:rPr lang="en-US" sz="150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Doctrine of Merger: Does an Intimation Under Section 143(1) Merge Into a Subsequent Assessment Order Under Section 143(3)? — Appealability &amp; Non-Maintainability</a:t>
            </a:r>
            <a:endParaRPr lang="en-US" sz="1500" dirty="0"/>
          </a:p>
        </p:txBody>
      </p:sp>
      <p:sp>
        <p:nvSpPr>
          <p:cNvPr id="15" name="Shape 13"/>
          <p:cNvSpPr/>
          <p:nvPr/>
        </p:nvSpPr>
        <p:spPr>
          <a:xfrm>
            <a:off x="457200" y="3566160"/>
            <a:ext cx="8229600" cy="868680"/>
          </a:xfrm>
          <a:prstGeom prst="roundRect">
            <a:avLst>
              <a:gd name="adj" fmla="val 8421"/>
            </a:avLst>
          </a:prstGeom>
          <a:solidFill>
            <a:srgbClr val="C0392B"/>
          </a:solidFill>
        </p:spPr>
        <p:txBody>
          <a:bodyPr/>
          <a:lstStyle/>
          <a:p>
            <a:endParaRPr lang="en-IN"/>
          </a:p>
        </p:txBody>
      </p:sp>
      <p:sp>
        <p:nvSpPr>
          <p:cNvPr id="16" name="Text 14"/>
          <p:cNvSpPr/>
          <p:nvPr/>
        </p:nvSpPr>
        <p:spPr>
          <a:xfrm>
            <a:off x="594360" y="3566160"/>
            <a:ext cx="7955280" cy="868680"/>
          </a:xfrm>
          <a:prstGeom prst="rect">
            <a:avLst/>
          </a:prstGeom>
          <a:noFill/>
        </p:spPr>
        <p:txBody>
          <a:bodyPr wrap="square" lIns="0" tIns="0" rIns="0" bIns="0" rtlCol="0" anchor="ctr"/>
          <a:lstStyle/>
          <a:p>
            <a:pPr marL="0" indent="0" algn="l">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KEY OUTCOME:  Doctrine of Merger does NOT apply between Section 143(1) and Section 143(3).  Appeal against Section 143(3) order — where no fresh addition was made — is NON-MAINTAINABLE.  Assessee's proper remedy was against the Section 143(1) order.</a:t>
            </a:r>
            <a:endParaRPr lang="en-US" sz="1200" dirty="0"/>
          </a:p>
        </p:txBody>
      </p:sp>
      <p:sp>
        <p:nvSpPr>
          <p:cNvPr id="17" name="Text 15"/>
          <p:cNvSpPr/>
          <p:nvPr/>
        </p:nvSpPr>
        <p:spPr>
          <a:xfrm>
            <a:off x="457200" y="4626864"/>
            <a:ext cx="8229600" cy="274320"/>
          </a:xfrm>
          <a:prstGeom prst="rect">
            <a:avLst/>
          </a:prstGeom>
          <a:noFill/>
        </p:spPr>
        <p:txBody>
          <a:bodyPr wrap="square" lIns="0" tIns="0" rIns="0" bIns="0" rtlCol="0" anchor="ctr"/>
          <a:lstStyle/>
          <a:p>
            <a:pPr marL="0" indent="0" algn="l">
              <a:buNone/>
            </a:pPr>
            <a:r>
              <a:rPr lang="en-US" sz="900" dirty="0">
                <a:solidFill>
                  <a:srgbClr val="7A9FA5"/>
                </a:solidFill>
                <a:latin typeface="Bookman Old Style" panose="02050604050505020204" pitchFamily="18" charset="0"/>
                <a:ea typeface="Bookman Old Style" panose="02050604050505020204" pitchFamily="34" charset="-122"/>
                <a:cs typeface="Bookman Old Style" panose="02050604050505020204" pitchFamily="34" charset="-120"/>
              </a:rPr>
              <a:t>IT Appeal No. 8833 (Del.) of 2025  |  Section 246 r/w Section 143, Income-tax Act, 1961  |  Assessment Year 2018-19</a:t>
            </a:r>
            <a:endParaRPr lang="en-US" sz="9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5C63"/>
          </a:solidFill>
        </p:spPr>
        <p:txBody>
          <a:bodyPr/>
          <a:lstStyle/>
          <a:p>
            <a:endParaRPr lang="en-IN"/>
          </a:p>
        </p:txBody>
      </p:sp>
      <p:sp>
        <p:nvSpPr>
          <p:cNvPr id="3" name="Text 1"/>
          <p:cNvSpPr/>
          <p:nvPr/>
        </p:nvSpPr>
        <p:spPr>
          <a:xfrm>
            <a:off x="320040" y="0"/>
            <a:ext cx="8046720" cy="658368"/>
          </a:xfrm>
          <a:prstGeom prst="rect">
            <a:avLst/>
          </a:prstGeom>
          <a:noFill/>
        </p:spPr>
        <p:txBody>
          <a:bodyPr wrap="square" lIns="0" tIns="0" rIns="0" bIns="0" rtlCol="0" anchor="ctr"/>
          <a:lstStyle/>
          <a:p>
            <a:pPr marL="0" indent="0" algn="l">
              <a:buNone/>
            </a:pPr>
            <a:r>
              <a:rPr lang="en-US" sz="1400" b="1"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01  |  SECTION ANALYSIS — Section 143, Section 246(1)(a), Income-tax Act, 1961</a:t>
            </a:r>
            <a:endParaRPr lang="en-US" sz="1400" dirty="0"/>
          </a:p>
        </p:txBody>
      </p:sp>
      <p:sp>
        <p:nvSpPr>
          <p:cNvPr id="5" name="Shape 3"/>
          <p:cNvSpPr/>
          <p:nvPr/>
        </p:nvSpPr>
        <p:spPr>
          <a:xfrm>
            <a:off x="0" y="4892040"/>
            <a:ext cx="9144000" cy="251460"/>
          </a:xfrm>
          <a:prstGeom prst="rect">
            <a:avLst/>
          </a:prstGeom>
          <a:solidFill>
            <a:srgbClr val="0D5C63"/>
          </a:solidFill>
        </p:spPr>
        <p:txBody>
          <a:bodyPr/>
          <a:lstStyle/>
          <a:p>
            <a:endParaRPr lang="en-IN"/>
          </a:p>
        </p:txBody>
      </p:sp>
      <p:sp>
        <p:nvSpPr>
          <p:cNvPr id="6" name="Text 4"/>
          <p:cNvSpPr/>
          <p:nvPr/>
        </p:nvSpPr>
        <p:spPr>
          <a:xfrm>
            <a:off x="274320" y="4892040"/>
            <a:ext cx="8595360" cy="251460"/>
          </a:xfrm>
          <a:prstGeom prst="rect">
            <a:avLst/>
          </a:prstGeom>
          <a:noFill/>
        </p:spPr>
        <p:txBody>
          <a:bodyPr wrap="square" lIns="0" tIns="0" rIns="0" bIns="0" rtlCol="0" anchor="ctr"/>
          <a:lstStyle/>
          <a:p>
            <a:pPr marL="0" indent="0" algn="l">
              <a:buNone/>
            </a:pPr>
            <a:r>
              <a:rPr lang="en-US" sz="800" dirty="0">
                <a:solidFill>
                  <a:srgbClr val="A0C8CC"/>
                </a:solidFill>
                <a:latin typeface="Bookman Old Style" panose="02050604050505020204" pitchFamily="18" charset="0"/>
                <a:ea typeface="Bookman Old Style" panose="02050604050505020204" pitchFamily="34" charset="-122"/>
                <a:cs typeface="Bookman Old Style" panose="02050604050505020204" pitchFamily="34" charset="-120"/>
              </a:rPr>
              <a:t>Section 246, Income-tax Act, 1961  |  Appealable Orders  |  CIT(A)/JCIT(A) Jurisdiction</a:t>
            </a:r>
            <a:endParaRPr lang="en-US" sz="800" dirty="0"/>
          </a:p>
        </p:txBody>
      </p:sp>
      <p:sp>
        <p:nvSpPr>
          <p:cNvPr id="7" name="Shape 5"/>
          <p:cNvSpPr/>
          <p:nvPr/>
        </p:nvSpPr>
        <p:spPr>
          <a:xfrm>
            <a:off x="274320" y="777240"/>
            <a:ext cx="8595360" cy="1444752"/>
          </a:xfrm>
          <a:prstGeom prst="roundRect">
            <a:avLst>
              <a:gd name="adj" fmla="val 5063"/>
            </a:avLst>
          </a:prstGeom>
          <a:solidFill>
            <a:srgbClr val="14323A"/>
          </a:solidFill>
          <a:effectLst>
            <a:outerShdw blurRad="101600" dist="38100" dir="2700000" algn="bl" rotWithShape="0">
              <a:srgbClr val="000000">
                <a:alpha val="14000"/>
              </a:srgbClr>
            </a:outerShdw>
          </a:effectLst>
        </p:spPr>
        <p:txBody>
          <a:bodyPr/>
          <a:lstStyle/>
          <a:p>
            <a:endParaRPr lang="en-IN"/>
          </a:p>
        </p:txBody>
      </p:sp>
      <p:sp>
        <p:nvSpPr>
          <p:cNvPr id="8" name="Shape 6"/>
          <p:cNvSpPr/>
          <p:nvPr/>
        </p:nvSpPr>
        <p:spPr>
          <a:xfrm>
            <a:off x="274320" y="777240"/>
            <a:ext cx="8595360" cy="365760"/>
          </a:xfrm>
          <a:prstGeom prst="rect">
            <a:avLst/>
          </a:prstGeom>
          <a:solidFill>
            <a:srgbClr val="0D5C63"/>
          </a:solidFill>
        </p:spPr>
        <p:txBody>
          <a:bodyPr/>
          <a:lstStyle/>
          <a:p>
            <a:endParaRPr lang="en-IN"/>
          </a:p>
        </p:txBody>
      </p:sp>
      <p:sp>
        <p:nvSpPr>
          <p:cNvPr id="9" name="Text 7"/>
          <p:cNvSpPr/>
          <p:nvPr/>
        </p:nvSpPr>
        <p:spPr>
          <a:xfrm>
            <a:off x="365760" y="777240"/>
            <a:ext cx="8412480" cy="365760"/>
          </a:xfrm>
          <a:prstGeom prst="rect">
            <a:avLst/>
          </a:prstGeom>
          <a:noFill/>
        </p:spPr>
        <p:txBody>
          <a:bodyPr wrap="square" lIns="0" tIns="0" rIns="0" bIns="0" rtlCol="0" anchor="ctr"/>
          <a:lstStyle/>
          <a:p>
            <a:pPr marL="0" indent="0" algn="l">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Section 246(1)(a) — Appealable Orders Before Joint Commissioner (Appeals)</a:t>
            </a:r>
            <a:endParaRPr lang="en-US" sz="1200" dirty="0"/>
          </a:p>
        </p:txBody>
      </p:sp>
      <p:sp>
        <p:nvSpPr>
          <p:cNvPr id="10" name="Text 8"/>
          <p:cNvSpPr/>
          <p:nvPr/>
        </p:nvSpPr>
        <p:spPr>
          <a:xfrm>
            <a:off x="365760" y="1170432"/>
            <a:ext cx="8321040" cy="987552"/>
          </a:xfrm>
          <a:prstGeom prst="rect">
            <a:avLst/>
          </a:prstGeom>
          <a:noFill/>
        </p:spPr>
        <p:txBody>
          <a:bodyPr wrap="square" lIns="0" tIns="0" rIns="0" bIns="0" rtlCol="0" anchor="t"/>
          <a:lstStyle/>
          <a:p>
            <a:pPr marL="0" indent="0" algn="l">
              <a:buNone/>
            </a:pPr>
            <a:r>
              <a:rPr lang="en-US" sz="950" dirty="0">
                <a:solidFill>
                  <a:srgbClr val="E0EAEB"/>
                </a:solidFill>
                <a:latin typeface="Bookman Old Style" panose="02050604050505020204" pitchFamily="18" charset="0"/>
                <a:ea typeface="Bookman Old Style" panose="02050604050505020204" pitchFamily="34" charset="-122"/>
                <a:cs typeface="Bookman Old Style" panose="02050604050505020204" pitchFamily="34" charset="-120"/>
              </a:rPr>
              <a:t>Any assessee aggrieved by any of the following orders of an Assessing Officer (below the rank of Joint Commissioner) may appeal to the Joint Commissioner (Appeals) against—</a:t>
            </a:r>
            <a:endParaRPr lang="en-US" sz="950" dirty="0"/>
          </a:p>
          <a:p>
            <a:pPr marL="0" indent="0" algn="l">
              <a:buNone/>
            </a:pPr>
            <a:r>
              <a:rPr lang="en-US" sz="950" dirty="0">
                <a:solidFill>
                  <a:srgbClr val="E0EAEB"/>
                </a:solidFill>
                <a:latin typeface="Bookman Old Style" panose="02050604050505020204" pitchFamily="18" charset="0"/>
                <a:ea typeface="Bookman Old Style" panose="02050604050505020204" pitchFamily="34" charset="-122"/>
                <a:cs typeface="Bookman Old Style" panose="02050604050505020204" pitchFamily="34" charset="-120"/>
              </a:rPr>
              <a:t>(a) an order being an intimation under sub-section (1) of section 143, where the assessee objects to the making of adjustments, or any order of assessment under sub-section (3) of section 143 or section 144, where the assessee objects to the amount of income assessed, or to the amount of tax determined, or to the amount of loss computed, or to the status under which he is assessed;</a:t>
            </a:r>
            <a:endParaRPr lang="en-US" sz="950" dirty="0"/>
          </a:p>
        </p:txBody>
      </p:sp>
      <p:sp>
        <p:nvSpPr>
          <p:cNvPr id="11" name="Shape 9"/>
          <p:cNvSpPr/>
          <p:nvPr/>
        </p:nvSpPr>
        <p:spPr>
          <a:xfrm>
            <a:off x="274320" y="2359152"/>
            <a:ext cx="2788920" cy="2450592"/>
          </a:xfrm>
          <a:prstGeom prst="roundRect">
            <a:avLst>
              <a:gd name="adj" fmla="val 2985"/>
            </a:avLst>
          </a:prstGeom>
          <a:solidFill>
            <a:srgbClr val="EBF3FB"/>
          </a:solidFill>
          <a:effectLst>
            <a:outerShdw blurRad="101600" dist="38100" dir="2700000" algn="bl" rotWithShape="0">
              <a:srgbClr val="000000">
                <a:alpha val="14000"/>
              </a:srgbClr>
            </a:outerShdw>
          </a:effectLst>
        </p:spPr>
        <p:txBody>
          <a:bodyPr/>
          <a:lstStyle/>
          <a:p>
            <a:endParaRPr lang="en-IN"/>
          </a:p>
        </p:txBody>
      </p:sp>
      <p:sp>
        <p:nvSpPr>
          <p:cNvPr id="12" name="Shape 10"/>
          <p:cNvSpPr/>
          <p:nvPr/>
        </p:nvSpPr>
        <p:spPr>
          <a:xfrm>
            <a:off x="365760" y="2414016"/>
            <a:ext cx="2606040" cy="384048"/>
          </a:xfrm>
          <a:prstGeom prst="roundRect">
            <a:avLst>
              <a:gd name="adj" fmla="val 14286"/>
            </a:avLst>
          </a:prstGeom>
          <a:solidFill>
            <a:srgbClr val="0D5C63"/>
          </a:solidFill>
        </p:spPr>
        <p:txBody>
          <a:bodyPr/>
          <a:lstStyle/>
          <a:p>
            <a:endParaRPr lang="en-IN"/>
          </a:p>
        </p:txBody>
      </p:sp>
      <p:sp>
        <p:nvSpPr>
          <p:cNvPr id="13" name="Text 11"/>
          <p:cNvSpPr/>
          <p:nvPr/>
        </p:nvSpPr>
        <p:spPr>
          <a:xfrm>
            <a:off x="365760" y="2414016"/>
            <a:ext cx="2606040" cy="384048"/>
          </a:xfrm>
          <a:prstGeom prst="rect">
            <a:avLst/>
          </a:prstGeom>
          <a:noFill/>
        </p:spPr>
        <p:txBody>
          <a:bodyPr wrap="square" lIns="0" tIns="0" rIns="0" bIns="0" rtlCol="0" anchor="ctr"/>
          <a:lstStyle/>
          <a:p>
            <a:pPr marL="0" indent="0" algn="ctr">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Section 143(1)</a:t>
            </a:r>
            <a:endParaRPr lang="en-US" sz="1200" dirty="0"/>
          </a:p>
        </p:txBody>
      </p:sp>
      <p:sp>
        <p:nvSpPr>
          <p:cNvPr id="14" name="Text 12"/>
          <p:cNvSpPr/>
          <p:nvPr/>
        </p:nvSpPr>
        <p:spPr>
          <a:xfrm>
            <a:off x="384048" y="2834640"/>
            <a:ext cx="2560320" cy="274320"/>
          </a:xfrm>
          <a:prstGeom prst="rect">
            <a:avLst/>
          </a:prstGeom>
          <a:noFill/>
        </p:spPr>
        <p:txBody>
          <a:bodyPr wrap="square" lIns="0" tIns="0" rIns="0" bIns="0" rtlCol="0" anchor="ctr"/>
          <a:lstStyle/>
          <a:p>
            <a:pPr marL="0" indent="0" algn="ctr">
              <a:buNone/>
            </a:pPr>
            <a:r>
              <a:rPr lang="en-US" sz="95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Intimation (CPC Processing)</a:t>
            </a:r>
            <a:endParaRPr lang="en-US" sz="950" dirty="0"/>
          </a:p>
        </p:txBody>
      </p:sp>
      <p:sp>
        <p:nvSpPr>
          <p:cNvPr id="15" name="Shape 13"/>
          <p:cNvSpPr/>
          <p:nvPr/>
        </p:nvSpPr>
        <p:spPr>
          <a:xfrm>
            <a:off x="384048" y="3127248"/>
            <a:ext cx="2560320" cy="0"/>
          </a:xfrm>
          <a:prstGeom prst="line">
            <a:avLst/>
          </a:prstGeom>
          <a:noFill/>
          <a:ln w="6350">
            <a:solidFill>
              <a:srgbClr val="E0EAEB"/>
            </a:solidFill>
            <a:prstDash val="solid"/>
          </a:ln>
        </p:spPr>
        <p:txBody>
          <a:bodyPr/>
          <a:lstStyle/>
          <a:p>
            <a:endParaRPr lang="en-IN"/>
          </a:p>
        </p:txBody>
      </p:sp>
      <p:sp>
        <p:nvSpPr>
          <p:cNvPr id="16" name="Text 14"/>
          <p:cNvSpPr/>
          <p:nvPr/>
        </p:nvSpPr>
        <p:spPr>
          <a:xfrm>
            <a:off x="393192" y="3312738"/>
            <a:ext cx="2578608" cy="1179433"/>
          </a:xfrm>
          <a:prstGeom prst="rect">
            <a:avLst/>
          </a:prstGeom>
          <a:noFill/>
        </p:spPr>
        <p:txBody>
          <a:bodyPr wrap="square" lIns="0" tIns="0" rIns="0" bIns="0" rtlCol="0" anchor="t"/>
          <a:lstStyle/>
          <a:p>
            <a:pPr marL="0" indent="0" algn="l">
              <a:buNone/>
            </a:pPr>
            <a:r>
              <a:rPr lang="en-US" sz="90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The return filed by the assessee is processed by the Central Processing Centre (CPC). Certain adjustments specified under Section 143(1)(a) are made and an intimation is issued. It is not a full-fledged assessment. The assessee may object to adjustments and appeal under Section 246(1)(a).</a:t>
            </a:r>
            <a:endParaRPr lang="en-US" sz="900" dirty="0"/>
          </a:p>
        </p:txBody>
      </p:sp>
      <p:sp>
        <p:nvSpPr>
          <p:cNvPr id="17" name="Shape 15"/>
          <p:cNvSpPr/>
          <p:nvPr/>
        </p:nvSpPr>
        <p:spPr>
          <a:xfrm>
            <a:off x="3200400" y="2359152"/>
            <a:ext cx="2788920" cy="2450592"/>
          </a:xfrm>
          <a:prstGeom prst="roundRect">
            <a:avLst>
              <a:gd name="adj" fmla="val 2985"/>
            </a:avLst>
          </a:prstGeom>
          <a:solidFill>
            <a:srgbClr val="F4F7F7"/>
          </a:solidFill>
          <a:effectLst>
            <a:outerShdw blurRad="101600" dist="38100" dir="2700000" algn="bl" rotWithShape="0">
              <a:srgbClr val="000000">
                <a:alpha val="14000"/>
              </a:srgbClr>
            </a:outerShdw>
          </a:effectLst>
        </p:spPr>
        <p:txBody>
          <a:bodyPr/>
          <a:lstStyle/>
          <a:p>
            <a:endParaRPr lang="en-IN"/>
          </a:p>
        </p:txBody>
      </p:sp>
      <p:sp>
        <p:nvSpPr>
          <p:cNvPr id="18" name="Shape 16"/>
          <p:cNvSpPr/>
          <p:nvPr/>
        </p:nvSpPr>
        <p:spPr>
          <a:xfrm>
            <a:off x="3291840" y="2414016"/>
            <a:ext cx="2606040" cy="384048"/>
          </a:xfrm>
          <a:prstGeom prst="roundRect">
            <a:avLst>
              <a:gd name="adj" fmla="val 14286"/>
            </a:avLst>
          </a:prstGeom>
          <a:solidFill>
            <a:srgbClr val="0D5C63"/>
          </a:solidFill>
        </p:spPr>
        <p:txBody>
          <a:bodyPr/>
          <a:lstStyle/>
          <a:p>
            <a:endParaRPr lang="en-IN"/>
          </a:p>
        </p:txBody>
      </p:sp>
      <p:sp>
        <p:nvSpPr>
          <p:cNvPr id="19" name="Text 17"/>
          <p:cNvSpPr/>
          <p:nvPr/>
        </p:nvSpPr>
        <p:spPr>
          <a:xfrm>
            <a:off x="3291840" y="2414016"/>
            <a:ext cx="2606040" cy="384048"/>
          </a:xfrm>
          <a:prstGeom prst="rect">
            <a:avLst/>
          </a:prstGeom>
          <a:noFill/>
        </p:spPr>
        <p:txBody>
          <a:bodyPr wrap="square" lIns="0" tIns="0" rIns="0" bIns="0" rtlCol="0" anchor="ctr"/>
          <a:lstStyle/>
          <a:p>
            <a:pPr marL="0" indent="0" algn="ctr">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Section 143(3)</a:t>
            </a:r>
            <a:endParaRPr lang="en-US" sz="1200" dirty="0"/>
          </a:p>
        </p:txBody>
      </p:sp>
      <p:sp>
        <p:nvSpPr>
          <p:cNvPr id="20" name="Text 18"/>
          <p:cNvSpPr/>
          <p:nvPr/>
        </p:nvSpPr>
        <p:spPr>
          <a:xfrm>
            <a:off x="3310128" y="2834640"/>
            <a:ext cx="2560320" cy="274320"/>
          </a:xfrm>
          <a:prstGeom prst="rect">
            <a:avLst/>
          </a:prstGeom>
          <a:noFill/>
        </p:spPr>
        <p:txBody>
          <a:bodyPr wrap="square" lIns="0" tIns="0" rIns="0" bIns="0" rtlCol="0" anchor="ctr"/>
          <a:lstStyle/>
          <a:p>
            <a:pPr marL="0" indent="0" algn="ctr">
              <a:buNone/>
            </a:pPr>
            <a:r>
              <a:rPr lang="en-US" sz="95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Scrutiny Assessment</a:t>
            </a:r>
            <a:endParaRPr lang="en-US" sz="950" dirty="0"/>
          </a:p>
        </p:txBody>
      </p:sp>
      <p:sp>
        <p:nvSpPr>
          <p:cNvPr id="21" name="Shape 19"/>
          <p:cNvSpPr/>
          <p:nvPr/>
        </p:nvSpPr>
        <p:spPr>
          <a:xfrm>
            <a:off x="3310128" y="3127248"/>
            <a:ext cx="2560320" cy="0"/>
          </a:xfrm>
          <a:prstGeom prst="line">
            <a:avLst/>
          </a:prstGeom>
          <a:noFill/>
          <a:ln w="6350">
            <a:solidFill>
              <a:srgbClr val="E0EAEB"/>
            </a:solidFill>
            <a:prstDash val="solid"/>
          </a:ln>
        </p:spPr>
        <p:txBody>
          <a:bodyPr/>
          <a:lstStyle/>
          <a:p>
            <a:endParaRPr lang="en-IN"/>
          </a:p>
        </p:txBody>
      </p:sp>
      <p:sp>
        <p:nvSpPr>
          <p:cNvPr id="22" name="Text 20"/>
          <p:cNvSpPr/>
          <p:nvPr/>
        </p:nvSpPr>
        <p:spPr>
          <a:xfrm>
            <a:off x="3319272" y="3302580"/>
            <a:ext cx="2578608" cy="1104827"/>
          </a:xfrm>
          <a:prstGeom prst="rect">
            <a:avLst/>
          </a:prstGeom>
          <a:noFill/>
        </p:spPr>
        <p:txBody>
          <a:bodyPr wrap="square" lIns="0" tIns="0" rIns="0" bIns="0" rtlCol="0" anchor="t"/>
          <a:lstStyle/>
          <a:p>
            <a:pPr marL="0" indent="0" algn="l">
              <a:buNone/>
            </a:pPr>
            <a:r>
              <a:rPr lang="en-US" sz="90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After issuance of a notice under Section 143(2), the AO conducts a detailed enquiry and passes an assessment order. The AO may make additions or disallowances. This is an independent assessment and is separately appealable under Section 246(1)(a).</a:t>
            </a:r>
            <a:endParaRPr lang="en-US" sz="900" dirty="0"/>
          </a:p>
        </p:txBody>
      </p:sp>
      <p:sp>
        <p:nvSpPr>
          <p:cNvPr id="23" name="Shape 21"/>
          <p:cNvSpPr/>
          <p:nvPr/>
        </p:nvSpPr>
        <p:spPr>
          <a:xfrm>
            <a:off x="6126480" y="2359152"/>
            <a:ext cx="2788920" cy="2450592"/>
          </a:xfrm>
          <a:prstGeom prst="roundRect">
            <a:avLst>
              <a:gd name="adj" fmla="val 2985"/>
            </a:avLst>
          </a:prstGeom>
          <a:solidFill>
            <a:srgbClr val="FDF8E1"/>
          </a:solidFill>
          <a:effectLst>
            <a:outerShdw blurRad="101600" dist="38100" dir="2700000" algn="bl" rotWithShape="0">
              <a:srgbClr val="000000">
                <a:alpha val="14000"/>
              </a:srgbClr>
            </a:outerShdw>
          </a:effectLst>
        </p:spPr>
        <p:txBody>
          <a:bodyPr/>
          <a:lstStyle/>
          <a:p>
            <a:endParaRPr lang="en-IN"/>
          </a:p>
        </p:txBody>
      </p:sp>
      <p:sp>
        <p:nvSpPr>
          <p:cNvPr id="24" name="Shape 22"/>
          <p:cNvSpPr/>
          <p:nvPr/>
        </p:nvSpPr>
        <p:spPr>
          <a:xfrm>
            <a:off x="6217920" y="2414016"/>
            <a:ext cx="2606040" cy="384048"/>
          </a:xfrm>
          <a:prstGeom prst="roundRect">
            <a:avLst>
              <a:gd name="adj" fmla="val 14286"/>
            </a:avLst>
          </a:prstGeom>
          <a:solidFill>
            <a:srgbClr val="8A6000"/>
          </a:solidFill>
        </p:spPr>
        <p:txBody>
          <a:bodyPr/>
          <a:lstStyle/>
          <a:p>
            <a:endParaRPr lang="en-IN"/>
          </a:p>
        </p:txBody>
      </p:sp>
      <p:sp>
        <p:nvSpPr>
          <p:cNvPr id="25" name="Text 23"/>
          <p:cNvSpPr/>
          <p:nvPr/>
        </p:nvSpPr>
        <p:spPr>
          <a:xfrm>
            <a:off x="6217920" y="2414016"/>
            <a:ext cx="2606040" cy="384048"/>
          </a:xfrm>
          <a:prstGeom prst="rect">
            <a:avLst/>
          </a:prstGeom>
          <a:noFill/>
        </p:spPr>
        <p:txBody>
          <a:bodyPr wrap="square" lIns="0" tIns="0" rIns="0" bIns="0" rtlCol="0" anchor="ctr"/>
          <a:lstStyle/>
          <a:p>
            <a:pPr marL="0" indent="0" algn="ctr">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Section 144</a:t>
            </a:r>
            <a:endParaRPr lang="en-US" sz="1200" dirty="0"/>
          </a:p>
        </p:txBody>
      </p:sp>
      <p:sp>
        <p:nvSpPr>
          <p:cNvPr id="26" name="Text 24"/>
          <p:cNvSpPr/>
          <p:nvPr/>
        </p:nvSpPr>
        <p:spPr>
          <a:xfrm>
            <a:off x="6236208" y="2834640"/>
            <a:ext cx="2560320" cy="274320"/>
          </a:xfrm>
          <a:prstGeom prst="rect">
            <a:avLst/>
          </a:prstGeom>
          <a:noFill/>
        </p:spPr>
        <p:txBody>
          <a:bodyPr wrap="square" lIns="0" tIns="0" rIns="0" bIns="0" rtlCol="0" anchor="ctr"/>
          <a:lstStyle/>
          <a:p>
            <a:pPr marL="0" indent="0" algn="ctr">
              <a:buNone/>
            </a:pPr>
            <a:r>
              <a:rPr lang="en-US" sz="950" b="1" dirty="0">
                <a:solidFill>
                  <a:srgbClr val="8A6000"/>
                </a:solidFill>
                <a:latin typeface="Bookman Old Style" panose="02050604050505020204" pitchFamily="18" charset="0"/>
                <a:ea typeface="Bookman Old Style" panose="02050604050505020204" pitchFamily="34" charset="-122"/>
                <a:cs typeface="Bookman Old Style" panose="02050604050505020204" pitchFamily="34" charset="-120"/>
              </a:rPr>
              <a:t>Best Judgement Assessment</a:t>
            </a:r>
            <a:endParaRPr lang="en-US" sz="950" dirty="0"/>
          </a:p>
        </p:txBody>
      </p:sp>
      <p:sp>
        <p:nvSpPr>
          <p:cNvPr id="27" name="Shape 25"/>
          <p:cNvSpPr/>
          <p:nvPr/>
        </p:nvSpPr>
        <p:spPr>
          <a:xfrm>
            <a:off x="6236208" y="3127248"/>
            <a:ext cx="2560320" cy="0"/>
          </a:xfrm>
          <a:prstGeom prst="line">
            <a:avLst/>
          </a:prstGeom>
          <a:noFill/>
          <a:ln w="6350">
            <a:solidFill>
              <a:srgbClr val="E0EAEB"/>
            </a:solidFill>
            <a:prstDash val="solid"/>
          </a:ln>
        </p:spPr>
        <p:txBody>
          <a:bodyPr/>
          <a:lstStyle/>
          <a:p>
            <a:endParaRPr lang="en-IN"/>
          </a:p>
        </p:txBody>
      </p:sp>
      <p:sp>
        <p:nvSpPr>
          <p:cNvPr id="28" name="Text 26"/>
          <p:cNvSpPr/>
          <p:nvPr/>
        </p:nvSpPr>
        <p:spPr>
          <a:xfrm>
            <a:off x="6236208" y="3312738"/>
            <a:ext cx="2578608" cy="1012372"/>
          </a:xfrm>
          <a:prstGeom prst="rect">
            <a:avLst/>
          </a:prstGeom>
          <a:noFill/>
        </p:spPr>
        <p:txBody>
          <a:bodyPr wrap="square" lIns="0" tIns="0" rIns="0" bIns="0" rtlCol="0" anchor="t"/>
          <a:lstStyle/>
          <a:p>
            <a:pPr marL="0" indent="0" algn="l">
              <a:buNone/>
            </a:pPr>
            <a:r>
              <a:rPr lang="en-US" sz="90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Where the assessee fails to file return, comply with notices, or is not cooperative, the AO may pass a best judgement assessment. This too is independently appealable under Section 246(1)(a).</a:t>
            </a:r>
            <a:endParaRPr lang="en-US" sz="9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5C63"/>
          </a:solidFill>
        </p:spPr>
        <p:txBody>
          <a:bodyPr/>
          <a:lstStyle/>
          <a:p>
            <a:endParaRPr lang="en-IN"/>
          </a:p>
        </p:txBody>
      </p:sp>
      <p:sp>
        <p:nvSpPr>
          <p:cNvPr id="3" name="Text 1"/>
          <p:cNvSpPr/>
          <p:nvPr/>
        </p:nvSpPr>
        <p:spPr>
          <a:xfrm>
            <a:off x="320040" y="0"/>
            <a:ext cx="8046720" cy="658368"/>
          </a:xfrm>
          <a:prstGeom prst="rect">
            <a:avLst/>
          </a:prstGeom>
          <a:noFill/>
        </p:spPr>
        <p:txBody>
          <a:bodyPr wrap="square" lIns="0" tIns="0" rIns="0" bIns="0" rtlCol="0" anchor="ctr"/>
          <a:lstStyle/>
          <a:p>
            <a:pPr marL="0" indent="0" algn="l">
              <a:buNone/>
            </a:pPr>
            <a:r>
              <a:rPr lang="en-US" sz="1400" b="1"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02  |  RELEVANT SCENARIO — Facts of the Present Case</a:t>
            </a:r>
            <a:endParaRPr lang="en-US" sz="1400" dirty="0"/>
          </a:p>
        </p:txBody>
      </p:sp>
      <p:sp>
        <p:nvSpPr>
          <p:cNvPr id="4" name="Text 2"/>
          <p:cNvSpPr/>
          <p:nvPr/>
        </p:nvSpPr>
        <p:spPr>
          <a:xfrm>
            <a:off x="6583680" y="0"/>
            <a:ext cx="2377440" cy="658368"/>
          </a:xfrm>
          <a:prstGeom prst="rect">
            <a:avLst/>
          </a:prstGeom>
          <a:noFill/>
        </p:spPr>
        <p:txBody>
          <a:bodyPr wrap="square" lIns="0" tIns="0" rIns="0" bIns="0" rtlCol="0" anchor="ctr"/>
          <a:lstStyle/>
          <a:p>
            <a:pPr marL="0" indent="0" algn="r">
              <a:buNone/>
            </a:pPr>
            <a:r>
              <a:rPr lang="en-US" sz="900" dirty="0">
                <a:solidFill>
                  <a:srgbClr val="C8B878"/>
                </a:solidFill>
                <a:latin typeface="Bookman Old Style" panose="02050604050505020204" pitchFamily="18" charset="0"/>
                <a:ea typeface="Bookman Old Style" panose="02050604050505020204" pitchFamily="34" charset="-122"/>
                <a:cs typeface="Bookman Old Style" panose="02050604050505020204" pitchFamily="34" charset="-120"/>
              </a:rPr>
              <a:t>taxmann.com | Research</a:t>
            </a:r>
            <a:endParaRPr lang="en-US" sz="900" dirty="0"/>
          </a:p>
        </p:txBody>
      </p:sp>
      <p:sp>
        <p:nvSpPr>
          <p:cNvPr id="5" name="Shape 3"/>
          <p:cNvSpPr/>
          <p:nvPr/>
        </p:nvSpPr>
        <p:spPr>
          <a:xfrm>
            <a:off x="0" y="4892040"/>
            <a:ext cx="9144000" cy="251460"/>
          </a:xfrm>
          <a:prstGeom prst="rect">
            <a:avLst/>
          </a:prstGeom>
          <a:solidFill>
            <a:srgbClr val="0D5C63"/>
          </a:solidFill>
        </p:spPr>
        <p:txBody>
          <a:bodyPr/>
          <a:lstStyle/>
          <a:p>
            <a:endParaRPr lang="en-IN"/>
          </a:p>
        </p:txBody>
      </p:sp>
      <p:sp>
        <p:nvSpPr>
          <p:cNvPr id="6" name="Text 4"/>
          <p:cNvSpPr/>
          <p:nvPr/>
        </p:nvSpPr>
        <p:spPr>
          <a:xfrm>
            <a:off x="274320" y="4892040"/>
            <a:ext cx="8595360" cy="251460"/>
          </a:xfrm>
          <a:prstGeom prst="rect">
            <a:avLst/>
          </a:prstGeom>
          <a:noFill/>
        </p:spPr>
        <p:txBody>
          <a:bodyPr wrap="square" lIns="0" tIns="0" rIns="0" bIns="0" rtlCol="0" anchor="ctr"/>
          <a:lstStyle/>
          <a:p>
            <a:pPr marL="0" indent="0" algn="l">
              <a:buNone/>
            </a:pPr>
            <a:r>
              <a:rPr lang="en-US" sz="800" dirty="0">
                <a:solidFill>
                  <a:srgbClr val="A0C8CC"/>
                </a:solidFill>
                <a:latin typeface="Bookman Old Style" panose="02050604050505020204" pitchFamily="18" charset="0"/>
                <a:ea typeface="Bookman Old Style" panose="02050604050505020204" pitchFamily="34" charset="-122"/>
                <a:cs typeface="Bookman Old Style" panose="02050604050505020204" pitchFamily="34" charset="-120"/>
              </a:rPr>
              <a:t>IT Appeal No. 8833 (Del.) of 2025  |  A.Y. 2018-19  |  Marmo Home (P.) Ltd. v. DCIT</a:t>
            </a:r>
            <a:endParaRPr lang="en-US" sz="800" dirty="0"/>
          </a:p>
        </p:txBody>
      </p:sp>
      <p:sp>
        <p:nvSpPr>
          <p:cNvPr id="7" name="Shape 5"/>
          <p:cNvSpPr/>
          <p:nvPr/>
        </p:nvSpPr>
        <p:spPr>
          <a:xfrm>
            <a:off x="274320" y="777240"/>
            <a:ext cx="4160520" cy="3090672"/>
          </a:xfrm>
          <a:prstGeom prst="roundRect">
            <a:avLst>
              <a:gd name="adj" fmla="val 2367"/>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8" name="Shape 6"/>
          <p:cNvSpPr/>
          <p:nvPr/>
        </p:nvSpPr>
        <p:spPr>
          <a:xfrm>
            <a:off x="274320" y="777240"/>
            <a:ext cx="4160520" cy="365760"/>
          </a:xfrm>
          <a:prstGeom prst="rect">
            <a:avLst/>
          </a:prstGeom>
          <a:solidFill>
            <a:srgbClr val="0D5C63"/>
          </a:solidFill>
        </p:spPr>
        <p:txBody>
          <a:bodyPr/>
          <a:lstStyle/>
          <a:p>
            <a:endParaRPr lang="en-IN"/>
          </a:p>
        </p:txBody>
      </p:sp>
      <p:sp>
        <p:nvSpPr>
          <p:cNvPr id="9" name="Text 7"/>
          <p:cNvSpPr/>
          <p:nvPr/>
        </p:nvSpPr>
        <p:spPr>
          <a:xfrm>
            <a:off x="347472" y="777240"/>
            <a:ext cx="4005072" cy="365760"/>
          </a:xfrm>
          <a:prstGeom prst="rect">
            <a:avLst/>
          </a:prstGeom>
          <a:noFill/>
        </p:spPr>
        <p:txBody>
          <a:bodyPr wrap="square" lIns="0" tIns="0" rIns="0" bIns="0" rtlCol="0" anchor="ctr"/>
          <a:lstStyle/>
          <a:p>
            <a:pPr marL="0" indent="0" algn="l">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Income Declared vs. Income Assessed</a:t>
            </a:r>
            <a:endParaRPr lang="en-US" sz="1200" dirty="0"/>
          </a:p>
        </p:txBody>
      </p:sp>
      <p:sp>
        <p:nvSpPr>
          <p:cNvPr id="10" name="Shape 8"/>
          <p:cNvSpPr/>
          <p:nvPr/>
        </p:nvSpPr>
        <p:spPr>
          <a:xfrm>
            <a:off x="274320" y="1207008"/>
            <a:ext cx="4160520" cy="475488"/>
          </a:xfrm>
          <a:prstGeom prst="rect">
            <a:avLst/>
          </a:prstGeom>
          <a:solidFill>
            <a:srgbClr val="E5F2F3"/>
          </a:solidFill>
        </p:spPr>
        <p:txBody>
          <a:bodyPr/>
          <a:lstStyle/>
          <a:p>
            <a:endParaRPr lang="en-IN"/>
          </a:p>
        </p:txBody>
      </p:sp>
      <p:sp>
        <p:nvSpPr>
          <p:cNvPr id="11" name="Text 9"/>
          <p:cNvSpPr/>
          <p:nvPr/>
        </p:nvSpPr>
        <p:spPr>
          <a:xfrm>
            <a:off x="384048" y="1207008"/>
            <a:ext cx="2560320" cy="475488"/>
          </a:xfrm>
          <a:prstGeom prst="rect">
            <a:avLst/>
          </a:prstGeom>
          <a:noFill/>
        </p:spPr>
        <p:txBody>
          <a:bodyPr wrap="square" lIns="0" tIns="0" rIns="0" bIns="0" rtlCol="0" anchor="ctr"/>
          <a:lstStyle/>
          <a:p>
            <a:pPr marL="0" indent="0" algn="l">
              <a:buNone/>
            </a:pPr>
            <a:r>
              <a:rPr lang="en-US" sz="9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Returned Income (ITR)</a:t>
            </a:r>
            <a:endParaRPr lang="en-US" sz="950" dirty="0"/>
          </a:p>
        </p:txBody>
      </p:sp>
      <p:sp>
        <p:nvSpPr>
          <p:cNvPr id="12" name="Text 10"/>
          <p:cNvSpPr/>
          <p:nvPr/>
        </p:nvSpPr>
        <p:spPr>
          <a:xfrm>
            <a:off x="2907792" y="1207008"/>
            <a:ext cx="1444752" cy="475488"/>
          </a:xfrm>
          <a:prstGeom prst="rect">
            <a:avLst/>
          </a:prstGeom>
          <a:noFill/>
        </p:spPr>
        <p:txBody>
          <a:bodyPr wrap="square" lIns="0" tIns="0" rIns="0" bIns="0" rtlCol="0" anchor="ctr"/>
          <a:lstStyle/>
          <a:p>
            <a:pPr marL="0" indent="0" algn="r">
              <a:buNone/>
            </a:pPr>
            <a:r>
              <a:rPr lang="en-US" sz="95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Rs. 2,29,05,790</a:t>
            </a:r>
            <a:endParaRPr lang="en-US" sz="950" dirty="0"/>
          </a:p>
        </p:txBody>
      </p:sp>
      <p:sp>
        <p:nvSpPr>
          <p:cNvPr id="13" name="Shape 11"/>
          <p:cNvSpPr/>
          <p:nvPr/>
        </p:nvSpPr>
        <p:spPr>
          <a:xfrm>
            <a:off x="274320" y="1719072"/>
            <a:ext cx="4160520" cy="475488"/>
          </a:xfrm>
          <a:prstGeom prst="rect">
            <a:avLst/>
          </a:prstGeom>
          <a:solidFill>
            <a:srgbClr val="FFFFFF"/>
          </a:solidFill>
        </p:spPr>
        <p:txBody>
          <a:bodyPr/>
          <a:lstStyle/>
          <a:p>
            <a:endParaRPr lang="en-IN"/>
          </a:p>
        </p:txBody>
      </p:sp>
      <p:sp>
        <p:nvSpPr>
          <p:cNvPr id="14" name="Text 12"/>
          <p:cNvSpPr/>
          <p:nvPr/>
        </p:nvSpPr>
        <p:spPr>
          <a:xfrm>
            <a:off x="384048" y="1719072"/>
            <a:ext cx="2560320" cy="475488"/>
          </a:xfrm>
          <a:prstGeom prst="rect">
            <a:avLst/>
          </a:prstGeom>
          <a:noFill/>
        </p:spPr>
        <p:txBody>
          <a:bodyPr wrap="square" lIns="0" tIns="0" rIns="0" bIns="0" rtlCol="0" anchor="ctr"/>
          <a:lstStyle/>
          <a:p>
            <a:pPr marL="0" indent="0" algn="l">
              <a:buNone/>
            </a:pPr>
            <a:r>
              <a:rPr lang="en-US" sz="9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Section 143(1) Order — CPC Income</a:t>
            </a:r>
            <a:endParaRPr lang="en-US" sz="950" dirty="0"/>
          </a:p>
        </p:txBody>
      </p:sp>
      <p:sp>
        <p:nvSpPr>
          <p:cNvPr id="15" name="Text 13"/>
          <p:cNvSpPr/>
          <p:nvPr/>
        </p:nvSpPr>
        <p:spPr>
          <a:xfrm>
            <a:off x="2907792" y="1719072"/>
            <a:ext cx="1444752" cy="475488"/>
          </a:xfrm>
          <a:prstGeom prst="rect">
            <a:avLst/>
          </a:prstGeom>
          <a:noFill/>
        </p:spPr>
        <p:txBody>
          <a:bodyPr wrap="square" lIns="0" tIns="0" rIns="0" bIns="0" rtlCol="0" anchor="ctr"/>
          <a:lstStyle/>
          <a:p>
            <a:pPr marL="0" indent="0" algn="r">
              <a:buNone/>
            </a:pPr>
            <a:r>
              <a:rPr lang="en-US" sz="95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Rs. 12,80,92,944</a:t>
            </a:r>
            <a:endParaRPr lang="en-US" sz="950" dirty="0"/>
          </a:p>
        </p:txBody>
      </p:sp>
      <p:sp>
        <p:nvSpPr>
          <p:cNvPr id="16" name="Shape 14"/>
          <p:cNvSpPr/>
          <p:nvPr/>
        </p:nvSpPr>
        <p:spPr>
          <a:xfrm>
            <a:off x="274320" y="2231136"/>
            <a:ext cx="4160520" cy="475488"/>
          </a:xfrm>
          <a:prstGeom prst="rect">
            <a:avLst/>
          </a:prstGeom>
          <a:solidFill>
            <a:srgbClr val="E5F2F3"/>
          </a:solidFill>
        </p:spPr>
        <p:txBody>
          <a:bodyPr/>
          <a:lstStyle/>
          <a:p>
            <a:endParaRPr lang="en-IN"/>
          </a:p>
        </p:txBody>
      </p:sp>
      <p:sp>
        <p:nvSpPr>
          <p:cNvPr id="17" name="Text 15"/>
          <p:cNvSpPr/>
          <p:nvPr/>
        </p:nvSpPr>
        <p:spPr>
          <a:xfrm>
            <a:off x="384048" y="2231136"/>
            <a:ext cx="2560320" cy="475488"/>
          </a:xfrm>
          <a:prstGeom prst="rect">
            <a:avLst/>
          </a:prstGeom>
          <a:noFill/>
        </p:spPr>
        <p:txBody>
          <a:bodyPr wrap="square" lIns="0" tIns="0" rIns="0" bIns="0" rtlCol="0" anchor="ctr"/>
          <a:lstStyle/>
          <a:p>
            <a:pPr marL="0" indent="0" algn="l">
              <a:buNone/>
            </a:pPr>
            <a:r>
              <a:rPr lang="en-US" sz="9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Section 143(1) Addition</a:t>
            </a:r>
            <a:endParaRPr lang="en-US" sz="950" dirty="0"/>
          </a:p>
        </p:txBody>
      </p:sp>
      <p:sp>
        <p:nvSpPr>
          <p:cNvPr id="18" name="Text 16"/>
          <p:cNvSpPr/>
          <p:nvPr/>
        </p:nvSpPr>
        <p:spPr>
          <a:xfrm>
            <a:off x="2907792" y="2231136"/>
            <a:ext cx="1444752" cy="475488"/>
          </a:xfrm>
          <a:prstGeom prst="rect">
            <a:avLst/>
          </a:prstGeom>
          <a:noFill/>
        </p:spPr>
        <p:txBody>
          <a:bodyPr wrap="square" lIns="0" tIns="0" rIns="0" bIns="0" rtlCol="0" anchor="ctr"/>
          <a:lstStyle/>
          <a:p>
            <a:pPr marL="0" indent="0" algn="r">
              <a:buNone/>
            </a:pPr>
            <a:r>
              <a:rPr lang="en-US" sz="95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Rs. 10,51,87,154</a:t>
            </a:r>
            <a:endParaRPr lang="en-US" sz="950" dirty="0"/>
          </a:p>
        </p:txBody>
      </p:sp>
      <p:sp>
        <p:nvSpPr>
          <p:cNvPr id="19" name="Shape 17"/>
          <p:cNvSpPr/>
          <p:nvPr/>
        </p:nvSpPr>
        <p:spPr>
          <a:xfrm>
            <a:off x="274320" y="2743200"/>
            <a:ext cx="4160520" cy="475488"/>
          </a:xfrm>
          <a:prstGeom prst="rect">
            <a:avLst/>
          </a:prstGeom>
          <a:solidFill>
            <a:srgbClr val="FFFFFF"/>
          </a:solidFill>
        </p:spPr>
        <p:txBody>
          <a:bodyPr/>
          <a:lstStyle/>
          <a:p>
            <a:endParaRPr lang="en-IN"/>
          </a:p>
        </p:txBody>
      </p:sp>
      <p:sp>
        <p:nvSpPr>
          <p:cNvPr id="20" name="Text 18"/>
          <p:cNvSpPr/>
          <p:nvPr/>
        </p:nvSpPr>
        <p:spPr>
          <a:xfrm>
            <a:off x="384048" y="2743200"/>
            <a:ext cx="2560320" cy="475488"/>
          </a:xfrm>
          <a:prstGeom prst="rect">
            <a:avLst/>
          </a:prstGeom>
          <a:noFill/>
        </p:spPr>
        <p:txBody>
          <a:bodyPr wrap="square" lIns="0" tIns="0" rIns="0" bIns="0" rtlCol="0" anchor="ctr"/>
          <a:lstStyle/>
          <a:p>
            <a:pPr marL="0" indent="0" algn="l">
              <a:buNone/>
            </a:pPr>
            <a:r>
              <a:rPr lang="en-US" sz="9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Section 143(3) Order — AO Income</a:t>
            </a:r>
            <a:endParaRPr lang="en-US" sz="950" dirty="0"/>
          </a:p>
        </p:txBody>
      </p:sp>
      <p:sp>
        <p:nvSpPr>
          <p:cNvPr id="21" name="Text 19"/>
          <p:cNvSpPr/>
          <p:nvPr/>
        </p:nvSpPr>
        <p:spPr>
          <a:xfrm>
            <a:off x="2907792" y="2743200"/>
            <a:ext cx="1444752" cy="475488"/>
          </a:xfrm>
          <a:prstGeom prst="rect">
            <a:avLst/>
          </a:prstGeom>
          <a:noFill/>
        </p:spPr>
        <p:txBody>
          <a:bodyPr wrap="square" lIns="0" tIns="0" rIns="0" bIns="0" rtlCol="0" anchor="ctr"/>
          <a:lstStyle/>
          <a:p>
            <a:pPr marL="0" indent="0" algn="r">
              <a:buNone/>
            </a:pPr>
            <a:r>
              <a:rPr lang="en-US" sz="95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Rs. 12,80,92,944</a:t>
            </a:r>
            <a:endParaRPr lang="en-US" sz="950" dirty="0"/>
          </a:p>
        </p:txBody>
      </p:sp>
      <p:sp>
        <p:nvSpPr>
          <p:cNvPr id="22" name="Shape 20"/>
          <p:cNvSpPr/>
          <p:nvPr/>
        </p:nvSpPr>
        <p:spPr>
          <a:xfrm>
            <a:off x="274320" y="3255264"/>
            <a:ext cx="4160520" cy="475488"/>
          </a:xfrm>
          <a:prstGeom prst="rect">
            <a:avLst/>
          </a:prstGeom>
          <a:solidFill>
            <a:srgbClr val="FDEDEC"/>
          </a:solidFill>
        </p:spPr>
        <p:txBody>
          <a:bodyPr/>
          <a:lstStyle/>
          <a:p>
            <a:endParaRPr lang="en-IN"/>
          </a:p>
        </p:txBody>
      </p:sp>
      <p:sp>
        <p:nvSpPr>
          <p:cNvPr id="23" name="Text 21"/>
          <p:cNvSpPr/>
          <p:nvPr/>
        </p:nvSpPr>
        <p:spPr>
          <a:xfrm>
            <a:off x="384048" y="3255264"/>
            <a:ext cx="2560320" cy="475488"/>
          </a:xfrm>
          <a:prstGeom prst="rect">
            <a:avLst/>
          </a:prstGeom>
          <a:noFill/>
        </p:spPr>
        <p:txBody>
          <a:bodyPr wrap="square" lIns="0" tIns="0" rIns="0" bIns="0" rtlCol="0" anchor="ctr"/>
          <a:lstStyle/>
          <a:p>
            <a:pPr marL="0" indent="0" algn="l">
              <a:buNone/>
            </a:pPr>
            <a:r>
              <a:rPr lang="en-US" sz="9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Fresh Addition by AO in 143(3)</a:t>
            </a:r>
            <a:endParaRPr lang="en-US" sz="950" dirty="0"/>
          </a:p>
        </p:txBody>
      </p:sp>
      <p:sp>
        <p:nvSpPr>
          <p:cNvPr id="24" name="Text 22"/>
          <p:cNvSpPr/>
          <p:nvPr/>
        </p:nvSpPr>
        <p:spPr>
          <a:xfrm>
            <a:off x="2907792" y="3255264"/>
            <a:ext cx="1444752" cy="475488"/>
          </a:xfrm>
          <a:prstGeom prst="rect">
            <a:avLst/>
          </a:prstGeom>
          <a:noFill/>
        </p:spPr>
        <p:txBody>
          <a:bodyPr wrap="square" lIns="0" tIns="0" rIns="0" bIns="0" rtlCol="0" anchor="ctr"/>
          <a:lstStyle/>
          <a:p>
            <a:pPr marL="0" indent="0" algn="r">
              <a:buNone/>
            </a:pPr>
            <a:r>
              <a:rPr lang="en-US" sz="950" b="1"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NIL</a:t>
            </a:r>
            <a:endParaRPr lang="en-US" sz="950" dirty="0"/>
          </a:p>
        </p:txBody>
      </p:sp>
      <p:sp>
        <p:nvSpPr>
          <p:cNvPr id="25" name="Shape 23"/>
          <p:cNvSpPr/>
          <p:nvPr/>
        </p:nvSpPr>
        <p:spPr>
          <a:xfrm>
            <a:off x="4663440" y="777240"/>
            <a:ext cx="4160520" cy="3090672"/>
          </a:xfrm>
          <a:prstGeom prst="roundRect">
            <a:avLst>
              <a:gd name="adj" fmla="val 2367"/>
            </a:avLst>
          </a:prstGeom>
          <a:solidFill>
            <a:srgbClr val="FFFFFF"/>
          </a:solidFill>
          <a:effectLst>
            <a:outerShdw blurRad="101600" dist="38100" dir="2700000" algn="bl" rotWithShape="0">
              <a:srgbClr val="000000">
                <a:alpha val="14000"/>
              </a:srgbClr>
            </a:outerShdw>
          </a:effectLst>
        </p:spPr>
        <p:txBody>
          <a:bodyPr/>
          <a:lstStyle/>
          <a:p>
            <a:endParaRPr lang="en-IN"/>
          </a:p>
        </p:txBody>
      </p:sp>
      <p:sp>
        <p:nvSpPr>
          <p:cNvPr id="26" name="Shape 24"/>
          <p:cNvSpPr/>
          <p:nvPr/>
        </p:nvSpPr>
        <p:spPr>
          <a:xfrm>
            <a:off x="4663440" y="777240"/>
            <a:ext cx="4160520" cy="365760"/>
          </a:xfrm>
          <a:prstGeom prst="rect">
            <a:avLst/>
          </a:prstGeom>
          <a:solidFill>
            <a:srgbClr val="14323A"/>
          </a:solidFill>
        </p:spPr>
        <p:txBody>
          <a:bodyPr/>
          <a:lstStyle/>
          <a:p>
            <a:endParaRPr lang="en-IN"/>
          </a:p>
        </p:txBody>
      </p:sp>
      <p:sp>
        <p:nvSpPr>
          <p:cNvPr id="27" name="Text 25"/>
          <p:cNvSpPr/>
          <p:nvPr/>
        </p:nvSpPr>
        <p:spPr>
          <a:xfrm>
            <a:off x="4736592" y="777240"/>
            <a:ext cx="4005072" cy="365760"/>
          </a:xfrm>
          <a:prstGeom prst="rect">
            <a:avLst/>
          </a:prstGeom>
          <a:noFill/>
        </p:spPr>
        <p:txBody>
          <a:bodyPr wrap="square" lIns="0" tIns="0" rIns="0" bIns="0" rtlCol="0" anchor="ctr"/>
          <a:lstStyle/>
          <a:p>
            <a:pPr marL="0" indent="0" algn="l">
              <a:buNone/>
            </a:pPr>
            <a:r>
              <a:rPr lang="en-US" sz="1200" b="1" dirty="0">
                <a:solidFill>
                  <a:srgbClr val="C8972B"/>
                </a:solidFill>
                <a:latin typeface="Bookman Old Style" panose="02050604050505020204" pitchFamily="18" charset="0"/>
                <a:ea typeface="Bookman Old Style" panose="02050604050505020204" pitchFamily="34" charset="-122"/>
                <a:cs typeface="Bookman Old Style" panose="02050604050505020204" pitchFamily="34" charset="-120"/>
              </a:rPr>
              <a:t>Procedural Timeline</a:t>
            </a:r>
            <a:endParaRPr lang="en-US" sz="1200" dirty="0"/>
          </a:p>
        </p:txBody>
      </p:sp>
      <p:sp>
        <p:nvSpPr>
          <p:cNvPr id="28" name="Shape 26"/>
          <p:cNvSpPr/>
          <p:nvPr/>
        </p:nvSpPr>
        <p:spPr>
          <a:xfrm>
            <a:off x="4736592" y="1316736"/>
            <a:ext cx="237744" cy="237744"/>
          </a:xfrm>
          <a:prstGeom prst="ellipse">
            <a:avLst/>
          </a:prstGeom>
          <a:solidFill>
            <a:srgbClr val="0D5C63"/>
          </a:solidFill>
        </p:spPr>
        <p:txBody>
          <a:bodyPr/>
          <a:lstStyle/>
          <a:p>
            <a:endParaRPr lang="en-IN"/>
          </a:p>
        </p:txBody>
      </p:sp>
      <p:sp>
        <p:nvSpPr>
          <p:cNvPr id="29" name="Text 27"/>
          <p:cNvSpPr/>
          <p:nvPr/>
        </p:nvSpPr>
        <p:spPr>
          <a:xfrm>
            <a:off x="5047488" y="1207008"/>
            <a:ext cx="1143000" cy="457200"/>
          </a:xfrm>
          <a:prstGeom prst="rect">
            <a:avLst/>
          </a:prstGeom>
          <a:noFill/>
        </p:spPr>
        <p:txBody>
          <a:bodyPr wrap="square" lIns="0" tIns="0" rIns="0" bIns="0" rtlCol="0" anchor="ctr"/>
          <a:lstStyle/>
          <a:p>
            <a:pPr marL="0" indent="0" algn="l">
              <a:buNone/>
            </a:pPr>
            <a:r>
              <a:rPr lang="en-US" sz="850" b="1"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11.10.2018</a:t>
            </a:r>
            <a:endParaRPr lang="en-US" sz="850" dirty="0"/>
          </a:p>
        </p:txBody>
      </p:sp>
      <p:sp>
        <p:nvSpPr>
          <p:cNvPr id="30" name="Text 28"/>
          <p:cNvSpPr/>
          <p:nvPr/>
        </p:nvSpPr>
        <p:spPr>
          <a:xfrm>
            <a:off x="6236208" y="1207008"/>
            <a:ext cx="2468880" cy="457200"/>
          </a:xfrm>
          <a:prstGeom prst="rect">
            <a:avLst/>
          </a:prstGeom>
          <a:noFill/>
        </p:spPr>
        <p:txBody>
          <a:bodyPr wrap="square" lIns="0" tIns="0" rIns="0" bIns="0" rtlCol="0" anchor="ctr"/>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Assessee files ITR for A.Y. 2018-19 declaring Rs. 2.29 crores</a:t>
            </a:r>
            <a:endParaRPr lang="en-US" sz="850" dirty="0"/>
          </a:p>
        </p:txBody>
      </p:sp>
      <p:sp>
        <p:nvSpPr>
          <p:cNvPr id="31" name="Shape 29"/>
          <p:cNvSpPr/>
          <p:nvPr/>
        </p:nvSpPr>
        <p:spPr>
          <a:xfrm>
            <a:off x="4736592" y="1792224"/>
            <a:ext cx="237744" cy="237744"/>
          </a:xfrm>
          <a:prstGeom prst="ellipse">
            <a:avLst/>
          </a:prstGeom>
          <a:solidFill>
            <a:srgbClr val="0D5C63"/>
          </a:solidFill>
        </p:spPr>
        <p:txBody>
          <a:bodyPr/>
          <a:lstStyle/>
          <a:p>
            <a:endParaRPr lang="en-IN"/>
          </a:p>
        </p:txBody>
      </p:sp>
      <p:sp>
        <p:nvSpPr>
          <p:cNvPr id="32" name="Text 30"/>
          <p:cNvSpPr/>
          <p:nvPr/>
        </p:nvSpPr>
        <p:spPr>
          <a:xfrm>
            <a:off x="5047488" y="1682496"/>
            <a:ext cx="1143000" cy="457200"/>
          </a:xfrm>
          <a:prstGeom prst="rect">
            <a:avLst/>
          </a:prstGeom>
          <a:noFill/>
        </p:spPr>
        <p:txBody>
          <a:bodyPr wrap="square" lIns="0" tIns="0" rIns="0" bIns="0" rtlCol="0" anchor="ctr"/>
          <a:lstStyle/>
          <a:p>
            <a:pPr marL="0" indent="0" algn="l">
              <a:buNone/>
            </a:pPr>
            <a:r>
              <a:rPr lang="en-US" sz="850" b="1"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16.02.2019</a:t>
            </a:r>
            <a:endParaRPr lang="en-US" sz="850" dirty="0"/>
          </a:p>
        </p:txBody>
      </p:sp>
      <p:sp>
        <p:nvSpPr>
          <p:cNvPr id="33" name="Text 31"/>
          <p:cNvSpPr/>
          <p:nvPr/>
        </p:nvSpPr>
        <p:spPr>
          <a:xfrm>
            <a:off x="6236208" y="1682496"/>
            <a:ext cx="2468880" cy="457200"/>
          </a:xfrm>
          <a:prstGeom prst="rect">
            <a:avLst/>
          </a:prstGeom>
          <a:noFill/>
        </p:spPr>
        <p:txBody>
          <a:bodyPr wrap="square" lIns="0" tIns="0" rIns="0" bIns="0" rtlCol="0" anchor="ctr"/>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CPC issues Section 143(1)(a) communication proposing additions</a:t>
            </a:r>
            <a:endParaRPr lang="en-US" sz="850" dirty="0"/>
          </a:p>
        </p:txBody>
      </p:sp>
      <p:sp>
        <p:nvSpPr>
          <p:cNvPr id="34" name="Shape 32"/>
          <p:cNvSpPr/>
          <p:nvPr/>
        </p:nvSpPr>
        <p:spPr>
          <a:xfrm>
            <a:off x="4736592" y="2267712"/>
            <a:ext cx="237744" cy="237744"/>
          </a:xfrm>
          <a:prstGeom prst="ellipse">
            <a:avLst/>
          </a:prstGeom>
          <a:solidFill>
            <a:srgbClr val="0D5C63"/>
          </a:solidFill>
        </p:spPr>
        <p:txBody>
          <a:bodyPr/>
          <a:lstStyle/>
          <a:p>
            <a:endParaRPr lang="en-IN"/>
          </a:p>
        </p:txBody>
      </p:sp>
      <p:sp>
        <p:nvSpPr>
          <p:cNvPr id="35" name="Text 33"/>
          <p:cNvSpPr/>
          <p:nvPr/>
        </p:nvSpPr>
        <p:spPr>
          <a:xfrm>
            <a:off x="5047488" y="2157984"/>
            <a:ext cx="1143000" cy="457200"/>
          </a:xfrm>
          <a:prstGeom prst="rect">
            <a:avLst/>
          </a:prstGeom>
          <a:noFill/>
        </p:spPr>
        <p:txBody>
          <a:bodyPr wrap="square" lIns="0" tIns="0" rIns="0" bIns="0" rtlCol="0" anchor="ctr"/>
          <a:lstStyle/>
          <a:p>
            <a:pPr marL="0" indent="0" algn="l">
              <a:buNone/>
            </a:pPr>
            <a:r>
              <a:rPr lang="en-US" sz="850" b="1"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16.10.2019</a:t>
            </a:r>
            <a:endParaRPr lang="en-US" sz="850" dirty="0"/>
          </a:p>
        </p:txBody>
      </p:sp>
      <p:sp>
        <p:nvSpPr>
          <p:cNvPr id="36" name="Text 34"/>
          <p:cNvSpPr/>
          <p:nvPr/>
        </p:nvSpPr>
        <p:spPr>
          <a:xfrm>
            <a:off x="6236208" y="2157984"/>
            <a:ext cx="2468880" cy="457200"/>
          </a:xfrm>
          <a:prstGeom prst="rect">
            <a:avLst/>
          </a:prstGeom>
          <a:noFill/>
        </p:spPr>
        <p:txBody>
          <a:bodyPr wrap="square" lIns="0" tIns="0" rIns="0" bIns="0" rtlCol="0" anchor="ctr"/>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Section 143(1) order passed by CPC — total income Rs. 12.81 crores</a:t>
            </a:r>
            <a:endParaRPr lang="en-US" sz="850" dirty="0"/>
          </a:p>
        </p:txBody>
      </p:sp>
      <p:sp>
        <p:nvSpPr>
          <p:cNvPr id="37" name="Shape 35"/>
          <p:cNvSpPr/>
          <p:nvPr/>
        </p:nvSpPr>
        <p:spPr>
          <a:xfrm>
            <a:off x="4736592" y="2743200"/>
            <a:ext cx="237744" cy="237744"/>
          </a:xfrm>
          <a:prstGeom prst="ellipse">
            <a:avLst/>
          </a:prstGeom>
          <a:solidFill>
            <a:srgbClr val="0D5C63"/>
          </a:solidFill>
        </p:spPr>
        <p:txBody>
          <a:bodyPr/>
          <a:lstStyle/>
          <a:p>
            <a:endParaRPr lang="en-IN"/>
          </a:p>
        </p:txBody>
      </p:sp>
      <p:sp>
        <p:nvSpPr>
          <p:cNvPr id="38" name="Text 36"/>
          <p:cNvSpPr/>
          <p:nvPr/>
        </p:nvSpPr>
        <p:spPr>
          <a:xfrm>
            <a:off x="5047488" y="2633472"/>
            <a:ext cx="1143000" cy="457200"/>
          </a:xfrm>
          <a:prstGeom prst="rect">
            <a:avLst/>
          </a:prstGeom>
          <a:noFill/>
        </p:spPr>
        <p:txBody>
          <a:bodyPr wrap="square" lIns="0" tIns="0" rIns="0" bIns="0" rtlCol="0" anchor="ctr"/>
          <a:lstStyle/>
          <a:p>
            <a:pPr marL="0" indent="0" algn="l">
              <a:buNone/>
            </a:pPr>
            <a:r>
              <a:rPr lang="en-US" sz="850" b="1"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After 143(1)</a:t>
            </a:r>
            <a:endParaRPr lang="en-US" sz="850" dirty="0"/>
          </a:p>
        </p:txBody>
      </p:sp>
      <p:sp>
        <p:nvSpPr>
          <p:cNvPr id="39" name="Text 37"/>
          <p:cNvSpPr/>
          <p:nvPr/>
        </p:nvSpPr>
        <p:spPr>
          <a:xfrm>
            <a:off x="6236208" y="2633472"/>
            <a:ext cx="2468880" cy="457200"/>
          </a:xfrm>
          <a:prstGeom prst="rect">
            <a:avLst/>
          </a:prstGeom>
          <a:noFill/>
        </p:spPr>
        <p:txBody>
          <a:bodyPr wrap="square" lIns="0" tIns="0" rIns="0" bIns="0" rtlCol="0" anchor="ctr"/>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Assessee moves rectification applications u/s 154 — not accepted</a:t>
            </a:r>
            <a:endParaRPr lang="en-US" sz="850" dirty="0"/>
          </a:p>
        </p:txBody>
      </p:sp>
      <p:sp>
        <p:nvSpPr>
          <p:cNvPr id="40" name="Shape 38"/>
          <p:cNvSpPr/>
          <p:nvPr/>
        </p:nvSpPr>
        <p:spPr>
          <a:xfrm>
            <a:off x="4736592" y="3153375"/>
            <a:ext cx="237744" cy="237744"/>
          </a:xfrm>
          <a:prstGeom prst="ellipse">
            <a:avLst/>
          </a:prstGeom>
          <a:solidFill>
            <a:srgbClr val="C0392B"/>
          </a:solidFill>
        </p:spPr>
        <p:txBody>
          <a:bodyPr/>
          <a:lstStyle/>
          <a:p>
            <a:endParaRPr lang="en-IN"/>
          </a:p>
        </p:txBody>
      </p:sp>
      <p:sp>
        <p:nvSpPr>
          <p:cNvPr id="41" name="Text 39"/>
          <p:cNvSpPr/>
          <p:nvPr/>
        </p:nvSpPr>
        <p:spPr>
          <a:xfrm>
            <a:off x="5047488" y="3043647"/>
            <a:ext cx="1143000" cy="457200"/>
          </a:xfrm>
          <a:prstGeom prst="rect">
            <a:avLst/>
          </a:prstGeom>
          <a:noFill/>
        </p:spPr>
        <p:txBody>
          <a:bodyPr wrap="square" lIns="0" tIns="0" rIns="0" bIns="0" rtlCol="0" anchor="ctr"/>
          <a:lstStyle/>
          <a:p>
            <a:pPr marL="0" indent="0" algn="l">
              <a:buNone/>
            </a:pPr>
            <a:r>
              <a:rPr lang="en-US" sz="850" b="1"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15.04.2021</a:t>
            </a:r>
            <a:endParaRPr lang="en-US" sz="850" dirty="0"/>
          </a:p>
        </p:txBody>
      </p:sp>
      <p:sp>
        <p:nvSpPr>
          <p:cNvPr id="42" name="Text 40"/>
          <p:cNvSpPr/>
          <p:nvPr/>
        </p:nvSpPr>
        <p:spPr>
          <a:xfrm>
            <a:off x="6236208" y="3043647"/>
            <a:ext cx="2468880" cy="457200"/>
          </a:xfrm>
          <a:prstGeom prst="rect">
            <a:avLst/>
          </a:prstGeom>
          <a:noFill/>
        </p:spPr>
        <p:txBody>
          <a:bodyPr wrap="square" lIns="0" tIns="0" rIns="0" bIns="0" rtlCol="0" anchor="ctr"/>
          <a:lstStyle/>
          <a:p>
            <a:pPr marL="0" indent="0" algn="l">
              <a:buNone/>
            </a:pPr>
            <a:r>
              <a:rPr lang="en-US" sz="850"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AO passes order u/s 143(3) accepting income at Rs. 12.81 crores (no fresh addition)</a:t>
            </a:r>
            <a:endParaRPr lang="en-US" sz="850" dirty="0"/>
          </a:p>
        </p:txBody>
      </p:sp>
      <p:sp>
        <p:nvSpPr>
          <p:cNvPr id="43" name="Shape 41"/>
          <p:cNvSpPr/>
          <p:nvPr/>
        </p:nvSpPr>
        <p:spPr>
          <a:xfrm>
            <a:off x="4736592" y="3556293"/>
            <a:ext cx="237744" cy="237744"/>
          </a:xfrm>
          <a:prstGeom prst="ellipse">
            <a:avLst/>
          </a:prstGeom>
          <a:solidFill>
            <a:srgbClr val="0D5C63"/>
          </a:solidFill>
        </p:spPr>
        <p:txBody>
          <a:bodyPr/>
          <a:lstStyle/>
          <a:p>
            <a:endParaRPr lang="en-IN"/>
          </a:p>
        </p:txBody>
      </p:sp>
      <p:sp>
        <p:nvSpPr>
          <p:cNvPr id="44" name="Text 42"/>
          <p:cNvSpPr/>
          <p:nvPr/>
        </p:nvSpPr>
        <p:spPr>
          <a:xfrm>
            <a:off x="5047488" y="3446565"/>
            <a:ext cx="1143000" cy="457200"/>
          </a:xfrm>
          <a:prstGeom prst="rect">
            <a:avLst/>
          </a:prstGeom>
          <a:noFill/>
        </p:spPr>
        <p:txBody>
          <a:bodyPr wrap="square" lIns="0" tIns="0" rIns="0" bIns="0" rtlCol="0" anchor="ctr"/>
          <a:lstStyle/>
          <a:p>
            <a:pPr marL="0" indent="0" algn="l">
              <a:buNone/>
            </a:pPr>
            <a:r>
              <a:rPr lang="en-US" sz="850" b="1"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After 143(3)</a:t>
            </a:r>
            <a:endParaRPr lang="en-US" sz="850" dirty="0"/>
          </a:p>
        </p:txBody>
      </p:sp>
      <p:sp>
        <p:nvSpPr>
          <p:cNvPr id="45" name="Text 43"/>
          <p:cNvSpPr/>
          <p:nvPr/>
        </p:nvSpPr>
        <p:spPr>
          <a:xfrm>
            <a:off x="6236208" y="3446565"/>
            <a:ext cx="2468880" cy="457200"/>
          </a:xfrm>
          <a:prstGeom prst="rect">
            <a:avLst/>
          </a:prstGeom>
          <a:noFill/>
        </p:spPr>
        <p:txBody>
          <a:bodyPr wrap="square" lIns="0" tIns="0" rIns="0" bIns="0" rtlCol="0" anchor="ctr"/>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Assessee files appeal before CIT(A) against Section 143(3) order</a:t>
            </a:r>
            <a:endParaRPr lang="en-US" sz="850" dirty="0"/>
          </a:p>
        </p:txBody>
      </p:sp>
      <p:sp>
        <p:nvSpPr>
          <p:cNvPr id="46" name="Shape 44"/>
          <p:cNvSpPr/>
          <p:nvPr/>
        </p:nvSpPr>
        <p:spPr>
          <a:xfrm>
            <a:off x="274320" y="3968496"/>
            <a:ext cx="8549640" cy="804672"/>
          </a:xfrm>
          <a:prstGeom prst="roundRect">
            <a:avLst>
              <a:gd name="adj" fmla="val 9091"/>
            </a:avLst>
          </a:prstGeom>
          <a:solidFill>
            <a:srgbClr val="FDEDEC"/>
          </a:solidFill>
          <a:effectLst>
            <a:outerShdw blurRad="101600" dist="38100" dir="2700000" algn="bl" rotWithShape="0">
              <a:srgbClr val="000000">
                <a:alpha val="14000"/>
              </a:srgbClr>
            </a:outerShdw>
          </a:effectLst>
        </p:spPr>
        <p:txBody>
          <a:bodyPr/>
          <a:lstStyle/>
          <a:p>
            <a:endParaRPr lang="en-IN"/>
          </a:p>
        </p:txBody>
      </p:sp>
      <p:sp>
        <p:nvSpPr>
          <p:cNvPr id="47" name="Shape 45"/>
          <p:cNvSpPr/>
          <p:nvPr/>
        </p:nvSpPr>
        <p:spPr>
          <a:xfrm>
            <a:off x="384048" y="4187952"/>
            <a:ext cx="292608" cy="292608"/>
          </a:xfrm>
          <a:prstGeom prst="ellipse">
            <a:avLst/>
          </a:prstGeom>
          <a:solidFill>
            <a:srgbClr val="C0392B"/>
          </a:solidFill>
        </p:spPr>
        <p:txBody>
          <a:bodyPr/>
          <a:lstStyle/>
          <a:p>
            <a:endParaRPr lang="en-IN"/>
          </a:p>
        </p:txBody>
      </p:sp>
      <p:sp>
        <p:nvSpPr>
          <p:cNvPr id="48" name="Text 46"/>
          <p:cNvSpPr/>
          <p:nvPr/>
        </p:nvSpPr>
        <p:spPr>
          <a:xfrm>
            <a:off x="749808" y="4005072"/>
            <a:ext cx="1828800" cy="274320"/>
          </a:xfrm>
          <a:prstGeom prst="rect">
            <a:avLst/>
          </a:prstGeom>
          <a:noFill/>
        </p:spPr>
        <p:txBody>
          <a:bodyPr wrap="square" lIns="0" tIns="0" rIns="0" bIns="0" rtlCol="0" anchor="ctr"/>
          <a:lstStyle/>
          <a:p>
            <a:pPr marL="0" indent="0">
              <a:buNone/>
            </a:pPr>
            <a:r>
              <a:rPr lang="en-US" sz="1000" b="1" dirty="0">
                <a:solidFill>
                  <a:srgbClr val="C0392B"/>
                </a:solidFill>
                <a:latin typeface="Bookman Old Style" panose="02050604050505020204" pitchFamily="18" charset="0"/>
                <a:ea typeface="Bookman Old Style" panose="02050604050505020204" pitchFamily="34" charset="-122"/>
                <a:cs typeface="Bookman Old Style" panose="02050604050505020204" pitchFamily="34" charset="-120"/>
              </a:rPr>
              <a:t>KEY ISSUE:</a:t>
            </a:r>
            <a:endParaRPr lang="en-US" sz="1000" dirty="0"/>
          </a:p>
        </p:txBody>
      </p:sp>
      <p:sp>
        <p:nvSpPr>
          <p:cNvPr id="49" name="Text 47"/>
          <p:cNvSpPr/>
          <p:nvPr/>
        </p:nvSpPr>
        <p:spPr>
          <a:xfrm>
            <a:off x="749808" y="4251960"/>
            <a:ext cx="7955280" cy="457200"/>
          </a:xfrm>
          <a:prstGeom prst="rect">
            <a:avLst/>
          </a:prstGeom>
          <a:noFill/>
        </p:spPr>
        <p:txBody>
          <a:bodyPr wrap="square" lIns="0" tIns="0" rIns="0" bIns="0" rtlCol="0" anchor="t"/>
          <a:lstStyle/>
          <a:p>
            <a:pPr marL="0" indent="0" algn="l">
              <a:buNone/>
            </a:pPr>
            <a:r>
              <a:rPr lang="en-US" sz="100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Was the assessee entitled to challenge the additions made in the Section 143(1) intimation by filing an appeal against the Section 143(3) order — on the ground that Section 143(1) merged into Section 143(3)?  And, if not, was the appeal before CIT(A) maintainable at all?</a:t>
            </a:r>
            <a:endParaRPr lang="en-US" sz="1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0D5C63"/>
          </a:solidFill>
        </p:spPr>
        <p:txBody>
          <a:bodyPr/>
          <a:lstStyle/>
          <a:p>
            <a:endParaRPr lang="en-IN"/>
          </a:p>
        </p:txBody>
      </p:sp>
      <p:sp>
        <p:nvSpPr>
          <p:cNvPr id="3" name="Text 1"/>
          <p:cNvSpPr/>
          <p:nvPr/>
        </p:nvSpPr>
        <p:spPr>
          <a:xfrm>
            <a:off x="320040" y="0"/>
            <a:ext cx="8046720" cy="658368"/>
          </a:xfrm>
          <a:prstGeom prst="rect">
            <a:avLst/>
          </a:prstGeom>
          <a:noFill/>
        </p:spPr>
        <p:txBody>
          <a:bodyPr wrap="square" lIns="0" tIns="0" rIns="0" bIns="0" rtlCol="0" anchor="ctr"/>
          <a:lstStyle/>
          <a:p>
            <a:pPr marL="0" indent="0" algn="l">
              <a:buNone/>
            </a:pPr>
            <a:r>
              <a:rPr lang="en-US" sz="1400" b="1" dirty="0">
                <a:solidFill>
                  <a:srgbClr val="E8B84B"/>
                </a:solidFill>
                <a:latin typeface="Bookman Old Style" panose="02050604050505020204" pitchFamily="18" charset="0"/>
                <a:ea typeface="Bookman Old Style" panose="02050604050505020204" pitchFamily="34" charset="-122"/>
                <a:cs typeface="Bookman Old Style" panose="02050604050505020204" pitchFamily="34" charset="-120"/>
              </a:rPr>
              <a:t>03  |  ORDER OF THE TRIBUNAL — ITAT Delhi Bench 'A', 05 June 2026</a:t>
            </a:r>
            <a:endParaRPr lang="en-US" sz="1400" dirty="0"/>
          </a:p>
        </p:txBody>
      </p:sp>
      <p:sp>
        <p:nvSpPr>
          <p:cNvPr id="5" name="Shape 3"/>
          <p:cNvSpPr/>
          <p:nvPr/>
        </p:nvSpPr>
        <p:spPr>
          <a:xfrm>
            <a:off x="0" y="4892040"/>
            <a:ext cx="9144000" cy="251460"/>
          </a:xfrm>
          <a:prstGeom prst="rect">
            <a:avLst/>
          </a:prstGeom>
          <a:solidFill>
            <a:srgbClr val="0D5C63"/>
          </a:solidFill>
        </p:spPr>
        <p:txBody>
          <a:bodyPr/>
          <a:lstStyle/>
          <a:p>
            <a:endParaRPr lang="en-IN"/>
          </a:p>
        </p:txBody>
      </p:sp>
      <p:sp>
        <p:nvSpPr>
          <p:cNvPr id="6" name="Text 4"/>
          <p:cNvSpPr/>
          <p:nvPr/>
        </p:nvSpPr>
        <p:spPr>
          <a:xfrm>
            <a:off x="274320" y="4892040"/>
            <a:ext cx="8595360" cy="251460"/>
          </a:xfrm>
          <a:prstGeom prst="rect">
            <a:avLst/>
          </a:prstGeom>
          <a:noFill/>
        </p:spPr>
        <p:txBody>
          <a:bodyPr wrap="square" lIns="0" tIns="0" rIns="0" bIns="0" rtlCol="0" anchor="ctr"/>
          <a:lstStyle/>
          <a:p>
            <a:pPr marL="0" indent="0" algn="l">
              <a:buNone/>
            </a:pPr>
            <a:r>
              <a:rPr lang="en-US" sz="800" dirty="0">
                <a:solidFill>
                  <a:srgbClr val="A0C8CC"/>
                </a:solidFill>
                <a:latin typeface="Bookman Old Style" panose="02050604050505020204" pitchFamily="18" charset="0"/>
                <a:ea typeface="Bookman Old Style" panose="02050604050505020204" pitchFamily="34" charset="-122"/>
                <a:cs typeface="Bookman Old Style" panose="02050604050505020204" pitchFamily="34" charset="-120"/>
              </a:rPr>
              <a:t>Madhumita Roy, JM &amp; Amitabh Shukla, AM  |  IT Appeal No. 8833 (Del.) of 2025  |  IN FAVOUR OF REVENUE</a:t>
            </a:r>
            <a:endParaRPr lang="en-US" sz="800" dirty="0"/>
          </a:p>
        </p:txBody>
      </p:sp>
      <p:sp>
        <p:nvSpPr>
          <p:cNvPr id="7" name="Shape 5"/>
          <p:cNvSpPr/>
          <p:nvPr/>
        </p:nvSpPr>
        <p:spPr>
          <a:xfrm>
            <a:off x="274320" y="777240"/>
            <a:ext cx="8595360" cy="457200"/>
          </a:xfrm>
          <a:prstGeom prst="roundRect">
            <a:avLst>
              <a:gd name="adj" fmla="val 12000"/>
            </a:avLst>
          </a:prstGeom>
          <a:solidFill>
            <a:srgbClr val="C0392B"/>
          </a:solidFill>
        </p:spPr>
        <p:txBody>
          <a:bodyPr/>
          <a:lstStyle/>
          <a:p>
            <a:endParaRPr lang="en-IN"/>
          </a:p>
        </p:txBody>
      </p:sp>
      <p:sp>
        <p:nvSpPr>
          <p:cNvPr id="8" name="Text 6"/>
          <p:cNvSpPr/>
          <p:nvPr/>
        </p:nvSpPr>
        <p:spPr>
          <a:xfrm>
            <a:off x="365760" y="777240"/>
            <a:ext cx="8412480" cy="457200"/>
          </a:xfrm>
          <a:prstGeom prst="rect">
            <a:avLst/>
          </a:prstGeom>
          <a:noFill/>
        </p:spPr>
        <p:txBody>
          <a:bodyPr wrap="square" lIns="0" tIns="0" rIns="0" bIns="0" rtlCol="0" anchor="ctr"/>
          <a:lstStyle/>
          <a:p>
            <a:pPr marL="0" indent="0" algn="l">
              <a:buNone/>
            </a:pPr>
            <a:r>
              <a:rPr lang="en-US" sz="12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HELD:  Appeal DISMISSED.  No doctrine of merger between Section 143(1) and 143(3).  CIT(A) correct in dismissing appeal as non-maintainable.</a:t>
            </a:r>
            <a:endParaRPr lang="en-US" sz="1200" dirty="0"/>
          </a:p>
        </p:txBody>
      </p:sp>
      <p:sp>
        <p:nvSpPr>
          <p:cNvPr id="9" name="Shape 7"/>
          <p:cNvSpPr/>
          <p:nvPr/>
        </p:nvSpPr>
        <p:spPr>
          <a:xfrm>
            <a:off x="274320" y="1353312"/>
            <a:ext cx="4251960" cy="1609344"/>
          </a:xfrm>
          <a:prstGeom prst="roundRect">
            <a:avLst>
              <a:gd name="adj" fmla="val 4545"/>
            </a:avLst>
          </a:prstGeom>
          <a:solidFill>
            <a:srgbClr val="E5F2F3"/>
          </a:solidFill>
          <a:effectLst>
            <a:outerShdw blurRad="101600" dist="38100" dir="2700000" algn="bl" rotWithShape="0">
              <a:srgbClr val="000000">
                <a:alpha val="14000"/>
              </a:srgbClr>
            </a:outerShdw>
          </a:effectLst>
        </p:spPr>
        <p:txBody>
          <a:bodyPr/>
          <a:lstStyle/>
          <a:p>
            <a:endParaRPr lang="en-IN"/>
          </a:p>
        </p:txBody>
      </p:sp>
      <p:sp>
        <p:nvSpPr>
          <p:cNvPr id="10" name="Shape 8"/>
          <p:cNvSpPr/>
          <p:nvPr/>
        </p:nvSpPr>
        <p:spPr>
          <a:xfrm>
            <a:off x="365760" y="1426464"/>
            <a:ext cx="914400" cy="256032"/>
          </a:xfrm>
          <a:prstGeom prst="roundRect">
            <a:avLst>
              <a:gd name="adj" fmla="val 14286"/>
            </a:avLst>
          </a:prstGeom>
          <a:solidFill>
            <a:srgbClr val="0D5C63"/>
          </a:solidFill>
        </p:spPr>
        <p:txBody>
          <a:bodyPr/>
          <a:lstStyle/>
          <a:p>
            <a:endParaRPr lang="en-IN"/>
          </a:p>
        </p:txBody>
      </p:sp>
      <p:sp>
        <p:nvSpPr>
          <p:cNvPr id="11" name="Text 9"/>
          <p:cNvSpPr/>
          <p:nvPr/>
        </p:nvSpPr>
        <p:spPr>
          <a:xfrm>
            <a:off x="365760" y="1426464"/>
            <a:ext cx="914400" cy="256032"/>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Para 9</a:t>
            </a:r>
            <a:endParaRPr lang="en-US" sz="900" dirty="0"/>
          </a:p>
        </p:txBody>
      </p:sp>
      <p:sp>
        <p:nvSpPr>
          <p:cNvPr id="12" name="Text 10"/>
          <p:cNvSpPr/>
          <p:nvPr/>
        </p:nvSpPr>
        <p:spPr>
          <a:xfrm>
            <a:off x="1389888" y="1426464"/>
            <a:ext cx="3017520" cy="347472"/>
          </a:xfrm>
          <a:prstGeom prst="rect">
            <a:avLst/>
          </a:prstGeom>
          <a:noFill/>
        </p:spPr>
        <p:txBody>
          <a:bodyPr wrap="square" lIns="0" tIns="0" rIns="0" bIns="0" rtlCol="0" anchor="t"/>
          <a:lstStyle/>
          <a:p>
            <a:pPr marL="0" indent="0" algn="l">
              <a:buNone/>
            </a:pPr>
            <a:r>
              <a:rPr lang="en-US" sz="100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Section 246(1)(a) — Three Sections Are Independent</a:t>
            </a:r>
            <a:endParaRPr lang="en-US" sz="1000" dirty="0"/>
          </a:p>
        </p:txBody>
      </p:sp>
      <p:sp>
        <p:nvSpPr>
          <p:cNvPr id="13" name="Shape 11"/>
          <p:cNvSpPr/>
          <p:nvPr/>
        </p:nvSpPr>
        <p:spPr>
          <a:xfrm>
            <a:off x="384048" y="1828800"/>
            <a:ext cx="4023360" cy="0"/>
          </a:xfrm>
          <a:prstGeom prst="line">
            <a:avLst/>
          </a:prstGeom>
          <a:noFill/>
          <a:ln w="6350">
            <a:solidFill>
              <a:srgbClr val="E0EAEB"/>
            </a:solidFill>
            <a:prstDash val="solid"/>
          </a:ln>
        </p:spPr>
        <p:txBody>
          <a:bodyPr/>
          <a:lstStyle/>
          <a:p>
            <a:endParaRPr lang="en-IN"/>
          </a:p>
        </p:txBody>
      </p:sp>
      <p:sp>
        <p:nvSpPr>
          <p:cNvPr id="14" name="Text 12"/>
          <p:cNvSpPr/>
          <p:nvPr/>
        </p:nvSpPr>
        <p:spPr>
          <a:xfrm>
            <a:off x="384048" y="1883664"/>
            <a:ext cx="4023360" cy="1005840"/>
          </a:xfrm>
          <a:prstGeom prst="rect">
            <a:avLst/>
          </a:prstGeom>
          <a:noFill/>
        </p:spPr>
        <p:txBody>
          <a:bodyPr wrap="square" lIns="0" tIns="0" rIns="0" bIns="0" rtlCol="0" anchor="t"/>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Section 246(1)(a) gives a right to an assessee aggrieved by orders passed under sub-clauses (a) to (h) of Section 246(1). Sub-clause (a) mentions orders under Section 143(1), or Section 143(3), or Section 144. The statute thus clearly establishes that all three sections run independently. An assessee aggrieved by an order under Section 143(3) cannot resort to remedy by invoking the provisions of Section 143(1), and vice versa. The doctrine of merger does not apply.</a:t>
            </a:r>
            <a:endParaRPr lang="en-US" sz="850" dirty="0"/>
          </a:p>
        </p:txBody>
      </p:sp>
      <p:sp>
        <p:nvSpPr>
          <p:cNvPr id="15" name="Shape 13"/>
          <p:cNvSpPr/>
          <p:nvPr/>
        </p:nvSpPr>
        <p:spPr>
          <a:xfrm>
            <a:off x="4709160" y="1353312"/>
            <a:ext cx="4251960" cy="1609344"/>
          </a:xfrm>
          <a:prstGeom prst="roundRect">
            <a:avLst>
              <a:gd name="adj" fmla="val 4545"/>
            </a:avLst>
          </a:prstGeom>
          <a:solidFill>
            <a:srgbClr val="F4F7F7"/>
          </a:solidFill>
          <a:effectLst>
            <a:outerShdw blurRad="101600" dist="38100" dir="2700000" algn="bl" rotWithShape="0">
              <a:srgbClr val="000000">
                <a:alpha val="14000"/>
              </a:srgbClr>
            </a:outerShdw>
          </a:effectLst>
        </p:spPr>
        <p:txBody>
          <a:bodyPr/>
          <a:lstStyle/>
          <a:p>
            <a:endParaRPr lang="en-IN"/>
          </a:p>
        </p:txBody>
      </p:sp>
      <p:sp>
        <p:nvSpPr>
          <p:cNvPr id="16" name="Shape 14"/>
          <p:cNvSpPr/>
          <p:nvPr/>
        </p:nvSpPr>
        <p:spPr>
          <a:xfrm>
            <a:off x="4800600" y="1426464"/>
            <a:ext cx="914400" cy="256032"/>
          </a:xfrm>
          <a:prstGeom prst="roundRect">
            <a:avLst>
              <a:gd name="adj" fmla="val 14286"/>
            </a:avLst>
          </a:prstGeom>
          <a:solidFill>
            <a:srgbClr val="0D5C63"/>
          </a:solidFill>
        </p:spPr>
        <p:txBody>
          <a:bodyPr/>
          <a:lstStyle/>
          <a:p>
            <a:endParaRPr lang="en-IN"/>
          </a:p>
        </p:txBody>
      </p:sp>
      <p:sp>
        <p:nvSpPr>
          <p:cNvPr id="17" name="Text 15"/>
          <p:cNvSpPr/>
          <p:nvPr/>
        </p:nvSpPr>
        <p:spPr>
          <a:xfrm>
            <a:off x="4800600" y="1426464"/>
            <a:ext cx="914400" cy="256032"/>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Para 10</a:t>
            </a:r>
            <a:endParaRPr lang="en-US" sz="900" dirty="0"/>
          </a:p>
        </p:txBody>
      </p:sp>
      <p:sp>
        <p:nvSpPr>
          <p:cNvPr id="18" name="Text 16"/>
          <p:cNvSpPr/>
          <p:nvPr/>
        </p:nvSpPr>
        <p:spPr>
          <a:xfrm>
            <a:off x="5824728" y="1426464"/>
            <a:ext cx="3017520" cy="347472"/>
          </a:xfrm>
          <a:prstGeom prst="rect">
            <a:avLst/>
          </a:prstGeom>
          <a:noFill/>
        </p:spPr>
        <p:txBody>
          <a:bodyPr wrap="square" lIns="0" tIns="0" rIns="0" bIns="0" rtlCol="0" anchor="t"/>
          <a:lstStyle/>
          <a:p>
            <a:pPr marL="0" indent="0" algn="l">
              <a:buNone/>
            </a:pPr>
            <a:r>
              <a:rPr lang="en-US" sz="100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Two Essential Components for Filing an Appeal</a:t>
            </a:r>
            <a:endParaRPr lang="en-US" sz="1000" dirty="0"/>
          </a:p>
        </p:txBody>
      </p:sp>
      <p:sp>
        <p:nvSpPr>
          <p:cNvPr id="19" name="Shape 17"/>
          <p:cNvSpPr/>
          <p:nvPr/>
        </p:nvSpPr>
        <p:spPr>
          <a:xfrm>
            <a:off x="4818888" y="1828800"/>
            <a:ext cx="4023360" cy="0"/>
          </a:xfrm>
          <a:prstGeom prst="line">
            <a:avLst/>
          </a:prstGeom>
          <a:noFill/>
          <a:ln w="6350">
            <a:solidFill>
              <a:srgbClr val="E0EAEB"/>
            </a:solidFill>
            <a:prstDash val="solid"/>
          </a:ln>
        </p:spPr>
        <p:txBody>
          <a:bodyPr/>
          <a:lstStyle/>
          <a:p>
            <a:endParaRPr lang="en-IN"/>
          </a:p>
        </p:txBody>
      </p:sp>
      <p:sp>
        <p:nvSpPr>
          <p:cNvPr id="20" name="Text 18"/>
          <p:cNvSpPr/>
          <p:nvPr/>
        </p:nvSpPr>
        <p:spPr>
          <a:xfrm>
            <a:off x="4818888" y="1883664"/>
            <a:ext cx="4023360" cy="1005840"/>
          </a:xfrm>
          <a:prstGeom prst="rect">
            <a:avLst/>
          </a:prstGeom>
          <a:noFill/>
        </p:spPr>
        <p:txBody>
          <a:bodyPr wrap="square" lIns="0" tIns="0" rIns="0" bIns="0" rtlCol="0" anchor="t"/>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The right to file an appeal under Section 246(1) has two essential critical components. First, the taxpayer must be aggrieved by an order of the AO. Second, such order must be covered under sub-clauses (a) to (h) of Section 246(1). The assessee ought to have contested the same in respect of order passed under Section 143(1) and cannot test them against an order passed under Section 143(3).</a:t>
            </a:r>
            <a:endParaRPr lang="en-US" sz="850" dirty="0"/>
          </a:p>
        </p:txBody>
      </p:sp>
      <p:sp>
        <p:nvSpPr>
          <p:cNvPr id="21" name="Shape 19"/>
          <p:cNvSpPr/>
          <p:nvPr/>
        </p:nvSpPr>
        <p:spPr>
          <a:xfrm>
            <a:off x="274320" y="3090672"/>
            <a:ext cx="4251960" cy="1609344"/>
          </a:xfrm>
          <a:prstGeom prst="roundRect">
            <a:avLst>
              <a:gd name="adj" fmla="val 4545"/>
            </a:avLst>
          </a:prstGeom>
          <a:solidFill>
            <a:srgbClr val="E5F2F3"/>
          </a:solidFill>
          <a:effectLst>
            <a:outerShdw blurRad="101600" dist="38100" dir="2700000" algn="bl" rotWithShape="0">
              <a:srgbClr val="000000">
                <a:alpha val="14000"/>
              </a:srgbClr>
            </a:outerShdw>
          </a:effectLst>
        </p:spPr>
        <p:txBody>
          <a:bodyPr/>
          <a:lstStyle/>
          <a:p>
            <a:endParaRPr lang="en-IN"/>
          </a:p>
        </p:txBody>
      </p:sp>
      <p:sp>
        <p:nvSpPr>
          <p:cNvPr id="22" name="Shape 20"/>
          <p:cNvSpPr/>
          <p:nvPr/>
        </p:nvSpPr>
        <p:spPr>
          <a:xfrm>
            <a:off x="365760" y="3163824"/>
            <a:ext cx="914400" cy="256032"/>
          </a:xfrm>
          <a:prstGeom prst="roundRect">
            <a:avLst>
              <a:gd name="adj" fmla="val 14286"/>
            </a:avLst>
          </a:prstGeom>
          <a:solidFill>
            <a:srgbClr val="0D5C63"/>
          </a:solidFill>
        </p:spPr>
        <p:txBody>
          <a:bodyPr/>
          <a:lstStyle/>
          <a:p>
            <a:endParaRPr lang="en-IN"/>
          </a:p>
        </p:txBody>
      </p:sp>
      <p:sp>
        <p:nvSpPr>
          <p:cNvPr id="23" name="Text 21"/>
          <p:cNvSpPr/>
          <p:nvPr/>
        </p:nvSpPr>
        <p:spPr>
          <a:xfrm>
            <a:off x="365760" y="3163824"/>
            <a:ext cx="914400" cy="256032"/>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Para 11</a:t>
            </a:r>
            <a:endParaRPr lang="en-US" sz="900" dirty="0"/>
          </a:p>
        </p:txBody>
      </p:sp>
      <p:sp>
        <p:nvSpPr>
          <p:cNvPr id="24" name="Text 22"/>
          <p:cNvSpPr/>
          <p:nvPr/>
        </p:nvSpPr>
        <p:spPr>
          <a:xfrm>
            <a:off x="1389888" y="3163824"/>
            <a:ext cx="3017520" cy="347472"/>
          </a:xfrm>
          <a:prstGeom prst="rect">
            <a:avLst/>
          </a:prstGeom>
          <a:noFill/>
        </p:spPr>
        <p:txBody>
          <a:bodyPr wrap="square" lIns="0" tIns="0" rIns="0" bIns="0" rtlCol="0" anchor="t"/>
          <a:lstStyle/>
          <a:p>
            <a:pPr marL="0" indent="0" algn="l">
              <a:buNone/>
            </a:pPr>
            <a:r>
              <a:rPr lang="en-US" sz="100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Coordinate Bench — Kumbakonam Central Cooperative Bank</a:t>
            </a:r>
            <a:endParaRPr lang="en-US" sz="1000" dirty="0"/>
          </a:p>
        </p:txBody>
      </p:sp>
      <p:sp>
        <p:nvSpPr>
          <p:cNvPr id="25" name="Shape 23"/>
          <p:cNvSpPr/>
          <p:nvPr/>
        </p:nvSpPr>
        <p:spPr>
          <a:xfrm>
            <a:off x="384048" y="3566160"/>
            <a:ext cx="4023360" cy="0"/>
          </a:xfrm>
          <a:prstGeom prst="line">
            <a:avLst/>
          </a:prstGeom>
          <a:noFill/>
          <a:ln w="6350">
            <a:solidFill>
              <a:srgbClr val="E0EAEB"/>
            </a:solidFill>
            <a:prstDash val="solid"/>
          </a:ln>
        </p:spPr>
        <p:txBody>
          <a:bodyPr/>
          <a:lstStyle/>
          <a:p>
            <a:endParaRPr lang="en-IN"/>
          </a:p>
        </p:txBody>
      </p:sp>
      <p:sp>
        <p:nvSpPr>
          <p:cNvPr id="26" name="Text 24"/>
          <p:cNvSpPr/>
          <p:nvPr/>
        </p:nvSpPr>
        <p:spPr>
          <a:xfrm>
            <a:off x="384048" y="3621024"/>
            <a:ext cx="4023360" cy="1005840"/>
          </a:xfrm>
          <a:prstGeom prst="rect">
            <a:avLst/>
          </a:prstGeom>
          <a:noFill/>
        </p:spPr>
        <p:txBody>
          <a:bodyPr wrap="square" lIns="0" tIns="0" rIns="0" bIns="0" rtlCol="0" anchor="t"/>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The Tribunal relied upon a Coordinate Bench decision of the Chennai Tribunal (ITA No. 583/Chny/2024, 21.02.2025) where identical facts were considered. The Bench held that where no addition was made in the order under Section 147 r/w 143(3), the assessee had no grievance against that order. Filing an appeal was held to be non-maintainable; the doctrine of merger through hypothesis cannot be invoked in a roundabout manner.</a:t>
            </a:r>
            <a:endParaRPr lang="en-US" sz="850" dirty="0"/>
          </a:p>
        </p:txBody>
      </p:sp>
      <p:sp>
        <p:nvSpPr>
          <p:cNvPr id="27" name="Shape 25"/>
          <p:cNvSpPr/>
          <p:nvPr/>
        </p:nvSpPr>
        <p:spPr>
          <a:xfrm>
            <a:off x="4709160" y="3090672"/>
            <a:ext cx="4251960" cy="1609344"/>
          </a:xfrm>
          <a:prstGeom prst="roundRect">
            <a:avLst>
              <a:gd name="adj" fmla="val 4545"/>
            </a:avLst>
          </a:prstGeom>
          <a:solidFill>
            <a:srgbClr val="F4F7F7"/>
          </a:solidFill>
          <a:effectLst>
            <a:outerShdw blurRad="101600" dist="38100" dir="2700000" algn="bl" rotWithShape="0">
              <a:srgbClr val="000000">
                <a:alpha val="14000"/>
              </a:srgbClr>
            </a:outerShdw>
          </a:effectLst>
        </p:spPr>
        <p:txBody>
          <a:bodyPr/>
          <a:lstStyle/>
          <a:p>
            <a:endParaRPr lang="en-IN"/>
          </a:p>
        </p:txBody>
      </p:sp>
      <p:sp>
        <p:nvSpPr>
          <p:cNvPr id="28" name="Shape 26"/>
          <p:cNvSpPr/>
          <p:nvPr/>
        </p:nvSpPr>
        <p:spPr>
          <a:xfrm>
            <a:off x="4800600" y="3163824"/>
            <a:ext cx="914400" cy="256032"/>
          </a:xfrm>
          <a:prstGeom prst="roundRect">
            <a:avLst>
              <a:gd name="adj" fmla="val 14286"/>
            </a:avLst>
          </a:prstGeom>
          <a:solidFill>
            <a:srgbClr val="0D5C63"/>
          </a:solidFill>
        </p:spPr>
        <p:txBody>
          <a:bodyPr/>
          <a:lstStyle/>
          <a:p>
            <a:endParaRPr lang="en-IN"/>
          </a:p>
        </p:txBody>
      </p:sp>
      <p:sp>
        <p:nvSpPr>
          <p:cNvPr id="29" name="Text 27"/>
          <p:cNvSpPr/>
          <p:nvPr/>
        </p:nvSpPr>
        <p:spPr>
          <a:xfrm>
            <a:off x="4800600" y="3163824"/>
            <a:ext cx="914400" cy="256032"/>
          </a:xfrm>
          <a:prstGeom prst="rect">
            <a:avLst/>
          </a:prstGeom>
          <a:noFill/>
        </p:spPr>
        <p:txBody>
          <a:bodyPr wrap="square" lIns="0" tIns="0" rIns="0" bIns="0" rtlCol="0" anchor="ctr"/>
          <a:lstStyle/>
          <a:p>
            <a:pPr marL="0" indent="0" algn="ctr">
              <a:buNone/>
            </a:pPr>
            <a:r>
              <a:rPr lang="en-US" sz="9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Para 12</a:t>
            </a:r>
            <a:endParaRPr lang="en-US" sz="900" dirty="0"/>
          </a:p>
        </p:txBody>
      </p:sp>
      <p:sp>
        <p:nvSpPr>
          <p:cNvPr id="30" name="Text 28"/>
          <p:cNvSpPr/>
          <p:nvPr/>
        </p:nvSpPr>
        <p:spPr>
          <a:xfrm>
            <a:off x="5824728" y="3163824"/>
            <a:ext cx="3017520" cy="347472"/>
          </a:xfrm>
          <a:prstGeom prst="rect">
            <a:avLst/>
          </a:prstGeom>
          <a:noFill/>
        </p:spPr>
        <p:txBody>
          <a:bodyPr wrap="square" lIns="0" tIns="0" rIns="0" bIns="0" rtlCol="0" anchor="t"/>
          <a:lstStyle/>
          <a:p>
            <a:pPr marL="0" indent="0" algn="l">
              <a:buNone/>
            </a:pPr>
            <a:r>
              <a:rPr lang="en-US" sz="1000" b="1" dirty="0">
                <a:solidFill>
                  <a:srgbClr val="0D5C63"/>
                </a:solidFill>
                <a:latin typeface="Bookman Old Style" panose="02050604050505020204" pitchFamily="18" charset="0"/>
                <a:ea typeface="Bookman Old Style" panose="02050604050505020204" pitchFamily="34" charset="-122"/>
                <a:cs typeface="Bookman Old Style" panose="02050604050505020204" pitchFamily="34" charset="-120"/>
              </a:rPr>
              <a:t>Conclusion — No Doctrine of Merger; CIT(A) Order Confirmed</a:t>
            </a:r>
            <a:endParaRPr lang="en-US" sz="1000" dirty="0"/>
          </a:p>
        </p:txBody>
      </p:sp>
      <p:sp>
        <p:nvSpPr>
          <p:cNvPr id="31" name="Shape 29"/>
          <p:cNvSpPr/>
          <p:nvPr/>
        </p:nvSpPr>
        <p:spPr>
          <a:xfrm>
            <a:off x="4818888" y="3566160"/>
            <a:ext cx="4023360" cy="0"/>
          </a:xfrm>
          <a:prstGeom prst="line">
            <a:avLst/>
          </a:prstGeom>
          <a:noFill/>
          <a:ln w="6350">
            <a:solidFill>
              <a:srgbClr val="E0EAEB"/>
            </a:solidFill>
            <a:prstDash val="solid"/>
          </a:ln>
        </p:spPr>
        <p:txBody>
          <a:bodyPr/>
          <a:lstStyle/>
          <a:p>
            <a:endParaRPr lang="en-IN"/>
          </a:p>
        </p:txBody>
      </p:sp>
      <p:sp>
        <p:nvSpPr>
          <p:cNvPr id="32" name="Text 30"/>
          <p:cNvSpPr/>
          <p:nvPr/>
        </p:nvSpPr>
        <p:spPr>
          <a:xfrm>
            <a:off x="4818888" y="3621024"/>
            <a:ext cx="4023360" cy="1005840"/>
          </a:xfrm>
          <a:prstGeom prst="rect">
            <a:avLst/>
          </a:prstGeom>
          <a:noFill/>
        </p:spPr>
        <p:txBody>
          <a:bodyPr wrap="square" lIns="0" tIns="0" rIns="0" bIns="0" rtlCol="0" anchor="t"/>
          <a:lstStyle/>
          <a:p>
            <a:pPr marL="0" indent="0" algn="l">
              <a:buNone/>
            </a:pPr>
            <a:r>
              <a:rPr lang="en-US" sz="850" dirty="0">
                <a:solidFill>
                  <a:srgbClr val="0D2E32"/>
                </a:solidFill>
                <a:latin typeface="Bookman Old Style" panose="02050604050505020204" pitchFamily="18" charset="0"/>
                <a:ea typeface="Bookman Old Style" panose="02050604050505020204" pitchFamily="34" charset="-122"/>
                <a:cs typeface="Bookman Old Style" panose="02050604050505020204" pitchFamily="34" charset="-120"/>
              </a:rPr>
              <a:t>The Tribunal concluded that there is no doctrine of merger applicable between orders passed under Section 143(1) vis-à-vis those passed under Section 143(3). Since there was no cause for grievance to the assessee against the Section 143(3) order dated 15.04.2021 (as the AO made no addition therein), the CIT(A) was right in dismissing the appeal on the ground of non-maintainability. </a:t>
            </a:r>
            <a:endParaRPr lang="en-US" sz="85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2027"/>
        </a:solidFill>
        <a:effectLst/>
      </p:bgPr>
    </p:bg>
    <p:spTree>
      <p:nvGrpSpPr>
        <p:cNvPr id="1" name=""/>
        <p:cNvGrpSpPr/>
        <p:nvPr/>
      </p:nvGrpSpPr>
      <p:grpSpPr>
        <a:xfrm>
          <a:off x="0" y="0"/>
          <a:ext cx="0" cy="0"/>
          <a:chOff x="0" y="0"/>
          <a:chExt cx="0" cy="0"/>
        </a:xfrm>
      </p:grpSpPr>
      <p:sp>
        <p:nvSpPr>
          <p:cNvPr id="2" name="Shape 0"/>
          <p:cNvSpPr/>
          <p:nvPr/>
        </p:nvSpPr>
        <p:spPr>
          <a:xfrm>
            <a:off x="0" y="0"/>
            <a:ext cx="9144000" cy="1280160"/>
          </a:xfrm>
          <a:prstGeom prst="rect">
            <a:avLst/>
          </a:prstGeom>
          <a:solidFill>
            <a:srgbClr val="0A1628"/>
          </a:solidFill>
        </p:spPr>
        <p:txBody>
          <a:bodyPr/>
          <a:lstStyle/>
          <a:p>
            <a:endParaRPr lang="en-IN"/>
          </a:p>
        </p:txBody>
      </p:sp>
      <p:sp>
        <p:nvSpPr>
          <p:cNvPr id="4" name="Shape 2"/>
          <p:cNvSpPr/>
          <p:nvPr/>
        </p:nvSpPr>
        <p:spPr>
          <a:xfrm>
            <a:off x="0" y="1280160"/>
            <a:ext cx="9144000" cy="54864"/>
          </a:xfrm>
          <a:prstGeom prst="rect">
            <a:avLst/>
          </a:prstGeom>
          <a:solidFill>
            <a:srgbClr val="00B4D8"/>
          </a:solidFill>
        </p:spPr>
        <p:txBody>
          <a:bodyPr/>
          <a:lstStyle/>
          <a:p>
            <a:endParaRPr lang="en-IN"/>
          </a:p>
        </p:txBody>
      </p:sp>
      <p:sp>
        <p:nvSpPr>
          <p:cNvPr id="5" name="Text 3"/>
          <p:cNvSpPr/>
          <p:nvPr/>
        </p:nvSpPr>
        <p:spPr>
          <a:xfrm>
            <a:off x="457200" y="1463040"/>
            <a:ext cx="8412480" cy="457200"/>
          </a:xfrm>
          <a:prstGeom prst="rect">
            <a:avLst/>
          </a:prstGeom>
          <a:noFill/>
        </p:spPr>
        <p:txBody>
          <a:bodyPr wrap="square" rtlCol="0" anchor="ctr"/>
          <a:lstStyle/>
          <a:p>
            <a:pPr marL="0" indent="0">
              <a:buNone/>
            </a:pPr>
            <a:r>
              <a:rPr lang="en-US" sz="1200" b="1" kern="0" spc="500" dirty="0">
                <a:solidFill>
                  <a:srgbClr val="00B4D8"/>
                </a:solidFill>
                <a:latin typeface="Cambria" panose="02040503050406030204" pitchFamily="34" charset="0"/>
                <a:ea typeface="Cambria" panose="02040503050406030204" pitchFamily="34" charset="-122"/>
                <a:cs typeface="Cambria" panose="02040503050406030204" pitchFamily="34" charset="-120"/>
              </a:rPr>
              <a:t>SECTION 263  ×  SECTION 37(1)</a:t>
            </a:r>
            <a:endParaRPr lang="en-US" sz="1200" dirty="0"/>
          </a:p>
        </p:txBody>
      </p:sp>
      <p:sp>
        <p:nvSpPr>
          <p:cNvPr id="6" name="Text 4"/>
          <p:cNvSpPr/>
          <p:nvPr/>
        </p:nvSpPr>
        <p:spPr>
          <a:xfrm>
            <a:off x="457200" y="1920240"/>
            <a:ext cx="8412480" cy="960120"/>
          </a:xfrm>
          <a:prstGeom prst="rect">
            <a:avLst/>
          </a:prstGeom>
          <a:noFill/>
        </p:spPr>
        <p:txBody>
          <a:bodyPr wrap="square" rtlCol="0" anchor="ctr"/>
          <a:lstStyle/>
          <a:p>
            <a:pPr marL="0" indent="0">
              <a:buNone/>
            </a:pPr>
            <a:r>
              <a:rPr lang="en-US" sz="3400" b="1" dirty="0">
                <a:solidFill>
                  <a:srgbClr val="FFFFFF"/>
                </a:solidFill>
                <a:latin typeface="Cambria" panose="02040503050406030204" pitchFamily="34" charset="0"/>
                <a:ea typeface="Cambria" panose="02040503050406030204" pitchFamily="34" charset="-122"/>
                <a:cs typeface="Cambria" panose="02040503050406030204" pitchFamily="34" charset="-120"/>
              </a:rPr>
              <a:t>Revisionary Jurisdiction &amp; Business Expenditure</a:t>
            </a:r>
            <a:endParaRPr lang="en-US" sz="3400" dirty="0"/>
          </a:p>
        </p:txBody>
      </p:sp>
      <p:sp>
        <p:nvSpPr>
          <p:cNvPr id="7" name="Text 5"/>
          <p:cNvSpPr/>
          <p:nvPr/>
        </p:nvSpPr>
        <p:spPr>
          <a:xfrm>
            <a:off x="457200" y="2907792"/>
            <a:ext cx="8412480" cy="502920"/>
          </a:xfrm>
          <a:prstGeom prst="rect">
            <a:avLst/>
          </a:prstGeom>
          <a:noFill/>
        </p:spPr>
        <p:txBody>
          <a:bodyPr wrap="square" rtlCol="0" anchor="ctr"/>
          <a:lstStyle/>
          <a:p>
            <a:pPr marL="0" indent="0">
              <a:buNone/>
            </a:pPr>
            <a:r>
              <a:rPr lang="en-US" sz="1500" dirty="0">
                <a:solidFill>
                  <a:srgbClr val="F4A261"/>
                </a:solidFill>
                <a:latin typeface="Calibri" panose="020F0502020204030204" pitchFamily="34" charset="0"/>
                <a:ea typeface="Calibri" panose="020F0502020204030204" pitchFamily="34" charset="-122"/>
                <a:cs typeface="Calibri" panose="020F0502020204030204" pitchFamily="34" charset="-120"/>
              </a:rPr>
              <a:t>Foreign Exchange Fluctuation Loss &amp; Miscellaneous Expenses</a:t>
            </a:r>
            <a:endParaRPr lang="en-US" sz="1500" dirty="0"/>
          </a:p>
        </p:txBody>
      </p:sp>
      <p:sp>
        <p:nvSpPr>
          <p:cNvPr id="8" name="Text 6"/>
          <p:cNvSpPr/>
          <p:nvPr/>
        </p:nvSpPr>
        <p:spPr>
          <a:xfrm>
            <a:off x="457200" y="3493008"/>
            <a:ext cx="8412480" cy="347472"/>
          </a:xfrm>
          <a:prstGeom prst="rect">
            <a:avLst/>
          </a:prstGeom>
          <a:noFill/>
        </p:spPr>
        <p:txBody>
          <a:bodyPr wrap="square" rtlCol="0" anchor="ctr"/>
          <a:lstStyle/>
          <a:p>
            <a:pPr marL="0" indent="0">
              <a:buNone/>
            </a:pPr>
            <a:r>
              <a:rPr lang="en-US" sz="1200" i="1" dirty="0">
                <a:solidFill>
                  <a:srgbClr val="90A4BE"/>
                </a:solidFill>
                <a:latin typeface="Calibri" panose="020F0502020204030204" pitchFamily="34" charset="0"/>
                <a:ea typeface="Calibri" panose="020F0502020204030204" pitchFamily="34" charset="-122"/>
                <a:cs typeface="Calibri" panose="020F0502020204030204" pitchFamily="34" charset="-120"/>
              </a:rPr>
              <a:t>Commissioner of Income-tax  v.  VST Industries Ltd.</a:t>
            </a:r>
            <a:endParaRPr lang="en-US" sz="1200" dirty="0"/>
          </a:p>
        </p:txBody>
      </p:sp>
      <p:sp>
        <p:nvSpPr>
          <p:cNvPr id="9" name="Text 7"/>
          <p:cNvSpPr/>
          <p:nvPr/>
        </p:nvSpPr>
        <p:spPr>
          <a:xfrm>
            <a:off x="457200" y="3886200"/>
            <a:ext cx="8412480" cy="320040"/>
          </a:xfrm>
          <a:prstGeom prst="rect">
            <a:avLst/>
          </a:prstGeom>
          <a:noFill/>
        </p:spPr>
        <p:txBody>
          <a:bodyPr wrap="square" rtlCol="0" anchor="ctr"/>
          <a:lstStyle/>
          <a:p>
            <a:pPr marL="0" indent="0">
              <a:buNone/>
            </a:pPr>
            <a:r>
              <a:rPr lang="en-US" sz="1050" dirty="0">
                <a:solidFill>
                  <a:srgbClr val="90A4BE"/>
                </a:solidFill>
                <a:latin typeface="Calibri" panose="020F0502020204030204" pitchFamily="34" charset="0"/>
                <a:ea typeface="Calibri" panose="020F0502020204030204" pitchFamily="34" charset="-122"/>
                <a:cs typeface="Calibri" panose="020F0502020204030204" pitchFamily="34" charset="-120"/>
              </a:rPr>
              <a:t>High Court of Telangana  |  ITT Appeal No. 313 of 2008  |  Decided: February 24, 2026</a:t>
            </a:r>
            <a:endParaRPr lang="en-US" sz="1050" dirty="0"/>
          </a:p>
        </p:txBody>
      </p:sp>
      <p:sp>
        <p:nvSpPr>
          <p:cNvPr id="10" name="Shape 8"/>
          <p:cNvSpPr/>
          <p:nvPr/>
        </p:nvSpPr>
        <p:spPr>
          <a:xfrm>
            <a:off x="0" y="4828032"/>
            <a:ext cx="9144000" cy="315468"/>
          </a:xfrm>
          <a:prstGeom prst="rect">
            <a:avLst/>
          </a:prstGeom>
          <a:solidFill>
            <a:srgbClr val="0A1628"/>
          </a:solidFill>
        </p:spPr>
        <p:txBody>
          <a:bodyPr/>
          <a:lstStyle/>
          <a:p>
            <a:endParaRPr lang="en-IN"/>
          </a:p>
        </p:txBody>
      </p:sp>
      <p:sp>
        <p:nvSpPr>
          <p:cNvPr id="12" name="Text 10"/>
          <p:cNvSpPr/>
          <p:nvPr/>
        </p:nvSpPr>
        <p:spPr>
          <a:xfrm>
            <a:off x="0" y="4837176"/>
            <a:ext cx="8869680" cy="292608"/>
          </a:xfrm>
          <a:prstGeom prst="rect">
            <a:avLst/>
          </a:prstGeom>
          <a:noFill/>
        </p:spPr>
        <p:txBody>
          <a:bodyPr wrap="square" rtlCol="0" anchor="ctr"/>
          <a:lstStyle/>
          <a:p>
            <a:pPr marL="0" indent="0" algn="r">
              <a:buNone/>
            </a:pPr>
            <a:r>
              <a:rPr lang="en-US" sz="850" dirty="0">
                <a:solidFill>
                  <a:srgbClr val="90A4BE"/>
                </a:solidFill>
                <a:latin typeface="Calibri" panose="020F0502020204030204" pitchFamily="34" charset="0"/>
                <a:ea typeface="Calibri" panose="020F0502020204030204" pitchFamily="34" charset="-122"/>
                <a:cs typeface="Calibri" panose="020F0502020204030204" pitchFamily="34" charset="-120"/>
              </a:rPr>
              <a:t>Section 37(1) r/w s.263, ITA 1961 | CIT v. VST Industries Ltd. | HC Telangana Feb 24, 2026</a:t>
            </a:r>
            <a:endParaRPr lang="en-US" sz="85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0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0F2027"/>
          </a:solidFill>
        </p:spPr>
        <p:txBody>
          <a:bodyPr/>
          <a:lstStyle/>
          <a:p>
            <a:endParaRPr lang="en-IN">
              <a:latin typeface="Bookman Old Style" panose="02050604050505020204" pitchFamily="18" charset="0"/>
            </a:endParaRPr>
          </a:p>
        </p:txBody>
      </p:sp>
      <p:sp>
        <p:nvSpPr>
          <p:cNvPr id="3" name="Text 1"/>
          <p:cNvSpPr/>
          <p:nvPr/>
        </p:nvSpPr>
        <p:spPr>
          <a:xfrm>
            <a:off x="365760" y="256032"/>
            <a:ext cx="8412480" cy="457200"/>
          </a:xfrm>
          <a:prstGeom prst="rect">
            <a:avLst/>
          </a:prstGeom>
          <a:noFill/>
        </p:spPr>
        <p:txBody>
          <a:bodyPr wrap="square" rtlCol="0" anchor="ctr"/>
          <a:lstStyle/>
          <a:p>
            <a:pPr marL="0" indent="0">
              <a:buNone/>
            </a:pPr>
            <a:r>
              <a:rPr lang="en-US" sz="14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SECTION 263 — COMMISSIONER'S REVISIONARY POWER</a:t>
            </a:r>
            <a:endParaRPr lang="en-US" sz="1400" dirty="0">
              <a:latin typeface="Bookman Old Style" panose="02050604050505020204" pitchFamily="18" charset="0"/>
            </a:endParaRPr>
          </a:p>
        </p:txBody>
      </p:sp>
      <p:sp>
        <p:nvSpPr>
          <p:cNvPr id="4" name="Shape 2"/>
          <p:cNvSpPr/>
          <p:nvPr/>
        </p:nvSpPr>
        <p:spPr>
          <a:xfrm>
            <a:off x="320040" y="1024128"/>
            <a:ext cx="8503920" cy="914400"/>
          </a:xfrm>
          <a:prstGeom prst="roundRect">
            <a:avLst>
              <a:gd name="adj" fmla="val 7000"/>
            </a:avLst>
          </a:prstGeom>
          <a:solidFill>
            <a:srgbClr val="E0F2FE"/>
          </a:solidFill>
        </p:spPr>
        <p:txBody>
          <a:bodyPr/>
          <a:lstStyle/>
          <a:p>
            <a:endParaRPr lang="en-IN">
              <a:latin typeface="Bookman Old Style" panose="02050604050505020204" pitchFamily="18" charset="0"/>
            </a:endParaRPr>
          </a:p>
        </p:txBody>
      </p:sp>
      <p:sp>
        <p:nvSpPr>
          <p:cNvPr id="5" name="Text 3"/>
          <p:cNvSpPr/>
          <p:nvPr/>
        </p:nvSpPr>
        <p:spPr>
          <a:xfrm>
            <a:off x="502920" y="1097280"/>
            <a:ext cx="8229600" cy="777240"/>
          </a:xfrm>
          <a:prstGeom prst="rect">
            <a:avLst/>
          </a:prstGeom>
          <a:noFill/>
        </p:spPr>
        <p:txBody>
          <a:bodyPr wrap="square" rtlCol="0" anchor="ctr"/>
          <a:lstStyle/>
          <a:p>
            <a:pPr marL="0" indent="0">
              <a:buNone/>
            </a:pPr>
            <a:r>
              <a:rPr lang="en-US" sz="1150" i="1" dirty="0">
                <a:solidFill>
                  <a:srgbClr val="0C4A6E"/>
                </a:solidFill>
                <a:latin typeface="Bookman Old Style" panose="02050604050505020204" pitchFamily="18" charset="0"/>
                <a:ea typeface="Cambria" panose="02040503050406030204" pitchFamily="34" charset="-122"/>
                <a:cs typeface="Cambria" panose="02040503050406030204" pitchFamily="34" charset="-120"/>
              </a:rPr>
              <a:t>The Commissioner may call for and examine the record of any proceedings under the Act, and if he considers that any order is "erroneous in so far as it is prejudicial to the interests of the Revenue", he may pass such order thereon as the circumstances of the case justify.</a:t>
            </a:r>
            <a:endParaRPr lang="en-US" sz="1150" dirty="0">
              <a:latin typeface="Bookman Old Style" panose="02050604050505020204" pitchFamily="18" charset="0"/>
            </a:endParaRPr>
          </a:p>
        </p:txBody>
      </p:sp>
      <p:sp>
        <p:nvSpPr>
          <p:cNvPr id="6" name="Shape 4"/>
          <p:cNvSpPr/>
          <p:nvPr/>
        </p:nvSpPr>
        <p:spPr>
          <a:xfrm>
            <a:off x="320040" y="2029968"/>
            <a:ext cx="2011680" cy="2633472"/>
          </a:xfrm>
          <a:prstGeom prst="roundRect">
            <a:avLst>
              <a:gd name="adj" fmla="val 3182"/>
            </a:avLst>
          </a:prstGeom>
          <a:solidFill>
            <a:srgbClr val="0F2027"/>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7" name="Shape 5"/>
          <p:cNvSpPr/>
          <p:nvPr/>
        </p:nvSpPr>
        <p:spPr>
          <a:xfrm>
            <a:off x="1078992" y="2084832"/>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8" name="Text 6"/>
          <p:cNvSpPr/>
          <p:nvPr/>
        </p:nvSpPr>
        <p:spPr>
          <a:xfrm>
            <a:off x="1078992" y="2084832"/>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A</a:t>
            </a:r>
            <a:endParaRPr lang="en-US" sz="1200" dirty="0">
              <a:latin typeface="Bookman Old Style" panose="02050604050505020204" pitchFamily="18" charset="0"/>
            </a:endParaRPr>
          </a:p>
        </p:txBody>
      </p:sp>
      <p:sp>
        <p:nvSpPr>
          <p:cNvPr id="9" name="Text 7"/>
          <p:cNvSpPr/>
          <p:nvPr/>
        </p:nvSpPr>
        <p:spPr>
          <a:xfrm>
            <a:off x="429768" y="2697480"/>
            <a:ext cx="1828800" cy="411480"/>
          </a:xfrm>
          <a:prstGeom prst="rect">
            <a:avLst/>
          </a:prstGeom>
          <a:noFill/>
        </p:spPr>
        <p:txBody>
          <a:bodyPr wrap="square" rtlCol="0" anchor="ctr"/>
          <a:lstStyle/>
          <a:p>
            <a:pPr marL="0" indent="0" algn="ctr">
              <a:buNone/>
            </a:pPr>
            <a:r>
              <a:rPr lang="en-US" sz="1150" b="1" dirty="0">
                <a:solidFill>
                  <a:srgbClr val="00B4D8"/>
                </a:solidFill>
                <a:latin typeface="Bookman Old Style" panose="02050604050505020204" pitchFamily="18" charset="0"/>
                <a:ea typeface="Cambria" panose="02040503050406030204" pitchFamily="34" charset="-122"/>
                <a:cs typeface="Cambria" panose="02040503050406030204" pitchFamily="34" charset="-120"/>
              </a:rPr>
              <a:t>ERRONEOUS</a:t>
            </a:r>
            <a:endParaRPr lang="en-US" sz="1150" dirty="0">
              <a:latin typeface="Bookman Old Style" panose="02050604050505020204" pitchFamily="18" charset="0"/>
            </a:endParaRPr>
          </a:p>
        </p:txBody>
      </p:sp>
      <p:sp>
        <p:nvSpPr>
          <p:cNvPr id="10" name="Text 8"/>
          <p:cNvSpPr/>
          <p:nvPr/>
        </p:nvSpPr>
        <p:spPr>
          <a:xfrm>
            <a:off x="411480" y="3127248"/>
            <a:ext cx="1874520" cy="1371600"/>
          </a:xfrm>
          <a:prstGeom prst="rect">
            <a:avLst/>
          </a:prstGeom>
          <a:noFill/>
        </p:spPr>
        <p:txBody>
          <a:bodyPr wrap="square" rtlCol="0" anchor="ctr"/>
          <a:lstStyle/>
          <a:p>
            <a:pPr marL="0" indent="0" algn="ctr">
              <a:buNone/>
            </a:pPr>
            <a:r>
              <a:rPr lang="en-US" sz="9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The AO's order must be legally wrong — not merely a different view. A possible view taken after inquiry is not erroneous.</a:t>
            </a:r>
            <a:endParaRPr lang="en-US" sz="950" dirty="0">
              <a:latin typeface="Bookman Old Style" panose="02050604050505020204" pitchFamily="18" charset="0"/>
            </a:endParaRPr>
          </a:p>
        </p:txBody>
      </p:sp>
      <p:sp>
        <p:nvSpPr>
          <p:cNvPr id="11" name="Shape 9"/>
          <p:cNvSpPr/>
          <p:nvPr/>
        </p:nvSpPr>
        <p:spPr>
          <a:xfrm>
            <a:off x="2468880" y="2029968"/>
            <a:ext cx="2011680" cy="2633472"/>
          </a:xfrm>
          <a:prstGeom prst="roundRect">
            <a:avLst>
              <a:gd name="adj" fmla="val 3182"/>
            </a:avLst>
          </a:prstGeom>
          <a:solidFill>
            <a:srgbClr val="0F2027"/>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2" name="Shape 10"/>
          <p:cNvSpPr/>
          <p:nvPr/>
        </p:nvSpPr>
        <p:spPr>
          <a:xfrm>
            <a:off x="3227832" y="2084832"/>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13" name="Text 11"/>
          <p:cNvSpPr/>
          <p:nvPr/>
        </p:nvSpPr>
        <p:spPr>
          <a:xfrm>
            <a:off x="3227832" y="2084832"/>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B</a:t>
            </a:r>
            <a:endParaRPr lang="en-US" sz="1200" dirty="0">
              <a:latin typeface="Bookman Old Style" panose="02050604050505020204" pitchFamily="18" charset="0"/>
            </a:endParaRPr>
          </a:p>
        </p:txBody>
      </p:sp>
      <p:sp>
        <p:nvSpPr>
          <p:cNvPr id="14" name="Text 12"/>
          <p:cNvSpPr/>
          <p:nvPr/>
        </p:nvSpPr>
        <p:spPr>
          <a:xfrm>
            <a:off x="2578608" y="2697480"/>
            <a:ext cx="1828800" cy="411480"/>
          </a:xfrm>
          <a:prstGeom prst="rect">
            <a:avLst/>
          </a:prstGeom>
          <a:noFill/>
        </p:spPr>
        <p:txBody>
          <a:bodyPr wrap="square" rtlCol="0" anchor="ctr"/>
          <a:lstStyle/>
          <a:p>
            <a:pPr marL="0" indent="0" algn="ctr">
              <a:buNone/>
            </a:pPr>
            <a:r>
              <a:rPr lang="en-US" sz="1150" b="1" dirty="0">
                <a:solidFill>
                  <a:srgbClr val="00B4D8"/>
                </a:solidFill>
                <a:latin typeface="Bookman Old Style" panose="02050604050505020204" pitchFamily="18" charset="0"/>
                <a:ea typeface="Cambria" panose="02040503050406030204" pitchFamily="34" charset="-122"/>
                <a:cs typeface="Cambria" panose="02040503050406030204" pitchFamily="34" charset="-120"/>
              </a:rPr>
              <a:t>PREJUDICIAL</a:t>
            </a:r>
            <a:endParaRPr lang="en-US" sz="1150" dirty="0">
              <a:latin typeface="Bookman Old Style" panose="02050604050505020204" pitchFamily="18" charset="0"/>
            </a:endParaRPr>
          </a:p>
        </p:txBody>
      </p:sp>
      <p:sp>
        <p:nvSpPr>
          <p:cNvPr id="15" name="Text 13"/>
          <p:cNvSpPr/>
          <p:nvPr/>
        </p:nvSpPr>
        <p:spPr>
          <a:xfrm>
            <a:off x="2560320" y="3127248"/>
            <a:ext cx="1874520" cy="1371600"/>
          </a:xfrm>
          <a:prstGeom prst="rect">
            <a:avLst/>
          </a:prstGeom>
          <a:noFill/>
        </p:spPr>
        <p:txBody>
          <a:bodyPr wrap="square" rtlCol="0" anchor="ctr"/>
          <a:lstStyle/>
          <a:p>
            <a:pPr marL="0" indent="0" algn="ctr">
              <a:buNone/>
            </a:pPr>
            <a:r>
              <a:rPr lang="en-US" sz="9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The error must also cause actual prejudice to Revenue's interest — both conditions must co-exist.</a:t>
            </a:r>
            <a:endParaRPr lang="en-US" sz="950" dirty="0">
              <a:latin typeface="Bookman Old Style" panose="02050604050505020204" pitchFamily="18" charset="0"/>
            </a:endParaRPr>
          </a:p>
        </p:txBody>
      </p:sp>
      <p:sp>
        <p:nvSpPr>
          <p:cNvPr id="16" name="Shape 14"/>
          <p:cNvSpPr/>
          <p:nvPr/>
        </p:nvSpPr>
        <p:spPr>
          <a:xfrm>
            <a:off x="4617720" y="2029968"/>
            <a:ext cx="2011680" cy="2633472"/>
          </a:xfrm>
          <a:prstGeom prst="roundRect">
            <a:avLst>
              <a:gd name="adj" fmla="val 3182"/>
            </a:avLst>
          </a:prstGeom>
          <a:solidFill>
            <a:srgbClr val="0F2027"/>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7" name="Shape 15"/>
          <p:cNvSpPr/>
          <p:nvPr/>
        </p:nvSpPr>
        <p:spPr>
          <a:xfrm>
            <a:off x="5376672" y="2084832"/>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18" name="Text 16"/>
          <p:cNvSpPr/>
          <p:nvPr/>
        </p:nvSpPr>
        <p:spPr>
          <a:xfrm>
            <a:off x="5376672" y="2084832"/>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C</a:t>
            </a:r>
            <a:endParaRPr lang="en-US" sz="1200" dirty="0">
              <a:latin typeface="Bookman Old Style" panose="02050604050505020204" pitchFamily="18" charset="0"/>
            </a:endParaRPr>
          </a:p>
        </p:txBody>
      </p:sp>
      <p:sp>
        <p:nvSpPr>
          <p:cNvPr id="19" name="Text 17"/>
          <p:cNvSpPr/>
          <p:nvPr/>
        </p:nvSpPr>
        <p:spPr>
          <a:xfrm>
            <a:off x="4727448" y="2697480"/>
            <a:ext cx="1828800" cy="411480"/>
          </a:xfrm>
          <a:prstGeom prst="rect">
            <a:avLst/>
          </a:prstGeom>
          <a:noFill/>
        </p:spPr>
        <p:txBody>
          <a:bodyPr wrap="square" rtlCol="0" anchor="ctr"/>
          <a:lstStyle/>
          <a:p>
            <a:pPr marL="0" indent="0" algn="ctr">
              <a:buNone/>
            </a:pPr>
            <a:r>
              <a:rPr lang="en-US" sz="1150" b="1" dirty="0">
                <a:solidFill>
                  <a:srgbClr val="00B4D8"/>
                </a:solidFill>
                <a:latin typeface="Bookman Old Style" panose="02050604050505020204" pitchFamily="18" charset="0"/>
                <a:ea typeface="Cambria" panose="02040503050406030204" pitchFamily="34" charset="-122"/>
                <a:cs typeface="Cambria" panose="02040503050406030204" pitchFamily="34" charset="-120"/>
              </a:rPr>
              <a:t>TWIN TEST</a:t>
            </a:r>
            <a:endParaRPr lang="en-US" sz="1150" dirty="0">
              <a:latin typeface="Bookman Old Style" panose="02050604050505020204" pitchFamily="18" charset="0"/>
            </a:endParaRPr>
          </a:p>
        </p:txBody>
      </p:sp>
      <p:sp>
        <p:nvSpPr>
          <p:cNvPr id="20" name="Text 18"/>
          <p:cNvSpPr/>
          <p:nvPr/>
        </p:nvSpPr>
        <p:spPr>
          <a:xfrm>
            <a:off x="4709160" y="3127248"/>
            <a:ext cx="1874520" cy="1371600"/>
          </a:xfrm>
          <a:prstGeom prst="rect">
            <a:avLst/>
          </a:prstGeom>
          <a:noFill/>
        </p:spPr>
        <p:txBody>
          <a:bodyPr wrap="square" rtlCol="0" anchor="ctr"/>
          <a:lstStyle/>
          <a:p>
            <a:pPr marL="0" indent="0" algn="ctr">
              <a:buNone/>
            </a:pPr>
            <a:r>
              <a:rPr lang="en-US" sz="9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Both erroneous AND prejudicial must be satisfied simultaneously. Failing either prong defeats s.263 jurisdiction.</a:t>
            </a:r>
            <a:endParaRPr lang="en-US" sz="950" dirty="0">
              <a:latin typeface="Bookman Old Style" panose="02050604050505020204" pitchFamily="18" charset="0"/>
            </a:endParaRPr>
          </a:p>
        </p:txBody>
      </p:sp>
      <p:sp>
        <p:nvSpPr>
          <p:cNvPr id="21" name="Shape 19"/>
          <p:cNvSpPr/>
          <p:nvPr/>
        </p:nvSpPr>
        <p:spPr>
          <a:xfrm>
            <a:off x="6766560" y="2029968"/>
            <a:ext cx="2011680" cy="2633472"/>
          </a:xfrm>
          <a:prstGeom prst="roundRect">
            <a:avLst>
              <a:gd name="adj" fmla="val 3182"/>
            </a:avLst>
          </a:prstGeom>
          <a:solidFill>
            <a:srgbClr val="0F2027"/>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22" name="Shape 20"/>
          <p:cNvSpPr/>
          <p:nvPr/>
        </p:nvSpPr>
        <p:spPr>
          <a:xfrm>
            <a:off x="7525512" y="2084832"/>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23" name="Text 21"/>
          <p:cNvSpPr/>
          <p:nvPr/>
        </p:nvSpPr>
        <p:spPr>
          <a:xfrm>
            <a:off x="7525512" y="2084832"/>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D</a:t>
            </a:r>
            <a:endParaRPr lang="en-US" sz="1200" dirty="0">
              <a:latin typeface="Bookman Old Style" panose="02050604050505020204" pitchFamily="18" charset="0"/>
            </a:endParaRPr>
          </a:p>
        </p:txBody>
      </p:sp>
      <p:sp>
        <p:nvSpPr>
          <p:cNvPr id="24" name="Text 22"/>
          <p:cNvSpPr/>
          <p:nvPr/>
        </p:nvSpPr>
        <p:spPr>
          <a:xfrm>
            <a:off x="6876288" y="2697480"/>
            <a:ext cx="1828800" cy="411480"/>
          </a:xfrm>
          <a:prstGeom prst="rect">
            <a:avLst/>
          </a:prstGeom>
          <a:noFill/>
        </p:spPr>
        <p:txBody>
          <a:bodyPr wrap="square" rtlCol="0" anchor="ctr"/>
          <a:lstStyle/>
          <a:p>
            <a:pPr marL="0" indent="0" algn="ctr">
              <a:buNone/>
            </a:pPr>
            <a:r>
              <a:rPr lang="en-US" sz="1150" b="1" dirty="0">
                <a:solidFill>
                  <a:srgbClr val="00B4D8"/>
                </a:solidFill>
                <a:latin typeface="Bookman Old Style" panose="02050604050505020204" pitchFamily="18" charset="0"/>
                <a:ea typeface="Cambria" panose="02040503050406030204" pitchFamily="34" charset="-122"/>
                <a:cs typeface="Cambria" panose="02040503050406030204" pitchFamily="34" charset="-120"/>
              </a:rPr>
              <a:t>NO FISHING</a:t>
            </a:r>
            <a:endParaRPr lang="en-US" sz="1150" dirty="0">
              <a:latin typeface="Bookman Old Style" panose="02050604050505020204" pitchFamily="18" charset="0"/>
            </a:endParaRPr>
          </a:p>
        </p:txBody>
      </p:sp>
      <p:sp>
        <p:nvSpPr>
          <p:cNvPr id="25" name="Text 23"/>
          <p:cNvSpPr/>
          <p:nvPr/>
        </p:nvSpPr>
        <p:spPr>
          <a:xfrm>
            <a:off x="6858000" y="3127248"/>
            <a:ext cx="1874520" cy="1371600"/>
          </a:xfrm>
          <a:prstGeom prst="rect">
            <a:avLst/>
          </a:prstGeom>
          <a:noFill/>
        </p:spPr>
        <p:txBody>
          <a:bodyPr wrap="square" rtlCol="0" anchor="ctr"/>
          <a:lstStyle/>
          <a:p>
            <a:pPr marL="0" indent="0" algn="ctr">
              <a:buNone/>
            </a:pPr>
            <a:r>
              <a:rPr lang="en-US" sz="9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s.263 cannot be used to reopen settled matters for fresh inquiries unless there is strong, cogent, tangible material.</a:t>
            </a:r>
            <a:endParaRPr lang="en-US" sz="950" dirty="0">
              <a:latin typeface="Bookman Old Style" panose="02050604050505020204" pitchFamily="18" charset="0"/>
            </a:endParaRPr>
          </a:p>
        </p:txBody>
      </p:sp>
      <p:sp>
        <p:nvSpPr>
          <p:cNvPr id="26" name="Shape 24"/>
          <p:cNvSpPr/>
          <p:nvPr/>
        </p:nvSpPr>
        <p:spPr>
          <a:xfrm>
            <a:off x="0" y="4828032"/>
            <a:ext cx="9144000" cy="315468"/>
          </a:xfrm>
          <a:prstGeom prst="rect">
            <a:avLst/>
          </a:prstGeom>
          <a:solidFill>
            <a:srgbClr val="0A1628"/>
          </a:solidFill>
        </p:spPr>
        <p:txBody>
          <a:bodyPr/>
          <a:lstStyle/>
          <a:p>
            <a:endParaRPr lang="en-IN">
              <a:latin typeface="Bookman Old Style" panose="02050604050505020204" pitchFamily="18" charset="0"/>
            </a:endParaRPr>
          </a:p>
        </p:txBody>
      </p:sp>
      <p:sp>
        <p:nvSpPr>
          <p:cNvPr id="28" name="Text 26"/>
          <p:cNvSpPr/>
          <p:nvPr/>
        </p:nvSpPr>
        <p:spPr>
          <a:xfrm>
            <a:off x="0" y="4837176"/>
            <a:ext cx="8869680" cy="292608"/>
          </a:xfrm>
          <a:prstGeom prst="rect">
            <a:avLst/>
          </a:prstGeom>
          <a:noFill/>
        </p:spPr>
        <p:txBody>
          <a:bodyPr wrap="square" rtlCol="0" anchor="ctr"/>
          <a:lstStyle/>
          <a:p>
            <a:pPr marL="0" indent="0" algn="r">
              <a:buNone/>
            </a:pPr>
            <a:r>
              <a:rPr lang="en-US" sz="8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Section 37(1) r/w s.263, ITA 1961 | CIT v. VST Industries Ltd. | HC Telangana Feb 24, 2026</a:t>
            </a:r>
            <a:endParaRPr lang="en-US" sz="850" dirty="0">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1  |  Is Cash 'Property' under PBPT Act?  |  Position in Law</a:t>
            </a:r>
            <a:endParaRPr lang="en-US" sz="1700" dirty="0">
              <a:latin typeface="Bookman Old Style" panose="02050604050505020204" pitchFamily="18" charset="0"/>
            </a:endParaRPr>
          </a:p>
        </p:txBody>
      </p:sp>
      <p:sp>
        <p:nvSpPr>
          <p:cNvPr id="4" name="Shape 2"/>
          <p:cNvSpPr/>
          <p:nvPr/>
        </p:nvSpPr>
        <p:spPr>
          <a:xfrm>
            <a:off x="2926080" y="822960"/>
            <a:ext cx="3291840" cy="658368"/>
          </a:xfrm>
          <a:prstGeom prst="roundRect">
            <a:avLst>
              <a:gd name="adj" fmla="val 11111"/>
            </a:avLst>
          </a:prstGeom>
          <a:solidFill>
            <a:srgbClr val="991B1B"/>
          </a:solidFill>
          <a:ln w="12700">
            <a:solidFill>
              <a:srgbClr val="991B1B"/>
            </a:solidFill>
            <a:prstDash val="solid"/>
          </a:ln>
        </p:spPr>
        <p:txBody>
          <a:bodyPr/>
          <a:lstStyle/>
          <a:p>
            <a:endParaRPr lang="en-IN">
              <a:latin typeface="Bookman Old Style" panose="02050604050505020204" pitchFamily="18" charset="0"/>
            </a:endParaRPr>
          </a:p>
        </p:txBody>
      </p:sp>
      <p:sp>
        <p:nvSpPr>
          <p:cNvPr id="5" name="Text 3"/>
          <p:cNvSpPr/>
          <p:nvPr/>
        </p:nvSpPr>
        <p:spPr>
          <a:xfrm>
            <a:off x="2926080" y="822960"/>
            <a:ext cx="3291840" cy="658368"/>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YES — CASH IS PROPERTY</a:t>
            </a:r>
            <a:endParaRPr lang="en-US" sz="1400" dirty="0">
              <a:latin typeface="Bookman Old Style" panose="02050604050505020204" pitchFamily="18" charset="0"/>
            </a:endParaRPr>
          </a:p>
        </p:txBody>
      </p:sp>
      <p:sp>
        <p:nvSpPr>
          <p:cNvPr id="6" name="Shape 4"/>
          <p:cNvSpPr/>
          <p:nvPr/>
        </p:nvSpPr>
        <p:spPr>
          <a:xfrm>
            <a:off x="320040" y="1664208"/>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7" name="Shape 5"/>
          <p:cNvSpPr/>
          <p:nvPr/>
        </p:nvSpPr>
        <p:spPr>
          <a:xfrm>
            <a:off x="411480" y="1792224"/>
            <a:ext cx="411480" cy="411480"/>
          </a:xfrm>
          <a:prstGeom prst="roundRect">
            <a:avLst>
              <a:gd name="adj" fmla="val 8889"/>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8" name="Text 6"/>
          <p:cNvSpPr/>
          <p:nvPr/>
        </p:nvSpPr>
        <p:spPr>
          <a:xfrm>
            <a:off x="411480" y="1792224"/>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1</a:t>
            </a:r>
            <a:endParaRPr lang="en-US" sz="1400" dirty="0">
              <a:latin typeface="Bookman Old Style" panose="02050604050505020204" pitchFamily="18" charset="0"/>
            </a:endParaRPr>
          </a:p>
        </p:txBody>
      </p:sp>
      <p:sp>
        <p:nvSpPr>
          <p:cNvPr id="9" name="Text 7"/>
          <p:cNvSpPr/>
          <p:nvPr/>
        </p:nvSpPr>
        <p:spPr>
          <a:xfrm>
            <a:off x="932688" y="1709928"/>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S.2(26) covers ALL tangible movable assets — cash included</a:t>
            </a:r>
            <a:endParaRPr lang="en-US" sz="1200" dirty="0">
              <a:latin typeface="Bookman Old Style" panose="02050604050505020204" pitchFamily="18" charset="0"/>
            </a:endParaRPr>
          </a:p>
        </p:txBody>
      </p:sp>
      <p:sp>
        <p:nvSpPr>
          <p:cNvPr id="10" name="Text 8"/>
          <p:cNvSpPr/>
          <p:nvPr/>
        </p:nvSpPr>
        <p:spPr>
          <a:xfrm>
            <a:off x="932688" y="1993392"/>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S.2(26) defines property as assets of 'any kind' — movable or immovable, tangible or intangible. Physical cash is the most basic form of tangible movable property. The list in S.2(26) is inclusive, not exhaustive.</a:t>
            </a:r>
            <a:endParaRPr lang="en-US" sz="1050" dirty="0">
              <a:latin typeface="Bookman Old Style" panose="02050604050505020204" pitchFamily="18" charset="0"/>
            </a:endParaRPr>
          </a:p>
        </p:txBody>
      </p:sp>
      <p:sp>
        <p:nvSpPr>
          <p:cNvPr id="11" name="Shape 9"/>
          <p:cNvSpPr/>
          <p:nvPr/>
        </p:nvSpPr>
        <p:spPr>
          <a:xfrm>
            <a:off x="320040" y="2468880"/>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2" name="Shape 10"/>
          <p:cNvSpPr/>
          <p:nvPr/>
        </p:nvSpPr>
        <p:spPr>
          <a:xfrm>
            <a:off x="411480" y="2596896"/>
            <a:ext cx="411480" cy="411480"/>
          </a:xfrm>
          <a:prstGeom prst="roundRect">
            <a:avLst>
              <a:gd name="adj" fmla="val 8889"/>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13" name="Text 11"/>
          <p:cNvSpPr/>
          <p:nvPr/>
        </p:nvSpPr>
        <p:spPr>
          <a:xfrm>
            <a:off x="411480" y="2596896"/>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2</a:t>
            </a:r>
            <a:endParaRPr lang="en-US" sz="1400" dirty="0">
              <a:latin typeface="Bookman Old Style" panose="02050604050505020204" pitchFamily="18" charset="0"/>
            </a:endParaRPr>
          </a:p>
        </p:txBody>
      </p:sp>
      <p:sp>
        <p:nvSpPr>
          <p:cNvPr id="14" name="Text 12"/>
          <p:cNvSpPr/>
          <p:nvPr/>
        </p:nvSpPr>
        <p:spPr>
          <a:xfrm>
            <a:off x="932688" y="2514600"/>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Legislative intent: curb black money — cash cannot escape</a:t>
            </a:r>
            <a:endParaRPr lang="en-US" sz="1200" dirty="0">
              <a:latin typeface="Bookman Old Style" panose="02050604050505020204" pitchFamily="18" charset="0"/>
            </a:endParaRPr>
          </a:p>
        </p:txBody>
      </p:sp>
      <p:sp>
        <p:nvSpPr>
          <p:cNvPr id="15" name="Text 13"/>
          <p:cNvSpPr/>
          <p:nvPr/>
        </p:nvSpPr>
        <p:spPr>
          <a:xfrm>
            <a:off x="932688" y="2798064"/>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FM's speech in Lok Sabha (27 July 2016): 'principal object behind this Act is to discourage benami transactions — it is predominantly an anti-black money measure.' Unaccounted cash is the very target of the Act.</a:t>
            </a:r>
            <a:endParaRPr lang="en-US" sz="1050" dirty="0">
              <a:latin typeface="Bookman Old Style" panose="02050604050505020204" pitchFamily="18" charset="0"/>
            </a:endParaRPr>
          </a:p>
        </p:txBody>
      </p:sp>
      <p:sp>
        <p:nvSpPr>
          <p:cNvPr id="16" name="Shape 14"/>
          <p:cNvSpPr/>
          <p:nvPr/>
        </p:nvSpPr>
        <p:spPr>
          <a:xfrm>
            <a:off x="320040" y="3273552"/>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17" name="Shape 15"/>
          <p:cNvSpPr/>
          <p:nvPr/>
        </p:nvSpPr>
        <p:spPr>
          <a:xfrm>
            <a:off x="411480" y="3401568"/>
            <a:ext cx="411480" cy="411480"/>
          </a:xfrm>
          <a:prstGeom prst="roundRect">
            <a:avLst>
              <a:gd name="adj" fmla="val 8889"/>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18" name="Text 16"/>
          <p:cNvSpPr/>
          <p:nvPr/>
        </p:nvSpPr>
        <p:spPr>
          <a:xfrm>
            <a:off x="411480" y="3401568"/>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3</a:t>
            </a:r>
            <a:endParaRPr lang="en-US" sz="1400" dirty="0">
              <a:latin typeface="Bookman Old Style" panose="02050604050505020204" pitchFamily="18" charset="0"/>
            </a:endParaRPr>
          </a:p>
        </p:txBody>
      </p:sp>
      <p:sp>
        <p:nvSpPr>
          <p:cNvPr id="19" name="Text 17"/>
          <p:cNvSpPr/>
          <p:nvPr/>
        </p:nvSpPr>
        <p:spPr>
          <a:xfrm>
            <a:off x="932688" y="3319272"/>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Unexplained cash = subject matter of benami transaction → benami property</a:t>
            </a:r>
            <a:endParaRPr lang="en-US" sz="1200" dirty="0">
              <a:latin typeface="Bookman Old Style" panose="02050604050505020204" pitchFamily="18" charset="0"/>
            </a:endParaRPr>
          </a:p>
        </p:txBody>
      </p:sp>
      <p:sp>
        <p:nvSpPr>
          <p:cNvPr id="20" name="Text 18"/>
          <p:cNvSpPr/>
          <p:nvPr/>
        </p:nvSpPr>
        <p:spPr>
          <a:xfrm>
            <a:off x="932688" y="3579876"/>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S.2(8): benami property = property which is subject matter of a benami transaction. When cash has no traceable source, it falls within S.2(9)(D) as a benami transaction, making it benami property under S.2(8).</a:t>
            </a:r>
            <a:endParaRPr lang="en-US" sz="1050" dirty="0">
              <a:latin typeface="Bookman Old Style" panose="02050604050505020204" pitchFamily="18" charset="0"/>
            </a:endParaRPr>
          </a:p>
        </p:txBody>
      </p:sp>
      <p:sp>
        <p:nvSpPr>
          <p:cNvPr id="21" name="Shape 19"/>
          <p:cNvSpPr/>
          <p:nvPr/>
        </p:nvSpPr>
        <p:spPr>
          <a:xfrm>
            <a:off x="320040" y="4078224"/>
            <a:ext cx="8503920" cy="713232"/>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22" name="Shape 20"/>
          <p:cNvSpPr/>
          <p:nvPr/>
        </p:nvSpPr>
        <p:spPr>
          <a:xfrm>
            <a:off x="411480" y="4206240"/>
            <a:ext cx="411480" cy="411480"/>
          </a:xfrm>
          <a:prstGeom prst="roundRect">
            <a:avLst>
              <a:gd name="adj" fmla="val 8889"/>
            </a:avLst>
          </a:prstGeom>
          <a:solidFill>
            <a:srgbClr val="4A7FD4"/>
          </a:solidFill>
          <a:ln w="12700">
            <a:solidFill>
              <a:srgbClr val="4A7FD4"/>
            </a:solidFill>
            <a:prstDash val="solid"/>
          </a:ln>
        </p:spPr>
        <p:txBody>
          <a:bodyPr/>
          <a:lstStyle/>
          <a:p>
            <a:endParaRPr lang="en-IN">
              <a:latin typeface="Bookman Old Style" panose="02050604050505020204" pitchFamily="18" charset="0"/>
            </a:endParaRPr>
          </a:p>
        </p:txBody>
      </p:sp>
      <p:sp>
        <p:nvSpPr>
          <p:cNvPr id="23" name="Text 21"/>
          <p:cNvSpPr/>
          <p:nvPr/>
        </p:nvSpPr>
        <p:spPr>
          <a:xfrm>
            <a:off x="411480" y="4206240"/>
            <a:ext cx="411480" cy="411480"/>
          </a:xfrm>
          <a:prstGeom prst="rect">
            <a:avLst/>
          </a:prstGeom>
          <a:noFill/>
        </p:spPr>
        <p:txBody>
          <a:bodyPr wrap="square" rtlCol="0" anchor="ctr"/>
          <a:lstStyle/>
          <a:p>
            <a:pPr marL="0" indent="0" algn="ctr">
              <a:buNone/>
            </a:pPr>
            <a:r>
              <a:rPr lang="en-US" sz="1400" b="1" dirty="0">
                <a:solidFill>
                  <a:srgbClr val="FFFFFF"/>
                </a:solidFill>
                <a:latin typeface="Bookman Old Style" panose="02050604050505020204" pitchFamily="18" charset="0"/>
              </a:rPr>
              <a:t>4</a:t>
            </a:r>
            <a:endParaRPr lang="en-US" sz="1400" dirty="0">
              <a:latin typeface="Bookman Old Style" panose="02050604050505020204" pitchFamily="18" charset="0"/>
            </a:endParaRPr>
          </a:p>
        </p:txBody>
      </p:sp>
      <p:sp>
        <p:nvSpPr>
          <p:cNvPr id="24" name="Text 22"/>
          <p:cNvSpPr/>
          <p:nvPr/>
        </p:nvSpPr>
        <p:spPr>
          <a:xfrm>
            <a:off x="932688" y="4123944"/>
            <a:ext cx="7772400" cy="292608"/>
          </a:xfrm>
          <a:prstGeom prst="rect">
            <a:avLst/>
          </a:prstGeom>
          <a:noFill/>
        </p:spPr>
        <p:txBody>
          <a:bodyPr wrap="square" rtlCol="0" anchor="ctr"/>
          <a:lstStyle/>
          <a:p>
            <a:pPr marL="0" indent="0">
              <a:buNone/>
            </a:pPr>
            <a:r>
              <a:rPr lang="en-US" sz="1200" b="1" dirty="0">
                <a:solidFill>
                  <a:srgbClr val="1E2761"/>
                </a:solidFill>
                <a:latin typeface="Bookman Old Style" panose="02050604050505020204" pitchFamily="18" charset="0"/>
              </a:rPr>
              <a:t>Assessee's argument on S.53 (fine on 'fair market value of property') rejected</a:t>
            </a:r>
            <a:endParaRPr lang="en-US" sz="1200" dirty="0">
              <a:latin typeface="Bookman Old Style" panose="02050604050505020204" pitchFamily="18" charset="0"/>
            </a:endParaRPr>
          </a:p>
        </p:txBody>
      </p:sp>
      <p:sp>
        <p:nvSpPr>
          <p:cNvPr id="25" name="Text 23"/>
          <p:cNvSpPr/>
          <p:nvPr/>
        </p:nvSpPr>
        <p:spPr>
          <a:xfrm>
            <a:off x="932688" y="4407408"/>
            <a:ext cx="7772400" cy="347472"/>
          </a:xfrm>
          <a:prstGeom prst="rect">
            <a:avLst/>
          </a:prstGeom>
          <a:noFill/>
        </p:spPr>
        <p:txBody>
          <a:bodyPr wrap="square" rtlCol="0" anchor="ctr"/>
          <a:lstStyle/>
          <a:p>
            <a:pPr marL="0" indent="0">
              <a:buNone/>
            </a:pPr>
            <a:r>
              <a:rPr lang="en-US" sz="1050" dirty="0">
                <a:solidFill>
                  <a:srgbClr val="64748B"/>
                </a:solidFill>
                <a:latin typeface="Bookman Old Style" panose="02050604050505020204" pitchFamily="18" charset="0"/>
              </a:rPr>
              <a:t>Appellant argued S.53 refers to 'fair market value of property not of benami cash' — this reading was rejected. Cash is property; its value is itself. The Act covers cash without any carve-out.</a:t>
            </a:r>
            <a:endParaRPr lang="en-US" sz="1050" dirty="0">
              <a:latin typeface="Bookman Old Style" panose="02050604050505020204" pitchFamily="18" charset="0"/>
            </a:endParaRPr>
          </a:p>
        </p:txBody>
      </p:sp>
      <p:sp>
        <p:nvSpPr>
          <p:cNvPr id="26" name="Text 24"/>
          <p:cNvSpPr/>
          <p:nvPr/>
        </p:nvSpPr>
        <p:spPr>
          <a:xfrm>
            <a:off x="365760" y="4846320"/>
            <a:ext cx="8412480" cy="228600"/>
          </a:xfrm>
          <a:prstGeom prst="rect">
            <a:avLst/>
          </a:prstGeom>
          <a:noFill/>
        </p:spPr>
        <p:txBody>
          <a:bodyPr wrap="square" lIns="91440" tIns="45720" rIns="91440" bIns="45720" rtlCol="0" anchor="ctr"/>
          <a:lstStyle/>
          <a:p>
            <a:pPr marL="0" indent="0" algn="ctr">
              <a:buNone/>
            </a:pPr>
            <a:r>
              <a:rPr lang="en-US" sz="900" i="1">
                <a:solidFill>
                  <a:srgbClr val="64748B"/>
                </a:solidFill>
                <a:latin typeface="Bookman Old Style" panose="02050604050505020204" pitchFamily="18" charset="0"/>
              </a:rPr>
              <a:t>Benami Property — Scenario 1 Finding  </a:t>
            </a:r>
            <a:endParaRPr lang="en-US" sz="900">
              <a:latin typeface="Bookman Old Style" panose="020506040505050202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0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C0392B"/>
          </a:solidFill>
        </p:spPr>
        <p:txBody>
          <a:bodyPr/>
          <a:lstStyle/>
          <a:p>
            <a:endParaRPr lang="en-IN">
              <a:latin typeface="Bookman Old Style" panose="02050604050505020204" pitchFamily="18" charset="0"/>
            </a:endParaRPr>
          </a:p>
        </p:txBody>
      </p:sp>
      <p:sp>
        <p:nvSpPr>
          <p:cNvPr id="3" name="Text 1"/>
          <p:cNvSpPr/>
          <p:nvPr/>
        </p:nvSpPr>
        <p:spPr>
          <a:xfrm>
            <a:off x="365760" y="256032"/>
            <a:ext cx="8412480" cy="457200"/>
          </a:xfrm>
          <a:prstGeom prst="rect">
            <a:avLst/>
          </a:prstGeom>
          <a:noFill/>
        </p:spPr>
        <p:txBody>
          <a:bodyPr wrap="square" rtlCol="0" anchor="ctr"/>
          <a:lstStyle/>
          <a:p>
            <a:pPr marL="0" indent="0">
              <a:buNone/>
            </a:pPr>
            <a:r>
              <a:rPr lang="en-US" sz="13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SCENARIO A  |  Valid s.263 Invocation — AO Fails to Investigate at All</a:t>
            </a:r>
            <a:endParaRPr lang="en-US" sz="1300" dirty="0">
              <a:latin typeface="Bookman Old Style" panose="02050604050505020204" pitchFamily="18" charset="0"/>
            </a:endParaRPr>
          </a:p>
        </p:txBody>
      </p:sp>
      <p:sp>
        <p:nvSpPr>
          <p:cNvPr id="4" name="Text 2"/>
          <p:cNvSpPr/>
          <p:nvPr/>
        </p:nvSpPr>
        <p:spPr>
          <a:xfrm>
            <a:off x="365760" y="1024128"/>
            <a:ext cx="8412480" cy="457200"/>
          </a:xfrm>
          <a:prstGeom prst="rect">
            <a:avLst/>
          </a:prstGeom>
          <a:noFill/>
        </p:spPr>
        <p:txBody>
          <a:bodyPr wrap="square" rtlCol="0" anchor="ctr"/>
          <a:lstStyle/>
          <a:p>
            <a:pPr marL="0" indent="0">
              <a:buNone/>
            </a:pPr>
            <a:r>
              <a:rPr lang="en-US" sz="2000" b="1" dirty="0">
                <a:solidFill>
                  <a:srgbClr val="0F2027"/>
                </a:solidFill>
                <a:latin typeface="Bookman Old Style" panose="02050604050505020204" pitchFamily="18" charset="0"/>
                <a:ea typeface="Cambria" panose="02040503050406030204" pitchFamily="34" charset="-122"/>
                <a:cs typeface="Cambria" panose="02040503050406030204" pitchFamily="34" charset="-120"/>
              </a:rPr>
              <a:t>Situation: AO Does Not Make Any Inquiry Whatsoever</a:t>
            </a:r>
            <a:endParaRPr lang="en-US" sz="2000" dirty="0">
              <a:latin typeface="Bookman Old Style" panose="02050604050505020204" pitchFamily="18" charset="0"/>
            </a:endParaRPr>
          </a:p>
        </p:txBody>
      </p:sp>
      <p:sp>
        <p:nvSpPr>
          <p:cNvPr id="5" name="Shape 3"/>
          <p:cNvSpPr/>
          <p:nvPr/>
        </p:nvSpPr>
        <p:spPr>
          <a:xfrm>
            <a:off x="320040" y="1572768"/>
            <a:ext cx="8503920" cy="713232"/>
          </a:xfrm>
          <a:prstGeom prst="roundRect">
            <a:avLst>
              <a:gd name="adj" fmla="val 8974"/>
            </a:avLst>
          </a:prstGeom>
          <a:solidFill>
            <a:srgbClr val="FEE2E2"/>
          </a:solidFill>
        </p:spPr>
        <p:txBody>
          <a:bodyPr/>
          <a:lstStyle/>
          <a:p>
            <a:endParaRPr lang="en-IN">
              <a:latin typeface="Bookman Old Style" panose="02050604050505020204" pitchFamily="18" charset="0"/>
            </a:endParaRPr>
          </a:p>
        </p:txBody>
      </p:sp>
      <p:sp>
        <p:nvSpPr>
          <p:cNvPr id="6" name="Text 4"/>
          <p:cNvSpPr/>
          <p:nvPr/>
        </p:nvSpPr>
        <p:spPr>
          <a:xfrm>
            <a:off x="502920" y="1645920"/>
            <a:ext cx="8229600" cy="566928"/>
          </a:xfrm>
          <a:prstGeom prst="rect">
            <a:avLst/>
          </a:prstGeom>
          <a:noFill/>
        </p:spPr>
        <p:txBody>
          <a:bodyPr wrap="square" rtlCol="0" anchor="ctr"/>
          <a:lstStyle/>
          <a:p>
            <a:pPr marL="0" indent="0">
              <a:buNone/>
            </a:pPr>
            <a:r>
              <a:rPr lang="en-US" sz="1100" dirty="0">
                <a:solidFill>
                  <a:srgbClr val="7F1D1D"/>
                </a:solidFill>
                <a:latin typeface="Bookman Old Style" panose="02050604050505020204" pitchFamily="18" charset="0"/>
                <a:ea typeface="Calibri" panose="020F0502020204030204" pitchFamily="34" charset="-122"/>
                <a:cs typeface="Calibri" panose="020F0502020204030204" pitchFamily="34" charset="-120"/>
              </a:rPr>
              <a:t>AO completely overlooks an income item / deduction without any inquiry, examination, or application of mind. CIT has full jurisdiction to set aside and remand. Prejudice to Revenue is obvious — no examination = no protection.</a:t>
            </a:r>
            <a:endParaRPr lang="en-US" sz="1100" dirty="0">
              <a:latin typeface="Bookman Old Style" panose="02050604050505020204" pitchFamily="18" charset="0"/>
            </a:endParaRPr>
          </a:p>
        </p:txBody>
      </p:sp>
      <p:sp>
        <p:nvSpPr>
          <p:cNvPr id="7" name="Text 5"/>
          <p:cNvSpPr/>
          <p:nvPr/>
        </p:nvSpPr>
        <p:spPr>
          <a:xfrm>
            <a:off x="365760" y="2377440"/>
            <a:ext cx="8229600" cy="329184"/>
          </a:xfrm>
          <a:prstGeom prst="rect">
            <a:avLst/>
          </a:prstGeom>
          <a:noFill/>
        </p:spPr>
        <p:txBody>
          <a:bodyPr wrap="square" rtlCol="0" anchor="ctr"/>
          <a:lstStyle/>
          <a:p>
            <a:pPr marL="0" indent="0">
              <a:buNone/>
            </a:pPr>
            <a:r>
              <a:rPr lang="en-US" sz="1300" b="1" dirty="0">
                <a:solidFill>
                  <a:srgbClr val="C0392B"/>
                </a:solidFill>
                <a:latin typeface="Bookman Old Style" panose="02050604050505020204" pitchFamily="18" charset="0"/>
                <a:ea typeface="Cambria" panose="02040503050406030204" pitchFamily="34" charset="-122"/>
                <a:cs typeface="Cambria" panose="02040503050406030204" pitchFamily="34" charset="-120"/>
              </a:rPr>
              <a:t>Examples where s.263 legitimately lies:</a:t>
            </a:r>
            <a:endParaRPr lang="en-US" sz="1300" dirty="0">
              <a:latin typeface="Bookman Old Style" panose="02050604050505020204" pitchFamily="18" charset="0"/>
            </a:endParaRPr>
          </a:p>
        </p:txBody>
      </p:sp>
      <p:sp>
        <p:nvSpPr>
          <p:cNvPr id="8" name="Shape 6"/>
          <p:cNvSpPr/>
          <p:nvPr/>
        </p:nvSpPr>
        <p:spPr>
          <a:xfrm>
            <a:off x="411480" y="2883261"/>
            <a:ext cx="201168" cy="201168"/>
          </a:xfrm>
          <a:prstGeom prst="ellipse">
            <a:avLst/>
          </a:prstGeom>
          <a:solidFill>
            <a:srgbClr val="C0392B"/>
          </a:solidFill>
        </p:spPr>
        <p:txBody>
          <a:bodyPr/>
          <a:lstStyle/>
          <a:p>
            <a:endParaRPr lang="en-IN">
              <a:latin typeface="Bookman Old Style" panose="02050604050505020204" pitchFamily="18" charset="0"/>
            </a:endParaRPr>
          </a:p>
        </p:txBody>
      </p:sp>
      <p:sp>
        <p:nvSpPr>
          <p:cNvPr id="9" name="Text 7"/>
          <p:cNvSpPr/>
          <p:nvPr/>
        </p:nvSpPr>
        <p:spPr>
          <a:xfrm>
            <a:off x="685800" y="2743200"/>
            <a:ext cx="8229600" cy="457200"/>
          </a:xfrm>
          <a:prstGeom prst="rect">
            <a:avLst/>
          </a:prstGeom>
          <a:noFill/>
        </p:spPr>
        <p:txBody>
          <a:bodyPr wrap="square" rtlCol="0" anchor="ctr"/>
          <a:lstStyle/>
          <a:p>
            <a:pPr marL="0" indent="0">
              <a:buNone/>
            </a:pPr>
            <a:r>
              <a:rPr lang="en-US" sz="105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AO allows deduction without verifying whether expenditure is capital or revenue in nature</a:t>
            </a:r>
            <a:endParaRPr lang="en-US" sz="1050" dirty="0">
              <a:latin typeface="Bookman Old Style" panose="02050604050505020204" pitchFamily="18" charset="0"/>
            </a:endParaRPr>
          </a:p>
        </p:txBody>
      </p:sp>
      <p:sp>
        <p:nvSpPr>
          <p:cNvPr id="10" name="Shape 8"/>
          <p:cNvSpPr/>
          <p:nvPr/>
        </p:nvSpPr>
        <p:spPr>
          <a:xfrm>
            <a:off x="411480" y="3358749"/>
            <a:ext cx="201168" cy="201168"/>
          </a:xfrm>
          <a:prstGeom prst="ellipse">
            <a:avLst/>
          </a:prstGeom>
          <a:solidFill>
            <a:srgbClr val="C0392B"/>
          </a:solidFill>
        </p:spPr>
        <p:txBody>
          <a:bodyPr/>
          <a:lstStyle/>
          <a:p>
            <a:endParaRPr lang="en-IN">
              <a:latin typeface="Bookman Old Style" panose="02050604050505020204" pitchFamily="18" charset="0"/>
            </a:endParaRPr>
          </a:p>
        </p:txBody>
      </p:sp>
      <p:sp>
        <p:nvSpPr>
          <p:cNvPr id="11" name="Text 9"/>
          <p:cNvSpPr/>
          <p:nvPr/>
        </p:nvSpPr>
        <p:spPr>
          <a:xfrm>
            <a:off x="685800" y="3218688"/>
            <a:ext cx="8229600" cy="457200"/>
          </a:xfrm>
          <a:prstGeom prst="rect">
            <a:avLst/>
          </a:prstGeom>
          <a:noFill/>
        </p:spPr>
        <p:txBody>
          <a:bodyPr wrap="square" rtlCol="0" anchor="ctr"/>
          <a:lstStyle/>
          <a:p>
            <a:pPr marL="0" indent="0">
              <a:buNone/>
            </a:pPr>
            <a:r>
              <a:rPr lang="en-US" sz="105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AO assesses income but never calls for vouchers or supporting documents for a large claim</a:t>
            </a:r>
            <a:endParaRPr lang="en-US" sz="1050" dirty="0">
              <a:latin typeface="Bookman Old Style" panose="02050604050505020204" pitchFamily="18" charset="0"/>
            </a:endParaRPr>
          </a:p>
        </p:txBody>
      </p:sp>
      <p:sp>
        <p:nvSpPr>
          <p:cNvPr id="12" name="Shape 10"/>
          <p:cNvSpPr/>
          <p:nvPr/>
        </p:nvSpPr>
        <p:spPr>
          <a:xfrm>
            <a:off x="411480" y="3834237"/>
            <a:ext cx="201168" cy="201168"/>
          </a:xfrm>
          <a:prstGeom prst="ellipse">
            <a:avLst/>
          </a:prstGeom>
          <a:solidFill>
            <a:srgbClr val="C0392B"/>
          </a:solidFill>
        </p:spPr>
        <p:txBody>
          <a:bodyPr/>
          <a:lstStyle/>
          <a:p>
            <a:endParaRPr lang="en-IN">
              <a:latin typeface="Bookman Old Style" panose="02050604050505020204" pitchFamily="18" charset="0"/>
            </a:endParaRPr>
          </a:p>
        </p:txBody>
      </p:sp>
      <p:sp>
        <p:nvSpPr>
          <p:cNvPr id="13" name="Text 11"/>
          <p:cNvSpPr/>
          <p:nvPr/>
        </p:nvSpPr>
        <p:spPr>
          <a:xfrm>
            <a:off x="685800" y="3694176"/>
            <a:ext cx="8229600" cy="457200"/>
          </a:xfrm>
          <a:prstGeom prst="rect">
            <a:avLst/>
          </a:prstGeom>
          <a:noFill/>
        </p:spPr>
        <p:txBody>
          <a:bodyPr wrap="square" rtlCol="0" anchor="ctr"/>
          <a:lstStyle/>
          <a:p>
            <a:pPr marL="0" indent="0">
              <a:buNone/>
            </a:pPr>
            <a:r>
              <a:rPr lang="en-US" sz="105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AO ignores a related-party transaction entirely visible on the face of the return</a:t>
            </a:r>
            <a:endParaRPr lang="en-US" sz="1050" dirty="0">
              <a:latin typeface="Bookman Old Style" panose="02050604050505020204" pitchFamily="18" charset="0"/>
            </a:endParaRPr>
          </a:p>
        </p:txBody>
      </p:sp>
      <p:sp>
        <p:nvSpPr>
          <p:cNvPr id="14" name="Shape 12"/>
          <p:cNvSpPr/>
          <p:nvPr/>
        </p:nvSpPr>
        <p:spPr>
          <a:xfrm>
            <a:off x="411480" y="4309725"/>
            <a:ext cx="201168" cy="201168"/>
          </a:xfrm>
          <a:prstGeom prst="ellipse">
            <a:avLst/>
          </a:prstGeom>
          <a:solidFill>
            <a:srgbClr val="C0392B"/>
          </a:solidFill>
        </p:spPr>
        <p:txBody>
          <a:bodyPr/>
          <a:lstStyle/>
          <a:p>
            <a:endParaRPr lang="en-IN">
              <a:latin typeface="Bookman Old Style" panose="02050604050505020204" pitchFamily="18" charset="0"/>
            </a:endParaRPr>
          </a:p>
        </p:txBody>
      </p:sp>
      <p:sp>
        <p:nvSpPr>
          <p:cNvPr id="15" name="Text 13"/>
          <p:cNvSpPr/>
          <p:nvPr/>
        </p:nvSpPr>
        <p:spPr>
          <a:xfrm>
            <a:off x="685800" y="4169664"/>
            <a:ext cx="8229600" cy="457200"/>
          </a:xfrm>
          <a:prstGeom prst="rect">
            <a:avLst/>
          </a:prstGeom>
          <a:noFill/>
        </p:spPr>
        <p:txBody>
          <a:bodyPr wrap="square" rtlCol="0" anchor="ctr"/>
          <a:lstStyle/>
          <a:p>
            <a:pPr marL="0" indent="0">
              <a:buNone/>
            </a:pPr>
            <a:r>
              <a:rPr lang="en-US" sz="105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No scrutiny at all — assessment made mechanically without examining key items</a:t>
            </a:r>
            <a:endParaRPr lang="en-US" sz="1050" dirty="0">
              <a:latin typeface="Bookman Old Style" panose="02050604050505020204" pitchFamily="18" charset="0"/>
            </a:endParaRPr>
          </a:p>
        </p:txBody>
      </p:sp>
      <p:sp>
        <p:nvSpPr>
          <p:cNvPr id="16" name="Shape 14"/>
          <p:cNvSpPr/>
          <p:nvPr/>
        </p:nvSpPr>
        <p:spPr>
          <a:xfrm>
            <a:off x="0" y="4828032"/>
            <a:ext cx="9144000" cy="315468"/>
          </a:xfrm>
          <a:prstGeom prst="rect">
            <a:avLst/>
          </a:prstGeom>
          <a:solidFill>
            <a:srgbClr val="0A1628"/>
          </a:solidFill>
        </p:spPr>
        <p:txBody>
          <a:bodyPr/>
          <a:lstStyle/>
          <a:p>
            <a:endParaRPr lang="en-IN">
              <a:latin typeface="Bookman Old Style" panose="02050604050505020204" pitchFamily="18" charset="0"/>
            </a:endParaRPr>
          </a:p>
        </p:txBody>
      </p:sp>
      <p:sp>
        <p:nvSpPr>
          <p:cNvPr id="18" name="Text 16"/>
          <p:cNvSpPr/>
          <p:nvPr/>
        </p:nvSpPr>
        <p:spPr>
          <a:xfrm>
            <a:off x="0" y="4837176"/>
            <a:ext cx="8869680" cy="292608"/>
          </a:xfrm>
          <a:prstGeom prst="rect">
            <a:avLst/>
          </a:prstGeom>
          <a:noFill/>
        </p:spPr>
        <p:txBody>
          <a:bodyPr wrap="square" rtlCol="0" anchor="ctr"/>
          <a:lstStyle/>
          <a:p>
            <a:pPr marL="0" indent="0" algn="r">
              <a:buNone/>
            </a:pPr>
            <a:r>
              <a:rPr lang="en-US" sz="8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Section 37(1) r/w s.263, ITA 1961 | CIT v. VST Industries Ltd. | HC Telangana Feb 24, 2026</a:t>
            </a:r>
            <a:endParaRPr lang="en-US" sz="850" dirty="0">
              <a:latin typeface="Bookman Old Style" panose="020506040505050202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0F7FA"/>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F4A261"/>
          </a:solidFill>
        </p:spPr>
        <p:txBody>
          <a:bodyPr/>
          <a:lstStyle/>
          <a:p>
            <a:endParaRPr lang="en-IN">
              <a:latin typeface="Bookman Old Style" panose="02050604050505020204" pitchFamily="18" charset="0"/>
            </a:endParaRPr>
          </a:p>
        </p:txBody>
      </p:sp>
      <p:sp>
        <p:nvSpPr>
          <p:cNvPr id="3" name="Text 1"/>
          <p:cNvSpPr/>
          <p:nvPr/>
        </p:nvSpPr>
        <p:spPr>
          <a:xfrm>
            <a:off x="365760" y="256032"/>
            <a:ext cx="8412480" cy="457200"/>
          </a:xfrm>
          <a:prstGeom prst="rect">
            <a:avLst/>
          </a:prstGeom>
          <a:noFill/>
        </p:spPr>
        <p:txBody>
          <a:bodyPr wrap="square" rtlCol="0" anchor="ctr"/>
          <a:lstStyle/>
          <a:p>
            <a:pPr marL="0" indent="0">
              <a:buNone/>
            </a:pPr>
            <a:r>
              <a:rPr lang="en-US" sz="1300" b="1" dirty="0">
                <a:solidFill>
                  <a:srgbClr val="0F2027"/>
                </a:solidFill>
                <a:latin typeface="Bookman Old Style" panose="02050604050505020204" pitchFamily="18" charset="0"/>
                <a:ea typeface="Cambria" panose="02040503050406030204" pitchFamily="34" charset="-122"/>
                <a:cs typeface="Cambria" panose="02040503050406030204" pitchFamily="34" charset="-120"/>
              </a:rPr>
              <a:t>SCENARIO B  |  AO Inquires but Draws Wrong Conclusion</a:t>
            </a:r>
            <a:endParaRPr lang="en-US" sz="1300" dirty="0">
              <a:latin typeface="Bookman Old Style" panose="02050604050505020204" pitchFamily="18" charset="0"/>
            </a:endParaRPr>
          </a:p>
        </p:txBody>
      </p:sp>
      <p:sp>
        <p:nvSpPr>
          <p:cNvPr id="4" name="Text 2"/>
          <p:cNvSpPr/>
          <p:nvPr/>
        </p:nvSpPr>
        <p:spPr>
          <a:xfrm>
            <a:off x="365760" y="1024128"/>
            <a:ext cx="8412480" cy="457200"/>
          </a:xfrm>
          <a:prstGeom prst="rect">
            <a:avLst/>
          </a:prstGeom>
          <a:noFill/>
        </p:spPr>
        <p:txBody>
          <a:bodyPr wrap="square" rtlCol="0" anchor="ctr"/>
          <a:lstStyle/>
          <a:p>
            <a:pPr marL="0" indent="0">
              <a:buNone/>
            </a:pPr>
            <a:r>
              <a:rPr lang="en-US" sz="2000" b="1" dirty="0">
                <a:solidFill>
                  <a:srgbClr val="0F2027"/>
                </a:solidFill>
                <a:latin typeface="Bookman Old Style" panose="02050604050505020204" pitchFamily="18" charset="0"/>
                <a:ea typeface="Cambria" panose="02040503050406030204" pitchFamily="34" charset="-122"/>
                <a:cs typeface="Cambria" panose="02040503050406030204" pitchFamily="34" charset="-120"/>
              </a:rPr>
              <a:t>Situation: AO Investigates but Allegedly Errs in Decision</a:t>
            </a:r>
            <a:endParaRPr lang="en-US" sz="2000" dirty="0">
              <a:latin typeface="Bookman Old Style" panose="02050604050505020204" pitchFamily="18" charset="0"/>
            </a:endParaRPr>
          </a:p>
        </p:txBody>
      </p:sp>
      <p:sp>
        <p:nvSpPr>
          <p:cNvPr id="5" name="Shape 3"/>
          <p:cNvSpPr/>
          <p:nvPr/>
        </p:nvSpPr>
        <p:spPr>
          <a:xfrm>
            <a:off x="320040" y="1572768"/>
            <a:ext cx="8503920" cy="713232"/>
          </a:xfrm>
          <a:prstGeom prst="roundRect">
            <a:avLst>
              <a:gd name="adj" fmla="val 8974"/>
            </a:avLst>
          </a:prstGeom>
          <a:solidFill>
            <a:srgbClr val="FEF3C7"/>
          </a:solidFill>
        </p:spPr>
        <p:txBody>
          <a:bodyPr/>
          <a:lstStyle/>
          <a:p>
            <a:endParaRPr lang="en-IN">
              <a:latin typeface="Bookman Old Style" panose="02050604050505020204" pitchFamily="18" charset="0"/>
            </a:endParaRPr>
          </a:p>
        </p:txBody>
      </p:sp>
      <p:sp>
        <p:nvSpPr>
          <p:cNvPr id="6" name="Text 4"/>
          <p:cNvSpPr/>
          <p:nvPr/>
        </p:nvSpPr>
        <p:spPr>
          <a:xfrm>
            <a:off x="502920" y="1645920"/>
            <a:ext cx="8229600" cy="594360"/>
          </a:xfrm>
          <a:prstGeom prst="rect">
            <a:avLst/>
          </a:prstGeom>
          <a:noFill/>
        </p:spPr>
        <p:txBody>
          <a:bodyPr wrap="square" rtlCol="0" anchor="ctr"/>
          <a:lstStyle/>
          <a:p>
            <a:pPr marL="0" indent="0">
              <a:buNone/>
            </a:pPr>
            <a:r>
              <a:rPr lang="en-US" sz="1100" dirty="0">
                <a:solidFill>
                  <a:srgbClr val="78350F"/>
                </a:solidFill>
                <a:latin typeface="Bookman Old Style" panose="02050604050505020204" pitchFamily="18" charset="0"/>
                <a:ea typeface="Calibri" panose="020F0502020204030204" pitchFamily="34" charset="-122"/>
                <a:cs typeface="Calibri" panose="020F0502020204030204" pitchFamily="34" charset="-120"/>
              </a:rPr>
              <a:t>AO conducts a genuine inquiry, receives assessee's explanation, and then reaches a conclusion that Revenue says is wrong. Here s.263 CAN lie — but CIT must GO INTO THE MERITS and make an addition/disallowance herself. She cannot merely remand for fresh examination.</a:t>
            </a:r>
            <a:endParaRPr lang="en-US" sz="1100" dirty="0">
              <a:latin typeface="Bookman Old Style" panose="02050604050505020204" pitchFamily="18" charset="0"/>
            </a:endParaRPr>
          </a:p>
        </p:txBody>
      </p:sp>
      <p:sp>
        <p:nvSpPr>
          <p:cNvPr id="7" name="Text 5"/>
          <p:cNvSpPr/>
          <p:nvPr/>
        </p:nvSpPr>
        <p:spPr>
          <a:xfrm>
            <a:off x="365760" y="2395728"/>
            <a:ext cx="8229600" cy="329184"/>
          </a:xfrm>
          <a:prstGeom prst="rect">
            <a:avLst/>
          </a:prstGeom>
          <a:noFill/>
        </p:spPr>
        <p:txBody>
          <a:bodyPr wrap="square" rtlCol="0" anchor="ctr"/>
          <a:lstStyle/>
          <a:p>
            <a:pPr marL="0" indent="0">
              <a:buNone/>
            </a:pPr>
            <a:r>
              <a:rPr lang="en-US" sz="1300" b="1" dirty="0">
                <a:solidFill>
                  <a:srgbClr val="B45309"/>
                </a:solidFill>
                <a:latin typeface="Bookman Old Style" panose="02050604050505020204" pitchFamily="18" charset="0"/>
                <a:ea typeface="Cambria" panose="02040503050406030204" pitchFamily="34" charset="-122"/>
                <a:cs typeface="Cambria" panose="02040503050406030204" pitchFamily="34" charset="-120"/>
              </a:rPr>
              <a:t>Critical SC Ruling — V-Con Integrated Solutions (2025):</a:t>
            </a:r>
            <a:endParaRPr lang="en-US" sz="1300" dirty="0">
              <a:latin typeface="Bookman Old Style" panose="02050604050505020204" pitchFamily="18" charset="0"/>
            </a:endParaRPr>
          </a:p>
        </p:txBody>
      </p:sp>
      <p:sp>
        <p:nvSpPr>
          <p:cNvPr id="8" name="Shape 6"/>
          <p:cNvSpPr/>
          <p:nvPr/>
        </p:nvSpPr>
        <p:spPr>
          <a:xfrm>
            <a:off x="347472" y="2816352"/>
            <a:ext cx="8449056" cy="438912"/>
          </a:xfrm>
          <a:prstGeom prst="roundRect">
            <a:avLst>
              <a:gd name="adj" fmla="val 10417"/>
            </a:avLst>
          </a:prstGeom>
          <a:solidFill>
            <a:srgbClr val="FFFBEB"/>
          </a:solidFill>
        </p:spPr>
        <p:txBody>
          <a:bodyPr/>
          <a:lstStyle/>
          <a:p>
            <a:endParaRPr lang="en-IN">
              <a:latin typeface="Bookman Old Style" panose="02050604050505020204" pitchFamily="18" charset="0"/>
            </a:endParaRPr>
          </a:p>
        </p:txBody>
      </p:sp>
      <p:sp>
        <p:nvSpPr>
          <p:cNvPr id="9" name="Text 7"/>
          <p:cNvSpPr/>
          <p:nvPr/>
        </p:nvSpPr>
        <p:spPr>
          <a:xfrm>
            <a:off x="502920" y="2834640"/>
            <a:ext cx="8229600" cy="402336"/>
          </a:xfrm>
          <a:prstGeom prst="rect">
            <a:avLst/>
          </a:prstGeom>
          <a:noFill/>
        </p:spPr>
        <p:txBody>
          <a:bodyPr wrap="square" rtlCol="0" anchor="ctr"/>
          <a:lstStyle/>
          <a:p>
            <a:pPr marL="0" indent="0">
              <a:buNone/>
            </a:pPr>
            <a:r>
              <a:rPr lang="en-US" sz="1000" i="1"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"The assessee does not control the pen of the Assessing Officer. Once the AO investigates and makes no addition, he accepts the assessee's position."</a:t>
            </a:r>
            <a:endParaRPr lang="en-US" sz="1000" dirty="0">
              <a:latin typeface="Bookman Old Style" panose="02050604050505020204" pitchFamily="18" charset="0"/>
            </a:endParaRPr>
          </a:p>
        </p:txBody>
      </p:sp>
      <p:sp>
        <p:nvSpPr>
          <p:cNvPr id="10" name="Shape 8"/>
          <p:cNvSpPr/>
          <p:nvPr/>
        </p:nvSpPr>
        <p:spPr>
          <a:xfrm>
            <a:off x="347472" y="3291840"/>
            <a:ext cx="8449056" cy="438912"/>
          </a:xfrm>
          <a:prstGeom prst="roundRect">
            <a:avLst>
              <a:gd name="adj" fmla="val 10417"/>
            </a:avLst>
          </a:prstGeom>
          <a:solidFill>
            <a:srgbClr val="FFFFFF"/>
          </a:solidFill>
        </p:spPr>
        <p:txBody>
          <a:bodyPr/>
          <a:lstStyle/>
          <a:p>
            <a:endParaRPr lang="en-IN">
              <a:latin typeface="Bookman Old Style" panose="02050604050505020204" pitchFamily="18" charset="0"/>
            </a:endParaRPr>
          </a:p>
        </p:txBody>
      </p:sp>
      <p:sp>
        <p:nvSpPr>
          <p:cNvPr id="11" name="Text 9"/>
          <p:cNvSpPr/>
          <p:nvPr/>
        </p:nvSpPr>
        <p:spPr>
          <a:xfrm>
            <a:off x="502920" y="3310128"/>
            <a:ext cx="8229600" cy="402336"/>
          </a:xfrm>
          <a:prstGeom prst="rect">
            <a:avLst/>
          </a:prstGeom>
          <a:noFill/>
        </p:spPr>
        <p:txBody>
          <a:bodyPr wrap="square" rtlCol="0" anchor="ctr"/>
          <a:lstStyle/>
          <a:p>
            <a:pPr marL="0" indent="0">
              <a:buNone/>
            </a:pPr>
            <a:r>
              <a:rPr lang="en-US" sz="100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A wrong decision by AO after inquiry ≠ failure to investigate. CIT's remedy = make the addition herself, NOT remand.</a:t>
            </a:r>
            <a:endParaRPr lang="en-US" sz="1000" dirty="0">
              <a:latin typeface="Bookman Old Style" panose="02050604050505020204" pitchFamily="18" charset="0"/>
            </a:endParaRPr>
          </a:p>
        </p:txBody>
      </p:sp>
      <p:sp>
        <p:nvSpPr>
          <p:cNvPr id="12" name="Shape 10"/>
          <p:cNvSpPr/>
          <p:nvPr/>
        </p:nvSpPr>
        <p:spPr>
          <a:xfrm>
            <a:off x="347472" y="3767328"/>
            <a:ext cx="8449056" cy="438912"/>
          </a:xfrm>
          <a:prstGeom prst="roundRect">
            <a:avLst>
              <a:gd name="adj" fmla="val 10417"/>
            </a:avLst>
          </a:prstGeom>
          <a:solidFill>
            <a:srgbClr val="FFFFFF"/>
          </a:solidFill>
        </p:spPr>
        <p:txBody>
          <a:bodyPr/>
          <a:lstStyle/>
          <a:p>
            <a:endParaRPr lang="en-IN">
              <a:latin typeface="Bookman Old Style" panose="02050604050505020204" pitchFamily="18" charset="0"/>
            </a:endParaRPr>
          </a:p>
        </p:txBody>
      </p:sp>
      <p:sp>
        <p:nvSpPr>
          <p:cNvPr id="13" name="Text 11"/>
          <p:cNvSpPr/>
          <p:nvPr/>
        </p:nvSpPr>
        <p:spPr>
          <a:xfrm>
            <a:off x="502920" y="3785616"/>
            <a:ext cx="8229600" cy="402336"/>
          </a:xfrm>
          <a:prstGeom prst="rect">
            <a:avLst/>
          </a:prstGeom>
          <a:noFill/>
        </p:spPr>
        <p:txBody>
          <a:bodyPr wrap="square" rtlCol="0" anchor="ctr"/>
          <a:lstStyle/>
          <a:p>
            <a:pPr marL="0" indent="0">
              <a:buNone/>
            </a:pPr>
            <a:r>
              <a:rPr lang="en-US" sz="100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Remand is only justified where the AO's investigation was superficial/random AND CIT records the specific failure.</a:t>
            </a:r>
            <a:endParaRPr lang="en-US" sz="1000" dirty="0">
              <a:latin typeface="Bookman Old Style" panose="02050604050505020204" pitchFamily="18" charset="0"/>
            </a:endParaRPr>
          </a:p>
        </p:txBody>
      </p:sp>
      <p:sp>
        <p:nvSpPr>
          <p:cNvPr id="14" name="Shape 12"/>
          <p:cNvSpPr/>
          <p:nvPr/>
        </p:nvSpPr>
        <p:spPr>
          <a:xfrm>
            <a:off x="347472" y="4242816"/>
            <a:ext cx="8449056" cy="438912"/>
          </a:xfrm>
          <a:prstGeom prst="roundRect">
            <a:avLst>
              <a:gd name="adj" fmla="val 10417"/>
            </a:avLst>
          </a:prstGeom>
          <a:solidFill>
            <a:srgbClr val="FFFFFF"/>
          </a:solidFill>
        </p:spPr>
        <p:txBody>
          <a:bodyPr/>
          <a:lstStyle/>
          <a:p>
            <a:endParaRPr lang="en-IN">
              <a:latin typeface="Bookman Old Style" panose="02050604050505020204" pitchFamily="18" charset="0"/>
            </a:endParaRPr>
          </a:p>
        </p:txBody>
      </p:sp>
      <p:sp>
        <p:nvSpPr>
          <p:cNvPr id="15" name="Text 13"/>
          <p:cNvSpPr/>
          <p:nvPr/>
        </p:nvSpPr>
        <p:spPr>
          <a:xfrm>
            <a:off x="502920" y="4261104"/>
            <a:ext cx="8229600" cy="402336"/>
          </a:xfrm>
          <a:prstGeom prst="rect">
            <a:avLst/>
          </a:prstGeom>
          <a:noFill/>
        </p:spPr>
        <p:txBody>
          <a:bodyPr wrap="square" rtlCol="0" anchor="ctr"/>
          <a:lstStyle/>
          <a:p>
            <a:pPr marL="0" indent="0">
              <a:buNone/>
            </a:pPr>
            <a:r>
              <a:rPr lang="en-US" sz="1000" dirty="0">
                <a:solidFill>
                  <a:srgbClr val="374151"/>
                </a:solidFill>
                <a:latin typeface="Bookman Old Style" panose="02050604050505020204" pitchFamily="18" charset="0"/>
                <a:ea typeface="Calibri" panose="020F0502020204030204" pitchFamily="34" charset="-122"/>
                <a:cs typeface="Calibri" panose="020F0502020204030204" pitchFamily="34" charset="-120"/>
              </a:rPr>
              <a:t>CIT must independently show why the AO's conclusion is both ERRONEOUS and PREJUDICIAL — not merely assert it.</a:t>
            </a:r>
            <a:endParaRPr lang="en-US" sz="1000" dirty="0">
              <a:latin typeface="Bookman Old Style" panose="02050604050505020204" pitchFamily="18" charset="0"/>
            </a:endParaRPr>
          </a:p>
        </p:txBody>
      </p:sp>
      <p:sp>
        <p:nvSpPr>
          <p:cNvPr id="16" name="Shape 14"/>
          <p:cNvSpPr/>
          <p:nvPr/>
        </p:nvSpPr>
        <p:spPr>
          <a:xfrm>
            <a:off x="0" y="4828032"/>
            <a:ext cx="9144000" cy="315468"/>
          </a:xfrm>
          <a:prstGeom prst="rect">
            <a:avLst/>
          </a:prstGeom>
          <a:solidFill>
            <a:srgbClr val="0A1628"/>
          </a:solidFill>
        </p:spPr>
        <p:txBody>
          <a:bodyPr/>
          <a:lstStyle/>
          <a:p>
            <a:endParaRPr lang="en-IN">
              <a:latin typeface="Bookman Old Style" panose="02050604050505020204" pitchFamily="18" charset="0"/>
            </a:endParaRPr>
          </a:p>
        </p:txBody>
      </p:sp>
      <p:sp>
        <p:nvSpPr>
          <p:cNvPr id="18" name="Text 16"/>
          <p:cNvSpPr/>
          <p:nvPr/>
        </p:nvSpPr>
        <p:spPr>
          <a:xfrm>
            <a:off x="0" y="4837176"/>
            <a:ext cx="8869680" cy="292608"/>
          </a:xfrm>
          <a:prstGeom prst="rect">
            <a:avLst/>
          </a:prstGeom>
          <a:noFill/>
        </p:spPr>
        <p:txBody>
          <a:bodyPr wrap="square" rtlCol="0" anchor="ctr"/>
          <a:lstStyle/>
          <a:p>
            <a:pPr marL="0" indent="0" algn="r">
              <a:buNone/>
            </a:pPr>
            <a:r>
              <a:rPr lang="en-US" sz="8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Section 37(1) r/w s.263, ITA 1961 | CIT v. VST Industries Ltd. | HC Telangana Feb 24, 2026</a:t>
            </a:r>
            <a:endParaRPr lang="en-US" sz="850" dirty="0">
              <a:latin typeface="Bookman Old Style" panose="020506040505050202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F0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3" name="Rectangle 2"/>
          <p:cNvSpPr/>
          <p:nvPr/>
        </p:nvSpPr>
        <p:spPr>
          <a:xfrm>
            <a:off x="0" y="0"/>
            <a:ext cx="9144000" cy="914400"/>
          </a:xfrm>
          <a:prstGeom prst="rect">
            <a:avLst/>
          </a:prstGeom>
          <a:solidFill>
            <a:srgbClr val="0F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4" name="TextBox 3"/>
          <p:cNvSpPr txBox="1"/>
          <p:nvPr/>
        </p:nvSpPr>
        <p:spPr>
          <a:xfrm>
            <a:off x="320040" y="91440"/>
            <a:ext cx="8503920" cy="338554"/>
          </a:xfrm>
          <a:prstGeom prst="rect">
            <a:avLst/>
          </a:prstGeom>
          <a:noFill/>
        </p:spPr>
        <p:txBody>
          <a:bodyPr wrap="square">
            <a:spAutoFit/>
          </a:bodyPr>
          <a:lstStyle/>
          <a:p>
            <a:pPr algn="l"/>
            <a:r>
              <a:rPr sz="1600" b="1" i="0">
                <a:solidFill>
                  <a:srgbClr val="00B4D8"/>
                </a:solidFill>
                <a:latin typeface="Bookman Old Style" panose="02050604050505020204" pitchFamily="18" charset="0"/>
              </a:rPr>
              <a:t>FACTS OF THE CASE</a:t>
            </a:r>
            <a:endParaRPr sz="1600" b="1" i="0">
              <a:solidFill>
                <a:srgbClr val="00B4D8"/>
              </a:solidFill>
              <a:latin typeface="Bookman Old Style" panose="02050604050505020204" pitchFamily="18" charset="0"/>
            </a:endParaRPr>
          </a:p>
        </p:txBody>
      </p:sp>
      <p:sp>
        <p:nvSpPr>
          <p:cNvPr id="5" name="TextBox 4"/>
          <p:cNvSpPr txBox="1"/>
          <p:nvPr/>
        </p:nvSpPr>
        <p:spPr>
          <a:xfrm>
            <a:off x="320040" y="530352"/>
            <a:ext cx="8503920" cy="246221"/>
          </a:xfrm>
          <a:prstGeom prst="rect">
            <a:avLst/>
          </a:prstGeom>
          <a:noFill/>
        </p:spPr>
        <p:txBody>
          <a:bodyPr wrap="square">
            <a:spAutoFit/>
          </a:bodyPr>
          <a:lstStyle/>
          <a:p>
            <a:pPr algn="l"/>
            <a:r>
              <a:rPr sz="1000" b="0" i="1">
                <a:solidFill>
                  <a:srgbClr val="90A4BE"/>
                </a:solidFill>
                <a:latin typeface="Bookman Old Style" panose="02050604050505020204" pitchFamily="18" charset="0"/>
              </a:rPr>
              <a:t>Commissioner of Income-Tax  v.  VST Industries Ltd.  |  HC Telangana  |  ITT Appeal No. 313 of 2008</a:t>
            </a:r>
            <a:endParaRPr sz="1000" b="0" i="1">
              <a:solidFill>
                <a:srgbClr val="90A4BE"/>
              </a:solidFill>
              <a:latin typeface="Bookman Old Style" panose="02050604050505020204" pitchFamily="18" charset="0"/>
            </a:endParaRPr>
          </a:p>
        </p:txBody>
      </p:sp>
      <p:grpSp>
        <p:nvGrpSpPr>
          <p:cNvPr id="39" name="Group 38"/>
          <p:cNvGrpSpPr/>
          <p:nvPr/>
        </p:nvGrpSpPr>
        <p:grpSpPr>
          <a:xfrm>
            <a:off x="256032" y="1005840"/>
            <a:ext cx="8631936" cy="3648456"/>
            <a:chOff x="256032" y="1920240"/>
            <a:chExt cx="8631936" cy="2734056"/>
          </a:xfrm>
        </p:grpSpPr>
        <p:sp>
          <p:nvSpPr>
            <p:cNvPr id="15" name="Rectangle 14"/>
            <p:cNvSpPr/>
            <p:nvPr/>
          </p:nvSpPr>
          <p:spPr>
            <a:xfrm>
              <a:off x="256032" y="1920240"/>
              <a:ext cx="8631936" cy="374904"/>
            </a:xfrm>
            <a:prstGeom prst="rect">
              <a:avLst/>
            </a:prstGeom>
            <a:solidFill>
              <a:srgbClr val="E8F4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16" name="TextBox 15"/>
            <p:cNvSpPr txBox="1"/>
            <p:nvPr/>
          </p:nvSpPr>
          <p:spPr>
            <a:xfrm>
              <a:off x="320040" y="1956816"/>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The Subscription</a:t>
              </a:r>
              <a:endParaRPr sz="900" b="1" i="0">
                <a:solidFill>
                  <a:srgbClr val="00B4D8"/>
                </a:solidFill>
                <a:latin typeface="Bookman Old Style" panose="02050604050505020204" pitchFamily="18" charset="0"/>
              </a:endParaRPr>
            </a:p>
          </p:txBody>
        </p:sp>
        <p:sp>
          <p:nvSpPr>
            <p:cNvPr id="17" name="TextBox 16"/>
            <p:cNvSpPr txBox="1"/>
            <p:nvPr/>
          </p:nvSpPr>
          <p:spPr>
            <a:xfrm>
              <a:off x="1810512" y="1956816"/>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January 1997: BAT Co. Ltd. gave advance subscription money for a rights issue — recognised in assessee's books at ₹23.81 crores at the then-prevailing exchange rate.</a:t>
              </a:r>
              <a:endParaRPr sz="1000" b="0" i="0">
                <a:solidFill>
                  <a:srgbClr val="1E293B"/>
                </a:solidFill>
                <a:latin typeface="Bookman Old Style" panose="02050604050505020204" pitchFamily="18" charset="0"/>
              </a:endParaRPr>
            </a:p>
          </p:txBody>
        </p:sp>
        <p:sp>
          <p:nvSpPr>
            <p:cNvPr id="18" name="Rectangle 17"/>
            <p:cNvSpPr/>
            <p:nvPr/>
          </p:nvSpPr>
          <p:spPr>
            <a:xfrm>
              <a:off x="256032" y="2313432"/>
              <a:ext cx="8631936" cy="37490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19" name="TextBox 18"/>
            <p:cNvSpPr txBox="1"/>
            <p:nvPr/>
          </p:nvSpPr>
          <p:spPr>
            <a:xfrm>
              <a:off x="320040" y="2350008"/>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Conversion to ECB</a:t>
              </a:r>
              <a:endParaRPr sz="900" b="1" i="0">
                <a:solidFill>
                  <a:srgbClr val="00B4D8"/>
                </a:solidFill>
                <a:latin typeface="Bookman Old Style" panose="02050604050505020204" pitchFamily="18" charset="0"/>
              </a:endParaRPr>
            </a:p>
          </p:txBody>
        </p:sp>
        <p:sp>
          <p:nvSpPr>
            <p:cNvPr id="20" name="TextBox 19"/>
            <p:cNvSpPr txBox="1"/>
            <p:nvPr/>
          </p:nvSpPr>
          <p:spPr>
            <a:xfrm>
              <a:off x="1810512" y="2350008"/>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24.12.1998: Government permission for rights issue not obtained. Amount reclassified as External Commercial Borrowing (ECB) — i.e., a loan from BAT — under an agreement dated 24.12.1998.</a:t>
              </a:r>
              <a:endParaRPr sz="1000" b="0" i="0">
                <a:solidFill>
                  <a:srgbClr val="1E293B"/>
                </a:solidFill>
                <a:latin typeface="Bookman Old Style" panose="02050604050505020204" pitchFamily="18" charset="0"/>
              </a:endParaRPr>
            </a:p>
          </p:txBody>
        </p:sp>
        <p:sp>
          <p:nvSpPr>
            <p:cNvPr id="21" name="Rectangle 20"/>
            <p:cNvSpPr/>
            <p:nvPr/>
          </p:nvSpPr>
          <p:spPr>
            <a:xfrm>
              <a:off x="256032" y="2706624"/>
              <a:ext cx="8631936" cy="374904"/>
            </a:xfrm>
            <a:prstGeom prst="rect">
              <a:avLst/>
            </a:prstGeom>
            <a:solidFill>
              <a:srgbClr val="E8F4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22" name="TextBox 21"/>
            <p:cNvSpPr txBox="1"/>
            <p:nvPr/>
          </p:nvSpPr>
          <p:spPr>
            <a:xfrm>
              <a:off x="320040" y="2743200"/>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FX Loss</a:t>
              </a:r>
              <a:endParaRPr sz="900" b="1" i="0">
                <a:solidFill>
                  <a:srgbClr val="00B4D8"/>
                </a:solidFill>
                <a:latin typeface="Bookman Old Style" panose="02050604050505020204" pitchFamily="18" charset="0"/>
              </a:endParaRPr>
            </a:p>
          </p:txBody>
        </p:sp>
        <p:sp>
          <p:nvSpPr>
            <p:cNvPr id="23" name="TextBox 22"/>
            <p:cNvSpPr txBox="1"/>
            <p:nvPr/>
          </p:nvSpPr>
          <p:spPr>
            <a:xfrm>
              <a:off x="1810512" y="2743200"/>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As on 31.03.1999: Foreign exchange fluctuation loss of ₹372.53 lakhs (≈ ₹3.73 cr) recognised in Profit &amp; Loss account. A portion of the funds had been used for revenue expenses including payment of excise duty.</a:t>
              </a:r>
              <a:endParaRPr sz="1000" b="0" i="0">
                <a:solidFill>
                  <a:srgbClr val="1E293B"/>
                </a:solidFill>
                <a:latin typeface="Bookman Old Style" panose="02050604050505020204" pitchFamily="18" charset="0"/>
              </a:endParaRPr>
            </a:p>
          </p:txBody>
        </p:sp>
        <p:sp>
          <p:nvSpPr>
            <p:cNvPr id="24" name="Rectangle 23"/>
            <p:cNvSpPr/>
            <p:nvPr/>
          </p:nvSpPr>
          <p:spPr>
            <a:xfrm>
              <a:off x="256032" y="3099816"/>
              <a:ext cx="8631936" cy="37490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25" name="TextBox 24"/>
            <p:cNvSpPr txBox="1"/>
            <p:nvPr/>
          </p:nvSpPr>
          <p:spPr>
            <a:xfrm>
              <a:off x="320040" y="3136392"/>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Misc. Expenses</a:t>
              </a:r>
              <a:endParaRPr sz="900" b="1" i="0">
                <a:solidFill>
                  <a:srgbClr val="00B4D8"/>
                </a:solidFill>
                <a:latin typeface="Bookman Old Style" panose="02050604050505020204" pitchFamily="18" charset="0"/>
              </a:endParaRPr>
            </a:p>
          </p:txBody>
        </p:sp>
        <p:sp>
          <p:nvSpPr>
            <p:cNvPr id="26" name="TextBox 25"/>
            <p:cNvSpPr txBox="1"/>
            <p:nvPr/>
          </p:nvSpPr>
          <p:spPr>
            <a:xfrm>
              <a:off x="1810512" y="3136392"/>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Over FY 1999-2000 to 2002-03, assessee debited ₹12.04 crores as miscellaneous expenditure to its P&amp;L. A new sub-head 'Brand Development Expenses' of ₹66.58 lakhs appeared for AY 2002-03.</a:t>
              </a:r>
              <a:endParaRPr sz="1000" b="0" i="0">
                <a:solidFill>
                  <a:srgbClr val="1E293B"/>
                </a:solidFill>
                <a:latin typeface="Bookman Old Style" panose="02050604050505020204" pitchFamily="18" charset="0"/>
              </a:endParaRPr>
            </a:p>
          </p:txBody>
        </p:sp>
        <p:sp>
          <p:nvSpPr>
            <p:cNvPr id="27" name="Rectangle 26"/>
            <p:cNvSpPr/>
            <p:nvPr/>
          </p:nvSpPr>
          <p:spPr>
            <a:xfrm>
              <a:off x="256032" y="3493008"/>
              <a:ext cx="8631936" cy="374904"/>
            </a:xfrm>
            <a:prstGeom prst="rect">
              <a:avLst/>
            </a:prstGeom>
            <a:solidFill>
              <a:srgbClr val="E8F4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28" name="TextBox 27"/>
            <p:cNvSpPr txBox="1"/>
            <p:nvPr/>
          </p:nvSpPr>
          <p:spPr>
            <a:xfrm>
              <a:off x="320040" y="3529584"/>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AO Assessment</a:t>
              </a:r>
              <a:endParaRPr sz="900" b="1" i="0">
                <a:solidFill>
                  <a:srgbClr val="00B4D8"/>
                </a:solidFill>
                <a:latin typeface="Bookman Old Style" panose="02050604050505020204" pitchFamily="18" charset="0"/>
              </a:endParaRPr>
            </a:p>
          </p:txBody>
        </p:sp>
        <p:sp>
          <p:nvSpPr>
            <p:cNvPr id="29" name="TextBox 28"/>
            <p:cNvSpPr txBox="1"/>
            <p:nvPr/>
          </p:nvSpPr>
          <p:spPr>
            <a:xfrm>
              <a:off x="1810512" y="3529584"/>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AO completed scrutiny assessment u/s 143(3) on 30.03.2005 — allowed FX fluctuation loss as revenue expenditure and allowed miscellaneous expenses as claimed without requiring additional break-up.</a:t>
              </a:r>
              <a:endParaRPr sz="1000" b="0" i="0">
                <a:solidFill>
                  <a:srgbClr val="1E293B"/>
                </a:solidFill>
                <a:latin typeface="Bookman Old Style" panose="02050604050505020204" pitchFamily="18" charset="0"/>
              </a:endParaRPr>
            </a:p>
          </p:txBody>
        </p:sp>
        <p:sp>
          <p:nvSpPr>
            <p:cNvPr id="30" name="Rectangle 29"/>
            <p:cNvSpPr/>
            <p:nvPr/>
          </p:nvSpPr>
          <p:spPr>
            <a:xfrm>
              <a:off x="256032" y="3886200"/>
              <a:ext cx="8631936" cy="37490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31" name="TextBox 30"/>
            <p:cNvSpPr txBox="1"/>
            <p:nvPr/>
          </p:nvSpPr>
          <p:spPr>
            <a:xfrm>
              <a:off x="320040" y="3922776"/>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s.263 SCN &amp; Order</a:t>
              </a:r>
              <a:endParaRPr sz="900" b="1" i="0">
                <a:solidFill>
                  <a:srgbClr val="00B4D8"/>
                </a:solidFill>
                <a:latin typeface="Bookman Old Style" panose="02050604050505020204" pitchFamily="18" charset="0"/>
              </a:endParaRPr>
            </a:p>
          </p:txBody>
        </p:sp>
        <p:sp>
          <p:nvSpPr>
            <p:cNvPr id="32" name="TextBox 31"/>
            <p:cNvSpPr txBox="1"/>
            <p:nvPr/>
          </p:nvSpPr>
          <p:spPr>
            <a:xfrm>
              <a:off x="1810512" y="3922776"/>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CIT's show-cause (16.10.2006): (i) FX loss should be capital as funds were for capital base expansion; (ii) misc. expenses lacked proper break-up. s.263 order (20.02.2007) remanded both issues to AO.</a:t>
              </a:r>
              <a:endParaRPr sz="1000" b="0" i="0">
                <a:solidFill>
                  <a:srgbClr val="1E293B"/>
                </a:solidFill>
                <a:latin typeface="Bookman Old Style" panose="02050604050505020204" pitchFamily="18" charset="0"/>
              </a:endParaRPr>
            </a:p>
          </p:txBody>
        </p:sp>
        <p:sp>
          <p:nvSpPr>
            <p:cNvPr id="33" name="Rectangle 32"/>
            <p:cNvSpPr/>
            <p:nvPr/>
          </p:nvSpPr>
          <p:spPr>
            <a:xfrm>
              <a:off x="256032" y="4279392"/>
              <a:ext cx="8631936" cy="374904"/>
            </a:xfrm>
            <a:prstGeom prst="rect">
              <a:avLst/>
            </a:prstGeom>
            <a:solidFill>
              <a:srgbClr val="E8F4F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34" name="TextBox 33"/>
            <p:cNvSpPr txBox="1"/>
            <p:nvPr/>
          </p:nvSpPr>
          <p:spPr>
            <a:xfrm>
              <a:off x="320040" y="4315968"/>
              <a:ext cx="1417320" cy="172979"/>
            </a:xfrm>
            <a:prstGeom prst="rect">
              <a:avLst/>
            </a:prstGeom>
            <a:noFill/>
          </p:spPr>
          <p:txBody>
            <a:bodyPr wrap="square">
              <a:spAutoFit/>
            </a:bodyPr>
            <a:lstStyle/>
            <a:p>
              <a:pPr algn="l"/>
              <a:r>
                <a:rPr sz="900" b="1" i="0">
                  <a:solidFill>
                    <a:srgbClr val="00B4D8"/>
                  </a:solidFill>
                  <a:latin typeface="Bookman Old Style" panose="02050604050505020204" pitchFamily="18" charset="0"/>
                </a:rPr>
                <a:t>ITAT &amp; Issue</a:t>
              </a:r>
              <a:endParaRPr sz="900" b="1" i="0">
                <a:solidFill>
                  <a:srgbClr val="00B4D8"/>
                </a:solidFill>
                <a:latin typeface="Bookman Old Style" panose="02050604050505020204" pitchFamily="18" charset="0"/>
              </a:endParaRPr>
            </a:p>
          </p:txBody>
        </p:sp>
        <p:sp>
          <p:nvSpPr>
            <p:cNvPr id="35" name="TextBox 34"/>
            <p:cNvSpPr txBox="1"/>
            <p:nvPr/>
          </p:nvSpPr>
          <p:spPr>
            <a:xfrm>
              <a:off x="1810512" y="4315968"/>
              <a:ext cx="6995160" cy="299832"/>
            </a:xfrm>
            <a:prstGeom prst="rect">
              <a:avLst/>
            </a:prstGeom>
            <a:noFill/>
          </p:spPr>
          <p:txBody>
            <a:bodyPr wrap="square">
              <a:spAutoFit/>
            </a:bodyPr>
            <a:lstStyle/>
            <a:p>
              <a:pPr algn="l"/>
              <a:r>
                <a:rPr sz="1000" b="0" i="0">
                  <a:solidFill>
                    <a:srgbClr val="1E293B"/>
                  </a:solidFill>
                  <a:latin typeface="Bookman Old Style" panose="02050604050505020204" pitchFamily="18" charset="0"/>
                </a:rPr>
                <a:t>ITAT (25.10.2007) reversed the s.263 order — upheld AO's assessment as factually and legally sound. Revenue appealed to HC. Issue: Was s.263 invocation justified on either count?</a:t>
              </a:r>
              <a:endParaRPr sz="1000" b="0" i="0">
                <a:solidFill>
                  <a:srgbClr val="1E293B"/>
                </a:solidFill>
                <a:latin typeface="Bookman Old Style" panose="02050604050505020204" pitchFamily="18" charset="0"/>
              </a:endParaRPr>
            </a:p>
          </p:txBody>
        </p:sp>
      </p:grpSp>
      <p:sp>
        <p:nvSpPr>
          <p:cNvPr id="36" name="Rectangle 35"/>
          <p:cNvSpPr/>
          <p:nvPr/>
        </p:nvSpPr>
        <p:spPr>
          <a:xfrm>
            <a:off x="0" y="4823460"/>
            <a:ext cx="9144000" cy="320040"/>
          </a:xfrm>
          <a:prstGeom prst="rect">
            <a:avLst/>
          </a:prstGeom>
          <a:solidFill>
            <a:srgbClr val="0A16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latin typeface="Bookman Old Style" panose="02050604050505020204" pitchFamily="18" charset="0"/>
            </a:endParaRPr>
          </a:p>
        </p:txBody>
      </p:sp>
      <p:sp>
        <p:nvSpPr>
          <p:cNvPr id="37" name="TextBox 36"/>
          <p:cNvSpPr txBox="1"/>
          <p:nvPr/>
        </p:nvSpPr>
        <p:spPr>
          <a:xfrm>
            <a:off x="274320" y="4832604"/>
            <a:ext cx="3657600" cy="246221"/>
          </a:xfrm>
          <a:prstGeom prst="rect">
            <a:avLst/>
          </a:prstGeom>
          <a:noFill/>
        </p:spPr>
        <p:txBody>
          <a:bodyPr wrap="square">
            <a:spAutoFit/>
          </a:bodyPr>
          <a:lstStyle/>
          <a:p>
            <a:pPr algn="l"/>
            <a:r>
              <a:rPr sz="1000" b="0" i="0">
                <a:solidFill>
                  <a:srgbClr val="4B6080"/>
                </a:solidFill>
                <a:latin typeface="Bookman Old Style" panose="02050604050505020204" pitchFamily="18" charset="0"/>
              </a:rPr>
              <a:t>taxmann.com | Research</a:t>
            </a:r>
            <a:endParaRPr sz="1000" b="0" i="0">
              <a:solidFill>
                <a:srgbClr val="4B6080"/>
              </a:solidFill>
              <a:latin typeface="Bookman Old Style" panose="02050604050505020204" pitchFamily="18" charset="0"/>
            </a:endParaRPr>
          </a:p>
        </p:txBody>
      </p:sp>
      <p:sp>
        <p:nvSpPr>
          <p:cNvPr id="38" name="TextBox 37"/>
          <p:cNvSpPr txBox="1"/>
          <p:nvPr/>
        </p:nvSpPr>
        <p:spPr>
          <a:xfrm>
            <a:off x="0" y="4832604"/>
            <a:ext cx="8869680" cy="230832"/>
          </a:xfrm>
          <a:prstGeom prst="rect">
            <a:avLst/>
          </a:prstGeom>
          <a:noFill/>
        </p:spPr>
        <p:txBody>
          <a:bodyPr wrap="square">
            <a:spAutoFit/>
          </a:bodyPr>
          <a:lstStyle/>
          <a:p>
            <a:pPr algn="r"/>
            <a:r>
              <a:rPr sz="900" b="0" i="0" dirty="0">
                <a:solidFill>
                  <a:srgbClr val="90A4BE"/>
                </a:solidFill>
                <a:latin typeface="Bookman Old Style" panose="02050604050505020204" pitchFamily="18" charset="0"/>
              </a:rPr>
              <a:t>Section 37(1) r/w s.263, ITA 1961  |  CIT v. VST Industries Ltd.  |  HC Telangana Feb 24, 2026</a:t>
            </a:r>
            <a:endParaRPr sz="900" b="0" i="0" dirty="0">
              <a:solidFill>
                <a:srgbClr val="90A4BE"/>
              </a:solidFill>
              <a:latin typeface="Bookman Old Style" panose="020506040505050202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202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00B4D8"/>
          </a:solidFill>
        </p:spPr>
        <p:txBody>
          <a:bodyPr/>
          <a:lstStyle/>
          <a:p>
            <a:endParaRPr lang="en-IN">
              <a:latin typeface="Bookman Old Style" panose="02050604050505020204" pitchFamily="18" charset="0"/>
            </a:endParaRPr>
          </a:p>
        </p:txBody>
      </p:sp>
      <p:sp>
        <p:nvSpPr>
          <p:cNvPr id="3" name="Text 1"/>
          <p:cNvSpPr/>
          <p:nvPr/>
        </p:nvSpPr>
        <p:spPr>
          <a:xfrm>
            <a:off x="457200" y="274320"/>
            <a:ext cx="8229600" cy="365760"/>
          </a:xfrm>
          <a:prstGeom prst="rect">
            <a:avLst/>
          </a:prstGeom>
          <a:noFill/>
        </p:spPr>
        <p:txBody>
          <a:bodyPr wrap="square" rtlCol="0" anchor="ctr"/>
          <a:lstStyle/>
          <a:p>
            <a:pPr marL="0" indent="0">
              <a:buNone/>
            </a:pPr>
            <a:r>
              <a:rPr lang="en-US" sz="1100" b="1" kern="0" spc="500" dirty="0">
                <a:solidFill>
                  <a:srgbClr val="00B4D8"/>
                </a:solidFill>
                <a:latin typeface="Bookman Old Style" panose="02050604050505020204" pitchFamily="18" charset="0"/>
                <a:ea typeface="Cambria" panose="02040503050406030204" pitchFamily="34" charset="-122"/>
                <a:cs typeface="Cambria" panose="02040503050406030204" pitchFamily="34" charset="-120"/>
              </a:rPr>
              <a:t>SUMMARY</a:t>
            </a:r>
            <a:endParaRPr lang="en-US" sz="1100" dirty="0">
              <a:latin typeface="Bookman Old Style" panose="02050604050505020204" pitchFamily="18" charset="0"/>
            </a:endParaRPr>
          </a:p>
        </p:txBody>
      </p:sp>
      <p:sp>
        <p:nvSpPr>
          <p:cNvPr id="4" name="Text 2"/>
          <p:cNvSpPr/>
          <p:nvPr/>
        </p:nvSpPr>
        <p:spPr>
          <a:xfrm>
            <a:off x="457200" y="658368"/>
            <a:ext cx="8229600" cy="502920"/>
          </a:xfrm>
          <a:prstGeom prst="rect">
            <a:avLst/>
          </a:prstGeom>
          <a:noFill/>
        </p:spPr>
        <p:txBody>
          <a:bodyPr wrap="square" rtlCol="0" anchor="ctr"/>
          <a:lstStyle/>
          <a:p>
            <a:pPr marL="0" indent="0">
              <a:buNone/>
            </a:pPr>
            <a:r>
              <a:rPr lang="en-US" sz="26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Three Core Takeaways</a:t>
            </a:r>
            <a:endParaRPr lang="en-US" sz="2600" dirty="0">
              <a:latin typeface="Bookman Old Style" panose="02050604050505020204" pitchFamily="18" charset="0"/>
            </a:endParaRPr>
          </a:p>
        </p:txBody>
      </p:sp>
      <p:sp>
        <p:nvSpPr>
          <p:cNvPr id="5" name="Shape 3"/>
          <p:cNvSpPr/>
          <p:nvPr/>
        </p:nvSpPr>
        <p:spPr>
          <a:xfrm>
            <a:off x="365760" y="1389888"/>
            <a:ext cx="8412480" cy="1078992"/>
          </a:xfrm>
          <a:prstGeom prst="roundRect">
            <a:avLst>
              <a:gd name="adj" fmla="val 5932"/>
            </a:avLst>
          </a:prstGeom>
          <a:solidFill>
            <a:srgbClr val="0A1628"/>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6" name="Shape 4"/>
          <p:cNvSpPr/>
          <p:nvPr/>
        </p:nvSpPr>
        <p:spPr>
          <a:xfrm>
            <a:off x="502920" y="1682496"/>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7" name="Text 5"/>
          <p:cNvSpPr/>
          <p:nvPr/>
        </p:nvSpPr>
        <p:spPr>
          <a:xfrm>
            <a:off x="502920" y="1682496"/>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01</a:t>
            </a:r>
            <a:endParaRPr lang="en-US" sz="1200" dirty="0">
              <a:latin typeface="Bookman Old Style" panose="02050604050505020204" pitchFamily="18" charset="0"/>
            </a:endParaRPr>
          </a:p>
        </p:txBody>
      </p:sp>
      <p:sp>
        <p:nvSpPr>
          <p:cNvPr id="8" name="Text 6"/>
          <p:cNvSpPr/>
          <p:nvPr/>
        </p:nvSpPr>
        <p:spPr>
          <a:xfrm>
            <a:off x="1143000" y="1481328"/>
            <a:ext cx="7406640" cy="347472"/>
          </a:xfrm>
          <a:prstGeom prst="rect">
            <a:avLst/>
          </a:prstGeom>
          <a:noFill/>
        </p:spPr>
        <p:txBody>
          <a:bodyPr wrap="square" rtlCol="0" anchor="ctr"/>
          <a:lstStyle/>
          <a:p>
            <a:pPr marL="0" indent="0">
              <a:buNone/>
            </a:pPr>
            <a:r>
              <a:rPr lang="en-US" sz="1300" b="1" dirty="0">
                <a:solidFill>
                  <a:srgbClr val="F4A261"/>
                </a:solidFill>
                <a:latin typeface="Bookman Old Style" panose="02050604050505020204" pitchFamily="18" charset="0"/>
                <a:ea typeface="Cambria" panose="02040503050406030204" pitchFamily="34" charset="-122"/>
                <a:cs typeface="Cambria" panose="02040503050406030204" pitchFamily="34" charset="-120"/>
              </a:rPr>
              <a:t>TWIN TEST IS MANDATORY</a:t>
            </a:r>
            <a:endParaRPr lang="en-US" sz="1300" dirty="0">
              <a:latin typeface="Bookman Old Style" panose="02050604050505020204" pitchFamily="18" charset="0"/>
            </a:endParaRPr>
          </a:p>
        </p:txBody>
      </p:sp>
      <p:sp>
        <p:nvSpPr>
          <p:cNvPr id="9" name="Text 7"/>
          <p:cNvSpPr/>
          <p:nvPr/>
        </p:nvSpPr>
        <p:spPr>
          <a:xfrm>
            <a:off x="1143000" y="1847088"/>
            <a:ext cx="7406640" cy="548640"/>
          </a:xfrm>
          <a:prstGeom prst="rect">
            <a:avLst/>
          </a:prstGeom>
          <a:noFill/>
        </p:spPr>
        <p:txBody>
          <a:bodyPr wrap="square" rtlCol="0" anchor="ctr"/>
          <a:lstStyle/>
          <a:p>
            <a:pPr marL="0" indent="0">
              <a:buNone/>
            </a:pPr>
            <a:r>
              <a:rPr lang="en-US" sz="10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s.263 requires BOTH erroneous AND prejudicial conditions. Mere department disagreement with AO's view is not enough to invoke revisionary jurisdiction.</a:t>
            </a:r>
            <a:endParaRPr lang="en-US" sz="1050" dirty="0">
              <a:latin typeface="Bookman Old Style" panose="02050604050505020204" pitchFamily="18" charset="0"/>
            </a:endParaRPr>
          </a:p>
        </p:txBody>
      </p:sp>
      <p:sp>
        <p:nvSpPr>
          <p:cNvPr id="10" name="Shape 8"/>
          <p:cNvSpPr/>
          <p:nvPr/>
        </p:nvSpPr>
        <p:spPr>
          <a:xfrm>
            <a:off x="365760" y="2560320"/>
            <a:ext cx="8412480" cy="1078992"/>
          </a:xfrm>
          <a:prstGeom prst="roundRect">
            <a:avLst>
              <a:gd name="adj" fmla="val 5932"/>
            </a:avLst>
          </a:prstGeom>
          <a:solidFill>
            <a:srgbClr val="0A1628"/>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1" name="Shape 9"/>
          <p:cNvSpPr/>
          <p:nvPr/>
        </p:nvSpPr>
        <p:spPr>
          <a:xfrm>
            <a:off x="502920" y="2852928"/>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12" name="Text 10"/>
          <p:cNvSpPr/>
          <p:nvPr/>
        </p:nvSpPr>
        <p:spPr>
          <a:xfrm>
            <a:off x="502920" y="2852928"/>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02</a:t>
            </a:r>
            <a:endParaRPr lang="en-US" sz="1200" dirty="0">
              <a:latin typeface="Bookman Old Style" panose="02050604050505020204" pitchFamily="18" charset="0"/>
            </a:endParaRPr>
          </a:p>
        </p:txBody>
      </p:sp>
      <p:sp>
        <p:nvSpPr>
          <p:cNvPr id="13" name="Text 11"/>
          <p:cNvSpPr/>
          <p:nvPr/>
        </p:nvSpPr>
        <p:spPr>
          <a:xfrm>
            <a:off x="1143000" y="2651760"/>
            <a:ext cx="7406640" cy="347472"/>
          </a:xfrm>
          <a:prstGeom prst="rect">
            <a:avLst/>
          </a:prstGeom>
          <a:noFill/>
        </p:spPr>
        <p:txBody>
          <a:bodyPr wrap="square" rtlCol="0" anchor="ctr"/>
          <a:lstStyle/>
          <a:p>
            <a:pPr marL="0" indent="0">
              <a:buNone/>
            </a:pPr>
            <a:r>
              <a:rPr lang="en-US" sz="1300" b="1" dirty="0">
                <a:solidFill>
                  <a:srgbClr val="F4A261"/>
                </a:solidFill>
                <a:latin typeface="Bookman Old Style" panose="02050604050505020204" pitchFamily="18" charset="0"/>
                <a:ea typeface="Cambria" panose="02040503050406030204" pitchFamily="34" charset="-122"/>
                <a:cs typeface="Cambria" panose="02040503050406030204" pitchFamily="34" charset="-120"/>
              </a:rPr>
              <a:t>PRIOR-YEAR ACCEPTANCE = STRONG SHIELD</a:t>
            </a:r>
            <a:endParaRPr lang="en-US" sz="1300" dirty="0">
              <a:latin typeface="Bookman Old Style" panose="02050604050505020204" pitchFamily="18" charset="0"/>
            </a:endParaRPr>
          </a:p>
        </p:txBody>
      </p:sp>
      <p:sp>
        <p:nvSpPr>
          <p:cNvPr id="14" name="Text 12"/>
          <p:cNvSpPr/>
          <p:nvPr/>
        </p:nvSpPr>
        <p:spPr>
          <a:xfrm>
            <a:off x="1143000" y="3017520"/>
            <a:ext cx="7406640" cy="548640"/>
          </a:xfrm>
          <a:prstGeom prst="rect">
            <a:avLst/>
          </a:prstGeom>
          <a:noFill/>
        </p:spPr>
        <p:txBody>
          <a:bodyPr wrap="square" rtlCol="0" anchor="ctr"/>
          <a:lstStyle/>
          <a:p>
            <a:pPr marL="0" indent="0">
              <a:buNone/>
            </a:pPr>
            <a:r>
              <a:rPr lang="en-US" sz="10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If Revenue accepted the same treatment in an earlier year for the same assessee, s.263 for a later year without fresh cogent material is not maintainable.</a:t>
            </a:r>
            <a:endParaRPr lang="en-US" sz="1050" dirty="0">
              <a:latin typeface="Bookman Old Style" panose="02050604050505020204" pitchFamily="18" charset="0"/>
            </a:endParaRPr>
          </a:p>
        </p:txBody>
      </p:sp>
      <p:sp>
        <p:nvSpPr>
          <p:cNvPr id="15" name="Shape 13"/>
          <p:cNvSpPr/>
          <p:nvPr/>
        </p:nvSpPr>
        <p:spPr>
          <a:xfrm>
            <a:off x="365760" y="3730752"/>
            <a:ext cx="8412480" cy="1078992"/>
          </a:xfrm>
          <a:prstGeom prst="roundRect">
            <a:avLst>
              <a:gd name="adj" fmla="val 5932"/>
            </a:avLst>
          </a:prstGeom>
          <a:solidFill>
            <a:srgbClr val="0A1628"/>
          </a:solidFill>
          <a:effectLst>
            <a:outerShdw blurRad="101600" dist="38100" dir="2700000" algn="bl" rotWithShape="0">
              <a:srgbClr val="000000">
                <a:alpha val="18000"/>
              </a:srgbClr>
            </a:outerShdw>
          </a:effectLst>
        </p:spPr>
        <p:txBody>
          <a:bodyPr/>
          <a:lstStyle/>
          <a:p>
            <a:endParaRPr lang="en-IN">
              <a:latin typeface="Bookman Old Style" panose="02050604050505020204" pitchFamily="18" charset="0"/>
            </a:endParaRPr>
          </a:p>
        </p:txBody>
      </p:sp>
      <p:sp>
        <p:nvSpPr>
          <p:cNvPr id="16" name="Shape 14"/>
          <p:cNvSpPr/>
          <p:nvPr/>
        </p:nvSpPr>
        <p:spPr>
          <a:xfrm>
            <a:off x="502920" y="4023360"/>
            <a:ext cx="502920" cy="502920"/>
          </a:xfrm>
          <a:prstGeom prst="ellipse">
            <a:avLst/>
          </a:prstGeom>
          <a:solidFill>
            <a:srgbClr val="00B4D8"/>
          </a:solidFill>
        </p:spPr>
        <p:txBody>
          <a:bodyPr/>
          <a:lstStyle/>
          <a:p>
            <a:endParaRPr lang="en-IN">
              <a:latin typeface="Bookman Old Style" panose="02050604050505020204" pitchFamily="18" charset="0"/>
            </a:endParaRPr>
          </a:p>
        </p:txBody>
      </p:sp>
      <p:sp>
        <p:nvSpPr>
          <p:cNvPr id="17" name="Text 15"/>
          <p:cNvSpPr/>
          <p:nvPr/>
        </p:nvSpPr>
        <p:spPr>
          <a:xfrm>
            <a:off x="502920" y="4023360"/>
            <a:ext cx="502920" cy="502920"/>
          </a:xfrm>
          <a:prstGeom prst="rect">
            <a:avLst/>
          </a:prstGeom>
          <a:noFill/>
        </p:spPr>
        <p:txBody>
          <a:bodyPr wrap="square" rtlCol="0" anchor="ctr"/>
          <a:lstStyle/>
          <a:p>
            <a:pPr marL="0" indent="0" algn="ctr">
              <a:buNone/>
            </a:pPr>
            <a:r>
              <a:rPr lang="en-US" sz="1200" b="1" dirty="0">
                <a:solidFill>
                  <a:srgbClr val="FFFFFF"/>
                </a:solidFill>
                <a:latin typeface="Bookman Old Style" panose="02050604050505020204" pitchFamily="18" charset="0"/>
                <a:ea typeface="Cambria" panose="02040503050406030204" pitchFamily="34" charset="-122"/>
                <a:cs typeface="Cambria" panose="02040503050406030204" pitchFamily="34" charset="-120"/>
              </a:rPr>
              <a:t>03</a:t>
            </a:r>
            <a:endParaRPr lang="en-US" sz="1200" dirty="0">
              <a:latin typeface="Bookman Old Style" panose="02050604050505020204" pitchFamily="18" charset="0"/>
            </a:endParaRPr>
          </a:p>
        </p:txBody>
      </p:sp>
      <p:sp>
        <p:nvSpPr>
          <p:cNvPr id="18" name="Text 16"/>
          <p:cNvSpPr/>
          <p:nvPr/>
        </p:nvSpPr>
        <p:spPr>
          <a:xfrm>
            <a:off x="1143000" y="3822192"/>
            <a:ext cx="7406640" cy="347472"/>
          </a:xfrm>
          <a:prstGeom prst="rect">
            <a:avLst/>
          </a:prstGeom>
          <a:noFill/>
        </p:spPr>
        <p:txBody>
          <a:bodyPr wrap="square" rtlCol="0" anchor="ctr"/>
          <a:lstStyle/>
          <a:p>
            <a:pPr marL="0" indent="0">
              <a:buNone/>
            </a:pPr>
            <a:r>
              <a:rPr lang="en-US" sz="1300" b="1" dirty="0">
                <a:solidFill>
                  <a:srgbClr val="F4A261"/>
                </a:solidFill>
                <a:latin typeface="Bookman Old Style" panose="02050604050505020204" pitchFamily="18" charset="0"/>
                <a:ea typeface="Cambria" panose="02040503050406030204" pitchFamily="34" charset="-122"/>
                <a:cs typeface="Cambria" panose="02040503050406030204" pitchFamily="34" charset="-120"/>
              </a:rPr>
              <a:t>CIT MUST DECIDE ON MERITS, NOT REMAND</a:t>
            </a:r>
            <a:endParaRPr lang="en-US" sz="1300" dirty="0">
              <a:latin typeface="Bookman Old Style" panose="02050604050505020204" pitchFamily="18" charset="0"/>
            </a:endParaRPr>
          </a:p>
        </p:txBody>
      </p:sp>
      <p:sp>
        <p:nvSpPr>
          <p:cNvPr id="19" name="Text 17"/>
          <p:cNvSpPr/>
          <p:nvPr/>
        </p:nvSpPr>
        <p:spPr>
          <a:xfrm>
            <a:off x="1143000" y="4187952"/>
            <a:ext cx="7406640" cy="548640"/>
          </a:xfrm>
          <a:prstGeom prst="rect">
            <a:avLst/>
          </a:prstGeom>
          <a:noFill/>
        </p:spPr>
        <p:txBody>
          <a:bodyPr wrap="square" rtlCol="0" anchor="ctr"/>
          <a:lstStyle/>
          <a:p>
            <a:pPr marL="0" indent="0">
              <a:buNone/>
            </a:pPr>
            <a:r>
              <a:rPr lang="en-US" sz="1050" dirty="0">
                <a:solidFill>
                  <a:srgbClr val="90A4BE"/>
                </a:solidFill>
                <a:latin typeface="Bookman Old Style" panose="02050604050505020204" pitchFamily="18" charset="0"/>
                <a:ea typeface="Calibri" panose="020F0502020204030204" pitchFamily="34" charset="-122"/>
                <a:cs typeface="Calibri" panose="020F0502020204030204" pitchFamily="34" charset="-120"/>
              </a:rPr>
              <a:t>Where AO has investigated (even imperfectly), CIT must make the addition herself — V-Con SC 2025. A remand for fresh scrutiny without specific failure recorded is bad in law.</a:t>
            </a:r>
            <a:endParaRPr lang="en-US" sz="1050" dirty="0">
              <a:latin typeface="Bookman Old Style" panose="02050604050505020204" pitchFamily="18" charset="0"/>
            </a:endParaRPr>
          </a:p>
        </p:txBody>
      </p:sp>
      <p:sp>
        <p:nvSpPr>
          <p:cNvPr id="20" name="Text 18"/>
          <p:cNvSpPr/>
          <p:nvPr/>
        </p:nvSpPr>
        <p:spPr>
          <a:xfrm>
            <a:off x="0" y="4809744"/>
            <a:ext cx="9144000" cy="329184"/>
          </a:xfrm>
          <a:prstGeom prst="rect">
            <a:avLst/>
          </a:prstGeom>
          <a:noFill/>
        </p:spPr>
        <p:txBody>
          <a:bodyPr wrap="square" rtlCol="0" anchor="ctr"/>
          <a:lstStyle/>
          <a:p>
            <a:pPr marL="0" indent="0" algn="ctr">
              <a:buNone/>
            </a:pPr>
            <a:r>
              <a:rPr lang="en-US" sz="850" dirty="0">
                <a:solidFill>
                  <a:srgbClr val="4B5563"/>
                </a:solidFill>
                <a:latin typeface="Bookman Old Style" panose="02050604050505020204" pitchFamily="18" charset="0"/>
                <a:ea typeface="Calibri" panose="020F0502020204030204" pitchFamily="34" charset="-122"/>
                <a:cs typeface="Calibri" panose="020F0502020204030204" pitchFamily="34" charset="-120"/>
              </a:rPr>
              <a:t>CIT v. VST Industries Ltd.  |  ITT Appeal No. 313/2008  |  HC Telangana  |  Feb 24, 2026  |  taxmann.com</a:t>
            </a:r>
            <a:endParaRPr lang="en-US" sz="850" dirty="0">
              <a:latin typeface="Bookman Old Style" panose="020506040505050202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2" name="Shape 0"/>
          <p:cNvSpPr/>
          <p:nvPr/>
        </p:nvSpPr>
        <p:spPr>
          <a:xfrm>
            <a:off x="0" y="0"/>
            <a:ext cx="9144000" cy="164592"/>
          </a:xfrm>
          <a:prstGeom prst="rect">
            <a:avLst/>
          </a:prstGeom>
          <a:solidFill>
            <a:srgbClr val="C9A84C"/>
          </a:solidFill>
          <a:ln w="12700">
            <a:solidFill>
              <a:srgbClr val="C9A84C"/>
            </a:solidFill>
            <a:prstDash val="solid"/>
          </a:ln>
        </p:spPr>
        <p:txBody>
          <a:bodyPr/>
          <a:lstStyle/>
          <a:p>
            <a:endParaRPr lang="en-IN"/>
          </a:p>
        </p:txBody>
      </p:sp>
      <p:sp>
        <p:nvSpPr>
          <p:cNvPr id="3" name="Text 1"/>
          <p:cNvSpPr/>
          <p:nvPr/>
        </p:nvSpPr>
        <p:spPr>
          <a:xfrm>
            <a:off x="548640" y="320040"/>
            <a:ext cx="8046720" cy="347472"/>
          </a:xfrm>
          <a:prstGeom prst="rect">
            <a:avLst/>
          </a:prstGeom>
          <a:noFill/>
        </p:spPr>
        <p:txBody>
          <a:bodyPr wrap="square" rtlCol="0" anchor="ctr"/>
          <a:lstStyle/>
          <a:p>
            <a:pPr marL="0" indent="0">
              <a:buNone/>
            </a:pPr>
            <a:r>
              <a:rPr lang="en-US" sz="1100" b="1" kern="0" spc="300"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STATUTORY &amp; JUDICIAL ANALYSIS</a:t>
            </a:r>
            <a:endParaRPr lang="en-US" sz="1100" dirty="0"/>
          </a:p>
        </p:txBody>
      </p:sp>
      <p:sp>
        <p:nvSpPr>
          <p:cNvPr id="4" name="Text 2"/>
          <p:cNvSpPr/>
          <p:nvPr/>
        </p:nvSpPr>
        <p:spPr>
          <a:xfrm>
            <a:off x="548640" y="1221377"/>
            <a:ext cx="8046720" cy="1005840"/>
          </a:xfrm>
          <a:prstGeom prst="rect">
            <a:avLst/>
          </a:prstGeom>
          <a:noFill/>
        </p:spPr>
        <p:txBody>
          <a:bodyPr wrap="square" rtlCol="0" anchor="ctr"/>
          <a:lstStyle/>
          <a:p>
            <a:pPr marL="0" indent="0">
              <a:buNone/>
            </a:pPr>
            <a:r>
              <a:rPr lang="en-US" sz="30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Section 270A</a:t>
            </a:r>
            <a:endParaRPr lang="en-US" sz="3000" dirty="0"/>
          </a:p>
          <a:p>
            <a:pPr marL="0" indent="0">
              <a:buNone/>
            </a:pPr>
            <a:r>
              <a:rPr lang="en-US" sz="30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Penalty for Under-Reporting &amp; Misreporting of Income</a:t>
            </a:r>
            <a:endParaRPr lang="en-US" sz="3000" dirty="0"/>
          </a:p>
        </p:txBody>
      </p:sp>
      <p:sp>
        <p:nvSpPr>
          <p:cNvPr id="5" name="Text 3"/>
          <p:cNvSpPr/>
          <p:nvPr/>
        </p:nvSpPr>
        <p:spPr>
          <a:xfrm>
            <a:off x="548640" y="2272937"/>
            <a:ext cx="8046720" cy="502920"/>
          </a:xfrm>
          <a:prstGeom prst="rect">
            <a:avLst/>
          </a:prstGeom>
          <a:noFill/>
        </p:spPr>
        <p:txBody>
          <a:bodyPr wrap="square" rtlCol="0" anchor="ctr"/>
          <a:lstStyle/>
          <a:p>
            <a:pPr marL="0" indent="0">
              <a:buNone/>
            </a:pPr>
            <a:r>
              <a:rPr lang="en-US" sz="1400" i="1" dirty="0">
                <a:solidFill>
                  <a:srgbClr val="F0D98A"/>
                </a:solidFill>
                <a:latin typeface="Bookman Old Style" panose="02050604050505020204" pitchFamily="18" charset="0"/>
                <a:ea typeface="Bookman Old Style" panose="02050604050505020204" pitchFamily="34" charset="-122"/>
                <a:cs typeface="Bookman Old Style" panose="02050604050505020204" pitchFamily="34" charset="-120"/>
              </a:rPr>
              <a:t>Why Specifying the Limb / Clause of Under-Reporting in the Notice is Mandatory</a:t>
            </a:r>
            <a:endParaRPr lang="en-US" sz="1400" dirty="0"/>
          </a:p>
        </p:txBody>
      </p:sp>
      <p:sp>
        <p:nvSpPr>
          <p:cNvPr id="6" name="Shape 4"/>
          <p:cNvSpPr/>
          <p:nvPr/>
        </p:nvSpPr>
        <p:spPr>
          <a:xfrm>
            <a:off x="548640" y="2821577"/>
            <a:ext cx="8046720" cy="27432"/>
          </a:xfrm>
          <a:prstGeom prst="rect">
            <a:avLst/>
          </a:prstGeom>
          <a:solidFill>
            <a:srgbClr val="C9A84C"/>
          </a:solidFill>
          <a:ln w="12700">
            <a:solidFill>
              <a:srgbClr val="C9A84C"/>
            </a:solidFill>
            <a:prstDash val="solid"/>
          </a:ln>
        </p:spPr>
        <p:txBody>
          <a:bodyPr/>
          <a:lstStyle/>
          <a:p>
            <a:endParaRPr lang="en-IN"/>
          </a:p>
        </p:txBody>
      </p:sp>
      <p:sp>
        <p:nvSpPr>
          <p:cNvPr id="7" name="Text 5"/>
          <p:cNvSpPr/>
          <p:nvPr/>
        </p:nvSpPr>
        <p:spPr>
          <a:xfrm>
            <a:off x="548640" y="3250474"/>
            <a:ext cx="8046720" cy="594360"/>
          </a:xfrm>
          <a:prstGeom prst="rect">
            <a:avLst/>
          </a:prstGeom>
          <a:noFill/>
        </p:spPr>
        <p:txBody>
          <a:bodyPr wrap="square" rtlCol="0" anchor="ctr"/>
          <a:lstStyle/>
          <a:p>
            <a:pPr marL="0" indent="0">
              <a:buNone/>
            </a:pPr>
            <a:r>
              <a:rPr lang="en-US" sz="1000" dirty="0">
                <a:solidFill>
                  <a:srgbClr val="C8D4E8"/>
                </a:solidFill>
                <a:latin typeface="Bookman Old Style" panose="02050604050505020204" pitchFamily="18" charset="0"/>
                <a:ea typeface="Bookman Old Style" panose="02050604050505020204" pitchFamily="34" charset="-122"/>
                <a:cs typeface="Bookman Old Style" panose="02050604050505020204" pitchFamily="34" charset="-120"/>
              </a:rPr>
              <a:t>Income-tax Act, 1961  ::  ITAT 'A' Bench, Mumbai  |  ITA No.8509/Mum/2025  |  01.06.2026</a:t>
            </a:r>
            <a:endParaRPr lang="en-US" sz="1000" dirty="0"/>
          </a:p>
          <a:p>
            <a:pPr marL="0" indent="0">
              <a:buNone/>
            </a:pPr>
            <a:r>
              <a:rPr lang="en-US" sz="1000" dirty="0">
                <a:solidFill>
                  <a:srgbClr val="C8D4E8"/>
                </a:solidFill>
                <a:latin typeface="Bookman Old Style" panose="02050604050505020204" pitchFamily="18" charset="0"/>
                <a:ea typeface="Bookman Old Style" panose="02050604050505020204" pitchFamily="34" charset="-122"/>
                <a:cs typeface="Bookman Old Style" panose="02050604050505020204" pitchFamily="34" charset="-120"/>
              </a:rPr>
              <a:t>M/s. Anshul Specialty Molecules Pvt. Ltd. v. Dy. Commissioner of Income Tax, Circle 1(1)(1), Mumbai</a:t>
            </a:r>
            <a:endParaRPr lang="en-US" sz="1000" dirty="0"/>
          </a:p>
        </p:txBody>
      </p:sp>
      <p:sp>
        <p:nvSpPr>
          <p:cNvPr id="10" name="Shape 8"/>
          <p:cNvSpPr/>
          <p:nvPr/>
        </p:nvSpPr>
        <p:spPr>
          <a:xfrm>
            <a:off x="0" y="4828032"/>
            <a:ext cx="9144000" cy="320040"/>
          </a:xfrm>
          <a:prstGeom prst="rect">
            <a:avLst/>
          </a:prstGeom>
          <a:solidFill>
            <a:srgbClr val="1B2A4A"/>
          </a:solidFill>
          <a:ln w="12700">
            <a:solidFill>
              <a:srgbClr val="1B2A4A"/>
            </a:solidFill>
            <a:prstDash val="solid"/>
          </a:ln>
        </p:spPr>
        <p:txBody>
          <a:bodyPr/>
          <a:lstStyle/>
          <a:p>
            <a:endParaRPr lang="en-IN"/>
          </a:p>
        </p:txBody>
      </p:sp>
      <p:sp>
        <p:nvSpPr>
          <p:cNvPr id="12" name="Text 10"/>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Text 0"/>
          <p:cNvSpPr/>
          <p:nvPr/>
        </p:nvSpPr>
        <p:spPr>
          <a:xfrm>
            <a:off x="365760" y="182880"/>
            <a:ext cx="8412480" cy="411480"/>
          </a:xfrm>
          <a:prstGeom prst="rect">
            <a:avLst/>
          </a:prstGeom>
          <a:noFill/>
        </p:spPr>
        <p:txBody>
          <a:bodyPr wrap="square" rtlCol="0" anchor="ctr"/>
          <a:lstStyle/>
          <a:p>
            <a:pPr marL="0" indent="0">
              <a:buNone/>
            </a:pPr>
            <a:r>
              <a:rPr lang="en-US" sz="18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Under-Reporting  vs.  Misreporting</a:t>
            </a:r>
            <a:endParaRPr lang="en-US" sz="1800" dirty="0"/>
          </a:p>
        </p:txBody>
      </p:sp>
      <p:sp>
        <p:nvSpPr>
          <p:cNvPr id="3" name="Shape 1"/>
          <p:cNvSpPr/>
          <p:nvPr/>
        </p:nvSpPr>
        <p:spPr>
          <a:xfrm>
            <a:off x="365760" y="612648"/>
            <a:ext cx="8412480" cy="27432"/>
          </a:xfrm>
          <a:prstGeom prst="rect">
            <a:avLst/>
          </a:prstGeom>
          <a:solidFill>
            <a:srgbClr val="C9A84C"/>
          </a:solidFill>
          <a:ln w="12700">
            <a:solidFill>
              <a:srgbClr val="C9A84C"/>
            </a:solidFill>
            <a:prstDash val="solid"/>
          </a:ln>
        </p:spPr>
        <p:txBody>
          <a:bodyPr/>
          <a:lstStyle/>
          <a:p>
            <a:endParaRPr lang="en-IN"/>
          </a:p>
        </p:txBody>
      </p:sp>
      <p:sp>
        <p:nvSpPr>
          <p:cNvPr id="4" name="Shape 2"/>
          <p:cNvSpPr/>
          <p:nvPr/>
        </p:nvSpPr>
        <p:spPr>
          <a:xfrm>
            <a:off x="365760" y="713232"/>
            <a:ext cx="4114800" cy="4023360"/>
          </a:xfrm>
          <a:prstGeom prst="rect">
            <a:avLst/>
          </a:prstGeom>
          <a:solidFill>
            <a:srgbClr val="EEF1F7"/>
          </a:solidFill>
          <a:effectLst>
            <a:outerShdw blurRad="63500" dist="25400" dir="2700000" algn="bl" rotWithShape="0">
              <a:srgbClr val="000000">
                <a:alpha val="12000"/>
              </a:srgbClr>
            </a:outerShdw>
          </a:effectLst>
        </p:spPr>
        <p:txBody>
          <a:bodyPr/>
          <a:lstStyle/>
          <a:p>
            <a:endParaRPr lang="en-IN"/>
          </a:p>
        </p:txBody>
      </p:sp>
      <p:sp>
        <p:nvSpPr>
          <p:cNvPr id="5" name="Shape 3"/>
          <p:cNvSpPr/>
          <p:nvPr/>
        </p:nvSpPr>
        <p:spPr>
          <a:xfrm>
            <a:off x="365760" y="713232"/>
            <a:ext cx="4114800" cy="411480"/>
          </a:xfrm>
          <a:prstGeom prst="rect">
            <a:avLst/>
          </a:prstGeom>
          <a:solidFill>
            <a:srgbClr val="1B2A4A"/>
          </a:solidFill>
        </p:spPr>
        <p:txBody>
          <a:bodyPr/>
          <a:lstStyle/>
          <a:p>
            <a:endParaRPr lang="en-IN"/>
          </a:p>
        </p:txBody>
      </p:sp>
      <p:sp>
        <p:nvSpPr>
          <p:cNvPr id="6" name="Text 4"/>
          <p:cNvSpPr/>
          <p:nvPr/>
        </p:nvSpPr>
        <p:spPr>
          <a:xfrm>
            <a:off x="457200" y="713232"/>
            <a:ext cx="3931920" cy="411480"/>
          </a:xfrm>
          <a:prstGeom prst="rect">
            <a:avLst/>
          </a:prstGeom>
          <a:noFill/>
        </p:spPr>
        <p:txBody>
          <a:bodyPr wrap="square" rtlCol="0" anchor="ctr"/>
          <a:lstStyle/>
          <a:p>
            <a:pPr marL="0" indent="0">
              <a:buNone/>
            </a:pPr>
            <a:r>
              <a:rPr lang="en-US" sz="11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Under-Reporting  |  S.270A(2)</a:t>
            </a:r>
            <a:endParaRPr lang="en-US" sz="1100" dirty="0"/>
          </a:p>
        </p:txBody>
      </p:sp>
      <p:sp>
        <p:nvSpPr>
          <p:cNvPr id="7" name="Text 5"/>
          <p:cNvSpPr/>
          <p:nvPr/>
        </p:nvSpPr>
        <p:spPr>
          <a:xfrm>
            <a:off x="457200" y="1188720"/>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Trigger:</a:t>
            </a:r>
            <a:endParaRPr lang="en-US" sz="900" dirty="0"/>
          </a:p>
        </p:txBody>
      </p:sp>
      <p:sp>
        <p:nvSpPr>
          <p:cNvPr id="8" name="Text 6"/>
          <p:cNvSpPr/>
          <p:nvPr/>
        </p:nvSpPr>
        <p:spPr>
          <a:xfrm>
            <a:off x="1874520" y="1188720"/>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Any one of clauses (a)–(g) — e.g. assessed income exceeds returned income</a:t>
            </a:r>
            <a:endParaRPr lang="en-US" sz="900" dirty="0"/>
          </a:p>
        </p:txBody>
      </p:sp>
      <p:sp>
        <p:nvSpPr>
          <p:cNvPr id="9" name="Text 7"/>
          <p:cNvSpPr/>
          <p:nvPr/>
        </p:nvSpPr>
        <p:spPr>
          <a:xfrm>
            <a:off x="457200" y="1673352"/>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Penalty:</a:t>
            </a:r>
            <a:endParaRPr lang="en-US" sz="900" dirty="0"/>
          </a:p>
        </p:txBody>
      </p:sp>
      <p:sp>
        <p:nvSpPr>
          <p:cNvPr id="10" name="Text 8"/>
          <p:cNvSpPr/>
          <p:nvPr/>
        </p:nvSpPr>
        <p:spPr>
          <a:xfrm>
            <a:off x="1874520" y="1673352"/>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50% of tax payable on under-reported income</a:t>
            </a:r>
            <a:endParaRPr lang="en-US" sz="900" dirty="0"/>
          </a:p>
        </p:txBody>
      </p:sp>
      <p:sp>
        <p:nvSpPr>
          <p:cNvPr id="11" name="Text 9"/>
          <p:cNvSpPr/>
          <p:nvPr/>
        </p:nvSpPr>
        <p:spPr>
          <a:xfrm>
            <a:off x="457200" y="2157984"/>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Mental element:</a:t>
            </a:r>
            <a:endParaRPr lang="en-US" sz="900" dirty="0"/>
          </a:p>
        </p:txBody>
      </p:sp>
      <p:sp>
        <p:nvSpPr>
          <p:cNvPr id="12" name="Text 10"/>
          <p:cNvSpPr/>
          <p:nvPr/>
        </p:nvSpPr>
        <p:spPr>
          <a:xfrm>
            <a:off x="1874520" y="2157984"/>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No allegation of dishonesty or false particulars required</a:t>
            </a:r>
            <a:endParaRPr lang="en-US" sz="900" dirty="0"/>
          </a:p>
        </p:txBody>
      </p:sp>
      <p:sp>
        <p:nvSpPr>
          <p:cNvPr id="13" name="Text 11"/>
          <p:cNvSpPr/>
          <p:nvPr/>
        </p:nvSpPr>
        <p:spPr>
          <a:xfrm>
            <a:off x="457200" y="2642616"/>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Immunity (S.270AA):</a:t>
            </a:r>
            <a:endParaRPr lang="en-US" sz="900" dirty="0"/>
          </a:p>
        </p:txBody>
      </p:sp>
      <p:sp>
        <p:nvSpPr>
          <p:cNvPr id="14" name="Text 12"/>
          <p:cNvSpPr/>
          <p:nvPr/>
        </p:nvSpPr>
        <p:spPr>
          <a:xfrm>
            <a:off x="1874520" y="2642616"/>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Available on payment of tax &amp; interest within prescribed time</a:t>
            </a:r>
            <a:endParaRPr lang="en-US" sz="900" dirty="0"/>
          </a:p>
        </p:txBody>
      </p:sp>
      <p:sp>
        <p:nvSpPr>
          <p:cNvPr id="15" name="Text 13"/>
          <p:cNvSpPr/>
          <p:nvPr/>
        </p:nvSpPr>
        <p:spPr>
          <a:xfrm>
            <a:off x="457200" y="3127248"/>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Notice must show:</a:t>
            </a:r>
            <a:endParaRPr lang="en-US" sz="900" dirty="0"/>
          </a:p>
        </p:txBody>
      </p:sp>
      <p:sp>
        <p:nvSpPr>
          <p:cNvPr id="16" name="Text 14"/>
          <p:cNvSpPr/>
          <p:nvPr/>
        </p:nvSpPr>
        <p:spPr>
          <a:xfrm>
            <a:off x="1874520" y="3127248"/>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The specific clause (a)–(g) under which under-reporting is alleged</a:t>
            </a:r>
            <a:endParaRPr lang="en-US" sz="900" dirty="0"/>
          </a:p>
        </p:txBody>
      </p:sp>
      <p:sp>
        <p:nvSpPr>
          <p:cNvPr id="17" name="Text 15"/>
          <p:cNvSpPr/>
          <p:nvPr/>
        </p:nvSpPr>
        <p:spPr>
          <a:xfrm>
            <a:off x="457200" y="3611880"/>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6 exclusions:</a:t>
            </a:r>
            <a:endParaRPr lang="en-US" sz="900" dirty="0"/>
          </a:p>
        </p:txBody>
      </p:sp>
      <p:sp>
        <p:nvSpPr>
          <p:cNvPr id="18" name="Text 16"/>
          <p:cNvSpPr/>
          <p:nvPr/>
        </p:nvSpPr>
        <p:spPr>
          <a:xfrm>
            <a:off x="1874520" y="3611880"/>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Sub-section (6): bona fide estimates, adequate disclosure, TP additions etc.</a:t>
            </a:r>
            <a:endParaRPr lang="en-US" sz="900" dirty="0"/>
          </a:p>
        </p:txBody>
      </p:sp>
      <p:sp>
        <p:nvSpPr>
          <p:cNvPr id="19" name="Shape 17"/>
          <p:cNvSpPr/>
          <p:nvPr/>
        </p:nvSpPr>
        <p:spPr>
          <a:xfrm>
            <a:off x="4206240" y="2286000"/>
            <a:ext cx="731520" cy="548640"/>
          </a:xfrm>
          <a:prstGeom prst="rect">
            <a:avLst/>
          </a:prstGeom>
          <a:solidFill>
            <a:srgbClr val="C9A84C"/>
          </a:solidFill>
        </p:spPr>
        <p:txBody>
          <a:bodyPr/>
          <a:lstStyle/>
          <a:p>
            <a:endParaRPr lang="en-IN"/>
          </a:p>
        </p:txBody>
      </p:sp>
      <p:sp>
        <p:nvSpPr>
          <p:cNvPr id="20" name="Text 18"/>
          <p:cNvSpPr/>
          <p:nvPr/>
        </p:nvSpPr>
        <p:spPr>
          <a:xfrm>
            <a:off x="4206240" y="2286000"/>
            <a:ext cx="731520" cy="548640"/>
          </a:xfrm>
          <a:prstGeom prst="rect">
            <a:avLst/>
          </a:prstGeom>
          <a:noFill/>
        </p:spPr>
        <p:txBody>
          <a:bodyPr wrap="square" rtlCol="0" anchor="ctr"/>
          <a:lstStyle/>
          <a:p>
            <a:pPr marL="0" indent="0" algn="ctr">
              <a:buNone/>
            </a:pPr>
            <a:r>
              <a:rPr lang="en-US" sz="14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VS</a:t>
            </a:r>
            <a:endParaRPr lang="en-US" sz="1400" dirty="0"/>
          </a:p>
        </p:txBody>
      </p:sp>
      <p:sp>
        <p:nvSpPr>
          <p:cNvPr id="21" name="Shape 19"/>
          <p:cNvSpPr/>
          <p:nvPr/>
        </p:nvSpPr>
        <p:spPr>
          <a:xfrm>
            <a:off x="4663440" y="713232"/>
            <a:ext cx="4114800" cy="4023360"/>
          </a:xfrm>
          <a:prstGeom prst="rect">
            <a:avLst/>
          </a:prstGeom>
          <a:solidFill>
            <a:srgbClr val="FFF7E0"/>
          </a:solidFill>
          <a:effectLst>
            <a:outerShdw blurRad="63500" dist="25400" dir="2700000" algn="bl" rotWithShape="0">
              <a:srgbClr val="000000">
                <a:alpha val="12000"/>
              </a:srgbClr>
            </a:outerShdw>
          </a:effectLst>
        </p:spPr>
        <p:txBody>
          <a:bodyPr/>
          <a:lstStyle/>
          <a:p>
            <a:endParaRPr lang="en-IN"/>
          </a:p>
        </p:txBody>
      </p:sp>
      <p:sp>
        <p:nvSpPr>
          <p:cNvPr id="22" name="Shape 20"/>
          <p:cNvSpPr/>
          <p:nvPr/>
        </p:nvSpPr>
        <p:spPr>
          <a:xfrm>
            <a:off x="4663440" y="713232"/>
            <a:ext cx="4114800" cy="411480"/>
          </a:xfrm>
          <a:prstGeom prst="rect">
            <a:avLst/>
          </a:prstGeom>
          <a:solidFill>
            <a:srgbClr val="C9A84C"/>
          </a:solidFill>
        </p:spPr>
        <p:txBody>
          <a:bodyPr/>
          <a:lstStyle/>
          <a:p>
            <a:endParaRPr lang="en-IN"/>
          </a:p>
        </p:txBody>
      </p:sp>
      <p:sp>
        <p:nvSpPr>
          <p:cNvPr id="23" name="Text 21"/>
          <p:cNvSpPr/>
          <p:nvPr/>
        </p:nvSpPr>
        <p:spPr>
          <a:xfrm>
            <a:off x="4754880" y="713232"/>
            <a:ext cx="3931920" cy="411480"/>
          </a:xfrm>
          <a:prstGeom prst="rect">
            <a:avLst/>
          </a:prstGeom>
          <a:noFill/>
        </p:spPr>
        <p:txBody>
          <a:bodyPr wrap="square" rtlCol="0" anchor="ctr"/>
          <a:lstStyle/>
          <a:p>
            <a:pPr marL="0" indent="0">
              <a:buNone/>
            </a:pPr>
            <a:r>
              <a:rPr lang="en-US" sz="11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Misreporting  |  S.270A(9)</a:t>
            </a:r>
            <a:endParaRPr lang="en-US" sz="1100" dirty="0"/>
          </a:p>
        </p:txBody>
      </p:sp>
      <p:sp>
        <p:nvSpPr>
          <p:cNvPr id="24" name="Text 22"/>
          <p:cNvSpPr/>
          <p:nvPr/>
        </p:nvSpPr>
        <p:spPr>
          <a:xfrm>
            <a:off x="4754880" y="1188720"/>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Trigger:</a:t>
            </a:r>
            <a:endParaRPr lang="en-US" sz="900" dirty="0"/>
          </a:p>
        </p:txBody>
      </p:sp>
      <p:sp>
        <p:nvSpPr>
          <p:cNvPr id="25" name="Text 23"/>
          <p:cNvSpPr/>
          <p:nvPr/>
        </p:nvSpPr>
        <p:spPr>
          <a:xfrm>
            <a:off x="6172200" y="1188720"/>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Six specified categories — false entries, suppression of facts, false expenditure, non-recording of investments, etc.</a:t>
            </a:r>
            <a:endParaRPr lang="en-US" sz="900" dirty="0"/>
          </a:p>
        </p:txBody>
      </p:sp>
      <p:sp>
        <p:nvSpPr>
          <p:cNvPr id="26" name="Text 24"/>
          <p:cNvSpPr/>
          <p:nvPr/>
        </p:nvSpPr>
        <p:spPr>
          <a:xfrm>
            <a:off x="4754880" y="1673352"/>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Penalty:</a:t>
            </a:r>
            <a:endParaRPr lang="en-US" sz="900" dirty="0"/>
          </a:p>
        </p:txBody>
      </p:sp>
      <p:sp>
        <p:nvSpPr>
          <p:cNvPr id="27" name="Text 25"/>
          <p:cNvSpPr/>
          <p:nvPr/>
        </p:nvSpPr>
        <p:spPr>
          <a:xfrm>
            <a:off x="6172200" y="1673352"/>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200% of tax payable on under-reported income</a:t>
            </a:r>
            <a:endParaRPr lang="en-US" sz="900" dirty="0"/>
          </a:p>
        </p:txBody>
      </p:sp>
      <p:sp>
        <p:nvSpPr>
          <p:cNvPr id="28" name="Text 26"/>
          <p:cNvSpPr/>
          <p:nvPr/>
        </p:nvSpPr>
        <p:spPr>
          <a:xfrm>
            <a:off x="4754880" y="2157984"/>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Mental element:</a:t>
            </a:r>
            <a:endParaRPr lang="en-US" sz="900" dirty="0"/>
          </a:p>
        </p:txBody>
      </p:sp>
      <p:sp>
        <p:nvSpPr>
          <p:cNvPr id="29" name="Text 27"/>
          <p:cNvSpPr/>
          <p:nvPr/>
        </p:nvSpPr>
        <p:spPr>
          <a:xfrm>
            <a:off x="6172200" y="2157984"/>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Involves element of deliberate misstatement or suppression</a:t>
            </a:r>
            <a:endParaRPr lang="en-US" sz="900" dirty="0"/>
          </a:p>
        </p:txBody>
      </p:sp>
      <p:sp>
        <p:nvSpPr>
          <p:cNvPr id="30" name="Text 28"/>
          <p:cNvSpPr/>
          <p:nvPr/>
        </p:nvSpPr>
        <p:spPr>
          <a:xfrm>
            <a:off x="4754880" y="2642616"/>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Immunity (S.270AA):</a:t>
            </a:r>
            <a:endParaRPr lang="en-US" sz="900" dirty="0"/>
          </a:p>
        </p:txBody>
      </p:sp>
      <p:sp>
        <p:nvSpPr>
          <p:cNvPr id="31" name="Text 29"/>
          <p:cNvSpPr/>
          <p:nvPr/>
        </p:nvSpPr>
        <p:spPr>
          <a:xfrm>
            <a:off x="6172200" y="2642616"/>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NOT available — immunity is explicitly barred for misreporting cases</a:t>
            </a:r>
            <a:endParaRPr lang="en-US" sz="900" dirty="0"/>
          </a:p>
        </p:txBody>
      </p:sp>
      <p:sp>
        <p:nvSpPr>
          <p:cNvPr id="32" name="Text 30"/>
          <p:cNvSpPr/>
          <p:nvPr/>
        </p:nvSpPr>
        <p:spPr>
          <a:xfrm>
            <a:off x="4754880" y="3127248"/>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Notice must show:</a:t>
            </a:r>
            <a:endParaRPr lang="en-US" sz="900" dirty="0"/>
          </a:p>
        </p:txBody>
      </p:sp>
      <p:sp>
        <p:nvSpPr>
          <p:cNvPr id="33" name="Text 31"/>
          <p:cNvSpPr/>
          <p:nvPr/>
        </p:nvSpPr>
        <p:spPr>
          <a:xfrm>
            <a:off x="6172200" y="3127248"/>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The specific sub-clause of S.270A(9) relied upon</a:t>
            </a:r>
            <a:endParaRPr lang="en-US" sz="900" dirty="0"/>
          </a:p>
        </p:txBody>
      </p:sp>
      <p:sp>
        <p:nvSpPr>
          <p:cNvPr id="34" name="Text 32"/>
          <p:cNvSpPr/>
          <p:nvPr/>
        </p:nvSpPr>
        <p:spPr>
          <a:xfrm>
            <a:off x="4754880" y="3611880"/>
            <a:ext cx="1371600" cy="457200"/>
          </a:xfrm>
          <a:prstGeom prst="rect">
            <a:avLst/>
          </a:prstGeom>
          <a:noFill/>
        </p:spPr>
        <p:txBody>
          <a:bodyPr wrap="square" rtlCol="0" anchor="t"/>
          <a:lstStyle/>
          <a:p>
            <a:pPr marL="0" indent="0">
              <a:buNone/>
            </a:pPr>
            <a:r>
              <a:rPr lang="en-US" sz="9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Key point:</a:t>
            </a:r>
            <a:endParaRPr lang="en-US" sz="900" dirty="0"/>
          </a:p>
        </p:txBody>
      </p:sp>
      <p:sp>
        <p:nvSpPr>
          <p:cNvPr id="35" name="Text 33"/>
          <p:cNvSpPr/>
          <p:nvPr/>
        </p:nvSpPr>
        <p:spPr>
          <a:xfrm>
            <a:off x="6172200" y="3611880"/>
            <a:ext cx="2468880" cy="457200"/>
          </a:xfrm>
          <a:prstGeom prst="rect">
            <a:avLst/>
          </a:prstGeom>
          <a:noFill/>
        </p:spPr>
        <p:txBody>
          <a:bodyPr wrap="square" rtlCol="0" anchor="t"/>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Misreporting is a sub-species of under-reporting; all misreporting is under-reporting but not vice versa</a:t>
            </a:r>
            <a:endParaRPr lang="en-US" sz="900" dirty="0"/>
          </a:p>
        </p:txBody>
      </p:sp>
      <p:sp>
        <p:nvSpPr>
          <p:cNvPr id="36" name="Shape 34"/>
          <p:cNvSpPr/>
          <p:nvPr/>
        </p:nvSpPr>
        <p:spPr>
          <a:xfrm>
            <a:off x="0" y="4828032"/>
            <a:ext cx="9144000" cy="320040"/>
          </a:xfrm>
          <a:prstGeom prst="rect">
            <a:avLst/>
          </a:prstGeom>
          <a:solidFill>
            <a:srgbClr val="1B2A4A"/>
          </a:solidFill>
          <a:ln w="12700">
            <a:solidFill>
              <a:srgbClr val="1B2A4A"/>
            </a:solidFill>
            <a:prstDash val="solid"/>
          </a:ln>
        </p:spPr>
        <p:txBody>
          <a:bodyPr/>
          <a:lstStyle/>
          <a:p>
            <a:endParaRPr lang="en-IN"/>
          </a:p>
        </p:txBody>
      </p:sp>
      <p:sp>
        <p:nvSpPr>
          <p:cNvPr id="38" name="Text 36"/>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2E4272"/>
        </a:solidFill>
        <a:effectLst/>
      </p:bgPr>
    </p:bg>
    <p:spTree>
      <p:nvGrpSpPr>
        <p:cNvPr id="1" name=""/>
        <p:cNvGrpSpPr/>
        <p:nvPr/>
      </p:nvGrpSpPr>
      <p:grpSpPr>
        <a:xfrm>
          <a:off x="0" y="0"/>
          <a:ext cx="0" cy="0"/>
          <a:chOff x="0" y="0"/>
          <a:chExt cx="0" cy="0"/>
        </a:xfrm>
      </p:grpSpPr>
      <p:sp>
        <p:nvSpPr>
          <p:cNvPr id="2" name="Shape 0"/>
          <p:cNvSpPr/>
          <p:nvPr/>
        </p:nvSpPr>
        <p:spPr>
          <a:xfrm>
            <a:off x="0" y="0"/>
            <a:ext cx="9144000" cy="164592"/>
          </a:xfrm>
          <a:prstGeom prst="rect">
            <a:avLst/>
          </a:prstGeom>
          <a:solidFill>
            <a:srgbClr val="C9A84C"/>
          </a:solidFill>
          <a:ln w="12700">
            <a:solidFill>
              <a:srgbClr val="C9A84C"/>
            </a:solidFill>
            <a:prstDash val="solid"/>
          </a:ln>
        </p:spPr>
        <p:txBody>
          <a:bodyPr/>
          <a:lstStyle/>
          <a:p>
            <a:endParaRPr lang="en-IN"/>
          </a:p>
        </p:txBody>
      </p:sp>
      <p:sp>
        <p:nvSpPr>
          <p:cNvPr id="4" name="Text 2"/>
          <p:cNvSpPr/>
          <p:nvPr/>
        </p:nvSpPr>
        <p:spPr>
          <a:xfrm>
            <a:off x="914400" y="1965960"/>
            <a:ext cx="7315200" cy="822960"/>
          </a:xfrm>
          <a:prstGeom prst="rect">
            <a:avLst/>
          </a:prstGeom>
          <a:noFill/>
        </p:spPr>
        <p:txBody>
          <a:bodyPr wrap="square" rtlCol="0" anchor="ctr"/>
          <a:lstStyle/>
          <a:p>
            <a:pPr marL="0" indent="0">
              <a:buNone/>
            </a:pPr>
            <a:r>
              <a:rPr lang="en-US" sz="3400" b="1"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Practical Scenarios</a:t>
            </a:r>
            <a:endParaRPr lang="en-US" sz="3400" dirty="0"/>
          </a:p>
        </p:txBody>
      </p:sp>
      <p:sp>
        <p:nvSpPr>
          <p:cNvPr id="5" name="Shape 3"/>
          <p:cNvSpPr/>
          <p:nvPr/>
        </p:nvSpPr>
        <p:spPr>
          <a:xfrm>
            <a:off x="914400" y="2834640"/>
            <a:ext cx="7315200" cy="27432"/>
          </a:xfrm>
          <a:prstGeom prst="rect">
            <a:avLst/>
          </a:prstGeom>
          <a:solidFill>
            <a:srgbClr val="C9A84C"/>
          </a:solidFill>
          <a:ln w="12700">
            <a:solidFill>
              <a:srgbClr val="C9A84C"/>
            </a:solidFill>
            <a:prstDash val="solid"/>
          </a:ln>
        </p:spPr>
        <p:txBody>
          <a:bodyPr/>
          <a:lstStyle/>
          <a:p>
            <a:endParaRPr lang="en-IN"/>
          </a:p>
        </p:txBody>
      </p:sp>
      <p:sp>
        <p:nvSpPr>
          <p:cNvPr id="6" name="Text 4"/>
          <p:cNvSpPr/>
          <p:nvPr/>
        </p:nvSpPr>
        <p:spPr>
          <a:xfrm>
            <a:off x="914400" y="2926080"/>
            <a:ext cx="7315200" cy="640080"/>
          </a:xfrm>
          <a:prstGeom prst="rect">
            <a:avLst/>
          </a:prstGeom>
          <a:noFill/>
        </p:spPr>
        <p:txBody>
          <a:bodyPr wrap="square" rtlCol="0" anchor="ctr"/>
          <a:lstStyle/>
          <a:p>
            <a:pPr marL="0" indent="0">
              <a:buNone/>
            </a:pPr>
            <a:r>
              <a:rPr lang="en-US" sz="1200" i="1" dirty="0">
                <a:solidFill>
                  <a:srgbClr val="C8D4E8"/>
                </a:solidFill>
                <a:latin typeface="Bookman Old Style" panose="02050604050505020204" pitchFamily="18" charset="0"/>
                <a:ea typeface="Bookman Old Style" panose="02050604050505020204" pitchFamily="34" charset="-122"/>
                <a:cs typeface="Bookman Old Style" panose="02050604050505020204" pitchFamily="34" charset="-120"/>
              </a:rPr>
              <a:t>When does failure to specify the limb in the S.274 notice / penalty order render it invalid — illustrative situations</a:t>
            </a:r>
            <a:endParaRPr lang="en-US" sz="1200" dirty="0"/>
          </a:p>
        </p:txBody>
      </p:sp>
      <p:sp>
        <p:nvSpPr>
          <p:cNvPr id="8" name="Shape 6"/>
          <p:cNvSpPr/>
          <p:nvPr/>
        </p:nvSpPr>
        <p:spPr>
          <a:xfrm>
            <a:off x="0" y="4828032"/>
            <a:ext cx="9144000" cy="320040"/>
          </a:xfrm>
          <a:prstGeom prst="rect">
            <a:avLst/>
          </a:prstGeom>
          <a:solidFill>
            <a:srgbClr val="1B2A4A"/>
          </a:solidFill>
          <a:ln w="12700">
            <a:solidFill>
              <a:srgbClr val="1B2A4A"/>
            </a:solidFill>
            <a:prstDash val="solid"/>
          </a:ln>
        </p:spPr>
        <p:txBody>
          <a:bodyPr/>
          <a:lstStyle/>
          <a:p>
            <a:endParaRPr lang="en-IN"/>
          </a:p>
        </p:txBody>
      </p:sp>
      <p:sp>
        <p:nvSpPr>
          <p:cNvPr id="10" name="Text 8"/>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Text 0"/>
          <p:cNvSpPr/>
          <p:nvPr/>
        </p:nvSpPr>
        <p:spPr>
          <a:xfrm>
            <a:off x="365760" y="182880"/>
            <a:ext cx="8412480" cy="411480"/>
          </a:xfrm>
          <a:prstGeom prst="rect">
            <a:avLst/>
          </a:prstGeom>
          <a:noFill/>
        </p:spPr>
        <p:txBody>
          <a:bodyPr wrap="square" rtlCol="0" anchor="ctr"/>
          <a:lstStyle/>
          <a:p>
            <a:pPr marL="0" indent="0">
              <a:buNone/>
            </a:pPr>
            <a:r>
              <a:rPr lang="en-US" sz="18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Scenarios — Specifying the Limb Under S.270A(2): Valid vs. Invalid Notices</a:t>
            </a:r>
            <a:endParaRPr lang="en-US" sz="1800" dirty="0"/>
          </a:p>
        </p:txBody>
      </p:sp>
      <p:sp>
        <p:nvSpPr>
          <p:cNvPr id="3" name="Shape 1"/>
          <p:cNvSpPr/>
          <p:nvPr/>
        </p:nvSpPr>
        <p:spPr>
          <a:xfrm>
            <a:off x="365760" y="612648"/>
            <a:ext cx="8412480" cy="27432"/>
          </a:xfrm>
          <a:prstGeom prst="rect">
            <a:avLst/>
          </a:prstGeom>
          <a:solidFill>
            <a:srgbClr val="C9A84C"/>
          </a:solidFill>
          <a:ln w="12700">
            <a:solidFill>
              <a:srgbClr val="C9A84C"/>
            </a:solidFill>
            <a:prstDash val="solid"/>
          </a:ln>
        </p:spPr>
        <p:txBody>
          <a:bodyPr/>
          <a:lstStyle/>
          <a:p>
            <a:endParaRPr lang="en-IN"/>
          </a:p>
        </p:txBody>
      </p:sp>
      <p:sp>
        <p:nvSpPr>
          <p:cNvPr id="4" name="Shape 2"/>
          <p:cNvSpPr/>
          <p:nvPr/>
        </p:nvSpPr>
        <p:spPr>
          <a:xfrm>
            <a:off x="365760" y="713232"/>
            <a:ext cx="8412480" cy="944118"/>
          </a:xfrm>
          <a:prstGeom prst="rect">
            <a:avLst/>
          </a:prstGeom>
          <a:solidFill>
            <a:srgbClr val="FFFFFF"/>
          </a:solidFill>
          <a:ln w="6350">
            <a:solidFill>
              <a:srgbClr val="CCCCCC"/>
            </a:solidFill>
            <a:prstDash val="solid"/>
          </a:ln>
          <a:effectLst>
            <a:outerShdw blurRad="50800" dist="12700" dir="2700000" algn="bl" rotWithShape="0">
              <a:srgbClr val="000000">
                <a:alpha val="10000"/>
              </a:srgbClr>
            </a:outerShdw>
          </a:effectLst>
        </p:spPr>
        <p:txBody>
          <a:bodyPr/>
          <a:lstStyle/>
          <a:p>
            <a:endParaRPr lang="en-IN"/>
          </a:p>
        </p:txBody>
      </p:sp>
      <p:sp>
        <p:nvSpPr>
          <p:cNvPr id="5" name="Shape 3"/>
          <p:cNvSpPr/>
          <p:nvPr/>
        </p:nvSpPr>
        <p:spPr>
          <a:xfrm>
            <a:off x="365760" y="713232"/>
            <a:ext cx="731520" cy="944118"/>
          </a:xfrm>
          <a:prstGeom prst="rect">
            <a:avLst/>
          </a:prstGeom>
          <a:solidFill>
            <a:srgbClr val="1B2A4A"/>
          </a:solidFill>
        </p:spPr>
        <p:txBody>
          <a:bodyPr/>
          <a:lstStyle/>
          <a:p>
            <a:endParaRPr lang="en-IN"/>
          </a:p>
        </p:txBody>
      </p:sp>
      <p:sp>
        <p:nvSpPr>
          <p:cNvPr id="6" name="Text 4"/>
          <p:cNvSpPr/>
          <p:nvPr/>
        </p:nvSpPr>
        <p:spPr>
          <a:xfrm>
            <a:off x="365760" y="713232"/>
            <a:ext cx="731520" cy="944118"/>
          </a:xfrm>
          <a:prstGeom prst="rect">
            <a:avLst/>
          </a:prstGeom>
          <a:noFill/>
        </p:spPr>
        <p:txBody>
          <a:bodyPr wrap="square" rtlCol="0" anchor="ctr"/>
          <a:lstStyle/>
          <a:p>
            <a:pPr marL="0" indent="0" algn="ctr">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Sc. 1</a:t>
            </a:r>
            <a:endParaRPr lang="en-US" sz="1000" dirty="0"/>
          </a:p>
        </p:txBody>
      </p:sp>
      <p:sp>
        <p:nvSpPr>
          <p:cNvPr id="7" name="Text 5"/>
          <p:cNvSpPr/>
          <p:nvPr/>
        </p:nvSpPr>
        <p:spPr>
          <a:xfrm>
            <a:off x="1170432" y="777240"/>
            <a:ext cx="7498080" cy="201168"/>
          </a:xfrm>
          <a:prstGeom prst="rect">
            <a:avLst/>
          </a:prstGeom>
          <a:noFill/>
        </p:spPr>
        <p:txBody>
          <a:bodyPr wrap="square" rtlCol="0" anchor="ctr"/>
          <a:lstStyle/>
          <a:p>
            <a:pPr marL="0" indent="0">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AO specifies clause (a) — income assessed exceeds income returned [valid notice]</a:t>
            </a:r>
            <a:endParaRPr lang="en-US" sz="1000" dirty="0"/>
          </a:p>
        </p:txBody>
      </p:sp>
      <p:sp>
        <p:nvSpPr>
          <p:cNvPr id="8" name="Text 6"/>
          <p:cNvSpPr/>
          <p:nvPr/>
        </p:nvSpPr>
        <p:spPr>
          <a:xfrm>
            <a:off x="1170432" y="978408"/>
            <a:ext cx="7498080" cy="633222"/>
          </a:xfrm>
          <a:prstGeom prst="rect">
            <a:avLst/>
          </a:prstGeom>
          <a:noFill/>
        </p:spPr>
        <p:txBody>
          <a:bodyPr wrap="square" rtlCol="0" anchor="ctr"/>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Assessment order and S.274 notice both state: 'Penalty u/s 270A initiated as income assessed (₹X) exceeds income returned (₹Y) — clause (a) of S.270A(2) applies.' Assessee knows the precise charge and can respond meaningfully. Outcome: Notice valid; assessee can seek immunity under S.270AA if eligible.</a:t>
            </a:r>
            <a:endParaRPr lang="en-US" sz="900" dirty="0"/>
          </a:p>
        </p:txBody>
      </p:sp>
      <p:sp>
        <p:nvSpPr>
          <p:cNvPr id="9" name="Shape 7"/>
          <p:cNvSpPr/>
          <p:nvPr/>
        </p:nvSpPr>
        <p:spPr>
          <a:xfrm>
            <a:off x="365760" y="1730502"/>
            <a:ext cx="8412480" cy="944118"/>
          </a:xfrm>
          <a:prstGeom prst="rect">
            <a:avLst/>
          </a:prstGeom>
          <a:solidFill>
            <a:srgbClr val="EEF1F7"/>
          </a:solidFill>
          <a:ln w="6350">
            <a:solidFill>
              <a:srgbClr val="CCCCCC"/>
            </a:solidFill>
            <a:prstDash val="solid"/>
          </a:ln>
          <a:effectLst>
            <a:outerShdw blurRad="50800" dist="12700" dir="2700000" algn="bl" rotWithShape="0">
              <a:srgbClr val="000000">
                <a:alpha val="10000"/>
              </a:srgbClr>
            </a:outerShdw>
          </a:effectLst>
        </p:spPr>
        <p:txBody>
          <a:bodyPr/>
          <a:lstStyle/>
          <a:p>
            <a:endParaRPr lang="en-IN"/>
          </a:p>
        </p:txBody>
      </p:sp>
      <p:sp>
        <p:nvSpPr>
          <p:cNvPr id="10" name="Shape 8"/>
          <p:cNvSpPr/>
          <p:nvPr/>
        </p:nvSpPr>
        <p:spPr>
          <a:xfrm>
            <a:off x="365760" y="1730502"/>
            <a:ext cx="731520" cy="944118"/>
          </a:xfrm>
          <a:prstGeom prst="rect">
            <a:avLst/>
          </a:prstGeom>
          <a:solidFill>
            <a:srgbClr val="1B2A4A"/>
          </a:solidFill>
        </p:spPr>
        <p:txBody>
          <a:bodyPr/>
          <a:lstStyle/>
          <a:p>
            <a:endParaRPr lang="en-IN"/>
          </a:p>
        </p:txBody>
      </p:sp>
      <p:sp>
        <p:nvSpPr>
          <p:cNvPr id="11" name="Text 9"/>
          <p:cNvSpPr/>
          <p:nvPr/>
        </p:nvSpPr>
        <p:spPr>
          <a:xfrm>
            <a:off x="365760" y="1730502"/>
            <a:ext cx="731520" cy="944118"/>
          </a:xfrm>
          <a:prstGeom prst="rect">
            <a:avLst/>
          </a:prstGeom>
          <a:noFill/>
        </p:spPr>
        <p:txBody>
          <a:bodyPr wrap="square" rtlCol="0" anchor="ctr"/>
          <a:lstStyle/>
          <a:p>
            <a:pPr marL="0" indent="0" algn="ctr">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Sc. 2</a:t>
            </a:r>
            <a:endParaRPr lang="en-US" sz="1000" dirty="0"/>
          </a:p>
        </p:txBody>
      </p:sp>
      <p:sp>
        <p:nvSpPr>
          <p:cNvPr id="12" name="Text 10"/>
          <p:cNvSpPr/>
          <p:nvPr/>
        </p:nvSpPr>
        <p:spPr>
          <a:xfrm>
            <a:off x="1170432" y="1794510"/>
            <a:ext cx="7498080" cy="201168"/>
          </a:xfrm>
          <a:prstGeom prst="rect">
            <a:avLst/>
          </a:prstGeom>
          <a:noFill/>
        </p:spPr>
        <p:txBody>
          <a:bodyPr wrap="square" rtlCol="0" anchor="ctr"/>
          <a:lstStyle/>
          <a:p>
            <a:pPr marL="0" indent="0">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Notice says 'under-reporting' without specifying any clause — defective</a:t>
            </a:r>
            <a:endParaRPr lang="en-US" sz="1000" dirty="0"/>
          </a:p>
        </p:txBody>
      </p:sp>
      <p:sp>
        <p:nvSpPr>
          <p:cNvPr id="13" name="Text 11"/>
          <p:cNvSpPr/>
          <p:nvPr/>
        </p:nvSpPr>
        <p:spPr>
          <a:xfrm>
            <a:off x="1170432" y="1995678"/>
            <a:ext cx="7498080" cy="633222"/>
          </a:xfrm>
          <a:prstGeom prst="rect">
            <a:avLst/>
          </a:prstGeom>
          <a:noFill/>
        </p:spPr>
        <p:txBody>
          <a:bodyPr wrap="square" rtlCol="0" anchor="ctr"/>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AO issues notice under S.274 r.w. S.270A stating only that the assessee has 'under-reported income' without identifying which of the seven clauses (a)–(g) applies. The assessee cannot know the precise charge, cannot frame a complete defence, and cannot assess S.270AA immunity eligibility. Outcome: Notice defective; penalty order consequent upon it is invalid and liable to be quashed.</a:t>
            </a:r>
            <a:endParaRPr lang="en-US" sz="900" dirty="0"/>
          </a:p>
        </p:txBody>
      </p:sp>
      <p:sp>
        <p:nvSpPr>
          <p:cNvPr id="14" name="Shape 12"/>
          <p:cNvSpPr/>
          <p:nvPr/>
        </p:nvSpPr>
        <p:spPr>
          <a:xfrm>
            <a:off x="365760" y="2747772"/>
            <a:ext cx="8412480" cy="944118"/>
          </a:xfrm>
          <a:prstGeom prst="rect">
            <a:avLst/>
          </a:prstGeom>
          <a:solidFill>
            <a:srgbClr val="FFF7E0"/>
          </a:solidFill>
          <a:ln w="19050">
            <a:solidFill>
              <a:srgbClr val="C9A84C"/>
            </a:solidFill>
            <a:prstDash val="solid"/>
          </a:ln>
          <a:effectLst>
            <a:outerShdw blurRad="50800" dist="12700" dir="2700000" algn="bl" rotWithShape="0">
              <a:srgbClr val="000000">
                <a:alpha val="10000"/>
              </a:srgbClr>
            </a:outerShdw>
          </a:effectLst>
        </p:spPr>
        <p:txBody>
          <a:bodyPr/>
          <a:lstStyle/>
          <a:p>
            <a:endParaRPr lang="en-IN"/>
          </a:p>
        </p:txBody>
      </p:sp>
      <p:sp>
        <p:nvSpPr>
          <p:cNvPr id="15" name="Shape 13"/>
          <p:cNvSpPr/>
          <p:nvPr/>
        </p:nvSpPr>
        <p:spPr>
          <a:xfrm>
            <a:off x="365760" y="2747772"/>
            <a:ext cx="731520" cy="944118"/>
          </a:xfrm>
          <a:prstGeom prst="rect">
            <a:avLst/>
          </a:prstGeom>
          <a:solidFill>
            <a:srgbClr val="C9A84C"/>
          </a:solidFill>
        </p:spPr>
        <p:txBody>
          <a:bodyPr/>
          <a:lstStyle/>
          <a:p>
            <a:endParaRPr lang="en-IN"/>
          </a:p>
        </p:txBody>
      </p:sp>
      <p:sp>
        <p:nvSpPr>
          <p:cNvPr id="16" name="Text 14"/>
          <p:cNvSpPr/>
          <p:nvPr/>
        </p:nvSpPr>
        <p:spPr>
          <a:xfrm>
            <a:off x="365760" y="2747772"/>
            <a:ext cx="731520" cy="944118"/>
          </a:xfrm>
          <a:prstGeom prst="rect">
            <a:avLst/>
          </a:prstGeom>
          <a:noFill/>
        </p:spPr>
        <p:txBody>
          <a:bodyPr wrap="square" rtlCol="0" anchor="ctr"/>
          <a:lstStyle/>
          <a:p>
            <a:pPr marL="0" indent="0" algn="ctr">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Sc. 3 ★</a:t>
            </a:r>
            <a:endParaRPr lang="en-US" sz="1000" dirty="0"/>
          </a:p>
        </p:txBody>
      </p:sp>
      <p:sp>
        <p:nvSpPr>
          <p:cNvPr id="17" name="Text 15"/>
          <p:cNvSpPr/>
          <p:nvPr/>
        </p:nvSpPr>
        <p:spPr>
          <a:xfrm>
            <a:off x="1170432" y="2811780"/>
            <a:ext cx="7498080" cy="201168"/>
          </a:xfrm>
          <a:prstGeom prst="rect">
            <a:avLst/>
          </a:prstGeom>
          <a:noFill/>
        </p:spPr>
        <p:txBody>
          <a:bodyPr wrap="square" rtlCol="0" anchor="ctr"/>
          <a:lstStyle/>
          <a:p>
            <a:pPr marL="0" indent="0">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Neither assessment order nor show-cause notice specifies limb — the Anshul scenario</a:t>
            </a:r>
            <a:endParaRPr lang="en-US" sz="1000" dirty="0"/>
          </a:p>
        </p:txBody>
      </p:sp>
      <p:sp>
        <p:nvSpPr>
          <p:cNvPr id="18" name="Text 16"/>
          <p:cNvSpPr/>
          <p:nvPr/>
        </p:nvSpPr>
        <p:spPr>
          <a:xfrm>
            <a:off x="1170432" y="3012948"/>
            <a:ext cx="7498080" cy="633222"/>
          </a:xfrm>
          <a:prstGeom prst="rect">
            <a:avLst/>
          </a:prstGeom>
          <a:noFill/>
        </p:spPr>
        <p:txBody>
          <a:bodyPr wrap="square" rtlCol="0" anchor="ctr"/>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AO's assessment order invokes S.14A r.w. Rule 8D and initiates S.270A penalty; subsequent show-cause notices (dated 14.12.2021 and 07.11.2024) and the penalty order dated 21.03.2025 all fail to state under which clause (a)–(g) the under-reporting is alleged. Assessee was disallowed S.14A expenditure but the clause applying to this addition is never identified. Outcome: ITAT held notice and penalty order invalid and quashed — following G.R. Infraprojects (Raj. HC) and Schneider Electric (Del. HC).</a:t>
            </a:r>
            <a:endParaRPr lang="en-US" sz="900" dirty="0"/>
          </a:p>
        </p:txBody>
      </p:sp>
      <p:sp>
        <p:nvSpPr>
          <p:cNvPr id="19" name="Shape 17"/>
          <p:cNvSpPr/>
          <p:nvPr/>
        </p:nvSpPr>
        <p:spPr>
          <a:xfrm>
            <a:off x="365760" y="3765042"/>
            <a:ext cx="8412480" cy="944118"/>
          </a:xfrm>
          <a:prstGeom prst="rect">
            <a:avLst/>
          </a:prstGeom>
          <a:solidFill>
            <a:srgbClr val="EEF1F7"/>
          </a:solidFill>
          <a:ln w="6350">
            <a:solidFill>
              <a:srgbClr val="CCCCCC"/>
            </a:solidFill>
            <a:prstDash val="solid"/>
          </a:ln>
          <a:effectLst>
            <a:outerShdw blurRad="50800" dist="12700" dir="2700000" algn="bl" rotWithShape="0">
              <a:srgbClr val="000000">
                <a:alpha val="10000"/>
              </a:srgbClr>
            </a:outerShdw>
          </a:effectLst>
        </p:spPr>
        <p:txBody>
          <a:bodyPr/>
          <a:lstStyle/>
          <a:p>
            <a:endParaRPr lang="en-IN"/>
          </a:p>
        </p:txBody>
      </p:sp>
      <p:sp>
        <p:nvSpPr>
          <p:cNvPr id="20" name="Shape 18"/>
          <p:cNvSpPr/>
          <p:nvPr/>
        </p:nvSpPr>
        <p:spPr>
          <a:xfrm>
            <a:off x="365760" y="3765042"/>
            <a:ext cx="731520" cy="944118"/>
          </a:xfrm>
          <a:prstGeom prst="rect">
            <a:avLst/>
          </a:prstGeom>
          <a:solidFill>
            <a:srgbClr val="1B2A4A"/>
          </a:solidFill>
        </p:spPr>
        <p:txBody>
          <a:bodyPr/>
          <a:lstStyle/>
          <a:p>
            <a:endParaRPr lang="en-IN"/>
          </a:p>
        </p:txBody>
      </p:sp>
      <p:sp>
        <p:nvSpPr>
          <p:cNvPr id="21" name="Text 19"/>
          <p:cNvSpPr/>
          <p:nvPr/>
        </p:nvSpPr>
        <p:spPr>
          <a:xfrm>
            <a:off x="365760" y="3765042"/>
            <a:ext cx="731520" cy="944118"/>
          </a:xfrm>
          <a:prstGeom prst="rect">
            <a:avLst/>
          </a:prstGeom>
          <a:noFill/>
        </p:spPr>
        <p:txBody>
          <a:bodyPr wrap="square" rtlCol="0" anchor="ctr"/>
          <a:lstStyle/>
          <a:p>
            <a:pPr marL="0" indent="0" algn="ctr">
              <a:buNone/>
            </a:pPr>
            <a:r>
              <a:rPr lang="en-US" sz="10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Sc. 4</a:t>
            </a:r>
            <a:endParaRPr lang="en-US" sz="1000" dirty="0"/>
          </a:p>
        </p:txBody>
      </p:sp>
      <p:sp>
        <p:nvSpPr>
          <p:cNvPr id="22" name="Text 20"/>
          <p:cNvSpPr/>
          <p:nvPr/>
        </p:nvSpPr>
        <p:spPr>
          <a:xfrm>
            <a:off x="1170432" y="3829050"/>
            <a:ext cx="7498080" cy="201168"/>
          </a:xfrm>
          <a:prstGeom prst="rect">
            <a:avLst/>
          </a:prstGeom>
          <a:noFill/>
        </p:spPr>
        <p:txBody>
          <a:bodyPr wrap="square" rtlCol="0" anchor="ctr"/>
          <a:lstStyle/>
          <a:p>
            <a:pPr marL="0" indent="0">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Notice specifies 'misreporting' under S.270A(9) without naming the sub-clause</a:t>
            </a:r>
            <a:endParaRPr lang="en-US" sz="1000" dirty="0"/>
          </a:p>
        </p:txBody>
      </p:sp>
      <p:sp>
        <p:nvSpPr>
          <p:cNvPr id="23" name="Text 21"/>
          <p:cNvSpPr/>
          <p:nvPr/>
        </p:nvSpPr>
        <p:spPr>
          <a:xfrm>
            <a:off x="1170432" y="4030218"/>
            <a:ext cx="7498080" cy="633222"/>
          </a:xfrm>
          <a:prstGeom prst="rect">
            <a:avLst/>
          </a:prstGeom>
          <a:noFill/>
        </p:spPr>
        <p:txBody>
          <a:bodyPr wrap="square" rtlCol="0" anchor="ctr"/>
          <a:lstStyle/>
          <a:p>
            <a:pPr marL="0" indent="0">
              <a:buNone/>
            </a:pPr>
            <a:r>
              <a:rPr lang="en-US" sz="90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AO's notice refers to 'misreporting' but does not identify which of the six sub-clauses of S.270A(9) is attracted (e.g. false entries, false expenditure etc.). Penalty is at 200% but the assessee cannot frame an adequate defence to a vague allegation of dishonesty. Outcome: Notice invalid on the same principle — the specific sub-clause of S.270A(9) must be named; reference to the word 'misreporting' alone is insufficient (Schneider Electric, Del. HC).</a:t>
            </a:r>
            <a:endParaRPr lang="en-US" sz="900" dirty="0"/>
          </a:p>
        </p:txBody>
      </p:sp>
      <p:sp>
        <p:nvSpPr>
          <p:cNvPr id="25" name="Text 23"/>
          <p:cNvSpPr/>
          <p:nvPr/>
        </p:nvSpPr>
        <p:spPr>
          <a:xfrm>
            <a:off x="274320" y="4837176"/>
            <a:ext cx="3200400" cy="274320"/>
          </a:xfrm>
          <a:prstGeom prst="rect">
            <a:avLst/>
          </a:prstGeom>
          <a:noFill/>
        </p:spPr>
        <p:txBody>
          <a:bodyPr wrap="square" lIns="91440" tIns="45720" rIns="91440" bIns="45720" rtlCol="0" anchor="ctr"/>
          <a:lstStyle/>
          <a:p>
            <a:pPr marL="0" indent="0">
              <a:buNone/>
            </a:pPr>
            <a:endParaRPr lang="en-US" sz="750" dirty="0">
              <a:solidFill>
                <a:srgbClr val="F0D98A"/>
              </a:solidFill>
              <a:latin typeface="Bookman Old Style" panose="02050604050505020204"/>
            </a:endParaRPr>
          </a:p>
        </p:txBody>
      </p:sp>
      <p:sp>
        <p:nvSpPr>
          <p:cNvPr id="26" name="Text 24"/>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Text 0"/>
          <p:cNvSpPr/>
          <p:nvPr/>
        </p:nvSpPr>
        <p:spPr>
          <a:xfrm>
            <a:off x="365760" y="182880"/>
            <a:ext cx="8412480" cy="411480"/>
          </a:xfrm>
          <a:prstGeom prst="rect">
            <a:avLst/>
          </a:prstGeom>
          <a:noFill/>
        </p:spPr>
        <p:txBody>
          <a:bodyPr wrap="square" rtlCol="0" anchor="ctr"/>
          <a:lstStyle/>
          <a:p>
            <a:pPr marL="0" indent="0">
              <a:buNone/>
            </a:pPr>
            <a:r>
              <a:rPr lang="en-US" sz="18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Background Facts of the Case</a:t>
            </a:r>
            <a:endParaRPr lang="en-US" sz="1800" dirty="0"/>
          </a:p>
        </p:txBody>
      </p:sp>
      <p:sp>
        <p:nvSpPr>
          <p:cNvPr id="3" name="Shape 1"/>
          <p:cNvSpPr/>
          <p:nvPr/>
        </p:nvSpPr>
        <p:spPr>
          <a:xfrm>
            <a:off x="365760" y="612648"/>
            <a:ext cx="8412480" cy="27432"/>
          </a:xfrm>
          <a:prstGeom prst="rect">
            <a:avLst/>
          </a:prstGeom>
          <a:solidFill>
            <a:srgbClr val="C9A84C"/>
          </a:solidFill>
          <a:ln w="12700">
            <a:solidFill>
              <a:srgbClr val="C9A84C"/>
            </a:solidFill>
            <a:prstDash val="solid"/>
          </a:ln>
        </p:spPr>
        <p:txBody>
          <a:bodyPr/>
          <a:lstStyle/>
          <a:p>
            <a:endParaRPr lang="en-IN"/>
          </a:p>
        </p:txBody>
      </p:sp>
      <p:sp>
        <p:nvSpPr>
          <p:cNvPr id="4" name="Text 2"/>
          <p:cNvSpPr/>
          <p:nvPr/>
        </p:nvSpPr>
        <p:spPr>
          <a:xfrm>
            <a:off x="502920" y="749808"/>
            <a:ext cx="8229600" cy="3931920"/>
          </a:xfrm>
          <a:prstGeom prst="rect">
            <a:avLst/>
          </a:prstGeom>
          <a:noFill/>
        </p:spPr>
        <p:txBody>
          <a:bodyPr wrap="square" rtlCol="0" anchor="ctr"/>
          <a:lstStyle/>
          <a:p>
            <a:pPr marL="342900" indent="-342900">
              <a:buSzPct val="100000"/>
              <a:buChar char="•"/>
            </a:pPr>
            <a:r>
              <a:rPr lang="en-US" sz="10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Assessee company is engaged in manufacturing and selling pharma intermediates, flavour, fragrance and specialty chemicals (domestic and export markets) and also carries on investment activity. Total revenue for AY 2019-20 was Rs.105,06,80,333/- with a net profit after tax of Rs.25,11,35,705/- (approx. 24% margin).</a:t>
            </a:r>
            <a:endParaRPr lang="en-US" sz="1050" dirty="0"/>
          </a:p>
          <a:p>
            <a:pPr marL="342900" indent="-342900">
              <a:buSzPct val="100000"/>
              <a:buChar char="•"/>
            </a:pPr>
            <a:r>
              <a:rPr lang="en-US" sz="10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Return of income for AY 2019-20 was filed on 06.11.2019 declaring total income of Rs.20,30,62,240/-, comprising business income, STCG and LTCG. Dividend income of Rs.8,93,27,568/- (of which Rs.8,72,30,985/- was from an associated company) was claimed as exempt.</a:t>
            </a:r>
            <a:endParaRPr lang="en-US" sz="1050" dirty="0"/>
          </a:p>
          <a:p>
            <a:pPr marL="342900" indent="-342900">
              <a:buSzPct val="100000"/>
              <a:buChar char="•"/>
            </a:pPr>
            <a:r>
              <a:rPr lang="en-US" sz="10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During scrutiny (u/s 143(3) r.w.s. 144B), the Assessing Officer noted that the assessee had not bifurcated expenditure between taxable and exempt-income activities. The AO invoked S.14A r.w. Rule 8D and disallowed Rs.38,26,982/- (1% of average investment value), passing assessment order dated 30.09.2021 determining total income at Rs.20,68,89,222/-.</a:t>
            </a:r>
            <a:endParaRPr lang="en-US" sz="1050" dirty="0"/>
          </a:p>
          <a:p>
            <a:pPr marL="342900" indent="-342900">
              <a:buSzPct val="100000"/>
              <a:buChar char="•"/>
            </a:pPr>
            <a:r>
              <a:rPr lang="en-US" sz="10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Simultaneously with the assessment order, the AO issued a notice u/s 274 r.w. S.270A dated 30.09.2021 initiating penalty proceedings for 'under-reporting of income'. Subsequent show-cause notices were issued on 14.12.2021 and 07.11.2024. Penalty order u/s 270A dated 21.03.2025 levied Rs.5,57,203/-.</a:t>
            </a:r>
            <a:endParaRPr lang="en-US" sz="1050" dirty="0"/>
          </a:p>
          <a:p>
            <a:pPr marL="342900" indent="-342900">
              <a:buSzPct val="100000"/>
              <a:buChar char="•"/>
            </a:pPr>
            <a:r>
              <a:rPr lang="en-US" sz="10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Neither the assessment order, nor the S.274 notice, nor the show-cause notices, nor the final penalty order specified under which clause/part of S.270A(2) [(a)–(g)] the assessee had allegedly 'under-reported' its income.</a:t>
            </a:r>
            <a:endParaRPr lang="en-US" sz="1050" dirty="0"/>
          </a:p>
          <a:p>
            <a:pPr marL="342900" indent="-342900">
              <a:buSzPct val="100000"/>
              <a:buChar char="•"/>
            </a:pPr>
            <a:r>
              <a:rPr lang="en-US" sz="10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The Ld. CIT(A)/NFAC confirmed the penalty holding that the assessee had failed to demonstrate it had disclosed all relevant facts. The assessee then appealed to the ITAT, raising additional legal grounds (which the ITAT admitted as they were purely legal and went to the root of the notice's validity).</a:t>
            </a:r>
            <a:endParaRPr lang="en-US" sz="1050" dirty="0"/>
          </a:p>
        </p:txBody>
      </p:sp>
      <p:sp>
        <p:nvSpPr>
          <p:cNvPr id="5" name="Shape 3"/>
          <p:cNvSpPr/>
          <p:nvPr/>
        </p:nvSpPr>
        <p:spPr>
          <a:xfrm>
            <a:off x="0" y="4828032"/>
            <a:ext cx="9144000" cy="320040"/>
          </a:xfrm>
          <a:prstGeom prst="rect">
            <a:avLst/>
          </a:prstGeom>
          <a:solidFill>
            <a:srgbClr val="1B2A4A"/>
          </a:solidFill>
          <a:ln w="12700">
            <a:solidFill>
              <a:srgbClr val="1B2A4A"/>
            </a:solidFill>
            <a:prstDash val="solid"/>
          </a:ln>
        </p:spPr>
        <p:txBody>
          <a:bodyPr/>
          <a:lstStyle/>
          <a:p>
            <a:endParaRPr lang="en-IN"/>
          </a:p>
        </p:txBody>
      </p:sp>
      <p:sp>
        <p:nvSpPr>
          <p:cNvPr id="7" name="Text 5"/>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Text 0"/>
          <p:cNvSpPr/>
          <p:nvPr/>
        </p:nvSpPr>
        <p:spPr>
          <a:xfrm>
            <a:off x="365760" y="182880"/>
            <a:ext cx="8412480" cy="411480"/>
          </a:xfrm>
          <a:prstGeom prst="rect">
            <a:avLst/>
          </a:prstGeom>
          <a:noFill/>
        </p:spPr>
        <p:txBody>
          <a:bodyPr wrap="square" rtlCol="0" anchor="ctr"/>
          <a:lstStyle/>
          <a:p>
            <a:pPr marL="0" indent="0">
              <a:buNone/>
            </a:pPr>
            <a:r>
              <a:rPr lang="en-US" sz="18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Judgment — ITAT's Reasoning and Precedents Applied</a:t>
            </a:r>
            <a:endParaRPr lang="en-US" sz="1800" dirty="0"/>
          </a:p>
        </p:txBody>
      </p:sp>
      <p:sp>
        <p:nvSpPr>
          <p:cNvPr id="3" name="Shape 1"/>
          <p:cNvSpPr/>
          <p:nvPr/>
        </p:nvSpPr>
        <p:spPr>
          <a:xfrm>
            <a:off x="365760" y="612648"/>
            <a:ext cx="8412480" cy="27432"/>
          </a:xfrm>
          <a:prstGeom prst="rect">
            <a:avLst/>
          </a:prstGeom>
          <a:solidFill>
            <a:srgbClr val="C9A84C"/>
          </a:solidFill>
          <a:ln w="12700">
            <a:solidFill>
              <a:srgbClr val="C9A84C"/>
            </a:solidFill>
            <a:prstDash val="solid"/>
          </a:ln>
        </p:spPr>
        <p:txBody>
          <a:bodyPr/>
          <a:lstStyle/>
          <a:p>
            <a:endParaRPr lang="en-IN"/>
          </a:p>
        </p:txBody>
      </p:sp>
      <p:sp>
        <p:nvSpPr>
          <p:cNvPr id="4" name="Shape 2"/>
          <p:cNvSpPr/>
          <p:nvPr/>
        </p:nvSpPr>
        <p:spPr>
          <a:xfrm>
            <a:off x="365760" y="713232"/>
            <a:ext cx="8412480" cy="579120"/>
          </a:xfrm>
          <a:prstGeom prst="rect">
            <a:avLst/>
          </a:prstGeom>
          <a:solidFill>
            <a:srgbClr val="EEF1F7"/>
          </a:solidFill>
          <a:ln w="6350">
            <a:solidFill>
              <a:srgbClr val="CCCCCC"/>
            </a:solidFill>
            <a:prstDash val="solid"/>
          </a:ln>
        </p:spPr>
        <p:txBody>
          <a:bodyPr/>
          <a:lstStyle/>
          <a:p>
            <a:endParaRPr lang="en-IN"/>
          </a:p>
        </p:txBody>
      </p:sp>
      <p:sp>
        <p:nvSpPr>
          <p:cNvPr id="5" name="Shape 3"/>
          <p:cNvSpPr/>
          <p:nvPr/>
        </p:nvSpPr>
        <p:spPr>
          <a:xfrm>
            <a:off x="365760" y="713232"/>
            <a:ext cx="411480" cy="579120"/>
          </a:xfrm>
          <a:prstGeom prst="rect">
            <a:avLst/>
          </a:prstGeom>
          <a:solidFill>
            <a:srgbClr val="1B2A4A"/>
          </a:solidFill>
        </p:spPr>
        <p:txBody>
          <a:bodyPr/>
          <a:lstStyle/>
          <a:p>
            <a:endParaRPr lang="en-IN"/>
          </a:p>
        </p:txBody>
      </p:sp>
      <p:sp>
        <p:nvSpPr>
          <p:cNvPr id="6" name="Text 4"/>
          <p:cNvSpPr/>
          <p:nvPr/>
        </p:nvSpPr>
        <p:spPr>
          <a:xfrm>
            <a:off x="365760" y="713232"/>
            <a:ext cx="411480" cy="579120"/>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1</a:t>
            </a:r>
            <a:endParaRPr lang="en-US" sz="1300" dirty="0"/>
          </a:p>
        </p:txBody>
      </p:sp>
      <p:sp>
        <p:nvSpPr>
          <p:cNvPr id="7" name="Text 5"/>
          <p:cNvSpPr/>
          <p:nvPr/>
        </p:nvSpPr>
        <p:spPr>
          <a:xfrm>
            <a:off x="850392" y="758952"/>
            <a:ext cx="7818120" cy="505968"/>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The ITAT first addressed the Revenue's objection that the additional grounds were an afterthought. Relying on National Thermal Power Corporation v. CIT (229 ITR 383 SC), it admitted the additional grounds since they were purely legal in nature, requiring no further factual verification, and went to the root of the validity of the penalty notice.</a:t>
            </a:r>
            <a:endParaRPr lang="en-US" sz="950" dirty="0"/>
          </a:p>
        </p:txBody>
      </p:sp>
      <p:sp>
        <p:nvSpPr>
          <p:cNvPr id="8" name="Shape 6"/>
          <p:cNvSpPr/>
          <p:nvPr/>
        </p:nvSpPr>
        <p:spPr>
          <a:xfrm>
            <a:off x="365760" y="1383792"/>
            <a:ext cx="8412480" cy="579120"/>
          </a:xfrm>
          <a:prstGeom prst="rect">
            <a:avLst/>
          </a:prstGeom>
          <a:solidFill>
            <a:srgbClr val="FFFFFF"/>
          </a:solidFill>
          <a:ln w="6350">
            <a:solidFill>
              <a:srgbClr val="CCCCCC"/>
            </a:solidFill>
            <a:prstDash val="solid"/>
          </a:ln>
        </p:spPr>
        <p:txBody>
          <a:bodyPr/>
          <a:lstStyle/>
          <a:p>
            <a:endParaRPr lang="en-IN"/>
          </a:p>
        </p:txBody>
      </p:sp>
      <p:sp>
        <p:nvSpPr>
          <p:cNvPr id="9" name="Shape 7"/>
          <p:cNvSpPr/>
          <p:nvPr/>
        </p:nvSpPr>
        <p:spPr>
          <a:xfrm>
            <a:off x="365760" y="1383792"/>
            <a:ext cx="411480" cy="579120"/>
          </a:xfrm>
          <a:prstGeom prst="rect">
            <a:avLst/>
          </a:prstGeom>
          <a:solidFill>
            <a:srgbClr val="1B2A4A"/>
          </a:solidFill>
        </p:spPr>
        <p:txBody>
          <a:bodyPr/>
          <a:lstStyle/>
          <a:p>
            <a:endParaRPr lang="en-IN"/>
          </a:p>
        </p:txBody>
      </p:sp>
      <p:sp>
        <p:nvSpPr>
          <p:cNvPr id="10" name="Text 8"/>
          <p:cNvSpPr/>
          <p:nvPr/>
        </p:nvSpPr>
        <p:spPr>
          <a:xfrm>
            <a:off x="365760" y="1383792"/>
            <a:ext cx="411480" cy="579120"/>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2</a:t>
            </a:r>
            <a:endParaRPr lang="en-US" sz="1300" dirty="0"/>
          </a:p>
        </p:txBody>
      </p:sp>
      <p:sp>
        <p:nvSpPr>
          <p:cNvPr id="11" name="Text 9"/>
          <p:cNvSpPr/>
          <p:nvPr/>
        </p:nvSpPr>
        <p:spPr>
          <a:xfrm>
            <a:off x="850392" y="1429512"/>
            <a:ext cx="7818120" cy="505968"/>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On perusing the notice u/s 274 r.w. S.270A dated 30.09.2021 and the subsequent show-cause notices dated 14.12.2021 and 07.11.2024, the ITAT found that the AO had consistently failed to specify under which of the seven clauses (a) to (g) of S.270A(2) the alleged under-reporting of income fell.</a:t>
            </a:r>
            <a:endParaRPr lang="en-US" sz="950" dirty="0"/>
          </a:p>
        </p:txBody>
      </p:sp>
      <p:sp>
        <p:nvSpPr>
          <p:cNvPr id="12" name="Shape 10"/>
          <p:cNvSpPr/>
          <p:nvPr/>
        </p:nvSpPr>
        <p:spPr>
          <a:xfrm>
            <a:off x="365760" y="2054352"/>
            <a:ext cx="8412480" cy="579120"/>
          </a:xfrm>
          <a:prstGeom prst="rect">
            <a:avLst/>
          </a:prstGeom>
          <a:solidFill>
            <a:srgbClr val="EEF1F7"/>
          </a:solidFill>
          <a:ln w="6350">
            <a:solidFill>
              <a:srgbClr val="CCCCCC"/>
            </a:solidFill>
            <a:prstDash val="solid"/>
          </a:ln>
        </p:spPr>
        <p:txBody>
          <a:bodyPr/>
          <a:lstStyle/>
          <a:p>
            <a:endParaRPr lang="en-IN"/>
          </a:p>
        </p:txBody>
      </p:sp>
      <p:sp>
        <p:nvSpPr>
          <p:cNvPr id="13" name="Shape 11"/>
          <p:cNvSpPr/>
          <p:nvPr/>
        </p:nvSpPr>
        <p:spPr>
          <a:xfrm>
            <a:off x="365760" y="2054352"/>
            <a:ext cx="411480" cy="579120"/>
          </a:xfrm>
          <a:prstGeom prst="rect">
            <a:avLst/>
          </a:prstGeom>
          <a:solidFill>
            <a:srgbClr val="1B2A4A"/>
          </a:solidFill>
        </p:spPr>
        <p:txBody>
          <a:bodyPr/>
          <a:lstStyle/>
          <a:p>
            <a:endParaRPr lang="en-IN"/>
          </a:p>
        </p:txBody>
      </p:sp>
      <p:sp>
        <p:nvSpPr>
          <p:cNvPr id="14" name="Text 12"/>
          <p:cNvSpPr/>
          <p:nvPr/>
        </p:nvSpPr>
        <p:spPr>
          <a:xfrm>
            <a:off x="365760" y="2054352"/>
            <a:ext cx="411480" cy="579120"/>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3</a:t>
            </a:r>
            <a:endParaRPr lang="en-US" sz="1300" dirty="0"/>
          </a:p>
        </p:txBody>
      </p:sp>
      <p:sp>
        <p:nvSpPr>
          <p:cNvPr id="15" name="Text 13"/>
          <p:cNvSpPr/>
          <p:nvPr/>
        </p:nvSpPr>
        <p:spPr>
          <a:xfrm>
            <a:off x="850392" y="2100072"/>
            <a:ext cx="7818120" cy="505968"/>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G.R. Infraprojects Ltd. v. ACIT (Rajasthan HC): The High Court set aside the penalty order because neither the assessment order nor the subsequent show-cause notice specified under which part of S.270A(9) the assessee's case fell, and even the impugned penalty order itself did not specify this. This principle was applied directly to S.270A(2) clauses.</a:t>
            </a:r>
            <a:endParaRPr lang="en-US" sz="950" dirty="0"/>
          </a:p>
        </p:txBody>
      </p:sp>
      <p:sp>
        <p:nvSpPr>
          <p:cNvPr id="16" name="Shape 14"/>
          <p:cNvSpPr/>
          <p:nvPr/>
        </p:nvSpPr>
        <p:spPr>
          <a:xfrm>
            <a:off x="365760" y="2724912"/>
            <a:ext cx="8412480" cy="579120"/>
          </a:xfrm>
          <a:prstGeom prst="rect">
            <a:avLst/>
          </a:prstGeom>
          <a:solidFill>
            <a:srgbClr val="FFFFFF"/>
          </a:solidFill>
          <a:ln w="6350">
            <a:solidFill>
              <a:srgbClr val="CCCCCC"/>
            </a:solidFill>
            <a:prstDash val="solid"/>
          </a:ln>
        </p:spPr>
        <p:txBody>
          <a:bodyPr/>
          <a:lstStyle/>
          <a:p>
            <a:endParaRPr lang="en-IN"/>
          </a:p>
        </p:txBody>
      </p:sp>
      <p:sp>
        <p:nvSpPr>
          <p:cNvPr id="17" name="Shape 15"/>
          <p:cNvSpPr/>
          <p:nvPr/>
        </p:nvSpPr>
        <p:spPr>
          <a:xfrm>
            <a:off x="365760" y="2724912"/>
            <a:ext cx="411480" cy="579120"/>
          </a:xfrm>
          <a:prstGeom prst="rect">
            <a:avLst/>
          </a:prstGeom>
          <a:solidFill>
            <a:srgbClr val="1B2A4A"/>
          </a:solidFill>
        </p:spPr>
        <p:txBody>
          <a:bodyPr/>
          <a:lstStyle/>
          <a:p>
            <a:endParaRPr lang="en-IN"/>
          </a:p>
        </p:txBody>
      </p:sp>
      <p:sp>
        <p:nvSpPr>
          <p:cNvPr id="18" name="Text 16"/>
          <p:cNvSpPr/>
          <p:nvPr/>
        </p:nvSpPr>
        <p:spPr>
          <a:xfrm>
            <a:off x="365760" y="2724912"/>
            <a:ext cx="411480" cy="579120"/>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4</a:t>
            </a:r>
            <a:endParaRPr lang="en-US" sz="1300" dirty="0"/>
          </a:p>
        </p:txBody>
      </p:sp>
      <p:sp>
        <p:nvSpPr>
          <p:cNvPr id="19" name="Text 17"/>
          <p:cNvSpPr/>
          <p:nvPr/>
        </p:nvSpPr>
        <p:spPr>
          <a:xfrm>
            <a:off x="850392" y="2770632"/>
            <a:ext cx="7818120" cy="505968"/>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Schneider Electric South East Asia (HQ) Pte. Ltd. v. ACIT (Delhi HC): Held that a mere reference to the word 'misreporting' without specifying which limb of the provision is involved renders the penalty order invalid and non-est. The AO is duty-bound to specify which limb the assessee's case falls under.</a:t>
            </a:r>
            <a:endParaRPr lang="en-US" sz="950" dirty="0"/>
          </a:p>
        </p:txBody>
      </p:sp>
      <p:sp>
        <p:nvSpPr>
          <p:cNvPr id="20" name="Shape 18"/>
          <p:cNvSpPr/>
          <p:nvPr/>
        </p:nvSpPr>
        <p:spPr>
          <a:xfrm>
            <a:off x="365760" y="3395472"/>
            <a:ext cx="8412480" cy="579120"/>
          </a:xfrm>
          <a:prstGeom prst="rect">
            <a:avLst/>
          </a:prstGeom>
          <a:solidFill>
            <a:srgbClr val="EEF1F7"/>
          </a:solidFill>
          <a:ln w="6350">
            <a:solidFill>
              <a:srgbClr val="CCCCCC"/>
            </a:solidFill>
            <a:prstDash val="solid"/>
          </a:ln>
        </p:spPr>
        <p:txBody>
          <a:bodyPr/>
          <a:lstStyle/>
          <a:p>
            <a:endParaRPr lang="en-IN"/>
          </a:p>
        </p:txBody>
      </p:sp>
      <p:sp>
        <p:nvSpPr>
          <p:cNvPr id="21" name="Shape 19"/>
          <p:cNvSpPr/>
          <p:nvPr/>
        </p:nvSpPr>
        <p:spPr>
          <a:xfrm>
            <a:off x="365760" y="3395472"/>
            <a:ext cx="411480" cy="579120"/>
          </a:xfrm>
          <a:prstGeom prst="rect">
            <a:avLst/>
          </a:prstGeom>
          <a:solidFill>
            <a:srgbClr val="1B2A4A"/>
          </a:solidFill>
        </p:spPr>
        <p:txBody>
          <a:bodyPr/>
          <a:lstStyle/>
          <a:p>
            <a:endParaRPr lang="en-IN"/>
          </a:p>
        </p:txBody>
      </p:sp>
      <p:sp>
        <p:nvSpPr>
          <p:cNvPr id="22" name="Text 20"/>
          <p:cNvSpPr/>
          <p:nvPr/>
        </p:nvSpPr>
        <p:spPr>
          <a:xfrm>
            <a:off x="365760" y="3395472"/>
            <a:ext cx="411480" cy="579120"/>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5</a:t>
            </a:r>
            <a:endParaRPr lang="en-US" sz="1300" dirty="0"/>
          </a:p>
        </p:txBody>
      </p:sp>
      <p:sp>
        <p:nvSpPr>
          <p:cNvPr id="23" name="Text 21"/>
          <p:cNvSpPr/>
          <p:nvPr/>
        </p:nvSpPr>
        <p:spPr>
          <a:xfrm>
            <a:off x="850392" y="3441192"/>
            <a:ext cx="7818120" cy="505968"/>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The ITAT held: the Ld. AO failed to specify the relevant limb under S.270A(2) in either the notice or the penalty order. Consequently, the impugned notice and the consequential penalty order were treated as invalid and liable to be quashed. Additional grounds allowed.</a:t>
            </a:r>
            <a:endParaRPr lang="en-US" sz="950" dirty="0"/>
          </a:p>
        </p:txBody>
      </p:sp>
      <p:sp>
        <p:nvSpPr>
          <p:cNvPr id="24" name="Shape 22"/>
          <p:cNvSpPr/>
          <p:nvPr/>
        </p:nvSpPr>
        <p:spPr>
          <a:xfrm>
            <a:off x="365760" y="4066032"/>
            <a:ext cx="8412480" cy="579120"/>
          </a:xfrm>
          <a:prstGeom prst="rect">
            <a:avLst/>
          </a:prstGeom>
          <a:solidFill>
            <a:srgbClr val="FFFFFF"/>
          </a:solidFill>
          <a:ln w="6350">
            <a:solidFill>
              <a:srgbClr val="CCCCCC"/>
            </a:solidFill>
            <a:prstDash val="solid"/>
          </a:ln>
        </p:spPr>
        <p:txBody>
          <a:bodyPr/>
          <a:lstStyle/>
          <a:p>
            <a:endParaRPr lang="en-IN"/>
          </a:p>
        </p:txBody>
      </p:sp>
      <p:sp>
        <p:nvSpPr>
          <p:cNvPr id="25" name="Shape 23"/>
          <p:cNvSpPr/>
          <p:nvPr/>
        </p:nvSpPr>
        <p:spPr>
          <a:xfrm>
            <a:off x="365760" y="4066032"/>
            <a:ext cx="411480" cy="579120"/>
          </a:xfrm>
          <a:prstGeom prst="rect">
            <a:avLst/>
          </a:prstGeom>
          <a:solidFill>
            <a:srgbClr val="1B2A4A"/>
          </a:solidFill>
        </p:spPr>
        <p:txBody>
          <a:bodyPr/>
          <a:lstStyle/>
          <a:p>
            <a:endParaRPr lang="en-IN"/>
          </a:p>
        </p:txBody>
      </p:sp>
      <p:sp>
        <p:nvSpPr>
          <p:cNvPr id="26" name="Text 24"/>
          <p:cNvSpPr/>
          <p:nvPr/>
        </p:nvSpPr>
        <p:spPr>
          <a:xfrm>
            <a:off x="365760" y="4066032"/>
            <a:ext cx="411480" cy="579120"/>
          </a:xfrm>
          <a:prstGeom prst="rect">
            <a:avLst/>
          </a:prstGeom>
          <a:noFill/>
        </p:spPr>
        <p:txBody>
          <a:bodyPr wrap="square" rtlCol="0" anchor="ctr"/>
          <a:lstStyle/>
          <a:p>
            <a:pPr marL="0" indent="0" algn="ctr">
              <a:buNone/>
            </a:pPr>
            <a:r>
              <a:rPr lang="en-US" sz="13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6</a:t>
            </a:r>
            <a:endParaRPr lang="en-US" sz="1300" dirty="0"/>
          </a:p>
        </p:txBody>
      </p:sp>
      <p:sp>
        <p:nvSpPr>
          <p:cNvPr id="27" name="Text 25"/>
          <p:cNvSpPr/>
          <p:nvPr/>
        </p:nvSpPr>
        <p:spPr>
          <a:xfrm>
            <a:off x="850392" y="4111752"/>
            <a:ext cx="7818120" cy="505968"/>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Since the issue was decided on the legal ground, all original grounds on merits (S.14A satisfaction, own-funds investment, no exempt-income expenditure) were rendered academic and required no further adjudication.</a:t>
            </a:r>
            <a:endParaRPr lang="en-US" sz="950" dirty="0"/>
          </a:p>
        </p:txBody>
      </p:sp>
      <p:sp>
        <p:nvSpPr>
          <p:cNvPr id="28" name="Shape 26"/>
          <p:cNvSpPr/>
          <p:nvPr/>
        </p:nvSpPr>
        <p:spPr>
          <a:xfrm>
            <a:off x="0" y="4828032"/>
            <a:ext cx="9144000" cy="320040"/>
          </a:xfrm>
          <a:prstGeom prst="rect">
            <a:avLst/>
          </a:prstGeom>
          <a:solidFill>
            <a:srgbClr val="1B2A4A"/>
          </a:solidFill>
          <a:ln w="12700">
            <a:solidFill>
              <a:srgbClr val="1B2A4A"/>
            </a:solidFill>
            <a:prstDash val="solid"/>
          </a:ln>
        </p:spPr>
        <p:txBody>
          <a:bodyPr/>
          <a:lstStyle/>
          <a:p>
            <a:endParaRPr lang="en-IN"/>
          </a:p>
        </p:txBody>
      </p:sp>
      <p:sp>
        <p:nvSpPr>
          <p:cNvPr id="30" name="Text 28"/>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6FB"/>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0D9488"/>
          </a:solidFill>
          <a:ln w="12700">
            <a:solidFill>
              <a:srgbClr val="0D9488"/>
            </a:solidFill>
            <a:prstDash val="solid"/>
          </a:ln>
        </p:spPr>
        <p:txBody>
          <a:bodyPr/>
          <a:lstStyle/>
          <a:p>
            <a:endParaRPr lang="en-IN">
              <a:latin typeface="Bookman Old Style" panose="02050604050505020204" pitchFamily="18" charset="0"/>
            </a:endParaRPr>
          </a:p>
        </p:txBody>
      </p:sp>
      <p:sp>
        <p:nvSpPr>
          <p:cNvPr id="3" name="Text 1"/>
          <p:cNvSpPr/>
          <p:nvPr/>
        </p:nvSpPr>
        <p:spPr>
          <a:xfrm>
            <a:off x="365760" y="91440"/>
            <a:ext cx="8412480" cy="502920"/>
          </a:xfrm>
          <a:prstGeom prst="rect">
            <a:avLst/>
          </a:prstGeom>
          <a:noFill/>
        </p:spPr>
        <p:txBody>
          <a:bodyPr wrap="square" rtlCol="0" anchor="ctr"/>
          <a:lstStyle/>
          <a:p>
            <a:pPr marL="0" indent="0">
              <a:buNone/>
            </a:pPr>
            <a:r>
              <a:rPr lang="en-US" sz="1700" b="1" dirty="0">
                <a:solidFill>
                  <a:srgbClr val="FFFFFF"/>
                </a:solidFill>
                <a:latin typeface="Bookman Old Style" panose="02050604050505020204" pitchFamily="18" charset="0"/>
              </a:rPr>
              <a:t>Scenario 2  |  Two or Three Parties for a Benami Transaction?  |  Facts</a:t>
            </a:r>
            <a:endParaRPr lang="en-US" sz="1700" dirty="0">
              <a:latin typeface="Bookman Old Style" panose="02050604050505020204" pitchFamily="18" charset="0"/>
            </a:endParaRPr>
          </a:p>
        </p:txBody>
      </p:sp>
      <p:sp>
        <p:nvSpPr>
          <p:cNvPr id="4" name="Shape 2"/>
          <p:cNvSpPr/>
          <p:nvPr/>
        </p:nvSpPr>
        <p:spPr>
          <a:xfrm>
            <a:off x="320040" y="777240"/>
            <a:ext cx="8503920" cy="4160520"/>
          </a:xfrm>
          <a:prstGeom prst="rect">
            <a:avLst/>
          </a:prstGeom>
          <a:solidFill>
            <a:srgbClr val="F4F6FB"/>
          </a:solidFill>
          <a:ln w="6350">
            <a:solidFill>
              <a:srgbClr val="E2E8F0"/>
            </a:solidFill>
            <a:prstDash val="solid"/>
          </a:ln>
          <a:effectLst>
            <a:outerShdw blurRad="101600" dist="38100" dir="2700000" algn="bl" rotWithShape="0">
              <a:srgbClr val="000000">
                <a:alpha val="13000"/>
              </a:srgbClr>
            </a:outerShdw>
          </a:effectLst>
        </p:spPr>
        <p:txBody>
          <a:bodyPr/>
          <a:lstStyle/>
          <a:p>
            <a:endParaRPr lang="en-IN">
              <a:latin typeface="Bookman Old Style" panose="02050604050505020204" pitchFamily="18" charset="0"/>
            </a:endParaRPr>
          </a:p>
        </p:txBody>
      </p:sp>
      <p:sp>
        <p:nvSpPr>
          <p:cNvPr id="5" name="Shape 3"/>
          <p:cNvSpPr/>
          <p:nvPr/>
        </p:nvSpPr>
        <p:spPr>
          <a:xfrm>
            <a:off x="320040" y="777240"/>
            <a:ext cx="8503920" cy="411480"/>
          </a:xfrm>
          <a:prstGeom prst="rect">
            <a:avLst/>
          </a:prstGeom>
          <a:solidFill>
            <a:srgbClr val="0D9488">
              <a:alpha val="25000"/>
            </a:srgbClr>
          </a:solidFill>
          <a:ln w="6350">
            <a:solidFill>
              <a:srgbClr val="0D9488"/>
            </a:solidFill>
            <a:prstDash val="solid"/>
          </a:ln>
        </p:spPr>
        <p:txBody>
          <a:bodyPr/>
          <a:lstStyle/>
          <a:p>
            <a:endParaRPr lang="en-IN">
              <a:latin typeface="Bookman Old Style" panose="02050604050505020204" pitchFamily="18" charset="0"/>
            </a:endParaRPr>
          </a:p>
        </p:txBody>
      </p:sp>
      <p:sp>
        <p:nvSpPr>
          <p:cNvPr id="6" name="Text 4"/>
          <p:cNvSpPr/>
          <p:nvPr/>
        </p:nvSpPr>
        <p:spPr>
          <a:xfrm>
            <a:off x="502920" y="777240"/>
            <a:ext cx="8229600" cy="411480"/>
          </a:xfrm>
          <a:prstGeom prst="rect">
            <a:avLst/>
          </a:prstGeom>
          <a:noFill/>
        </p:spPr>
        <p:txBody>
          <a:bodyPr wrap="square" rtlCol="0" anchor="ctr"/>
          <a:lstStyle/>
          <a:p>
            <a:pPr marL="0" indent="0">
              <a:buNone/>
            </a:pPr>
            <a:r>
              <a:rPr lang="en-US" sz="1300" b="1" dirty="0">
                <a:solidFill>
                  <a:srgbClr val="0D9488"/>
                </a:solidFill>
                <a:latin typeface="Bookman Old Style" panose="02050604050505020204" pitchFamily="18" charset="0"/>
              </a:rPr>
              <a:t>Situation</a:t>
            </a:r>
            <a:endParaRPr lang="en-US" sz="1300" dirty="0">
              <a:latin typeface="Bookman Old Style" panose="02050604050505020204" pitchFamily="18" charset="0"/>
            </a:endParaRPr>
          </a:p>
        </p:txBody>
      </p:sp>
      <p:grpSp>
        <p:nvGrpSpPr>
          <p:cNvPr id="22" name="Group 21"/>
          <p:cNvGrpSpPr/>
          <p:nvPr/>
        </p:nvGrpSpPr>
        <p:grpSpPr>
          <a:xfrm>
            <a:off x="457200" y="1298447"/>
            <a:ext cx="8229600" cy="3232187"/>
            <a:chOff x="457200" y="1298448"/>
            <a:chExt cx="8229600" cy="2726436"/>
          </a:xfrm>
        </p:grpSpPr>
        <p:sp>
          <p:nvSpPr>
            <p:cNvPr id="7" name="Text 5"/>
            <p:cNvSpPr/>
            <p:nvPr/>
          </p:nvSpPr>
          <p:spPr>
            <a:xfrm>
              <a:off x="457200" y="1298448"/>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Situation:</a:t>
              </a:r>
              <a:endParaRPr lang="en-US" sz="1100" dirty="0">
                <a:latin typeface="Bookman Old Style" panose="02050604050505020204" pitchFamily="18" charset="0"/>
              </a:endParaRPr>
            </a:p>
          </p:txBody>
        </p:sp>
        <p:sp>
          <p:nvSpPr>
            <p:cNvPr id="8" name="Text 6"/>
            <p:cNvSpPr/>
            <p:nvPr/>
          </p:nvSpPr>
          <p:spPr>
            <a:xfrm>
              <a:off x="2331720" y="1298448"/>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 person is found carrying ₹50 lakhs. He says the money belongs to him which was collected from friends and relatives. He is alone — co-traveller disclaims any interest.</a:t>
              </a:r>
              <a:endParaRPr lang="en-US" sz="1100" dirty="0">
                <a:latin typeface="Bookman Old Style" panose="02050604050505020204" pitchFamily="18" charset="0"/>
              </a:endParaRPr>
            </a:p>
          </p:txBody>
        </p:sp>
        <p:sp>
          <p:nvSpPr>
            <p:cNvPr id="9" name="Text 7"/>
            <p:cNvSpPr/>
            <p:nvPr/>
          </p:nvSpPr>
          <p:spPr>
            <a:xfrm>
              <a:off x="457200" y="1682496"/>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Parties Present:</a:t>
              </a:r>
              <a:endParaRPr lang="en-US" sz="1100" dirty="0">
                <a:latin typeface="Bookman Old Style" panose="02050604050505020204" pitchFamily="18" charset="0"/>
              </a:endParaRPr>
            </a:p>
          </p:txBody>
        </p:sp>
        <p:sp>
          <p:nvSpPr>
            <p:cNvPr id="10" name="Text 8"/>
            <p:cNvSpPr/>
            <p:nvPr/>
          </p:nvSpPr>
          <p:spPr>
            <a:xfrm>
              <a:off x="2331720" y="1682496"/>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Appellant (carrier of cash) + unnamed friends/relatives (alleged source)</a:t>
              </a:r>
              <a:endParaRPr lang="en-US" sz="1100" dirty="0">
                <a:latin typeface="Bookman Old Style" panose="02050604050505020204" pitchFamily="18" charset="0"/>
              </a:endParaRPr>
            </a:p>
          </p:txBody>
        </p:sp>
        <p:sp>
          <p:nvSpPr>
            <p:cNvPr id="11" name="Text 9"/>
            <p:cNvSpPr/>
            <p:nvPr/>
          </p:nvSpPr>
          <p:spPr>
            <a:xfrm>
              <a:off x="457200" y="2066544"/>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Appellant's Argument:</a:t>
              </a:r>
              <a:endParaRPr lang="en-US" sz="1100" dirty="0">
                <a:latin typeface="Bookman Old Style" panose="02050604050505020204" pitchFamily="18" charset="0"/>
              </a:endParaRPr>
            </a:p>
          </p:txBody>
        </p:sp>
        <p:sp>
          <p:nvSpPr>
            <p:cNvPr id="12" name="Text 10"/>
            <p:cNvSpPr/>
            <p:nvPr/>
          </p:nvSpPr>
          <p:spPr>
            <a:xfrm>
              <a:off x="2331720" y="2089404"/>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A benami transaction requires three parties: (1) the person paying consideration, (2) the benamidar in whose name property is held, and (3) the beneficial owner. Since no third party is identified here, PBPT Act cannot apply.</a:t>
              </a:r>
              <a:endParaRPr lang="en-US" sz="1100" dirty="0">
                <a:latin typeface="Bookman Old Style" panose="02050604050505020204" pitchFamily="18" charset="0"/>
              </a:endParaRPr>
            </a:p>
          </p:txBody>
        </p:sp>
        <p:sp>
          <p:nvSpPr>
            <p:cNvPr id="13" name="Text 11"/>
            <p:cNvSpPr/>
            <p:nvPr/>
          </p:nvSpPr>
          <p:spPr>
            <a:xfrm>
              <a:off x="457200" y="2511552"/>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Key Definitions:</a:t>
              </a:r>
              <a:endParaRPr lang="en-US" sz="1100" dirty="0">
                <a:latin typeface="Bookman Old Style" panose="02050604050505020204" pitchFamily="18" charset="0"/>
              </a:endParaRPr>
            </a:p>
          </p:txBody>
        </p:sp>
        <p:sp>
          <p:nvSpPr>
            <p:cNvPr id="14" name="Text 12"/>
            <p:cNvSpPr/>
            <p:nvPr/>
          </p:nvSpPr>
          <p:spPr>
            <a:xfrm>
              <a:off x="2331720" y="2549652"/>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S.2(10): Benamidar = person in whose name property is held. S.2(12): Beneficial owner = person for whose benefit property is held by benamidar.</a:t>
              </a:r>
              <a:endParaRPr lang="en-US" sz="1100" dirty="0">
                <a:latin typeface="Bookman Old Style" panose="02050604050505020204" pitchFamily="18" charset="0"/>
              </a:endParaRPr>
            </a:p>
          </p:txBody>
        </p:sp>
        <p:sp>
          <p:nvSpPr>
            <p:cNvPr id="15" name="Text 13"/>
            <p:cNvSpPr/>
            <p:nvPr/>
          </p:nvSpPr>
          <p:spPr>
            <a:xfrm>
              <a:off x="457200" y="2918460"/>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Question:</a:t>
              </a:r>
              <a:endParaRPr lang="en-US" sz="1100" dirty="0">
                <a:latin typeface="Bookman Old Style" panose="02050604050505020204" pitchFamily="18" charset="0"/>
              </a:endParaRPr>
            </a:p>
          </p:txBody>
        </p:sp>
        <p:sp>
          <p:nvSpPr>
            <p:cNvPr id="16" name="Text 14"/>
            <p:cNvSpPr/>
            <p:nvPr/>
          </p:nvSpPr>
          <p:spPr>
            <a:xfrm>
              <a:off x="2331720" y="2941320"/>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Does a benami transaction under S.2(9)(D) require three identified parties, or are just two (benamidar + beneficial owner) sufficient?</a:t>
              </a:r>
              <a:endParaRPr lang="en-US" sz="1100" dirty="0">
                <a:latin typeface="Bookman Old Style" panose="02050604050505020204" pitchFamily="18" charset="0"/>
              </a:endParaRPr>
            </a:p>
          </p:txBody>
        </p:sp>
        <p:sp>
          <p:nvSpPr>
            <p:cNvPr id="17" name="Text 15"/>
            <p:cNvSpPr/>
            <p:nvPr/>
          </p:nvSpPr>
          <p:spPr>
            <a:xfrm>
              <a:off x="457200" y="3302508"/>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Why It Matters:</a:t>
              </a:r>
              <a:endParaRPr lang="en-US" sz="1100" dirty="0">
                <a:latin typeface="Bookman Old Style" panose="02050604050505020204" pitchFamily="18" charset="0"/>
              </a:endParaRPr>
            </a:p>
          </p:txBody>
        </p:sp>
        <p:sp>
          <p:nvSpPr>
            <p:cNvPr id="18" name="Text 16"/>
            <p:cNvSpPr/>
            <p:nvPr/>
          </p:nvSpPr>
          <p:spPr>
            <a:xfrm>
              <a:off x="2331720" y="3302508"/>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If three parties are mandatory, unaccounted cash cases where the true owner is unknown can never be proceeded against under PBPT Act.</a:t>
              </a:r>
              <a:endParaRPr lang="en-US" sz="1100" dirty="0">
                <a:latin typeface="Bookman Old Style" panose="02050604050505020204" pitchFamily="18" charset="0"/>
              </a:endParaRPr>
            </a:p>
          </p:txBody>
        </p:sp>
        <p:sp>
          <p:nvSpPr>
            <p:cNvPr id="19" name="Text 17"/>
            <p:cNvSpPr/>
            <p:nvPr/>
          </p:nvSpPr>
          <p:spPr>
            <a:xfrm>
              <a:off x="457200" y="3686556"/>
              <a:ext cx="1828800" cy="338328"/>
            </a:xfrm>
            <a:prstGeom prst="rect">
              <a:avLst/>
            </a:prstGeom>
            <a:noFill/>
          </p:spPr>
          <p:txBody>
            <a:bodyPr wrap="square" rtlCol="0" anchor="ctr"/>
            <a:lstStyle/>
            <a:p>
              <a:pPr marL="0" indent="0">
                <a:buNone/>
              </a:pPr>
              <a:r>
                <a:rPr lang="en-US" sz="1100" b="1" dirty="0">
                  <a:solidFill>
                    <a:srgbClr val="64748B"/>
                  </a:solidFill>
                  <a:latin typeface="Bookman Old Style" panose="02050604050505020204" pitchFamily="18" charset="0"/>
                </a:rPr>
                <a:t>Practical Impact:</a:t>
              </a:r>
              <a:endParaRPr lang="en-US" sz="1100" dirty="0">
                <a:latin typeface="Bookman Old Style" panose="02050604050505020204" pitchFamily="18" charset="0"/>
              </a:endParaRPr>
            </a:p>
          </p:txBody>
        </p:sp>
        <p:sp>
          <p:nvSpPr>
            <p:cNvPr id="20" name="Text 18"/>
            <p:cNvSpPr/>
            <p:nvPr/>
          </p:nvSpPr>
          <p:spPr>
            <a:xfrm>
              <a:off x="2331720" y="3686556"/>
              <a:ext cx="6355080" cy="338328"/>
            </a:xfrm>
            <a:prstGeom prst="rect">
              <a:avLst/>
            </a:prstGeom>
            <a:noFill/>
          </p:spPr>
          <p:txBody>
            <a:bodyPr wrap="square" rtlCol="0" anchor="ctr"/>
            <a:lstStyle/>
            <a:p>
              <a:pPr marL="0" indent="0">
                <a:buNone/>
              </a:pPr>
              <a:r>
                <a:rPr lang="en-US" sz="1100" dirty="0">
                  <a:solidFill>
                    <a:srgbClr val="1E2761"/>
                  </a:solidFill>
                  <a:latin typeface="Bookman Old Style" panose="02050604050505020204" pitchFamily="18" charset="0"/>
                </a:rPr>
                <a:t>Persons carrying unaccounted cash for unknown principals would escape PBPT simply by refusing to name the principal — defeating the Act's purpose.</a:t>
              </a:r>
              <a:endParaRPr lang="en-US" sz="1100" dirty="0">
                <a:latin typeface="Bookman Old Style" panose="02050604050505020204" pitchFamily="18" charset="0"/>
              </a:endParaRPr>
            </a:p>
          </p:txBody>
        </p:sp>
      </p:grpSp>
      <p:sp>
        <p:nvSpPr>
          <p:cNvPr id="21" name="Text 19"/>
          <p:cNvSpPr/>
          <p:nvPr/>
        </p:nvSpPr>
        <p:spPr>
          <a:xfrm>
            <a:off x="343989" y="4530635"/>
            <a:ext cx="8456022" cy="576942"/>
          </a:xfrm>
          <a:prstGeom prst="rect">
            <a:avLst/>
          </a:prstGeom>
          <a:noFill/>
        </p:spPr>
        <p:txBody>
          <a:bodyPr wrap="square" lIns="91440" tIns="45720" rIns="91440" bIns="45720" rtlCol="0" anchor="ctr"/>
          <a:lstStyle/>
          <a:p>
            <a:pPr marL="0" indent="0" algn="ctr">
              <a:buNone/>
            </a:pPr>
            <a:r>
              <a:rPr lang="en-US" sz="900" i="1" dirty="0">
                <a:solidFill>
                  <a:srgbClr val="64748B"/>
                </a:solidFill>
                <a:latin typeface="Bookman Old Style" panose="02050604050505020204" pitchFamily="18" charset="0"/>
              </a:rPr>
              <a:t>Benami Property — Scenario 2: Two or Three Parties? </a:t>
            </a:r>
            <a:endParaRPr lang="en-US" sz="900" dirty="0">
              <a:latin typeface="Bookman Old Style" panose="02050604050505020204" pitchFamily="18" charset="0"/>
              <a:ea typeface="Calibri" panose="020F0502020204030204"/>
              <a:cs typeface="Calibri" panose="020F0502020204030204"/>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Text 0"/>
          <p:cNvSpPr/>
          <p:nvPr/>
        </p:nvSpPr>
        <p:spPr>
          <a:xfrm>
            <a:off x="365760" y="182880"/>
            <a:ext cx="8412480" cy="411480"/>
          </a:xfrm>
          <a:prstGeom prst="rect">
            <a:avLst/>
          </a:prstGeom>
          <a:noFill/>
        </p:spPr>
        <p:txBody>
          <a:bodyPr wrap="square" rtlCol="0" anchor="ctr"/>
          <a:lstStyle/>
          <a:p>
            <a:pPr marL="0" indent="0">
              <a:buNone/>
            </a:pPr>
            <a:r>
              <a:rPr lang="en-US" sz="18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Final Order, Disposition &amp; Applicability of This Judgment</a:t>
            </a:r>
            <a:endParaRPr lang="en-US" sz="1800" dirty="0"/>
          </a:p>
        </p:txBody>
      </p:sp>
      <p:sp>
        <p:nvSpPr>
          <p:cNvPr id="3" name="Shape 1"/>
          <p:cNvSpPr/>
          <p:nvPr/>
        </p:nvSpPr>
        <p:spPr>
          <a:xfrm>
            <a:off x="365760" y="612648"/>
            <a:ext cx="8412480" cy="27432"/>
          </a:xfrm>
          <a:prstGeom prst="rect">
            <a:avLst/>
          </a:prstGeom>
          <a:solidFill>
            <a:srgbClr val="C9A84C"/>
          </a:solidFill>
          <a:ln w="12700">
            <a:solidFill>
              <a:srgbClr val="C9A84C"/>
            </a:solidFill>
            <a:prstDash val="solid"/>
          </a:ln>
        </p:spPr>
        <p:txBody>
          <a:bodyPr/>
          <a:lstStyle/>
          <a:p>
            <a:endParaRPr lang="en-IN"/>
          </a:p>
        </p:txBody>
      </p:sp>
      <p:sp>
        <p:nvSpPr>
          <p:cNvPr id="4" name="Shape 2"/>
          <p:cNvSpPr/>
          <p:nvPr/>
        </p:nvSpPr>
        <p:spPr>
          <a:xfrm>
            <a:off x="365760" y="713232"/>
            <a:ext cx="8412480" cy="914400"/>
          </a:xfrm>
          <a:prstGeom prst="rect">
            <a:avLst/>
          </a:prstGeom>
          <a:solidFill>
            <a:srgbClr val="1B2A4A"/>
          </a:solidFill>
          <a:effectLst>
            <a:outerShdw blurRad="63500" dist="25400" dir="2700000" algn="bl" rotWithShape="0">
              <a:srgbClr val="000000">
                <a:alpha val="15000"/>
              </a:srgbClr>
            </a:outerShdw>
          </a:effectLst>
        </p:spPr>
        <p:txBody>
          <a:bodyPr/>
          <a:lstStyle/>
          <a:p>
            <a:endParaRPr lang="en-IN"/>
          </a:p>
        </p:txBody>
      </p:sp>
      <p:sp>
        <p:nvSpPr>
          <p:cNvPr id="5" name="Text 3"/>
          <p:cNvSpPr/>
          <p:nvPr/>
        </p:nvSpPr>
        <p:spPr>
          <a:xfrm>
            <a:off x="457200" y="749808"/>
            <a:ext cx="914400" cy="274320"/>
          </a:xfrm>
          <a:prstGeom prst="rect">
            <a:avLst/>
          </a:prstGeom>
          <a:noFill/>
        </p:spPr>
        <p:txBody>
          <a:bodyPr wrap="square" rtlCol="0" anchor="ctr"/>
          <a:lstStyle/>
          <a:p>
            <a:pPr marL="0" indent="0">
              <a:buNone/>
            </a:pPr>
            <a:r>
              <a:rPr lang="en-US" sz="900" b="1" dirty="0">
                <a:solidFill>
                  <a:srgbClr val="C9A84C"/>
                </a:solidFill>
                <a:latin typeface="Bookman Old Style" panose="02050604050505020204" pitchFamily="18" charset="0"/>
                <a:ea typeface="Bookman Old Style" panose="02050604050505020204" pitchFamily="34" charset="-122"/>
                <a:cs typeface="Bookman Old Style" panose="02050604050505020204" pitchFamily="34" charset="-120"/>
              </a:rPr>
              <a:t>HELD</a:t>
            </a:r>
            <a:endParaRPr lang="en-US" sz="900" dirty="0"/>
          </a:p>
        </p:txBody>
      </p:sp>
      <p:sp>
        <p:nvSpPr>
          <p:cNvPr id="6" name="Text 4"/>
          <p:cNvSpPr/>
          <p:nvPr/>
        </p:nvSpPr>
        <p:spPr>
          <a:xfrm>
            <a:off x="457200" y="1005840"/>
            <a:ext cx="8229600" cy="594360"/>
          </a:xfrm>
          <a:prstGeom prst="rect">
            <a:avLst/>
          </a:prstGeom>
          <a:noFill/>
        </p:spPr>
        <p:txBody>
          <a:bodyPr wrap="square" rtlCol="0" anchor="ctr"/>
          <a:lstStyle/>
          <a:p>
            <a:pPr marL="0" indent="0">
              <a:buNone/>
            </a:pPr>
            <a:r>
              <a:rPr lang="en-US" sz="950" dirty="0">
                <a:solidFill>
                  <a:srgbClr val="FFFFFF"/>
                </a:solidFill>
                <a:latin typeface="Bookman Old Style" panose="02050604050505020204" pitchFamily="18" charset="0"/>
                <a:ea typeface="Bookman Old Style" panose="02050604050505020204" pitchFamily="34" charset="-122"/>
                <a:cs typeface="Bookman Old Style" panose="02050604050505020204" pitchFamily="34" charset="-120"/>
              </a:rPr>
              <a:t>The penalty notice u/s 274 r.w. S.270A and the consequential penalty order u/s 270A (penalty of Rs.5,57,203/-) are held to be invalid and are quashed, on the ground that the AO failed to specify under which clause/limb of S.270A(2) the assessee was alleged to have under-reported income. Appeal of the assessee is allowed.</a:t>
            </a:r>
            <a:endParaRPr lang="en-US" sz="950" dirty="0"/>
          </a:p>
        </p:txBody>
      </p:sp>
      <p:sp>
        <p:nvSpPr>
          <p:cNvPr id="7" name="Text 5"/>
          <p:cNvSpPr/>
          <p:nvPr/>
        </p:nvSpPr>
        <p:spPr>
          <a:xfrm>
            <a:off x="365760" y="1691640"/>
            <a:ext cx="4114800" cy="274320"/>
          </a:xfrm>
          <a:prstGeom prst="rect">
            <a:avLst/>
          </a:prstGeom>
          <a:noFill/>
        </p:spPr>
        <p:txBody>
          <a:bodyPr wrap="square" rtlCol="0" anchor="ctr"/>
          <a:lstStyle/>
          <a:p>
            <a:pPr marL="0" indent="0">
              <a:buNone/>
            </a:pPr>
            <a:r>
              <a:rPr lang="en-US" sz="11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Disposition</a:t>
            </a:r>
            <a:endParaRPr lang="en-US" sz="1100" dirty="0"/>
          </a:p>
        </p:txBody>
      </p:sp>
      <p:sp>
        <p:nvSpPr>
          <p:cNvPr id="8" name="Text 6"/>
          <p:cNvSpPr/>
          <p:nvPr/>
        </p:nvSpPr>
        <p:spPr>
          <a:xfrm>
            <a:off x="502920" y="1993392"/>
            <a:ext cx="3840480" cy="274320"/>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  ITA No.8509/Mum/2025 — allowed.</a:t>
            </a:r>
            <a:endParaRPr lang="en-US" sz="950" dirty="0"/>
          </a:p>
        </p:txBody>
      </p:sp>
      <p:sp>
        <p:nvSpPr>
          <p:cNvPr id="9" name="Text 7"/>
          <p:cNvSpPr/>
          <p:nvPr/>
        </p:nvSpPr>
        <p:spPr>
          <a:xfrm>
            <a:off x="502920" y="2286000"/>
            <a:ext cx="3840480" cy="274320"/>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  Penalty of Rs.5,57,203/- (and proceedings) quashed.</a:t>
            </a:r>
            <a:endParaRPr lang="en-US" sz="950" dirty="0"/>
          </a:p>
        </p:txBody>
      </p:sp>
      <p:sp>
        <p:nvSpPr>
          <p:cNvPr id="10" name="Text 8"/>
          <p:cNvSpPr/>
          <p:nvPr/>
        </p:nvSpPr>
        <p:spPr>
          <a:xfrm>
            <a:off x="502920" y="2578608"/>
            <a:ext cx="3840480" cy="274320"/>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  Grounds on merits rendered academic — no adjudication on S.14A or Rule 8D.</a:t>
            </a:r>
            <a:endParaRPr lang="en-US" sz="950" dirty="0"/>
          </a:p>
        </p:txBody>
      </p:sp>
      <p:sp>
        <p:nvSpPr>
          <p:cNvPr id="11" name="Text 9"/>
          <p:cNvSpPr/>
          <p:nvPr/>
        </p:nvSpPr>
        <p:spPr>
          <a:xfrm>
            <a:off x="502920" y="2871216"/>
            <a:ext cx="3840480" cy="274320"/>
          </a:xfrm>
          <a:prstGeom prst="rect">
            <a:avLst/>
          </a:prstGeom>
          <a:noFill/>
        </p:spPr>
        <p:txBody>
          <a:bodyPr wrap="square" rtlCol="0" anchor="ctr"/>
          <a:lstStyle/>
          <a:p>
            <a:pPr marL="0" indent="0">
              <a:buNone/>
            </a:pPr>
            <a:r>
              <a:rPr lang="en-US" sz="950" dirty="0">
                <a:solidFill>
                  <a:srgbClr val="111111"/>
                </a:solidFill>
                <a:latin typeface="Bookman Old Style" panose="02050604050505020204" pitchFamily="18" charset="0"/>
                <a:ea typeface="Bookman Old Style" panose="02050604050505020204" pitchFamily="34" charset="-122"/>
                <a:cs typeface="Bookman Old Style" panose="02050604050505020204" pitchFamily="34" charset="-120"/>
              </a:rPr>
              <a:t>▶  Order pronounced on 01.06.2026 (ITAT, 'A' Bench, Mumbai).</a:t>
            </a:r>
            <a:endParaRPr lang="en-US" sz="950" dirty="0"/>
          </a:p>
        </p:txBody>
      </p:sp>
      <p:sp>
        <p:nvSpPr>
          <p:cNvPr id="12" name="Shape 10"/>
          <p:cNvSpPr/>
          <p:nvPr/>
        </p:nvSpPr>
        <p:spPr>
          <a:xfrm>
            <a:off x="4572000" y="1691640"/>
            <a:ext cx="4206240" cy="2331720"/>
          </a:xfrm>
          <a:prstGeom prst="rect">
            <a:avLst/>
          </a:prstGeom>
          <a:solidFill>
            <a:srgbClr val="FFF7E0"/>
          </a:solidFill>
          <a:ln w="12700">
            <a:solidFill>
              <a:srgbClr val="C9A84C"/>
            </a:solidFill>
            <a:prstDash val="solid"/>
          </a:ln>
        </p:spPr>
        <p:txBody>
          <a:bodyPr/>
          <a:lstStyle/>
          <a:p>
            <a:endParaRPr lang="en-IN"/>
          </a:p>
        </p:txBody>
      </p:sp>
      <p:sp>
        <p:nvSpPr>
          <p:cNvPr id="13" name="Text 11"/>
          <p:cNvSpPr/>
          <p:nvPr/>
        </p:nvSpPr>
        <p:spPr>
          <a:xfrm>
            <a:off x="4663440" y="1755648"/>
            <a:ext cx="4023360" cy="256032"/>
          </a:xfrm>
          <a:prstGeom prst="rect">
            <a:avLst/>
          </a:prstGeom>
          <a:noFill/>
        </p:spPr>
        <p:txBody>
          <a:bodyPr wrap="square" rtlCol="0" anchor="ctr"/>
          <a:lstStyle/>
          <a:p>
            <a:pPr marL="0" indent="0">
              <a:buNone/>
            </a:pPr>
            <a:r>
              <a:rPr lang="en-US" sz="1000" b="1" dirty="0">
                <a:solidFill>
                  <a:srgbClr val="1B2A4A"/>
                </a:solidFill>
                <a:latin typeface="Bookman Old Style" panose="02050604050505020204" pitchFamily="18" charset="0"/>
                <a:ea typeface="Bookman Old Style" panose="02050604050505020204" pitchFamily="34" charset="-122"/>
                <a:cs typeface="Bookman Old Style" panose="02050604050505020204" pitchFamily="34" charset="-120"/>
              </a:rPr>
              <a:t>Practice Takeaway</a:t>
            </a:r>
            <a:endParaRPr lang="en-US" sz="1000" dirty="0"/>
          </a:p>
        </p:txBody>
      </p:sp>
      <p:sp>
        <p:nvSpPr>
          <p:cNvPr id="14" name="Text 12"/>
          <p:cNvSpPr/>
          <p:nvPr/>
        </p:nvSpPr>
        <p:spPr>
          <a:xfrm>
            <a:off x="4663440" y="2048256"/>
            <a:ext cx="4023360" cy="1920240"/>
          </a:xfrm>
          <a:prstGeom prst="rect">
            <a:avLst/>
          </a:prstGeom>
          <a:noFill/>
        </p:spPr>
        <p:txBody>
          <a:bodyPr wrap="square" rtlCol="0" anchor="ctr"/>
          <a:lstStyle/>
          <a:p>
            <a:pPr marL="0" indent="0">
              <a:buNone/>
            </a:pPr>
            <a:r>
              <a:rPr lang="en-US" sz="900" dirty="0">
                <a:solidFill>
                  <a:srgbClr val="3E4C66"/>
                </a:solidFill>
                <a:latin typeface="Bookman Old Style" panose="02050604050505020204" pitchFamily="18" charset="0"/>
                <a:ea typeface="Bookman Old Style" panose="02050604050505020204" pitchFamily="34" charset="-122"/>
                <a:cs typeface="Bookman Old Style" panose="02050604050505020204" pitchFamily="34" charset="-120"/>
              </a:rPr>
              <a:t>For any S.270A penalty matter:</a:t>
            </a:r>
            <a:endParaRPr lang="en-US" sz="900" dirty="0"/>
          </a:p>
          <a:p>
            <a:pPr marL="0" indent="0">
              <a:buNone/>
            </a:pPr>
            <a:r>
              <a:rPr lang="en-US" sz="900" dirty="0">
                <a:solidFill>
                  <a:srgbClr val="3E4C66"/>
                </a:solidFill>
                <a:latin typeface="Bookman Old Style" panose="02050604050505020204" pitchFamily="18" charset="0"/>
                <a:ea typeface="Bookman Old Style" panose="02050604050505020204" pitchFamily="34" charset="-122"/>
                <a:cs typeface="Bookman Old Style" panose="02050604050505020204" pitchFamily="34" charset="-120"/>
              </a:rPr>
              <a:t>1. The S.274 notice must identify the specific clause (a)–(g) of S.270A(2) — a generic reference to 'under-reporting' is not enough.</a:t>
            </a:r>
            <a:endParaRPr lang="en-US" sz="900" dirty="0"/>
          </a:p>
          <a:p>
            <a:pPr marL="0" indent="0">
              <a:buNone/>
            </a:pPr>
            <a:r>
              <a:rPr lang="en-US" sz="900" dirty="0">
                <a:solidFill>
                  <a:srgbClr val="3E4C66"/>
                </a:solidFill>
                <a:latin typeface="Bookman Old Style" panose="02050604050505020204" pitchFamily="18" charset="0"/>
                <a:ea typeface="Bookman Old Style" panose="02050604050505020204" pitchFamily="34" charset="-122"/>
                <a:cs typeface="Bookman Old Style" panose="02050604050505020204" pitchFamily="34" charset="-120"/>
              </a:rPr>
              <a:t>2. Where misreporting is alleged, the specific sub-clause of S.270A(9) must be named in both the notice and the order.</a:t>
            </a:r>
            <a:endParaRPr lang="en-US" sz="900" dirty="0"/>
          </a:p>
          <a:p>
            <a:pPr marL="0" indent="0">
              <a:buNone/>
            </a:pPr>
            <a:r>
              <a:rPr lang="en-US" sz="900" dirty="0">
                <a:solidFill>
                  <a:srgbClr val="3E4C66"/>
                </a:solidFill>
                <a:latin typeface="Bookman Old Style" panose="02050604050505020204" pitchFamily="18" charset="0"/>
                <a:ea typeface="Bookman Old Style" panose="02050604050505020204" pitchFamily="34" charset="-122"/>
                <a:cs typeface="Bookman Old Style" panose="02050604050505020204" pitchFamily="34" charset="-120"/>
              </a:rPr>
              <a:t>3. Both the notice and the penalty order must carry this specification; a defect at either stage is fatal.</a:t>
            </a:r>
            <a:endParaRPr lang="en-US" sz="900" dirty="0"/>
          </a:p>
          <a:p>
            <a:pPr marL="0" indent="0">
              <a:buNone/>
            </a:pPr>
            <a:r>
              <a:rPr lang="en-US" sz="900" dirty="0">
                <a:solidFill>
                  <a:srgbClr val="3E4C66"/>
                </a:solidFill>
                <a:latin typeface="Bookman Old Style" panose="02050604050505020204" pitchFamily="18" charset="0"/>
                <a:ea typeface="Bookman Old Style" panose="02050604050505020204" pitchFamily="34" charset="-122"/>
                <a:cs typeface="Bookman Old Style" panose="02050604050505020204" pitchFamily="34" charset="-120"/>
              </a:rPr>
              <a:t>4. The legal ground of non-specification can be raised for the first time before the ITAT as it is purely legal and goes to the root of the notice's validity — it need not have been raised before the CIT(A).</a:t>
            </a:r>
            <a:endParaRPr lang="en-US" sz="900" dirty="0"/>
          </a:p>
        </p:txBody>
      </p:sp>
      <p:sp>
        <p:nvSpPr>
          <p:cNvPr id="15" name="Shape 13"/>
          <p:cNvSpPr/>
          <p:nvPr/>
        </p:nvSpPr>
        <p:spPr>
          <a:xfrm>
            <a:off x="0" y="4828032"/>
            <a:ext cx="9144000" cy="320040"/>
          </a:xfrm>
          <a:prstGeom prst="rect">
            <a:avLst/>
          </a:prstGeom>
          <a:solidFill>
            <a:srgbClr val="1B2A4A"/>
          </a:solidFill>
          <a:ln w="12700">
            <a:solidFill>
              <a:srgbClr val="1B2A4A"/>
            </a:solidFill>
            <a:prstDash val="solid"/>
          </a:ln>
        </p:spPr>
        <p:txBody>
          <a:bodyPr/>
          <a:lstStyle/>
          <a:p>
            <a:endParaRPr lang="en-IN"/>
          </a:p>
        </p:txBody>
      </p:sp>
      <p:sp>
        <p:nvSpPr>
          <p:cNvPr id="17" name="Text 15"/>
          <p:cNvSpPr/>
          <p:nvPr/>
        </p:nvSpPr>
        <p:spPr>
          <a:xfrm>
            <a:off x="2743200" y="4837176"/>
            <a:ext cx="6126480" cy="274320"/>
          </a:xfrm>
          <a:prstGeom prst="rect">
            <a:avLst/>
          </a:prstGeom>
          <a:noFill/>
        </p:spPr>
        <p:txBody>
          <a:bodyPr wrap="square" rtlCol="0" anchor="ctr"/>
          <a:lstStyle/>
          <a:p>
            <a:pPr marL="0" indent="0" algn="r">
              <a:buNone/>
            </a:pPr>
            <a:r>
              <a:rPr lang="en-US" sz="700" dirty="0">
                <a:solidFill>
                  <a:srgbClr val="BBBBBB"/>
                </a:solidFill>
                <a:latin typeface="Bookman Old Style" panose="02050604050505020204" pitchFamily="18" charset="0"/>
                <a:ea typeface="Bookman Old Style" panose="02050604050505020204" pitchFamily="34" charset="-122"/>
                <a:cs typeface="Bookman Old Style" panose="02050604050505020204" pitchFamily="34" charset="-120"/>
              </a:rPr>
              <a:t>Section 270A, Income-tax Act, 1961 | Specifying the Limb of Under-Reporting — ITA No.8509/Mum/2025</a:t>
            </a:r>
            <a:endParaRPr lang="en-US" sz="7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IN" dirty="0"/>
          </a:p>
        </p:txBody>
      </p:sp>
      <p:pic>
        <p:nvPicPr>
          <p:cNvPr id="1026" name="Picture 2" descr="Thank You Pics For PPT Template and Google Slid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8746"/>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41621" y="2691019"/>
            <a:ext cx="3305424" cy="2169825"/>
          </a:xfrm>
          <a:prstGeom prst="rect">
            <a:avLst/>
          </a:prstGeom>
          <a:solidFill>
            <a:srgbClr val="262626"/>
          </a:solidFill>
        </p:spPr>
        <p:txBody>
          <a:bodyPr wrap="square" rtlCol="0">
            <a:spAutoFit/>
          </a:bodyPr>
          <a:lstStyle/>
          <a:p>
            <a:r>
              <a:rPr lang="en-US" sz="1500" dirty="0">
                <a:solidFill>
                  <a:schemeClr val="bg1"/>
                </a:solidFill>
                <a:latin typeface="Bookman Old Style" panose="02050604050505020204" pitchFamily="18" charset="0"/>
                <a:ea typeface="Nobile" pitchFamily="34" charset="-122"/>
                <a:cs typeface="Nobile" pitchFamily="34" charset="-120"/>
              </a:rPr>
              <a:t>Adv. Srinarayan Toshniwal, CA, CS</a:t>
            </a:r>
            <a:endParaRPr lang="en-US" sz="1500" dirty="0">
              <a:solidFill>
                <a:schemeClr val="bg1"/>
              </a:solidFill>
              <a:latin typeface="Bookman Old Style" panose="02050604050505020204" pitchFamily="18" charset="0"/>
              <a:ea typeface="Nobile" pitchFamily="34" charset="-122"/>
              <a:cs typeface="Nobile" pitchFamily="34" charset="-120"/>
            </a:endParaRPr>
          </a:p>
          <a:p>
            <a:r>
              <a:rPr lang="en-US" sz="1500" dirty="0">
                <a:solidFill>
                  <a:schemeClr val="bg1"/>
                </a:solidFill>
                <a:latin typeface="Bookman Old Style" panose="02050604050505020204" pitchFamily="18" charset="0"/>
              </a:rPr>
              <a:t>Standing </a:t>
            </a:r>
            <a:r>
              <a:rPr lang="en-IN" sz="1500" dirty="0">
                <a:solidFill>
                  <a:schemeClr val="bg1"/>
                </a:solidFill>
                <a:latin typeface="Bookman Old Style" panose="02050604050505020204" pitchFamily="18" charset="0"/>
              </a:rPr>
              <a:t>Counsel for Income Tax (Telangana High Court)</a:t>
            </a:r>
            <a:endParaRPr lang="en-IN" sz="1500" dirty="0">
              <a:solidFill>
                <a:schemeClr val="bg1"/>
              </a:solidFill>
              <a:latin typeface="Bookman Old Style" panose="02050604050505020204" pitchFamily="18" charset="0"/>
            </a:endParaRPr>
          </a:p>
          <a:p>
            <a:r>
              <a:rPr lang="en-IN" sz="1500" dirty="0">
                <a:solidFill>
                  <a:schemeClr val="bg1"/>
                </a:solidFill>
                <a:latin typeface="Bookman Old Style" panose="02050604050505020204" pitchFamily="18" charset="0"/>
              </a:rPr>
              <a:t>+91-8801701539</a:t>
            </a:r>
            <a:endParaRPr lang="en-IN" sz="1500" dirty="0">
              <a:solidFill>
                <a:schemeClr val="bg1"/>
              </a:solidFill>
              <a:latin typeface="Bookman Old Style" panose="02050604050505020204" pitchFamily="18" charset="0"/>
            </a:endParaRPr>
          </a:p>
          <a:p>
            <a:endParaRPr lang="en-IN" sz="1500" dirty="0">
              <a:solidFill>
                <a:schemeClr val="bg1"/>
              </a:solidFill>
              <a:latin typeface="Bookman Old Style" panose="02050604050505020204" pitchFamily="18" charset="0"/>
            </a:endParaRPr>
          </a:p>
          <a:p>
            <a:endParaRPr lang="en-IN" sz="1500" dirty="0">
              <a:solidFill>
                <a:schemeClr val="bg1"/>
              </a:solidFill>
              <a:latin typeface="Bookman Old Style" panose="02050604050505020204" pitchFamily="18" charset="0"/>
            </a:endParaRPr>
          </a:p>
          <a:p>
            <a:r>
              <a:rPr lang="en-IN" sz="1500" dirty="0">
                <a:solidFill>
                  <a:schemeClr val="bg1"/>
                </a:solidFill>
                <a:latin typeface="Bookman Old Style" panose="02050604050505020204" pitchFamily="18" charset="0"/>
              </a:rPr>
              <a:t>M/s PPKG Legal,</a:t>
            </a:r>
            <a:endParaRPr lang="en-IN" sz="1500" dirty="0">
              <a:solidFill>
                <a:schemeClr val="bg1"/>
              </a:solidFill>
              <a:latin typeface="Bookman Old Style" panose="02050604050505020204" pitchFamily="18" charset="0"/>
            </a:endParaRPr>
          </a:p>
          <a:p>
            <a:r>
              <a:rPr lang="en-IN" sz="1500" dirty="0">
                <a:solidFill>
                  <a:schemeClr val="bg1"/>
                </a:solidFill>
                <a:latin typeface="Bookman Old Style" panose="02050604050505020204" pitchFamily="18" charset="0"/>
              </a:rPr>
              <a:t>Hyderabad</a:t>
            </a:r>
            <a:endParaRPr lang="en-US" sz="1500" dirty="0">
              <a:solidFill>
                <a:schemeClr val="bg1"/>
              </a:solidFill>
              <a:latin typeface="Bookman Old Style" panose="020506040505050202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93580</Words>
  <Application>WPS Presentation</Application>
  <PresentationFormat>On-screen Show (16:9)</PresentationFormat>
  <Paragraphs>2461</Paragraphs>
  <Slides>91</Slides>
  <Notes>70</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91</vt:i4>
      </vt:variant>
    </vt:vector>
  </HeadingPairs>
  <TitlesOfParts>
    <vt:vector size="120" baseType="lpstr">
      <vt:lpstr>Arial</vt:lpstr>
      <vt:lpstr>SimSun</vt:lpstr>
      <vt:lpstr>Wingdings</vt:lpstr>
      <vt:lpstr>Bookman Old Style</vt:lpstr>
      <vt:lpstr>Arial</vt:lpstr>
      <vt:lpstr>Inter</vt:lpstr>
      <vt:lpstr>Inter</vt:lpstr>
      <vt:lpstr>Nobile</vt:lpstr>
      <vt:lpstr>Nobile</vt:lpstr>
      <vt:lpstr>Calibri</vt:lpstr>
      <vt:lpstr>Microsoft YaHei</vt:lpstr>
      <vt:lpstr>Arial Unicode MS</vt:lpstr>
      <vt:lpstr>Aptos</vt:lpstr>
      <vt:lpstr>Segoe UI</vt:lpstr>
      <vt:lpstr>Cambria</vt:lpstr>
      <vt:lpstr>Cambria</vt:lpstr>
      <vt:lpstr>Calibri</vt:lpstr>
      <vt:lpstr>Calibri</vt:lpstr>
      <vt:lpstr>Bookman Old Style</vt:lpstr>
      <vt:lpstr>Bookman Old Style</vt:lpstr>
      <vt:lpstr>Bookman Old Style</vt:lpstr>
      <vt:lpstr>Georgia</vt:lpstr>
      <vt:lpstr>Georgia</vt:lpstr>
      <vt:lpstr>Georgia</vt:lpstr>
      <vt:lpstr>Calibri</vt:lpstr>
      <vt:lpstr>Cambria</vt:lpstr>
      <vt:lpstr>MingLiU</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Srinarayan Toshniwal</dc:creator>
  <dc:description>generated using python-pptx</dc:description>
  <cp:lastModifiedBy>Admin</cp:lastModifiedBy>
  <cp:revision>76</cp:revision>
  <cp:lastPrinted>2026-06-22T07:59:00Z</cp:lastPrinted>
  <dcterms:created xsi:type="dcterms:W3CDTF">2013-01-27T09:14:00Z</dcterms:created>
  <dcterms:modified xsi:type="dcterms:W3CDTF">2026-06-22T17:54:41Z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A009241F4D514C1ABE24F1BF6265C07E_13</vt:lpwstr>
  </property>
  <property fmtid="{D5CDD505-2E9C-101B-9397-08002B2CF9AE}" pid="3" name="KSOProductBuildVer">
    <vt:lpwstr>1033-12.1.0.26880</vt:lpwstr>
  </property>
</Properties>
</file>