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0"/>
  </p:notesMasterIdLst>
  <p:sldIdLst>
    <p:sldId id="256" r:id="rId2"/>
    <p:sldId id="258" r:id="rId3"/>
    <p:sldId id="257" r:id="rId4"/>
    <p:sldId id="259" r:id="rId5"/>
    <p:sldId id="260" r:id="rId6"/>
    <p:sldId id="263" r:id="rId7"/>
    <p:sldId id="261" r:id="rId8"/>
    <p:sldId id="262" r:id="rId9"/>
    <p:sldId id="264" r:id="rId10"/>
    <p:sldId id="265" r:id="rId11"/>
    <p:sldId id="266" r:id="rId12"/>
    <p:sldId id="267" r:id="rId13"/>
    <p:sldId id="286" r:id="rId14"/>
    <p:sldId id="293" r:id="rId15"/>
    <p:sldId id="294" r:id="rId16"/>
    <p:sldId id="318" r:id="rId17"/>
    <p:sldId id="319" r:id="rId18"/>
    <p:sldId id="268" r:id="rId19"/>
    <p:sldId id="269" r:id="rId20"/>
    <p:sldId id="270" r:id="rId21"/>
    <p:sldId id="271" r:id="rId22"/>
    <p:sldId id="273" r:id="rId23"/>
    <p:sldId id="274" r:id="rId24"/>
    <p:sldId id="275" r:id="rId25"/>
    <p:sldId id="272" r:id="rId26"/>
    <p:sldId id="276" r:id="rId27"/>
    <p:sldId id="279" r:id="rId28"/>
    <p:sldId id="280" r:id="rId29"/>
    <p:sldId id="281" r:id="rId30"/>
    <p:sldId id="282" r:id="rId31"/>
    <p:sldId id="283" r:id="rId32"/>
    <p:sldId id="284" r:id="rId33"/>
    <p:sldId id="332" r:id="rId34"/>
    <p:sldId id="331" r:id="rId35"/>
    <p:sldId id="300" r:id="rId36"/>
    <p:sldId id="299" r:id="rId37"/>
    <p:sldId id="295" r:id="rId38"/>
    <p:sldId id="298" r:id="rId39"/>
    <p:sldId id="297" r:id="rId40"/>
    <p:sldId id="333" r:id="rId41"/>
    <p:sldId id="287" r:id="rId42"/>
    <p:sldId id="288" r:id="rId43"/>
    <p:sldId id="289" r:id="rId44"/>
    <p:sldId id="290" r:id="rId45"/>
    <p:sldId id="291" r:id="rId46"/>
    <p:sldId id="334" r:id="rId47"/>
    <p:sldId id="325" r:id="rId48"/>
    <p:sldId id="326" r:id="rId49"/>
    <p:sldId id="327" r:id="rId50"/>
    <p:sldId id="328" r:id="rId51"/>
    <p:sldId id="329" r:id="rId52"/>
    <p:sldId id="301" r:id="rId53"/>
    <p:sldId id="302" r:id="rId54"/>
    <p:sldId id="314" r:id="rId55"/>
    <p:sldId id="315" r:id="rId56"/>
    <p:sldId id="303" r:id="rId57"/>
    <p:sldId id="316" r:id="rId58"/>
    <p:sldId id="317" r:id="rId59"/>
    <p:sldId id="321" r:id="rId60"/>
    <p:sldId id="322" r:id="rId61"/>
    <p:sldId id="323" r:id="rId62"/>
    <p:sldId id="307" r:id="rId63"/>
    <p:sldId id="309" r:id="rId64"/>
    <p:sldId id="310" r:id="rId65"/>
    <p:sldId id="305" r:id="rId66"/>
    <p:sldId id="312" r:id="rId67"/>
    <p:sldId id="324" r:id="rId68"/>
    <p:sldId id="335"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20BFC9-FC03-4A8A-9B36-EDBFA0929615}" type="datetimeFigureOut">
              <a:rPr lang="en-IN" smtClean="0"/>
              <a:t>23-06-2025</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B3018A-782A-4891-94B4-4438742F59AB}" type="slidenum">
              <a:rPr lang="en-IN" smtClean="0"/>
              <a:t>‹#›</a:t>
            </a:fld>
            <a:endParaRPr lang="en-IN" dirty="0"/>
          </a:p>
        </p:txBody>
      </p:sp>
    </p:spTree>
    <p:extLst>
      <p:ext uri="{BB962C8B-B14F-4D97-AF65-F5344CB8AC3E}">
        <p14:creationId xmlns:p14="http://schemas.microsoft.com/office/powerpoint/2010/main" val="3475257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3547B-1E73-5F5D-E426-AD543FD3FE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0EE3ABA-E2DD-D2F3-8C46-8C8FC18679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CBA6895-7067-ED0B-7FF0-347347F463F7}"/>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06D199A5-299F-5937-B0E1-291226D8230D}"/>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9A925720-BA9E-CC75-95FC-E651758B4759}"/>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3494252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1ADDF-F5C0-390C-2251-A86E9347B9A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8291C99-E03C-F13A-8CD3-1CCCB9B376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8FB59D9-F9FC-2AE5-F184-07261A7B5AFF}"/>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33E39ABC-37EA-A472-563B-BC368BB55FE9}"/>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AA6EB140-B382-3714-5980-87AB1B4DB533}"/>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3914420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6024F2-A931-AAD0-9CF8-6B936C85F3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0A31443-1768-EA44-7E04-BC61C16BF7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9BF9DD2-E38C-E31F-BAD1-855F5E71D4D5}"/>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E7166A55-9B40-50AC-29E8-04EF20F15DAB}"/>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E335D3D8-6C75-E9CB-A84C-2E53D7A0567D}"/>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359119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A80EF-FBEB-C5E1-1A9D-08FF2C1D477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47263B5-26B3-1038-FF2A-95DDE2C876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3B698F0-1C99-3651-C7F8-98E8DA4C7456}"/>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9831401E-C987-2B7E-F38F-7E650EF094F5}"/>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8FC27E05-4699-16F7-E737-AA8866DD615E}"/>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86917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E0F5-AA36-6A31-BE8B-D0AA36840B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B674A80-EFC5-EC9C-CE0B-9274DAAF56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4F7150-77C0-0537-4777-53E187FEAD90}"/>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27BBA1B1-E2A7-DA75-B7FC-01DEC02E22CF}"/>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93EF7A0-6561-409D-84DB-864C61E17FC6}"/>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303971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B5C21-F232-6876-01CD-D9A9BDDEC37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A97F45-5BAC-D6CA-3DED-0432F35E66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C5D3030-1510-124B-9E33-1B726DCAA1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E9E2CD6-4F06-7708-1E03-EEDF76DF053D}"/>
              </a:ext>
            </a:extLst>
          </p:cNvPr>
          <p:cNvSpPr>
            <a:spLocks noGrp="1"/>
          </p:cNvSpPr>
          <p:nvPr>
            <p:ph type="dt" sz="half" idx="10"/>
          </p:nvPr>
        </p:nvSpPr>
        <p:spPr/>
        <p:txBody>
          <a:bodyPr/>
          <a:lstStyle/>
          <a:p>
            <a:r>
              <a:rPr lang="en-US" dirty="0"/>
              <a:t>23-06-2025</a:t>
            </a:r>
            <a:endParaRPr lang="en-IN" dirty="0"/>
          </a:p>
        </p:txBody>
      </p:sp>
      <p:sp>
        <p:nvSpPr>
          <p:cNvPr id="6" name="Footer Placeholder 5">
            <a:extLst>
              <a:ext uri="{FF2B5EF4-FFF2-40B4-BE49-F238E27FC236}">
                <a16:creationId xmlns:a16="http://schemas.microsoft.com/office/drawing/2014/main" id="{5D755685-7C84-05FA-FF81-7CA4F9EEF001}"/>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7" name="Slide Number Placeholder 6">
            <a:extLst>
              <a:ext uri="{FF2B5EF4-FFF2-40B4-BE49-F238E27FC236}">
                <a16:creationId xmlns:a16="http://schemas.microsoft.com/office/drawing/2014/main" id="{69209039-4C1F-9E6C-FBF5-BD53B3A7F494}"/>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160284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EF02A-7DC3-CCF9-674D-0338B209436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AC34AC8-2C57-52E4-5FE9-56CAB42768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7589BC-583D-26D9-C6B5-0423535C21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26F1231-6F1C-E962-07E3-600E8A13F7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395EEF-B306-5459-FF4F-351005D3FB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EDCB0C1-6CEB-362A-71EC-C3553087C67A}"/>
              </a:ext>
            </a:extLst>
          </p:cNvPr>
          <p:cNvSpPr>
            <a:spLocks noGrp="1"/>
          </p:cNvSpPr>
          <p:nvPr>
            <p:ph type="dt" sz="half" idx="10"/>
          </p:nvPr>
        </p:nvSpPr>
        <p:spPr/>
        <p:txBody>
          <a:bodyPr/>
          <a:lstStyle/>
          <a:p>
            <a:r>
              <a:rPr lang="en-US" dirty="0"/>
              <a:t>23-06-2025</a:t>
            </a:r>
            <a:endParaRPr lang="en-IN" dirty="0"/>
          </a:p>
        </p:txBody>
      </p:sp>
      <p:sp>
        <p:nvSpPr>
          <p:cNvPr id="8" name="Footer Placeholder 7">
            <a:extLst>
              <a:ext uri="{FF2B5EF4-FFF2-40B4-BE49-F238E27FC236}">
                <a16:creationId xmlns:a16="http://schemas.microsoft.com/office/drawing/2014/main" id="{7F4E4BC6-C8DB-2D84-C897-7700D96F1050}"/>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9" name="Slide Number Placeholder 8">
            <a:extLst>
              <a:ext uri="{FF2B5EF4-FFF2-40B4-BE49-F238E27FC236}">
                <a16:creationId xmlns:a16="http://schemas.microsoft.com/office/drawing/2014/main" id="{E84E2BB9-FF1E-F5D0-438A-A63DCF32AD9C}"/>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559300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5278A-BCED-9E6D-8064-6A663ACAAB3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910B941-7457-ABCB-F867-B2286B122C09}"/>
              </a:ext>
            </a:extLst>
          </p:cNvPr>
          <p:cNvSpPr>
            <a:spLocks noGrp="1"/>
          </p:cNvSpPr>
          <p:nvPr>
            <p:ph type="dt" sz="half" idx="10"/>
          </p:nvPr>
        </p:nvSpPr>
        <p:spPr/>
        <p:txBody>
          <a:bodyPr/>
          <a:lstStyle/>
          <a:p>
            <a:r>
              <a:rPr lang="en-US" dirty="0"/>
              <a:t>23-06-2025</a:t>
            </a:r>
            <a:endParaRPr lang="en-IN" dirty="0"/>
          </a:p>
        </p:txBody>
      </p:sp>
      <p:sp>
        <p:nvSpPr>
          <p:cNvPr id="4" name="Footer Placeholder 3">
            <a:extLst>
              <a:ext uri="{FF2B5EF4-FFF2-40B4-BE49-F238E27FC236}">
                <a16:creationId xmlns:a16="http://schemas.microsoft.com/office/drawing/2014/main" id="{2B29CC1B-40BB-AA46-77CF-62726A3254FC}"/>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5" name="Slide Number Placeholder 4">
            <a:extLst>
              <a:ext uri="{FF2B5EF4-FFF2-40B4-BE49-F238E27FC236}">
                <a16:creationId xmlns:a16="http://schemas.microsoft.com/office/drawing/2014/main" id="{62DA69F4-1205-4624-A78C-DDBAFF9382CC}"/>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212982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E0BA11-E540-5771-957F-9772DBBB5BAE}"/>
              </a:ext>
            </a:extLst>
          </p:cNvPr>
          <p:cNvSpPr>
            <a:spLocks noGrp="1"/>
          </p:cNvSpPr>
          <p:nvPr>
            <p:ph type="dt" sz="half" idx="10"/>
          </p:nvPr>
        </p:nvSpPr>
        <p:spPr/>
        <p:txBody>
          <a:bodyPr/>
          <a:lstStyle/>
          <a:p>
            <a:r>
              <a:rPr lang="en-US" dirty="0"/>
              <a:t>23-06-2025</a:t>
            </a:r>
            <a:endParaRPr lang="en-IN" dirty="0"/>
          </a:p>
        </p:txBody>
      </p:sp>
      <p:sp>
        <p:nvSpPr>
          <p:cNvPr id="3" name="Footer Placeholder 2">
            <a:extLst>
              <a:ext uri="{FF2B5EF4-FFF2-40B4-BE49-F238E27FC236}">
                <a16:creationId xmlns:a16="http://schemas.microsoft.com/office/drawing/2014/main" id="{5ABC3F92-9E21-8F68-566A-C24BD4E8FB0D}"/>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4" name="Slide Number Placeholder 3">
            <a:extLst>
              <a:ext uri="{FF2B5EF4-FFF2-40B4-BE49-F238E27FC236}">
                <a16:creationId xmlns:a16="http://schemas.microsoft.com/office/drawing/2014/main" id="{0DF290FF-116B-FCEC-FC8B-49439084E9A6}"/>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1985067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160C6-01E4-11FF-5A47-69D286F76B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991163C-DF29-4AF3-F130-EBB56784C2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A77A8F3-4324-834E-3D08-B1597185B7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5B31E3-EDD6-04DB-B1D2-E0FF79BE2E20}"/>
              </a:ext>
            </a:extLst>
          </p:cNvPr>
          <p:cNvSpPr>
            <a:spLocks noGrp="1"/>
          </p:cNvSpPr>
          <p:nvPr>
            <p:ph type="dt" sz="half" idx="10"/>
          </p:nvPr>
        </p:nvSpPr>
        <p:spPr/>
        <p:txBody>
          <a:bodyPr/>
          <a:lstStyle/>
          <a:p>
            <a:r>
              <a:rPr lang="en-US" dirty="0"/>
              <a:t>23-06-2025</a:t>
            </a:r>
            <a:endParaRPr lang="en-IN" dirty="0"/>
          </a:p>
        </p:txBody>
      </p:sp>
      <p:sp>
        <p:nvSpPr>
          <p:cNvPr id="6" name="Footer Placeholder 5">
            <a:extLst>
              <a:ext uri="{FF2B5EF4-FFF2-40B4-BE49-F238E27FC236}">
                <a16:creationId xmlns:a16="http://schemas.microsoft.com/office/drawing/2014/main" id="{82598E65-AB40-E1DC-FEA6-80695448E88D}"/>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7" name="Slide Number Placeholder 6">
            <a:extLst>
              <a:ext uri="{FF2B5EF4-FFF2-40B4-BE49-F238E27FC236}">
                <a16:creationId xmlns:a16="http://schemas.microsoft.com/office/drawing/2014/main" id="{1F34A8A0-EF8B-E172-FCDF-71993EFCE7FE}"/>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308538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BA6F0-3056-2222-1971-7C1FEB1132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2B9894C-620E-1BB6-CB9E-A9DC0DD68A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D6EBFF27-82DE-19C0-8C74-8E21FF337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AED5D8-A243-3948-1D6D-F28786A3EEB1}"/>
              </a:ext>
            </a:extLst>
          </p:cNvPr>
          <p:cNvSpPr>
            <a:spLocks noGrp="1"/>
          </p:cNvSpPr>
          <p:nvPr>
            <p:ph type="dt" sz="half" idx="10"/>
          </p:nvPr>
        </p:nvSpPr>
        <p:spPr/>
        <p:txBody>
          <a:bodyPr/>
          <a:lstStyle/>
          <a:p>
            <a:r>
              <a:rPr lang="en-US" dirty="0"/>
              <a:t>23-06-2025</a:t>
            </a:r>
            <a:endParaRPr lang="en-IN" dirty="0"/>
          </a:p>
        </p:txBody>
      </p:sp>
      <p:sp>
        <p:nvSpPr>
          <p:cNvPr id="6" name="Footer Placeholder 5">
            <a:extLst>
              <a:ext uri="{FF2B5EF4-FFF2-40B4-BE49-F238E27FC236}">
                <a16:creationId xmlns:a16="http://schemas.microsoft.com/office/drawing/2014/main" id="{6DC38982-0412-EA93-54C6-F731B7B59C82}"/>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7" name="Slide Number Placeholder 6">
            <a:extLst>
              <a:ext uri="{FF2B5EF4-FFF2-40B4-BE49-F238E27FC236}">
                <a16:creationId xmlns:a16="http://schemas.microsoft.com/office/drawing/2014/main" id="{1EA0113A-C631-B085-5C7C-B57321CA4B8E}"/>
              </a:ext>
            </a:extLst>
          </p:cNvPr>
          <p:cNvSpPr>
            <a:spLocks noGrp="1"/>
          </p:cNvSpPr>
          <p:nvPr>
            <p:ph type="sldNum" sz="quarter" idx="12"/>
          </p:nvPr>
        </p:nvSpPr>
        <p:spPr/>
        <p:txBody>
          <a:bodyPr/>
          <a:lstStyle/>
          <a:p>
            <a:fld id="{876707C9-1545-4374-BCD1-808D05855655}" type="slidenum">
              <a:rPr lang="en-IN" smtClean="0"/>
              <a:t>‹#›</a:t>
            </a:fld>
            <a:endParaRPr lang="en-IN" dirty="0"/>
          </a:p>
        </p:txBody>
      </p:sp>
    </p:spTree>
    <p:extLst>
      <p:ext uri="{BB962C8B-B14F-4D97-AF65-F5344CB8AC3E}">
        <p14:creationId xmlns:p14="http://schemas.microsoft.com/office/powerpoint/2010/main" val="1840364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E5BF1B-C2B5-5CD8-2F36-7CD20220B9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F491361-EF5C-2509-F83D-E78F091670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B0E4A42-06C2-39D1-D2CB-5BD4D1AD81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23-06-2025</a:t>
            </a:r>
            <a:endParaRPr lang="en-IN" dirty="0"/>
          </a:p>
        </p:txBody>
      </p:sp>
      <p:sp>
        <p:nvSpPr>
          <p:cNvPr id="5" name="Footer Placeholder 4">
            <a:extLst>
              <a:ext uri="{FF2B5EF4-FFF2-40B4-BE49-F238E27FC236}">
                <a16:creationId xmlns:a16="http://schemas.microsoft.com/office/drawing/2014/main" id="{58DD0E1A-7BBA-DE34-0382-2248900E17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49094E6A-ABBA-EBE4-012F-5185B79324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707C9-1545-4374-BCD1-808D05855655}" type="slidenum">
              <a:rPr lang="en-IN" smtClean="0"/>
              <a:t>‹#›</a:t>
            </a:fld>
            <a:endParaRPr lang="en-IN" dirty="0"/>
          </a:p>
        </p:txBody>
      </p:sp>
    </p:spTree>
    <p:extLst>
      <p:ext uri="{BB962C8B-B14F-4D97-AF65-F5344CB8AC3E}">
        <p14:creationId xmlns:p14="http://schemas.microsoft.com/office/powerpoint/2010/main" val="1914460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4491E-5E96-C43F-13A6-B1E49E313F45}"/>
              </a:ext>
            </a:extLst>
          </p:cNvPr>
          <p:cNvSpPr>
            <a:spLocks noGrp="1"/>
          </p:cNvSpPr>
          <p:nvPr>
            <p:ph type="ctrTitle"/>
          </p:nvPr>
        </p:nvSpPr>
        <p:spPr>
          <a:xfrm>
            <a:off x="304801" y="1122362"/>
            <a:ext cx="11440886" cy="2479676"/>
          </a:xfrm>
        </p:spPr>
        <p:txBody>
          <a:bodyPr>
            <a:normAutofit fontScale="90000"/>
          </a:bodyPr>
          <a:lstStyle/>
          <a:p>
            <a:r>
              <a:rPr lang="en-IN" b="1" i="1" dirty="0"/>
              <a:t>Concept of  Supply, Levy and </a:t>
            </a:r>
            <a:br>
              <a:rPr lang="en-IN" b="1" i="1" dirty="0"/>
            </a:br>
            <a:r>
              <a:rPr lang="en-IN" b="1" i="1" dirty="0"/>
              <a:t>Composite &amp; Mixed Supply </a:t>
            </a:r>
            <a:br>
              <a:rPr lang="en-IN" b="1" i="1" dirty="0"/>
            </a:br>
            <a:r>
              <a:rPr lang="en-IN" b="1" i="1" dirty="0"/>
              <a:t>Under GST</a:t>
            </a:r>
          </a:p>
        </p:txBody>
      </p:sp>
      <p:sp>
        <p:nvSpPr>
          <p:cNvPr id="3" name="Subtitle 2">
            <a:extLst>
              <a:ext uri="{FF2B5EF4-FFF2-40B4-BE49-F238E27FC236}">
                <a16:creationId xmlns:a16="http://schemas.microsoft.com/office/drawing/2014/main" id="{2C8AC497-50B6-89E9-962B-6AD26C115C1D}"/>
              </a:ext>
            </a:extLst>
          </p:cNvPr>
          <p:cNvSpPr>
            <a:spLocks noGrp="1"/>
          </p:cNvSpPr>
          <p:nvPr>
            <p:ph type="subTitle" idx="1"/>
          </p:nvPr>
        </p:nvSpPr>
        <p:spPr>
          <a:xfrm>
            <a:off x="1588655" y="3934547"/>
            <a:ext cx="9144000" cy="1971448"/>
          </a:xfrm>
        </p:spPr>
        <p:txBody>
          <a:bodyPr>
            <a:normAutofit fontScale="92500" lnSpcReduction="20000"/>
          </a:bodyPr>
          <a:lstStyle/>
          <a:p>
            <a:r>
              <a:rPr lang="en-IN" sz="3900" b="1" dirty="0"/>
              <a:t>HYDERABAD BRANCH OF ICAI</a:t>
            </a:r>
          </a:p>
          <a:p>
            <a:r>
              <a:rPr lang="en-IN" b="1" dirty="0"/>
              <a:t>by</a:t>
            </a:r>
          </a:p>
          <a:p>
            <a:r>
              <a:rPr lang="en-IN" b="1" dirty="0"/>
              <a:t>CA Manindar K</a:t>
            </a:r>
          </a:p>
          <a:p>
            <a:r>
              <a:rPr lang="en-IN" b="1" dirty="0"/>
              <a:t>Ph: 9700734609</a:t>
            </a:r>
          </a:p>
          <a:p>
            <a:r>
              <a:rPr lang="en-IN" b="1" dirty="0"/>
              <a:t>manindar@mnaca.in</a:t>
            </a:r>
          </a:p>
        </p:txBody>
      </p:sp>
    </p:spTree>
    <p:extLst>
      <p:ext uri="{BB962C8B-B14F-4D97-AF65-F5344CB8AC3E}">
        <p14:creationId xmlns:p14="http://schemas.microsoft.com/office/powerpoint/2010/main" val="3128908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9C017-FF43-C268-2734-98934CE1B5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04BD1F-828B-18AC-3150-B1248C7A4F9E}"/>
              </a:ext>
            </a:extLst>
          </p:cNvPr>
          <p:cNvSpPr>
            <a:spLocks noGrp="1"/>
          </p:cNvSpPr>
          <p:nvPr>
            <p:ph type="title"/>
          </p:nvPr>
        </p:nvSpPr>
        <p:spPr>
          <a:xfrm>
            <a:off x="838199" y="365126"/>
            <a:ext cx="11157857" cy="571046"/>
          </a:xfrm>
        </p:spPr>
        <p:txBody>
          <a:bodyPr>
            <a:normAutofit fontScale="90000"/>
          </a:bodyPr>
          <a:lstStyle/>
          <a:p>
            <a:r>
              <a:rPr lang="en-IN" dirty="0"/>
              <a:t>Levy under GST— Section 9 of the CGST Act, 2017</a:t>
            </a:r>
          </a:p>
        </p:txBody>
      </p:sp>
      <p:sp>
        <p:nvSpPr>
          <p:cNvPr id="3" name="Content Placeholder 2">
            <a:extLst>
              <a:ext uri="{FF2B5EF4-FFF2-40B4-BE49-F238E27FC236}">
                <a16:creationId xmlns:a16="http://schemas.microsoft.com/office/drawing/2014/main" id="{834201B9-3A20-EF1A-63B6-53194883E037}"/>
              </a:ext>
            </a:extLst>
          </p:cNvPr>
          <p:cNvSpPr>
            <a:spLocks noGrp="1"/>
          </p:cNvSpPr>
          <p:nvPr>
            <p:ph idx="1"/>
          </p:nvPr>
        </p:nvSpPr>
        <p:spPr>
          <a:xfrm>
            <a:off x="359229" y="1153887"/>
            <a:ext cx="11506200" cy="4898570"/>
          </a:xfrm>
        </p:spPr>
        <p:txBody>
          <a:bodyPr>
            <a:normAutofit fontScale="85000" lnSpcReduction="20000"/>
          </a:bodyPr>
          <a:lstStyle/>
          <a:p>
            <a:r>
              <a:rPr lang="en-IN" dirty="0"/>
              <a:t>Key Takeaways</a:t>
            </a:r>
          </a:p>
          <a:p>
            <a:pPr lvl="1" algn="just">
              <a:lnSpc>
                <a:spcPct val="150000"/>
              </a:lnSpc>
            </a:pPr>
            <a:r>
              <a:rPr lang="en-US" dirty="0"/>
              <a:t>Sub-section (4) provides for Levy under Reverse Charge on Recipient of Supply in case of</a:t>
            </a:r>
          </a:p>
          <a:p>
            <a:pPr lvl="2" algn="just">
              <a:lnSpc>
                <a:spcPct val="150000"/>
              </a:lnSpc>
            </a:pPr>
            <a:r>
              <a:rPr lang="en-US" sz="2400" dirty="0"/>
              <a:t>Supply of </a:t>
            </a:r>
            <a:r>
              <a:rPr lang="en-US" sz="2400" b="1" dirty="0"/>
              <a:t>specified category of goods or services</a:t>
            </a:r>
            <a:r>
              <a:rPr lang="en-US" sz="2400" dirty="0"/>
              <a:t> and</a:t>
            </a:r>
          </a:p>
          <a:p>
            <a:pPr lvl="2" algn="just">
              <a:lnSpc>
                <a:spcPct val="150000"/>
              </a:lnSpc>
            </a:pPr>
            <a:r>
              <a:rPr lang="en-US" sz="2400" dirty="0"/>
              <a:t>Such supply shall be </a:t>
            </a:r>
            <a:r>
              <a:rPr lang="en-US" sz="2400" b="1" dirty="0"/>
              <a:t>received from unregistered persons</a:t>
            </a:r>
          </a:p>
          <a:p>
            <a:pPr lvl="2" algn="just">
              <a:lnSpc>
                <a:spcPct val="150000"/>
              </a:lnSpc>
            </a:pPr>
            <a:r>
              <a:rPr lang="en-US" sz="2400" dirty="0"/>
              <a:t>Notification No. 07/2017-CT(R) is issued under sub-section (4)</a:t>
            </a:r>
          </a:p>
          <a:p>
            <a:pPr lvl="2" algn="just">
              <a:lnSpc>
                <a:spcPct val="150000"/>
              </a:lnSpc>
            </a:pPr>
            <a:r>
              <a:rPr lang="en-US" sz="2400" dirty="0"/>
              <a:t>Applicable to Promoter of Real Estate Project in respect of following supplies received from unregistered person</a:t>
            </a:r>
          </a:p>
          <a:p>
            <a:pPr lvl="3" algn="just">
              <a:lnSpc>
                <a:spcPct val="150000"/>
              </a:lnSpc>
            </a:pPr>
            <a:r>
              <a:rPr lang="en-US" sz="2200" dirty="0"/>
              <a:t>Supply of goods or services from unregistered person which constitute shortfall from minimum value of 80% of inputs and input services received for carrying out the supply.</a:t>
            </a:r>
          </a:p>
          <a:p>
            <a:pPr lvl="3" algn="just">
              <a:lnSpc>
                <a:spcPct val="150000"/>
              </a:lnSpc>
            </a:pPr>
            <a:r>
              <a:rPr lang="en-US" sz="2200" dirty="0"/>
              <a:t>Cement (HSN 2523)</a:t>
            </a:r>
          </a:p>
          <a:p>
            <a:pPr lvl="3" algn="just">
              <a:lnSpc>
                <a:spcPct val="150000"/>
              </a:lnSpc>
            </a:pPr>
            <a:r>
              <a:rPr lang="en-US" sz="2200" dirty="0"/>
              <a:t>Capital Goods</a:t>
            </a: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4252939E-ED8D-9272-160B-4F21CAFA2CE0}"/>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93DB4DDF-DD5B-DCFF-E86D-26AA733398A0}"/>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CB08C0B-4E7D-9445-5BF6-AC6EF585E1B9}"/>
              </a:ext>
            </a:extLst>
          </p:cNvPr>
          <p:cNvSpPr>
            <a:spLocks noGrp="1"/>
          </p:cNvSpPr>
          <p:nvPr>
            <p:ph type="sldNum" sz="quarter" idx="12"/>
          </p:nvPr>
        </p:nvSpPr>
        <p:spPr/>
        <p:txBody>
          <a:bodyPr/>
          <a:lstStyle/>
          <a:p>
            <a:fld id="{876707C9-1545-4374-BCD1-808D05855655}" type="slidenum">
              <a:rPr lang="en-IN" smtClean="0"/>
              <a:t>10</a:t>
            </a:fld>
            <a:endParaRPr lang="en-IN" dirty="0"/>
          </a:p>
        </p:txBody>
      </p:sp>
    </p:spTree>
    <p:extLst>
      <p:ext uri="{BB962C8B-B14F-4D97-AF65-F5344CB8AC3E}">
        <p14:creationId xmlns:p14="http://schemas.microsoft.com/office/powerpoint/2010/main" val="6205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843D2-AC6E-6CDD-FD19-DBAE295D61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405B51-901C-677F-2B31-2C200120FEAF}"/>
              </a:ext>
            </a:extLst>
          </p:cNvPr>
          <p:cNvSpPr>
            <a:spLocks noGrp="1"/>
          </p:cNvSpPr>
          <p:nvPr>
            <p:ph type="title"/>
          </p:nvPr>
        </p:nvSpPr>
        <p:spPr>
          <a:xfrm>
            <a:off x="838199" y="365126"/>
            <a:ext cx="11157857" cy="571046"/>
          </a:xfrm>
        </p:spPr>
        <p:txBody>
          <a:bodyPr>
            <a:normAutofit fontScale="90000"/>
          </a:bodyPr>
          <a:lstStyle/>
          <a:p>
            <a:r>
              <a:rPr lang="en-IN" dirty="0"/>
              <a:t>Levy under GST— Section 9 of the CGST Act, 2017</a:t>
            </a:r>
          </a:p>
        </p:txBody>
      </p:sp>
      <p:sp>
        <p:nvSpPr>
          <p:cNvPr id="3" name="Content Placeholder 2">
            <a:extLst>
              <a:ext uri="{FF2B5EF4-FFF2-40B4-BE49-F238E27FC236}">
                <a16:creationId xmlns:a16="http://schemas.microsoft.com/office/drawing/2014/main" id="{1054995E-7ED9-ED56-F89D-FB665B086CAC}"/>
              </a:ext>
            </a:extLst>
          </p:cNvPr>
          <p:cNvSpPr>
            <a:spLocks noGrp="1"/>
          </p:cNvSpPr>
          <p:nvPr>
            <p:ph idx="1"/>
          </p:nvPr>
        </p:nvSpPr>
        <p:spPr>
          <a:xfrm>
            <a:off x="359229" y="1153887"/>
            <a:ext cx="11506200" cy="4898570"/>
          </a:xfrm>
        </p:spPr>
        <p:txBody>
          <a:bodyPr>
            <a:normAutofit/>
          </a:bodyPr>
          <a:lstStyle/>
          <a:p>
            <a:r>
              <a:rPr lang="en-IN" dirty="0"/>
              <a:t>Key Takeaways</a:t>
            </a:r>
          </a:p>
          <a:p>
            <a:pPr lvl="1" algn="just">
              <a:lnSpc>
                <a:spcPct val="150000"/>
              </a:lnSpc>
            </a:pPr>
            <a:r>
              <a:rPr lang="en-US" dirty="0"/>
              <a:t>Sub-section (5) provides for Tax Shift on to E-comm Operator</a:t>
            </a:r>
          </a:p>
          <a:p>
            <a:pPr lvl="1" algn="just">
              <a:lnSpc>
                <a:spcPct val="150000"/>
              </a:lnSpc>
            </a:pPr>
            <a:r>
              <a:rPr lang="en-US" dirty="0"/>
              <a:t>Applicable in respect of specified category of services supplied through E-Comm Operator</a:t>
            </a:r>
          </a:p>
          <a:p>
            <a:pPr lvl="1" algn="just">
              <a:lnSpc>
                <a:spcPct val="150000"/>
              </a:lnSpc>
            </a:pPr>
            <a:r>
              <a:rPr lang="en-US" dirty="0"/>
              <a:t>If E-Comm Operator does not have physical presence in India, tax shall be payable by the person representing E-Comm Operator in India or by any person in India appointed by  E-Comm Operator for paying tax in India</a:t>
            </a:r>
          </a:p>
          <a:p>
            <a:pPr lvl="1" algn="just">
              <a:lnSpc>
                <a:spcPct val="150000"/>
              </a:lnSpc>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F280F0B7-F447-025F-1794-C31B9DCA24A6}"/>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D0872E4E-A5F1-C770-1DE5-0DEE33820D44}"/>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87D7EC72-34F2-F548-5908-457940F30865}"/>
              </a:ext>
            </a:extLst>
          </p:cNvPr>
          <p:cNvSpPr>
            <a:spLocks noGrp="1"/>
          </p:cNvSpPr>
          <p:nvPr>
            <p:ph type="sldNum" sz="quarter" idx="12"/>
          </p:nvPr>
        </p:nvSpPr>
        <p:spPr/>
        <p:txBody>
          <a:bodyPr/>
          <a:lstStyle/>
          <a:p>
            <a:fld id="{876707C9-1545-4374-BCD1-808D05855655}" type="slidenum">
              <a:rPr lang="en-IN" smtClean="0"/>
              <a:t>11</a:t>
            </a:fld>
            <a:endParaRPr lang="en-IN" dirty="0"/>
          </a:p>
        </p:txBody>
      </p:sp>
    </p:spTree>
    <p:extLst>
      <p:ext uri="{BB962C8B-B14F-4D97-AF65-F5344CB8AC3E}">
        <p14:creationId xmlns:p14="http://schemas.microsoft.com/office/powerpoint/2010/main" val="1402340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4797B-C84A-E586-605E-DB1A0F1EC7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4262B7-56FD-9DAC-8271-A6D280A88E9C}"/>
              </a:ext>
            </a:extLst>
          </p:cNvPr>
          <p:cNvSpPr>
            <a:spLocks noGrp="1"/>
          </p:cNvSpPr>
          <p:nvPr>
            <p:ph type="title"/>
          </p:nvPr>
        </p:nvSpPr>
        <p:spPr>
          <a:xfrm>
            <a:off x="838199" y="365126"/>
            <a:ext cx="11157857" cy="571046"/>
          </a:xfrm>
        </p:spPr>
        <p:txBody>
          <a:bodyPr>
            <a:normAutofit fontScale="90000"/>
          </a:bodyPr>
          <a:lstStyle/>
          <a:p>
            <a:r>
              <a:rPr lang="en-IN" dirty="0"/>
              <a:t>Levy under GST— Section 9 of the CGST Act, 2017</a:t>
            </a:r>
          </a:p>
        </p:txBody>
      </p:sp>
      <p:sp>
        <p:nvSpPr>
          <p:cNvPr id="3" name="Content Placeholder 2">
            <a:extLst>
              <a:ext uri="{FF2B5EF4-FFF2-40B4-BE49-F238E27FC236}">
                <a16:creationId xmlns:a16="http://schemas.microsoft.com/office/drawing/2014/main" id="{C59B0447-87C6-3FB8-433C-3162481A4706}"/>
              </a:ext>
            </a:extLst>
          </p:cNvPr>
          <p:cNvSpPr>
            <a:spLocks noGrp="1"/>
          </p:cNvSpPr>
          <p:nvPr>
            <p:ph idx="1"/>
          </p:nvPr>
        </p:nvSpPr>
        <p:spPr>
          <a:xfrm>
            <a:off x="359229" y="1153887"/>
            <a:ext cx="11506200" cy="4898570"/>
          </a:xfrm>
        </p:spPr>
        <p:txBody>
          <a:bodyPr>
            <a:normAutofit/>
          </a:bodyPr>
          <a:lstStyle/>
          <a:p>
            <a:r>
              <a:rPr lang="en-IN" dirty="0"/>
              <a:t>Key Takeaways</a:t>
            </a:r>
          </a:p>
          <a:p>
            <a:pPr lvl="1" algn="just">
              <a:lnSpc>
                <a:spcPct val="150000"/>
              </a:lnSpc>
            </a:pPr>
            <a:r>
              <a:rPr lang="en-US" dirty="0"/>
              <a:t>Notification No. 17/2017-CT(R) provide for category of Services for which E-Comm Operator shall be liable to pay tax.</a:t>
            </a:r>
          </a:p>
          <a:p>
            <a:pPr lvl="1" algn="just">
              <a:lnSpc>
                <a:spcPct val="150000"/>
              </a:lnSpc>
            </a:pPr>
            <a:r>
              <a:rPr lang="en-US" dirty="0"/>
              <a:t>These services include passenger transport services by radio taxi, </a:t>
            </a:r>
            <a:r>
              <a:rPr lang="en-US" dirty="0" err="1"/>
              <a:t>motorcab</a:t>
            </a:r>
            <a:r>
              <a:rPr lang="en-US" dirty="0"/>
              <a:t>, </a:t>
            </a:r>
            <a:r>
              <a:rPr lang="en-US" dirty="0" err="1"/>
              <a:t>maxicab</a:t>
            </a:r>
            <a:r>
              <a:rPr lang="en-US" dirty="0"/>
              <a:t>, omnibus, accommodation services, housekeeping services such as plumbing, carpeting, restaurant services. </a:t>
            </a:r>
          </a:p>
          <a:p>
            <a:pPr lvl="1" algn="just">
              <a:lnSpc>
                <a:spcPct val="150000"/>
              </a:lnSpc>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CA1D991F-D670-F6D6-0019-C3C5656A9C5D}"/>
              </a:ext>
            </a:extLst>
          </p:cNvPr>
          <p:cNvSpPr>
            <a:spLocks noGrp="1"/>
          </p:cNvSpPr>
          <p:nvPr>
            <p:ph type="dt" sz="half" idx="10"/>
          </p:nvPr>
        </p:nvSpPr>
        <p:spPr/>
        <p:txBody>
          <a:bodyPr/>
          <a:lstStyle/>
          <a:p>
            <a:r>
              <a:rPr lang="en-US"/>
              <a:t>23-06-2025</a:t>
            </a:r>
            <a:endParaRPr lang="en-IN"/>
          </a:p>
        </p:txBody>
      </p:sp>
      <p:sp>
        <p:nvSpPr>
          <p:cNvPr id="5" name="Footer Placeholder 4">
            <a:extLst>
              <a:ext uri="{FF2B5EF4-FFF2-40B4-BE49-F238E27FC236}">
                <a16:creationId xmlns:a16="http://schemas.microsoft.com/office/drawing/2014/main" id="{04859828-6A54-3646-F296-B24F610B3A51}"/>
              </a:ext>
            </a:extLst>
          </p:cNvPr>
          <p:cNvSpPr>
            <a:spLocks noGrp="1"/>
          </p:cNvSpPr>
          <p:nvPr>
            <p:ph type="ftr" sz="quarter" idx="11"/>
          </p:nvPr>
        </p:nvSpPr>
        <p:spPr/>
        <p:txBody>
          <a:bodyPr/>
          <a:lstStyle/>
          <a:p>
            <a:r>
              <a:rPr lang="en-US"/>
              <a:t>Concept of Supply &amp; Levy and Composite &amp; Mixed Supply under GST</a:t>
            </a:r>
            <a:endParaRPr lang="en-IN"/>
          </a:p>
        </p:txBody>
      </p:sp>
      <p:sp>
        <p:nvSpPr>
          <p:cNvPr id="6" name="Slide Number Placeholder 5">
            <a:extLst>
              <a:ext uri="{FF2B5EF4-FFF2-40B4-BE49-F238E27FC236}">
                <a16:creationId xmlns:a16="http://schemas.microsoft.com/office/drawing/2014/main" id="{8D17B11D-0B81-E705-2859-9BB427828C2E}"/>
              </a:ext>
            </a:extLst>
          </p:cNvPr>
          <p:cNvSpPr>
            <a:spLocks noGrp="1"/>
          </p:cNvSpPr>
          <p:nvPr>
            <p:ph type="sldNum" sz="quarter" idx="12"/>
          </p:nvPr>
        </p:nvSpPr>
        <p:spPr/>
        <p:txBody>
          <a:bodyPr/>
          <a:lstStyle/>
          <a:p>
            <a:fld id="{876707C9-1545-4374-BCD1-808D05855655}" type="slidenum">
              <a:rPr lang="en-IN" smtClean="0"/>
              <a:t>12</a:t>
            </a:fld>
            <a:endParaRPr lang="en-IN"/>
          </a:p>
        </p:txBody>
      </p:sp>
    </p:spTree>
    <p:extLst>
      <p:ext uri="{BB962C8B-B14F-4D97-AF65-F5344CB8AC3E}">
        <p14:creationId xmlns:p14="http://schemas.microsoft.com/office/powerpoint/2010/main" val="3625321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8209A-47A0-72BE-5C9E-85C8795D85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7537EF-8EA7-EFB9-D09B-8CA53DD385EC}"/>
              </a:ext>
            </a:extLst>
          </p:cNvPr>
          <p:cNvSpPr>
            <a:spLocks noGrp="1"/>
          </p:cNvSpPr>
          <p:nvPr>
            <p:ph type="title"/>
          </p:nvPr>
        </p:nvSpPr>
        <p:spPr>
          <a:xfrm>
            <a:off x="838199" y="365126"/>
            <a:ext cx="11157857" cy="571046"/>
          </a:xfrm>
        </p:spPr>
        <p:txBody>
          <a:bodyPr>
            <a:normAutofit fontScale="90000"/>
          </a:bodyPr>
          <a:lstStyle/>
          <a:p>
            <a:r>
              <a:rPr lang="en-IN" dirty="0"/>
              <a:t>Levy under GST— Section 5 of the IGST Act, 2017</a:t>
            </a:r>
          </a:p>
        </p:txBody>
      </p:sp>
      <p:sp>
        <p:nvSpPr>
          <p:cNvPr id="3" name="Content Placeholder 2">
            <a:extLst>
              <a:ext uri="{FF2B5EF4-FFF2-40B4-BE49-F238E27FC236}">
                <a16:creationId xmlns:a16="http://schemas.microsoft.com/office/drawing/2014/main" id="{38A9C824-0D53-6651-944E-735CD3EF7628}"/>
              </a:ext>
            </a:extLst>
          </p:cNvPr>
          <p:cNvSpPr>
            <a:spLocks noGrp="1"/>
          </p:cNvSpPr>
          <p:nvPr>
            <p:ph idx="1"/>
          </p:nvPr>
        </p:nvSpPr>
        <p:spPr>
          <a:xfrm>
            <a:off x="359229" y="1153887"/>
            <a:ext cx="11506200" cy="4898570"/>
          </a:xfrm>
        </p:spPr>
        <p:txBody>
          <a:bodyPr>
            <a:normAutofit fontScale="47500" lnSpcReduction="20000"/>
          </a:bodyPr>
          <a:lstStyle/>
          <a:p>
            <a:pPr marL="0" indent="0" algn="just">
              <a:lnSpc>
                <a:spcPct val="170000"/>
              </a:lnSpc>
              <a:buNone/>
            </a:pPr>
            <a:r>
              <a:rPr lang="en-US" sz="3800" dirty="0"/>
              <a:t>(1) Subject to the provisions of sub-section (2), there shall be levied a tax called the integrated goods and services tax on all inter-State supplies of goods or services or both, except on the supply of alcoholic liquor for human consumption </a:t>
            </a:r>
            <a:r>
              <a:rPr lang="en-US" sz="3800" b="1" baseline="30000" dirty="0"/>
              <a:t>3</a:t>
            </a:r>
            <a:r>
              <a:rPr lang="en-US" sz="3800" b="1" dirty="0"/>
              <a:t>[</a:t>
            </a:r>
            <a:r>
              <a:rPr lang="en-US" sz="3800" dirty="0"/>
              <a:t>and un-denatured extra neutral alcohol or rectified spirit used for manufacture of alcoholic liquor, for human consumption</a:t>
            </a:r>
            <a:r>
              <a:rPr lang="en-US" sz="3800" b="1" dirty="0"/>
              <a:t>]</a:t>
            </a:r>
            <a:r>
              <a:rPr lang="en-US" sz="3800" dirty="0"/>
              <a:t>, on the </a:t>
            </a:r>
            <a:r>
              <a:rPr lang="en-US" sz="3800" b="1" dirty="0"/>
              <a:t>value determined under section 15 </a:t>
            </a:r>
            <a:r>
              <a:rPr lang="en-US" sz="3800" dirty="0"/>
              <a:t>of the Central Goods and Services Tax Act and at such rates, </a:t>
            </a:r>
            <a:r>
              <a:rPr lang="en-US" sz="3800" b="1" dirty="0"/>
              <a:t>not exceeding forty per cent</a:t>
            </a:r>
            <a:r>
              <a:rPr lang="en-US" sz="3800" dirty="0"/>
              <a:t>., as may be notified by the Government on the recommendations of the Council and collected in such manner as may be prescribed and shall be paid by the taxable person:</a:t>
            </a:r>
          </a:p>
          <a:p>
            <a:pPr marL="0" indent="0" algn="just">
              <a:lnSpc>
                <a:spcPct val="170000"/>
              </a:lnSpc>
              <a:buNone/>
            </a:pPr>
            <a:r>
              <a:rPr lang="en-US" sz="3800" dirty="0"/>
              <a:t>Provided that the </a:t>
            </a:r>
            <a:r>
              <a:rPr lang="en-US" sz="3800" b="1" dirty="0"/>
              <a:t>integrated tax on goods</a:t>
            </a:r>
            <a:r>
              <a:rPr lang="en-US" sz="3800" dirty="0"/>
              <a:t> </a:t>
            </a:r>
            <a:r>
              <a:rPr lang="en-US" sz="3800" b="1" baseline="30000" dirty="0"/>
              <a:t>2</a:t>
            </a:r>
            <a:r>
              <a:rPr lang="en-US" sz="3800" b="1" dirty="0"/>
              <a:t>[</a:t>
            </a:r>
            <a:r>
              <a:rPr lang="en-US" sz="3800" dirty="0"/>
              <a:t>other than the goods as may be notified by the Government on the recommendations of the Council</a:t>
            </a:r>
            <a:r>
              <a:rPr lang="en-US" sz="3800" b="1" dirty="0"/>
              <a:t>]</a:t>
            </a:r>
            <a:r>
              <a:rPr lang="en-US" sz="3800" dirty="0"/>
              <a:t> </a:t>
            </a:r>
            <a:r>
              <a:rPr lang="en-US" sz="3800" b="1" dirty="0"/>
              <a:t>imported into India </a:t>
            </a:r>
            <a:r>
              <a:rPr lang="en-US" sz="3800" dirty="0"/>
              <a:t>shall be </a:t>
            </a:r>
            <a:r>
              <a:rPr lang="en-US" sz="3800" b="1" dirty="0"/>
              <a:t>levied and collected </a:t>
            </a:r>
            <a:r>
              <a:rPr lang="en-US" sz="3800" dirty="0"/>
              <a:t>in accordance with the provisions of </a:t>
            </a:r>
            <a:r>
              <a:rPr lang="en-US" sz="3800" b="1" dirty="0"/>
              <a:t>section 3 of the Customs Tariff Act</a:t>
            </a:r>
            <a:r>
              <a:rPr lang="en-US" sz="3800" dirty="0"/>
              <a:t>, 1975 (51 of 1975.) on the value as determined under the said Act at the point when duties of customs are levied on the said goods under section 12 of the Customs Act, 1962. (52 of 1962.)</a:t>
            </a:r>
          </a:p>
          <a:p>
            <a:pPr lvl="1" algn="just">
              <a:lnSpc>
                <a:spcPct val="150000"/>
              </a:lnSpc>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A1DA1B81-B127-EB5A-066B-A3E1ED94E5EB}"/>
              </a:ext>
            </a:extLst>
          </p:cNvPr>
          <p:cNvSpPr>
            <a:spLocks noGrp="1"/>
          </p:cNvSpPr>
          <p:nvPr>
            <p:ph type="dt" sz="half" idx="10"/>
          </p:nvPr>
        </p:nvSpPr>
        <p:spPr/>
        <p:txBody>
          <a:bodyPr/>
          <a:lstStyle/>
          <a:p>
            <a:r>
              <a:rPr lang="en-US"/>
              <a:t>23-06-2025</a:t>
            </a:r>
            <a:endParaRPr lang="en-IN"/>
          </a:p>
        </p:txBody>
      </p:sp>
      <p:sp>
        <p:nvSpPr>
          <p:cNvPr id="5" name="Footer Placeholder 4">
            <a:extLst>
              <a:ext uri="{FF2B5EF4-FFF2-40B4-BE49-F238E27FC236}">
                <a16:creationId xmlns:a16="http://schemas.microsoft.com/office/drawing/2014/main" id="{9829C688-DFBE-18D0-3338-C9928A4EE501}"/>
              </a:ext>
            </a:extLst>
          </p:cNvPr>
          <p:cNvSpPr>
            <a:spLocks noGrp="1"/>
          </p:cNvSpPr>
          <p:nvPr>
            <p:ph type="ftr" sz="quarter" idx="11"/>
          </p:nvPr>
        </p:nvSpPr>
        <p:spPr/>
        <p:txBody>
          <a:bodyPr/>
          <a:lstStyle/>
          <a:p>
            <a:r>
              <a:rPr lang="en-US"/>
              <a:t>Concept of Supply &amp; Levy and Composite &amp; Mixed Supply under GST</a:t>
            </a:r>
            <a:endParaRPr lang="en-IN"/>
          </a:p>
        </p:txBody>
      </p:sp>
      <p:sp>
        <p:nvSpPr>
          <p:cNvPr id="6" name="Slide Number Placeholder 5">
            <a:extLst>
              <a:ext uri="{FF2B5EF4-FFF2-40B4-BE49-F238E27FC236}">
                <a16:creationId xmlns:a16="http://schemas.microsoft.com/office/drawing/2014/main" id="{96433322-9A28-DACA-920B-58219E13214E}"/>
              </a:ext>
            </a:extLst>
          </p:cNvPr>
          <p:cNvSpPr>
            <a:spLocks noGrp="1"/>
          </p:cNvSpPr>
          <p:nvPr>
            <p:ph type="sldNum" sz="quarter" idx="12"/>
          </p:nvPr>
        </p:nvSpPr>
        <p:spPr/>
        <p:txBody>
          <a:bodyPr/>
          <a:lstStyle/>
          <a:p>
            <a:fld id="{876707C9-1545-4374-BCD1-808D05855655}" type="slidenum">
              <a:rPr lang="en-IN" smtClean="0"/>
              <a:t>13</a:t>
            </a:fld>
            <a:endParaRPr lang="en-IN"/>
          </a:p>
        </p:txBody>
      </p:sp>
    </p:spTree>
    <p:extLst>
      <p:ext uri="{BB962C8B-B14F-4D97-AF65-F5344CB8AC3E}">
        <p14:creationId xmlns:p14="http://schemas.microsoft.com/office/powerpoint/2010/main" val="2087697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4589"/>
          </a:xfrm>
        </p:spPr>
        <p:txBody>
          <a:bodyPr>
            <a:normAutofit fontScale="90000"/>
          </a:bodyPr>
          <a:lstStyle/>
          <a:p>
            <a:r>
              <a:rPr lang="en-IN" dirty="0"/>
              <a:t>Levy </a:t>
            </a:r>
            <a:r>
              <a:rPr lang="en-IN" sz="4800" dirty="0"/>
              <a:t>under</a:t>
            </a:r>
            <a:r>
              <a:rPr lang="en-IN" dirty="0"/>
              <a:t> GST— Section 5 of the IGST Act, 2017</a:t>
            </a:r>
          </a:p>
        </p:txBody>
      </p:sp>
      <p:sp>
        <p:nvSpPr>
          <p:cNvPr id="3" name="Content Placeholder 2"/>
          <p:cNvSpPr>
            <a:spLocks noGrp="1"/>
          </p:cNvSpPr>
          <p:nvPr>
            <p:ph idx="1"/>
          </p:nvPr>
        </p:nvSpPr>
        <p:spPr>
          <a:xfrm>
            <a:off x="838200" y="1230086"/>
            <a:ext cx="10515600" cy="4946877"/>
          </a:xfrm>
        </p:spPr>
        <p:txBody>
          <a:bodyPr>
            <a:normAutofit/>
          </a:bodyPr>
          <a:lstStyle/>
          <a:p>
            <a:pPr marL="0" indent="0" algn="just">
              <a:lnSpc>
                <a:spcPct val="170000"/>
              </a:lnSpc>
              <a:buNone/>
            </a:pPr>
            <a:r>
              <a:rPr lang="en-US" sz="1800" dirty="0"/>
              <a:t>(2) The integrated tax on the supply of petroleum crude, high speed diesel, motor spirit (commonly known as petrol), natural gas and aviation turbine fuel shall be levied with effect from such date as may be notified by the Government on the recommendations of the Council.</a:t>
            </a:r>
          </a:p>
          <a:p>
            <a:pPr marL="0" indent="0" algn="just">
              <a:lnSpc>
                <a:spcPct val="170000"/>
              </a:lnSpc>
              <a:buNone/>
            </a:pPr>
            <a:r>
              <a:rPr lang="en-US" sz="1800" dirty="0"/>
              <a:t>(3) </a:t>
            </a:r>
            <a:r>
              <a:rPr lang="en-US" sz="1600" dirty="0"/>
              <a:t>The </a:t>
            </a:r>
            <a:r>
              <a:rPr lang="en-US" sz="1600" b="1" dirty="0"/>
              <a:t>Government may</a:t>
            </a:r>
            <a:r>
              <a:rPr lang="en-US" sz="1600" dirty="0"/>
              <a:t>, on the recommendations of the Council, by notification, </a:t>
            </a:r>
            <a:r>
              <a:rPr lang="en-US" sz="1600" b="1" dirty="0"/>
              <a:t>specify</a:t>
            </a:r>
            <a:r>
              <a:rPr lang="en-US" sz="1600" dirty="0"/>
              <a:t> categories of </a:t>
            </a:r>
            <a:r>
              <a:rPr lang="en-US" sz="1600" b="1" dirty="0"/>
              <a:t>supply of goods or services or both</a:t>
            </a:r>
            <a:r>
              <a:rPr lang="en-US" sz="1600" dirty="0"/>
              <a:t>, the tax on which </a:t>
            </a:r>
            <a:r>
              <a:rPr lang="en-US" sz="1600" b="1" dirty="0"/>
              <a:t>shall be paid on reverse charge basis by the recipient </a:t>
            </a:r>
            <a:r>
              <a:rPr lang="en-US" sz="1600" dirty="0"/>
              <a:t>of such goods or services or both and all the provisions of this Act shall apply to such recipient as if he is the person liable for paying the tax in relation to the supply of such goods or services or both.</a:t>
            </a:r>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14</a:t>
            </a:fld>
            <a:endParaRPr lang="en-IN" dirty="0"/>
          </a:p>
        </p:txBody>
      </p:sp>
    </p:spTree>
    <p:extLst>
      <p:ext uri="{BB962C8B-B14F-4D97-AF65-F5344CB8AC3E}">
        <p14:creationId xmlns:p14="http://schemas.microsoft.com/office/powerpoint/2010/main" val="77599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56104"/>
          </a:xfrm>
        </p:spPr>
        <p:txBody>
          <a:bodyPr>
            <a:normAutofit fontScale="90000"/>
          </a:bodyPr>
          <a:lstStyle/>
          <a:p>
            <a:r>
              <a:rPr lang="en-IN" dirty="0"/>
              <a:t>Levy under GST— Section 5 of the IGST Act, </a:t>
            </a:r>
            <a:r>
              <a:rPr lang="en-IN" sz="4800" dirty="0"/>
              <a:t>2017</a:t>
            </a:r>
            <a:endParaRPr lang="en-IN" dirty="0"/>
          </a:p>
        </p:txBody>
      </p:sp>
      <p:sp>
        <p:nvSpPr>
          <p:cNvPr id="3" name="Content Placeholder 2"/>
          <p:cNvSpPr>
            <a:spLocks noGrp="1"/>
          </p:cNvSpPr>
          <p:nvPr>
            <p:ph idx="1"/>
          </p:nvPr>
        </p:nvSpPr>
        <p:spPr>
          <a:xfrm>
            <a:off x="838200" y="1469571"/>
            <a:ext cx="10515600" cy="4707392"/>
          </a:xfrm>
        </p:spPr>
        <p:txBody>
          <a:bodyPr>
            <a:normAutofit fontScale="62500" lnSpcReduction="20000"/>
          </a:bodyPr>
          <a:lstStyle/>
          <a:p>
            <a:pPr marL="0" indent="0" algn="just">
              <a:lnSpc>
                <a:spcPct val="170000"/>
              </a:lnSpc>
              <a:buNone/>
            </a:pPr>
            <a:r>
              <a:rPr lang="en-US" dirty="0"/>
              <a:t>(4) The </a:t>
            </a:r>
            <a:r>
              <a:rPr lang="en-US" b="1" dirty="0"/>
              <a:t>Government may</a:t>
            </a:r>
            <a:r>
              <a:rPr lang="en-US" dirty="0"/>
              <a:t>, on the recommendations of the Council, by notification, </a:t>
            </a:r>
            <a:r>
              <a:rPr lang="en-US" b="1" dirty="0"/>
              <a:t>specify</a:t>
            </a:r>
            <a:r>
              <a:rPr lang="en-US" dirty="0"/>
              <a:t> a class of registered persons who shall, in respect of </a:t>
            </a:r>
            <a:r>
              <a:rPr lang="en-US" b="1" dirty="0"/>
              <a:t>supply of specified categories of goods or services or both received from an unregistered supplier</a:t>
            </a:r>
            <a:r>
              <a:rPr lang="en-US" dirty="0"/>
              <a:t>, pay the tax on </a:t>
            </a:r>
            <a:r>
              <a:rPr lang="en-US" b="1" dirty="0"/>
              <a:t>reverse charge basis </a:t>
            </a:r>
            <a:r>
              <a:rPr lang="en-US" dirty="0"/>
              <a:t>as the recipient of such supply of goods or services or both, and all the provisions of this Act shall apply to such recipient as if he is the person liable for paying the tax in relation to such supply of goods or services or both.</a:t>
            </a:r>
          </a:p>
          <a:p>
            <a:pPr marL="0" indent="0" algn="just">
              <a:lnSpc>
                <a:spcPct val="170000"/>
              </a:lnSpc>
              <a:buNone/>
            </a:pPr>
            <a:r>
              <a:rPr lang="en-US" dirty="0"/>
              <a:t>(5) The Government may, on the recommendations of the Council, by notification, specify categories of services, the tax on inter-State supplies of which shall be </a:t>
            </a:r>
            <a:r>
              <a:rPr lang="en-US" b="1" dirty="0"/>
              <a:t>paid by the electronic commerce operator </a:t>
            </a:r>
            <a:r>
              <a:rPr lang="en-US" dirty="0"/>
              <a:t>if such services are supplied through it, and all the provisions of this Act shall apply to such electronic commerce operator as if he is the supplier liable for paying the tax in relation to the supply of such services:</a:t>
            </a:r>
          </a:p>
          <a:p>
            <a:endParaRPr lang="en-IN" dirty="0"/>
          </a:p>
          <a:p>
            <a:endParaRPr lang="en-IN"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15</a:t>
            </a:fld>
            <a:endParaRPr lang="en-IN" dirty="0"/>
          </a:p>
        </p:txBody>
      </p:sp>
    </p:spTree>
    <p:extLst>
      <p:ext uri="{BB962C8B-B14F-4D97-AF65-F5344CB8AC3E}">
        <p14:creationId xmlns:p14="http://schemas.microsoft.com/office/powerpoint/2010/main" val="3097632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DD6A8-8E7C-CB74-C69B-4BBE61DC3B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90DE56-4605-6039-59F9-AAB904F1860D}"/>
              </a:ext>
            </a:extLst>
          </p:cNvPr>
          <p:cNvSpPr>
            <a:spLocks noGrp="1"/>
          </p:cNvSpPr>
          <p:nvPr>
            <p:ph type="title"/>
          </p:nvPr>
        </p:nvSpPr>
        <p:spPr>
          <a:xfrm>
            <a:off x="838200" y="136525"/>
            <a:ext cx="10515600" cy="1028246"/>
          </a:xfrm>
        </p:spPr>
        <p:txBody>
          <a:bodyPr>
            <a:normAutofit fontScale="90000"/>
          </a:bodyPr>
          <a:lstStyle/>
          <a:p>
            <a:r>
              <a:rPr lang="en-IN" dirty="0"/>
              <a:t>Levy under GST— Section 5 of the IGST Act, </a:t>
            </a:r>
            <a:r>
              <a:rPr lang="en-IN" sz="4800" dirty="0"/>
              <a:t>2017</a:t>
            </a:r>
            <a:endParaRPr lang="en-IN" dirty="0"/>
          </a:p>
        </p:txBody>
      </p:sp>
      <p:sp>
        <p:nvSpPr>
          <p:cNvPr id="3" name="Content Placeholder 2">
            <a:extLst>
              <a:ext uri="{FF2B5EF4-FFF2-40B4-BE49-F238E27FC236}">
                <a16:creationId xmlns:a16="http://schemas.microsoft.com/office/drawing/2014/main" id="{75280994-4CB2-C536-5B68-A1D88EBF4FC5}"/>
              </a:ext>
            </a:extLst>
          </p:cNvPr>
          <p:cNvSpPr>
            <a:spLocks noGrp="1"/>
          </p:cNvSpPr>
          <p:nvPr>
            <p:ph idx="1"/>
          </p:nvPr>
        </p:nvSpPr>
        <p:spPr>
          <a:xfrm>
            <a:off x="838200" y="1284514"/>
            <a:ext cx="10515600" cy="4892449"/>
          </a:xfrm>
        </p:spPr>
        <p:txBody>
          <a:bodyPr>
            <a:normAutofit/>
          </a:bodyPr>
          <a:lstStyle/>
          <a:p>
            <a:pPr marL="0" indent="0" algn="just">
              <a:lnSpc>
                <a:spcPct val="120000"/>
              </a:lnSpc>
              <a:buNone/>
            </a:pPr>
            <a:r>
              <a:rPr lang="en-US" sz="2400" dirty="0"/>
              <a:t>Provided that where an electronic commerce operator does not have a physical presence in the taxable territory, any person representing such electronic commerce operator for any purpose in the taxable territory shall be liable to pay tax:</a:t>
            </a:r>
          </a:p>
          <a:p>
            <a:pPr marL="0" indent="0" algn="just">
              <a:lnSpc>
                <a:spcPct val="120000"/>
              </a:lnSpc>
              <a:buNone/>
            </a:pPr>
            <a:r>
              <a:rPr lang="en-US" sz="2400" dirty="0"/>
              <a:t>Provided further that where an electronic commerce operator does not have a physical presence in the taxable territory and also does not have a representative in the said territory, such electronic commerce operator shall appoint a person in the taxable territory for the purpose of paying tax and such person shall be liable to pay tax.</a:t>
            </a:r>
          </a:p>
          <a:p>
            <a:endParaRPr lang="en-IN" dirty="0"/>
          </a:p>
          <a:p>
            <a:endParaRPr lang="en-IN" dirty="0"/>
          </a:p>
        </p:txBody>
      </p:sp>
      <p:sp>
        <p:nvSpPr>
          <p:cNvPr id="4" name="Date Placeholder 3">
            <a:extLst>
              <a:ext uri="{FF2B5EF4-FFF2-40B4-BE49-F238E27FC236}">
                <a16:creationId xmlns:a16="http://schemas.microsoft.com/office/drawing/2014/main" id="{325F0267-1B62-E6F4-A6BB-4273C6F6CF77}"/>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5443C415-FB0D-4BAD-B558-598B9041C7D1}"/>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3112BE5-0D1D-EF85-C595-4FCAE6C3F263}"/>
              </a:ext>
            </a:extLst>
          </p:cNvPr>
          <p:cNvSpPr>
            <a:spLocks noGrp="1"/>
          </p:cNvSpPr>
          <p:nvPr>
            <p:ph type="sldNum" sz="quarter" idx="12"/>
          </p:nvPr>
        </p:nvSpPr>
        <p:spPr/>
        <p:txBody>
          <a:bodyPr/>
          <a:lstStyle/>
          <a:p>
            <a:fld id="{876707C9-1545-4374-BCD1-808D05855655}" type="slidenum">
              <a:rPr lang="en-IN" smtClean="0"/>
              <a:t>16</a:t>
            </a:fld>
            <a:endParaRPr lang="en-IN" dirty="0"/>
          </a:p>
        </p:txBody>
      </p:sp>
    </p:spTree>
    <p:extLst>
      <p:ext uri="{BB962C8B-B14F-4D97-AF65-F5344CB8AC3E}">
        <p14:creationId xmlns:p14="http://schemas.microsoft.com/office/powerpoint/2010/main" val="1897228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10FAB9-3FF5-D2D1-C876-28D0C32C3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9C6B9C-8AA7-BC07-253A-D003ED073D43}"/>
              </a:ext>
            </a:extLst>
          </p:cNvPr>
          <p:cNvSpPr>
            <a:spLocks noGrp="1"/>
          </p:cNvSpPr>
          <p:nvPr>
            <p:ph type="title"/>
          </p:nvPr>
        </p:nvSpPr>
        <p:spPr>
          <a:xfrm>
            <a:off x="838200" y="136525"/>
            <a:ext cx="10515600" cy="1028246"/>
          </a:xfrm>
        </p:spPr>
        <p:txBody>
          <a:bodyPr>
            <a:normAutofit fontScale="90000"/>
          </a:bodyPr>
          <a:lstStyle/>
          <a:p>
            <a:r>
              <a:rPr lang="en-IN" dirty="0"/>
              <a:t>Levy under GST— Section 5 of the IGST Act, </a:t>
            </a:r>
            <a:r>
              <a:rPr lang="en-IN" sz="4800" dirty="0"/>
              <a:t>2017</a:t>
            </a:r>
            <a:endParaRPr lang="en-IN" dirty="0"/>
          </a:p>
        </p:txBody>
      </p:sp>
      <p:sp>
        <p:nvSpPr>
          <p:cNvPr id="3" name="Content Placeholder 2">
            <a:extLst>
              <a:ext uri="{FF2B5EF4-FFF2-40B4-BE49-F238E27FC236}">
                <a16:creationId xmlns:a16="http://schemas.microsoft.com/office/drawing/2014/main" id="{D0321483-ADAB-41FC-CF20-A124351ABFFB}"/>
              </a:ext>
            </a:extLst>
          </p:cNvPr>
          <p:cNvSpPr>
            <a:spLocks noGrp="1"/>
          </p:cNvSpPr>
          <p:nvPr>
            <p:ph idx="1"/>
          </p:nvPr>
        </p:nvSpPr>
        <p:spPr>
          <a:xfrm>
            <a:off x="838200" y="1284514"/>
            <a:ext cx="10515600" cy="4892449"/>
          </a:xfrm>
        </p:spPr>
        <p:txBody>
          <a:bodyPr>
            <a:normAutofit fontScale="92500"/>
          </a:bodyPr>
          <a:lstStyle/>
          <a:p>
            <a:pPr algn="just">
              <a:lnSpc>
                <a:spcPct val="160000"/>
              </a:lnSpc>
            </a:pPr>
            <a:r>
              <a:rPr lang="en-US" sz="2400" dirty="0"/>
              <a:t>All Provisions of section 5 of IGST Act, 2017 are in </a:t>
            </a:r>
            <a:r>
              <a:rPr lang="en-US" sz="2400" dirty="0" err="1"/>
              <a:t>pari</a:t>
            </a:r>
            <a:r>
              <a:rPr lang="en-US" sz="2400" dirty="0"/>
              <a:t> </a:t>
            </a:r>
            <a:r>
              <a:rPr lang="en-US" sz="2400" dirty="0" err="1"/>
              <a:t>materia</a:t>
            </a:r>
            <a:r>
              <a:rPr lang="en-US" sz="2400" dirty="0"/>
              <a:t> with the provisions of section 9 of CGST Act, 2017 </a:t>
            </a:r>
          </a:p>
          <a:p>
            <a:pPr algn="just">
              <a:lnSpc>
                <a:spcPct val="160000"/>
              </a:lnSpc>
            </a:pPr>
            <a:r>
              <a:rPr lang="en-US" sz="2400" dirty="0"/>
              <a:t>First Proviso to section 5 of IGST Act, 2017 provides that levy of Integrated tax on goods imported into India shall be—</a:t>
            </a:r>
          </a:p>
          <a:p>
            <a:pPr lvl="1" algn="just">
              <a:lnSpc>
                <a:spcPct val="160000"/>
              </a:lnSpc>
            </a:pPr>
            <a:r>
              <a:rPr lang="en-US" dirty="0"/>
              <a:t>levied and collected in accordance with section 3 of the Customs Tariff Act, 1975 </a:t>
            </a:r>
          </a:p>
          <a:p>
            <a:pPr lvl="1" algn="just">
              <a:lnSpc>
                <a:spcPct val="160000"/>
              </a:lnSpc>
            </a:pPr>
            <a:r>
              <a:rPr lang="en-US" dirty="0"/>
              <a:t>on the value as determined under the said Act </a:t>
            </a:r>
          </a:p>
          <a:p>
            <a:pPr lvl="1" algn="just">
              <a:lnSpc>
                <a:spcPct val="160000"/>
              </a:lnSpc>
            </a:pPr>
            <a:r>
              <a:rPr lang="en-US" dirty="0"/>
              <a:t>at the point when duties of customs are levied on the said goods under section 12 of the Customs Act, 1962. (52 of 1962.)</a:t>
            </a:r>
          </a:p>
          <a:p>
            <a:pPr lvl="1" algn="just">
              <a:lnSpc>
                <a:spcPct val="150000"/>
              </a:lnSpc>
            </a:pPr>
            <a:endParaRPr lang="en-US" dirty="0"/>
          </a:p>
          <a:p>
            <a:endParaRPr lang="en-IN" dirty="0"/>
          </a:p>
          <a:p>
            <a:endParaRPr lang="en-IN" dirty="0"/>
          </a:p>
        </p:txBody>
      </p:sp>
      <p:sp>
        <p:nvSpPr>
          <p:cNvPr id="4" name="Date Placeholder 3">
            <a:extLst>
              <a:ext uri="{FF2B5EF4-FFF2-40B4-BE49-F238E27FC236}">
                <a16:creationId xmlns:a16="http://schemas.microsoft.com/office/drawing/2014/main" id="{872F00B6-9276-4D6E-9506-18A609EAA738}"/>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91BA13FE-B528-4988-5E64-905642F14278}"/>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38D1B7AA-0644-EB31-DB3C-77CFF8A6DCFA}"/>
              </a:ext>
            </a:extLst>
          </p:cNvPr>
          <p:cNvSpPr>
            <a:spLocks noGrp="1"/>
          </p:cNvSpPr>
          <p:nvPr>
            <p:ph type="sldNum" sz="quarter" idx="12"/>
          </p:nvPr>
        </p:nvSpPr>
        <p:spPr/>
        <p:txBody>
          <a:bodyPr/>
          <a:lstStyle/>
          <a:p>
            <a:fld id="{876707C9-1545-4374-BCD1-808D05855655}" type="slidenum">
              <a:rPr lang="en-IN" smtClean="0"/>
              <a:t>17</a:t>
            </a:fld>
            <a:endParaRPr lang="en-IN" dirty="0"/>
          </a:p>
        </p:txBody>
      </p:sp>
    </p:spTree>
    <p:extLst>
      <p:ext uri="{BB962C8B-B14F-4D97-AF65-F5344CB8AC3E}">
        <p14:creationId xmlns:p14="http://schemas.microsoft.com/office/powerpoint/2010/main" val="1319452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55917-E2CE-E9F3-75D8-870147A413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C75A5E-B9D7-0CB3-D230-F876328E4709}"/>
              </a:ext>
            </a:extLst>
          </p:cNvPr>
          <p:cNvSpPr>
            <a:spLocks noGrp="1"/>
          </p:cNvSpPr>
          <p:nvPr>
            <p:ph type="title"/>
          </p:nvPr>
        </p:nvSpPr>
        <p:spPr/>
        <p:txBody>
          <a:bodyPr/>
          <a:lstStyle/>
          <a:p>
            <a:r>
              <a:rPr lang="en-IN" dirty="0"/>
              <a:t>Understanding Supply under GST</a:t>
            </a:r>
          </a:p>
        </p:txBody>
      </p:sp>
      <p:sp>
        <p:nvSpPr>
          <p:cNvPr id="3" name="Text Placeholder 2">
            <a:extLst>
              <a:ext uri="{FF2B5EF4-FFF2-40B4-BE49-F238E27FC236}">
                <a16:creationId xmlns:a16="http://schemas.microsoft.com/office/drawing/2014/main" id="{4D7D070F-D0F5-A0F6-0D1B-4C87453A43B0}"/>
              </a:ext>
            </a:extLst>
          </p:cNvPr>
          <p:cNvSpPr>
            <a:spLocks noGrp="1"/>
          </p:cNvSpPr>
          <p:nvPr>
            <p:ph type="body" idx="1"/>
          </p:nvPr>
        </p:nvSpPr>
        <p:spPr/>
        <p:txBody>
          <a:bodyPr/>
          <a:lstStyle/>
          <a:p>
            <a:endParaRPr lang="en-IN" dirty="0"/>
          </a:p>
        </p:txBody>
      </p:sp>
      <p:sp>
        <p:nvSpPr>
          <p:cNvPr id="4" name="Date Placeholder 3">
            <a:extLst>
              <a:ext uri="{FF2B5EF4-FFF2-40B4-BE49-F238E27FC236}">
                <a16:creationId xmlns:a16="http://schemas.microsoft.com/office/drawing/2014/main" id="{B4D17630-5505-B14E-5916-4F56D79303BB}"/>
              </a:ext>
            </a:extLst>
          </p:cNvPr>
          <p:cNvSpPr>
            <a:spLocks noGrp="1"/>
          </p:cNvSpPr>
          <p:nvPr>
            <p:ph type="dt" sz="half" idx="10"/>
          </p:nvPr>
        </p:nvSpPr>
        <p:spPr/>
        <p:txBody>
          <a:bodyPr/>
          <a:lstStyle/>
          <a:p>
            <a:r>
              <a:rPr lang="en-US"/>
              <a:t>23-06-2025</a:t>
            </a:r>
            <a:endParaRPr lang="en-IN"/>
          </a:p>
        </p:txBody>
      </p:sp>
      <p:sp>
        <p:nvSpPr>
          <p:cNvPr id="5" name="Footer Placeholder 4">
            <a:extLst>
              <a:ext uri="{FF2B5EF4-FFF2-40B4-BE49-F238E27FC236}">
                <a16:creationId xmlns:a16="http://schemas.microsoft.com/office/drawing/2014/main" id="{8F31CE55-C357-C94D-2151-89B381BC9835}"/>
              </a:ext>
            </a:extLst>
          </p:cNvPr>
          <p:cNvSpPr>
            <a:spLocks noGrp="1"/>
          </p:cNvSpPr>
          <p:nvPr>
            <p:ph type="ftr" sz="quarter" idx="11"/>
          </p:nvPr>
        </p:nvSpPr>
        <p:spPr>
          <a:xfrm>
            <a:off x="3069771" y="6356350"/>
            <a:ext cx="6357258" cy="365125"/>
          </a:xfrm>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3D1445CA-64F5-6B2B-5296-200160477087}"/>
              </a:ext>
            </a:extLst>
          </p:cNvPr>
          <p:cNvSpPr>
            <a:spLocks noGrp="1"/>
          </p:cNvSpPr>
          <p:nvPr>
            <p:ph type="sldNum" sz="quarter" idx="12"/>
          </p:nvPr>
        </p:nvSpPr>
        <p:spPr/>
        <p:txBody>
          <a:bodyPr/>
          <a:lstStyle/>
          <a:p>
            <a:fld id="{876707C9-1545-4374-BCD1-808D05855655}" type="slidenum">
              <a:rPr lang="en-IN" smtClean="0"/>
              <a:t>18</a:t>
            </a:fld>
            <a:endParaRPr lang="en-IN"/>
          </a:p>
        </p:txBody>
      </p:sp>
    </p:spTree>
    <p:extLst>
      <p:ext uri="{BB962C8B-B14F-4D97-AF65-F5344CB8AC3E}">
        <p14:creationId xmlns:p14="http://schemas.microsoft.com/office/powerpoint/2010/main" val="1780583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BB76F-1F2B-9C1B-FF39-CD1366FD45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CBA905-7ED6-7BA5-8B02-F6E4B6301EA3}"/>
              </a:ext>
            </a:extLst>
          </p:cNvPr>
          <p:cNvSpPr>
            <a:spLocks noGrp="1"/>
          </p:cNvSpPr>
          <p:nvPr>
            <p:ph type="title"/>
          </p:nvPr>
        </p:nvSpPr>
        <p:spPr>
          <a:xfrm>
            <a:off x="838199" y="365126"/>
            <a:ext cx="11157857" cy="571046"/>
          </a:xfrm>
        </p:spPr>
        <p:txBody>
          <a:bodyPr>
            <a:normAutofit fontScale="90000"/>
          </a:bodyPr>
          <a:lstStyle/>
          <a:p>
            <a:r>
              <a:rPr lang="en-IN" dirty="0"/>
              <a:t>Supply under Section 7</a:t>
            </a:r>
          </a:p>
        </p:txBody>
      </p:sp>
      <p:sp>
        <p:nvSpPr>
          <p:cNvPr id="3" name="Content Placeholder 2">
            <a:extLst>
              <a:ext uri="{FF2B5EF4-FFF2-40B4-BE49-F238E27FC236}">
                <a16:creationId xmlns:a16="http://schemas.microsoft.com/office/drawing/2014/main" id="{173FBB46-3263-134D-CC02-661E58C3AD0A}"/>
              </a:ext>
            </a:extLst>
          </p:cNvPr>
          <p:cNvSpPr>
            <a:spLocks noGrp="1"/>
          </p:cNvSpPr>
          <p:nvPr>
            <p:ph idx="1"/>
          </p:nvPr>
        </p:nvSpPr>
        <p:spPr>
          <a:xfrm>
            <a:off x="359229" y="1153887"/>
            <a:ext cx="11506200" cy="4898570"/>
          </a:xfrm>
        </p:spPr>
        <p:txBody>
          <a:bodyPr>
            <a:normAutofit fontScale="92500" lnSpcReduction="20000"/>
          </a:bodyPr>
          <a:lstStyle/>
          <a:p>
            <a:pPr marL="514350" indent="-514350" algn="just">
              <a:lnSpc>
                <a:spcPct val="120000"/>
              </a:lnSpc>
              <a:buAutoNum type="arabicParenBoth"/>
            </a:pPr>
            <a:r>
              <a:rPr lang="en-US" sz="2300" dirty="0"/>
              <a:t>For the purposes of this Act, the expression “supply” includes––</a:t>
            </a:r>
          </a:p>
          <a:p>
            <a:pPr marL="0" indent="0" algn="just">
              <a:lnSpc>
                <a:spcPct val="120000"/>
              </a:lnSpc>
              <a:buNone/>
            </a:pPr>
            <a:r>
              <a:rPr lang="en-US" sz="2300" dirty="0"/>
              <a:t>(a) </a:t>
            </a:r>
            <a:r>
              <a:rPr lang="en-US" sz="2300" b="1" dirty="0"/>
              <a:t>all forms of supply</a:t>
            </a:r>
            <a:r>
              <a:rPr lang="en-US" sz="2300" dirty="0"/>
              <a:t> of goods or services or both such as </a:t>
            </a:r>
            <a:r>
              <a:rPr lang="en-US" sz="2300" b="1" dirty="0"/>
              <a:t>sale, transfer, barter, exchange, </a:t>
            </a:r>
            <a:r>
              <a:rPr lang="en-US" sz="2300" b="1" dirty="0" err="1"/>
              <a:t>licence</a:t>
            </a:r>
            <a:r>
              <a:rPr lang="en-US" sz="2300" b="1" dirty="0"/>
              <a:t>, rental, lease or disposal</a:t>
            </a:r>
            <a:r>
              <a:rPr lang="en-US" sz="2300" dirty="0"/>
              <a:t> made or agreed to be made for a </a:t>
            </a:r>
            <a:r>
              <a:rPr lang="en-US" sz="2300" b="1" dirty="0"/>
              <a:t>consideration </a:t>
            </a:r>
            <a:r>
              <a:rPr lang="en-US" sz="2300" dirty="0"/>
              <a:t>by a person</a:t>
            </a:r>
            <a:r>
              <a:rPr lang="en-US" sz="2300" b="1" dirty="0"/>
              <a:t> in the course or furtherance of business;</a:t>
            </a:r>
          </a:p>
          <a:p>
            <a:pPr marL="0" indent="0" algn="just">
              <a:lnSpc>
                <a:spcPct val="120000"/>
              </a:lnSpc>
              <a:buNone/>
            </a:pPr>
            <a:r>
              <a:rPr lang="en-US" sz="2300" dirty="0"/>
              <a:t>(aa) the activities or transactions, by a person, other than an individual, to its members or constituents or vice-versa, for cash, deferred payment or other valuable consideration.</a:t>
            </a:r>
          </a:p>
          <a:p>
            <a:pPr marL="0" indent="0" algn="just">
              <a:lnSpc>
                <a:spcPct val="120000"/>
              </a:lnSpc>
              <a:buNone/>
            </a:pPr>
            <a:r>
              <a:rPr lang="en-US" sz="2300" b="1" dirty="0"/>
              <a:t>Explanation</a:t>
            </a:r>
            <a:r>
              <a:rPr lang="en-US" sz="2300" dirty="0"/>
              <a:t>.––For the purposes of this clause, it is hereby clarified that, notwithstanding anything contained in any other law for the time being in force or any judgment, decree or order of any Court, tribunal or authority, the person and its members or constituents shall be deemed to be two separate persons and the supply of activities or transactions inter se shall be deemed to take place from one such person to another;</a:t>
            </a:r>
          </a:p>
          <a:p>
            <a:pPr marL="0" indent="0" algn="just">
              <a:lnSpc>
                <a:spcPct val="120000"/>
              </a:lnSpc>
              <a:buNone/>
            </a:pPr>
            <a:r>
              <a:rPr lang="en-US" sz="2300" dirty="0"/>
              <a:t>(b) import of services for a consideration whether or not in the course or furtherance of business and;</a:t>
            </a:r>
          </a:p>
          <a:p>
            <a:pPr marL="0" indent="0" algn="just">
              <a:lnSpc>
                <a:spcPct val="120000"/>
              </a:lnSpc>
              <a:buNone/>
            </a:pPr>
            <a:r>
              <a:rPr lang="en-US" sz="2300" dirty="0"/>
              <a:t>(c) the activities specified in Schedule I, made or agreed to be made without a consideration</a:t>
            </a:r>
          </a:p>
          <a:p>
            <a:pPr marL="457200" lvl="1" indent="0" algn="just">
              <a:lnSpc>
                <a:spcPct val="150000"/>
              </a:lnSpc>
              <a:buNone/>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E4DE0EA6-8091-1ADC-A310-B2C16B46CF2A}"/>
              </a:ext>
            </a:extLst>
          </p:cNvPr>
          <p:cNvSpPr>
            <a:spLocks noGrp="1"/>
          </p:cNvSpPr>
          <p:nvPr>
            <p:ph type="dt" sz="half" idx="10"/>
          </p:nvPr>
        </p:nvSpPr>
        <p:spPr/>
        <p:txBody>
          <a:bodyPr/>
          <a:lstStyle/>
          <a:p>
            <a:r>
              <a:rPr lang="en-US"/>
              <a:t>23-06-2025</a:t>
            </a:r>
            <a:endParaRPr lang="en-IN"/>
          </a:p>
        </p:txBody>
      </p:sp>
      <p:sp>
        <p:nvSpPr>
          <p:cNvPr id="5" name="Footer Placeholder 4">
            <a:extLst>
              <a:ext uri="{FF2B5EF4-FFF2-40B4-BE49-F238E27FC236}">
                <a16:creationId xmlns:a16="http://schemas.microsoft.com/office/drawing/2014/main" id="{F5D0AF36-5B53-0B70-7C02-F0AA5144A5F1}"/>
              </a:ext>
            </a:extLst>
          </p:cNvPr>
          <p:cNvSpPr>
            <a:spLocks noGrp="1"/>
          </p:cNvSpPr>
          <p:nvPr>
            <p:ph type="ftr" sz="quarter" idx="11"/>
          </p:nvPr>
        </p:nvSpPr>
        <p:spPr/>
        <p:txBody>
          <a:bodyPr/>
          <a:lstStyle/>
          <a:p>
            <a:r>
              <a:rPr lang="en-US"/>
              <a:t>Concept of Supply &amp; Levy and Composite &amp; Mixed Supply under GST</a:t>
            </a:r>
            <a:endParaRPr lang="en-IN"/>
          </a:p>
        </p:txBody>
      </p:sp>
      <p:sp>
        <p:nvSpPr>
          <p:cNvPr id="6" name="Slide Number Placeholder 5">
            <a:extLst>
              <a:ext uri="{FF2B5EF4-FFF2-40B4-BE49-F238E27FC236}">
                <a16:creationId xmlns:a16="http://schemas.microsoft.com/office/drawing/2014/main" id="{6D2E0F7E-9464-6ADD-50AF-7E4CF200C7A3}"/>
              </a:ext>
            </a:extLst>
          </p:cNvPr>
          <p:cNvSpPr>
            <a:spLocks noGrp="1"/>
          </p:cNvSpPr>
          <p:nvPr>
            <p:ph type="sldNum" sz="quarter" idx="12"/>
          </p:nvPr>
        </p:nvSpPr>
        <p:spPr/>
        <p:txBody>
          <a:bodyPr/>
          <a:lstStyle/>
          <a:p>
            <a:fld id="{876707C9-1545-4374-BCD1-808D05855655}" type="slidenum">
              <a:rPr lang="en-IN" smtClean="0"/>
              <a:t>19</a:t>
            </a:fld>
            <a:endParaRPr lang="en-IN"/>
          </a:p>
        </p:txBody>
      </p:sp>
    </p:spTree>
    <p:extLst>
      <p:ext uri="{BB962C8B-B14F-4D97-AF65-F5344CB8AC3E}">
        <p14:creationId xmlns:p14="http://schemas.microsoft.com/office/powerpoint/2010/main" val="3474041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B52AE-F6A0-8C70-11CF-B88E612716F3}"/>
              </a:ext>
            </a:extLst>
          </p:cNvPr>
          <p:cNvSpPr>
            <a:spLocks noGrp="1"/>
          </p:cNvSpPr>
          <p:nvPr>
            <p:ph type="title"/>
          </p:nvPr>
        </p:nvSpPr>
        <p:spPr/>
        <p:txBody>
          <a:bodyPr/>
          <a:lstStyle/>
          <a:p>
            <a:r>
              <a:rPr lang="en-IN" dirty="0"/>
              <a:t>Understanding Levy under GST</a:t>
            </a:r>
          </a:p>
        </p:txBody>
      </p:sp>
      <p:sp>
        <p:nvSpPr>
          <p:cNvPr id="3" name="Text Placeholder 2">
            <a:extLst>
              <a:ext uri="{FF2B5EF4-FFF2-40B4-BE49-F238E27FC236}">
                <a16:creationId xmlns:a16="http://schemas.microsoft.com/office/drawing/2014/main" id="{41F263DD-368F-56AB-2076-C4D4551586DA}"/>
              </a:ext>
            </a:extLst>
          </p:cNvPr>
          <p:cNvSpPr>
            <a:spLocks noGrp="1"/>
          </p:cNvSpPr>
          <p:nvPr>
            <p:ph type="body" idx="1"/>
          </p:nvPr>
        </p:nvSpPr>
        <p:spPr/>
        <p:txBody>
          <a:bodyPr/>
          <a:lstStyle/>
          <a:p>
            <a:endParaRPr lang="en-IN" dirty="0"/>
          </a:p>
        </p:txBody>
      </p:sp>
      <p:sp>
        <p:nvSpPr>
          <p:cNvPr id="4" name="Date Placeholder 3">
            <a:extLst>
              <a:ext uri="{FF2B5EF4-FFF2-40B4-BE49-F238E27FC236}">
                <a16:creationId xmlns:a16="http://schemas.microsoft.com/office/drawing/2014/main" id="{CC108C2E-87F0-A0C9-AE49-BF2C83FD0164}"/>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B8FA8A49-41EC-8D03-48BF-AF1585F4396E}"/>
              </a:ext>
            </a:extLst>
          </p:cNvPr>
          <p:cNvSpPr>
            <a:spLocks noGrp="1"/>
          </p:cNvSpPr>
          <p:nvPr>
            <p:ph type="ftr" sz="quarter" idx="11"/>
          </p:nvPr>
        </p:nvSpPr>
        <p:spPr>
          <a:xfrm>
            <a:off x="3069771" y="6356350"/>
            <a:ext cx="6357258" cy="365125"/>
          </a:xfrm>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8B0E768C-9748-CC54-B826-D25398EDA28B}"/>
              </a:ext>
            </a:extLst>
          </p:cNvPr>
          <p:cNvSpPr>
            <a:spLocks noGrp="1"/>
          </p:cNvSpPr>
          <p:nvPr>
            <p:ph type="sldNum" sz="quarter" idx="12"/>
          </p:nvPr>
        </p:nvSpPr>
        <p:spPr/>
        <p:txBody>
          <a:bodyPr/>
          <a:lstStyle/>
          <a:p>
            <a:fld id="{876707C9-1545-4374-BCD1-808D05855655}" type="slidenum">
              <a:rPr lang="en-IN" smtClean="0"/>
              <a:t>2</a:t>
            </a:fld>
            <a:endParaRPr lang="en-IN" dirty="0"/>
          </a:p>
        </p:txBody>
      </p:sp>
    </p:spTree>
    <p:extLst>
      <p:ext uri="{BB962C8B-B14F-4D97-AF65-F5344CB8AC3E}">
        <p14:creationId xmlns:p14="http://schemas.microsoft.com/office/powerpoint/2010/main" val="987676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D893F6-8951-826F-BCE3-2C4F06E31E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51BFE0-01C5-5B40-4D21-D546ABA58AE9}"/>
              </a:ext>
            </a:extLst>
          </p:cNvPr>
          <p:cNvSpPr>
            <a:spLocks noGrp="1"/>
          </p:cNvSpPr>
          <p:nvPr>
            <p:ph type="title"/>
          </p:nvPr>
        </p:nvSpPr>
        <p:spPr>
          <a:xfrm>
            <a:off x="838199" y="365126"/>
            <a:ext cx="11157857" cy="571046"/>
          </a:xfrm>
        </p:spPr>
        <p:txBody>
          <a:bodyPr>
            <a:normAutofit fontScale="90000"/>
          </a:bodyPr>
          <a:lstStyle/>
          <a:p>
            <a:r>
              <a:rPr lang="en-IN" dirty="0"/>
              <a:t>Supply under Section 7</a:t>
            </a:r>
          </a:p>
        </p:txBody>
      </p:sp>
      <p:sp>
        <p:nvSpPr>
          <p:cNvPr id="3" name="Content Placeholder 2">
            <a:extLst>
              <a:ext uri="{FF2B5EF4-FFF2-40B4-BE49-F238E27FC236}">
                <a16:creationId xmlns:a16="http://schemas.microsoft.com/office/drawing/2014/main" id="{64BC1658-D3C5-F44E-8684-BA68EE798758}"/>
              </a:ext>
            </a:extLst>
          </p:cNvPr>
          <p:cNvSpPr>
            <a:spLocks noGrp="1"/>
          </p:cNvSpPr>
          <p:nvPr>
            <p:ph idx="1"/>
          </p:nvPr>
        </p:nvSpPr>
        <p:spPr>
          <a:xfrm>
            <a:off x="359229" y="1153887"/>
            <a:ext cx="11506200" cy="4898570"/>
          </a:xfrm>
        </p:spPr>
        <p:txBody>
          <a:bodyPr>
            <a:normAutofit/>
          </a:bodyPr>
          <a:lstStyle/>
          <a:p>
            <a:r>
              <a:rPr lang="en-IN" dirty="0"/>
              <a:t>Key Takeaways</a:t>
            </a:r>
          </a:p>
          <a:p>
            <a:pPr lvl="1" algn="just">
              <a:lnSpc>
                <a:spcPct val="150000"/>
              </a:lnSpc>
            </a:pPr>
            <a:r>
              <a:rPr lang="en-US" dirty="0"/>
              <a:t>It is an inclusive definition. </a:t>
            </a:r>
          </a:p>
          <a:p>
            <a:pPr lvl="1" algn="just">
              <a:lnSpc>
                <a:spcPct val="150000"/>
              </a:lnSpc>
            </a:pPr>
            <a:r>
              <a:rPr lang="en-US" dirty="0"/>
              <a:t>It includes all forms of supply such as sale, transfer, barter, exchange, license, rental, lease or disposal</a:t>
            </a:r>
          </a:p>
          <a:p>
            <a:pPr lvl="1" algn="just">
              <a:lnSpc>
                <a:spcPct val="150000"/>
              </a:lnSpc>
            </a:pPr>
            <a:r>
              <a:rPr lang="en-US" dirty="0"/>
              <a:t>Section 7(1)(a) provides the general meaning of the supply</a:t>
            </a:r>
          </a:p>
          <a:p>
            <a:pPr lvl="1" algn="just">
              <a:lnSpc>
                <a:spcPct val="150000"/>
              </a:lnSpc>
            </a:pPr>
            <a:r>
              <a:rPr lang="en-US" dirty="0"/>
              <a:t>Any activity made or agreed to be made for a consideration by a person in the course or furtherance of business shall come under the ambit of supply</a:t>
            </a:r>
          </a:p>
          <a:p>
            <a:pPr lvl="1" algn="just">
              <a:lnSpc>
                <a:spcPct val="150000"/>
              </a:lnSpc>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E346D214-9860-1BCE-A460-7B9CF8B7C8D6}"/>
              </a:ext>
            </a:extLst>
          </p:cNvPr>
          <p:cNvSpPr>
            <a:spLocks noGrp="1"/>
          </p:cNvSpPr>
          <p:nvPr>
            <p:ph type="dt" sz="half" idx="10"/>
          </p:nvPr>
        </p:nvSpPr>
        <p:spPr/>
        <p:txBody>
          <a:bodyPr/>
          <a:lstStyle/>
          <a:p>
            <a:r>
              <a:rPr lang="en-US"/>
              <a:t>23-06-2025</a:t>
            </a:r>
            <a:endParaRPr lang="en-IN"/>
          </a:p>
        </p:txBody>
      </p:sp>
      <p:sp>
        <p:nvSpPr>
          <p:cNvPr id="5" name="Footer Placeholder 4">
            <a:extLst>
              <a:ext uri="{FF2B5EF4-FFF2-40B4-BE49-F238E27FC236}">
                <a16:creationId xmlns:a16="http://schemas.microsoft.com/office/drawing/2014/main" id="{B4CDB5CC-09EB-054A-0F92-B21614E634F7}"/>
              </a:ext>
            </a:extLst>
          </p:cNvPr>
          <p:cNvSpPr>
            <a:spLocks noGrp="1"/>
          </p:cNvSpPr>
          <p:nvPr>
            <p:ph type="ftr" sz="quarter" idx="11"/>
          </p:nvPr>
        </p:nvSpPr>
        <p:spPr/>
        <p:txBody>
          <a:bodyPr/>
          <a:lstStyle/>
          <a:p>
            <a:r>
              <a:rPr lang="en-US"/>
              <a:t>Concept of Supply &amp; Levy and Composite &amp; Mixed Supply under GST</a:t>
            </a:r>
            <a:endParaRPr lang="en-IN"/>
          </a:p>
        </p:txBody>
      </p:sp>
      <p:sp>
        <p:nvSpPr>
          <p:cNvPr id="6" name="Slide Number Placeholder 5">
            <a:extLst>
              <a:ext uri="{FF2B5EF4-FFF2-40B4-BE49-F238E27FC236}">
                <a16:creationId xmlns:a16="http://schemas.microsoft.com/office/drawing/2014/main" id="{E4E55923-7FC4-A2A7-2A9F-D64E2941FEB7}"/>
              </a:ext>
            </a:extLst>
          </p:cNvPr>
          <p:cNvSpPr>
            <a:spLocks noGrp="1"/>
          </p:cNvSpPr>
          <p:nvPr>
            <p:ph type="sldNum" sz="quarter" idx="12"/>
          </p:nvPr>
        </p:nvSpPr>
        <p:spPr/>
        <p:txBody>
          <a:bodyPr/>
          <a:lstStyle/>
          <a:p>
            <a:fld id="{876707C9-1545-4374-BCD1-808D05855655}" type="slidenum">
              <a:rPr lang="en-IN" smtClean="0"/>
              <a:t>20</a:t>
            </a:fld>
            <a:endParaRPr lang="en-IN"/>
          </a:p>
        </p:txBody>
      </p:sp>
    </p:spTree>
    <p:extLst>
      <p:ext uri="{BB962C8B-B14F-4D97-AF65-F5344CB8AC3E}">
        <p14:creationId xmlns:p14="http://schemas.microsoft.com/office/powerpoint/2010/main" val="3089301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41AB0-B21F-C37A-6853-8EC194CA86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66C1D0-8CBB-BA61-5E10-B42E1026819E}"/>
              </a:ext>
            </a:extLst>
          </p:cNvPr>
          <p:cNvSpPr>
            <a:spLocks noGrp="1"/>
          </p:cNvSpPr>
          <p:nvPr>
            <p:ph type="title"/>
          </p:nvPr>
        </p:nvSpPr>
        <p:spPr>
          <a:xfrm>
            <a:off x="838199" y="365126"/>
            <a:ext cx="11157857" cy="571046"/>
          </a:xfrm>
        </p:spPr>
        <p:txBody>
          <a:bodyPr>
            <a:normAutofit fontScale="90000"/>
          </a:bodyPr>
          <a:lstStyle/>
          <a:p>
            <a:r>
              <a:rPr lang="en-IN" dirty="0"/>
              <a:t>Supply under Section 7</a:t>
            </a:r>
          </a:p>
        </p:txBody>
      </p:sp>
      <p:sp>
        <p:nvSpPr>
          <p:cNvPr id="3" name="Content Placeholder 2">
            <a:extLst>
              <a:ext uri="{FF2B5EF4-FFF2-40B4-BE49-F238E27FC236}">
                <a16:creationId xmlns:a16="http://schemas.microsoft.com/office/drawing/2014/main" id="{A89F5B5B-AB3E-33BC-CC13-B1BC3D64F09E}"/>
              </a:ext>
            </a:extLst>
          </p:cNvPr>
          <p:cNvSpPr>
            <a:spLocks noGrp="1"/>
          </p:cNvSpPr>
          <p:nvPr>
            <p:ph idx="1"/>
          </p:nvPr>
        </p:nvSpPr>
        <p:spPr>
          <a:xfrm>
            <a:off x="359229" y="1153886"/>
            <a:ext cx="11506200" cy="5202463"/>
          </a:xfrm>
        </p:spPr>
        <p:txBody>
          <a:bodyPr>
            <a:normAutofit fontScale="70000" lnSpcReduction="20000"/>
          </a:bodyPr>
          <a:lstStyle/>
          <a:p>
            <a:r>
              <a:rPr lang="en-IN" dirty="0"/>
              <a:t>Consideration— Section 2(31) of CGST Act, 2017</a:t>
            </a:r>
          </a:p>
          <a:p>
            <a:pPr marL="0" indent="0">
              <a:lnSpc>
                <a:spcPct val="160000"/>
              </a:lnSpc>
              <a:buNone/>
            </a:pPr>
            <a:r>
              <a:rPr lang="en-US" dirty="0"/>
              <a:t>“consideration” in relation to the supply of goods or services or both includes––</a:t>
            </a:r>
          </a:p>
          <a:p>
            <a:pPr marL="0" indent="0" algn="just">
              <a:lnSpc>
                <a:spcPct val="160000"/>
              </a:lnSpc>
              <a:buNone/>
            </a:pPr>
            <a:r>
              <a:rPr lang="en-US" dirty="0"/>
              <a:t>(a) any payment made or to be made, whether in money or otherwise, in respect of, in response to, or for the inducement of, the supply of goods or services or both, whether by the recipient or by any other person but shall not include any subsidy given by the Central Government or a State Government;</a:t>
            </a:r>
          </a:p>
          <a:p>
            <a:pPr marL="0" indent="0" algn="just">
              <a:lnSpc>
                <a:spcPct val="160000"/>
              </a:lnSpc>
              <a:buNone/>
            </a:pPr>
            <a:r>
              <a:rPr lang="en-US" dirty="0"/>
              <a:t>(b) the monetary value of any act or forbearance, in respect of, in response to, or for the inducement of, the supply of goods or services or both, whether by the recipient or by any other person but shall not include any subsidy given by the Central Government or a State Government:</a:t>
            </a:r>
          </a:p>
          <a:p>
            <a:pPr marL="0" indent="0" algn="just">
              <a:lnSpc>
                <a:spcPct val="160000"/>
              </a:lnSpc>
              <a:buNone/>
            </a:pPr>
            <a:r>
              <a:rPr lang="en-US" dirty="0"/>
              <a:t>Provided that a deposit given in respect of the supply of goods or services or both shall not be considered as payment made for such supply unless the supplier applies such deposit as consideration for the said supply;</a:t>
            </a:r>
          </a:p>
          <a:p>
            <a:pPr lvl="1" algn="just">
              <a:lnSpc>
                <a:spcPct val="150000"/>
              </a:lnSpc>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963C4D6F-3688-0E9C-1173-2A102BD428AB}"/>
              </a:ext>
            </a:extLst>
          </p:cNvPr>
          <p:cNvSpPr>
            <a:spLocks noGrp="1"/>
          </p:cNvSpPr>
          <p:nvPr>
            <p:ph type="dt" sz="half" idx="10"/>
          </p:nvPr>
        </p:nvSpPr>
        <p:spPr/>
        <p:txBody>
          <a:bodyPr/>
          <a:lstStyle/>
          <a:p>
            <a:r>
              <a:rPr lang="en-US"/>
              <a:t>23-06-2025</a:t>
            </a:r>
            <a:endParaRPr lang="en-IN"/>
          </a:p>
        </p:txBody>
      </p:sp>
      <p:sp>
        <p:nvSpPr>
          <p:cNvPr id="5" name="Footer Placeholder 4">
            <a:extLst>
              <a:ext uri="{FF2B5EF4-FFF2-40B4-BE49-F238E27FC236}">
                <a16:creationId xmlns:a16="http://schemas.microsoft.com/office/drawing/2014/main" id="{CB06B021-052C-FDD5-3304-BDC6E4219638}"/>
              </a:ext>
            </a:extLst>
          </p:cNvPr>
          <p:cNvSpPr>
            <a:spLocks noGrp="1"/>
          </p:cNvSpPr>
          <p:nvPr>
            <p:ph type="ftr" sz="quarter" idx="11"/>
          </p:nvPr>
        </p:nvSpPr>
        <p:spPr/>
        <p:txBody>
          <a:bodyPr/>
          <a:lstStyle/>
          <a:p>
            <a:r>
              <a:rPr lang="en-US"/>
              <a:t>Concept of Supply &amp; Levy and Composite &amp; Mixed Supply under GST</a:t>
            </a:r>
            <a:endParaRPr lang="en-IN"/>
          </a:p>
        </p:txBody>
      </p:sp>
      <p:sp>
        <p:nvSpPr>
          <p:cNvPr id="6" name="Slide Number Placeholder 5">
            <a:extLst>
              <a:ext uri="{FF2B5EF4-FFF2-40B4-BE49-F238E27FC236}">
                <a16:creationId xmlns:a16="http://schemas.microsoft.com/office/drawing/2014/main" id="{723DD308-EBF5-FA05-9C5F-13E0523BCEE3}"/>
              </a:ext>
            </a:extLst>
          </p:cNvPr>
          <p:cNvSpPr>
            <a:spLocks noGrp="1"/>
          </p:cNvSpPr>
          <p:nvPr>
            <p:ph type="sldNum" sz="quarter" idx="12"/>
          </p:nvPr>
        </p:nvSpPr>
        <p:spPr/>
        <p:txBody>
          <a:bodyPr/>
          <a:lstStyle/>
          <a:p>
            <a:fld id="{876707C9-1545-4374-BCD1-808D05855655}" type="slidenum">
              <a:rPr lang="en-IN" smtClean="0"/>
              <a:t>21</a:t>
            </a:fld>
            <a:endParaRPr lang="en-IN"/>
          </a:p>
        </p:txBody>
      </p:sp>
    </p:spTree>
    <p:extLst>
      <p:ext uri="{BB962C8B-B14F-4D97-AF65-F5344CB8AC3E}">
        <p14:creationId xmlns:p14="http://schemas.microsoft.com/office/powerpoint/2010/main" val="3955887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82BEC-D196-320A-B739-2126105E14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6373BE-F37D-4D1A-78F7-1645B65CCA06}"/>
              </a:ext>
            </a:extLst>
          </p:cNvPr>
          <p:cNvSpPr>
            <a:spLocks noGrp="1"/>
          </p:cNvSpPr>
          <p:nvPr>
            <p:ph type="title"/>
          </p:nvPr>
        </p:nvSpPr>
        <p:spPr>
          <a:xfrm>
            <a:off x="838199" y="365126"/>
            <a:ext cx="11157857" cy="571046"/>
          </a:xfrm>
        </p:spPr>
        <p:txBody>
          <a:bodyPr>
            <a:normAutofit fontScale="90000"/>
          </a:bodyPr>
          <a:lstStyle/>
          <a:p>
            <a:r>
              <a:rPr lang="en-IN" dirty="0"/>
              <a:t>Supply under Section 7</a:t>
            </a:r>
          </a:p>
        </p:txBody>
      </p:sp>
      <p:sp>
        <p:nvSpPr>
          <p:cNvPr id="3" name="Content Placeholder 2">
            <a:extLst>
              <a:ext uri="{FF2B5EF4-FFF2-40B4-BE49-F238E27FC236}">
                <a16:creationId xmlns:a16="http://schemas.microsoft.com/office/drawing/2014/main" id="{92BD00F3-D166-B9B3-B0DE-C2B03B8AA774}"/>
              </a:ext>
            </a:extLst>
          </p:cNvPr>
          <p:cNvSpPr>
            <a:spLocks noGrp="1"/>
          </p:cNvSpPr>
          <p:nvPr>
            <p:ph idx="1"/>
          </p:nvPr>
        </p:nvSpPr>
        <p:spPr>
          <a:xfrm>
            <a:off x="359229" y="1153887"/>
            <a:ext cx="11506200" cy="4898570"/>
          </a:xfrm>
        </p:spPr>
        <p:txBody>
          <a:bodyPr>
            <a:normAutofit fontScale="92500"/>
          </a:bodyPr>
          <a:lstStyle/>
          <a:p>
            <a:r>
              <a:rPr lang="en-IN" dirty="0"/>
              <a:t>Traits of ‘Consideration’</a:t>
            </a:r>
          </a:p>
          <a:p>
            <a:pPr lvl="1" algn="just">
              <a:lnSpc>
                <a:spcPct val="150000"/>
              </a:lnSpc>
            </a:pPr>
            <a:r>
              <a:rPr lang="en-US" dirty="0"/>
              <a:t>Any payment made or to be made, whether in money or otherwise (non-monetary consideration)</a:t>
            </a:r>
          </a:p>
          <a:p>
            <a:pPr lvl="1" algn="just">
              <a:lnSpc>
                <a:spcPct val="150000"/>
              </a:lnSpc>
            </a:pPr>
            <a:r>
              <a:rPr lang="en-US" dirty="0"/>
              <a:t>In respect of, in response to, or </a:t>
            </a:r>
            <a:r>
              <a:rPr lang="en-US" b="1" dirty="0"/>
              <a:t>for the inducement of the supply</a:t>
            </a:r>
            <a:r>
              <a:rPr lang="en-US" dirty="0"/>
              <a:t> of goods or services or both</a:t>
            </a:r>
          </a:p>
          <a:p>
            <a:pPr lvl="1" algn="just">
              <a:lnSpc>
                <a:spcPct val="150000"/>
              </a:lnSpc>
            </a:pPr>
            <a:r>
              <a:rPr lang="en-US" dirty="0"/>
              <a:t>Such payment shall be made by </a:t>
            </a:r>
            <a:r>
              <a:rPr lang="en-US" b="1" dirty="0"/>
              <a:t>the recipient or by any other person</a:t>
            </a:r>
            <a:r>
              <a:rPr lang="en-US" dirty="0"/>
              <a:t> </a:t>
            </a:r>
          </a:p>
          <a:p>
            <a:pPr lvl="1" algn="just">
              <a:lnSpc>
                <a:spcPct val="150000"/>
              </a:lnSpc>
            </a:pPr>
            <a:r>
              <a:rPr lang="en-US" dirty="0"/>
              <a:t>It also includes </a:t>
            </a:r>
            <a:r>
              <a:rPr lang="en-US" b="1" dirty="0"/>
              <a:t>monetary value of any act or forbearance</a:t>
            </a:r>
            <a:r>
              <a:rPr lang="en-US" dirty="0"/>
              <a:t>, in respect of, in response to, or for the inducement of, the supply of goods  or services</a:t>
            </a:r>
          </a:p>
          <a:p>
            <a:pPr lvl="1" algn="just">
              <a:lnSpc>
                <a:spcPct val="150000"/>
              </a:lnSpc>
            </a:pPr>
            <a:r>
              <a:rPr lang="en-US" dirty="0"/>
              <a:t>Shall not include any </a:t>
            </a:r>
            <a:r>
              <a:rPr lang="en-US" b="1" dirty="0"/>
              <a:t>subsidy given by the Government</a:t>
            </a:r>
          </a:p>
          <a:p>
            <a:pPr lvl="1" algn="just">
              <a:lnSpc>
                <a:spcPct val="150000"/>
              </a:lnSpc>
            </a:pPr>
            <a:r>
              <a:rPr lang="en-US" b="1" dirty="0"/>
              <a:t>Deposit</a:t>
            </a:r>
            <a:r>
              <a:rPr lang="en-US" dirty="0"/>
              <a:t> shall be not be considered as consideration until applied as consideration for supply</a:t>
            </a:r>
          </a:p>
          <a:p>
            <a:pPr lvl="1" algn="just">
              <a:lnSpc>
                <a:spcPct val="150000"/>
              </a:lnSpc>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9F6A25A8-6594-BFE0-68AE-5C56C1CAE917}"/>
              </a:ext>
            </a:extLst>
          </p:cNvPr>
          <p:cNvSpPr>
            <a:spLocks noGrp="1"/>
          </p:cNvSpPr>
          <p:nvPr>
            <p:ph type="dt" sz="half" idx="10"/>
          </p:nvPr>
        </p:nvSpPr>
        <p:spPr/>
        <p:txBody>
          <a:bodyPr/>
          <a:lstStyle/>
          <a:p>
            <a:r>
              <a:rPr lang="en-US"/>
              <a:t>23-06-2025</a:t>
            </a:r>
            <a:endParaRPr lang="en-IN"/>
          </a:p>
        </p:txBody>
      </p:sp>
      <p:sp>
        <p:nvSpPr>
          <p:cNvPr id="5" name="Footer Placeholder 4">
            <a:extLst>
              <a:ext uri="{FF2B5EF4-FFF2-40B4-BE49-F238E27FC236}">
                <a16:creationId xmlns:a16="http://schemas.microsoft.com/office/drawing/2014/main" id="{59C2AE97-684C-D507-BC54-F6FB2BF35CD4}"/>
              </a:ext>
            </a:extLst>
          </p:cNvPr>
          <p:cNvSpPr>
            <a:spLocks noGrp="1"/>
          </p:cNvSpPr>
          <p:nvPr>
            <p:ph type="ftr" sz="quarter" idx="11"/>
          </p:nvPr>
        </p:nvSpPr>
        <p:spPr/>
        <p:txBody>
          <a:bodyPr/>
          <a:lstStyle/>
          <a:p>
            <a:r>
              <a:rPr lang="en-US"/>
              <a:t>Concept of Supply &amp; Levy and Composite &amp; Mixed Supply under GST</a:t>
            </a:r>
            <a:endParaRPr lang="en-IN"/>
          </a:p>
        </p:txBody>
      </p:sp>
      <p:sp>
        <p:nvSpPr>
          <p:cNvPr id="6" name="Slide Number Placeholder 5">
            <a:extLst>
              <a:ext uri="{FF2B5EF4-FFF2-40B4-BE49-F238E27FC236}">
                <a16:creationId xmlns:a16="http://schemas.microsoft.com/office/drawing/2014/main" id="{26EAEA81-691D-EE04-CF3A-0B4C74FE1EC7}"/>
              </a:ext>
            </a:extLst>
          </p:cNvPr>
          <p:cNvSpPr>
            <a:spLocks noGrp="1"/>
          </p:cNvSpPr>
          <p:nvPr>
            <p:ph type="sldNum" sz="quarter" idx="12"/>
          </p:nvPr>
        </p:nvSpPr>
        <p:spPr/>
        <p:txBody>
          <a:bodyPr/>
          <a:lstStyle/>
          <a:p>
            <a:fld id="{876707C9-1545-4374-BCD1-808D05855655}" type="slidenum">
              <a:rPr lang="en-IN" smtClean="0"/>
              <a:t>22</a:t>
            </a:fld>
            <a:endParaRPr lang="en-IN"/>
          </a:p>
        </p:txBody>
      </p:sp>
    </p:spTree>
    <p:extLst>
      <p:ext uri="{BB962C8B-B14F-4D97-AF65-F5344CB8AC3E}">
        <p14:creationId xmlns:p14="http://schemas.microsoft.com/office/powerpoint/2010/main" val="1755453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4794D8-1060-9643-E77F-FBE9DCE9C2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8B7258-F796-893C-46E7-191F6E1F2CC1}"/>
              </a:ext>
            </a:extLst>
          </p:cNvPr>
          <p:cNvSpPr>
            <a:spLocks noGrp="1"/>
          </p:cNvSpPr>
          <p:nvPr>
            <p:ph type="title"/>
          </p:nvPr>
        </p:nvSpPr>
        <p:spPr>
          <a:xfrm>
            <a:off x="838199" y="365126"/>
            <a:ext cx="11157857" cy="571046"/>
          </a:xfrm>
        </p:spPr>
        <p:txBody>
          <a:bodyPr>
            <a:normAutofit fontScale="90000"/>
          </a:bodyPr>
          <a:lstStyle/>
          <a:p>
            <a:r>
              <a:rPr lang="en-IN" dirty="0"/>
              <a:t>Supply under Section 7</a:t>
            </a:r>
          </a:p>
        </p:txBody>
      </p:sp>
      <p:sp>
        <p:nvSpPr>
          <p:cNvPr id="3" name="Content Placeholder 2">
            <a:extLst>
              <a:ext uri="{FF2B5EF4-FFF2-40B4-BE49-F238E27FC236}">
                <a16:creationId xmlns:a16="http://schemas.microsoft.com/office/drawing/2014/main" id="{760ACD34-E299-2B41-F0EE-A70C44E90CCB}"/>
              </a:ext>
            </a:extLst>
          </p:cNvPr>
          <p:cNvSpPr>
            <a:spLocks noGrp="1"/>
          </p:cNvSpPr>
          <p:nvPr>
            <p:ph idx="1"/>
          </p:nvPr>
        </p:nvSpPr>
        <p:spPr>
          <a:xfrm>
            <a:off x="359229" y="1153887"/>
            <a:ext cx="11506200" cy="4898570"/>
          </a:xfrm>
        </p:spPr>
        <p:txBody>
          <a:bodyPr>
            <a:normAutofit fontScale="77500" lnSpcReduction="20000"/>
          </a:bodyPr>
          <a:lstStyle/>
          <a:p>
            <a:r>
              <a:rPr lang="en-IN" dirty="0"/>
              <a:t>Traits of ‘Consideration’</a:t>
            </a:r>
          </a:p>
          <a:p>
            <a:pPr lvl="1" algn="just">
              <a:lnSpc>
                <a:spcPct val="150000"/>
              </a:lnSpc>
            </a:pPr>
            <a:r>
              <a:rPr lang="en-US" b="1" dirty="0"/>
              <a:t>Signifies contractual reciprocity</a:t>
            </a:r>
            <a:r>
              <a:rPr lang="en-US" dirty="0"/>
              <a:t>— Activity must be done in anticipation of consideration. Absence of the same shall not be considered as consideration</a:t>
            </a:r>
          </a:p>
          <a:p>
            <a:pPr lvl="2" algn="just">
              <a:lnSpc>
                <a:spcPct val="150000"/>
              </a:lnSpc>
            </a:pPr>
            <a:r>
              <a:rPr lang="en-US" sz="2100" dirty="0"/>
              <a:t>Award for life time achievement</a:t>
            </a:r>
          </a:p>
          <a:p>
            <a:pPr lvl="2" algn="just">
              <a:lnSpc>
                <a:spcPct val="150000"/>
              </a:lnSpc>
            </a:pPr>
            <a:r>
              <a:rPr lang="en-US" sz="2100" dirty="0"/>
              <a:t>Musician playing on the roads and passers-by donate some money out of compassion.</a:t>
            </a:r>
          </a:p>
          <a:p>
            <a:pPr lvl="1" algn="just">
              <a:lnSpc>
                <a:spcPct val="150000"/>
              </a:lnSpc>
            </a:pPr>
            <a:r>
              <a:rPr lang="en-US" dirty="0"/>
              <a:t>Non-monetary consideration should be quantifiable in moneys worth— </a:t>
            </a:r>
            <a:r>
              <a:rPr lang="en-US" dirty="0" err="1"/>
              <a:t>Keshub</a:t>
            </a:r>
            <a:r>
              <a:rPr lang="en-US" dirty="0"/>
              <a:t> Mahindra (Bom HC) vs Commissioner of Gift Tax (1968 70 ITR 1 Bom) </a:t>
            </a:r>
          </a:p>
          <a:p>
            <a:pPr marL="457200" lvl="1" indent="0" algn="just">
              <a:lnSpc>
                <a:spcPct val="150000"/>
              </a:lnSpc>
              <a:buNone/>
            </a:pPr>
            <a:r>
              <a:rPr lang="en-US" dirty="0"/>
              <a:t>The word consideration in the definition of gift is qualified by the words </a:t>
            </a:r>
            <a:r>
              <a:rPr lang="en-US" b="1" i="1" dirty="0"/>
              <a:t>"in money or money-s worth"</a:t>
            </a:r>
            <a:r>
              <a:rPr lang="en-US" dirty="0"/>
              <a:t> and hence it </a:t>
            </a:r>
            <a:r>
              <a:rPr lang="en-US" b="1" i="1" dirty="0"/>
              <a:t>limits the meaning of consideration to something which can be reckoned in terms of money</a:t>
            </a:r>
            <a:r>
              <a:rPr lang="en-US" dirty="0"/>
              <a:t> and not to any and every obligation which could be valid consideration under the law of contracts and accordingly held that the word consideration as used in the definition of gift in the Gift Tax Act is narrower in scope than the term consideration as defined in the Contract Act. </a:t>
            </a:r>
          </a:p>
          <a:p>
            <a:pPr lvl="2"/>
            <a:endParaRPr lang="en-IN" dirty="0"/>
          </a:p>
        </p:txBody>
      </p:sp>
      <p:sp>
        <p:nvSpPr>
          <p:cNvPr id="4" name="Date Placeholder 3">
            <a:extLst>
              <a:ext uri="{FF2B5EF4-FFF2-40B4-BE49-F238E27FC236}">
                <a16:creationId xmlns:a16="http://schemas.microsoft.com/office/drawing/2014/main" id="{E0113C6E-6895-87BB-D89A-75706957D1D0}"/>
              </a:ext>
            </a:extLst>
          </p:cNvPr>
          <p:cNvSpPr>
            <a:spLocks noGrp="1"/>
          </p:cNvSpPr>
          <p:nvPr>
            <p:ph type="dt" sz="half" idx="10"/>
          </p:nvPr>
        </p:nvSpPr>
        <p:spPr/>
        <p:txBody>
          <a:bodyPr/>
          <a:lstStyle/>
          <a:p>
            <a:r>
              <a:rPr lang="en-US"/>
              <a:t>23-06-2025</a:t>
            </a:r>
            <a:endParaRPr lang="en-IN"/>
          </a:p>
        </p:txBody>
      </p:sp>
      <p:sp>
        <p:nvSpPr>
          <p:cNvPr id="5" name="Footer Placeholder 4">
            <a:extLst>
              <a:ext uri="{FF2B5EF4-FFF2-40B4-BE49-F238E27FC236}">
                <a16:creationId xmlns:a16="http://schemas.microsoft.com/office/drawing/2014/main" id="{6573C2EB-F803-2575-94D8-5A88C7F318EC}"/>
              </a:ext>
            </a:extLst>
          </p:cNvPr>
          <p:cNvSpPr>
            <a:spLocks noGrp="1"/>
          </p:cNvSpPr>
          <p:nvPr>
            <p:ph type="ftr" sz="quarter" idx="11"/>
          </p:nvPr>
        </p:nvSpPr>
        <p:spPr/>
        <p:txBody>
          <a:bodyPr/>
          <a:lstStyle/>
          <a:p>
            <a:r>
              <a:rPr lang="en-US"/>
              <a:t>Concept of Supply &amp; Levy and Composite &amp; Mixed Supply under GST</a:t>
            </a:r>
            <a:endParaRPr lang="en-IN"/>
          </a:p>
        </p:txBody>
      </p:sp>
      <p:sp>
        <p:nvSpPr>
          <p:cNvPr id="6" name="Slide Number Placeholder 5">
            <a:extLst>
              <a:ext uri="{FF2B5EF4-FFF2-40B4-BE49-F238E27FC236}">
                <a16:creationId xmlns:a16="http://schemas.microsoft.com/office/drawing/2014/main" id="{C209AD50-E020-918C-14E1-79BA7AE08CAD}"/>
              </a:ext>
            </a:extLst>
          </p:cNvPr>
          <p:cNvSpPr>
            <a:spLocks noGrp="1"/>
          </p:cNvSpPr>
          <p:nvPr>
            <p:ph type="sldNum" sz="quarter" idx="12"/>
          </p:nvPr>
        </p:nvSpPr>
        <p:spPr/>
        <p:txBody>
          <a:bodyPr/>
          <a:lstStyle/>
          <a:p>
            <a:fld id="{876707C9-1545-4374-BCD1-808D05855655}" type="slidenum">
              <a:rPr lang="en-IN" smtClean="0"/>
              <a:t>23</a:t>
            </a:fld>
            <a:endParaRPr lang="en-IN"/>
          </a:p>
        </p:txBody>
      </p:sp>
    </p:spTree>
    <p:extLst>
      <p:ext uri="{BB962C8B-B14F-4D97-AF65-F5344CB8AC3E}">
        <p14:creationId xmlns:p14="http://schemas.microsoft.com/office/powerpoint/2010/main" val="3134192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A493C-F8AC-A001-3204-EDEADFA80A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B4857E-35B1-7979-ECA1-394A5DE54F7F}"/>
              </a:ext>
            </a:extLst>
          </p:cNvPr>
          <p:cNvSpPr>
            <a:spLocks noGrp="1"/>
          </p:cNvSpPr>
          <p:nvPr>
            <p:ph type="title"/>
          </p:nvPr>
        </p:nvSpPr>
        <p:spPr>
          <a:xfrm>
            <a:off x="838199" y="365126"/>
            <a:ext cx="11157857" cy="571046"/>
          </a:xfrm>
        </p:spPr>
        <p:txBody>
          <a:bodyPr>
            <a:normAutofit fontScale="90000"/>
          </a:bodyPr>
          <a:lstStyle/>
          <a:p>
            <a:r>
              <a:rPr lang="en-IN" dirty="0"/>
              <a:t>Supply under Section 7</a:t>
            </a:r>
          </a:p>
        </p:txBody>
      </p:sp>
      <p:sp>
        <p:nvSpPr>
          <p:cNvPr id="3" name="Content Placeholder 2">
            <a:extLst>
              <a:ext uri="{FF2B5EF4-FFF2-40B4-BE49-F238E27FC236}">
                <a16:creationId xmlns:a16="http://schemas.microsoft.com/office/drawing/2014/main" id="{2F75D168-05F4-5B4F-091D-6303A6C89C17}"/>
              </a:ext>
            </a:extLst>
          </p:cNvPr>
          <p:cNvSpPr>
            <a:spLocks noGrp="1"/>
          </p:cNvSpPr>
          <p:nvPr>
            <p:ph idx="1"/>
          </p:nvPr>
        </p:nvSpPr>
        <p:spPr>
          <a:xfrm>
            <a:off x="359229" y="1153887"/>
            <a:ext cx="11506200" cy="4898570"/>
          </a:xfrm>
        </p:spPr>
        <p:txBody>
          <a:bodyPr>
            <a:normAutofit/>
          </a:bodyPr>
          <a:lstStyle/>
          <a:p>
            <a:r>
              <a:rPr lang="en-IN" dirty="0"/>
              <a:t>Traits of ‘Consideration’</a:t>
            </a:r>
          </a:p>
          <a:p>
            <a:pPr lvl="1" algn="just">
              <a:lnSpc>
                <a:spcPct val="150000"/>
              </a:lnSpc>
            </a:pPr>
            <a:r>
              <a:rPr lang="en-US" dirty="0"/>
              <a:t>Fines and penalties are legal consequences for person’s actions. They cannot be considered as consideration.</a:t>
            </a:r>
          </a:p>
          <a:p>
            <a:pPr lvl="1" algn="just">
              <a:lnSpc>
                <a:spcPct val="150000"/>
              </a:lnSpc>
            </a:pPr>
            <a:r>
              <a:rPr lang="en-US" dirty="0"/>
              <a:t>Interest/fine/penalty for delayed payment of consideration is specifically included in value of taxable supply {sec 15(2)(d)}</a:t>
            </a:r>
          </a:p>
          <a:p>
            <a:pPr lvl="1" algn="just">
              <a:lnSpc>
                <a:spcPct val="150000"/>
              </a:lnSpc>
            </a:pPr>
            <a:r>
              <a:rPr lang="en-US" dirty="0"/>
              <a:t>Taxes other than GST if charged separately by supplier are included {sec 15(2)(a)}</a:t>
            </a:r>
          </a:p>
          <a:p>
            <a:pPr lvl="2"/>
            <a:endParaRPr lang="en-US" dirty="0"/>
          </a:p>
          <a:p>
            <a:pPr lvl="2"/>
            <a:endParaRPr lang="en-IN" dirty="0"/>
          </a:p>
        </p:txBody>
      </p:sp>
      <p:sp>
        <p:nvSpPr>
          <p:cNvPr id="4" name="Date Placeholder 3">
            <a:extLst>
              <a:ext uri="{FF2B5EF4-FFF2-40B4-BE49-F238E27FC236}">
                <a16:creationId xmlns:a16="http://schemas.microsoft.com/office/drawing/2014/main" id="{75234F8D-37EA-0CC5-D372-6DB29175A97F}"/>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A4AB3AAF-3524-4B06-B39F-453EFF9A31C5}"/>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1C7B08EA-3D0F-C307-EA26-1C067DB7D248}"/>
              </a:ext>
            </a:extLst>
          </p:cNvPr>
          <p:cNvSpPr>
            <a:spLocks noGrp="1"/>
          </p:cNvSpPr>
          <p:nvPr>
            <p:ph type="sldNum" sz="quarter" idx="12"/>
          </p:nvPr>
        </p:nvSpPr>
        <p:spPr/>
        <p:txBody>
          <a:bodyPr/>
          <a:lstStyle/>
          <a:p>
            <a:fld id="{876707C9-1545-4374-BCD1-808D05855655}" type="slidenum">
              <a:rPr lang="en-IN" smtClean="0"/>
              <a:t>24</a:t>
            </a:fld>
            <a:endParaRPr lang="en-IN" dirty="0"/>
          </a:p>
        </p:txBody>
      </p:sp>
    </p:spTree>
    <p:extLst>
      <p:ext uri="{BB962C8B-B14F-4D97-AF65-F5344CB8AC3E}">
        <p14:creationId xmlns:p14="http://schemas.microsoft.com/office/powerpoint/2010/main" val="3159004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0CD39-C0B9-829A-63D3-AE2D140F9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8D484A-A733-4879-E8CC-F44C49A11DD4}"/>
              </a:ext>
            </a:extLst>
          </p:cNvPr>
          <p:cNvSpPr>
            <a:spLocks noGrp="1"/>
          </p:cNvSpPr>
          <p:nvPr>
            <p:ph type="title"/>
          </p:nvPr>
        </p:nvSpPr>
        <p:spPr>
          <a:xfrm>
            <a:off x="838199" y="365126"/>
            <a:ext cx="11157857" cy="571046"/>
          </a:xfrm>
        </p:spPr>
        <p:txBody>
          <a:bodyPr>
            <a:normAutofit fontScale="90000"/>
          </a:bodyPr>
          <a:lstStyle/>
          <a:p>
            <a:r>
              <a:rPr lang="en-IN" dirty="0"/>
              <a:t>Supply under Section 7</a:t>
            </a:r>
          </a:p>
        </p:txBody>
      </p:sp>
      <p:sp>
        <p:nvSpPr>
          <p:cNvPr id="3" name="Content Placeholder 2">
            <a:extLst>
              <a:ext uri="{FF2B5EF4-FFF2-40B4-BE49-F238E27FC236}">
                <a16:creationId xmlns:a16="http://schemas.microsoft.com/office/drawing/2014/main" id="{2BF33D97-BF20-618D-1BD4-99CC1A53A3F9}"/>
              </a:ext>
            </a:extLst>
          </p:cNvPr>
          <p:cNvSpPr>
            <a:spLocks noGrp="1"/>
          </p:cNvSpPr>
          <p:nvPr>
            <p:ph idx="1"/>
          </p:nvPr>
        </p:nvSpPr>
        <p:spPr>
          <a:xfrm>
            <a:off x="359229" y="1153887"/>
            <a:ext cx="11506200" cy="4898570"/>
          </a:xfrm>
        </p:spPr>
        <p:txBody>
          <a:bodyPr>
            <a:normAutofit fontScale="85000" lnSpcReduction="10000"/>
          </a:bodyPr>
          <a:lstStyle/>
          <a:p>
            <a:r>
              <a:rPr lang="en-IN" dirty="0"/>
              <a:t>Business— Section 2(17) of CGST Act, 2017— </a:t>
            </a:r>
            <a:r>
              <a:rPr lang="en-US" dirty="0"/>
              <a:t>in relation to the supply of goods or services or both includes––</a:t>
            </a:r>
          </a:p>
          <a:p>
            <a:pPr marL="0" indent="0" algn="just">
              <a:lnSpc>
                <a:spcPct val="150000"/>
              </a:lnSpc>
              <a:buNone/>
            </a:pPr>
            <a:r>
              <a:rPr lang="en-US" dirty="0"/>
              <a:t>(a) any trade, commerce, manufacture, profession, vocation, adventure, wager or any other similar activity, whether or not it is for a pecuniary benefit;</a:t>
            </a:r>
          </a:p>
          <a:p>
            <a:pPr marL="0" indent="0" algn="just">
              <a:lnSpc>
                <a:spcPct val="150000"/>
              </a:lnSpc>
              <a:buNone/>
            </a:pPr>
            <a:r>
              <a:rPr lang="en-US" dirty="0"/>
              <a:t>(b) any activity or transaction in connection with or incidental or ancillary to sub-clause (a);</a:t>
            </a:r>
          </a:p>
          <a:p>
            <a:pPr marL="0" indent="0" algn="just">
              <a:lnSpc>
                <a:spcPct val="150000"/>
              </a:lnSpc>
              <a:buNone/>
            </a:pPr>
            <a:r>
              <a:rPr lang="en-US" dirty="0"/>
              <a:t>(c) any activity or transaction in the nature of sub-clause (a), whether or not there is volume, frequency, continuity or regularity of such transaction;</a:t>
            </a:r>
          </a:p>
          <a:p>
            <a:pPr marL="0" indent="0" algn="just">
              <a:lnSpc>
                <a:spcPct val="150000"/>
              </a:lnSpc>
              <a:buNone/>
            </a:pPr>
            <a:r>
              <a:rPr lang="en-US" dirty="0"/>
              <a:t>(d) supply or acquisition of goods including capital goods and services in connection with commencement or closure of business;</a:t>
            </a:r>
          </a:p>
          <a:p>
            <a:pPr lvl="1" algn="just">
              <a:lnSpc>
                <a:spcPct val="150000"/>
              </a:lnSpc>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C4E4DA9F-0031-353E-ADB6-D9F13256DFA3}"/>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C4F98EA9-8383-F493-2995-CEAFA61749A5}"/>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1D12852-A43E-43EC-0B49-70A4CF4F4262}"/>
              </a:ext>
            </a:extLst>
          </p:cNvPr>
          <p:cNvSpPr>
            <a:spLocks noGrp="1"/>
          </p:cNvSpPr>
          <p:nvPr>
            <p:ph type="sldNum" sz="quarter" idx="12"/>
          </p:nvPr>
        </p:nvSpPr>
        <p:spPr/>
        <p:txBody>
          <a:bodyPr/>
          <a:lstStyle/>
          <a:p>
            <a:fld id="{876707C9-1545-4374-BCD1-808D05855655}" type="slidenum">
              <a:rPr lang="en-IN" smtClean="0"/>
              <a:t>25</a:t>
            </a:fld>
            <a:endParaRPr lang="en-IN" dirty="0"/>
          </a:p>
        </p:txBody>
      </p:sp>
    </p:spTree>
    <p:extLst>
      <p:ext uri="{BB962C8B-B14F-4D97-AF65-F5344CB8AC3E}">
        <p14:creationId xmlns:p14="http://schemas.microsoft.com/office/powerpoint/2010/main" val="35965444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43637-B4B3-2A4B-7670-28EA6C5972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C799D2-FFE3-E5FF-7E25-6BDF68497DC1}"/>
              </a:ext>
            </a:extLst>
          </p:cNvPr>
          <p:cNvSpPr>
            <a:spLocks noGrp="1"/>
          </p:cNvSpPr>
          <p:nvPr>
            <p:ph type="title"/>
          </p:nvPr>
        </p:nvSpPr>
        <p:spPr>
          <a:xfrm>
            <a:off x="838199" y="365126"/>
            <a:ext cx="11157857" cy="571046"/>
          </a:xfrm>
        </p:spPr>
        <p:txBody>
          <a:bodyPr>
            <a:normAutofit fontScale="90000"/>
          </a:bodyPr>
          <a:lstStyle/>
          <a:p>
            <a:r>
              <a:rPr lang="en-IN" dirty="0"/>
              <a:t>Supply under Section 7</a:t>
            </a:r>
          </a:p>
        </p:txBody>
      </p:sp>
      <p:sp>
        <p:nvSpPr>
          <p:cNvPr id="3" name="Content Placeholder 2">
            <a:extLst>
              <a:ext uri="{FF2B5EF4-FFF2-40B4-BE49-F238E27FC236}">
                <a16:creationId xmlns:a16="http://schemas.microsoft.com/office/drawing/2014/main" id="{A1F12977-78DE-5C97-294B-1589DA4799A6}"/>
              </a:ext>
            </a:extLst>
          </p:cNvPr>
          <p:cNvSpPr>
            <a:spLocks noGrp="1"/>
          </p:cNvSpPr>
          <p:nvPr>
            <p:ph idx="1"/>
          </p:nvPr>
        </p:nvSpPr>
        <p:spPr>
          <a:xfrm>
            <a:off x="359229" y="1153887"/>
            <a:ext cx="11506200" cy="4898570"/>
          </a:xfrm>
        </p:spPr>
        <p:txBody>
          <a:bodyPr>
            <a:normAutofit fontScale="92500"/>
          </a:bodyPr>
          <a:lstStyle/>
          <a:p>
            <a:r>
              <a:rPr lang="en-IN" dirty="0"/>
              <a:t>Business— Section 2(17) of CGST Act, 2017</a:t>
            </a:r>
          </a:p>
          <a:p>
            <a:pPr marL="0" indent="0" algn="just">
              <a:buNone/>
            </a:pPr>
            <a:r>
              <a:rPr lang="en-US" dirty="0"/>
              <a:t>(e) provision by a club, association, society, or any such body (for a subscription or any other consideration) of the facilities or benefits to its members;</a:t>
            </a:r>
          </a:p>
          <a:p>
            <a:pPr marL="0" indent="0" algn="just">
              <a:buNone/>
            </a:pPr>
            <a:r>
              <a:rPr lang="en-US" dirty="0"/>
              <a:t>(f) admission, for a consideration, of persons to any premises;</a:t>
            </a:r>
          </a:p>
          <a:p>
            <a:pPr marL="0" indent="0" algn="just">
              <a:buNone/>
            </a:pPr>
            <a:r>
              <a:rPr lang="en-US" dirty="0"/>
              <a:t>(g) services supplied by a person as the holder of an office which has been accepted by him in the course or furtherance of his trade, profession or vocation;</a:t>
            </a:r>
          </a:p>
          <a:p>
            <a:pPr marL="0" indent="0" algn="just">
              <a:buNone/>
            </a:pPr>
            <a:r>
              <a:rPr lang="en-US" dirty="0"/>
              <a:t>(h) activities of a race club including by way of </a:t>
            </a:r>
            <a:r>
              <a:rPr lang="en-US" dirty="0" err="1"/>
              <a:t>totalisator</a:t>
            </a:r>
            <a:r>
              <a:rPr lang="en-US" dirty="0"/>
              <a:t> or a license to book maker or activities of a licensed book maker in such club; and</a:t>
            </a:r>
            <a:r>
              <a:rPr lang="en-US" b="1" dirty="0"/>
              <a:t>]</a:t>
            </a:r>
            <a:endParaRPr lang="en-US" dirty="0"/>
          </a:p>
          <a:p>
            <a:pPr marL="0" indent="0" algn="just">
              <a:buNone/>
            </a:pPr>
            <a:r>
              <a:rPr lang="en-US" dirty="0"/>
              <a:t>(</a:t>
            </a:r>
            <a:r>
              <a:rPr lang="en-US" dirty="0" err="1"/>
              <a:t>i</a:t>
            </a:r>
            <a:r>
              <a:rPr lang="en-US" dirty="0"/>
              <a:t>) any activity or transaction undertaken by the Central Government, a State Government or any local authority in which they are engaged as public authorities;</a:t>
            </a:r>
          </a:p>
          <a:p>
            <a:pPr lvl="1" algn="just">
              <a:lnSpc>
                <a:spcPct val="150000"/>
              </a:lnSpc>
            </a:pPr>
            <a:endParaRPr lang="en-US" dirty="0"/>
          </a:p>
          <a:p>
            <a:pPr lvl="1" algn="just">
              <a:lnSpc>
                <a:spcPct val="150000"/>
              </a:lnSpc>
            </a:pPr>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A5D2A0C3-5BBA-BACE-875A-6A6AF9F238C2}"/>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6F3DE910-9862-BDA1-6699-9954E2122D38}"/>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A33F294C-5104-3293-D643-66E6B84F6682}"/>
              </a:ext>
            </a:extLst>
          </p:cNvPr>
          <p:cNvSpPr>
            <a:spLocks noGrp="1"/>
          </p:cNvSpPr>
          <p:nvPr>
            <p:ph type="sldNum" sz="quarter" idx="12"/>
          </p:nvPr>
        </p:nvSpPr>
        <p:spPr/>
        <p:txBody>
          <a:bodyPr/>
          <a:lstStyle/>
          <a:p>
            <a:fld id="{876707C9-1545-4374-BCD1-808D05855655}" type="slidenum">
              <a:rPr lang="en-IN" smtClean="0"/>
              <a:t>26</a:t>
            </a:fld>
            <a:endParaRPr lang="en-IN" dirty="0"/>
          </a:p>
        </p:txBody>
      </p:sp>
    </p:spTree>
    <p:extLst>
      <p:ext uri="{BB962C8B-B14F-4D97-AF65-F5344CB8AC3E}">
        <p14:creationId xmlns:p14="http://schemas.microsoft.com/office/powerpoint/2010/main" val="3687175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C2E33-99FB-A342-13B6-2A3E772AAB91}"/>
              </a:ext>
            </a:extLst>
          </p:cNvPr>
          <p:cNvSpPr>
            <a:spLocks noGrp="1"/>
          </p:cNvSpPr>
          <p:nvPr>
            <p:ph type="title"/>
          </p:nvPr>
        </p:nvSpPr>
        <p:spPr>
          <a:xfrm>
            <a:off x="838200" y="365126"/>
            <a:ext cx="10515600" cy="1020330"/>
          </a:xfrm>
        </p:spPr>
        <p:txBody>
          <a:bodyPr/>
          <a:lstStyle/>
          <a:p>
            <a:r>
              <a:rPr lang="en-IN" dirty="0"/>
              <a:t>Supplies by Club or Association to Members</a:t>
            </a:r>
          </a:p>
        </p:txBody>
      </p:sp>
      <p:sp>
        <p:nvSpPr>
          <p:cNvPr id="3" name="Content Placeholder 2">
            <a:extLst>
              <a:ext uri="{FF2B5EF4-FFF2-40B4-BE49-F238E27FC236}">
                <a16:creationId xmlns:a16="http://schemas.microsoft.com/office/drawing/2014/main" id="{E526C4AB-6AF4-248A-35D1-B6F7EBD50460}"/>
              </a:ext>
            </a:extLst>
          </p:cNvPr>
          <p:cNvSpPr>
            <a:spLocks noGrp="1"/>
          </p:cNvSpPr>
          <p:nvPr>
            <p:ph idx="1"/>
          </p:nvPr>
        </p:nvSpPr>
        <p:spPr>
          <a:xfrm>
            <a:off x="838200" y="1505527"/>
            <a:ext cx="10515600" cy="4671436"/>
          </a:xfrm>
        </p:spPr>
        <p:txBody>
          <a:bodyPr>
            <a:normAutofit fontScale="92500"/>
          </a:bodyPr>
          <a:lstStyle/>
          <a:p>
            <a:pPr marL="0" indent="0" algn="just">
              <a:lnSpc>
                <a:spcPct val="120000"/>
              </a:lnSpc>
              <a:buNone/>
            </a:pPr>
            <a:r>
              <a:rPr lang="en-US" dirty="0"/>
              <a:t>aa) the activities or transactions, by a person, other than an individual, to its members or constituents or vice-versa, for cash, deferred payment or other valuable consideration.</a:t>
            </a:r>
          </a:p>
          <a:p>
            <a:pPr marL="0" indent="0" algn="just">
              <a:lnSpc>
                <a:spcPct val="120000"/>
              </a:lnSpc>
              <a:buNone/>
            </a:pPr>
            <a:r>
              <a:rPr lang="en-US" b="1" dirty="0"/>
              <a:t>Explanation</a:t>
            </a:r>
            <a:r>
              <a:rPr lang="en-US" dirty="0"/>
              <a:t>.––For the purposes of this clause, it is hereby clarified that, </a:t>
            </a:r>
            <a:r>
              <a:rPr lang="en-US" b="1" dirty="0"/>
              <a:t>notwithstanding anything contained in any other law </a:t>
            </a:r>
            <a:r>
              <a:rPr lang="en-US" dirty="0"/>
              <a:t>for the time being in force or </a:t>
            </a:r>
            <a:r>
              <a:rPr lang="en-US" b="1" dirty="0"/>
              <a:t>any judgment, decree or order of any Court</a:t>
            </a:r>
            <a:r>
              <a:rPr lang="en-US" dirty="0"/>
              <a:t>, tribunal or authority, the </a:t>
            </a:r>
            <a:r>
              <a:rPr lang="en-US" b="1" dirty="0"/>
              <a:t>person and its members or constituents shall be deemed to be two separate persons and the supply of activities or transactions inter se shall be deemed to take place from one such person to another</a:t>
            </a:r>
            <a:r>
              <a:rPr lang="en-US" dirty="0"/>
              <a:t>;</a:t>
            </a:r>
          </a:p>
          <a:p>
            <a:endParaRPr lang="en-IN" dirty="0"/>
          </a:p>
        </p:txBody>
      </p:sp>
      <p:sp>
        <p:nvSpPr>
          <p:cNvPr id="4" name="Date Placeholder 3">
            <a:extLst>
              <a:ext uri="{FF2B5EF4-FFF2-40B4-BE49-F238E27FC236}">
                <a16:creationId xmlns:a16="http://schemas.microsoft.com/office/drawing/2014/main" id="{2D186160-2D9E-9C8B-BF82-2B4114190D9F}"/>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0803A24B-40BD-C36C-0137-443471E5B9DB}"/>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E70A369E-8897-56C3-7DE2-9F5804E9D4D4}"/>
              </a:ext>
            </a:extLst>
          </p:cNvPr>
          <p:cNvSpPr>
            <a:spLocks noGrp="1"/>
          </p:cNvSpPr>
          <p:nvPr>
            <p:ph type="sldNum" sz="quarter" idx="12"/>
          </p:nvPr>
        </p:nvSpPr>
        <p:spPr/>
        <p:txBody>
          <a:bodyPr/>
          <a:lstStyle/>
          <a:p>
            <a:fld id="{876707C9-1545-4374-BCD1-808D05855655}" type="slidenum">
              <a:rPr lang="en-IN" smtClean="0"/>
              <a:t>27</a:t>
            </a:fld>
            <a:endParaRPr lang="en-IN" dirty="0"/>
          </a:p>
        </p:txBody>
      </p:sp>
    </p:spTree>
    <p:extLst>
      <p:ext uri="{BB962C8B-B14F-4D97-AF65-F5344CB8AC3E}">
        <p14:creationId xmlns:p14="http://schemas.microsoft.com/office/powerpoint/2010/main" val="2590033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3FA75-0048-1B3C-970E-35E7325277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F30CD-A583-1A78-3E3B-5E6C5C9AE29F}"/>
              </a:ext>
            </a:extLst>
          </p:cNvPr>
          <p:cNvSpPr>
            <a:spLocks noGrp="1"/>
          </p:cNvSpPr>
          <p:nvPr>
            <p:ph type="title"/>
          </p:nvPr>
        </p:nvSpPr>
        <p:spPr>
          <a:xfrm>
            <a:off x="838200" y="365125"/>
            <a:ext cx="10515600" cy="788761"/>
          </a:xfrm>
        </p:spPr>
        <p:txBody>
          <a:bodyPr/>
          <a:lstStyle/>
          <a:p>
            <a:r>
              <a:rPr lang="en-IN" dirty="0"/>
              <a:t>Supplies by Club or Association to Members</a:t>
            </a:r>
          </a:p>
        </p:txBody>
      </p:sp>
      <p:sp>
        <p:nvSpPr>
          <p:cNvPr id="3" name="Content Placeholder 2">
            <a:extLst>
              <a:ext uri="{FF2B5EF4-FFF2-40B4-BE49-F238E27FC236}">
                <a16:creationId xmlns:a16="http://schemas.microsoft.com/office/drawing/2014/main" id="{3EEF200A-BC06-6192-9598-AF01FEF4B32C}"/>
              </a:ext>
            </a:extLst>
          </p:cNvPr>
          <p:cNvSpPr>
            <a:spLocks noGrp="1"/>
          </p:cNvSpPr>
          <p:nvPr>
            <p:ph idx="1"/>
          </p:nvPr>
        </p:nvSpPr>
        <p:spPr>
          <a:xfrm>
            <a:off x="457199" y="1240971"/>
            <a:ext cx="11234057" cy="4935992"/>
          </a:xfrm>
        </p:spPr>
        <p:txBody>
          <a:bodyPr>
            <a:normAutofit fontScale="62500" lnSpcReduction="20000"/>
          </a:bodyPr>
          <a:lstStyle/>
          <a:p>
            <a:pPr algn="just">
              <a:lnSpc>
                <a:spcPct val="160000"/>
              </a:lnSpc>
            </a:pPr>
            <a:r>
              <a:rPr lang="en-IN" dirty="0"/>
              <a:t>Applicable to Mutual Entities viz. Clubs and Associations.</a:t>
            </a:r>
          </a:p>
          <a:p>
            <a:pPr algn="just">
              <a:lnSpc>
                <a:spcPct val="160000"/>
              </a:lnSpc>
            </a:pPr>
            <a:r>
              <a:rPr lang="en-US" dirty="0"/>
              <a:t>State of West Bengal &amp; Ors. v. Calcutta Club Limited (Civil Appeal No. 4184 of 2009) </a:t>
            </a:r>
          </a:p>
          <a:p>
            <a:pPr lvl="1" algn="just">
              <a:lnSpc>
                <a:spcPct val="160000"/>
              </a:lnSpc>
            </a:pPr>
            <a:r>
              <a:rPr lang="en-US" i="1" dirty="0"/>
              <a:t>The doctrine of mutuality continues to be applicable to incorporated and unincorporated members’ clubs after the 46th Amendment adding Article 366(29-A) to the Constitution of India.</a:t>
            </a:r>
          </a:p>
          <a:p>
            <a:pPr lvl="1" algn="just">
              <a:lnSpc>
                <a:spcPct val="160000"/>
              </a:lnSpc>
            </a:pPr>
            <a:r>
              <a:rPr lang="en-US" b="1" i="1" dirty="0"/>
              <a:t>Young Men’s Indian Association (supra) and other judgments which applied this doctrine continue to hold the field even after the 46th Amendment.</a:t>
            </a:r>
            <a:endParaRPr lang="en-US" b="1" dirty="0"/>
          </a:p>
          <a:p>
            <a:pPr lvl="1" algn="just">
              <a:lnSpc>
                <a:spcPct val="160000"/>
              </a:lnSpc>
            </a:pPr>
            <a:r>
              <a:rPr lang="en-US" i="1" dirty="0"/>
              <a:t>Sub-clause (e) of Article 366(29-A) has no application to members’ clubs.— A reading of the aforesaid provisions (section 44 of IT Act, 1961) makes it clear that when profits and gains of a mutual insurance company are sought to be brought to tax, </a:t>
            </a:r>
            <a:r>
              <a:rPr lang="en-US" b="1" i="1" dirty="0"/>
              <a:t>they are so done by express reference to the fact that the business of insurance is carried on by a mutual insurance company. The absence of any such language in subclause (e) of Article 366(29-A) is also an important pointer to the fact that the doctrine of mutuality cannot be said to have been done away with by the said 46th Amendment. (para 46)</a:t>
            </a:r>
          </a:p>
          <a:p>
            <a:pPr lvl="1" algn="just">
              <a:lnSpc>
                <a:spcPct val="160000"/>
              </a:lnSpc>
            </a:pPr>
            <a:r>
              <a:rPr lang="en-US" dirty="0"/>
              <a:t>Upheld the doctrine of mutuality to member clubs in India holding that transactions with own members do not constitute ‘sale’ or ‘service’.</a:t>
            </a:r>
          </a:p>
        </p:txBody>
      </p:sp>
      <p:sp>
        <p:nvSpPr>
          <p:cNvPr id="4" name="Date Placeholder 3">
            <a:extLst>
              <a:ext uri="{FF2B5EF4-FFF2-40B4-BE49-F238E27FC236}">
                <a16:creationId xmlns:a16="http://schemas.microsoft.com/office/drawing/2014/main" id="{8E82DC73-809A-94CF-753A-F8B0F3A8254C}"/>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141ED862-7A1B-B52C-1BA7-6A6301EA7BAC}"/>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05446161-DEEC-F9C3-C76F-FC3526B6A24B}"/>
              </a:ext>
            </a:extLst>
          </p:cNvPr>
          <p:cNvSpPr>
            <a:spLocks noGrp="1"/>
          </p:cNvSpPr>
          <p:nvPr>
            <p:ph type="sldNum" sz="quarter" idx="12"/>
          </p:nvPr>
        </p:nvSpPr>
        <p:spPr/>
        <p:txBody>
          <a:bodyPr/>
          <a:lstStyle/>
          <a:p>
            <a:fld id="{876707C9-1545-4374-BCD1-808D05855655}" type="slidenum">
              <a:rPr lang="en-IN" smtClean="0"/>
              <a:t>28</a:t>
            </a:fld>
            <a:endParaRPr lang="en-IN" dirty="0"/>
          </a:p>
        </p:txBody>
      </p:sp>
    </p:spTree>
    <p:extLst>
      <p:ext uri="{BB962C8B-B14F-4D97-AF65-F5344CB8AC3E}">
        <p14:creationId xmlns:p14="http://schemas.microsoft.com/office/powerpoint/2010/main" val="2770364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D81DE-7CED-4D57-D550-8DE6E1B17F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A8324F-9D10-532B-1F62-B48FFD8A4DCC}"/>
              </a:ext>
            </a:extLst>
          </p:cNvPr>
          <p:cNvSpPr>
            <a:spLocks noGrp="1"/>
          </p:cNvSpPr>
          <p:nvPr>
            <p:ph type="title"/>
          </p:nvPr>
        </p:nvSpPr>
        <p:spPr>
          <a:xfrm>
            <a:off x="838200" y="365125"/>
            <a:ext cx="10515600" cy="788761"/>
          </a:xfrm>
        </p:spPr>
        <p:txBody>
          <a:bodyPr/>
          <a:lstStyle/>
          <a:p>
            <a:r>
              <a:rPr lang="en-IN" dirty="0"/>
              <a:t>Supplies by Club or Association to Members</a:t>
            </a:r>
          </a:p>
        </p:txBody>
      </p:sp>
      <p:sp>
        <p:nvSpPr>
          <p:cNvPr id="3" name="Content Placeholder 2">
            <a:extLst>
              <a:ext uri="{FF2B5EF4-FFF2-40B4-BE49-F238E27FC236}">
                <a16:creationId xmlns:a16="http://schemas.microsoft.com/office/drawing/2014/main" id="{529B9A63-0B02-6450-BD3B-AC93BC54C81F}"/>
              </a:ext>
            </a:extLst>
          </p:cNvPr>
          <p:cNvSpPr>
            <a:spLocks noGrp="1"/>
          </p:cNvSpPr>
          <p:nvPr>
            <p:ph idx="1"/>
          </p:nvPr>
        </p:nvSpPr>
        <p:spPr>
          <a:xfrm>
            <a:off x="838200" y="1240971"/>
            <a:ext cx="10515600" cy="4935992"/>
          </a:xfrm>
        </p:spPr>
        <p:txBody>
          <a:bodyPr>
            <a:normAutofit/>
          </a:bodyPr>
          <a:lstStyle/>
          <a:p>
            <a:r>
              <a:rPr lang="en-IN" dirty="0"/>
              <a:t>Indian Medical Association vs UOI &amp; </a:t>
            </a:r>
            <a:r>
              <a:rPr lang="en-IN" dirty="0" err="1"/>
              <a:t>Otrs</a:t>
            </a:r>
            <a:r>
              <a:rPr lang="en-IN" dirty="0"/>
              <a:t>.</a:t>
            </a:r>
          </a:p>
          <a:p>
            <a:pPr marL="0" indent="0" algn="just">
              <a:buNone/>
            </a:pPr>
            <a:r>
              <a:rPr lang="en-US" sz="2400" i="1" dirty="0"/>
              <a:t>The issues considered in the aforesaid judgments are clearly distinguishable from the issue that confronts us in these proceedings. The concepts of “supply” and “service” having been judicially interpreted as requiring at least two persons – a provider and a recipient, for inferring their existence, and the Supreme Court having held in Calcutta Club [supra] that the </a:t>
            </a:r>
            <a:r>
              <a:rPr lang="en-US" sz="2400" b="1" i="1" u="sng" dirty="0"/>
              <a:t>principle of mutuality has survived the 46th amendment to the Constitution, so long as the said judgment holds sway as a binding precedent and/or the Constitution is not amended suitably to remove the concept of mutuality from the concepts of supply and service thereunder, the impugned amendment to the CGST/SGST Acts must necessarily fail the test of constitutionality</a:t>
            </a:r>
            <a:r>
              <a:rPr lang="en-US" sz="2400" i="1" dirty="0"/>
              <a:t>. (Para 22)</a:t>
            </a:r>
            <a:endParaRPr lang="en-IN" sz="2400" i="1" dirty="0"/>
          </a:p>
        </p:txBody>
      </p:sp>
      <p:sp>
        <p:nvSpPr>
          <p:cNvPr id="4" name="Date Placeholder 3">
            <a:extLst>
              <a:ext uri="{FF2B5EF4-FFF2-40B4-BE49-F238E27FC236}">
                <a16:creationId xmlns:a16="http://schemas.microsoft.com/office/drawing/2014/main" id="{8722F2D2-4A97-6A01-D1D6-3DEC40850D3F}"/>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5A3E9424-C8F4-F081-B7EC-B249369EF04B}"/>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61AE7E57-9095-4D7B-23DC-3011D9D6A93D}"/>
              </a:ext>
            </a:extLst>
          </p:cNvPr>
          <p:cNvSpPr>
            <a:spLocks noGrp="1"/>
          </p:cNvSpPr>
          <p:nvPr>
            <p:ph type="sldNum" sz="quarter" idx="12"/>
          </p:nvPr>
        </p:nvSpPr>
        <p:spPr/>
        <p:txBody>
          <a:bodyPr/>
          <a:lstStyle/>
          <a:p>
            <a:fld id="{876707C9-1545-4374-BCD1-808D05855655}" type="slidenum">
              <a:rPr lang="en-IN" smtClean="0"/>
              <a:t>29</a:t>
            </a:fld>
            <a:endParaRPr lang="en-IN" dirty="0"/>
          </a:p>
        </p:txBody>
      </p:sp>
    </p:spTree>
    <p:extLst>
      <p:ext uri="{BB962C8B-B14F-4D97-AF65-F5344CB8AC3E}">
        <p14:creationId xmlns:p14="http://schemas.microsoft.com/office/powerpoint/2010/main" val="772918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8B69-4A57-A19B-039D-CCED3AE1612D}"/>
              </a:ext>
            </a:extLst>
          </p:cNvPr>
          <p:cNvSpPr>
            <a:spLocks noGrp="1"/>
          </p:cNvSpPr>
          <p:nvPr>
            <p:ph type="title"/>
          </p:nvPr>
        </p:nvSpPr>
        <p:spPr>
          <a:xfrm>
            <a:off x="838200" y="365125"/>
            <a:ext cx="10515600" cy="636361"/>
          </a:xfrm>
        </p:spPr>
        <p:txBody>
          <a:bodyPr>
            <a:normAutofit fontScale="90000"/>
          </a:bodyPr>
          <a:lstStyle/>
          <a:p>
            <a:r>
              <a:rPr lang="en-IN" dirty="0"/>
              <a:t>Dictionary Meaning of the Word ‘Levy’</a:t>
            </a:r>
          </a:p>
        </p:txBody>
      </p:sp>
      <p:sp>
        <p:nvSpPr>
          <p:cNvPr id="3" name="Content Placeholder 2">
            <a:extLst>
              <a:ext uri="{FF2B5EF4-FFF2-40B4-BE49-F238E27FC236}">
                <a16:creationId xmlns:a16="http://schemas.microsoft.com/office/drawing/2014/main" id="{FC357FAA-9499-8B4A-C0CA-899FDDC8CF88}"/>
              </a:ext>
            </a:extLst>
          </p:cNvPr>
          <p:cNvSpPr>
            <a:spLocks noGrp="1"/>
          </p:cNvSpPr>
          <p:nvPr>
            <p:ph idx="1"/>
          </p:nvPr>
        </p:nvSpPr>
        <p:spPr>
          <a:xfrm>
            <a:off x="337457" y="1088571"/>
            <a:ext cx="11517086" cy="5088392"/>
          </a:xfrm>
        </p:spPr>
        <p:txBody>
          <a:bodyPr/>
          <a:lstStyle/>
          <a:p>
            <a:pPr algn="just">
              <a:lnSpc>
                <a:spcPct val="150000"/>
              </a:lnSpc>
            </a:pPr>
            <a:r>
              <a:rPr lang="en-US" dirty="0"/>
              <a:t>​levy (on something) an </a:t>
            </a:r>
            <a:r>
              <a:rPr lang="en-US" b="1" dirty="0"/>
              <a:t>extra amount of money</a:t>
            </a:r>
            <a:r>
              <a:rPr lang="en-US" dirty="0"/>
              <a:t> that has </a:t>
            </a:r>
            <a:r>
              <a:rPr lang="en-US" b="1" dirty="0"/>
              <a:t>to be paid</a:t>
            </a:r>
            <a:r>
              <a:rPr lang="en-US" dirty="0"/>
              <a:t>, especially </a:t>
            </a:r>
            <a:r>
              <a:rPr lang="en-US" b="1" dirty="0"/>
              <a:t>as a tax to the government</a:t>
            </a:r>
            <a:r>
              <a:rPr lang="en-US" dirty="0"/>
              <a:t>. (Oxford Dictionary)</a:t>
            </a:r>
          </a:p>
          <a:p>
            <a:pPr algn="just">
              <a:lnSpc>
                <a:spcPct val="150000"/>
              </a:lnSpc>
            </a:pPr>
            <a:r>
              <a:rPr lang="en-US" dirty="0"/>
              <a:t>an amount of money, such as a tax, that you have to pay to a government or organization. (Cambridge Dictionary)</a:t>
            </a:r>
          </a:p>
          <a:p>
            <a:pPr algn="just">
              <a:lnSpc>
                <a:spcPct val="150000"/>
              </a:lnSpc>
            </a:pPr>
            <a:r>
              <a:rPr lang="en-US" dirty="0"/>
              <a:t>A levy is a sum of money that you have to pay, for example as a tax to the government. (Collins Dictionary)</a:t>
            </a:r>
            <a:endParaRPr lang="en-IN" dirty="0"/>
          </a:p>
        </p:txBody>
      </p:sp>
      <p:sp>
        <p:nvSpPr>
          <p:cNvPr id="4" name="Date Placeholder 3">
            <a:extLst>
              <a:ext uri="{FF2B5EF4-FFF2-40B4-BE49-F238E27FC236}">
                <a16:creationId xmlns:a16="http://schemas.microsoft.com/office/drawing/2014/main" id="{FE60C3CF-3F29-8AF1-B21E-EA97062D3779}"/>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73D938E0-8C1B-73A8-4BE7-BAA18B6ECE74}"/>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61D447F-BA7A-85CC-8646-864918A7F4BC}"/>
              </a:ext>
            </a:extLst>
          </p:cNvPr>
          <p:cNvSpPr>
            <a:spLocks noGrp="1"/>
          </p:cNvSpPr>
          <p:nvPr>
            <p:ph type="sldNum" sz="quarter" idx="12"/>
          </p:nvPr>
        </p:nvSpPr>
        <p:spPr/>
        <p:txBody>
          <a:bodyPr/>
          <a:lstStyle/>
          <a:p>
            <a:fld id="{876707C9-1545-4374-BCD1-808D05855655}" type="slidenum">
              <a:rPr lang="en-IN" smtClean="0"/>
              <a:t>3</a:t>
            </a:fld>
            <a:endParaRPr lang="en-IN" dirty="0"/>
          </a:p>
        </p:txBody>
      </p:sp>
    </p:spTree>
    <p:extLst>
      <p:ext uri="{BB962C8B-B14F-4D97-AF65-F5344CB8AC3E}">
        <p14:creationId xmlns:p14="http://schemas.microsoft.com/office/powerpoint/2010/main" val="11264897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52D8A7-42D5-AF02-CF70-1188659C60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AB4C12-25F3-BF2B-B6BC-C1B70AA17262}"/>
              </a:ext>
            </a:extLst>
          </p:cNvPr>
          <p:cNvSpPr>
            <a:spLocks noGrp="1"/>
          </p:cNvSpPr>
          <p:nvPr>
            <p:ph type="title"/>
          </p:nvPr>
        </p:nvSpPr>
        <p:spPr>
          <a:xfrm>
            <a:off x="838200" y="365125"/>
            <a:ext cx="10515600" cy="788761"/>
          </a:xfrm>
        </p:spPr>
        <p:txBody>
          <a:bodyPr/>
          <a:lstStyle/>
          <a:p>
            <a:r>
              <a:rPr lang="en-IN" dirty="0"/>
              <a:t>Exceptions to ‘Business’ &amp; ‘Consideration’</a:t>
            </a:r>
          </a:p>
        </p:txBody>
      </p:sp>
      <p:sp>
        <p:nvSpPr>
          <p:cNvPr id="3" name="Content Placeholder 2">
            <a:extLst>
              <a:ext uri="{FF2B5EF4-FFF2-40B4-BE49-F238E27FC236}">
                <a16:creationId xmlns:a16="http://schemas.microsoft.com/office/drawing/2014/main" id="{5FE56D59-0536-4A4F-9189-5B3E5E2B03F0}"/>
              </a:ext>
            </a:extLst>
          </p:cNvPr>
          <p:cNvSpPr>
            <a:spLocks noGrp="1"/>
          </p:cNvSpPr>
          <p:nvPr>
            <p:ph idx="1"/>
          </p:nvPr>
        </p:nvSpPr>
        <p:spPr>
          <a:xfrm>
            <a:off x="838200" y="1240971"/>
            <a:ext cx="10515600" cy="4935992"/>
          </a:xfrm>
        </p:spPr>
        <p:txBody>
          <a:bodyPr>
            <a:normAutofit/>
          </a:bodyPr>
          <a:lstStyle/>
          <a:p>
            <a:pPr>
              <a:lnSpc>
                <a:spcPct val="150000"/>
              </a:lnSpc>
            </a:pPr>
            <a:r>
              <a:rPr lang="en-IN" dirty="0"/>
              <a:t>Clause (b) of section 7(1)—</a:t>
            </a:r>
            <a:r>
              <a:rPr lang="en-US" sz="2400" dirty="0"/>
              <a:t>import of services for a consideration whether or not in the course or furtherance of business and;</a:t>
            </a:r>
          </a:p>
          <a:p>
            <a:pPr>
              <a:lnSpc>
                <a:spcPct val="150000"/>
              </a:lnSpc>
            </a:pPr>
            <a:r>
              <a:rPr lang="en-US" sz="2400" dirty="0"/>
              <a:t>Clause (c) of section 7(1)— the activities specified in Schedule I, made or agreed to be made without a consideration</a:t>
            </a:r>
          </a:p>
        </p:txBody>
      </p:sp>
      <p:sp>
        <p:nvSpPr>
          <p:cNvPr id="4" name="Date Placeholder 3">
            <a:extLst>
              <a:ext uri="{FF2B5EF4-FFF2-40B4-BE49-F238E27FC236}">
                <a16:creationId xmlns:a16="http://schemas.microsoft.com/office/drawing/2014/main" id="{814AD519-A1F5-7A55-0144-1017B3697573}"/>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F604D58A-46C3-B705-4354-2BAB7E05E76F}"/>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767F5505-643F-B8DD-661D-259401B29368}"/>
              </a:ext>
            </a:extLst>
          </p:cNvPr>
          <p:cNvSpPr>
            <a:spLocks noGrp="1"/>
          </p:cNvSpPr>
          <p:nvPr>
            <p:ph type="sldNum" sz="quarter" idx="12"/>
          </p:nvPr>
        </p:nvSpPr>
        <p:spPr/>
        <p:txBody>
          <a:bodyPr/>
          <a:lstStyle/>
          <a:p>
            <a:fld id="{876707C9-1545-4374-BCD1-808D05855655}" type="slidenum">
              <a:rPr lang="en-IN" smtClean="0"/>
              <a:t>30</a:t>
            </a:fld>
            <a:endParaRPr lang="en-IN" dirty="0"/>
          </a:p>
        </p:txBody>
      </p:sp>
    </p:spTree>
    <p:extLst>
      <p:ext uri="{BB962C8B-B14F-4D97-AF65-F5344CB8AC3E}">
        <p14:creationId xmlns:p14="http://schemas.microsoft.com/office/powerpoint/2010/main" val="4071293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5A1CD-C007-9DD4-B051-E569D111A535}"/>
              </a:ext>
            </a:extLst>
          </p:cNvPr>
          <p:cNvSpPr>
            <a:spLocks noGrp="1"/>
          </p:cNvSpPr>
          <p:nvPr>
            <p:ph type="title"/>
          </p:nvPr>
        </p:nvSpPr>
        <p:spPr/>
        <p:txBody>
          <a:bodyPr/>
          <a:lstStyle/>
          <a:p>
            <a:r>
              <a:rPr lang="en-IN" dirty="0"/>
              <a:t>Schedule I to CGST Act</a:t>
            </a:r>
          </a:p>
        </p:txBody>
      </p:sp>
      <p:sp>
        <p:nvSpPr>
          <p:cNvPr id="3" name="Text Placeholder 2">
            <a:extLst>
              <a:ext uri="{FF2B5EF4-FFF2-40B4-BE49-F238E27FC236}">
                <a16:creationId xmlns:a16="http://schemas.microsoft.com/office/drawing/2014/main" id="{75DED144-49AB-444D-0B31-628427700FDA}"/>
              </a:ext>
            </a:extLst>
          </p:cNvPr>
          <p:cNvSpPr>
            <a:spLocks noGrp="1"/>
          </p:cNvSpPr>
          <p:nvPr>
            <p:ph type="body" idx="1"/>
          </p:nvPr>
        </p:nvSpPr>
        <p:spPr/>
        <p:txBody>
          <a:bodyPr/>
          <a:lstStyle/>
          <a:p>
            <a:endParaRPr lang="en-IN" dirty="0"/>
          </a:p>
        </p:txBody>
      </p:sp>
      <p:sp>
        <p:nvSpPr>
          <p:cNvPr id="4" name="Date Placeholder 3">
            <a:extLst>
              <a:ext uri="{FF2B5EF4-FFF2-40B4-BE49-F238E27FC236}">
                <a16:creationId xmlns:a16="http://schemas.microsoft.com/office/drawing/2014/main" id="{DB6E7E7A-C4B5-B49C-0DE4-CAF8D97ED79F}"/>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5FB85E64-7455-CD5C-0C59-61CBFEB0FBE0}"/>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4FFBA996-3D79-70E6-6DC0-53A4E1542CB7}"/>
              </a:ext>
            </a:extLst>
          </p:cNvPr>
          <p:cNvSpPr>
            <a:spLocks noGrp="1"/>
          </p:cNvSpPr>
          <p:nvPr>
            <p:ph type="sldNum" sz="quarter" idx="12"/>
          </p:nvPr>
        </p:nvSpPr>
        <p:spPr/>
        <p:txBody>
          <a:bodyPr/>
          <a:lstStyle/>
          <a:p>
            <a:fld id="{876707C9-1545-4374-BCD1-808D05855655}" type="slidenum">
              <a:rPr lang="en-IN" smtClean="0"/>
              <a:t>31</a:t>
            </a:fld>
            <a:endParaRPr lang="en-IN" dirty="0"/>
          </a:p>
        </p:txBody>
      </p:sp>
    </p:spTree>
    <p:extLst>
      <p:ext uri="{BB962C8B-B14F-4D97-AF65-F5344CB8AC3E}">
        <p14:creationId xmlns:p14="http://schemas.microsoft.com/office/powerpoint/2010/main" val="289735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298BB8-EA7C-32CE-61E0-07DB198957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5261DC-2418-23C6-5BDF-FBD04A3D3DF7}"/>
              </a:ext>
            </a:extLst>
          </p:cNvPr>
          <p:cNvSpPr>
            <a:spLocks noGrp="1"/>
          </p:cNvSpPr>
          <p:nvPr>
            <p:ph type="title"/>
          </p:nvPr>
        </p:nvSpPr>
        <p:spPr>
          <a:xfrm>
            <a:off x="838200" y="365125"/>
            <a:ext cx="10515600" cy="788761"/>
          </a:xfrm>
        </p:spPr>
        <p:txBody>
          <a:bodyPr>
            <a:normAutofit/>
          </a:bodyPr>
          <a:lstStyle/>
          <a:p>
            <a:r>
              <a:rPr lang="en-IN" dirty="0"/>
              <a:t>Activities without Consideration-SCH-I</a:t>
            </a:r>
          </a:p>
        </p:txBody>
      </p:sp>
      <p:sp>
        <p:nvSpPr>
          <p:cNvPr id="3" name="Content Placeholder 2">
            <a:extLst>
              <a:ext uri="{FF2B5EF4-FFF2-40B4-BE49-F238E27FC236}">
                <a16:creationId xmlns:a16="http://schemas.microsoft.com/office/drawing/2014/main" id="{BBB97903-1FAD-C9F9-E4FA-7545783EB9DF}"/>
              </a:ext>
            </a:extLst>
          </p:cNvPr>
          <p:cNvSpPr>
            <a:spLocks noGrp="1"/>
          </p:cNvSpPr>
          <p:nvPr>
            <p:ph idx="1"/>
          </p:nvPr>
        </p:nvSpPr>
        <p:spPr>
          <a:xfrm>
            <a:off x="332508" y="1240971"/>
            <a:ext cx="11462327" cy="4935992"/>
          </a:xfrm>
        </p:spPr>
        <p:txBody>
          <a:bodyPr>
            <a:normAutofit fontScale="85000" lnSpcReduction="10000"/>
          </a:bodyPr>
          <a:lstStyle/>
          <a:p>
            <a:pPr marL="0" indent="0" algn="just">
              <a:lnSpc>
                <a:spcPct val="170000"/>
              </a:lnSpc>
              <a:buNone/>
            </a:pPr>
            <a:r>
              <a:rPr lang="en-US" dirty="0"/>
              <a:t>(1) </a:t>
            </a:r>
            <a:r>
              <a:rPr lang="en-US" sz="3200" dirty="0"/>
              <a:t>Permanent transfer or disposal of business assets </a:t>
            </a:r>
            <a:r>
              <a:rPr lang="en-US" sz="3200" b="1" dirty="0"/>
              <a:t>where input tax credit has been availed</a:t>
            </a:r>
            <a:r>
              <a:rPr lang="en-US" sz="3200" dirty="0"/>
              <a:t> on such assets.</a:t>
            </a:r>
          </a:p>
          <a:p>
            <a:pPr lvl="1" algn="just">
              <a:lnSpc>
                <a:spcPct val="170000"/>
              </a:lnSpc>
            </a:pPr>
            <a:r>
              <a:rPr lang="en-US" sz="2600" dirty="0"/>
              <a:t>A </a:t>
            </a:r>
            <a:r>
              <a:rPr lang="en-US" sz="2600" b="1" dirty="0"/>
              <a:t>business asset</a:t>
            </a:r>
            <a:r>
              <a:rPr lang="en-US" sz="2600" dirty="0"/>
              <a:t> is anything of value that a company owns and uses to generate revenue or create more value for the business</a:t>
            </a:r>
          </a:p>
          <a:p>
            <a:pPr lvl="1" algn="just">
              <a:lnSpc>
                <a:spcPct val="170000"/>
              </a:lnSpc>
            </a:pPr>
            <a:r>
              <a:rPr lang="en-US" sz="2600" dirty="0"/>
              <a:t>It does not include gifting articles or any other similar goods which are used/consumed in the business (Revenue Expense) and are not capitalized in books of account</a:t>
            </a:r>
          </a:p>
          <a:p>
            <a:pPr lvl="1" algn="just">
              <a:lnSpc>
                <a:spcPct val="170000"/>
              </a:lnSpc>
            </a:pPr>
            <a:r>
              <a:rPr lang="en-US" sz="2600" dirty="0"/>
              <a:t>Applicable to sale or disposal of business assets on which ITC was availed (Implies that assets are put to use).</a:t>
            </a:r>
            <a:endParaRPr lang="en-US" dirty="0"/>
          </a:p>
          <a:p>
            <a:pPr lvl="1" algn="just">
              <a:lnSpc>
                <a:spcPct val="170000"/>
              </a:lnSpc>
            </a:pPr>
            <a:endParaRPr lang="en-US" i="1" dirty="0"/>
          </a:p>
          <a:p>
            <a:endParaRPr lang="en-US" i="1" dirty="0"/>
          </a:p>
          <a:p>
            <a:pPr marL="0" indent="0" algn="just">
              <a:lnSpc>
                <a:spcPct val="170000"/>
              </a:lnSpc>
              <a:buNone/>
            </a:pPr>
            <a:endParaRPr lang="en-US" b="1" dirty="0"/>
          </a:p>
        </p:txBody>
      </p:sp>
      <p:sp>
        <p:nvSpPr>
          <p:cNvPr id="4" name="Date Placeholder 3">
            <a:extLst>
              <a:ext uri="{FF2B5EF4-FFF2-40B4-BE49-F238E27FC236}">
                <a16:creationId xmlns:a16="http://schemas.microsoft.com/office/drawing/2014/main" id="{BDAE5050-0E1A-61B3-AA45-2A6C05CE55B2}"/>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D27A3DEF-2671-5172-06AD-A6E8E86A76F7}"/>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37D8A922-4CF9-9271-3F42-4532E853E43E}"/>
              </a:ext>
            </a:extLst>
          </p:cNvPr>
          <p:cNvSpPr>
            <a:spLocks noGrp="1"/>
          </p:cNvSpPr>
          <p:nvPr>
            <p:ph type="sldNum" sz="quarter" idx="12"/>
          </p:nvPr>
        </p:nvSpPr>
        <p:spPr/>
        <p:txBody>
          <a:bodyPr/>
          <a:lstStyle/>
          <a:p>
            <a:fld id="{876707C9-1545-4374-BCD1-808D05855655}" type="slidenum">
              <a:rPr lang="en-IN" smtClean="0"/>
              <a:t>32</a:t>
            </a:fld>
            <a:endParaRPr lang="en-IN" dirty="0"/>
          </a:p>
        </p:txBody>
      </p:sp>
    </p:spTree>
    <p:extLst>
      <p:ext uri="{BB962C8B-B14F-4D97-AF65-F5344CB8AC3E}">
        <p14:creationId xmlns:p14="http://schemas.microsoft.com/office/powerpoint/2010/main" val="19247124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C2EDC-222D-E685-4365-DC0A5EBAE5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089CEC-890B-75B6-4CD5-C5FDF936F0DE}"/>
              </a:ext>
            </a:extLst>
          </p:cNvPr>
          <p:cNvSpPr>
            <a:spLocks noGrp="1"/>
          </p:cNvSpPr>
          <p:nvPr>
            <p:ph type="title"/>
          </p:nvPr>
        </p:nvSpPr>
        <p:spPr>
          <a:xfrm>
            <a:off x="838200" y="365125"/>
            <a:ext cx="10515600" cy="788761"/>
          </a:xfrm>
        </p:spPr>
        <p:txBody>
          <a:bodyPr>
            <a:normAutofit/>
          </a:bodyPr>
          <a:lstStyle/>
          <a:p>
            <a:r>
              <a:rPr lang="en-IN" dirty="0"/>
              <a:t>Activities without Consideration-SCH-I</a:t>
            </a:r>
          </a:p>
        </p:txBody>
      </p:sp>
      <p:sp>
        <p:nvSpPr>
          <p:cNvPr id="3" name="Content Placeholder 2">
            <a:extLst>
              <a:ext uri="{FF2B5EF4-FFF2-40B4-BE49-F238E27FC236}">
                <a16:creationId xmlns:a16="http://schemas.microsoft.com/office/drawing/2014/main" id="{21DD3099-E2C5-0AFC-757A-49601F388914}"/>
              </a:ext>
            </a:extLst>
          </p:cNvPr>
          <p:cNvSpPr>
            <a:spLocks noGrp="1"/>
          </p:cNvSpPr>
          <p:nvPr>
            <p:ph idx="1"/>
          </p:nvPr>
        </p:nvSpPr>
        <p:spPr>
          <a:xfrm>
            <a:off x="332508" y="1240971"/>
            <a:ext cx="11462327" cy="4935992"/>
          </a:xfrm>
        </p:spPr>
        <p:txBody>
          <a:bodyPr>
            <a:normAutofit fontScale="85000" lnSpcReduction="10000"/>
          </a:bodyPr>
          <a:lstStyle/>
          <a:p>
            <a:pPr lvl="1" algn="just">
              <a:lnSpc>
                <a:spcPct val="170000"/>
              </a:lnSpc>
            </a:pPr>
            <a:r>
              <a:rPr lang="en-US" sz="2600" dirty="0"/>
              <a:t>Section 17(5)(h)— </a:t>
            </a:r>
            <a:r>
              <a:rPr lang="en-US" sz="2600" i="1" dirty="0"/>
              <a:t>goods lost, stolen, destroyed, written off or </a:t>
            </a:r>
            <a:r>
              <a:rPr lang="en-US" sz="2600" b="1" i="1" u="sng" dirty="0"/>
              <a:t>disposed of by way of gift or free samples</a:t>
            </a:r>
            <a:r>
              <a:rPr lang="en-US" sz="2600" i="1" dirty="0"/>
              <a:t>; </a:t>
            </a:r>
          </a:p>
          <a:p>
            <a:pPr lvl="2" algn="just">
              <a:lnSpc>
                <a:spcPct val="170000"/>
              </a:lnSpc>
            </a:pPr>
            <a:r>
              <a:rPr lang="en-US" sz="2200" dirty="0"/>
              <a:t>Section 17(5)(h) is applicable not only to business assets but also any kind of goods including stock.</a:t>
            </a:r>
          </a:p>
          <a:p>
            <a:pPr lvl="2" algn="just">
              <a:lnSpc>
                <a:spcPct val="170000"/>
              </a:lnSpc>
            </a:pPr>
            <a:r>
              <a:rPr lang="en-US" sz="2200" dirty="0"/>
              <a:t>Clause (1) of Schedule I is wider in scope compared to section 17(5)(h) as it is applicable not only to cases of disposal of business assets whether as gift or free samples but also to all cases permanent transfer with or without consideration.</a:t>
            </a:r>
          </a:p>
          <a:p>
            <a:pPr lvl="2" algn="just">
              <a:lnSpc>
                <a:spcPct val="170000"/>
              </a:lnSpc>
            </a:pPr>
            <a:r>
              <a:rPr lang="en-US" sz="2200" dirty="0"/>
              <a:t>Section 17(5)(h) is applicable where the goods involved are not put to use.</a:t>
            </a:r>
          </a:p>
          <a:p>
            <a:pPr lvl="2" algn="just">
              <a:lnSpc>
                <a:spcPct val="170000"/>
              </a:lnSpc>
            </a:pPr>
            <a:r>
              <a:rPr lang="en-US" sz="2200" dirty="0"/>
              <a:t>Wherever business assets are put to use and ITC was availed before they are disposed or transferred without consideration— clause(1) of SCH-1 is applicable</a:t>
            </a:r>
          </a:p>
          <a:p>
            <a:pPr lvl="2" algn="just">
              <a:lnSpc>
                <a:spcPct val="170000"/>
              </a:lnSpc>
            </a:pPr>
            <a:endParaRPr lang="en-US" dirty="0"/>
          </a:p>
          <a:p>
            <a:pPr lvl="1" algn="just">
              <a:lnSpc>
                <a:spcPct val="170000"/>
              </a:lnSpc>
            </a:pPr>
            <a:endParaRPr lang="en-US" i="1" dirty="0"/>
          </a:p>
          <a:p>
            <a:endParaRPr lang="en-US" i="1" dirty="0"/>
          </a:p>
          <a:p>
            <a:pPr marL="0" indent="0" algn="just">
              <a:lnSpc>
                <a:spcPct val="170000"/>
              </a:lnSpc>
              <a:buNone/>
            </a:pPr>
            <a:endParaRPr lang="en-US" b="1" dirty="0"/>
          </a:p>
        </p:txBody>
      </p:sp>
      <p:sp>
        <p:nvSpPr>
          <p:cNvPr id="4" name="Date Placeholder 3">
            <a:extLst>
              <a:ext uri="{FF2B5EF4-FFF2-40B4-BE49-F238E27FC236}">
                <a16:creationId xmlns:a16="http://schemas.microsoft.com/office/drawing/2014/main" id="{607B1007-F4D1-10D9-A581-7C3F524EA898}"/>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1E461555-B2F4-BC95-C05F-BE8A5BB8E71B}"/>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4088624A-E2D1-2542-1881-F6BAE10A9783}"/>
              </a:ext>
            </a:extLst>
          </p:cNvPr>
          <p:cNvSpPr>
            <a:spLocks noGrp="1"/>
          </p:cNvSpPr>
          <p:nvPr>
            <p:ph type="sldNum" sz="quarter" idx="12"/>
          </p:nvPr>
        </p:nvSpPr>
        <p:spPr/>
        <p:txBody>
          <a:bodyPr/>
          <a:lstStyle/>
          <a:p>
            <a:fld id="{876707C9-1545-4374-BCD1-808D05855655}" type="slidenum">
              <a:rPr lang="en-IN" smtClean="0"/>
              <a:t>33</a:t>
            </a:fld>
            <a:endParaRPr lang="en-IN" dirty="0"/>
          </a:p>
        </p:txBody>
      </p:sp>
    </p:spTree>
    <p:extLst>
      <p:ext uri="{BB962C8B-B14F-4D97-AF65-F5344CB8AC3E}">
        <p14:creationId xmlns:p14="http://schemas.microsoft.com/office/powerpoint/2010/main" val="2675419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9B35B-6C1C-8E53-05FB-0744FD83D6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890BE-E127-A77D-EAB4-3DBFE0165859}"/>
              </a:ext>
            </a:extLst>
          </p:cNvPr>
          <p:cNvSpPr>
            <a:spLocks noGrp="1"/>
          </p:cNvSpPr>
          <p:nvPr>
            <p:ph type="title"/>
          </p:nvPr>
        </p:nvSpPr>
        <p:spPr>
          <a:xfrm>
            <a:off x="838200" y="365125"/>
            <a:ext cx="10515600" cy="788761"/>
          </a:xfrm>
        </p:spPr>
        <p:txBody>
          <a:bodyPr>
            <a:normAutofit/>
          </a:bodyPr>
          <a:lstStyle/>
          <a:p>
            <a:r>
              <a:rPr lang="en-IN" dirty="0"/>
              <a:t>Activities without Consideration-SCH-I</a:t>
            </a:r>
          </a:p>
        </p:txBody>
      </p:sp>
      <p:sp>
        <p:nvSpPr>
          <p:cNvPr id="3" name="Content Placeholder 2">
            <a:extLst>
              <a:ext uri="{FF2B5EF4-FFF2-40B4-BE49-F238E27FC236}">
                <a16:creationId xmlns:a16="http://schemas.microsoft.com/office/drawing/2014/main" id="{421C463D-DF6E-85F8-905F-6B06BA6732FF}"/>
              </a:ext>
            </a:extLst>
          </p:cNvPr>
          <p:cNvSpPr>
            <a:spLocks noGrp="1"/>
          </p:cNvSpPr>
          <p:nvPr>
            <p:ph idx="1"/>
          </p:nvPr>
        </p:nvSpPr>
        <p:spPr>
          <a:xfrm>
            <a:off x="489857" y="1240971"/>
            <a:ext cx="11136086" cy="4935992"/>
          </a:xfrm>
        </p:spPr>
        <p:txBody>
          <a:bodyPr>
            <a:normAutofit fontScale="92500"/>
          </a:bodyPr>
          <a:lstStyle/>
          <a:p>
            <a:pPr lvl="1" algn="just">
              <a:lnSpc>
                <a:spcPct val="170000"/>
              </a:lnSpc>
            </a:pPr>
            <a:r>
              <a:rPr lang="en-US" i="1" dirty="0"/>
              <a:t>Section 18(6) — </a:t>
            </a:r>
            <a:r>
              <a:rPr lang="en-US" dirty="0"/>
              <a:t>In case of </a:t>
            </a:r>
            <a:r>
              <a:rPr lang="en-US" b="1" i="1" u="sng" dirty="0"/>
              <a:t>supply of capital goods or plant and machinery</a:t>
            </a:r>
            <a:r>
              <a:rPr lang="en-US" dirty="0"/>
              <a:t>, on which </a:t>
            </a:r>
            <a:r>
              <a:rPr lang="en-US" b="1" i="1" u="sng" dirty="0"/>
              <a:t>input tax credit has been taken</a:t>
            </a:r>
            <a:r>
              <a:rPr lang="en-US" dirty="0"/>
              <a:t>, the registered person shall pay </a:t>
            </a:r>
            <a:r>
              <a:rPr lang="en-US" b="1" i="1" u="sng" dirty="0"/>
              <a:t>an amount equal to the input tax credit taken on the said capital goods or plant and machinery</a:t>
            </a:r>
            <a:r>
              <a:rPr lang="en-US" dirty="0"/>
              <a:t> </a:t>
            </a:r>
            <a:r>
              <a:rPr lang="en-US" b="1" i="1" u="sng" dirty="0"/>
              <a:t>reduced by such percentage points</a:t>
            </a:r>
            <a:r>
              <a:rPr lang="en-US" dirty="0"/>
              <a:t> as may be prescribed or </a:t>
            </a:r>
            <a:r>
              <a:rPr lang="en-US" b="1" i="1" u="sng" dirty="0"/>
              <a:t>the tax on the transaction value of such capital goods</a:t>
            </a:r>
            <a:r>
              <a:rPr lang="en-US" dirty="0"/>
              <a:t> or plant and machinery determined under section 15, whichever is higher:</a:t>
            </a:r>
          </a:p>
          <a:p>
            <a:pPr marL="457200" lvl="1" indent="0" algn="just">
              <a:lnSpc>
                <a:spcPct val="170000"/>
              </a:lnSpc>
              <a:buNone/>
            </a:pPr>
            <a:r>
              <a:rPr lang="en-US" dirty="0"/>
              <a:t>Provided that where </a:t>
            </a:r>
            <a:r>
              <a:rPr lang="en-US" b="1" i="1" dirty="0"/>
              <a:t>refractory bricks, </a:t>
            </a:r>
            <a:r>
              <a:rPr lang="en-US" b="1" i="1" dirty="0" err="1"/>
              <a:t>moulds</a:t>
            </a:r>
            <a:r>
              <a:rPr lang="en-US" b="1" i="1" dirty="0"/>
              <a:t> and dies, jigs and fixtures</a:t>
            </a:r>
            <a:r>
              <a:rPr lang="en-US" dirty="0"/>
              <a:t> are supplied as scrap, the taxable person may </a:t>
            </a:r>
            <a:r>
              <a:rPr lang="en-US" b="1" i="1" u="sng" dirty="0"/>
              <a:t>pay tax on the transaction value</a:t>
            </a:r>
            <a:r>
              <a:rPr lang="en-US" dirty="0"/>
              <a:t> of such goods determined under section 15.</a:t>
            </a:r>
          </a:p>
          <a:p>
            <a:pPr marL="457200" lvl="1" indent="0" algn="just">
              <a:lnSpc>
                <a:spcPct val="170000"/>
              </a:lnSpc>
              <a:buNone/>
            </a:pPr>
            <a:endParaRPr lang="en-US" dirty="0"/>
          </a:p>
          <a:p>
            <a:pPr lvl="1" algn="just">
              <a:lnSpc>
                <a:spcPct val="170000"/>
              </a:lnSpc>
            </a:pPr>
            <a:endParaRPr lang="en-US" i="1" dirty="0"/>
          </a:p>
          <a:p>
            <a:pPr lvl="1" algn="just">
              <a:lnSpc>
                <a:spcPct val="170000"/>
              </a:lnSpc>
            </a:pPr>
            <a:endParaRPr lang="en-US" i="1" dirty="0"/>
          </a:p>
          <a:p>
            <a:pPr lvl="1" algn="just">
              <a:lnSpc>
                <a:spcPct val="170000"/>
              </a:lnSpc>
            </a:pPr>
            <a:endParaRPr lang="en-US" i="1" dirty="0"/>
          </a:p>
          <a:p>
            <a:endParaRPr lang="en-US" i="1" dirty="0"/>
          </a:p>
          <a:p>
            <a:pPr marL="0" indent="0" algn="just">
              <a:lnSpc>
                <a:spcPct val="170000"/>
              </a:lnSpc>
              <a:buNone/>
            </a:pPr>
            <a:endParaRPr lang="en-US" b="1" dirty="0"/>
          </a:p>
        </p:txBody>
      </p:sp>
      <p:sp>
        <p:nvSpPr>
          <p:cNvPr id="4" name="Date Placeholder 3">
            <a:extLst>
              <a:ext uri="{FF2B5EF4-FFF2-40B4-BE49-F238E27FC236}">
                <a16:creationId xmlns:a16="http://schemas.microsoft.com/office/drawing/2014/main" id="{5D0E9993-6FA1-C285-2B05-182670787FC3}"/>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245A23F5-CB25-FD72-384D-1FE649223E91}"/>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A0E38725-04D6-F349-4394-C010E4E4E213}"/>
              </a:ext>
            </a:extLst>
          </p:cNvPr>
          <p:cNvSpPr>
            <a:spLocks noGrp="1"/>
          </p:cNvSpPr>
          <p:nvPr>
            <p:ph type="sldNum" sz="quarter" idx="12"/>
          </p:nvPr>
        </p:nvSpPr>
        <p:spPr/>
        <p:txBody>
          <a:bodyPr/>
          <a:lstStyle/>
          <a:p>
            <a:fld id="{876707C9-1545-4374-BCD1-808D05855655}" type="slidenum">
              <a:rPr lang="en-IN" smtClean="0"/>
              <a:t>34</a:t>
            </a:fld>
            <a:endParaRPr lang="en-IN" dirty="0"/>
          </a:p>
        </p:txBody>
      </p:sp>
    </p:spTree>
    <p:extLst>
      <p:ext uri="{BB962C8B-B14F-4D97-AF65-F5344CB8AC3E}">
        <p14:creationId xmlns:p14="http://schemas.microsoft.com/office/powerpoint/2010/main" val="2854306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631144"/>
          </a:xfrm>
        </p:spPr>
        <p:txBody>
          <a:bodyPr>
            <a:normAutofit fontScale="90000"/>
          </a:bodyPr>
          <a:lstStyle/>
          <a:p>
            <a:r>
              <a:rPr lang="en-IN" dirty="0"/>
              <a:t>Activities without Consideration-SCH-I</a:t>
            </a:r>
          </a:p>
        </p:txBody>
      </p:sp>
      <p:sp>
        <p:nvSpPr>
          <p:cNvPr id="3" name="Content Placeholder 2"/>
          <p:cNvSpPr>
            <a:spLocks noGrp="1"/>
          </p:cNvSpPr>
          <p:nvPr>
            <p:ph idx="1"/>
          </p:nvPr>
        </p:nvSpPr>
        <p:spPr>
          <a:xfrm>
            <a:off x="480291" y="1175656"/>
            <a:ext cx="11139054" cy="5114307"/>
          </a:xfrm>
        </p:spPr>
        <p:txBody>
          <a:bodyPr>
            <a:normAutofit fontScale="62500" lnSpcReduction="20000"/>
          </a:bodyPr>
          <a:lstStyle/>
          <a:p>
            <a:pPr marL="457200" lvl="1" indent="0" algn="just">
              <a:lnSpc>
                <a:spcPct val="170000"/>
              </a:lnSpc>
              <a:buNone/>
            </a:pPr>
            <a:r>
              <a:rPr lang="en-US" sz="2900" b="1" i="1" u="sng" dirty="0"/>
              <a:t>Rule 44- Manner of reversal of  credit under special circumstances—</a:t>
            </a:r>
          </a:p>
          <a:p>
            <a:pPr algn="just">
              <a:lnSpc>
                <a:spcPct val="170000"/>
              </a:lnSpc>
            </a:pPr>
            <a:r>
              <a:rPr lang="en-US" sz="2300" dirty="0"/>
              <a:t>Sub-Rule (6)— ITC to be reversed shall be determined in same manner as specified in Rule 44(1).</a:t>
            </a:r>
          </a:p>
          <a:p>
            <a:pPr algn="just">
              <a:lnSpc>
                <a:spcPct val="170000"/>
              </a:lnSpc>
            </a:pPr>
            <a:r>
              <a:rPr lang="en-US" sz="2300" dirty="0"/>
              <a:t>The amount shall be determined separately for input tax credit of central tax, State tax, Union territory tax and integrated tax.</a:t>
            </a:r>
          </a:p>
          <a:p>
            <a:pPr algn="just">
              <a:lnSpc>
                <a:spcPct val="170000"/>
              </a:lnSpc>
            </a:pPr>
            <a:r>
              <a:rPr lang="en-US" sz="2300" dirty="0"/>
              <a:t>Where the amount so determined is more than the tax determined on the transaction value of the capital goods, the amount determined shall form part of the output tax liability and the same shall be furnished in FORM GSTR-1.</a:t>
            </a:r>
          </a:p>
          <a:p>
            <a:pPr algn="just">
              <a:lnSpc>
                <a:spcPct val="170000"/>
              </a:lnSpc>
            </a:pPr>
            <a:r>
              <a:rPr lang="en-US" sz="2300" dirty="0"/>
              <a:t>Rule 44(1)(b) for capital goods held in stock, the input tax credit involved in the remaining useful life in months shall be computed on pro-rata basis, taking the useful life as five years.</a:t>
            </a:r>
          </a:p>
          <a:p>
            <a:pPr marL="0" indent="0">
              <a:lnSpc>
                <a:spcPct val="170000"/>
              </a:lnSpc>
              <a:buNone/>
            </a:pPr>
            <a:r>
              <a:rPr lang="en-US" dirty="0"/>
              <a:t>    </a:t>
            </a:r>
            <a:r>
              <a:rPr lang="en-US" sz="2600" b="1" dirty="0"/>
              <a:t>illustration:</a:t>
            </a:r>
          </a:p>
          <a:p>
            <a:pPr marL="0" indent="0">
              <a:lnSpc>
                <a:spcPct val="170000"/>
              </a:lnSpc>
              <a:buNone/>
            </a:pPr>
            <a:r>
              <a:rPr lang="en-US" sz="2600" b="1" dirty="0"/>
              <a:t>    Capital goods have been in use for 4 years, 6 month and 15 days.</a:t>
            </a:r>
          </a:p>
          <a:p>
            <a:pPr marL="0" indent="0">
              <a:lnSpc>
                <a:spcPct val="170000"/>
              </a:lnSpc>
              <a:buNone/>
            </a:pPr>
            <a:r>
              <a:rPr lang="en-US" sz="2600" b="1" dirty="0"/>
              <a:t>    The useful remaining life in months= 5 months ignoring a part of the month</a:t>
            </a:r>
          </a:p>
          <a:p>
            <a:pPr marL="0" indent="0">
              <a:lnSpc>
                <a:spcPct val="170000"/>
              </a:lnSpc>
              <a:buNone/>
            </a:pPr>
            <a:r>
              <a:rPr lang="en-US" sz="2600" b="1" dirty="0"/>
              <a:t>    Input tax credit taken on such capital goods= C. Input tax credit attributable to remaining useful life= C multiplied by 5/60</a:t>
            </a:r>
          </a:p>
          <a:p>
            <a:pPr marL="0" indent="0">
              <a:buNone/>
            </a:pPr>
            <a:endParaRPr lang="en-US"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35</a:t>
            </a:fld>
            <a:endParaRPr lang="en-IN" dirty="0"/>
          </a:p>
        </p:txBody>
      </p:sp>
    </p:spTree>
    <p:extLst>
      <p:ext uri="{BB962C8B-B14F-4D97-AF65-F5344CB8AC3E}">
        <p14:creationId xmlns:p14="http://schemas.microsoft.com/office/powerpoint/2010/main" val="1308125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584"/>
          </a:xfrm>
        </p:spPr>
        <p:txBody>
          <a:bodyPr>
            <a:normAutofit fontScale="90000"/>
          </a:bodyPr>
          <a:lstStyle/>
          <a:p>
            <a:r>
              <a:rPr lang="en-IN" dirty="0"/>
              <a:t>Activities without Consideration-SCH-I</a:t>
            </a:r>
          </a:p>
        </p:txBody>
      </p:sp>
      <p:sp>
        <p:nvSpPr>
          <p:cNvPr id="3" name="Content Placeholder 2"/>
          <p:cNvSpPr>
            <a:spLocks noGrp="1"/>
          </p:cNvSpPr>
          <p:nvPr>
            <p:ph idx="1"/>
          </p:nvPr>
        </p:nvSpPr>
        <p:spPr>
          <a:xfrm>
            <a:off x="443345" y="1237673"/>
            <a:ext cx="10910455" cy="4939290"/>
          </a:xfrm>
        </p:spPr>
        <p:txBody>
          <a:bodyPr>
            <a:normAutofit fontScale="62500" lnSpcReduction="20000"/>
          </a:bodyPr>
          <a:lstStyle/>
          <a:p>
            <a:pPr marL="0" indent="0" algn="just">
              <a:lnSpc>
                <a:spcPct val="170000"/>
              </a:lnSpc>
              <a:buNone/>
            </a:pPr>
            <a:r>
              <a:rPr lang="en-US" dirty="0"/>
              <a:t>(2) Supply of goods or services or both between related persons or between distinct persons as specified in section 25, when made in the course or furtherance of business</a:t>
            </a:r>
          </a:p>
          <a:p>
            <a:pPr marL="0" indent="0" algn="just">
              <a:lnSpc>
                <a:spcPct val="170000"/>
              </a:lnSpc>
              <a:buNone/>
            </a:pPr>
            <a:r>
              <a:rPr lang="en-US" dirty="0"/>
              <a:t>Provided that gifts not exceeding fifty thousand rupees in value in a financial year by an employer to an employee shall not be treated as supply of goods or services or both.</a:t>
            </a:r>
          </a:p>
          <a:p>
            <a:pPr marL="0" indent="0" algn="just">
              <a:lnSpc>
                <a:spcPct val="170000"/>
              </a:lnSpc>
              <a:buNone/>
            </a:pPr>
            <a:r>
              <a:rPr lang="en-IN" sz="3600" b="1" u="sng" dirty="0"/>
              <a:t>Key Takeaways</a:t>
            </a:r>
            <a:r>
              <a:rPr lang="en-IN" sz="3100" b="1" dirty="0"/>
              <a:t> :</a:t>
            </a:r>
          </a:p>
          <a:p>
            <a:pPr marL="0" indent="0" algn="just">
              <a:lnSpc>
                <a:spcPct val="170000"/>
              </a:lnSpc>
              <a:buNone/>
            </a:pPr>
            <a:r>
              <a:rPr lang="en-US" b="1" u="sng" dirty="0"/>
              <a:t>Circular 172/04/2022-</a:t>
            </a:r>
            <a:r>
              <a:rPr lang="en-US" b="1" dirty="0"/>
              <a:t>  </a:t>
            </a:r>
            <a:r>
              <a:rPr lang="en-US" dirty="0"/>
              <a:t>This circular gives clarification on various issues and one of them is perquisites provided by employer to the employees as per contractual agreement.</a:t>
            </a:r>
          </a:p>
          <a:p>
            <a:pPr algn="just">
              <a:lnSpc>
                <a:spcPct val="170000"/>
              </a:lnSpc>
            </a:pPr>
            <a:r>
              <a:rPr lang="en-US" dirty="0"/>
              <a:t>As per para 5 of this circular </a:t>
            </a:r>
            <a:r>
              <a:rPr lang="en-US" b="1" i="1" u="sng" dirty="0"/>
              <a:t>any perquisites provided by the employer to the employee in terms of contractual agreement</a:t>
            </a:r>
            <a:r>
              <a:rPr lang="en-US" i="1" dirty="0"/>
              <a:t> entered into between the employer and the employee, will not be subjected to GST when the same are provided in terms of the contract between the employer and employee.</a:t>
            </a:r>
          </a:p>
          <a:p>
            <a:pPr marL="0" indent="0" algn="just">
              <a:lnSpc>
                <a:spcPct val="170000"/>
              </a:lnSpc>
              <a:buNone/>
            </a:pPr>
            <a:endParaRPr lang="en-US" dirty="0"/>
          </a:p>
          <a:p>
            <a:pPr marL="0" indent="0" algn="just">
              <a:lnSpc>
                <a:spcPct val="170000"/>
              </a:lnSpc>
              <a:buNone/>
            </a:pPr>
            <a:endParaRPr lang="en-US" dirty="0"/>
          </a:p>
          <a:p>
            <a:pPr marL="0" indent="0" algn="just">
              <a:lnSpc>
                <a:spcPct val="170000"/>
              </a:lnSpc>
              <a:buNone/>
            </a:pPr>
            <a:endParaRPr lang="en-US" dirty="0"/>
          </a:p>
          <a:p>
            <a:pPr marL="0" indent="0" algn="just">
              <a:lnSpc>
                <a:spcPct val="170000"/>
              </a:lnSpc>
              <a:buNone/>
            </a:pPr>
            <a:endParaRPr lang="en-US"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36</a:t>
            </a:fld>
            <a:endParaRPr lang="en-IN" dirty="0"/>
          </a:p>
        </p:txBody>
      </p:sp>
    </p:spTree>
    <p:extLst>
      <p:ext uri="{BB962C8B-B14F-4D97-AF65-F5344CB8AC3E}">
        <p14:creationId xmlns:p14="http://schemas.microsoft.com/office/powerpoint/2010/main" val="14779403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8730"/>
          </a:xfrm>
        </p:spPr>
        <p:txBody>
          <a:bodyPr/>
          <a:lstStyle/>
          <a:p>
            <a:r>
              <a:rPr lang="en-IN" dirty="0"/>
              <a:t>Activities without Consideration-SCH-I</a:t>
            </a:r>
          </a:p>
        </p:txBody>
      </p:sp>
      <p:sp>
        <p:nvSpPr>
          <p:cNvPr id="3" name="Content Placeholder 2"/>
          <p:cNvSpPr>
            <a:spLocks noGrp="1"/>
          </p:cNvSpPr>
          <p:nvPr>
            <p:ph idx="1"/>
          </p:nvPr>
        </p:nvSpPr>
        <p:spPr>
          <a:xfrm>
            <a:off x="838200" y="1376218"/>
            <a:ext cx="10515600" cy="4800745"/>
          </a:xfrm>
        </p:spPr>
        <p:txBody>
          <a:bodyPr>
            <a:normAutofit/>
          </a:bodyPr>
          <a:lstStyle/>
          <a:p>
            <a:pPr marL="0" indent="0" algn="just">
              <a:lnSpc>
                <a:spcPct val="170000"/>
              </a:lnSpc>
              <a:buNone/>
            </a:pPr>
            <a:r>
              <a:rPr lang="en-US" dirty="0"/>
              <a:t>(3) Supply of goods-</a:t>
            </a:r>
          </a:p>
          <a:p>
            <a:pPr marL="914400" lvl="1" indent="-457200" algn="just">
              <a:lnSpc>
                <a:spcPct val="170000"/>
              </a:lnSpc>
              <a:buAutoNum type="alphaLcParenBoth"/>
            </a:pPr>
            <a:r>
              <a:rPr lang="en-US" dirty="0"/>
              <a:t>by a principal to his agent where the agent undertakes to supply such goods on behalf of the principal; or</a:t>
            </a:r>
          </a:p>
          <a:p>
            <a:pPr marL="914400" lvl="1" indent="-457200" algn="just">
              <a:lnSpc>
                <a:spcPct val="170000"/>
              </a:lnSpc>
              <a:buAutoNum type="alphaLcParenBoth"/>
            </a:pPr>
            <a:r>
              <a:rPr lang="en-US" dirty="0"/>
              <a:t>by an agent to his principal where the agent undertakes to receive such goods on behalf of the principal.</a:t>
            </a:r>
          </a:p>
          <a:p>
            <a:pPr marL="0" indent="0">
              <a:buNone/>
            </a:pPr>
            <a:endParaRPr lang="en-IN"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37</a:t>
            </a:fld>
            <a:endParaRPr lang="en-IN" dirty="0"/>
          </a:p>
        </p:txBody>
      </p:sp>
    </p:spTree>
    <p:extLst>
      <p:ext uri="{BB962C8B-B14F-4D97-AF65-F5344CB8AC3E}">
        <p14:creationId xmlns:p14="http://schemas.microsoft.com/office/powerpoint/2010/main" val="27020382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2620"/>
          </a:xfrm>
        </p:spPr>
        <p:txBody>
          <a:bodyPr/>
          <a:lstStyle/>
          <a:p>
            <a:r>
              <a:rPr lang="en-IN" dirty="0"/>
              <a:t>Activities without Consideration-SCH-I</a:t>
            </a:r>
          </a:p>
        </p:txBody>
      </p:sp>
      <p:sp>
        <p:nvSpPr>
          <p:cNvPr id="3" name="Content Placeholder 2"/>
          <p:cNvSpPr>
            <a:spLocks noGrp="1"/>
          </p:cNvSpPr>
          <p:nvPr>
            <p:ph idx="1"/>
          </p:nvPr>
        </p:nvSpPr>
        <p:spPr>
          <a:xfrm>
            <a:off x="221673" y="1357746"/>
            <a:ext cx="11132127" cy="4819217"/>
          </a:xfrm>
        </p:spPr>
        <p:txBody>
          <a:bodyPr>
            <a:normAutofit fontScale="85000" lnSpcReduction="20000"/>
          </a:bodyPr>
          <a:lstStyle/>
          <a:p>
            <a:pPr algn="just">
              <a:lnSpc>
                <a:spcPct val="170000"/>
              </a:lnSpc>
            </a:pPr>
            <a:r>
              <a:rPr lang="en-US" sz="2400" dirty="0"/>
              <a:t>Circular No. 57/31/2018-GST gives clarity on how to determine whether the agent is wearing the representative hat and is supplying or receiving goods on behalf of the principal. Para 7 provides as under—</a:t>
            </a:r>
          </a:p>
          <a:p>
            <a:pPr lvl="1" algn="just">
              <a:lnSpc>
                <a:spcPct val="170000"/>
              </a:lnSpc>
            </a:pPr>
            <a:r>
              <a:rPr lang="en-US" sz="2000" i="1" dirty="0"/>
              <a:t>Where the </a:t>
            </a:r>
            <a:r>
              <a:rPr lang="en-US" sz="2000" b="1" i="1" u="sng" dirty="0"/>
              <a:t>invoice for further supply is being issued by the agent in his name</a:t>
            </a:r>
            <a:r>
              <a:rPr lang="en-US" sz="2000" i="1" dirty="0"/>
              <a:t> then, any provision of goods from the principal to the agent would fall within the ambit of Schedule I of the CGST Act. However, it may be noted that in cases </a:t>
            </a:r>
            <a:r>
              <a:rPr lang="en-US" sz="2000" b="1" i="1" u="sng" dirty="0"/>
              <a:t>where the invoice is issued by the agent to the customer in the name of the principal</a:t>
            </a:r>
            <a:r>
              <a:rPr lang="en-US" sz="2000" i="1" dirty="0"/>
              <a:t>, such agent shall not fall within the ambit of Schedule I of the CGST Act. </a:t>
            </a:r>
          </a:p>
          <a:p>
            <a:pPr lvl="1" algn="just">
              <a:lnSpc>
                <a:spcPct val="170000"/>
              </a:lnSpc>
            </a:pPr>
            <a:r>
              <a:rPr lang="en-US" sz="2000" i="1" dirty="0"/>
              <a:t>Similarly, where the goods being procured by the agent on behalf of the principal are invoiced in the name of the agent then further provision of the said goods by the agent to the principal would be covered by this entry. In other words, the crucial point is whether or not the agent has the authority to pass or receive the title of the goods on behalf of the principal.</a:t>
            </a:r>
          </a:p>
          <a:p>
            <a:pPr algn="just">
              <a:lnSpc>
                <a:spcPct val="170000"/>
              </a:lnSpc>
            </a:pPr>
            <a:endParaRPr lang="en-IN" sz="2400"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38</a:t>
            </a:fld>
            <a:endParaRPr lang="en-IN" dirty="0"/>
          </a:p>
        </p:txBody>
      </p:sp>
    </p:spTree>
    <p:extLst>
      <p:ext uri="{BB962C8B-B14F-4D97-AF65-F5344CB8AC3E}">
        <p14:creationId xmlns:p14="http://schemas.microsoft.com/office/powerpoint/2010/main" val="37803603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9566"/>
          </a:xfrm>
        </p:spPr>
        <p:txBody>
          <a:bodyPr/>
          <a:lstStyle/>
          <a:p>
            <a:r>
              <a:rPr lang="en-IN" dirty="0"/>
              <a:t>Activities without Consideration-SCH-I</a:t>
            </a:r>
          </a:p>
        </p:txBody>
      </p:sp>
      <p:sp>
        <p:nvSpPr>
          <p:cNvPr id="3" name="Content Placeholder 2"/>
          <p:cNvSpPr>
            <a:spLocks noGrp="1"/>
          </p:cNvSpPr>
          <p:nvPr>
            <p:ph idx="1"/>
          </p:nvPr>
        </p:nvSpPr>
        <p:spPr/>
        <p:txBody>
          <a:bodyPr/>
          <a:lstStyle/>
          <a:p>
            <a:pPr marL="0" indent="0" algn="just">
              <a:lnSpc>
                <a:spcPct val="170000"/>
              </a:lnSpc>
              <a:buNone/>
            </a:pPr>
            <a:r>
              <a:rPr lang="en-US" dirty="0"/>
              <a:t>(4) Import of services by a person</a:t>
            </a:r>
            <a:r>
              <a:rPr lang="en-US" b="1" dirty="0"/>
              <a:t> </a:t>
            </a:r>
            <a:r>
              <a:rPr lang="en-US" dirty="0"/>
              <a:t>from a related person or from any of his other establishments outside India, in the course or furtherance of business.  </a:t>
            </a:r>
          </a:p>
          <a:p>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39</a:t>
            </a:fld>
            <a:endParaRPr lang="en-IN" dirty="0"/>
          </a:p>
        </p:txBody>
      </p:sp>
    </p:spTree>
    <p:extLst>
      <p:ext uri="{BB962C8B-B14F-4D97-AF65-F5344CB8AC3E}">
        <p14:creationId xmlns:p14="http://schemas.microsoft.com/office/powerpoint/2010/main" val="3572958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51E26-9A49-5F13-6A59-DC87178B1494}"/>
              </a:ext>
            </a:extLst>
          </p:cNvPr>
          <p:cNvSpPr>
            <a:spLocks noGrp="1"/>
          </p:cNvSpPr>
          <p:nvPr>
            <p:ph type="title"/>
          </p:nvPr>
        </p:nvSpPr>
        <p:spPr>
          <a:xfrm>
            <a:off x="838200" y="365125"/>
            <a:ext cx="10515600" cy="788761"/>
          </a:xfrm>
        </p:spPr>
        <p:txBody>
          <a:bodyPr/>
          <a:lstStyle/>
          <a:p>
            <a:r>
              <a:rPr lang="en-IN" dirty="0"/>
              <a:t>Essential Components of a Valid Levy</a:t>
            </a:r>
          </a:p>
        </p:txBody>
      </p:sp>
      <p:sp>
        <p:nvSpPr>
          <p:cNvPr id="3" name="Content Placeholder 2">
            <a:extLst>
              <a:ext uri="{FF2B5EF4-FFF2-40B4-BE49-F238E27FC236}">
                <a16:creationId xmlns:a16="http://schemas.microsoft.com/office/drawing/2014/main" id="{1DE670E4-5833-D6E2-E4C4-EC2FEA8708C8}"/>
              </a:ext>
            </a:extLst>
          </p:cNvPr>
          <p:cNvSpPr>
            <a:spLocks noGrp="1"/>
          </p:cNvSpPr>
          <p:nvPr>
            <p:ph idx="1"/>
          </p:nvPr>
        </p:nvSpPr>
        <p:spPr>
          <a:xfrm>
            <a:off x="217714" y="1262743"/>
            <a:ext cx="11462658" cy="4626428"/>
          </a:xfrm>
        </p:spPr>
        <p:txBody>
          <a:bodyPr>
            <a:normAutofit fontScale="77500" lnSpcReduction="20000"/>
          </a:bodyPr>
          <a:lstStyle/>
          <a:p>
            <a:pPr algn="just">
              <a:lnSpc>
                <a:spcPct val="150000"/>
              </a:lnSpc>
            </a:pPr>
            <a:r>
              <a:rPr lang="en-US" sz="3200" b="1" dirty="0"/>
              <a:t>SC in Govind Saran Ganga Saran vs Commissioner Of Sales Tax And Ors</a:t>
            </a:r>
            <a:r>
              <a:rPr lang="en-IN" sz="3200" b="1" dirty="0"/>
              <a:t>— </a:t>
            </a:r>
            <a:r>
              <a:rPr lang="en-US" sz="3200" b="1" dirty="0"/>
              <a:t>Four essential components that must be present for a tax levy to be valid in law</a:t>
            </a:r>
            <a:r>
              <a:rPr lang="en-US" sz="3200" dirty="0"/>
              <a:t>: </a:t>
            </a:r>
          </a:p>
          <a:p>
            <a:pPr lvl="1" algn="just">
              <a:lnSpc>
                <a:spcPct val="150000"/>
              </a:lnSpc>
            </a:pPr>
            <a:r>
              <a:rPr lang="en-US" sz="2900" b="1" dirty="0"/>
              <a:t>The character of the imposition:</a:t>
            </a:r>
            <a:r>
              <a:rPr lang="en-US" sz="2900" dirty="0"/>
              <a:t> This refers to the nature of the tax and the "taxable event" that attracts the levy.</a:t>
            </a:r>
          </a:p>
          <a:p>
            <a:pPr lvl="1" algn="just">
              <a:lnSpc>
                <a:spcPct val="150000"/>
              </a:lnSpc>
            </a:pPr>
            <a:r>
              <a:rPr lang="en-US" sz="2900" b="1" dirty="0"/>
              <a:t>Clear indication of the person on whom the levy is imposed:</a:t>
            </a:r>
            <a:r>
              <a:rPr lang="en-US" sz="2900" dirty="0"/>
              <a:t> The statute must clearly identify who is obliged to pay the tax.</a:t>
            </a:r>
          </a:p>
          <a:p>
            <a:pPr lvl="1" algn="just">
              <a:lnSpc>
                <a:spcPct val="150000"/>
              </a:lnSpc>
            </a:pPr>
            <a:r>
              <a:rPr lang="en-US" sz="2900" b="1" dirty="0"/>
              <a:t>The rate at which the tax is imposed:</a:t>
            </a:r>
            <a:r>
              <a:rPr lang="en-US" sz="2900" dirty="0"/>
              <a:t> The specific rate of taxation must be ascertainable.</a:t>
            </a:r>
          </a:p>
          <a:p>
            <a:pPr lvl="1" algn="just">
              <a:lnSpc>
                <a:spcPct val="150000"/>
              </a:lnSpc>
            </a:pPr>
            <a:r>
              <a:rPr lang="en-US" sz="2900" b="1" dirty="0"/>
              <a:t>The measure or value to which the rate is applied:</a:t>
            </a:r>
            <a:r>
              <a:rPr lang="en-US" sz="2900" dirty="0"/>
              <a:t> The basis on which the tax is calculated (e.g., sale price, turnover) must be defined.</a:t>
            </a:r>
            <a:endParaRPr lang="en-US" dirty="0"/>
          </a:p>
        </p:txBody>
      </p:sp>
      <p:sp>
        <p:nvSpPr>
          <p:cNvPr id="4" name="Date Placeholder 3">
            <a:extLst>
              <a:ext uri="{FF2B5EF4-FFF2-40B4-BE49-F238E27FC236}">
                <a16:creationId xmlns:a16="http://schemas.microsoft.com/office/drawing/2014/main" id="{0D3932C4-25C6-9658-C61D-457B67F3616B}"/>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753087F3-8780-AB3B-101D-DBD6FBFF6736}"/>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A130E52-B198-B61D-FBBC-35D52F29A608}"/>
              </a:ext>
            </a:extLst>
          </p:cNvPr>
          <p:cNvSpPr>
            <a:spLocks noGrp="1"/>
          </p:cNvSpPr>
          <p:nvPr>
            <p:ph type="sldNum" sz="quarter" idx="12"/>
          </p:nvPr>
        </p:nvSpPr>
        <p:spPr/>
        <p:txBody>
          <a:bodyPr/>
          <a:lstStyle/>
          <a:p>
            <a:fld id="{876707C9-1545-4374-BCD1-808D05855655}" type="slidenum">
              <a:rPr lang="en-IN" smtClean="0"/>
              <a:t>4</a:t>
            </a:fld>
            <a:endParaRPr lang="en-IN" dirty="0"/>
          </a:p>
        </p:txBody>
      </p:sp>
    </p:spTree>
    <p:extLst>
      <p:ext uri="{BB962C8B-B14F-4D97-AF65-F5344CB8AC3E}">
        <p14:creationId xmlns:p14="http://schemas.microsoft.com/office/powerpoint/2010/main" val="22396368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0484E-A175-958D-1729-7F54B4EDDA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48140E-6348-2B16-4A1A-74E478238FFC}"/>
              </a:ext>
            </a:extLst>
          </p:cNvPr>
          <p:cNvSpPr>
            <a:spLocks noGrp="1"/>
          </p:cNvSpPr>
          <p:nvPr>
            <p:ph type="title"/>
          </p:nvPr>
        </p:nvSpPr>
        <p:spPr>
          <a:xfrm>
            <a:off x="838200" y="365126"/>
            <a:ext cx="10515600" cy="1029566"/>
          </a:xfrm>
        </p:spPr>
        <p:txBody>
          <a:bodyPr/>
          <a:lstStyle/>
          <a:p>
            <a:r>
              <a:rPr lang="en-IN" dirty="0"/>
              <a:t>Schedule II</a:t>
            </a:r>
          </a:p>
        </p:txBody>
      </p:sp>
      <p:sp>
        <p:nvSpPr>
          <p:cNvPr id="3" name="Content Placeholder 2">
            <a:extLst>
              <a:ext uri="{FF2B5EF4-FFF2-40B4-BE49-F238E27FC236}">
                <a16:creationId xmlns:a16="http://schemas.microsoft.com/office/drawing/2014/main" id="{B6D1554B-4674-9E57-81C5-7937557B6F94}"/>
              </a:ext>
            </a:extLst>
          </p:cNvPr>
          <p:cNvSpPr>
            <a:spLocks noGrp="1"/>
          </p:cNvSpPr>
          <p:nvPr>
            <p:ph idx="1"/>
          </p:nvPr>
        </p:nvSpPr>
        <p:spPr/>
        <p:txBody>
          <a:bodyPr/>
          <a:lstStyle/>
          <a:p>
            <a:pPr marL="0" indent="0" algn="just">
              <a:lnSpc>
                <a:spcPct val="170000"/>
              </a:lnSpc>
              <a:buNone/>
            </a:pPr>
            <a:r>
              <a:rPr lang="en-US" dirty="0"/>
              <a:t>(1A)— where certain activities or transactions constitute a supply in accordance with the provisions of sub-section (1), </a:t>
            </a:r>
            <a:r>
              <a:rPr lang="en-US" b="1" i="1" dirty="0"/>
              <a:t>they shall be treated either as supply of goods or supply of services as referred to in Schedule II</a:t>
            </a:r>
          </a:p>
          <a:p>
            <a:pPr marL="0" indent="0">
              <a:buNone/>
            </a:pPr>
            <a:endParaRPr lang="en-US" dirty="0"/>
          </a:p>
        </p:txBody>
      </p:sp>
      <p:sp>
        <p:nvSpPr>
          <p:cNvPr id="4" name="Date Placeholder 3">
            <a:extLst>
              <a:ext uri="{FF2B5EF4-FFF2-40B4-BE49-F238E27FC236}">
                <a16:creationId xmlns:a16="http://schemas.microsoft.com/office/drawing/2014/main" id="{2C67E9E5-E707-2817-BFDE-882A513EEDAF}"/>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3E45CFA3-EFF7-BBC9-B405-D2735E391AD7}"/>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FD2AB3EF-86BB-FABC-6471-44BEE10CCDF6}"/>
              </a:ext>
            </a:extLst>
          </p:cNvPr>
          <p:cNvSpPr>
            <a:spLocks noGrp="1"/>
          </p:cNvSpPr>
          <p:nvPr>
            <p:ph type="sldNum" sz="quarter" idx="12"/>
          </p:nvPr>
        </p:nvSpPr>
        <p:spPr/>
        <p:txBody>
          <a:bodyPr/>
          <a:lstStyle/>
          <a:p>
            <a:fld id="{876707C9-1545-4374-BCD1-808D05855655}" type="slidenum">
              <a:rPr lang="en-IN" smtClean="0"/>
              <a:t>40</a:t>
            </a:fld>
            <a:endParaRPr lang="en-IN" dirty="0"/>
          </a:p>
        </p:txBody>
      </p:sp>
    </p:spTree>
    <p:extLst>
      <p:ext uri="{BB962C8B-B14F-4D97-AF65-F5344CB8AC3E}">
        <p14:creationId xmlns:p14="http://schemas.microsoft.com/office/powerpoint/2010/main" val="2417825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A76C62-BA34-639E-AFE6-343CD02DEC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3E9487-C333-4584-24A2-6A4B17D8E81B}"/>
              </a:ext>
            </a:extLst>
          </p:cNvPr>
          <p:cNvSpPr>
            <a:spLocks noGrp="1"/>
          </p:cNvSpPr>
          <p:nvPr>
            <p:ph type="title"/>
          </p:nvPr>
        </p:nvSpPr>
        <p:spPr>
          <a:xfrm>
            <a:off x="838200" y="365125"/>
            <a:ext cx="10515600" cy="788761"/>
          </a:xfrm>
        </p:spPr>
        <p:txBody>
          <a:bodyPr>
            <a:normAutofit/>
          </a:bodyPr>
          <a:lstStyle/>
          <a:p>
            <a:r>
              <a:rPr lang="en-IN" dirty="0"/>
              <a:t>Schedule II</a:t>
            </a:r>
          </a:p>
        </p:txBody>
      </p:sp>
      <p:sp>
        <p:nvSpPr>
          <p:cNvPr id="3" name="Content Placeholder 2">
            <a:extLst>
              <a:ext uri="{FF2B5EF4-FFF2-40B4-BE49-F238E27FC236}">
                <a16:creationId xmlns:a16="http://schemas.microsoft.com/office/drawing/2014/main" id="{DE6C0FA2-E820-25D5-71A6-B492F8BF670C}"/>
              </a:ext>
            </a:extLst>
          </p:cNvPr>
          <p:cNvSpPr>
            <a:spLocks noGrp="1"/>
          </p:cNvSpPr>
          <p:nvPr>
            <p:ph idx="1"/>
          </p:nvPr>
        </p:nvSpPr>
        <p:spPr>
          <a:xfrm>
            <a:off x="489857" y="1240971"/>
            <a:ext cx="11136086" cy="4935992"/>
          </a:xfrm>
        </p:spPr>
        <p:txBody>
          <a:bodyPr>
            <a:normAutofit fontScale="92500" lnSpcReduction="10000"/>
          </a:bodyPr>
          <a:lstStyle/>
          <a:p>
            <a:pPr marL="0" indent="0">
              <a:buNone/>
            </a:pPr>
            <a:r>
              <a:rPr lang="en-US" b="1" dirty="0"/>
              <a:t>1. Transfer</a:t>
            </a:r>
            <a:endParaRPr lang="en-US" dirty="0"/>
          </a:p>
          <a:p>
            <a:pPr marL="0" indent="0" algn="just">
              <a:buNone/>
            </a:pPr>
            <a:r>
              <a:rPr lang="en-US" dirty="0"/>
              <a:t>    </a:t>
            </a:r>
            <a:r>
              <a:rPr lang="en-US" i="1" dirty="0"/>
              <a:t>(a) any transfer of the title in goods is a supply of goods;</a:t>
            </a:r>
          </a:p>
          <a:p>
            <a:pPr marL="360363" indent="-360363" algn="just">
              <a:buNone/>
            </a:pPr>
            <a:r>
              <a:rPr lang="en-US" i="1" dirty="0"/>
              <a:t>    (b) any transfer of right in goods or of undivided share in goods without the       transfer of title thereof, is a supply of services;</a:t>
            </a:r>
          </a:p>
          <a:p>
            <a:pPr marL="360363" indent="-360363" algn="just">
              <a:buNone/>
            </a:pPr>
            <a:r>
              <a:rPr lang="en-US" sz="2600" i="1" dirty="0"/>
              <a:t>    </a:t>
            </a:r>
            <a:r>
              <a:rPr lang="en-US" i="1" dirty="0"/>
              <a:t>(c) any transfer of title in goods under an agreement which stipulates that property in goods shall pass at a future date upon payment of full consideration as agreed, is a supply of goods.</a:t>
            </a:r>
          </a:p>
          <a:p>
            <a:pPr marL="0" indent="0">
              <a:buNone/>
            </a:pPr>
            <a:r>
              <a:rPr lang="en-US" b="1" dirty="0"/>
              <a:t>2. Land and Building</a:t>
            </a:r>
            <a:endParaRPr lang="en-US" dirty="0"/>
          </a:p>
          <a:p>
            <a:pPr marL="0" indent="0" algn="just">
              <a:buNone/>
            </a:pPr>
            <a:r>
              <a:rPr lang="en-US" dirty="0"/>
              <a:t>   </a:t>
            </a:r>
            <a:r>
              <a:rPr lang="en-US" i="1" dirty="0"/>
              <a:t>(a) any lease, tenancy, easement, </a:t>
            </a:r>
            <a:r>
              <a:rPr lang="en-US" i="1" dirty="0" err="1"/>
              <a:t>licence</a:t>
            </a:r>
            <a:r>
              <a:rPr lang="en-US" i="1" dirty="0"/>
              <a:t> to occupy land is a supply of services;</a:t>
            </a:r>
          </a:p>
          <a:p>
            <a:pPr marL="268288" indent="-268288" algn="just">
              <a:buNone/>
            </a:pPr>
            <a:r>
              <a:rPr lang="en-US" i="1" dirty="0"/>
              <a:t>   (b) any lease or letting out of the building including a commercial, industrial or  residential complex for business or commerce, either wholly or partly, is a supply of services.</a:t>
            </a:r>
          </a:p>
          <a:p>
            <a:pPr marL="0" indent="0">
              <a:buNone/>
            </a:pPr>
            <a:endParaRPr lang="en-US" dirty="0"/>
          </a:p>
        </p:txBody>
      </p:sp>
      <p:sp>
        <p:nvSpPr>
          <p:cNvPr id="4" name="Date Placeholder 3">
            <a:extLst>
              <a:ext uri="{FF2B5EF4-FFF2-40B4-BE49-F238E27FC236}">
                <a16:creationId xmlns:a16="http://schemas.microsoft.com/office/drawing/2014/main" id="{0C2900E3-F29C-B05E-A848-CE9127DDBC61}"/>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F75F08C4-E86F-41DE-DD85-BC2D81E671DC}"/>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03B81AE9-E381-D76F-65FD-C33D5C6C6040}"/>
              </a:ext>
            </a:extLst>
          </p:cNvPr>
          <p:cNvSpPr>
            <a:spLocks noGrp="1"/>
          </p:cNvSpPr>
          <p:nvPr>
            <p:ph type="sldNum" sz="quarter" idx="12"/>
          </p:nvPr>
        </p:nvSpPr>
        <p:spPr/>
        <p:txBody>
          <a:bodyPr/>
          <a:lstStyle/>
          <a:p>
            <a:fld id="{876707C9-1545-4374-BCD1-808D05855655}" type="slidenum">
              <a:rPr lang="en-IN" smtClean="0"/>
              <a:t>41</a:t>
            </a:fld>
            <a:endParaRPr lang="en-IN" dirty="0"/>
          </a:p>
        </p:txBody>
      </p:sp>
    </p:spTree>
    <p:extLst>
      <p:ext uri="{BB962C8B-B14F-4D97-AF65-F5344CB8AC3E}">
        <p14:creationId xmlns:p14="http://schemas.microsoft.com/office/powerpoint/2010/main" val="31608596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FB357-73D2-5E80-E139-4A4251B59D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D4BCE2-F960-6FE9-21C2-701697EBBF25}"/>
              </a:ext>
            </a:extLst>
          </p:cNvPr>
          <p:cNvSpPr>
            <a:spLocks noGrp="1"/>
          </p:cNvSpPr>
          <p:nvPr>
            <p:ph type="title"/>
          </p:nvPr>
        </p:nvSpPr>
        <p:spPr>
          <a:xfrm>
            <a:off x="838200" y="365125"/>
            <a:ext cx="10515600" cy="788761"/>
          </a:xfrm>
        </p:spPr>
        <p:txBody>
          <a:bodyPr>
            <a:normAutofit/>
          </a:bodyPr>
          <a:lstStyle/>
          <a:p>
            <a:r>
              <a:rPr lang="en-IN" dirty="0"/>
              <a:t>Schedule II</a:t>
            </a:r>
          </a:p>
        </p:txBody>
      </p:sp>
      <p:sp>
        <p:nvSpPr>
          <p:cNvPr id="3" name="Content Placeholder 2">
            <a:extLst>
              <a:ext uri="{FF2B5EF4-FFF2-40B4-BE49-F238E27FC236}">
                <a16:creationId xmlns:a16="http://schemas.microsoft.com/office/drawing/2014/main" id="{566A3495-E684-1053-D7EE-D507BCB3D7C8}"/>
              </a:ext>
            </a:extLst>
          </p:cNvPr>
          <p:cNvSpPr>
            <a:spLocks noGrp="1"/>
          </p:cNvSpPr>
          <p:nvPr>
            <p:ph idx="1"/>
          </p:nvPr>
        </p:nvSpPr>
        <p:spPr>
          <a:xfrm>
            <a:off x="489857" y="1240971"/>
            <a:ext cx="11136086" cy="4935992"/>
          </a:xfrm>
        </p:spPr>
        <p:txBody>
          <a:bodyPr>
            <a:normAutofit fontScale="55000" lnSpcReduction="20000"/>
          </a:bodyPr>
          <a:lstStyle/>
          <a:p>
            <a:pPr marL="0" indent="0">
              <a:buNone/>
            </a:pPr>
            <a:r>
              <a:rPr lang="en-US" b="1" dirty="0"/>
              <a:t>3. Treatment or process— </a:t>
            </a:r>
            <a:r>
              <a:rPr lang="en-US" dirty="0"/>
              <a:t>Any treatment or process which is applied to another person's goods is a supply of services.</a:t>
            </a:r>
          </a:p>
          <a:p>
            <a:pPr marL="0" indent="0">
              <a:buNone/>
            </a:pPr>
            <a:r>
              <a:rPr lang="en-US" b="1" dirty="0"/>
              <a:t>4. Transfer of business assets</a:t>
            </a:r>
            <a:endParaRPr lang="en-US" dirty="0"/>
          </a:p>
          <a:p>
            <a:pPr marL="0" indent="0" algn="just">
              <a:lnSpc>
                <a:spcPct val="170000"/>
              </a:lnSpc>
              <a:buNone/>
            </a:pPr>
            <a:r>
              <a:rPr lang="en-US" dirty="0"/>
              <a:t>(a) where goods forming part of the assets of a business are transferred or disposed of by or under the directions of the person carrying on the business so as no longer to form part of those assets, such transfer or disposal is a supply of goods by the person;</a:t>
            </a:r>
          </a:p>
          <a:p>
            <a:pPr marL="0" indent="0" algn="just">
              <a:lnSpc>
                <a:spcPct val="170000"/>
              </a:lnSpc>
              <a:buNone/>
            </a:pPr>
            <a:r>
              <a:rPr lang="en-US" dirty="0"/>
              <a:t>(b) where, by or under the direction of a person carrying on a business, goods held or used for the purposes of the business are put to any private use or are used, or made available to any person for use, for any purpose other than a purpose of the business, the usage or making available of such goods is a supply of services;</a:t>
            </a:r>
          </a:p>
          <a:p>
            <a:pPr marL="0" indent="0" algn="just">
              <a:lnSpc>
                <a:spcPct val="170000"/>
              </a:lnSpc>
              <a:buNone/>
            </a:pPr>
            <a:r>
              <a:rPr lang="en-US" dirty="0"/>
              <a:t>(c) where any person ceases to be a taxable person, any goods forming part of the assets of any business carried on by him shall be deemed to be supplied by him in the course or furtherance of his business immediately before he ceases to be a taxable person, unless-</a:t>
            </a:r>
          </a:p>
          <a:p>
            <a:pPr marL="0" indent="0" algn="just">
              <a:lnSpc>
                <a:spcPct val="170000"/>
              </a:lnSpc>
              <a:buNone/>
            </a:pPr>
            <a:r>
              <a:rPr lang="en-US" dirty="0"/>
              <a:t>    (</a:t>
            </a:r>
            <a:r>
              <a:rPr lang="en-US" dirty="0" err="1"/>
              <a:t>i</a:t>
            </a:r>
            <a:r>
              <a:rPr lang="en-US" dirty="0"/>
              <a:t>) the business is transferred as a going concern to another person; or</a:t>
            </a:r>
          </a:p>
          <a:p>
            <a:pPr marL="0" indent="0" algn="just">
              <a:lnSpc>
                <a:spcPct val="170000"/>
              </a:lnSpc>
              <a:buNone/>
            </a:pPr>
            <a:r>
              <a:rPr lang="en-US" dirty="0"/>
              <a:t>    (ii) the business is carried on by a personal representative who is deemed to be a taxable   person.</a:t>
            </a:r>
          </a:p>
          <a:p>
            <a:pPr marL="0" indent="0">
              <a:buNone/>
            </a:pPr>
            <a:endParaRPr lang="en-US" dirty="0"/>
          </a:p>
        </p:txBody>
      </p:sp>
      <p:sp>
        <p:nvSpPr>
          <p:cNvPr id="4" name="Date Placeholder 3">
            <a:extLst>
              <a:ext uri="{FF2B5EF4-FFF2-40B4-BE49-F238E27FC236}">
                <a16:creationId xmlns:a16="http://schemas.microsoft.com/office/drawing/2014/main" id="{135FD062-542C-9C29-15AA-5E9AA400B5CB}"/>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4B9EF530-1D00-0E84-CB7B-E2FA20CF5B5E}"/>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D40788A1-F89F-437D-A0A2-D659C0D0E5E3}"/>
              </a:ext>
            </a:extLst>
          </p:cNvPr>
          <p:cNvSpPr>
            <a:spLocks noGrp="1"/>
          </p:cNvSpPr>
          <p:nvPr>
            <p:ph type="sldNum" sz="quarter" idx="12"/>
          </p:nvPr>
        </p:nvSpPr>
        <p:spPr/>
        <p:txBody>
          <a:bodyPr/>
          <a:lstStyle/>
          <a:p>
            <a:fld id="{876707C9-1545-4374-BCD1-808D05855655}" type="slidenum">
              <a:rPr lang="en-IN" smtClean="0"/>
              <a:t>42</a:t>
            </a:fld>
            <a:endParaRPr lang="en-IN" dirty="0"/>
          </a:p>
        </p:txBody>
      </p:sp>
    </p:spTree>
    <p:extLst>
      <p:ext uri="{BB962C8B-B14F-4D97-AF65-F5344CB8AC3E}">
        <p14:creationId xmlns:p14="http://schemas.microsoft.com/office/powerpoint/2010/main" val="38703807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B8F9BF-5601-1E38-E453-EBAECB61FC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BF1BF-4596-09C8-8EA9-5722B872477B}"/>
              </a:ext>
            </a:extLst>
          </p:cNvPr>
          <p:cNvSpPr>
            <a:spLocks noGrp="1"/>
          </p:cNvSpPr>
          <p:nvPr>
            <p:ph type="title"/>
          </p:nvPr>
        </p:nvSpPr>
        <p:spPr>
          <a:xfrm>
            <a:off x="838200" y="365125"/>
            <a:ext cx="10515600" cy="788761"/>
          </a:xfrm>
        </p:spPr>
        <p:txBody>
          <a:bodyPr>
            <a:normAutofit/>
          </a:bodyPr>
          <a:lstStyle/>
          <a:p>
            <a:r>
              <a:rPr lang="en-IN" dirty="0"/>
              <a:t>Schedule II</a:t>
            </a:r>
          </a:p>
        </p:txBody>
      </p:sp>
      <p:sp>
        <p:nvSpPr>
          <p:cNvPr id="3" name="Content Placeholder 2">
            <a:extLst>
              <a:ext uri="{FF2B5EF4-FFF2-40B4-BE49-F238E27FC236}">
                <a16:creationId xmlns:a16="http://schemas.microsoft.com/office/drawing/2014/main" id="{79FBDB16-7D2A-6C00-E78E-F3F28B85037A}"/>
              </a:ext>
            </a:extLst>
          </p:cNvPr>
          <p:cNvSpPr>
            <a:spLocks noGrp="1"/>
          </p:cNvSpPr>
          <p:nvPr>
            <p:ph idx="1"/>
          </p:nvPr>
        </p:nvSpPr>
        <p:spPr>
          <a:xfrm>
            <a:off x="489857" y="1240971"/>
            <a:ext cx="11136086" cy="4935992"/>
          </a:xfrm>
        </p:spPr>
        <p:txBody>
          <a:bodyPr>
            <a:normAutofit fontScale="55000" lnSpcReduction="20000"/>
          </a:bodyPr>
          <a:lstStyle/>
          <a:p>
            <a:r>
              <a:rPr lang="en-US" b="1" dirty="0"/>
              <a:t>5. Supply of services</a:t>
            </a:r>
            <a:endParaRPr lang="en-US" dirty="0"/>
          </a:p>
          <a:p>
            <a:pPr marL="0" indent="0">
              <a:lnSpc>
                <a:spcPct val="120000"/>
              </a:lnSpc>
              <a:buNone/>
            </a:pPr>
            <a:r>
              <a:rPr lang="en-US" dirty="0"/>
              <a:t>The following shall be treated as supply of services, namely:-</a:t>
            </a:r>
          </a:p>
          <a:p>
            <a:pPr marL="0" indent="0">
              <a:lnSpc>
                <a:spcPct val="120000"/>
              </a:lnSpc>
              <a:buNone/>
            </a:pPr>
            <a:r>
              <a:rPr lang="en-US" dirty="0"/>
              <a:t>    (a) renting of immovable property;</a:t>
            </a:r>
          </a:p>
          <a:p>
            <a:pPr marL="0" indent="0">
              <a:lnSpc>
                <a:spcPct val="120000"/>
              </a:lnSpc>
              <a:buNone/>
            </a:pPr>
            <a:r>
              <a:rPr lang="en-US" dirty="0"/>
              <a:t>    (b) construction of a complex, building, civil structure or a part thereof, including a complex or building intended for sale to a buyer, wholly or partly, except where the entire consideration has been received after issuance of completion certificate, where required, by the competent authority or after its first occupation, whichever is earlier.</a:t>
            </a:r>
          </a:p>
          <a:p>
            <a:pPr marL="0" indent="0">
              <a:lnSpc>
                <a:spcPct val="120000"/>
              </a:lnSpc>
              <a:buNone/>
            </a:pPr>
            <a:r>
              <a:rPr lang="en-US" b="1" dirty="0"/>
              <a:t>Explanation</a:t>
            </a:r>
            <a:r>
              <a:rPr lang="en-US" dirty="0"/>
              <a:t>.-For the purposes of this clause-</a:t>
            </a:r>
          </a:p>
          <a:p>
            <a:pPr marL="0" indent="0">
              <a:lnSpc>
                <a:spcPct val="120000"/>
              </a:lnSpc>
              <a:buNone/>
            </a:pPr>
            <a:r>
              <a:rPr lang="en-US" dirty="0"/>
              <a:t>(1) the expression "competent authority" means the Government or any authority </a:t>
            </a:r>
            <a:r>
              <a:rPr lang="en-US" dirty="0" err="1"/>
              <a:t>authorised</a:t>
            </a:r>
            <a:r>
              <a:rPr lang="en-US" dirty="0"/>
              <a:t> to issue completion certificate under any law for the time being in force and in case of non-requirement of such certificate from such authority, from any of the following, namely:-</a:t>
            </a:r>
          </a:p>
          <a:p>
            <a:pPr marL="0" indent="0">
              <a:lnSpc>
                <a:spcPct val="120000"/>
              </a:lnSpc>
              <a:buNone/>
            </a:pPr>
            <a:r>
              <a:rPr lang="en-US" dirty="0"/>
              <a:t> (</a:t>
            </a:r>
            <a:r>
              <a:rPr lang="en-US" dirty="0" err="1"/>
              <a:t>i</a:t>
            </a:r>
            <a:r>
              <a:rPr lang="en-US" dirty="0"/>
              <a:t>) an architect registered with the Council of Architecture constituted under the Architects Act, 1972; (20 of 1972.) or</a:t>
            </a:r>
          </a:p>
          <a:p>
            <a:pPr marL="0" indent="0">
              <a:lnSpc>
                <a:spcPct val="120000"/>
              </a:lnSpc>
              <a:buNone/>
            </a:pPr>
            <a:r>
              <a:rPr lang="en-US" dirty="0"/>
              <a:t> (ii) a chartered engineer registered with the Institution of Engineers (India); or</a:t>
            </a:r>
          </a:p>
          <a:p>
            <a:pPr marL="0" indent="0">
              <a:lnSpc>
                <a:spcPct val="120000"/>
              </a:lnSpc>
              <a:buNone/>
            </a:pPr>
            <a:r>
              <a:rPr lang="en-US" dirty="0"/>
              <a:t> (iii) a licensed surveyor of the respective local body of the city or town or village or development or planning authority;</a:t>
            </a:r>
          </a:p>
          <a:p>
            <a:pPr marL="0" indent="0">
              <a:lnSpc>
                <a:spcPct val="120000"/>
              </a:lnSpc>
              <a:buNone/>
            </a:pPr>
            <a:endParaRPr lang="en-US" dirty="0"/>
          </a:p>
          <a:p>
            <a:pPr marL="0" indent="0">
              <a:lnSpc>
                <a:spcPct val="120000"/>
              </a:lnSpc>
              <a:buNone/>
            </a:pPr>
            <a:r>
              <a:rPr lang="en-US" dirty="0"/>
              <a:t>(2) the expression "construction" includes additions, alterations, replacements or </a:t>
            </a:r>
            <a:r>
              <a:rPr lang="en-US" dirty="0" err="1"/>
              <a:t>remodelling</a:t>
            </a:r>
            <a:r>
              <a:rPr lang="en-US" dirty="0"/>
              <a:t> of any existing civil structure;</a:t>
            </a:r>
          </a:p>
          <a:p>
            <a:pPr marL="0" indent="0">
              <a:buNone/>
            </a:pPr>
            <a:endParaRPr lang="en-US" dirty="0"/>
          </a:p>
        </p:txBody>
      </p:sp>
      <p:sp>
        <p:nvSpPr>
          <p:cNvPr id="4" name="Date Placeholder 3">
            <a:extLst>
              <a:ext uri="{FF2B5EF4-FFF2-40B4-BE49-F238E27FC236}">
                <a16:creationId xmlns:a16="http://schemas.microsoft.com/office/drawing/2014/main" id="{A5F46578-6F63-45AF-CB4D-E64D7401F440}"/>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2AF92D2F-3340-0C82-BF13-D233FDD6CC2B}"/>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C447E162-E4D9-51AD-019C-10009E6A9F1E}"/>
              </a:ext>
            </a:extLst>
          </p:cNvPr>
          <p:cNvSpPr>
            <a:spLocks noGrp="1"/>
          </p:cNvSpPr>
          <p:nvPr>
            <p:ph type="sldNum" sz="quarter" idx="12"/>
          </p:nvPr>
        </p:nvSpPr>
        <p:spPr/>
        <p:txBody>
          <a:bodyPr/>
          <a:lstStyle/>
          <a:p>
            <a:fld id="{876707C9-1545-4374-BCD1-808D05855655}" type="slidenum">
              <a:rPr lang="en-IN" smtClean="0"/>
              <a:t>43</a:t>
            </a:fld>
            <a:endParaRPr lang="en-IN" dirty="0"/>
          </a:p>
        </p:txBody>
      </p:sp>
    </p:spTree>
    <p:extLst>
      <p:ext uri="{BB962C8B-B14F-4D97-AF65-F5344CB8AC3E}">
        <p14:creationId xmlns:p14="http://schemas.microsoft.com/office/powerpoint/2010/main" val="27832119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618D0-0888-2909-FFB8-FDA441EAAF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6E4DC1-2146-F33E-AFE4-226DCA078655}"/>
              </a:ext>
            </a:extLst>
          </p:cNvPr>
          <p:cNvSpPr>
            <a:spLocks noGrp="1"/>
          </p:cNvSpPr>
          <p:nvPr>
            <p:ph type="title"/>
          </p:nvPr>
        </p:nvSpPr>
        <p:spPr>
          <a:xfrm>
            <a:off x="838200" y="365125"/>
            <a:ext cx="10515600" cy="788761"/>
          </a:xfrm>
        </p:spPr>
        <p:txBody>
          <a:bodyPr>
            <a:normAutofit/>
          </a:bodyPr>
          <a:lstStyle/>
          <a:p>
            <a:r>
              <a:rPr lang="en-IN" dirty="0"/>
              <a:t>Schedule II</a:t>
            </a:r>
          </a:p>
        </p:txBody>
      </p:sp>
      <p:sp>
        <p:nvSpPr>
          <p:cNvPr id="3" name="Content Placeholder 2">
            <a:extLst>
              <a:ext uri="{FF2B5EF4-FFF2-40B4-BE49-F238E27FC236}">
                <a16:creationId xmlns:a16="http://schemas.microsoft.com/office/drawing/2014/main" id="{D269D3F9-530C-2ECC-81B3-36AAC50B8F32}"/>
              </a:ext>
            </a:extLst>
          </p:cNvPr>
          <p:cNvSpPr>
            <a:spLocks noGrp="1"/>
          </p:cNvSpPr>
          <p:nvPr>
            <p:ph idx="1"/>
          </p:nvPr>
        </p:nvSpPr>
        <p:spPr>
          <a:xfrm>
            <a:off x="489857" y="1240971"/>
            <a:ext cx="11136086" cy="4935992"/>
          </a:xfrm>
        </p:spPr>
        <p:txBody>
          <a:bodyPr>
            <a:normAutofit fontScale="85000" lnSpcReduction="20000"/>
          </a:bodyPr>
          <a:lstStyle/>
          <a:p>
            <a:pPr marL="0" indent="0">
              <a:buNone/>
            </a:pPr>
            <a:r>
              <a:rPr lang="en-US" b="1" dirty="0"/>
              <a:t>5. Supply of services</a:t>
            </a:r>
            <a:endParaRPr lang="en-US" dirty="0"/>
          </a:p>
          <a:p>
            <a:pPr marL="0" indent="0" algn="just">
              <a:lnSpc>
                <a:spcPct val="150000"/>
              </a:lnSpc>
              <a:buNone/>
            </a:pPr>
            <a:r>
              <a:rPr lang="en-US" dirty="0"/>
              <a:t> (c) temporary transfer or permitting the use or enjoyment of any intellectual property right;</a:t>
            </a:r>
          </a:p>
          <a:p>
            <a:pPr marL="0" indent="0" algn="just">
              <a:lnSpc>
                <a:spcPct val="150000"/>
              </a:lnSpc>
              <a:buNone/>
            </a:pPr>
            <a:r>
              <a:rPr lang="en-US" dirty="0"/>
              <a:t>(d) development, design, programming, customization, adaptation, upgradation, enhancement, implementation of information technology software;</a:t>
            </a:r>
          </a:p>
          <a:p>
            <a:pPr marL="0" indent="0" algn="just">
              <a:lnSpc>
                <a:spcPct val="150000"/>
              </a:lnSpc>
              <a:buNone/>
            </a:pPr>
            <a:r>
              <a:rPr lang="en-US" dirty="0"/>
              <a:t>(e) agreeing to the obligation to refrain from an act, or to tolerate an act or a situation, or to do an act; and</a:t>
            </a:r>
          </a:p>
          <a:p>
            <a:pPr marL="0" indent="0" algn="just">
              <a:lnSpc>
                <a:spcPct val="150000"/>
              </a:lnSpc>
              <a:buNone/>
            </a:pPr>
            <a:r>
              <a:rPr lang="en-US" dirty="0"/>
              <a:t>(f) transfer of the right to use any goods for any purpose (whether or not for a specified period) for cash, deferred payment or other valuable consideration.</a:t>
            </a:r>
          </a:p>
          <a:p>
            <a:pPr marL="0" indent="0">
              <a:buNone/>
            </a:pPr>
            <a:endParaRPr lang="en-US" dirty="0"/>
          </a:p>
        </p:txBody>
      </p:sp>
      <p:sp>
        <p:nvSpPr>
          <p:cNvPr id="4" name="Date Placeholder 3">
            <a:extLst>
              <a:ext uri="{FF2B5EF4-FFF2-40B4-BE49-F238E27FC236}">
                <a16:creationId xmlns:a16="http://schemas.microsoft.com/office/drawing/2014/main" id="{CD23948D-5FAB-8E5F-5180-962D43D9519A}"/>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CF142EBB-AE1B-79DC-9F84-3A545E91AA5F}"/>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48CEFA6C-0F9E-EECF-435F-6FE80EB9A6F8}"/>
              </a:ext>
            </a:extLst>
          </p:cNvPr>
          <p:cNvSpPr>
            <a:spLocks noGrp="1"/>
          </p:cNvSpPr>
          <p:nvPr>
            <p:ph type="sldNum" sz="quarter" idx="12"/>
          </p:nvPr>
        </p:nvSpPr>
        <p:spPr/>
        <p:txBody>
          <a:bodyPr/>
          <a:lstStyle/>
          <a:p>
            <a:fld id="{876707C9-1545-4374-BCD1-808D05855655}" type="slidenum">
              <a:rPr lang="en-IN" smtClean="0"/>
              <a:t>44</a:t>
            </a:fld>
            <a:endParaRPr lang="en-IN" dirty="0"/>
          </a:p>
        </p:txBody>
      </p:sp>
    </p:spTree>
    <p:extLst>
      <p:ext uri="{BB962C8B-B14F-4D97-AF65-F5344CB8AC3E}">
        <p14:creationId xmlns:p14="http://schemas.microsoft.com/office/powerpoint/2010/main" val="36602868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3E49F-E994-5A70-3461-8FFBDB820C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282488-AAB4-268E-5035-622C346D27A5}"/>
              </a:ext>
            </a:extLst>
          </p:cNvPr>
          <p:cNvSpPr>
            <a:spLocks noGrp="1"/>
          </p:cNvSpPr>
          <p:nvPr>
            <p:ph type="title"/>
          </p:nvPr>
        </p:nvSpPr>
        <p:spPr>
          <a:xfrm>
            <a:off x="838200" y="365125"/>
            <a:ext cx="10515600" cy="788761"/>
          </a:xfrm>
        </p:spPr>
        <p:txBody>
          <a:bodyPr>
            <a:normAutofit/>
          </a:bodyPr>
          <a:lstStyle/>
          <a:p>
            <a:r>
              <a:rPr lang="en-IN" dirty="0"/>
              <a:t>Schedule II</a:t>
            </a:r>
          </a:p>
        </p:txBody>
      </p:sp>
      <p:sp>
        <p:nvSpPr>
          <p:cNvPr id="3" name="Content Placeholder 2">
            <a:extLst>
              <a:ext uri="{FF2B5EF4-FFF2-40B4-BE49-F238E27FC236}">
                <a16:creationId xmlns:a16="http://schemas.microsoft.com/office/drawing/2014/main" id="{664126BC-0F9A-4B58-CFDE-E2F0904F23FB}"/>
              </a:ext>
            </a:extLst>
          </p:cNvPr>
          <p:cNvSpPr>
            <a:spLocks noGrp="1"/>
          </p:cNvSpPr>
          <p:nvPr>
            <p:ph idx="1"/>
          </p:nvPr>
        </p:nvSpPr>
        <p:spPr>
          <a:xfrm>
            <a:off x="489857" y="1240971"/>
            <a:ext cx="11136086" cy="4935992"/>
          </a:xfrm>
        </p:spPr>
        <p:txBody>
          <a:bodyPr>
            <a:normAutofit/>
          </a:bodyPr>
          <a:lstStyle/>
          <a:p>
            <a:r>
              <a:rPr lang="en-US" b="1" dirty="0"/>
              <a:t>6. Composite supply</a:t>
            </a:r>
            <a:endParaRPr lang="en-US" dirty="0"/>
          </a:p>
          <a:p>
            <a:pPr marL="0" indent="0">
              <a:buNone/>
            </a:pPr>
            <a:r>
              <a:rPr lang="en-US" dirty="0"/>
              <a:t>The following composite supplies shall be treated as a supply of services, namely:-</a:t>
            </a:r>
          </a:p>
          <a:p>
            <a:pPr marL="0" indent="0">
              <a:buNone/>
            </a:pPr>
            <a:r>
              <a:rPr lang="en-US" dirty="0"/>
              <a:t> (a) works contract as defined in clause (119) of section 2; and</a:t>
            </a:r>
          </a:p>
          <a:p>
            <a:pPr marL="0" indent="0" algn="just">
              <a:buNone/>
            </a:pPr>
            <a:r>
              <a:rPr lang="en-US" dirty="0"/>
              <a:t> (b) supply, by way of or as part of any service or in any other manner whatsoever, of goods, being food or any other article for human consumption or any drink (other than alcoholic liquor for human consumption), where such supply or service is for cash, deferred payment or other valuable consideration.</a:t>
            </a:r>
          </a:p>
        </p:txBody>
      </p:sp>
      <p:sp>
        <p:nvSpPr>
          <p:cNvPr id="4" name="Date Placeholder 3">
            <a:extLst>
              <a:ext uri="{FF2B5EF4-FFF2-40B4-BE49-F238E27FC236}">
                <a16:creationId xmlns:a16="http://schemas.microsoft.com/office/drawing/2014/main" id="{F84E58FC-8DDE-49FA-030E-9E9DCA6188C1}"/>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2D1644C4-A24A-EFC4-0219-9DF10D68CD95}"/>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F2F86A2D-71E5-B255-088A-B3F682408A4D}"/>
              </a:ext>
            </a:extLst>
          </p:cNvPr>
          <p:cNvSpPr>
            <a:spLocks noGrp="1"/>
          </p:cNvSpPr>
          <p:nvPr>
            <p:ph type="sldNum" sz="quarter" idx="12"/>
          </p:nvPr>
        </p:nvSpPr>
        <p:spPr/>
        <p:txBody>
          <a:bodyPr/>
          <a:lstStyle/>
          <a:p>
            <a:fld id="{876707C9-1545-4374-BCD1-808D05855655}" type="slidenum">
              <a:rPr lang="en-IN" smtClean="0"/>
              <a:t>45</a:t>
            </a:fld>
            <a:endParaRPr lang="en-IN" dirty="0"/>
          </a:p>
        </p:txBody>
      </p:sp>
    </p:spTree>
    <p:extLst>
      <p:ext uri="{BB962C8B-B14F-4D97-AF65-F5344CB8AC3E}">
        <p14:creationId xmlns:p14="http://schemas.microsoft.com/office/powerpoint/2010/main" val="13291336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A8CAF-A468-661E-FA5B-3A649327D5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17A90A-BE6F-B38F-11B7-34D74A50A76A}"/>
              </a:ext>
            </a:extLst>
          </p:cNvPr>
          <p:cNvSpPr>
            <a:spLocks noGrp="1"/>
          </p:cNvSpPr>
          <p:nvPr>
            <p:ph type="title"/>
          </p:nvPr>
        </p:nvSpPr>
        <p:spPr>
          <a:xfrm>
            <a:off x="838200" y="365125"/>
            <a:ext cx="10515600" cy="788761"/>
          </a:xfrm>
        </p:spPr>
        <p:txBody>
          <a:bodyPr>
            <a:normAutofit/>
          </a:bodyPr>
          <a:lstStyle/>
          <a:p>
            <a:r>
              <a:rPr lang="en-IN" dirty="0"/>
              <a:t>Section 7(1)(2)</a:t>
            </a:r>
          </a:p>
        </p:txBody>
      </p:sp>
      <p:sp>
        <p:nvSpPr>
          <p:cNvPr id="3" name="Content Placeholder 2">
            <a:extLst>
              <a:ext uri="{FF2B5EF4-FFF2-40B4-BE49-F238E27FC236}">
                <a16:creationId xmlns:a16="http://schemas.microsoft.com/office/drawing/2014/main" id="{3FB6D94C-8C16-E802-92A2-60C44B4D0180}"/>
              </a:ext>
            </a:extLst>
          </p:cNvPr>
          <p:cNvSpPr>
            <a:spLocks noGrp="1"/>
          </p:cNvSpPr>
          <p:nvPr>
            <p:ph idx="1"/>
          </p:nvPr>
        </p:nvSpPr>
        <p:spPr>
          <a:xfrm>
            <a:off x="489857" y="1240971"/>
            <a:ext cx="11136086" cy="4935992"/>
          </a:xfrm>
        </p:spPr>
        <p:txBody>
          <a:bodyPr>
            <a:normAutofit fontScale="92500" lnSpcReduction="10000"/>
          </a:bodyPr>
          <a:lstStyle/>
          <a:p>
            <a:endParaRPr lang="en-US" dirty="0"/>
          </a:p>
          <a:p>
            <a:pPr marL="0" indent="0">
              <a:lnSpc>
                <a:spcPct val="150000"/>
              </a:lnSpc>
              <a:buNone/>
            </a:pPr>
            <a:r>
              <a:rPr lang="en-US" dirty="0"/>
              <a:t>Notwithstanding anything contained in sub-section (1),––</a:t>
            </a:r>
          </a:p>
          <a:p>
            <a:pPr marL="0" indent="0">
              <a:lnSpc>
                <a:spcPct val="150000"/>
              </a:lnSpc>
              <a:buNone/>
            </a:pPr>
            <a:r>
              <a:rPr lang="en-US" dirty="0"/>
              <a:t>(a) activities or transactions specified in Schedule III; or</a:t>
            </a:r>
          </a:p>
          <a:p>
            <a:pPr marL="0" indent="0" algn="just">
              <a:lnSpc>
                <a:spcPct val="150000"/>
              </a:lnSpc>
              <a:buNone/>
            </a:pPr>
            <a:r>
              <a:rPr lang="en-US" dirty="0"/>
              <a:t>(b) such activities or transactions undertaken by the Central Government, a State Government or any local authority in which they are engaged as public authorities, as may be notified by the Government on the recommendations of the Council,</a:t>
            </a:r>
          </a:p>
          <a:p>
            <a:pPr marL="0" indent="0">
              <a:lnSpc>
                <a:spcPct val="150000"/>
              </a:lnSpc>
              <a:buNone/>
            </a:pPr>
            <a:r>
              <a:rPr lang="en-US" dirty="0"/>
              <a:t>shall be treated neither as a supply of goods nor a supply of services.</a:t>
            </a:r>
          </a:p>
        </p:txBody>
      </p:sp>
      <p:sp>
        <p:nvSpPr>
          <p:cNvPr id="4" name="Date Placeholder 3">
            <a:extLst>
              <a:ext uri="{FF2B5EF4-FFF2-40B4-BE49-F238E27FC236}">
                <a16:creationId xmlns:a16="http://schemas.microsoft.com/office/drawing/2014/main" id="{1984E9BF-586F-4A40-8E49-02CC9C3F3791}"/>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DCC5E734-FEAE-0AE9-614A-B68596C2A5BD}"/>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4CA65917-0731-A13D-2BAB-F1C1C2171A79}"/>
              </a:ext>
            </a:extLst>
          </p:cNvPr>
          <p:cNvSpPr>
            <a:spLocks noGrp="1"/>
          </p:cNvSpPr>
          <p:nvPr>
            <p:ph type="sldNum" sz="quarter" idx="12"/>
          </p:nvPr>
        </p:nvSpPr>
        <p:spPr/>
        <p:txBody>
          <a:bodyPr/>
          <a:lstStyle/>
          <a:p>
            <a:fld id="{876707C9-1545-4374-BCD1-808D05855655}" type="slidenum">
              <a:rPr lang="en-IN" smtClean="0"/>
              <a:t>46</a:t>
            </a:fld>
            <a:endParaRPr lang="en-IN" dirty="0"/>
          </a:p>
        </p:txBody>
      </p:sp>
    </p:spTree>
    <p:extLst>
      <p:ext uri="{BB962C8B-B14F-4D97-AF65-F5344CB8AC3E}">
        <p14:creationId xmlns:p14="http://schemas.microsoft.com/office/powerpoint/2010/main" val="40837879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129AC-3090-862F-1350-2B1CDF5257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82A10D-1961-97DE-2EFD-ADEF0A3FE9A9}"/>
              </a:ext>
            </a:extLst>
          </p:cNvPr>
          <p:cNvSpPr>
            <a:spLocks noGrp="1"/>
          </p:cNvSpPr>
          <p:nvPr>
            <p:ph type="title"/>
          </p:nvPr>
        </p:nvSpPr>
        <p:spPr>
          <a:xfrm>
            <a:off x="217714" y="365125"/>
            <a:ext cx="11136085" cy="788761"/>
          </a:xfrm>
        </p:spPr>
        <p:txBody>
          <a:bodyPr>
            <a:noAutofit/>
          </a:bodyPr>
          <a:lstStyle/>
          <a:p>
            <a:r>
              <a:rPr lang="en-IN" sz="2800" b="1" dirty="0"/>
              <a:t>Schedule III—</a:t>
            </a:r>
            <a:r>
              <a:rPr lang="en-US" sz="2800" b="1" dirty="0"/>
              <a:t>Activities or Transactions which shall be Treated Neither as a Supply of Goods nor a Supply of Services</a:t>
            </a:r>
            <a:br>
              <a:rPr lang="en-US" sz="2800" b="1" dirty="0"/>
            </a:br>
            <a:endParaRPr lang="en-IN" sz="2800" b="1" dirty="0"/>
          </a:p>
        </p:txBody>
      </p:sp>
      <p:sp>
        <p:nvSpPr>
          <p:cNvPr id="3" name="Content Placeholder 2">
            <a:extLst>
              <a:ext uri="{FF2B5EF4-FFF2-40B4-BE49-F238E27FC236}">
                <a16:creationId xmlns:a16="http://schemas.microsoft.com/office/drawing/2014/main" id="{A0E44F1D-07A6-3D09-6B52-7C8A019711E8}"/>
              </a:ext>
            </a:extLst>
          </p:cNvPr>
          <p:cNvSpPr>
            <a:spLocks noGrp="1"/>
          </p:cNvSpPr>
          <p:nvPr>
            <p:ph idx="1"/>
          </p:nvPr>
        </p:nvSpPr>
        <p:spPr>
          <a:xfrm>
            <a:off x="489857" y="1240971"/>
            <a:ext cx="11136086" cy="4935992"/>
          </a:xfrm>
        </p:spPr>
        <p:txBody>
          <a:bodyPr>
            <a:normAutofit fontScale="77500" lnSpcReduction="20000"/>
          </a:bodyPr>
          <a:lstStyle/>
          <a:p>
            <a:pPr marL="0" indent="0" algn="just">
              <a:lnSpc>
                <a:spcPct val="160000"/>
              </a:lnSpc>
              <a:buNone/>
            </a:pPr>
            <a:r>
              <a:rPr lang="en-US" b="1" dirty="0"/>
              <a:t>1.</a:t>
            </a:r>
            <a:r>
              <a:rPr lang="en-US" dirty="0"/>
              <a:t> Services by an employee to the employer in the course of or in relation to his employment.</a:t>
            </a:r>
          </a:p>
          <a:p>
            <a:pPr marL="0" indent="0" algn="just">
              <a:lnSpc>
                <a:spcPct val="160000"/>
              </a:lnSpc>
              <a:buNone/>
            </a:pPr>
            <a:r>
              <a:rPr lang="en-US" b="1" dirty="0"/>
              <a:t>2.</a:t>
            </a:r>
            <a:r>
              <a:rPr lang="en-US" dirty="0"/>
              <a:t> Services by any court or Tribunal established under any law for the time being in force.</a:t>
            </a:r>
          </a:p>
          <a:p>
            <a:pPr marL="0" indent="0" algn="just">
              <a:lnSpc>
                <a:spcPct val="160000"/>
              </a:lnSpc>
              <a:buNone/>
            </a:pPr>
            <a:r>
              <a:rPr lang="en-US" b="1" dirty="0"/>
              <a:t>3.</a:t>
            </a:r>
            <a:r>
              <a:rPr lang="en-US" dirty="0"/>
              <a:t> (a) the functions performed by the Members of Parliament, Members of State Legislature, Members of Panchayats, Members of Municipalities and Members of other local authorities;</a:t>
            </a:r>
          </a:p>
          <a:p>
            <a:pPr marL="0" indent="0" algn="just">
              <a:lnSpc>
                <a:spcPct val="160000"/>
              </a:lnSpc>
              <a:buNone/>
            </a:pPr>
            <a:r>
              <a:rPr lang="en-US" dirty="0"/>
              <a:t>(b) the duties performed by any person who holds any post in pursuance of the provisions of the Constitution in that capacity; or</a:t>
            </a:r>
          </a:p>
          <a:p>
            <a:pPr marL="0" indent="0" algn="just">
              <a:lnSpc>
                <a:spcPct val="160000"/>
              </a:lnSpc>
              <a:buNone/>
            </a:pPr>
            <a:r>
              <a:rPr lang="en-US" dirty="0"/>
              <a:t>(c) the duties performed by any person as a Chairperson or a Member or a Director in a body established by the Central Government or a State Government or local authority and who is not deemed as an employee before the commencement of this clause.</a:t>
            </a:r>
          </a:p>
          <a:p>
            <a:pPr marL="0" indent="0">
              <a:buNone/>
            </a:pPr>
            <a:endParaRPr lang="en-US" dirty="0"/>
          </a:p>
        </p:txBody>
      </p:sp>
      <p:sp>
        <p:nvSpPr>
          <p:cNvPr id="4" name="Date Placeholder 3">
            <a:extLst>
              <a:ext uri="{FF2B5EF4-FFF2-40B4-BE49-F238E27FC236}">
                <a16:creationId xmlns:a16="http://schemas.microsoft.com/office/drawing/2014/main" id="{122AB37E-FD1E-F6C5-6AB2-54D5BC3BD6A4}"/>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062B3566-0B72-9F73-B68C-EFA9E7DD2D23}"/>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A9A2D662-7C52-664F-E363-50564B97828E}"/>
              </a:ext>
            </a:extLst>
          </p:cNvPr>
          <p:cNvSpPr>
            <a:spLocks noGrp="1"/>
          </p:cNvSpPr>
          <p:nvPr>
            <p:ph type="sldNum" sz="quarter" idx="12"/>
          </p:nvPr>
        </p:nvSpPr>
        <p:spPr/>
        <p:txBody>
          <a:bodyPr/>
          <a:lstStyle/>
          <a:p>
            <a:fld id="{876707C9-1545-4374-BCD1-808D05855655}" type="slidenum">
              <a:rPr lang="en-IN" smtClean="0"/>
              <a:t>47</a:t>
            </a:fld>
            <a:endParaRPr lang="en-IN" dirty="0"/>
          </a:p>
        </p:txBody>
      </p:sp>
    </p:spTree>
    <p:extLst>
      <p:ext uri="{BB962C8B-B14F-4D97-AF65-F5344CB8AC3E}">
        <p14:creationId xmlns:p14="http://schemas.microsoft.com/office/powerpoint/2010/main" val="35985372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167CC-D861-2B35-7584-66C36D2CC4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85EBCA-EA19-592E-5748-2A793D4456D0}"/>
              </a:ext>
            </a:extLst>
          </p:cNvPr>
          <p:cNvSpPr>
            <a:spLocks noGrp="1"/>
          </p:cNvSpPr>
          <p:nvPr>
            <p:ph type="title"/>
          </p:nvPr>
        </p:nvSpPr>
        <p:spPr>
          <a:xfrm>
            <a:off x="217714" y="365125"/>
            <a:ext cx="11136085" cy="788761"/>
          </a:xfrm>
        </p:spPr>
        <p:txBody>
          <a:bodyPr>
            <a:noAutofit/>
          </a:bodyPr>
          <a:lstStyle/>
          <a:p>
            <a:r>
              <a:rPr lang="en-IN" sz="2800" b="1" dirty="0"/>
              <a:t>Schedule III—</a:t>
            </a:r>
            <a:r>
              <a:rPr lang="en-US" sz="2800" b="1" dirty="0"/>
              <a:t>Activities or Transactions which shall be Treated Neither as a Supply of Goods nor a Supply of Services</a:t>
            </a:r>
            <a:br>
              <a:rPr lang="en-US" sz="2800" b="1" dirty="0"/>
            </a:br>
            <a:endParaRPr lang="en-IN" sz="2800" b="1" dirty="0"/>
          </a:p>
        </p:txBody>
      </p:sp>
      <p:sp>
        <p:nvSpPr>
          <p:cNvPr id="3" name="Content Placeholder 2">
            <a:extLst>
              <a:ext uri="{FF2B5EF4-FFF2-40B4-BE49-F238E27FC236}">
                <a16:creationId xmlns:a16="http://schemas.microsoft.com/office/drawing/2014/main" id="{4AA3D670-467D-6CED-A02D-251463355239}"/>
              </a:ext>
            </a:extLst>
          </p:cNvPr>
          <p:cNvSpPr>
            <a:spLocks noGrp="1"/>
          </p:cNvSpPr>
          <p:nvPr>
            <p:ph idx="1"/>
          </p:nvPr>
        </p:nvSpPr>
        <p:spPr>
          <a:xfrm>
            <a:off x="489857" y="1240971"/>
            <a:ext cx="11136086" cy="4935992"/>
          </a:xfrm>
        </p:spPr>
        <p:txBody>
          <a:bodyPr>
            <a:normAutofit fontScale="62500" lnSpcReduction="20000"/>
          </a:bodyPr>
          <a:lstStyle/>
          <a:p>
            <a:pPr marL="0" indent="0" algn="just">
              <a:lnSpc>
                <a:spcPct val="170000"/>
              </a:lnSpc>
              <a:buNone/>
            </a:pPr>
            <a:r>
              <a:rPr lang="en-US" sz="4000" b="1" dirty="0"/>
              <a:t>4.</a:t>
            </a:r>
            <a:r>
              <a:rPr lang="en-US" sz="4000" dirty="0"/>
              <a:t> Services of funeral, burial, crematorium or mortuary including transportation of the deceased.</a:t>
            </a:r>
          </a:p>
          <a:p>
            <a:pPr marL="0" indent="0" algn="just">
              <a:lnSpc>
                <a:spcPct val="170000"/>
              </a:lnSpc>
              <a:buNone/>
            </a:pPr>
            <a:r>
              <a:rPr lang="en-US" sz="4000" b="1" dirty="0"/>
              <a:t>5.</a:t>
            </a:r>
            <a:r>
              <a:rPr lang="en-US" sz="4000" dirty="0"/>
              <a:t> Sale of land and, subject to clause (b) of paragraph 5 of Schedule II, sale of building.</a:t>
            </a:r>
          </a:p>
          <a:p>
            <a:pPr marL="0" indent="0" algn="just">
              <a:lnSpc>
                <a:spcPct val="170000"/>
              </a:lnSpc>
              <a:buNone/>
            </a:pPr>
            <a:r>
              <a:rPr lang="en-US" sz="4000" b="1" dirty="0"/>
              <a:t>6.</a:t>
            </a:r>
            <a:r>
              <a:rPr lang="en-US" sz="4000" dirty="0"/>
              <a:t> Actionable claims, other than specified actionable claims.</a:t>
            </a:r>
          </a:p>
          <a:p>
            <a:pPr marL="0" indent="0" algn="just">
              <a:lnSpc>
                <a:spcPct val="170000"/>
              </a:lnSpc>
              <a:buNone/>
            </a:pPr>
            <a:r>
              <a:rPr lang="en-US" sz="4000" dirty="0"/>
              <a:t>7. Supply of goods from a place in the non-taxable territory to another place in the non-taxable territory without such goods entering into India.</a:t>
            </a:r>
          </a:p>
          <a:p>
            <a:pPr marL="0" indent="0">
              <a:buNone/>
            </a:pPr>
            <a:endParaRPr lang="en-US" dirty="0"/>
          </a:p>
        </p:txBody>
      </p:sp>
      <p:sp>
        <p:nvSpPr>
          <p:cNvPr id="4" name="Date Placeholder 3">
            <a:extLst>
              <a:ext uri="{FF2B5EF4-FFF2-40B4-BE49-F238E27FC236}">
                <a16:creationId xmlns:a16="http://schemas.microsoft.com/office/drawing/2014/main" id="{81EEFAB2-50CC-1C8F-5432-D0D22F90C58B}"/>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795EAF8C-968A-8A7E-220E-59816F7E248C}"/>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51F6D448-99F9-9B9B-8D31-52A7BEE66634}"/>
              </a:ext>
            </a:extLst>
          </p:cNvPr>
          <p:cNvSpPr>
            <a:spLocks noGrp="1"/>
          </p:cNvSpPr>
          <p:nvPr>
            <p:ph type="sldNum" sz="quarter" idx="12"/>
          </p:nvPr>
        </p:nvSpPr>
        <p:spPr/>
        <p:txBody>
          <a:bodyPr/>
          <a:lstStyle/>
          <a:p>
            <a:fld id="{876707C9-1545-4374-BCD1-808D05855655}" type="slidenum">
              <a:rPr lang="en-IN" smtClean="0"/>
              <a:t>48</a:t>
            </a:fld>
            <a:endParaRPr lang="en-IN" dirty="0"/>
          </a:p>
        </p:txBody>
      </p:sp>
    </p:spTree>
    <p:extLst>
      <p:ext uri="{BB962C8B-B14F-4D97-AF65-F5344CB8AC3E}">
        <p14:creationId xmlns:p14="http://schemas.microsoft.com/office/powerpoint/2010/main" val="17941232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67FA5-273C-5A94-9A59-15E9FB88A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E3F68B-9839-EC7B-52FC-79BADB790A82}"/>
              </a:ext>
            </a:extLst>
          </p:cNvPr>
          <p:cNvSpPr>
            <a:spLocks noGrp="1"/>
          </p:cNvSpPr>
          <p:nvPr>
            <p:ph type="title"/>
          </p:nvPr>
        </p:nvSpPr>
        <p:spPr>
          <a:xfrm>
            <a:off x="217714" y="365125"/>
            <a:ext cx="11136085" cy="788761"/>
          </a:xfrm>
        </p:spPr>
        <p:txBody>
          <a:bodyPr>
            <a:noAutofit/>
          </a:bodyPr>
          <a:lstStyle/>
          <a:p>
            <a:r>
              <a:rPr lang="en-IN" sz="2800" b="1" dirty="0"/>
              <a:t>Schedule III—</a:t>
            </a:r>
            <a:r>
              <a:rPr lang="en-US" sz="2800" b="1" dirty="0"/>
              <a:t>Activities or Transactions which shall be Treated Neither as a Supply of Goods nor a Supply of Services</a:t>
            </a:r>
            <a:br>
              <a:rPr lang="en-US" sz="2800" b="1" dirty="0"/>
            </a:br>
            <a:endParaRPr lang="en-IN" sz="2800" b="1" dirty="0"/>
          </a:p>
        </p:txBody>
      </p:sp>
      <p:sp>
        <p:nvSpPr>
          <p:cNvPr id="3" name="Content Placeholder 2">
            <a:extLst>
              <a:ext uri="{FF2B5EF4-FFF2-40B4-BE49-F238E27FC236}">
                <a16:creationId xmlns:a16="http://schemas.microsoft.com/office/drawing/2014/main" id="{27872B99-A763-CD08-1BAE-F0005A53FBD0}"/>
              </a:ext>
            </a:extLst>
          </p:cNvPr>
          <p:cNvSpPr>
            <a:spLocks noGrp="1"/>
          </p:cNvSpPr>
          <p:nvPr>
            <p:ph idx="1"/>
          </p:nvPr>
        </p:nvSpPr>
        <p:spPr>
          <a:xfrm>
            <a:off x="489857" y="1240971"/>
            <a:ext cx="11136086" cy="4935992"/>
          </a:xfrm>
        </p:spPr>
        <p:txBody>
          <a:bodyPr>
            <a:normAutofit fontScale="62500" lnSpcReduction="20000"/>
          </a:bodyPr>
          <a:lstStyle/>
          <a:p>
            <a:pPr marL="0" indent="0" algn="just">
              <a:lnSpc>
                <a:spcPct val="170000"/>
              </a:lnSpc>
              <a:buNone/>
            </a:pPr>
            <a:r>
              <a:rPr lang="en-US" sz="4000" dirty="0"/>
              <a:t>8. (a) Supply of warehoused goods to any person before clearance for home consumption;</a:t>
            </a:r>
          </a:p>
          <a:p>
            <a:pPr marL="0" indent="0" algn="just">
              <a:lnSpc>
                <a:spcPct val="170000"/>
              </a:lnSpc>
              <a:buNone/>
            </a:pPr>
            <a:r>
              <a:rPr lang="en-US" sz="4000" dirty="0"/>
              <a:t>(aa) Supply of goods warehoused in a Special Economic Zone or in a Free Trade Warehousing Zone to any person before clearance for exports or to the Domestic Tariff Area;</a:t>
            </a:r>
            <a:r>
              <a:rPr lang="en-US" sz="4000" b="1" dirty="0"/>
              <a:t>]</a:t>
            </a:r>
          </a:p>
          <a:p>
            <a:pPr marL="0" indent="0" algn="just">
              <a:lnSpc>
                <a:spcPct val="170000"/>
              </a:lnSpc>
              <a:buNone/>
            </a:pPr>
            <a:r>
              <a:rPr lang="en-US" sz="4000" dirty="0"/>
              <a:t>(b) Supply of goods by the consignee to any other person, by endorsement of documents of title to the goods, after the goods have been dispatched from the port of origin located outside India but before clearance for home consumption.</a:t>
            </a:r>
            <a:endParaRPr lang="en-US" sz="4000" b="1" dirty="0"/>
          </a:p>
          <a:p>
            <a:pPr marL="0" indent="0">
              <a:buNone/>
            </a:pPr>
            <a:endParaRPr lang="en-US" dirty="0"/>
          </a:p>
        </p:txBody>
      </p:sp>
      <p:sp>
        <p:nvSpPr>
          <p:cNvPr id="4" name="Date Placeholder 3">
            <a:extLst>
              <a:ext uri="{FF2B5EF4-FFF2-40B4-BE49-F238E27FC236}">
                <a16:creationId xmlns:a16="http://schemas.microsoft.com/office/drawing/2014/main" id="{1025C0B2-BCCA-37B0-E490-2E4CD1B1815B}"/>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E15A652F-EA5D-A61D-E030-6ED5E12416E9}"/>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017F046A-7418-2231-BBFC-4B370ECF16B6}"/>
              </a:ext>
            </a:extLst>
          </p:cNvPr>
          <p:cNvSpPr>
            <a:spLocks noGrp="1"/>
          </p:cNvSpPr>
          <p:nvPr>
            <p:ph type="sldNum" sz="quarter" idx="12"/>
          </p:nvPr>
        </p:nvSpPr>
        <p:spPr/>
        <p:txBody>
          <a:bodyPr/>
          <a:lstStyle/>
          <a:p>
            <a:fld id="{876707C9-1545-4374-BCD1-808D05855655}" type="slidenum">
              <a:rPr lang="en-IN" smtClean="0"/>
              <a:t>49</a:t>
            </a:fld>
            <a:endParaRPr lang="en-IN" dirty="0"/>
          </a:p>
        </p:txBody>
      </p:sp>
    </p:spTree>
    <p:extLst>
      <p:ext uri="{BB962C8B-B14F-4D97-AF65-F5344CB8AC3E}">
        <p14:creationId xmlns:p14="http://schemas.microsoft.com/office/powerpoint/2010/main" val="1266047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24D1-C6E5-BBE4-D7B9-26749480C555}"/>
              </a:ext>
            </a:extLst>
          </p:cNvPr>
          <p:cNvSpPr>
            <a:spLocks noGrp="1"/>
          </p:cNvSpPr>
          <p:nvPr>
            <p:ph type="title"/>
          </p:nvPr>
        </p:nvSpPr>
        <p:spPr>
          <a:xfrm>
            <a:off x="838199" y="365126"/>
            <a:ext cx="11157857" cy="571046"/>
          </a:xfrm>
        </p:spPr>
        <p:txBody>
          <a:bodyPr>
            <a:normAutofit fontScale="90000"/>
          </a:bodyPr>
          <a:lstStyle/>
          <a:p>
            <a:r>
              <a:rPr lang="en-IN" dirty="0"/>
              <a:t>Levy under GST— Section 9 of the CGST Act, 2017</a:t>
            </a:r>
          </a:p>
        </p:txBody>
      </p:sp>
      <p:sp>
        <p:nvSpPr>
          <p:cNvPr id="3" name="Content Placeholder 2">
            <a:extLst>
              <a:ext uri="{FF2B5EF4-FFF2-40B4-BE49-F238E27FC236}">
                <a16:creationId xmlns:a16="http://schemas.microsoft.com/office/drawing/2014/main" id="{2D606C79-B9CE-C6AB-E229-D739F1E70AB0}"/>
              </a:ext>
            </a:extLst>
          </p:cNvPr>
          <p:cNvSpPr>
            <a:spLocks noGrp="1"/>
          </p:cNvSpPr>
          <p:nvPr>
            <p:ph idx="1"/>
          </p:nvPr>
        </p:nvSpPr>
        <p:spPr>
          <a:xfrm>
            <a:off x="620485" y="1153887"/>
            <a:ext cx="10983685" cy="4495800"/>
          </a:xfrm>
        </p:spPr>
        <p:txBody>
          <a:bodyPr>
            <a:normAutofit fontScale="47500" lnSpcReduction="20000"/>
          </a:bodyPr>
          <a:lstStyle/>
          <a:p>
            <a:pPr marL="0" indent="0" algn="just">
              <a:lnSpc>
                <a:spcPct val="170000"/>
              </a:lnSpc>
              <a:buNone/>
            </a:pPr>
            <a:r>
              <a:rPr lang="en-US" sz="4000" dirty="0"/>
              <a:t>(1) Subject to the provisions of sub-section (2), there shall be levied a tax called the central goods and services tax on all intra-State supplies of goods or services or both, </a:t>
            </a:r>
            <a:r>
              <a:rPr lang="en-US" sz="4000" b="1" dirty="0"/>
              <a:t>except on the supply of alcoholic liquor for human consumption and un-denatured extra neutral alcohol or rectified spirit used for industrial purposes</a:t>
            </a:r>
            <a:r>
              <a:rPr lang="en-US" sz="4000" dirty="0"/>
              <a:t>, on the value determined under section 15 and at such rates, not exceeding twenty per cent., as may be notified by the Government on the recommendations of the Council and collected in such manner as may be prescribed and shall be paid by the taxable person.</a:t>
            </a:r>
          </a:p>
          <a:p>
            <a:pPr marL="0" indent="0" algn="just">
              <a:lnSpc>
                <a:spcPct val="170000"/>
              </a:lnSpc>
              <a:buNone/>
            </a:pPr>
            <a:r>
              <a:rPr lang="en-US" sz="4000" dirty="0"/>
              <a:t>(2) The central tax on the supply of petroleum crude, high speed diesel, motor spirit (commonly known as petrol), natural gas and aviation turbine fuel shall be levied with effect from such date as may be notified by the Government on the recommendations of the Council.</a:t>
            </a:r>
          </a:p>
          <a:p>
            <a:endParaRPr lang="en-IN" dirty="0"/>
          </a:p>
        </p:txBody>
      </p:sp>
      <p:sp>
        <p:nvSpPr>
          <p:cNvPr id="4" name="Date Placeholder 3">
            <a:extLst>
              <a:ext uri="{FF2B5EF4-FFF2-40B4-BE49-F238E27FC236}">
                <a16:creationId xmlns:a16="http://schemas.microsoft.com/office/drawing/2014/main" id="{317C8AA0-EFB1-A04A-06FB-33FA78570E65}"/>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CA95CFA4-1DF6-EAAB-6FDE-869BD659704E}"/>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9A025521-9892-0AE1-ECC4-DB4A7EEBCA04}"/>
              </a:ext>
            </a:extLst>
          </p:cNvPr>
          <p:cNvSpPr>
            <a:spLocks noGrp="1"/>
          </p:cNvSpPr>
          <p:nvPr>
            <p:ph type="sldNum" sz="quarter" idx="12"/>
          </p:nvPr>
        </p:nvSpPr>
        <p:spPr/>
        <p:txBody>
          <a:bodyPr/>
          <a:lstStyle/>
          <a:p>
            <a:fld id="{876707C9-1545-4374-BCD1-808D05855655}" type="slidenum">
              <a:rPr lang="en-IN" smtClean="0"/>
              <a:t>5</a:t>
            </a:fld>
            <a:endParaRPr lang="en-IN" dirty="0"/>
          </a:p>
        </p:txBody>
      </p:sp>
    </p:spTree>
    <p:extLst>
      <p:ext uri="{BB962C8B-B14F-4D97-AF65-F5344CB8AC3E}">
        <p14:creationId xmlns:p14="http://schemas.microsoft.com/office/powerpoint/2010/main" val="34970598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6379AA-DC1E-F876-14EF-C43AC73517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FFB777-65F6-CA6C-45CC-BBB80088D142}"/>
              </a:ext>
            </a:extLst>
          </p:cNvPr>
          <p:cNvSpPr>
            <a:spLocks noGrp="1"/>
          </p:cNvSpPr>
          <p:nvPr>
            <p:ph type="title"/>
          </p:nvPr>
        </p:nvSpPr>
        <p:spPr>
          <a:xfrm>
            <a:off x="217714" y="365125"/>
            <a:ext cx="11136085" cy="788761"/>
          </a:xfrm>
        </p:spPr>
        <p:txBody>
          <a:bodyPr>
            <a:noAutofit/>
          </a:bodyPr>
          <a:lstStyle/>
          <a:p>
            <a:r>
              <a:rPr lang="en-IN" sz="2800" b="1" dirty="0"/>
              <a:t>Schedule III—</a:t>
            </a:r>
            <a:r>
              <a:rPr lang="en-US" sz="2800" b="1" dirty="0"/>
              <a:t>Activities or Transactions which shall be Treated Neither as a Supply of Goods nor a Supply of Services</a:t>
            </a:r>
            <a:br>
              <a:rPr lang="en-US" sz="2800" b="1" dirty="0"/>
            </a:br>
            <a:endParaRPr lang="en-IN" sz="2800" b="1" dirty="0"/>
          </a:p>
        </p:txBody>
      </p:sp>
      <p:sp>
        <p:nvSpPr>
          <p:cNvPr id="3" name="Content Placeholder 2">
            <a:extLst>
              <a:ext uri="{FF2B5EF4-FFF2-40B4-BE49-F238E27FC236}">
                <a16:creationId xmlns:a16="http://schemas.microsoft.com/office/drawing/2014/main" id="{9327D36E-15F2-AE2E-098F-7EB81770F5DC}"/>
              </a:ext>
            </a:extLst>
          </p:cNvPr>
          <p:cNvSpPr>
            <a:spLocks noGrp="1"/>
          </p:cNvSpPr>
          <p:nvPr>
            <p:ph idx="1"/>
          </p:nvPr>
        </p:nvSpPr>
        <p:spPr>
          <a:xfrm>
            <a:off x="489857" y="1240971"/>
            <a:ext cx="11136086" cy="4935992"/>
          </a:xfrm>
        </p:spPr>
        <p:txBody>
          <a:bodyPr>
            <a:normAutofit fontScale="77500" lnSpcReduction="20000"/>
          </a:bodyPr>
          <a:lstStyle/>
          <a:p>
            <a:pPr marL="0" indent="0" algn="just">
              <a:lnSpc>
                <a:spcPct val="170000"/>
              </a:lnSpc>
              <a:buNone/>
            </a:pPr>
            <a:r>
              <a:rPr lang="en-US" sz="4000" dirty="0"/>
              <a:t>9. Activity of </a:t>
            </a:r>
            <a:r>
              <a:rPr lang="en-US" sz="4000" b="1" i="1" u="sng" dirty="0"/>
              <a:t>apportionment of co-insurance premium by the lead insurer to the co-insurer for the insurance services jointly supplied</a:t>
            </a:r>
            <a:r>
              <a:rPr lang="en-US" sz="4000" dirty="0"/>
              <a:t> by the lead insurer and the co-insurer to the insured in co-insurance agreements, subject to the condition that the lead insurer pays the central tax, the State tax, the Union territory tax and the integrated tax on the entire amount of premium paid by the insured. </a:t>
            </a:r>
          </a:p>
          <a:p>
            <a:pPr marL="0" indent="0">
              <a:buNone/>
            </a:pPr>
            <a:endParaRPr lang="en-US" sz="4000" dirty="0"/>
          </a:p>
          <a:p>
            <a:pPr marL="0" indent="0" algn="just">
              <a:lnSpc>
                <a:spcPct val="170000"/>
              </a:lnSpc>
              <a:buNone/>
            </a:pPr>
            <a:endParaRPr lang="en-US" sz="4000" b="1" dirty="0"/>
          </a:p>
          <a:p>
            <a:pPr marL="0" indent="0">
              <a:buNone/>
            </a:pPr>
            <a:endParaRPr lang="en-US" dirty="0"/>
          </a:p>
        </p:txBody>
      </p:sp>
      <p:sp>
        <p:nvSpPr>
          <p:cNvPr id="4" name="Date Placeholder 3">
            <a:extLst>
              <a:ext uri="{FF2B5EF4-FFF2-40B4-BE49-F238E27FC236}">
                <a16:creationId xmlns:a16="http://schemas.microsoft.com/office/drawing/2014/main" id="{DB781EF6-9210-B74F-C9AF-295E0914B20E}"/>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5B6B6F45-672D-A21C-C7E9-2E76EED63B0A}"/>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B957AC83-7DCE-52CC-2279-E08E51A1D055}"/>
              </a:ext>
            </a:extLst>
          </p:cNvPr>
          <p:cNvSpPr>
            <a:spLocks noGrp="1"/>
          </p:cNvSpPr>
          <p:nvPr>
            <p:ph type="sldNum" sz="quarter" idx="12"/>
          </p:nvPr>
        </p:nvSpPr>
        <p:spPr/>
        <p:txBody>
          <a:bodyPr/>
          <a:lstStyle/>
          <a:p>
            <a:fld id="{876707C9-1545-4374-BCD1-808D05855655}" type="slidenum">
              <a:rPr lang="en-IN" smtClean="0"/>
              <a:t>50</a:t>
            </a:fld>
            <a:endParaRPr lang="en-IN" dirty="0"/>
          </a:p>
        </p:txBody>
      </p:sp>
    </p:spTree>
    <p:extLst>
      <p:ext uri="{BB962C8B-B14F-4D97-AF65-F5344CB8AC3E}">
        <p14:creationId xmlns:p14="http://schemas.microsoft.com/office/powerpoint/2010/main" val="12081254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18431-EDB1-EAA0-F8E5-FE024984DE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78A949-B412-592C-8D41-9E8805DE9C8B}"/>
              </a:ext>
            </a:extLst>
          </p:cNvPr>
          <p:cNvSpPr>
            <a:spLocks noGrp="1"/>
          </p:cNvSpPr>
          <p:nvPr>
            <p:ph type="title"/>
          </p:nvPr>
        </p:nvSpPr>
        <p:spPr>
          <a:xfrm>
            <a:off x="217714" y="365125"/>
            <a:ext cx="11136085" cy="788761"/>
          </a:xfrm>
        </p:spPr>
        <p:txBody>
          <a:bodyPr>
            <a:noAutofit/>
          </a:bodyPr>
          <a:lstStyle/>
          <a:p>
            <a:r>
              <a:rPr lang="en-IN" sz="2800" b="1" dirty="0"/>
              <a:t>Schedule III—</a:t>
            </a:r>
            <a:r>
              <a:rPr lang="en-US" sz="2800" b="1" dirty="0"/>
              <a:t>Activities or Transactions which shall be Treated Neither as a Supply of Goods nor a Supply of Services</a:t>
            </a:r>
            <a:br>
              <a:rPr lang="en-US" sz="2800" b="1" dirty="0"/>
            </a:br>
            <a:endParaRPr lang="en-IN" sz="2800" b="1" dirty="0"/>
          </a:p>
        </p:txBody>
      </p:sp>
      <p:sp>
        <p:nvSpPr>
          <p:cNvPr id="3" name="Content Placeholder 2">
            <a:extLst>
              <a:ext uri="{FF2B5EF4-FFF2-40B4-BE49-F238E27FC236}">
                <a16:creationId xmlns:a16="http://schemas.microsoft.com/office/drawing/2014/main" id="{9103E3D0-5E3B-FBB6-722D-D0389EFBD07A}"/>
              </a:ext>
            </a:extLst>
          </p:cNvPr>
          <p:cNvSpPr>
            <a:spLocks noGrp="1"/>
          </p:cNvSpPr>
          <p:nvPr>
            <p:ph idx="1"/>
          </p:nvPr>
        </p:nvSpPr>
        <p:spPr>
          <a:xfrm>
            <a:off x="489857" y="1240971"/>
            <a:ext cx="11136086" cy="4935992"/>
          </a:xfrm>
        </p:spPr>
        <p:txBody>
          <a:bodyPr>
            <a:normAutofit fontScale="70000" lnSpcReduction="20000"/>
          </a:bodyPr>
          <a:lstStyle/>
          <a:p>
            <a:pPr marL="0" indent="0" algn="just">
              <a:lnSpc>
                <a:spcPct val="170000"/>
              </a:lnSpc>
              <a:buNone/>
            </a:pPr>
            <a:r>
              <a:rPr lang="en-US" sz="4000" dirty="0"/>
              <a:t>10. Services by </a:t>
            </a:r>
            <a:r>
              <a:rPr lang="en-US" sz="4000" b="1" i="1" u="sng" dirty="0"/>
              <a:t>insurer to the reinsurer for which ceding commission or the reinsurance commission is deducted from reinsurance premium paid by the insurer to the reinsurer</a:t>
            </a:r>
            <a:r>
              <a:rPr lang="en-US" sz="4000" dirty="0"/>
              <a:t>, subject to the condition that the central tax, the State tax, the Union territory tax and the integrated tax is paid by the reinsurer on the gross reinsurance premium payable by the insurer to the reinsurer, inclusive of the said ceding commission or the reinsurance commission.</a:t>
            </a:r>
          </a:p>
          <a:p>
            <a:pPr marL="0" indent="0" algn="just">
              <a:lnSpc>
                <a:spcPct val="170000"/>
              </a:lnSpc>
              <a:buNone/>
            </a:pPr>
            <a:endParaRPr lang="en-US" sz="4000" b="1" dirty="0"/>
          </a:p>
          <a:p>
            <a:pPr marL="0" indent="0">
              <a:buNone/>
            </a:pPr>
            <a:endParaRPr lang="en-US" dirty="0"/>
          </a:p>
        </p:txBody>
      </p:sp>
      <p:sp>
        <p:nvSpPr>
          <p:cNvPr id="4" name="Date Placeholder 3">
            <a:extLst>
              <a:ext uri="{FF2B5EF4-FFF2-40B4-BE49-F238E27FC236}">
                <a16:creationId xmlns:a16="http://schemas.microsoft.com/office/drawing/2014/main" id="{AC4CD7D1-72E9-035B-AE4A-C284044C0FEC}"/>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1ED59578-1BF7-1F69-B6C7-82029D70812E}"/>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8ED944E7-338A-17F3-F15B-C16804583EA6}"/>
              </a:ext>
            </a:extLst>
          </p:cNvPr>
          <p:cNvSpPr>
            <a:spLocks noGrp="1"/>
          </p:cNvSpPr>
          <p:nvPr>
            <p:ph type="sldNum" sz="quarter" idx="12"/>
          </p:nvPr>
        </p:nvSpPr>
        <p:spPr/>
        <p:txBody>
          <a:bodyPr/>
          <a:lstStyle/>
          <a:p>
            <a:fld id="{876707C9-1545-4374-BCD1-808D05855655}" type="slidenum">
              <a:rPr lang="en-IN" smtClean="0"/>
              <a:t>51</a:t>
            </a:fld>
            <a:endParaRPr lang="en-IN" dirty="0"/>
          </a:p>
        </p:txBody>
      </p:sp>
    </p:spTree>
    <p:extLst>
      <p:ext uri="{BB962C8B-B14F-4D97-AF65-F5344CB8AC3E}">
        <p14:creationId xmlns:p14="http://schemas.microsoft.com/office/powerpoint/2010/main" val="32480311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177259"/>
          </a:xfrm>
        </p:spPr>
        <p:txBody>
          <a:bodyPr/>
          <a:lstStyle/>
          <a:p>
            <a:pPr marL="0" indent="0"/>
            <a:r>
              <a:rPr lang="en-US" dirty="0"/>
              <a:t>           </a:t>
            </a:r>
            <a:r>
              <a:rPr lang="en-US" sz="5400" dirty="0"/>
              <a:t>Composite and Mixed supply</a:t>
            </a:r>
            <a:endParaRPr lang="en-IN" sz="5400" dirty="0"/>
          </a:p>
        </p:txBody>
      </p:sp>
      <p:sp>
        <p:nvSpPr>
          <p:cNvPr id="3" name="Content Placeholder 2"/>
          <p:cNvSpPr>
            <a:spLocks noGrp="1"/>
          </p:cNvSpPr>
          <p:nvPr>
            <p:ph idx="1"/>
          </p:nvPr>
        </p:nvSpPr>
        <p:spPr/>
        <p:txBody>
          <a:bodyPr/>
          <a:lstStyle/>
          <a:p>
            <a:pPr marL="0" indent="0">
              <a:buNone/>
            </a:pPr>
            <a:r>
              <a:rPr lang="en-US" dirty="0"/>
              <a:t>             </a:t>
            </a:r>
          </a:p>
          <a:p>
            <a:pPr marL="0" indent="0">
              <a:buNone/>
            </a:pPr>
            <a:endParaRPr lang="en-US" sz="3400" dirty="0"/>
          </a:p>
          <a:p>
            <a:pPr marL="0" indent="0">
              <a:buNone/>
            </a:pPr>
            <a:endParaRPr lang="en-US" sz="3400" dirty="0"/>
          </a:p>
          <a:p>
            <a:pPr marL="0" indent="0">
              <a:buNone/>
            </a:pPr>
            <a:r>
              <a:rPr lang="en-US" sz="3400" dirty="0"/>
              <a:t>                       </a:t>
            </a:r>
            <a:endParaRPr lang="en-IN" sz="3400"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52</a:t>
            </a:fld>
            <a:endParaRPr lang="en-IN" dirty="0"/>
          </a:p>
        </p:txBody>
      </p:sp>
    </p:spTree>
    <p:extLst>
      <p:ext uri="{BB962C8B-B14F-4D97-AF65-F5344CB8AC3E}">
        <p14:creationId xmlns:p14="http://schemas.microsoft.com/office/powerpoint/2010/main" val="31566554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6220"/>
          </a:xfrm>
        </p:spPr>
        <p:txBody>
          <a:bodyPr>
            <a:normAutofit fontScale="90000"/>
          </a:bodyPr>
          <a:lstStyle/>
          <a:p>
            <a:r>
              <a:rPr lang="en-US" dirty="0"/>
              <a:t>Composite and Mixed Supply	</a:t>
            </a:r>
            <a:endParaRPr lang="en-IN" dirty="0"/>
          </a:p>
        </p:txBody>
      </p:sp>
      <p:sp>
        <p:nvSpPr>
          <p:cNvPr id="3" name="Content Placeholder 2"/>
          <p:cNvSpPr>
            <a:spLocks noGrp="1"/>
          </p:cNvSpPr>
          <p:nvPr>
            <p:ph idx="1"/>
          </p:nvPr>
        </p:nvSpPr>
        <p:spPr>
          <a:xfrm>
            <a:off x="838200" y="1126836"/>
            <a:ext cx="10515600" cy="5050127"/>
          </a:xfrm>
        </p:spPr>
        <p:txBody>
          <a:bodyPr>
            <a:normAutofit fontScale="92500"/>
          </a:bodyPr>
          <a:lstStyle/>
          <a:p>
            <a:pPr marL="0" indent="0">
              <a:buNone/>
            </a:pPr>
            <a:r>
              <a:rPr lang="en-US" dirty="0"/>
              <a:t> </a:t>
            </a:r>
            <a:r>
              <a:rPr lang="en-US" b="1" dirty="0"/>
              <a:t>Section 8 of CGST Act,2017—</a:t>
            </a:r>
          </a:p>
          <a:p>
            <a:pPr marL="0" indent="0">
              <a:lnSpc>
                <a:spcPct val="150000"/>
              </a:lnSpc>
              <a:buNone/>
            </a:pPr>
            <a:r>
              <a:rPr lang="en-US" dirty="0"/>
              <a:t>The tax liability on a composite or a mixed supply shall be determined in the following manner, namely:-</a:t>
            </a:r>
          </a:p>
          <a:p>
            <a:pPr marL="514350" indent="-514350">
              <a:lnSpc>
                <a:spcPct val="150000"/>
              </a:lnSpc>
              <a:buAutoNum type="alphaLcParenBoth"/>
            </a:pPr>
            <a:r>
              <a:rPr lang="en-US" dirty="0"/>
              <a:t>a composite supply comprising two or more supplies, one of which is a principal supply, shall be </a:t>
            </a:r>
            <a:r>
              <a:rPr lang="en-US" b="1" u="sng" dirty="0"/>
              <a:t>treated as a supply of such principal supply</a:t>
            </a:r>
            <a:r>
              <a:rPr lang="en-US" dirty="0"/>
              <a:t>; and</a:t>
            </a:r>
          </a:p>
          <a:p>
            <a:pPr marL="514350" indent="-514350">
              <a:lnSpc>
                <a:spcPct val="150000"/>
              </a:lnSpc>
              <a:buAutoNum type="alphaLcParenBoth"/>
            </a:pPr>
            <a:r>
              <a:rPr lang="en-US" dirty="0"/>
              <a:t>a mixed supply comprising two or more supplies shall be treated as a supply of </a:t>
            </a:r>
            <a:r>
              <a:rPr lang="en-US" b="1" u="sng" dirty="0"/>
              <a:t>that particular supply which attracts the highest rate of tax</a:t>
            </a:r>
            <a:r>
              <a:rPr lang="en-US" dirty="0"/>
              <a:t>.</a:t>
            </a:r>
          </a:p>
          <a:p>
            <a:pPr marL="0" indent="0">
              <a:buNone/>
            </a:pPr>
            <a:endParaRPr lang="en-US"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53</a:t>
            </a:fld>
            <a:endParaRPr lang="en-IN" dirty="0"/>
          </a:p>
        </p:txBody>
      </p:sp>
    </p:spTree>
    <p:extLst>
      <p:ext uri="{BB962C8B-B14F-4D97-AF65-F5344CB8AC3E}">
        <p14:creationId xmlns:p14="http://schemas.microsoft.com/office/powerpoint/2010/main" val="2227668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1D858-E364-0C11-1820-89B6A69E97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3E3A78-4E7E-369E-DE27-38430AE4FC75}"/>
              </a:ext>
            </a:extLst>
          </p:cNvPr>
          <p:cNvSpPr>
            <a:spLocks noGrp="1"/>
          </p:cNvSpPr>
          <p:nvPr>
            <p:ph type="title"/>
          </p:nvPr>
        </p:nvSpPr>
        <p:spPr>
          <a:xfrm>
            <a:off x="838200" y="365125"/>
            <a:ext cx="10515600" cy="712561"/>
          </a:xfrm>
        </p:spPr>
        <p:txBody>
          <a:bodyPr/>
          <a:lstStyle/>
          <a:p>
            <a:r>
              <a:rPr lang="en-US" dirty="0"/>
              <a:t>Composite and Mixed Supply	</a:t>
            </a:r>
            <a:endParaRPr lang="en-IN" dirty="0"/>
          </a:p>
        </p:txBody>
      </p:sp>
      <p:sp>
        <p:nvSpPr>
          <p:cNvPr id="3" name="Content Placeholder 2">
            <a:extLst>
              <a:ext uri="{FF2B5EF4-FFF2-40B4-BE49-F238E27FC236}">
                <a16:creationId xmlns:a16="http://schemas.microsoft.com/office/drawing/2014/main" id="{EB556BDD-D0DF-F6EE-4534-E892E184CFB1}"/>
              </a:ext>
            </a:extLst>
          </p:cNvPr>
          <p:cNvSpPr>
            <a:spLocks noGrp="1"/>
          </p:cNvSpPr>
          <p:nvPr>
            <p:ph idx="1"/>
          </p:nvPr>
        </p:nvSpPr>
        <p:spPr>
          <a:xfrm>
            <a:off x="434109" y="1240971"/>
            <a:ext cx="10919691" cy="4935992"/>
          </a:xfrm>
        </p:spPr>
        <p:txBody>
          <a:bodyPr>
            <a:normAutofit fontScale="77500" lnSpcReduction="20000"/>
          </a:bodyPr>
          <a:lstStyle/>
          <a:p>
            <a:pPr marL="0" indent="0" algn="just">
              <a:lnSpc>
                <a:spcPct val="160000"/>
              </a:lnSpc>
              <a:buNone/>
            </a:pPr>
            <a:r>
              <a:rPr lang="en-US" b="1" u="sng" dirty="0"/>
              <a:t>Section 2(3)- Composite supply:</a:t>
            </a:r>
          </a:p>
          <a:p>
            <a:pPr marL="0" indent="0" algn="just">
              <a:lnSpc>
                <a:spcPct val="160000"/>
              </a:lnSpc>
              <a:buNone/>
            </a:pPr>
            <a:r>
              <a:rPr lang="en-US" dirty="0"/>
              <a:t> “composite supply” means a supply made by a taxable person to a recipient consisting of two or more taxable supplies of goods or services or both, or any combination thereof, </a:t>
            </a:r>
            <a:r>
              <a:rPr lang="en-US" b="1" i="1" u="sng" dirty="0"/>
              <a:t>which are naturally bundled and supplied in conjunction with each other in the ordinary course of business, one of which is a principal supply</a:t>
            </a:r>
            <a:r>
              <a:rPr lang="en-US" dirty="0"/>
              <a:t>;</a:t>
            </a:r>
          </a:p>
          <a:p>
            <a:pPr marL="0" indent="0" algn="just">
              <a:lnSpc>
                <a:spcPct val="160000"/>
              </a:lnSpc>
              <a:buNone/>
            </a:pPr>
            <a:r>
              <a:rPr lang="en-US" b="1" u="sng" dirty="0"/>
              <a:t>Section 2(90)- Principal Supply:</a:t>
            </a:r>
          </a:p>
          <a:p>
            <a:pPr marL="0" indent="0" algn="just">
              <a:lnSpc>
                <a:spcPct val="160000"/>
              </a:lnSpc>
              <a:buNone/>
            </a:pPr>
            <a:r>
              <a:rPr lang="en-US" dirty="0"/>
              <a:t>“principal supply” means the supply of goods or services which constitutes the </a:t>
            </a:r>
            <a:r>
              <a:rPr lang="en-US" b="1" u="sng" dirty="0"/>
              <a:t>predominant element of a composite supply</a:t>
            </a:r>
            <a:r>
              <a:rPr lang="en-US" dirty="0"/>
              <a:t> and to which any </a:t>
            </a:r>
            <a:r>
              <a:rPr lang="en-US" b="1" u="sng" dirty="0"/>
              <a:t>other supply </a:t>
            </a:r>
            <a:r>
              <a:rPr lang="en-US" dirty="0"/>
              <a:t>forming part of that composite supply is </a:t>
            </a:r>
            <a:r>
              <a:rPr lang="en-US" b="1" u="sng" dirty="0"/>
              <a:t>ancillary</a:t>
            </a:r>
            <a:r>
              <a:rPr lang="en-US" dirty="0"/>
              <a:t>;</a:t>
            </a:r>
          </a:p>
        </p:txBody>
      </p:sp>
      <p:sp>
        <p:nvSpPr>
          <p:cNvPr id="4" name="Date Placeholder 3">
            <a:extLst>
              <a:ext uri="{FF2B5EF4-FFF2-40B4-BE49-F238E27FC236}">
                <a16:creationId xmlns:a16="http://schemas.microsoft.com/office/drawing/2014/main" id="{001B68DA-32DE-726F-CFB3-3D69E406B90B}"/>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5702620F-338B-49EC-D970-6B900DF0705F}"/>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D506AFD5-7BB7-1E5B-34C2-A66349AA108B}"/>
              </a:ext>
            </a:extLst>
          </p:cNvPr>
          <p:cNvSpPr>
            <a:spLocks noGrp="1"/>
          </p:cNvSpPr>
          <p:nvPr>
            <p:ph type="sldNum" sz="quarter" idx="12"/>
          </p:nvPr>
        </p:nvSpPr>
        <p:spPr/>
        <p:txBody>
          <a:bodyPr/>
          <a:lstStyle/>
          <a:p>
            <a:fld id="{876707C9-1545-4374-BCD1-808D05855655}" type="slidenum">
              <a:rPr lang="en-IN" smtClean="0"/>
              <a:t>54</a:t>
            </a:fld>
            <a:endParaRPr lang="en-IN" dirty="0"/>
          </a:p>
        </p:txBody>
      </p:sp>
    </p:spTree>
    <p:extLst>
      <p:ext uri="{BB962C8B-B14F-4D97-AF65-F5344CB8AC3E}">
        <p14:creationId xmlns:p14="http://schemas.microsoft.com/office/powerpoint/2010/main" val="33455998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32E167-B9F9-682C-A48B-B19F571B05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16C674-8DA0-9468-5D5E-4C604F654CE3}"/>
              </a:ext>
            </a:extLst>
          </p:cNvPr>
          <p:cNvSpPr>
            <a:spLocks noGrp="1"/>
          </p:cNvSpPr>
          <p:nvPr>
            <p:ph type="title"/>
          </p:nvPr>
        </p:nvSpPr>
        <p:spPr>
          <a:xfrm>
            <a:off x="838200" y="365125"/>
            <a:ext cx="10515600" cy="712561"/>
          </a:xfrm>
        </p:spPr>
        <p:txBody>
          <a:bodyPr/>
          <a:lstStyle/>
          <a:p>
            <a:r>
              <a:rPr lang="en-US" dirty="0"/>
              <a:t>Composite and Mixed Supply	</a:t>
            </a:r>
            <a:endParaRPr lang="en-IN" dirty="0"/>
          </a:p>
        </p:txBody>
      </p:sp>
      <p:sp>
        <p:nvSpPr>
          <p:cNvPr id="3" name="Content Placeholder 2">
            <a:extLst>
              <a:ext uri="{FF2B5EF4-FFF2-40B4-BE49-F238E27FC236}">
                <a16:creationId xmlns:a16="http://schemas.microsoft.com/office/drawing/2014/main" id="{8F96D607-2948-60C6-E329-B9CC806576A6}"/>
              </a:ext>
            </a:extLst>
          </p:cNvPr>
          <p:cNvSpPr>
            <a:spLocks noGrp="1"/>
          </p:cNvSpPr>
          <p:nvPr>
            <p:ph idx="1"/>
          </p:nvPr>
        </p:nvSpPr>
        <p:spPr>
          <a:xfrm>
            <a:off x="591127" y="1240971"/>
            <a:ext cx="10771909" cy="4935992"/>
          </a:xfrm>
        </p:spPr>
        <p:txBody>
          <a:bodyPr>
            <a:normAutofit/>
          </a:bodyPr>
          <a:lstStyle/>
          <a:p>
            <a:pPr marL="0" indent="0" algn="just">
              <a:buNone/>
            </a:pPr>
            <a:r>
              <a:rPr lang="en-US" b="1" u="sng" dirty="0"/>
              <a:t>Section 2(74)- Composite supply:</a:t>
            </a:r>
          </a:p>
          <a:p>
            <a:pPr marL="0" indent="0" algn="just">
              <a:buNone/>
            </a:pPr>
            <a:r>
              <a:rPr lang="en-US" dirty="0"/>
              <a:t>“mixed supply” means two or more individual supplies of goods or services, or any combination thereof, </a:t>
            </a:r>
            <a:r>
              <a:rPr lang="en-US" i="1" u="sng" dirty="0"/>
              <a:t>made in conjunction with each other by a taxable person for a single price where such supply does not constitute a composite supply</a:t>
            </a:r>
            <a:r>
              <a:rPr lang="en-US" dirty="0"/>
              <a:t>;</a:t>
            </a:r>
          </a:p>
        </p:txBody>
      </p:sp>
      <p:sp>
        <p:nvSpPr>
          <p:cNvPr id="4" name="Date Placeholder 3">
            <a:extLst>
              <a:ext uri="{FF2B5EF4-FFF2-40B4-BE49-F238E27FC236}">
                <a16:creationId xmlns:a16="http://schemas.microsoft.com/office/drawing/2014/main" id="{AD862553-E6FD-9D1F-925F-3A1E02046F93}"/>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C95F9ADA-F871-5F42-6800-F7EAA66B77E4}"/>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DD36D578-AC75-3763-9149-F16A6865DC74}"/>
              </a:ext>
            </a:extLst>
          </p:cNvPr>
          <p:cNvSpPr>
            <a:spLocks noGrp="1"/>
          </p:cNvSpPr>
          <p:nvPr>
            <p:ph type="sldNum" sz="quarter" idx="12"/>
          </p:nvPr>
        </p:nvSpPr>
        <p:spPr/>
        <p:txBody>
          <a:bodyPr/>
          <a:lstStyle/>
          <a:p>
            <a:fld id="{876707C9-1545-4374-BCD1-808D05855655}" type="slidenum">
              <a:rPr lang="en-IN" smtClean="0"/>
              <a:t>55</a:t>
            </a:fld>
            <a:endParaRPr lang="en-IN" dirty="0"/>
          </a:p>
        </p:txBody>
      </p:sp>
    </p:spTree>
    <p:extLst>
      <p:ext uri="{BB962C8B-B14F-4D97-AF65-F5344CB8AC3E}">
        <p14:creationId xmlns:p14="http://schemas.microsoft.com/office/powerpoint/2010/main" val="5895059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US" dirty="0"/>
              <a:t>Composite and Mixed Supply	</a:t>
            </a:r>
            <a:endParaRPr lang="en-IN" dirty="0"/>
          </a:p>
        </p:txBody>
      </p:sp>
      <p:sp>
        <p:nvSpPr>
          <p:cNvPr id="3" name="Content Placeholder 2"/>
          <p:cNvSpPr>
            <a:spLocks noGrp="1"/>
          </p:cNvSpPr>
          <p:nvPr>
            <p:ph idx="1"/>
          </p:nvPr>
        </p:nvSpPr>
        <p:spPr>
          <a:xfrm>
            <a:off x="838200" y="1477818"/>
            <a:ext cx="10515600" cy="4699145"/>
          </a:xfrm>
        </p:spPr>
        <p:txBody>
          <a:bodyPr>
            <a:normAutofit fontScale="92500" lnSpcReduction="20000"/>
          </a:bodyPr>
          <a:lstStyle/>
          <a:p>
            <a:pPr marL="0" indent="0" algn="just">
              <a:buNone/>
            </a:pPr>
            <a:r>
              <a:rPr lang="en-US" b="1" u="sng" dirty="0"/>
              <a:t>Illustration- Composite supply:</a:t>
            </a:r>
          </a:p>
          <a:p>
            <a:pPr marL="0" indent="0" algn="just">
              <a:lnSpc>
                <a:spcPct val="110000"/>
              </a:lnSpc>
              <a:buNone/>
            </a:pPr>
            <a:r>
              <a:rPr lang="en-US" dirty="0"/>
              <a:t>Where goods are packed and transported with insurance, the supply           of goods, packing materials, transport and insurance is a composite supply and supply of goods is a principal supply.</a:t>
            </a:r>
          </a:p>
          <a:p>
            <a:pPr marL="0" indent="0" algn="just">
              <a:buNone/>
            </a:pPr>
            <a:endParaRPr lang="en-US" dirty="0"/>
          </a:p>
          <a:p>
            <a:pPr marL="0" indent="0" algn="just">
              <a:buNone/>
            </a:pPr>
            <a:r>
              <a:rPr lang="en-US" b="1" u="sng" dirty="0"/>
              <a:t>Illustration- Mixed supply:</a:t>
            </a:r>
          </a:p>
          <a:p>
            <a:pPr marL="0" indent="0" algn="just">
              <a:lnSpc>
                <a:spcPct val="110000"/>
              </a:lnSpc>
              <a:buNone/>
            </a:pPr>
            <a:r>
              <a:rPr lang="en-US" dirty="0"/>
              <a:t>A supply of a package consisting of canned foods, sweets, chocolates, cakes, dry fruits, aerated drinks and fruit juices when sup plied for a single price is a mixed supply. Each of these items can be supplied separately and is not dependent on any other. It shall not be a mixed supply if these items are supplied separately.</a:t>
            </a:r>
            <a:endParaRPr lang="en-IN"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56</a:t>
            </a:fld>
            <a:endParaRPr lang="en-IN" dirty="0"/>
          </a:p>
        </p:txBody>
      </p:sp>
    </p:spTree>
    <p:extLst>
      <p:ext uri="{BB962C8B-B14F-4D97-AF65-F5344CB8AC3E}">
        <p14:creationId xmlns:p14="http://schemas.microsoft.com/office/powerpoint/2010/main" val="20682008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5AD6B8-1E7C-A934-F0A1-5110AC213F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A95F24-0034-3022-B261-206E0E096B78}"/>
              </a:ext>
            </a:extLst>
          </p:cNvPr>
          <p:cNvSpPr>
            <a:spLocks noGrp="1"/>
          </p:cNvSpPr>
          <p:nvPr>
            <p:ph type="title"/>
          </p:nvPr>
        </p:nvSpPr>
        <p:spPr>
          <a:xfrm>
            <a:off x="500743" y="365125"/>
            <a:ext cx="11136086" cy="493857"/>
          </a:xfrm>
        </p:spPr>
        <p:txBody>
          <a:bodyPr>
            <a:normAutofit fontScale="90000"/>
          </a:bodyPr>
          <a:lstStyle/>
          <a:p>
            <a:r>
              <a:rPr lang="en-US" dirty="0"/>
              <a:t>Whether Naturally Bundled or Not— How To Determine?</a:t>
            </a:r>
            <a:endParaRPr lang="en-IN" dirty="0"/>
          </a:p>
        </p:txBody>
      </p:sp>
      <p:sp>
        <p:nvSpPr>
          <p:cNvPr id="3" name="Content Placeholder 2">
            <a:extLst>
              <a:ext uri="{FF2B5EF4-FFF2-40B4-BE49-F238E27FC236}">
                <a16:creationId xmlns:a16="http://schemas.microsoft.com/office/drawing/2014/main" id="{8894B6D4-BDD8-D057-D770-54BC0BADACBF}"/>
              </a:ext>
            </a:extLst>
          </p:cNvPr>
          <p:cNvSpPr>
            <a:spLocks noGrp="1"/>
          </p:cNvSpPr>
          <p:nvPr>
            <p:ph idx="1"/>
          </p:nvPr>
        </p:nvSpPr>
        <p:spPr>
          <a:xfrm>
            <a:off x="555171" y="1240971"/>
            <a:ext cx="10798629" cy="4935992"/>
          </a:xfrm>
        </p:spPr>
        <p:txBody>
          <a:bodyPr>
            <a:normAutofit fontScale="62500" lnSpcReduction="20000"/>
          </a:bodyPr>
          <a:lstStyle/>
          <a:p>
            <a:pPr algn="just">
              <a:lnSpc>
                <a:spcPct val="160000"/>
              </a:lnSpc>
            </a:pPr>
            <a:r>
              <a:rPr lang="en-US" dirty="0"/>
              <a:t>The perception of the majority of consumers/customers</a:t>
            </a:r>
          </a:p>
          <a:p>
            <a:pPr algn="just">
              <a:lnSpc>
                <a:spcPct val="160000"/>
              </a:lnSpc>
            </a:pPr>
            <a:r>
              <a:rPr lang="en-US" dirty="0"/>
              <a:t>Majority of the suppliers offers two or more supplies as a bundle</a:t>
            </a:r>
          </a:p>
          <a:p>
            <a:pPr algn="just">
              <a:lnSpc>
                <a:spcPct val="160000"/>
              </a:lnSpc>
            </a:pPr>
            <a:r>
              <a:rPr lang="en-US" dirty="0"/>
              <a:t>Nature of supplies bundled— one or more supplies in the bundle are incidental and ancillary for main supply and help in better enjoyment of main supply.</a:t>
            </a:r>
          </a:p>
          <a:p>
            <a:pPr algn="just">
              <a:lnSpc>
                <a:spcPct val="160000"/>
              </a:lnSpc>
            </a:pPr>
            <a:r>
              <a:rPr lang="en-US" dirty="0"/>
              <a:t>Other illustrative indicators, not determinative but indicative of bundling of services in ordinary course of business are –</a:t>
            </a:r>
          </a:p>
          <a:p>
            <a:pPr lvl="1">
              <a:lnSpc>
                <a:spcPct val="160000"/>
              </a:lnSpc>
            </a:pPr>
            <a:r>
              <a:rPr lang="en-US" dirty="0"/>
              <a:t>There is a single price or the customer pays the same amount, no matter how much of the package they actually receive or use. {Mobile Phone supplied with Accessories)</a:t>
            </a:r>
          </a:p>
          <a:p>
            <a:pPr lvl="1">
              <a:lnSpc>
                <a:spcPct val="160000"/>
              </a:lnSpc>
            </a:pPr>
            <a:r>
              <a:rPr lang="en-US" dirty="0"/>
              <a:t>The elements are normally advertised as a package. {Accommodation with Food}</a:t>
            </a:r>
          </a:p>
          <a:p>
            <a:pPr lvl="1">
              <a:lnSpc>
                <a:spcPct val="160000"/>
              </a:lnSpc>
            </a:pPr>
            <a:r>
              <a:rPr lang="en-US" dirty="0"/>
              <a:t>The different elements are not available separately. {Preferential Location Charges}</a:t>
            </a:r>
          </a:p>
          <a:p>
            <a:pPr lvl="1">
              <a:lnSpc>
                <a:spcPct val="160000"/>
              </a:lnSpc>
            </a:pPr>
            <a:r>
              <a:rPr lang="en-US" dirty="0"/>
              <a:t>The different elements are integral to one overall supply - if one or more is removed, the nature of the supply would be affected. </a:t>
            </a:r>
          </a:p>
          <a:p>
            <a:pPr lvl="1" algn="just"/>
            <a:endParaRPr lang="en-US" dirty="0"/>
          </a:p>
        </p:txBody>
      </p:sp>
      <p:sp>
        <p:nvSpPr>
          <p:cNvPr id="4" name="Date Placeholder 3">
            <a:extLst>
              <a:ext uri="{FF2B5EF4-FFF2-40B4-BE49-F238E27FC236}">
                <a16:creationId xmlns:a16="http://schemas.microsoft.com/office/drawing/2014/main" id="{364B1083-564E-931C-3E16-688B5FC1480A}"/>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800E0F7F-FADC-D9AC-5F9B-BCFB774DB745}"/>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9193DE80-6163-E949-FBFA-17D332184F86}"/>
              </a:ext>
            </a:extLst>
          </p:cNvPr>
          <p:cNvSpPr>
            <a:spLocks noGrp="1"/>
          </p:cNvSpPr>
          <p:nvPr>
            <p:ph type="sldNum" sz="quarter" idx="12"/>
          </p:nvPr>
        </p:nvSpPr>
        <p:spPr/>
        <p:txBody>
          <a:bodyPr/>
          <a:lstStyle/>
          <a:p>
            <a:fld id="{876707C9-1545-4374-BCD1-808D05855655}" type="slidenum">
              <a:rPr lang="en-IN" smtClean="0"/>
              <a:t>57</a:t>
            </a:fld>
            <a:endParaRPr lang="en-IN" dirty="0"/>
          </a:p>
        </p:txBody>
      </p:sp>
    </p:spTree>
    <p:extLst>
      <p:ext uri="{BB962C8B-B14F-4D97-AF65-F5344CB8AC3E}">
        <p14:creationId xmlns:p14="http://schemas.microsoft.com/office/powerpoint/2010/main" val="14362726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B07E9-2769-A6E6-95AE-02642D4427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D46A49-B42C-99CB-8601-62FFD80D7A8C}"/>
              </a:ext>
            </a:extLst>
          </p:cNvPr>
          <p:cNvSpPr>
            <a:spLocks noGrp="1"/>
          </p:cNvSpPr>
          <p:nvPr>
            <p:ph type="title"/>
          </p:nvPr>
        </p:nvSpPr>
        <p:spPr>
          <a:xfrm>
            <a:off x="101600" y="365125"/>
            <a:ext cx="11796485" cy="952046"/>
          </a:xfrm>
        </p:spPr>
        <p:txBody>
          <a:bodyPr>
            <a:noAutofit/>
          </a:bodyPr>
          <a:lstStyle/>
          <a:p>
            <a:r>
              <a:rPr lang="en-US" sz="3600" dirty="0"/>
              <a:t>Composite Supply-Taxation as Single Supply or Otherwise</a:t>
            </a:r>
            <a:endParaRPr lang="en-IN" sz="3600" dirty="0"/>
          </a:p>
        </p:txBody>
      </p:sp>
      <p:sp>
        <p:nvSpPr>
          <p:cNvPr id="3" name="Content Placeholder 2">
            <a:extLst>
              <a:ext uri="{FF2B5EF4-FFF2-40B4-BE49-F238E27FC236}">
                <a16:creationId xmlns:a16="http://schemas.microsoft.com/office/drawing/2014/main" id="{913690E1-8D97-A254-0AF3-D5F7FB19FD60}"/>
              </a:ext>
            </a:extLst>
          </p:cNvPr>
          <p:cNvSpPr>
            <a:spLocks noGrp="1"/>
          </p:cNvSpPr>
          <p:nvPr>
            <p:ph idx="1"/>
          </p:nvPr>
        </p:nvSpPr>
        <p:spPr>
          <a:xfrm>
            <a:off x="555171" y="1240971"/>
            <a:ext cx="10798629" cy="4935992"/>
          </a:xfrm>
        </p:spPr>
        <p:txBody>
          <a:bodyPr>
            <a:normAutofit fontScale="77500" lnSpcReduction="20000"/>
          </a:bodyPr>
          <a:lstStyle/>
          <a:p>
            <a:pPr marL="0" indent="0" algn="just">
              <a:lnSpc>
                <a:spcPct val="160000"/>
              </a:lnSpc>
              <a:buNone/>
            </a:pPr>
            <a:r>
              <a:rPr lang="en-US" dirty="0"/>
              <a:t>143 The provisions of composite supply in the CGST Act (and the IGST Act) play a specific role in the levy of GST. </a:t>
            </a:r>
            <a:r>
              <a:rPr lang="en-US" b="1" i="1" u="sng" dirty="0"/>
              <a:t>The idea of introducing ‘composite supply’ was to ensure that various elements of a transaction are not dissected and the levy is imposed on the bundle of supplies altogether. </a:t>
            </a:r>
            <a:r>
              <a:rPr lang="en-US" dirty="0"/>
              <a:t>This finds specific mention in the illustration provided under Section 2(30) of CGST Act, where the principal supply is that of goods. </a:t>
            </a:r>
            <a:r>
              <a:rPr lang="en-US" b="1" u="sng" dirty="0"/>
              <a:t>Thus, the intent of the Parliament was that a transaction which includes different aspects of supply of goods or services and which are naturally bundled together, must be taxed as a composite supply.</a:t>
            </a:r>
          </a:p>
          <a:p>
            <a:pPr marL="0" indent="0" algn="just">
              <a:buNone/>
            </a:pPr>
            <a:endParaRPr lang="en-US" b="1" dirty="0"/>
          </a:p>
          <a:p>
            <a:pPr marL="0" indent="0" algn="just">
              <a:buNone/>
            </a:pPr>
            <a:r>
              <a:rPr lang="en-US" b="1" dirty="0"/>
              <a:t>SC IN UNION OF INDIA &amp; ANR. VERSUS M/S MOHIT MINERALS PVT. LTD </a:t>
            </a:r>
            <a:r>
              <a:rPr lang="en-IN" b="1" dirty="0"/>
              <a:t>(2022) 10 SCC 700</a:t>
            </a:r>
            <a:endParaRPr lang="en-US" b="1" dirty="0"/>
          </a:p>
        </p:txBody>
      </p:sp>
      <p:sp>
        <p:nvSpPr>
          <p:cNvPr id="4" name="Date Placeholder 3">
            <a:extLst>
              <a:ext uri="{FF2B5EF4-FFF2-40B4-BE49-F238E27FC236}">
                <a16:creationId xmlns:a16="http://schemas.microsoft.com/office/drawing/2014/main" id="{24E48D7E-3030-6FAB-7AB7-621D607BE840}"/>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BD52B0C3-5056-C28B-E8B2-82C82D0110A1}"/>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8076209C-A4C6-1778-8442-89BC5C8EEA39}"/>
              </a:ext>
            </a:extLst>
          </p:cNvPr>
          <p:cNvSpPr>
            <a:spLocks noGrp="1"/>
          </p:cNvSpPr>
          <p:nvPr>
            <p:ph type="sldNum" sz="quarter" idx="12"/>
          </p:nvPr>
        </p:nvSpPr>
        <p:spPr/>
        <p:txBody>
          <a:bodyPr/>
          <a:lstStyle/>
          <a:p>
            <a:fld id="{876707C9-1545-4374-BCD1-808D05855655}" type="slidenum">
              <a:rPr lang="en-IN" smtClean="0"/>
              <a:t>58</a:t>
            </a:fld>
            <a:endParaRPr lang="en-IN" dirty="0"/>
          </a:p>
        </p:txBody>
      </p:sp>
    </p:spTree>
    <p:extLst>
      <p:ext uri="{BB962C8B-B14F-4D97-AF65-F5344CB8AC3E}">
        <p14:creationId xmlns:p14="http://schemas.microsoft.com/office/powerpoint/2010/main" val="41966018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E17BF1-5C47-D983-6EE1-A5896C1106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82A06C-E674-20D8-AB9F-33DBB580E1FF}"/>
              </a:ext>
            </a:extLst>
          </p:cNvPr>
          <p:cNvSpPr>
            <a:spLocks noGrp="1"/>
          </p:cNvSpPr>
          <p:nvPr>
            <p:ph type="title"/>
          </p:nvPr>
        </p:nvSpPr>
        <p:spPr>
          <a:xfrm>
            <a:off x="500742" y="365125"/>
            <a:ext cx="11397343" cy="952046"/>
          </a:xfrm>
        </p:spPr>
        <p:txBody>
          <a:bodyPr>
            <a:normAutofit fontScale="90000"/>
          </a:bodyPr>
          <a:lstStyle/>
          <a:p>
            <a:r>
              <a:rPr lang="en-US" dirty="0"/>
              <a:t>Composite Supply-Must be Taxed as Composite Supply</a:t>
            </a:r>
            <a:endParaRPr lang="en-IN" dirty="0"/>
          </a:p>
        </p:txBody>
      </p:sp>
      <p:sp>
        <p:nvSpPr>
          <p:cNvPr id="3" name="Content Placeholder 2">
            <a:extLst>
              <a:ext uri="{FF2B5EF4-FFF2-40B4-BE49-F238E27FC236}">
                <a16:creationId xmlns:a16="http://schemas.microsoft.com/office/drawing/2014/main" id="{B8D7862C-CA51-7594-B302-8795BABA3F02}"/>
              </a:ext>
            </a:extLst>
          </p:cNvPr>
          <p:cNvSpPr>
            <a:spLocks noGrp="1"/>
          </p:cNvSpPr>
          <p:nvPr>
            <p:ph idx="1"/>
          </p:nvPr>
        </p:nvSpPr>
        <p:spPr>
          <a:xfrm>
            <a:off x="555171" y="1240971"/>
            <a:ext cx="10798629" cy="4935992"/>
          </a:xfrm>
        </p:spPr>
        <p:txBody>
          <a:bodyPr>
            <a:normAutofit/>
          </a:bodyPr>
          <a:lstStyle/>
          <a:p>
            <a:pPr marL="0" indent="0" algn="just">
              <a:lnSpc>
                <a:spcPct val="160000"/>
              </a:lnSpc>
              <a:buNone/>
            </a:pPr>
            <a:r>
              <a:rPr lang="en-US" dirty="0"/>
              <a:t>If it is legally and factually </a:t>
            </a:r>
            <a:r>
              <a:rPr lang="en-US" b="1" dirty="0"/>
              <a:t>divisible</a:t>
            </a:r>
            <a:r>
              <a:rPr lang="en-US" dirty="0"/>
              <a:t> into components of "sale of goods" and "works contract/service," then taxation should be applied separately to each component based on their respective classifications and rates. </a:t>
            </a:r>
          </a:p>
          <a:p>
            <a:pPr marL="0" indent="0" algn="just">
              <a:lnSpc>
                <a:spcPct val="160000"/>
              </a:lnSpc>
              <a:buNone/>
            </a:pPr>
            <a:r>
              <a:rPr lang="en-IN" b="1" dirty="0"/>
              <a:t>KAR HC in State of Karnataka vs. Transglobal Power Limited</a:t>
            </a:r>
          </a:p>
          <a:p>
            <a:pPr marL="0" indent="0" algn="just">
              <a:lnSpc>
                <a:spcPct val="160000"/>
              </a:lnSpc>
              <a:buNone/>
            </a:pPr>
            <a:r>
              <a:rPr lang="en-IN" b="1" dirty="0"/>
              <a:t>Similar view taken by MP AAR in the case of M/S. Vihan Enterprises </a:t>
            </a:r>
            <a:endParaRPr lang="en-US" b="1" dirty="0"/>
          </a:p>
        </p:txBody>
      </p:sp>
      <p:sp>
        <p:nvSpPr>
          <p:cNvPr id="4" name="Date Placeholder 3">
            <a:extLst>
              <a:ext uri="{FF2B5EF4-FFF2-40B4-BE49-F238E27FC236}">
                <a16:creationId xmlns:a16="http://schemas.microsoft.com/office/drawing/2014/main" id="{E12A2AB1-320F-EE4F-7233-1E5FCF6BDC92}"/>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561BEC8B-1BBD-1304-B668-1061F342B148}"/>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5A35CC3E-CD3B-9997-7EC9-E0C54FA6D8AF}"/>
              </a:ext>
            </a:extLst>
          </p:cNvPr>
          <p:cNvSpPr>
            <a:spLocks noGrp="1"/>
          </p:cNvSpPr>
          <p:nvPr>
            <p:ph type="sldNum" sz="quarter" idx="12"/>
          </p:nvPr>
        </p:nvSpPr>
        <p:spPr/>
        <p:txBody>
          <a:bodyPr/>
          <a:lstStyle/>
          <a:p>
            <a:fld id="{876707C9-1545-4374-BCD1-808D05855655}" type="slidenum">
              <a:rPr lang="en-IN" smtClean="0"/>
              <a:t>59</a:t>
            </a:fld>
            <a:endParaRPr lang="en-IN" dirty="0"/>
          </a:p>
        </p:txBody>
      </p:sp>
    </p:spTree>
    <p:extLst>
      <p:ext uri="{BB962C8B-B14F-4D97-AF65-F5344CB8AC3E}">
        <p14:creationId xmlns:p14="http://schemas.microsoft.com/office/powerpoint/2010/main" val="1978756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D9B97-D48E-24D0-51FB-D8936B91B1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A33463-6290-8711-7907-ECC5F980D4A4}"/>
              </a:ext>
            </a:extLst>
          </p:cNvPr>
          <p:cNvSpPr>
            <a:spLocks noGrp="1"/>
          </p:cNvSpPr>
          <p:nvPr>
            <p:ph type="title"/>
          </p:nvPr>
        </p:nvSpPr>
        <p:spPr>
          <a:xfrm>
            <a:off x="838199" y="365126"/>
            <a:ext cx="11157857" cy="571046"/>
          </a:xfrm>
        </p:spPr>
        <p:txBody>
          <a:bodyPr>
            <a:normAutofit fontScale="90000"/>
          </a:bodyPr>
          <a:lstStyle/>
          <a:p>
            <a:r>
              <a:rPr lang="en-IN" dirty="0"/>
              <a:t>Levy under GST— Section 9 of the CGST Act, 2017</a:t>
            </a:r>
          </a:p>
        </p:txBody>
      </p:sp>
      <p:sp>
        <p:nvSpPr>
          <p:cNvPr id="3" name="Content Placeholder 2">
            <a:extLst>
              <a:ext uri="{FF2B5EF4-FFF2-40B4-BE49-F238E27FC236}">
                <a16:creationId xmlns:a16="http://schemas.microsoft.com/office/drawing/2014/main" id="{A8D262D5-1A3C-7FFF-348B-82D20B92FF2F}"/>
              </a:ext>
            </a:extLst>
          </p:cNvPr>
          <p:cNvSpPr>
            <a:spLocks noGrp="1"/>
          </p:cNvSpPr>
          <p:nvPr>
            <p:ph idx="1"/>
          </p:nvPr>
        </p:nvSpPr>
        <p:spPr>
          <a:xfrm>
            <a:off x="359228" y="1153887"/>
            <a:ext cx="11636827" cy="4905168"/>
          </a:xfrm>
        </p:spPr>
        <p:txBody>
          <a:bodyPr>
            <a:normAutofit fontScale="70000" lnSpcReduction="20000"/>
          </a:bodyPr>
          <a:lstStyle/>
          <a:p>
            <a:r>
              <a:rPr lang="en-IN" dirty="0"/>
              <a:t>Key Takeaways</a:t>
            </a:r>
          </a:p>
          <a:p>
            <a:pPr lvl="1">
              <a:lnSpc>
                <a:spcPct val="150000"/>
              </a:lnSpc>
            </a:pPr>
            <a:r>
              <a:rPr lang="en-US" dirty="0"/>
              <a:t>Sub-section (1) lays down the fundamental principles of GST levy.</a:t>
            </a:r>
          </a:p>
          <a:p>
            <a:pPr lvl="1">
              <a:lnSpc>
                <a:spcPct val="150000"/>
              </a:lnSpc>
            </a:pPr>
            <a:r>
              <a:rPr lang="en-US" dirty="0"/>
              <a:t>Components of Levy specified under sub-section (1): </a:t>
            </a:r>
          </a:p>
          <a:p>
            <a:pPr lvl="2">
              <a:lnSpc>
                <a:spcPct val="150000"/>
              </a:lnSpc>
            </a:pPr>
            <a:r>
              <a:rPr lang="en-US" sz="2600" b="1" dirty="0"/>
              <a:t>Taxable Event:</a:t>
            </a:r>
            <a:r>
              <a:rPr lang="en-US" sz="2600" dirty="0"/>
              <a:t> Levy of GST is on </a:t>
            </a:r>
            <a:r>
              <a:rPr lang="en-US" sz="2600" b="1" dirty="0"/>
              <a:t>Supply</a:t>
            </a:r>
            <a:r>
              <a:rPr lang="en-US" sz="2600" dirty="0"/>
              <a:t> of Goods or Services  </a:t>
            </a:r>
          </a:p>
          <a:p>
            <a:pPr lvl="2">
              <a:lnSpc>
                <a:spcPct val="150000"/>
              </a:lnSpc>
            </a:pPr>
            <a:r>
              <a:rPr lang="en-US" sz="2600" b="1" dirty="0"/>
              <a:t>Tax Rate:</a:t>
            </a:r>
            <a:r>
              <a:rPr lang="en-US" sz="2600" dirty="0"/>
              <a:t> At such rate not exceeding </a:t>
            </a:r>
            <a:r>
              <a:rPr lang="en-US" sz="2600" b="1" dirty="0"/>
              <a:t>twenty percent</a:t>
            </a:r>
            <a:r>
              <a:rPr lang="en-US" sz="2600" dirty="0"/>
              <a:t> (forty percent for IGST) as may be prescribed</a:t>
            </a:r>
          </a:p>
          <a:p>
            <a:pPr lvl="2">
              <a:lnSpc>
                <a:spcPct val="150000"/>
              </a:lnSpc>
            </a:pPr>
            <a:r>
              <a:rPr lang="en-US" sz="2600" b="1" dirty="0"/>
              <a:t>Measure of Value:</a:t>
            </a:r>
            <a:r>
              <a:rPr lang="en-US" sz="2600" dirty="0"/>
              <a:t> On the value of supply as determined </a:t>
            </a:r>
            <a:r>
              <a:rPr lang="en-US" sz="2600" b="1" dirty="0"/>
              <a:t>under section 15</a:t>
            </a:r>
          </a:p>
          <a:p>
            <a:pPr lvl="2">
              <a:lnSpc>
                <a:spcPct val="150000"/>
              </a:lnSpc>
            </a:pPr>
            <a:r>
              <a:rPr lang="en-US" sz="2600" b="1" dirty="0"/>
              <a:t>Person Liable to Pay:</a:t>
            </a:r>
            <a:r>
              <a:rPr lang="en-US" sz="2600" dirty="0"/>
              <a:t> Collected in such manner as may be prescribed and payable by the Taxable person— means a person who is registered or liable to be registered under section 22 or section 24; {Sec 2(107)}</a:t>
            </a:r>
            <a:endParaRPr lang="en-US" dirty="0"/>
          </a:p>
          <a:p>
            <a:pPr lvl="1">
              <a:lnSpc>
                <a:spcPct val="150000"/>
              </a:lnSpc>
            </a:pPr>
            <a:r>
              <a:rPr lang="en-US" sz="2600" dirty="0"/>
              <a:t>Following Supplies are </a:t>
            </a:r>
            <a:r>
              <a:rPr lang="en-US" sz="2600" b="1" dirty="0"/>
              <a:t>excluded</a:t>
            </a:r>
            <a:r>
              <a:rPr lang="en-US" sz="2600" dirty="0"/>
              <a:t> from Levy:</a:t>
            </a:r>
          </a:p>
          <a:p>
            <a:pPr lvl="2">
              <a:lnSpc>
                <a:spcPct val="150000"/>
              </a:lnSpc>
            </a:pPr>
            <a:r>
              <a:rPr lang="en-US" sz="2600" dirty="0"/>
              <a:t>Alcoholic Liquor for Human Consumption, Un-denatured ENA and Rectified Spirit</a:t>
            </a:r>
          </a:p>
          <a:p>
            <a:pPr lvl="2">
              <a:lnSpc>
                <a:spcPct val="150000"/>
              </a:lnSpc>
            </a:pPr>
            <a:r>
              <a:rPr lang="en-US" sz="2600" dirty="0"/>
              <a:t>Petroleum Products are kept outside the ambit of Levy till the time GST council decide to include them in the scope of Levy</a:t>
            </a:r>
          </a:p>
          <a:p>
            <a:pPr lvl="2"/>
            <a:endParaRPr lang="en-IN" dirty="0"/>
          </a:p>
        </p:txBody>
      </p:sp>
      <p:sp>
        <p:nvSpPr>
          <p:cNvPr id="4" name="Date Placeholder 3">
            <a:extLst>
              <a:ext uri="{FF2B5EF4-FFF2-40B4-BE49-F238E27FC236}">
                <a16:creationId xmlns:a16="http://schemas.microsoft.com/office/drawing/2014/main" id="{CC578B9F-FA7E-A812-AB96-8420AC9A2B50}"/>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FDAFFD97-4542-4DA0-72E1-E46634A37985}"/>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03E4415-EC7C-BF31-F3DC-10BBB0426BF9}"/>
              </a:ext>
            </a:extLst>
          </p:cNvPr>
          <p:cNvSpPr>
            <a:spLocks noGrp="1"/>
          </p:cNvSpPr>
          <p:nvPr>
            <p:ph type="sldNum" sz="quarter" idx="12"/>
          </p:nvPr>
        </p:nvSpPr>
        <p:spPr/>
        <p:txBody>
          <a:bodyPr/>
          <a:lstStyle/>
          <a:p>
            <a:fld id="{876707C9-1545-4374-BCD1-808D05855655}" type="slidenum">
              <a:rPr lang="en-IN" smtClean="0"/>
              <a:t>6</a:t>
            </a:fld>
            <a:endParaRPr lang="en-IN" dirty="0"/>
          </a:p>
        </p:txBody>
      </p:sp>
    </p:spTree>
    <p:extLst>
      <p:ext uri="{BB962C8B-B14F-4D97-AF65-F5344CB8AC3E}">
        <p14:creationId xmlns:p14="http://schemas.microsoft.com/office/powerpoint/2010/main" val="16534261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E7652-7491-43A5-AED5-B4EB35C3C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5B2340-8E5C-027B-AC08-2EEF233D6834}"/>
              </a:ext>
            </a:extLst>
          </p:cNvPr>
          <p:cNvSpPr>
            <a:spLocks noGrp="1"/>
          </p:cNvSpPr>
          <p:nvPr>
            <p:ph type="title"/>
          </p:nvPr>
        </p:nvSpPr>
        <p:spPr>
          <a:xfrm>
            <a:off x="286328" y="365125"/>
            <a:ext cx="11611758" cy="952046"/>
          </a:xfrm>
        </p:spPr>
        <p:txBody>
          <a:bodyPr>
            <a:noAutofit/>
          </a:bodyPr>
          <a:lstStyle/>
          <a:p>
            <a:r>
              <a:rPr lang="en-US" sz="3600" dirty="0"/>
              <a:t>Composite Supply-Taxation as Single Supply or Otherwise</a:t>
            </a:r>
            <a:endParaRPr lang="en-IN" sz="3600" dirty="0"/>
          </a:p>
        </p:txBody>
      </p:sp>
      <p:sp>
        <p:nvSpPr>
          <p:cNvPr id="3" name="Content Placeholder 2">
            <a:extLst>
              <a:ext uri="{FF2B5EF4-FFF2-40B4-BE49-F238E27FC236}">
                <a16:creationId xmlns:a16="http://schemas.microsoft.com/office/drawing/2014/main" id="{1D635105-BB74-ED7B-1320-709BDD141757}"/>
              </a:ext>
            </a:extLst>
          </p:cNvPr>
          <p:cNvSpPr>
            <a:spLocks noGrp="1"/>
          </p:cNvSpPr>
          <p:nvPr>
            <p:ph idx="1"/>
          </p:nvPr>
        </p:nvSpPr>
        <p:spPr>
          <a:xfrm>
            <a:off x="555171" y="1240971"/>
            <a:ext cx="10798629" cy="4935992"/>
          </a:xfrm>
        </p:spPr>
        <p:txBody>
          <a:bodyPr>
            <a:normAutofit fontScale="62500" lnSpcReduction="20000"/>
          </a:bodyPr>
          <a:lstStyle/>
          <a:p>
            <a:pPr algn="just">
              <a:lnSpc>
                <a:spcPct val="160000"/>
              </a:lnSpc>
            </a:pPr>
            <a:r>
              <a:rPr lang="en-US" sz="3200" dirty="0"/>
              <a:t>A 5 star hotel is booked for a conference of 100 delegates on a lump sum package with the following facilities:</a:t>
            </a:r>
          </a:p>
          <a:p>
            <a:pPr lvl="1" algn="just">
              <a:lnSpc>
                <a:spcPct val="160000"/>
              </a:lnSpc>
            </a:pPr>
            <a:r>
              <a:rPr lang="en-US" sz="2600" dirty="0"/>
              <a:t>Accommodation for the delegates</a:t>
            </a:r>
          </a:p>
          <a:p>
            <a:pPr lvl="1" algn="just">
              <a:lnSpc>
                <a:spcPct val="160000"/>
              </a:lnSpc>
            </a:pPr>
            <a:r>
              <a:rPr lang="en-US" sz="2600" dirty="0"/>
              <a:t>Breakfast for the delegates,</a:t>
            </a:r>
          </a:p>
          <a:p>
            <a:pPr lvl="1" algn="just">
              <a:lnSpc>
                <a:spcPct val="160000"/>
              </a:lnSpc>
            </a:pPr>
            <a:r>
              <a:rPr lang="en-US" sz="2600" dirty="0"/>
              <a:t>Tea and coffee during conference</a:t>
            </a:r>
          </a:p>
          <a:p>
            <a:pPr lvl="1" algn="just">
              <a:lnSpc>
                <a:spcPct val="160000"/>
              </a:lnSpc>
            </a:pPr>
            <a:r>
              <a:rPr lang="en-US" sz="2600" dirty="0"/>
              <a:t>Access to fitness room for the delegates</a:t>
            </a:r>
          </a:p>
          <a:p>
            <a:pPr lvl="1" algn="just">
              <a:lnSpc>
                <a:spcPct val="160000"/>
              </a:lnSpc>
            </a:pPr>
            <a:r>
              <a:rPr lang="en-US" sz="2600" dirty="0"/>
              <a:t>Availability of conference room</a:t>
            </a:r>
          </a:p>
          <a:p>
            <a:pPr lvl="1" algn="just">
              <a:lnSpc>
                <a:spcPct val="160000"/>
              </a:lnSpc>
            </a:pPr>
            <a:r>
              <a:rPr lang="en-US" sz="2600" dirty="0"/>
              <a:t>Business </a:t>
            </a:r>
            <a:r>
              <a:rPr lang="en-US" sz="2600" dirty="0" err="1"/>
              <a:t>centre</a:t>
            </a:r>
            <a:endParaRPr lang="en-US" sz="2600" dirty="0"/>
          </a:p>
          <a:p>
            <a:pPr algn="just">
              <a:lnSpc>
                <a:spcPct val="160000"/>
              </a:lnSpc>
            </a:pPr>
            <a:r>
              <a:rPr lang="en-US" sz="3200" dirty="0"/>
              <a:t>Non of the individual services give an essential character but all services are naturally bundled in the ordinary course of business.</a:t>
            </a:r>
          </a:p>
          <a:p>
            <a:pPr algn="just">
              <a:lnSpc>
                <a:spcPct val="160000"/>
              </a:lnSpc>
            </a:pPr>
            <a:r>
              <a:rPr lang="en-US" sz="3200" dirty="0"/>
              <a:t>If entire package is described as ‘Convention Service’, it will provide the essence of the package </a:t>
            </a:r>
          </a:p>
          <a:p>
            <a:pPr marL="457200" lvl="1" indent="0">
              <a:buNone/>
            </a:pPr>
            <a:endParaRPr lang="en-US" dirty="0"/>
          </a:p>
        </p:txBody>
      </p:sp>
      <p:sp>
        <p:nvSpPr>
          <p:cNvPr id="4" name="Date Placeholder 3">
            <a:extLst>
              <a:ext uri="{FF2B5EF4-FFF2-40B4-BE49-F238E27FC236}">
                <a16:creationId xmlns:a16="http://schemas.microsoft.com/office/drawing/2014/main" id="{033B7203-C958-5773-A8CC-3D2EE24CB847}"/>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4F43803F-36FD-408D-2796-F47598C017B1}"/>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E6774690-B44C-4993-101C-13F9A54D770B}"/>
              </a:ext>
            </a:extLst>
          </p:cNvPr>
          <p:cNvSpPr>
            <a:spLocks noGrp="1"/>
          </p:cNvSpPr>
          <p:nvPr>
            <p:ph type="sldNum" sz="quarter" idx="12"/>
          </p:nvPr>
        </p:nvSpPr>
        <p:spPr/>
        <p:txBody>
          <a:bodyPr/>
          <a:lstStyle/>
          <a:p>
            <a:fld id="{876707C9-1545-4374-BCD1-808D05855655}" type="slidenum">
              <a:rPr lang="en-IN" smtClean="0"/>
              <a:t>60</a:t>
            </a:fld>
            <a:endParaRPr lang="en-IN" dirty="0"/>
          </a:p>
        </p:txBody>
      </p:sp>
    </p:spTree>
    <p:extLst>
      <p:ext uri="{BB962C8B-B14F-4D97-AF65-F5344CB8AC3E}">
        <p14:creationId xmlns:p14="http://schemas.microsoft.com/office/powerpoint/2010/main" val="42491733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9A63F-D3EE-0E78-E475-EA6B579D47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1BB3D6-6BE5-02C9-24BD-ECD3C1E3B390}"/>
              </a:ext>
            </a:extLst>
          </p:cNvPr>
          <p:cNvSpPr>
            <a:spLocks noGrp="1"/>
          </p:cNvSpPr>
          <p:nvPr>
            <p:ph type="title"/>
          </p:nvPr>
        </p:nvSpPr>
        <p:spPr>
          <a:xfrm>
            <a:off x="249382" y="365125"/>
            <a:ext cx="11813309" cy="952046"/>
          </a:xfrm>
        </p:spPr>
        <p:txBody>
          <a:bodyPr>
            <a:normAutofit fontScale="90000"/>
          </a:bodyPr>
          <a:lstStyle/>
          <a:p>
            <a:r>
              <a:rPr lang="en-US" dirty="0"/>
              <a:t>Composite Supply-Taxation as Single Supply or Otherwise</a:t>
            </a:r>
            <a:endParaRPr lang="en-IN" dirty="0"/>
          </a:p>
        </p:txBody>
      </p:sp>
      <p:sp>
        <p:nvSpPr>
          <p:cNvPr id="3" name="Content Placeholder 2">
            <a:extLst>
              <a:ext uri="{FF2B5EF4-FFF2-40B4-BE49-F238E27FC236}">
                <a16:creationId xmlns:a16="http://schemas.microsoft.com/office/drawing/2014/main" id="{EEE4AB09-6E8D-3C4C-0B49-C0A8CC455CC5}"/>
              </a:ext>
            </a:extLst>
          </p:cNvPr>
          <p:cNvSpPr>
            <a:spLocks noGrp="1"/>
          </p:cNvSpPr>
          <p:nvPr>
            <p:ph idx="1"/>
          </p:nvPr>
        </p:nvSpPr>
        <p:spPr>
          <a:xfrm>
            <a:off x="387927" y="1240971"/>
            <a:ext cx="10965873" cy="4935992"/>
          </a:xfrm>
        </p:spPr>
        <p:txBody>
          <a:bodyPr>
            <a:normAutofit fontScale="85000" lnSpcReduction="20000"/>
          </a:bodyPr>
          <a:lstStyle/>
          <a:p>
            <a:pPr algn="just">
              <a:lnSpc>
                <a:spcPct val="160000"/>
              </a:lnSpc>
            </a:pPr>
            <a:r>
              <a:rPr lang="en-US" dirty="0"/>
              <a:t>Entry 31A of NNo. 11/2017-CT(Rate)— Accommodation services provided by a clinical establishment having room charges exceeding Rs. 5,000 per day are liable to GST at 5%.</a:t>
            </a:r>
          </a:p>
          <a:p>
            <a:pPr algn="just">
              <a:lnSpc>
                <a:spcPct val="160000"/>
              </a:lnSpc>
            </a:pPr>
            <a:r>
              <a:rPr lang="en-US" dirty="0"/>
              <a:t>If the health care service is offered as a package— Composite supply— Can clinical establishment take exemption for accommodation charges.</a:t>
            </a:r>
          </a:p>
          <a:p>
            <a:pPr algn="just">
              <a:lnSpc>
                <a:spcPct val="160000"/>
              </a:lnSpc>
            </a:pPr>
            <a:r>
              <a:rPr lang="en-US" dirty="0"/>
              <a:t>Solar Power Plant— Supply &amp; Installation— 12% under sl.no. 201A of </a:t>
            </a:r>
            <a:r>
              <a:rPr lang="en-US" dirty="0" err="1"/>
              <a:t>Sch.II</a:t>
            </a:r>
            <a:r>
              <a:rPr lang="en-US" dirty="0"/>
              <a:t> of NNo. 01/2017-CT(R) on Material and 18% on installation under sl.no. 38 of NNo. 11/2017-CT(R)— Composite Supply. Explanation to sl.no. 201A deems that 70% is towards goods and 30% towards service.</a:t>
            </a:r>
          </a:p>
        </p:txBody>
      </p:sp>
      <p:sp>
        <p:nvSpPr>
          <p:cNvPr id="4" name="Date Placeholder 3">
            <a:extLst>
              <a:ext uri="{FF2B5EF4-FFF2-40B4-BE49-F238E27FC236}">
                <a16:creationId xmlns:a16="http://schemas.microsoft.com/office/drawing/2014/main" id="{7B582D10-B012-0757-ED8C-A965FFA9952A}"/>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79C1A8BE-FAEF-3557-3B49-FA5992DD1050}"/>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3FF36D76-3455-EB28-7C9F-7394C4C31B55}"/>
              </a:ext>
            </a:extLst>
          </p:cNvPr>
          <p:cNvSpPr>
            <a:spLocks noGrp="1"/>
          </p:cNvSpPr>
          <p:nvPr>
            <p:ph type="sldNum" sz="quarter" idx="12"/>
          </p:nvPr>
        </p:nvSpPr>
        <p:spPr/>
        <p:txBody>
          <a:bodyPr/>
          <a:lstStyle/>
          <a:p>
            <a:fld id="{876707C9-1545-4374-BCD1-808D05855655}" type="slidenum">
              <a:rPr lang="en-IN" smtClean="0"/>
              <a:t>61</a:t>
            </a:fld>
            <a:endParaRPr lang="en-IN" dirty="0"/>
          </a:p>
        </p:txBody>
      </p:sp>
    </p:spTree>
    <p:extLst>
      <p:ext uri="{BB962C8B-B14F-4D97-AF65-F5344CB8AC3E}">
        <p14:creationId xmlns:p14="http://schemas.microsoft.com/office/powerpoint/2010/main" val="42720129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29891-4D3E-47E7-2991-4D03F88477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E03479-CD15-CC4C-6B4A-52369FF49D0B}"/>
              </a:ext>
            </a:extLst>
          </p:cNvPr>
          <p:cNvSpPr>
            <a:spLocks noGrp="1"/>
          </p:cNvSpPr>
          <p:nvPr>
            <p:ph type="title"/>
          </p:nvPr>
        </p:nvSpPr>
        <p:spPr>
          <a:xfrm>
            <a:off x="838200" y="365125"/>
            <a:ext cx="10515600" cy="538389"/>
          </a:xfrm>
        </p:spPr>
        <p:txBody>
          <a:bodyPr>
            <a:normAutofit fontScale="90000"/>
          </a:bodyPr>
          <a:lstStyle/>
          <a:p>
            <a:r>
              <a:rPr lang="en-US" dirty="0"/>
              <a:t>Composite and Mixed Supply</a:t>
            </a:r>
            <a:endParaRPr lang="en-IN" dirty="0"/>
          </a:p>
        </p:txBody>
      </p:sp>
      <p:sp>
        <p:nvSpPr>
          <p:cNvPr id="3" name="Content Placeholder 2">
            <a:extLst>
              <a:ext uri="{FF2B5EF4-FFF2-40B4-BE49-F238E27FC236}">
                <a16:creationId xmlns:a16="http://schemas.microsoft.com/office/drawing/2014/main" id="{76615C09-8CA6-2C18-B8F2-D20614517FE9}"/>
              </a:ext>
            </a:extLst>
          </p:cNvPr>
          <p:cNvSpPr>
            <a:spLocks noGrp="1"/>
          </p:cNvSpPr>
          <p:nvPr>
            <p:ph idx="1"/>
          </p:nvPr>
        </p:nvSpPr>
        <p:spPr>
          <a:xfrm>
            <a:off x="838200" y="1045029"/>
            <a:ext cx="10515600" cy="5311321"/>
          </a:xfrm>
        </p:spPr>
        <p:txBody>
          <a:bodyPr>
            <a:normAutofit fontScale="47500" lnSpcReduction="20000"/>
          </a:bodyPr>
          <a:lstStyle/>
          <a:p>
            <a:pPr algn="just">
              <a:lnSpc>
                <a:spcPct val="170000"/>
              </a:lnSpc>
            </a:pPr>
            <a:r>
              <a:rPr lang="en-US" sz="3300" b="1" dirty="0"/>
              <a:t>Ancillary Services </a:t>
            </a:r>
            <a:r>
              <a:rPr lang="en-IN" sz="3300" b="1" dirty="0"/>
              <a:t>providing metering equipment on rent, testing for meters/transformers, capacitors etc relating to transmission and distribution of electricity provided by transmission and distribution utilities to their customers— Whether Composite or Mixed Supply </a:t>
            </a:r>
          </a:p>
          <a:p>
            <a:pPr lvl="1" algn="just">
              <a:lnSpc>
                <a:spcPct val="170000"/>
              </a:lnSpc>
            </a:pPr>
            <a:r>
              <a:rPr lang="en-IN" sz="3300" dirty="0"/>
              <a:t>Sl.no. 25 of Notification No. 12/2017-CT(R) exempts services by way of transmission or distribution of electricity</a:t>
            </a:r>
          </a:p>
          <a:p>
            <a:pPr lvl="1" algn="just">
              <a:lnSpc>
                <a:spcPct val="170000"/>
              </a:lnSpc>
            </a:pPr>
            <a:r>
              <a:rPr lang="en-IN" sz="3300" dirty="0"/>
              <a:t>Clarification dated 01.03.2018— clarified that such ancillary services are taxable.</a:t>
            </a:r>
          </a:p>
          <a:p>
            <a:pPr lvl="1" algn="just">
              <a:lnSpc>
                <a:spcPct val="170000"/>
              </a:lnSpc>
            </a:pPr>
            <a:r>
              <a:rPr lang="en-IN" sz="3300" dirty="0"/>
              <a:t>Recommendation of 54</a:t>
            </a:r>
            <a:r>
              <a:rPr lang="en-IN" sz="3300" baseline="30000" dirty="0"/>
              <a:t>th</a:t>
            </a:r>
            <a:r>
              <a:rPr lang="en-IN" sz="3300" dirty="0"/>
              <a:t> GST Council Meeting— “</a:t>
            </a:r>
            <a:r>
              <a:rPr lang="en-US" sz="3300" dirty="0"/>
              <a:t>To exempt supply of services such as application fees for providing electricity connection, rental charges against electricity meter, testing fees for meters/ transformers/capacitors, </a:t>
            </a:r>
            <a:r>
              <a:rPr lang="en-US" sz="3300" dirty="0" err="1"/>
              <a:t>labour</a:t>
            </a:r>
            <a:r>
              <a:rPr lang="en-US" sz="3300" dirty="0"/>
              <a:t> charges from customers for shifting of meters/service lines, charges for duplicate bills etc. which are incidental, ancillary or integral to the supply of transmission and distribution of electricity by transmission and distribution utilities to their consumers, when provided as a composite supply. GST for the past period to be regularized on </a:t>
            </a:r>
            <a:r>
              <a:rPr lang="en-US" sz="3300" i="1" dirty="0"/>
              <a:t>‘as is where is’</a:t>
            </a:r>
            <a:r>
              <a:rPr lang="en-US" sz="3300" dirty="0"/>
              <a:t> basis.”</a:t>
            </a:r>
          </a:p>
          <a:p>
            <a:pPr lvl="1" algn="just">
              <a:lnSpc>
                <a:spcPct val="170000"/>
              </a:lnSpc>
            </a:pPr>
            <a:r>
              <a:rPr lang="en-IN" sz="3300" dirty="0"/>
              <a:t>Sl.no. 25A inserted from 1.10.2024 to exempt ancillary services related to transmission or distribution.</a:t>
            </a:r>
          </a:p>
          <a:p>
            <a:pPr lvl="1" algn="just"/>
            <a:endParaRPr lang="en-IN" sz="3600" b="1" dirty="0"/>
          </a:p>
          <a:p>
            <a:pPr marL="457200" lvl="1" indent="0" algn="just">
              <a:buNone/>
            </a:pPr>
            <a:endParaRPr lang="en-US" b="1" dirty="0"/>
          </a:p>
        </p:txBody>
      </p:sp>
      <p:sp>
        <p:nvSpPr>
          <p:cNvPr id="4" name="Date Placeholder 3">
            <a:extLst>
              <a:ext uri="{FF2B5EF4-FFF2-40B4-BE49-F238E27FC236}">
                <a16:creationId xmlns:a16="http://schemas.microsoft.com/office/drawing/2014/main" id="{A58F6EBA-FF81-0F8A-9551-7385F3CAD060}"/>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E01E0E01-1CE2-812C-1BFA-66134EAA9449}"/>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59A7E0FB-CBC6-EAFD-C0A0-56558CAECE98}"/>
              </a:ext>
            </a:extLst>
          </p:cNvPr>
          <p:cNvSpPr>
            <a:spLocks noGrp="1"/>
          </p:cNvSpPr>
          <p:nvPr>
            <p:ph type="sldNum" sz="quarter" idx="12"/>
          </p:nvPr>
        </p:nvSpPr>
        <p:spPr/>
        <p:txBody>
          <a:bodyPr/>
          <a:lstStyle/>
          <a:p>
            <a:fld id="{876707C9-1545-4374-BCD1-808D05855655}" type="slidenum">
              <a:rPr lang="en-IN" smtClean="0"/>
              <a:t>62</a:t>
            </a:fld>
            <a:endParaRPr lang="en-IN" dirty="0"/>
          </a:p>
        </p:txBody>
      </p:sp>
    </p:spTree>
    <p:extLst>
      <p:ext uri="{BB962C8B-B14F-4D97-AF65-F5344CB8AC3E}">
        <p14:creationId xmlns:p14="http://schemas.microsoft.com/office/powerpoint/2010/main" val="30041642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6D8B3-5F16-5D25-DF9D-784DC3FF54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ED96A7-7298-A41F-CA41-5F833D09D2B0}"/>
              </a:ext>
            </a:extLst>
          </p:cNvPr>
          <p:cNvSpPr>
            <a:spLocks noGrp="1"/>
          </p:cNvSpPr>
          <p:nvPr>
            <p:ph type="title"/>
          </p:nvPr>
        </p:nvSpPr>
        <p:spPr>
          <a:xfrm>
            <a:off x="838200" y="365125"/>
            <a:ext cx="10515600" cy="538389"/>
          </a:xfrm>
        </p:spPr>
        <p:txBody>
          <a:bodyPr>
            <a:normAutofit fontScale="90000"/>
          </a:bodyPr>
          <a:lstStyle/>
          <a:p>
            <a:r>
              <a:rPr lang="en-US" dirty="0"/>
              <a:t>Composite and Mixed Supply</a:t>
            </a:r>
            <a:endParaRPr lang="en-IN" dirty="0"/>
          </a:p>
        </p:txBody>
      </p:sp>
      <p:sp>
        <p:nvSpPr>
          <p:cNvPr id="3" name="Content Placeholder 2">
            <a:extLst>
              <a:ext uri="{FF2B5EF4-FFF2-40B4-BE49-F238E27FC236}">
                <a16:creationId xmlns:a16="http://schemas.microsoft.com/office/drawing/2014/main" id="{A5C9F5E0-33E2-F9AA-E29D-CA9419A9CDFF}"/>
              </a:ext>
            </a:extLst>
          </p:cNvPr>
          <p:cNvSpPr>
            <a:spLocks noGrp="1"/>
          </p:cNvSpPr>
          <p:nvPr>
            <p:ph idx="1"/>
          </p:nvPr>
        </p:nvSpPr>
        <p:spPr>
          <a:xfrm>
            <a:off x="261257" y="1045029"/>
            <a:ext cx="11723914" cy="5311321"/>
          </a:xfrm>
        </p:spPr>
        <p:txBody>
          <a:bodyPr>
            <a:normAutofit fontScale="77500" lnSpcReduction="20000"/>
          </a:bodyPr>
          <a:lstStyle/>
          <a:p>
            <a:pPr algn="just">
              <a:lnSpc>
                <a:spcPct val="170000"/>
              </a:lnSpc>
            </a:pPr>
            <a:r>
              <a:rPr lang="en-US" sz="3300" b="1" dirty="0"/>
              <a:t>Ancillary Services viz., </a:t>
            </a:r>
            <a:r>
              <a:rPr lang="en-US" dirty="0"/>
              <a:t>loading/ unloading, packing, unpacking, transshipment, temporary warehousing etc., provided by a Goods Transport Agency (‘GTA’) </a:t>
            </a:r>
            <a:r>
              <a:rPr lang="en-IN" sz="3300" b="1" dirty="0"/>
              <a:t>— Whether Composite or Mixed Supply {</a:t>
            </a:r>
            <a:r>
              <a:rPr lang="en-IN" b="1" dirty="0"/>
              <a:t>Circular No. 234/28/2024-GST dt. 11.10.24}</a:t>
            </a:r>
            <a:endParaRPr lang="en-IN" sz="3300" b="1" dirty="0"/>
          </a:p>
          <a:p>
            <a:pPr lvl="1" algn="just">
              <a:lnSpc>
                <a:spcPct val="170000"/>
              </a:lnSpc>
            </a:pPr>
            <a:r>
              <a:rPr lang="en-IN" sz="3300" dirty="0"/>
              <a:t>Recommendation of 54</a:t>
            </a:r>
            <a:r>
              <a:rPr lang="en-IN" sz="3300" baseline="30000" dirty="0"/>
              <a:t>th</a:t>
            </a:r>
            <a:r>
              <a:rPr lang="en-IN" sz="3300" dirty="0"/>
              <a:t> GST Council Meeting— </a:t>
            </a:r>
            <a:r>
              <a:rPr lang="en-US" dirty="0"/>
              <a:t>To </a:t>
            </a:r>
            <a:r>
              <a:rPr lang="en-US" b="1" dirty="0"/>
              <a:t>clarify</a:t>
            </a:r>
            <a:r>
              <a:rPr lang="en-US" dirty="0"/>
              <a:t> that when ancillary/intermediate services are provided by GTA in the course of</a:t>
            </a:r>
            <a:r>
              <a:rPr lang="en-US" b="1" dirty="0"/>
              <a:t> </a:t>
            </a:r>
            <a:r>
              <a:rPr lang="en-US" dirty="0"/>
              <a:t>transportation of goods by road and GTA also issues consignment note, the service will constitute a composite supply and all such ancillary/intermediate services like loading/unloading, packing/unpacking, transshipment, temporary warehousing etc. will be treated as part of the composite supply. If such services are not provided in the course of transportation of goods and invoiced separately, then these services will not be treated as composite supply of transport of goods.</a:t>
            </a:r>
          </a:p>
          <a:p>
            <a:pPr marL="457200" lvl="1" indent="0" algn="just">
              <a:buNone/>
            </a:pPr>
            <a:endParaRPr lang="en-IN" sz="3600" b="1" dirty="0"/>
          </a:p>
          <a:p>
            <a:pPr marL="457200" lvl="1" indent="0" algn="just">
              <a:buNone/>
            </a:pPr>
            <a:endParaRPr lang="en-US" b="1" dirty="0"/>
          </a:p>
        </p:txBody>
      </p:sp>
      <p:sp>
        <p:nvSpPr>
          <p:cNvPr id="4" name="Date Placeholder 3">
            <a:extLst>
              <a:ext uri="{FF2B5EF4-FFF2-40B4-BE49-F238E27FC236}">
                <a16:creationId xmlns:a16="http://schemas.microsoft.com/office/drawing/2014/main" id="{70AC6A17-86EB-B0DD-FAC9-F4B453B679B7}"/>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E27E0800-21E9-4AC1-9AAA-5B6AC2ED134C}"/>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5EEC76BE-4788-B507-05A2-C8E8BE2ED45E}"/>
              </a:ext>
            </a:extLst>
          </p:cNvPr>
          <p:cNvSpPr>
            <a:spLocks noGrp="1"/>
          </p:cNvSpPr>
          <p:nvPr>
            <p:ph type="sldNum" sz="quarter" idx="12"/>
          </p:nvPr>
        </p:nvSpPr>
        <p:spPr/>
        <p:txBody>
          <a:bodyPr/>
          <a:lstStyle/>
          <a:p>
            <a:fld id="{876707C9-1545-4374-BCD1-808D05855655}" type="slidenum">
              <a:rPr lang="en-IN" smtClean="0"/>
              <a:t>63</a:t>
            </a:fld>
            <a:endParaRPr lang="en-IN" dirty="0"/>
          </a:p>
        </p:txBody>
      </p:sp>
    </p:spTree>
    <p:extLst>
      <p:ext uri="{BB962C8B-B14F-4D97-AF65-F5344CB8AC3E}">
        <p14:creationId xmlns:p14="http://schemas.microsoft.com/office/powerpoint/2010/main" val="33840776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DCE93-B549-A1D4-1FF9-952810CBF4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3A2F69-7839-190B-8B72-4869083E5F86}"/>
              </a:ext>
            </a:extLst>
          </p:cNvPr>
          <p:cNvSpPr>
            <a:spLocks noGrp="1"/>
          </p:cNvSpPr>
          <p:nvPr>
            <p:ph type="title"/>
          </p:nvPr>
        </p:nvSpPr>
        <p:spPr>
          <a:xfrm>
            <a:off x="838200" y="365125"/>
            <a:ext cx="10515600" cy="538389"/>
          </a:xfrm>
        </p:spPr>
        <p:txBody>
          <a:bodyPr>
            <a:normAutofit fontScale="90000"/>
          </a:bodyPr>
          <a:lstStyle/>
          <a:p>
            <a:r>
              <a:rPr lang="en-US" dirty="0"/>
              <a:t>Composite and Mixed Supply</a:t>
            </a:r>
            <a:endParaRPr lang="en-IN" dirty="0"/>
          </a:p>
        </p:txBody>
      </p:sp>
      <p:sp>
        <p:nvSpPr>
          <p:cNvPr id="3" name="Content Placeholder 2">
            <a:extLst>
              <a:ext uri="{FF2B5EF4-FFF2-40B4-BE49-F238E27FC236}">
                <a16:creationId xmlns:a16="http://schemas.microsoft.com/office/drawing/2014/main" id="{684FE01D-497A-6E2A-1D00-3A6FB257B06C}"/>
              </a:ext>
            </a:extLst>
          </p:cNvPr>
          <p:cNvSpPr>
            <a:spLocks noGrp="1"/>
          </p:cNvSpPr>
          <p:nvPr>
            <p:ph idx="1"/>
          </p:nvPr>
        </p:nvSpPr>
        <p:spPr>
          <a:xfrm>
            <a:off x="261257" y="1045029"/>
            <a:ext cx="11723914" cy="5311321"/>
          </a:xfrm>
        </p:spPr>
        <p:txBody>
          <a:bodyPr>
            <a:normAutofit/>
          </a:bodyPr>
          <a:lstStyle/>
          <a:p>
            <a:pPr algn="just">
              <a:lnSpc>
                <a:spcPct val="170000"/>
              </a:lnSpc>
            </a:pPr>
            <a:r>
              <a:rPr lang="en-US" b="1" dirty="0"/>
              <a:t>Warranty— </a:t>
            </a:r>
            <a:r>
              <a:rPr lang="en-IN" sz="3300" b="1" dirty="0"/>
              <a:t>{</a:t>
            </a:r>
            <a:r>
              <a:rPr lang="en-IN" b="1" dirty="0"/>
              <a:t>Circular No. 216/10/2024-GST dt 26.06.2024}</a:t>
            </a:r>
            <a:endParaRPr lang="en-IN" sz="3300" b="1" dirty="0"/>
          </a:p>
          <a:p>
            <a:pPr lvl="1" algn="just">
              <a:lnSpc>
                <a:spcPct val="170000"/>
              </a:lnSpc>
            </a:pPr>
            <a:r>
              <a:rPr lang="en-US" dirty="0"/>
              <a:t>Warranty at the time of Original supply of Goods— Composite Supply of Goods</a:t>
            </a:r>
          </a:p>
          <a:p>
            <a:pPr lvl="1" algn="just">
              <a:lnSpc>
                <a:spcPct val="170000"/>
              </a:lnSpc>
            </a:pPr>
            <a:r>
              <a:rPr lang="en-US" dirty="0"/>
              <a:t>Extended Warranty at the time of Original supply of Goods- Composite Supply of Goods</a:t>
            </a:r>
          </a:p>
          <a:p>
            <a:pPr lvl="1" algn="just">
              <a:lnSpc>
                <a:spcPct val="170000"/>
              </a:lnSpc>
            </a:pPr>
            <a:r>
              <a:rPr lang="en-US" dirty="0"/>
              <a:t>Extended Warranty subsequent to Original Supply— Separate Supply— Treated as supply of Service</a:t>
            </a:r>
          </a:p>
          <a:p>
            <a:pPr marL="457200" lvl="1" indent="0" algn="just">
              <a:buNone/>
            </a:pPr>
            <a:endParaRPr lang="en-US" b="1" dirty="0"/>
          </a:p>
        </p:txBody>
      </p:sp>
      <p:sp>
        <p:nvSpPr>
          <p:cNvPr id="4" name="Date Placeholder 3">
            <a:extLst>
              <a:ext uri="{FF2B5EF4-FFF2-40B4-BE49-F238E27FC236}">
                <a16:creationId xmlns:a16="http://schemas.microsoft.com/office/drawing/2014/main" id="{60C124C9-1EE5-C6B9-17B2-80D88F8A4BD3}"/>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8C446106-51B1-89AF-2020-A28551C1F89B}"/>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34D6A40-EDD1-A4C2-5F1C-B01A89420889}"/>
              </a:ext>
            </a:extLst>
          </p:cNvPr>
          <p:cNvSpPr>
            <a:spLocks noGrp="1"/>
          </p:cNvSpPr>
          <p:nvPr>
            <p:ph type="sldNum" sz="quarter" idx="12"/>
          </p:nvPr>
        </p:nvSpPr>
        <p:spPr/>
        <p:txBody>
          <a:bodyPr/>
          <a:lstStyle/>
          <a:p>
            <a:fld id="{876707C9-1545-4374-BCD1-808D05855655}" type="slidenum">
              <a:rPr lang="en-IN" smtClean="0"/>
              <a:t>64</a:t>
            </a:fld>
            <a:endParaRPr lang="en-IN" dirty="0"/>
          </a:p>
        </p:txBody>
      </p:sp>
    </p:spTree>
    <p:extLst>
      <p:ext uri="{BB962C8B-B14F-4D97-AF65-F5344CB8AC3E}">
        <p14:creationId xmlns:p14="http://schemas.microsoft.com/office/powerpoint/2010/main" val="6971362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8761"/>
          </a:xfrm>
        </p:spPr>
        <p:txBody>
          <a:bodyPr/>
          <a:lstStyle/>
          <a:p>
            <a:r>
              <a:rPr lang="en-US" dirty="0"/>
              <a:t>Composite and Mixed Supply</a:t>
            </a:r>
            <a:endParaRPr lang="en-IN" dirty="0"/>
          </a:p>
        </p:txBody>
      </p:sp>
      <p:sp>
        <p:nvSpPr>
          <p:cNvPr id="3" name="Content Placeholder 2"/>
          <p:cNvSpPr>
            <a:spLocks noGrp="1"/>
          </p:cNvSpPr>
          <p:nvPr>
            <p:ph idx="1"/>
          </p:nvPr>
        </p:nvSpPr>
        <p:spPr>
          <a:xfrm>
            <a:off x="359229" y="1393371"/>
            <a:ext cx="11419114" cy="4783592"/>
          </a:xfrm>
        </p:spPr>
        <p:txBody>
          <a:bodyPr>
            <a:normAutofit fontScale="85000" lnSpcReduction="10000"/>
          </a:bodyPr>
          <a:lstStyle/>
          <a:p>
            <a:pPr algn="just">
              <a:lnSpc>
                <a:spcPct val="170000"/>
              </a:lnSpc>
            </a:pPr>
            <a:r>
              <a:rPr lang="en-US" dirty="0"/>
              <a:t>Clarification given vide Circular No. 32/6/2018-GST dated 12.02.2018 Food supplied to the patients: </a:t>
            </a:r>
            <a:r>
              <a:rPr lang="en-US" b="1" dirty="0"/>
              <a:t>Food supplied to the in-patients</a:t>
            </a:r>
            <a:r>
              <a:rPr lang="en-US" dirty="0"/>
              <a:t> as advised by the doctor/nutritionists is apart of composite supply of healthcare and not separately taxable. Other supplies of food by a hospital to patients (not admitted) or their attendants or visitors are taxable.</a:t>
            </a:r>
          </a:p>
          <a:p>
            <a:pPr algn="just">
              <a:lnSpc>
                <a:spcPct val="170000"/>
              </a:lnSpc>
            </a:pPr>
            <a:r>
              <a:rPr lang="en-US" dirty="0"/>
              <a:t>Clarification given vide Circular No. 34/8/2018-GST dated 01.03.2018— </a:t>
            </a:r>
            <a:r>
              <a:rPr lang="en-US" b="1" dirty="0"/>
              <a:t>Tyree retreading</a:t>
            </a:r>
            <a:r>
              <a:rPr lang="en-US" dirty="0"/>
              <a:t> is a composite supply with retreading process as principal supply and rubber used as ancillary supply</a:t>
            </a:r>
          </a:p>
          <a:p>
            <a:pPr marL="0" indent="0">
              <a:lnSpc>
                <a:spcPct val="110000"/>
              </a:lnSpc>
              <a:buNone/>
            </a:pPr>
            <a:endParaRPr lang="en-US" dirty="0"/>
          </a:p>
          <a:p>
            <a:pPr>
              <a:lnSpc>
                <a:spcPct val="110000"/>
              </a:lnSpc>
            </a:pPr>
            <a:endParaRPr lang="en-IN" dirty="0"/>
          </a:p>
        </p:txBody>
      </p:sp>
      <p:sp>
        <p:nvSpPr>
          <p:cNvPr id="4" name="Date Placeholder 3"/>
          <p:cNvSpPr>
            <a:spLocks noGrp="1"/>
          </p:cNvSpPr>
          <p:nvPr>
            <p:ph type="dt" sz="half" idx="10"/>
          </p:nvPr>
        </p:nvSpPr>
        <p:spPr/>
        <p:txBody>
          <a:bodyPr/>
          <a:lstStyle/>
          <a:p>
            <a:r>
              <a:rPr lang="en-US"/>
              <a:t>23-06-2025</a:t>
            </a:r>
            <a:endParaRPr lang="en-IN" dirty="0"/>
          </a:p>
        </p:txBody>
      </p:sp>
      <p:sp>
        <p:nvSpPr>
          <p:cNvPr id="5" name="Footer Placeholder 4"/>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p:cNvSpPr>
            <a:spLocks noGrp="1"/>
          </p:cNvSpPr>
          <p:nvPr>
            <p:ph type="sldNum" sz="quarter" idx="12"/>
          </p:nvPr>
        </p:nvSpPr>
        <p:spPr/>
        <p:txBody>
          <a:bodyPr/>
          <a:lstStyle/>
          <a:p>
            <a:fld id="{876707C9-1545-4374-BCD1-808D05855655}" type="slidenum">
              <a:rPr lang="en-IN" smtClean="0"/>
              <a:t>65</a:t>
            </a:fld>
            <a:endParaRPr lang="en-IN" dirty="0"/>
          </a:p>
        </p:txBody>
      </p:sp>
    </p:spTree>
    <p:extLst>
      <p:ext uri="{BB962C8B-B14F-4D97-AF65-F5344CB8AC3E}">
        <p14:creationId xmlns:p14="http://schemas.microsoft.com/office/powerpoint/2010/main" val="41406394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08D95-35F3-370D-91D1-74430D2779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4B3104-C6FB-FDCD-3026-1D53C842E555}"/>
              </a:ext>
            </a:extLst>
          </p:cNvPr>
          <p:cNvSpPr>
            <a:spLocks noGrp="1"/>
          </p:cNvSpPr>
          <p:nvPr>
            <p:ph type="title"/>
          </p:nvPr>
        </p:nvSpPr>
        <p:spPr>
          <a:xfrm>
            <a:off x="838200" y="365125"/>
            <a:ext cx="10515600" cy="538389"/>
          </a:xfrm>
        </p:spPr>
        <p:txBody>
          <a:bodyPr>
            <a:normAutofit fontScale="90000"/>
          </a:bodyPr>
          <a:lstStyle/>
          <a:p>
            <a:r>
              <a:rPr lang="en-US" dirty="0"/>
              <a:t>Composite and Mixed Supply</a:t>
            </a:r>
            <a:endParaRPr lang="en-IN" dirty="0"/>
          </a:p>
        </p:txBody>
      </p:sp>
      <p:sp>
        <p:nvSpPr>
          <p:cNvPr id="3" name="Content Placeholder 2">
            <a:extLst>
              <a:ext uri="{FF2B5EF4-FFF2-40B4-BE49-F238E27FC236}">
                <a16:creationId xmlns:a16="http://schemas.microsoft.com/office/drawing/2014/main" id="{65FB1160-6941-77E7-3DB8-96F857E4AFB5}"/>
              </a:ext>
            </a:extLst>
          </p:cNvPr>
          <p:cNvSpPr>
            <a:spLocks noGrp="1"/>
          </p:cNvSpPr>
          <p:nvPr>
            <p:ph idx="1"/>
          </p:nvPr>
        </p:nvSpPr>
        <p:spPr>
          <a:xfrm>
            <a:off x="261257" y="1045029"/>
            <a:ext cx="11723914" cy="5311321"/>
          </a:xfrm>
        </p:spPr>
        <p:txBody>
          <a:bodyPr>
            <a:normAutofit fontScale="92500" lnSpcReduction="10000"/>
          </a:bodyPr>
          <a:lstStyle/>
          <a:p>
            <a:pPr algn="just">
              <a:lnSpc>
                <a:spcPct val="170000"/>
              </a:lnSpc>
            </a:pPr>
            <a:r>
              <a:rPr lang="en-IN" b="1" dirty="0"/>
              <a:t>Preferential Location Charges, extra-development charges are part and parcel of construction of residential complex—</a:t>
            </a:r>
            <a:r>
              <a:rPr lang="en-IN" dirty="0"/>
              <a:t> Logix Infrastructure Pvt Ltd vs CCE, 2018(11)TMI462— CESTAT Allahabad.</a:t>
            </a:r>
            <a:endParaRPr lang="en-IN" sz="3600" dirty="0"/>
          </a:p>
          <a:p>
            <a:pPr algn="just">
              <a:lnSpc>
                <a:spcPct val="170000"/>
              </a:lnSpc>
            </a:pPr>
            <a:r>
              <a:rPr lang="en-IN" b="1" dirty="0"/>
              <a:t>Food &amp; Beverages as Combo Offer with Cinema Ticket {Circular 201/13/2023-GST dt 01.08.2023</a:t>
            </a:r>
            <a:endParaRPr lang="en-IN" sz="3300" b="1" dirty="0"/>
          </a:p>
          <a:p>
            <a:pPr lvl="1" algn="just">
              <a:lnSpc>
                <a:spcPct val="170000"/>
              </a:lnSpc>
            </a:pPr>
            <a:r>
              <a:rPr lang="en-US" dirty="0"/>
              <a:t>sale of cinema ticket and supply of food and beverages are clubbed together, and such bundled supply satisfies the test of composite supply, the entire supply will attract GST at the rate applicable to service of exhibition of cinema, the principal supply.</a:t>
            </a:r>
            <a:endParaRPr lang="en-US" b="1" dirty="0"/>
          </a:p>
          <a:p>
            <a:pPr marL="457200" lvl="1" indent="0" algn="just">
              <a:buNone/>
            </a:pPr>
            <a:endParaRPr lang="en-US" b="1" dirty="0"/>
          </a:p>
        </p:txBody>
      </p:sp>
      <p:sp>
        <p:nvSpPr>
          <p:cNvPr id="4" name="Date Placeholder 3">
            <a:extLst>
              <a:ext uri="{FF2B5EF4-FFF2-40B4-BE49-F238E27FC236}">
                <a16:creationId xmlns:a16="http://schemas.microsoft.com/office/drawing/2014/main" id="{2261B1C5-AE40-5FDE-B403-7426AC0C960C}"/>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5390D8F9-461C-C1CB-EA68-B1868BB17AC1}"/>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CCD0D23F-79CE-E286-47DD-6C638D9FBBAF}"/>
              </a:ext>
            </a:extLst>
          </p:cNvPr>
          <p:cNvSpPr>
            <a:spLocks noGrp="1"/>
          </p:cNvSpPr>
          <p:nvPr>
            <p:ph type="sldNum" sz="quarter" idx="12"/>
          </p:nvPr>
        </p:nvSpPr>
        <p:spPr/>
        <p:txBody>
          <a:bodyPr/>
          <a:lstStyle/>
          <a:p>
            <a:fld id="{876707C9-1545-4374-BCD1-808D05855655}" type="slidenum">
              <a:rPr lang="en-IN" smtClean="0"/>
              <a:t>66</a:t>
            </a:fld>
            <a:endParaRPr lang="en-IN" dirty="0"/>
          </a:p>
        </p:txBody>
      </p:sp>
    </p:spTree>
    <p:extLst>
      <p:ext uri="{BB962C8B-B14F-4D97-AF65-F5344CB8AC3E}">
        <p14:creationId xmlns:p14="http://schemas.microsoft.com/office/powerpoint/2010/main" val="26025171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51425-8F3A-5305-A24C-C11C3F6BC9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0E5374-35B3-E513-ECCA-BB6257B015D5}"/>
              </a:ext>
            </a:extLst>
          </p:cNvPr>
          <p:cNvSpPr>
            <a:spLocks noGrp="1"/>
          </p:cNvSpPr>
          <p:nvPr>
            <p:ph type="title"/>
          </p:nvPr>
        </p:nvSpPr>
        <p:spPr>
          <a:xfrm>
            <a:off x="838200" y="365125"/>
            <a:ext cx="10515600" cy="538389"/>
          </a:xfrm>
        </p:spPr>
        <p:txBody>
          <a:bodyPr>
            <a:normAutofit fontScale="90000"/>
          </a:bodyPr>
          <a:lstStyle/>
          <a:p>
            <a:r>
              <a:rPr lang="en-US" dirty="0"/>
              <a:t>Composite and Mixed Supply</a:t>
            </a:r>
            <a:endParaRPr lang="en-IN" dirty="0"/>
          </a:p>
        </p:txBody>
      </p:sp>
      <p:sp>
        <p:nvSpPr>
          <p:cNvPr id="3" name="Content Placeholder 2">
            <a:extLst>
              <a:ext uri="{FF2B5EF4-FFF2-40B4-BE49-F238E27FC236}">
                <a16:creationId xmlns:a16="http://schemas.microsoft.com/office/drawing/2014/main" id="{59918DFC-EB2B-B0D6-AD77-F6BCB363A7B4}"/>
              </a:ext>
            </a:extLst>
          </p:cNvPr>
          <p:cNvSpPr>
            <a:spLocks noGrp="1"/>
          </p:cNvSpPr>
          <p:nvPr>
            <p:ph idx="1"/>
          </p:nvPr>
        </p:nvSpPr>
        <p:spPr>
          <a:xfrm>
            <a:off x="261257" y="1045029"/>
            <a:ext cx="11723914" cy="5311321"/>
          </a:xfrm>
        </p:spPr>
        <p:txBody>
          <a:bodyPr>
            <a:normAutofit fontScale="92500" lnSpcReduction="10000"/>
          </a:bodyPr>
          <a:lstStyle/>
          <a:p>
            <a:pPr algn="just">
              <a:lnSpc>
                <a:spcPct val="170000"/>
              </a:lnSpc>
            </a:pPr>
            <a:r>
              <a:rPr lang="en-IN" b="1" dirty="0"/>
              <a:t>Commercial Training or Coaching Service with Hostel Facility—</a:t>
            </a:r>
            <a:r>
              <a:rPr lang="en-US" dirty="0"/>
              <a:t>Revenue has not brought forward any evidence that majority of service providers in the field of commercial coaching or training service provided hostel facility. In terms of the criteria stated in the manner of determining if the services are bundled as clarified by Central Board of Excise &amp; Customs it is not possible to bundle service of provisions of hostel facility with commercial training or coaching in the present case— </a:t>
            </a:r>
            <a:r>
              <a:rPr lang="en-US" b="1" dirty="0"/>
              <a:t>Major Kalshi Classes Private Limited vs CCE,</a:t>
            </a:r>
            <a:r>
              <a:rPr lang="en-IN" b="1" dirty="0"/>
              <a:t> 2020 (2) TMI 759 - CESTAT ALLAHABAD</a:t>
            </a:r>
          </a:p>
          <a:p>
            <a:pPr algn="just">
              <a:lnSpc>
                <a:spcPct val="170000"/>
              </a:lnSpc>
            </a:pPr>
            <a:endParaRPr lang="en-US" b="1" dirty="0"/>
          </a:p>
          <a:p>
            <a:pPr marL="457200" lvl="1" indent="0" algn="just">
              <a:buNone/>
            </a:pPr>
            <a:endParaRPr lang="en-US" b="1" dirty="0"/>
          </a:p>
        </p:txBody>
      </p:sp>
      <p:sp>
        <p:nvSpPr>
          <p:cNvPr id="4" name="Date Placeholder 3">
            <a:extLst>
              <a:ext uri="{FF2B5EF4-FFF2-40B4-BE49-F238E27FC236}">
                <a16:creationId xmlns:a16="http://schemas.microsoft.com/office/drawing/2014/main" id="{74DA7D00-758E-DCA5-25F6-B6624AECF7B0}"/>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A5010CDC-1338-DABD-5D6A-689569ECD36D}"/>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6566C250-79FA-DACB-9B9E-E80C9FA81F12}"/>
              </a:ext>
            </a:extLst>
          </p:cNvPr>
          <p:cNvSpPr>
            <a:spLocks noGrp="1"/>
          </p:cNvSpPr>
          <p:nvPr>
            <p:ph type="sldNum" sz="quarter" idx="12"/>
          </p:nvPr>
        </p:nvSpPr>
        <p:spPr/>
        <p:txBody>
          <a:bodyPr/>
          <a:lstStyle/>
          <a:p>
            <a:fld id="{876707C9-1545-4374-BCD1-808D05855655}" type="slidenum">
              <a:rPr lang="en-IN" smtClean="0"/>
              <a:t>67</a:t>
            </a:fld>
            <a:endParaRPr lang="en-IN" dirty="0"/>
          </a:p>
        </p:txBody>
      </p:sp>
    </p:spTree>
    <p:extLst>
      <p:ext uri="{BB962C8B-B14F-4D97-AF65-F5344CB8AC3E}">
        <p14:creationId xmlns:p14="http://schemas.microsoft.com/office/powerpoint/2010/main" val="26930826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7B190-4ABA-BAFA-2A00-F7842FB459B8}"/>
              </a:ext>
            </a:extLst>
          </p:cNvPr>
          <p:cNvSpPr>
            <a:spLocks noGrp="1"/>
          </p:cNvSpPr>
          <p:nvPr>
            <p:ph type="title"/>
          </p:nvPr>
        </p:nvSpPr>
        <p:spPr>
          <a:xfrm>
            <a:off x="831850" y="1163782"/>
            <a:ext cx="10515600" cy="4064000"/>
          </a:xfrm>
        </p:spPr>
        <p:txBody>
          <a:bodyPr>
            <a:normAutofit/>
          </a:bodyPr>
          <a:lstStyle/>
          <a:p>
            <a:r>
              <a:rPr lang="en-IN" sz="16600" dirty="0"/>
              <a:t>Thank You</a:t>
            </a:r>
            <a:br>
              <a:rPr lang="en-IN" sz="16600" dirty="0"/>
            </a:br>
            <a:r>
              <a:rPr lang="en-IN" sz="2800" dirty="0"/>
              <a:t>CA Manindar K</a:t>
            </a:r>
            <a:br>
              <a:rPr lang="en-IN" sz="2800" dirty="0"/>
            </a:br>
            <a:r>
              <a:rPr lang="en-IN" sz="2800" dirty="0"/>
              <a:t>M: 9700734609</a:t>
            </a:r>
            <a:br>
              <a:rPr lang="en-IN" sz="2800" dirty="0"/>
            </a:br>
            <a:r>
              <a:rPr lang="en-IN" sz="2800" dirty="0"/>
              <a:t>E: manindar@mnaca.in</a:t>
            </a:r>
          </a:p>
        </p:txBody>
      </p:sp>
      <p:sp>
        <p:nvSpPr>
          <p:cNvPr id="4" name="Date Placeholder 3">
            <a:extLst>
              <a:ext uri="{FF2B5EF4-FFF2-40B4-BE49-F238E27FC236}">
                <a16:creationId xmlns:a16="http://schemas.microsoft.com/office/drawing/2014/main" id="{4BA653C5-AF30-0CE5-AF63-005A7ED02086}"/>
              </a:ext>
            </a:extLst>
          </p:cNvPr>
          <p:cNvSpPr>
            <a:spLocks noGrp="1"/>
          </p:cNvSpPr>
          <p:nvPr>
            <p:ph type="dt" sz="half" idx="10"/>
          </p:nvPr>
        </p:nvSpPr>
        <p:spPr/>
        <p:txBody>
          <a:bodyPr/>
          <a:lstStyle/>
          <a:p>
            <a:r>
              <a:rPr lang="en-US"/>
              <a:t>23-06-2025</a:t>
            </a:r>
            <a:endParaRPr lang="en-IN" dirty="0"/>
          </a:p>
        </p:txBody>
      </p:sp>
      <p:sp>
        <p:nvSpPr>
          <p:cNvPr id="5" name="Footer Placeholder 4">
            <a:extLst>
              <a:ext uri="{FF2B5EF4-FFF2-40B4-BE49-F238E27FC236}">
                <a16:creationId xmlns:a16="http://schemas.microsoft.com/office/drawing/2014/main" id="{5C71C85A-1CBD-696C-751F-2509F7675E80}"/>
              </a:ext>
            </a:extLst>
          </p:cNvPr>
          <p:cNvSpPr>
            <a:spLocks noGrp="1"/>
          </p:cNvSpPr>
          <p:nvPr>
            <p:ph type="ftr" sz="quarter" idx="11"/>
          </p:nvPr>
        </p:nvSpPr>
        <p:spPr/>
        <p:txBody>
          <a:bodyPr/>
          <a:lstStyle/>
          <a:p>
            <a:r>
              <a:rPr lang="en-US"/>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DE17D431-F70A-F4C9-31B9-FE9733E52E72}"/>
              </a:ext>
            </a:extLst>
          </p:cNvPr>
          <p:cNvSpPr>
            <a:spLocks noGrp="1"/>
          </p:cNvSpPr>
          <p:nvPr>
            <p:ph type="sldNum" sz="quarter" idx="12"/>
          </p:nvPr>
        </p:nvSpPr>
        <p:spPr/>
        <p:txBody>
          <a:bodyPr/>
          <a:lstStyle/>
          <a:p>
            <a:fld id="{876707C9-1545-4374-BCD1-808D05855655}" type="slidenum">
              <a:rPr lang="en-IN" smtClean="0"/>
              <a:t>68</a:t>
            </a:fld>
            <a:endParaRPr lang="en-IN" dirty="0"/>
          </a:p>
        </p:txBody>
      </p:sp>
    </p:spTree>
    <p:extLst>
      <p:ext uri="{BB962C8B-B14F-4D97-AF65-F5344CB8AC3E}">
        <p14:creationId xmlns:p14="http://schemas.microsoft.com/office/powerpoint/2010/main" val="2593781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AF5119-EC90-1F89-9FB0-148147E1F8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E720C1-19E0-640A-070C-2238124C739D}"/>
              </a:ext>
            </a:extLst>
          </p:cNvPr>
          <p:cNvSpPr>
            <a:spLocks noGrp="1"/>
          </p:cNvSpPr>
          <p:nvPr>
            <p:ph type="title"/>
          </p:nvPr>
        </p:nvSpPr>
        <p:spPr>
          <a:xfrm>
            <a:off x="838200" y="365126"/>
            <a:ext cx="10515600" cy="789419"/>
          </a:xfrm>
        </p:spPr>
        <p:txBody>
          <a:bodyPr>
            <a:normAutofit fontScale="90000"/>
          </a:bodyPr>
          <a:lstStyle/>
          <a:p>
            <a:r>
              <a:rPr lang="en-IN" dirty="0"/>
              <a:t>Levy under GST— Section 9 of the CGST Act, 2017</a:t>
            </a:r>
          </a:p>
        </p:txBody>
      </p:sp>
      <p:sp>
        <p:nvSpPr>
          <p:cNvPr id="3" name="Content Placeholder 2">
            <a:extLst>
              <a:ext uri="{FF2B5EF4-FFF2-40B4-BE49-F238E27FC236}">
                <a16:creationId xmlns:a16="http://schemas.microsoft.com/office/drawing/2014/main" id="{ADBA9339-EABE-E61B-BB4B-C3B802CFF666}"/>
              </a:ext>
            </a:extLst>
          </p:cNvPr>
          <p:cNvSpPr>
            <a:spLocks noGrp="1"/>
          </p:cNvSpPr>
          <p:nvPr>
            <p:ph idx="1"/>
          </p:nvPr>
        </p:nvSpPr>
        <p:spPr>
          <a:xfrm>
            <a:off x="838200" y="1283855"/>
            <a:ext cx="10515600" cy="4893108"/>
          </a:xfrm>
        </p:spPr>
        <p:txBody>
          <a:bodyPr>
            <a:normAutofit fontScale="62500" lnSpcReduction="20000"/>
          </a:bodyPr>
          <a:lstStyle/>
          <a:p>
            <a:pPr marL="0" indent="0" algn="just">
              <a:lnSpc>
                <a:spcPct val="170000"/>
              </a:lnSpc>
              <a:buNone/>
            </a:pPr>
            <a:r>
              <a:rPr lang="en-US" dirty="0"/>
              <a:t>(3) The Government may, on the recommendations of the Council, by notification, specify categories of supply of goods or services or both, the tax on which shall be paid on reverse charge basis by the recipient of such goods or services or both and all the provisions of this Act shall apply to such recipient as if he were the person liable for paying the tax in relation to the supply of such goods or services or both.</a:t>
            </a:r>
          </a:p>
          <a:p>
            <a:pPr marL="0" indent="0" algn="just">
              <a:lnSpc>
                <a:spcPct val="170000"/>
              </a:lnSpc>
              <a:buNone/>
            </a:pPr>
            <a:endParaRPr lang="en-US" dirty="0"/>
          </a:p>
          <a:p>
            <a:pPr marL="0" indent="0" algn="just">
              <a:lnSpc>
                <a:spcPct val="170000"/>
              </a:lnSpc>
              <a:buNone/>
            </a:pPr>
            <a:r>
              <a:rPr lang="en-US" dirty="0"/>
              <a:t>(4) The Government may, on the recommendations of the Council, by notification, specify a class of registered persons who shall, in respect of supply of specified categories of goods or services or both received from an unregistered supplier, pay the tax on reverse charge basis as the recipient of such supply of goods or services or both, and all the provisions of this Act shall apply to such recipient as if he were the person liable for paying the tax in relation to such supply of goods or services or both.</a:t>
            </a:r>
          </a:p>
          <a:p>
            <a:endParaRPr lang="en-IN" dirty="0"/>
          </a:p>
        </p:txBody>
      </p:sp>
      <p:sp>
        <p:nvSpPr>
          <p:cNvPr id="4" name="Date Placeholder 3">
            <a:extLst>
              <a:ext uri="{FF2B5EF4-FFF2-40B4-BE49-F238E27FC236}">
                <a16:creationId xmlns:a16="http://schemas.microsoft.com/office/drawing/2014/main" id="{EC0CD2BA-5DDF-5B40-F83C-AEDF4B759A76}"/>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E76E6A68-E744-1522-3897-FA0DF6993570}"/>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88E5E99F-99FB-871B-05B4-2C584BB05DCD}"/>
              </a:ext>
            </a:extLst>
          </p:cNvPr>
          <p:cNvSpPr>
            <a:spLocks noGrp="1"/>
          </p:cNvSpPr>
          <p:nvPr>
            <p:ph type="sldNum" sz="quarter" idx="12"/>
          </p:nvPr>
        </p:nvSpPr>
        <p:spPr/>
        <p:txBody>
          <a:bodyPr/>
          <a:lstStyle/>
          <a:p>
            <a:fld id="{876707C9-1545-4374-BCD1-808D05855655}" type="slidenum">
              <a:rPr lang="en-IN" smtClean="0"/>
              <a:t>7</a:t>
            </a:fld>
            <a:endParaRPr lang="en-IN" dirty="0"/>
          </a:p>
        </p:txBody>
      </p:sp>
    </p:spTree>
    <p:extLst>
      <p:ext uri="{BB962C8B-B14F-4D97-AF65-F5344CB8AC3E}">
        <p14:creationId xmlns:p14="http://schemas.microsoft.com/office/powerpoint/2010/main" val="748252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682C3F-EA76-3F80-1F6E-D2C97BD49F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42790E-959A-4B90-B3D8-EDCE0CF43A89}"/>
              </a:ext>
            </a:extLst>
          </p:cNvPr>
          <p:cNvSpPr>
            <a:spLocks noGrp="1"/>
          </p:cNvSpPr>
          <p:nvPr>
            <p:ph type="title"/>
          </p:nvPr>
        </p:nvSpPr>
        <p:spPr>
          <a:xfrm>
            <a:off x="838200" y="365126"/>
            <a:ext cx="10515600" cy="745218"/>
          </a:xfrm>
        </p:spPr>
        <p:txBody>
          <a:bodyPr>
            <a:normAutofit fontScale="90000"/>
          </a:bodyPr>
          <a:lstStyle/>
          <a:p>
            <a:r>
              <a:rPr lang="en-IN" dirty="0"/>
              <a:t>Levy under GST— Section 9 of the CGST Act, 2017</a:t>
            </a:r>
          </a:p>
        </p:txBody>
      </p:sp>
      <p:sp>
        <p:nvSpPr>
          <p:cNvPr id="3" name="Content Placeholder 2">
            <a:extLst>
              <a:ext uri="{FF2B5EF4-FFF2-40B4-BE49-F238E27FC236}">
                <a16:creationId xmlns:a16="http://schemas.microsoft.com/office/drawing/2014/main" id="{D0A7CC2E-493B-8062-2727-74345B855DFD}"/>
              </a:ext>
            </a:extLst>
          </p:cNvPr>
          <p:cNvSpPr>
            <a:spLocks noGrp="1"/>
          </p:cNvSpPr>
          <p:nvPr>
            <p:ph idx="1"/>
          </p:nvPr>
        </p:nvSpPr>
        <p:spPr>
          <a:xfrm>
            <a:off x="402771" y="1251857"/>
            <a:ext cx="11353800" cy="4925106"/>
          </a:xfrm>
        </p:spPr>
        <p:txBody>
          <a:bodyPr>
            <a:normAutofit fontScale="62500" lnSpcReduction="20000"/>
          </a:bodyPr>
          <a:lstStyle/>
          <a:p>
            <a:pPr marL="0" indent="0" algn="just">
              <a:lnSpc>
                <a:spcPct val="170000"/>
              </a:lnSpc>
              <a:buNone/>
            </a:pPr>
            <a:r>
              <a:rPr lang="en-US" dirty="0"/>
              <a:t>(5) The Government may, on the recommendations of the Council, by notification, specify categories of services the tax on intra-State supplies of which shall be paid by the electronic commerce operator if such services are supplied through it, and all the provisions of this Act shall apply to such electronic commerce operator as if he were the supplier liable for paying the tax in relation to the supply of such services:</a:t>
            </a:r>
          </a:p>
          <a:p>
            <a:pPr marL="0" indent="0" algn="just">
              <a:lnSpc>
                <a:spcPct val="170000"/>
              </a:lnSpc>
              <a:buNone/>
            </a:pPr>
            <a:r>
              <a:rPr lang="en-US" dirty="0"/>
              <a:t>Provided that where an electronic commerce operator does not have a physical presence in the taxable territory, any person representing such electronic commerce operator for any purpose in the taxable territory shall be liable to pay tax:</a:t>
            </a:r>
          </a:p>
          <a:p>
            <a:pPr marL="0" indent="0" algn="just">
              <a:lnSpc>
                <a:spcPct val="170000"/>
              </a:lnSpc>
              <a:buNone/>
            </a:pPr>
            <a:r>
              <a:rPr lang="en-US" dirty="0"/>
              <a:t>Provided further that where an electronic commerce operator does not have a physical presence in the taxable territory and also he does not have a representative in the said territory, such electronic commerce operator shall appoint a person in the taxable territory for the purpose of paying tax and such person shall be liable to pay tax.</a:t>
            </a:r>
          </a:p>
          <a:p>
            <a:endParaRPr lang="en-IN" dirty="0"/>
          </a:p>
        </p:txBody>
      </p:sp>
      <p:sp>
        <p:nvSpPr>
          <p:cNvPr id="4" name="Date Placeholder 3">
            <a:extLst>
              <a:ext uri="{FF2B5EF4-FFF2-40B4-BE49-F238E27FC236}">
                <a16:creationId xmlns:a16="http://schemas.microsoft.com/office/drawing/2014/main" id="{B8A71C75-EDF7-5E3D-9608-8F18542B53B1}"/>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491076AD-167C-62BF-84D5-A4B262739BAD}"/>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299C70CC-C5F4-D9C6-1F17-D42EC05B60E0}"/>
              </a:ext>
            </a:extLst>
          </p:cNvPr>
          <p:cNvSpPr>
            <a:spLocks noGrp="1"/>
          </p:cNvSpPr>
          <p:nvPr>
            <p:ph type="sldNum" sz="quarter" idx="12"/>
          </p:nvPr>
        </p:nvSpPr>
        <p:spPr/>
        <p:txBody>
          <a:bodyPr/>
          <a:lstStyle/>
          <a:p>
            <a:fld id="{876707C9-1545-4374-BCD1-808D05855655}" type="slidenum">
              <a:rPr lang="en-IN" smtClean="0"/>
              <a:t>8</a:t>
            </a:fld>
            <a:endParaRPr lang="en-IN" dirty="0"/>
          </a:p>
        </p:txBody>
      </p:sp>
    </p:spTree>
    <p:extLst>
      <p:ext uri="{BB962C8B-B14F-4D97-AF65-F5344CB8AC3E}">
        <p14:creationId xmlns:p14="http://schemas.microsoft.com/office/powerpoint/2010/main" val="144118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AB6B93-5038-898C-C018-77847783AA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329390-5030-A08B-98AA-2713970E0227}"/>
              </a:ext>
            </a:extLst>
          </p:cNvPr>
          <p:cNvSpPr>
            <a:spLocks noGrp="1"/>
          </p:cNvSpPr>
          <p:nvPr>
            <p:ph type="title"/>
          </p:nvPr>
        </p:nvSpPr>
        <p:spPr>
          <a:xfrm>
            <a:off x="838199" y="365126"/>
            <a:ext cx="11157857" cy="571046"/>
          </a:xfrm>
        </p:spPr>
        <p:txBody>
          <a:bodyPr>
            <a:normAutofit fontScale="90000"/>
          </a:bodyPr>
          <a:lstStyle/>
          <a:p>
            <a:r>
              <a:rPr lang="en-IN" dirty="0"/>
              <a:t>Levy under GST— Section 9 of the CGST Act, 2017</a:t>
            </a:r>
          </a:p>
        </p:txBody>
      </p:sp>
      <p:sp>
        <p:nvSpPr>
          <p:cNvPr id="3" name="Content Placeholder 2">
            <a:extLst>
              <a:ext uri="{FF2B5EF4-FFF2-40B4-BE49-F238E27FC236}">
                <a16:creationId xmlns:a16="http://schemas.microsoft.com/office/drawing/2014/main" id="{AF550CF6-D9CC-273C-AED4-05F4A964F2AE}"/>
              </a:ext>
            </a:extLst>
          </p:cNvPr>
          <p:cNvSpPr>
            <a:spLocks noGrp="1"/>
          </p:cNvSpPr>
          <p:nvPr>
            <p:ph idx="1"/>
          </p:nvPr>
        </p:nvSpPr>
        <p:spPr>
          <a:xfrm>
            <a:off x="359229" y="1153887"/>
            <a:ext cx="11506200" cy="4898570"/>
          </a:xfrm>
        </p:spPr>
        <p:txBody>
          <a:bodyPr>
            <a:normAutofit fontScale="85000" lnSpcReduction="20000"/>
          </a:bodyPr>
          <a:lstStyle/>
          <a:p>
            <a:r>
              <a:rPr lang="en-IN" dirty="0"/>
              <a:t>Key Takeaways</a:t>
            </a:r>
          </a:p>
          <a:p>
            <a:pPr lvl="1" algn="just">
              <a:lnSpc>
                <a:spcPct val="160000"/>
              </a:lnSpc>
            </a:pPr>
            <a:r>
              <a:rPr lang="en-US" dirty="0"/>
              <a:t>Sub-section (3), (4) &amp; (5) provides for Tax Shift</a:t>
            </a:r>
          </a:p>
          <a:p>
            <a:pPr lvl="1" algn="just">
              <a:lnSpc>
                <a:spcPct val="160000"/>
              </a:lnSpc>
            </a:pPr>
            <a:r>
              <a:rPr lang="en-US" dirty="0"/>
              <a:t>Sub-section (3) provides for Reverse Charge in case of notified Goods and Services</a:t>
            </a:r>
          </a:p>
          <a:p>
            <a:pPr lvl="2" algn="just">
              <a:lnSpc>
                <a:spcPct val="160000"/>
              </a:lnSpc>
            </a:pPr>
            <a:r>
              <a:rPr lang="en-US" sz="2400" dirty="0"/>
              <a:t>Notification No. 4/2017-CT (Rate) provides for Reverse Charge in case of Notified Goods. These include </a:t>
            </a:r>
            <a:r>
              <a:rPr lang="en-US" sz="2400" b="1" i="1" dirty="0"/>
              <a:t>cashew nuts, beedi wrapper leaves, Tobacco leaves, Silk Yarn, raw cotton, lottery, metal scrap</a:t>
            </a:r>
            <a:r>
              <a:rPr lang="en-US" sz="2400" dirty="0"/>
              <a:t> etc.,</a:t>
            </a:r>
          </a:p>
          <a:p>
            <a:pPr lvl="2" algn="just">
              <a:lnSpc>
                <a:spcPct val="160000"/>
              </a:lnSpc>
            </a:pPr>
            <a:r>
              <a:rPr lang="en-US" sz="2400" dirty="0"/>
              <a:t>Notification No. 13/2017-CT (Rate) provides for Reverse Charge in case of Notified Services. These include </a:t>
            </a:r>
            <a:r>
              <a:rPr lang="en-US" sz="2400" b="1" i="1" dirty="0"/>
              <a:t>GTA Services, Legal Services, Sponsorship Services, Services of Government or Local Authority, Renting Services, Transfer of Development Rights, Long Term Leasing of Land, Director Services, Services by way of Transfer or Permitting the use of copyright relating to musical or artistical works or original literary works etc.,</a:t>
            </a:r>
            <a:r>
              <a:rPr lang="en-US" sz="2400" dirty="0"/>
              <a:t>  </a:t>
            </a:r>
          </a:p>
          <a:p>
            <a:pPr lvl="2"/>
            <a:endParaRPr lang="en-US" dirty="0"/>
          </a:p>
          <a:p>
            <a:pPr lvl="2"/>
            <a:endParaRPr lang="en-US" dirty="0"/>
          </a:p>
          <a:p>
            <a:pPr lvl="2"/>
            <a:endParaRPr lang="en-IN" dirty="0"/>
          </a:p>
        </p:txBody>
      </p:sp>
      <p:sp>
        <p:nvSpPr>
          <p:cNvPr id="4" name="Date Placeholder 3">
            <a:extLst>
              <a:ext uri="{FF2B5EF4-FFF2-40B4-BE49-F238E27FC236}">
                <a16:creationId xmlns:a16="http://schemas.microsoft.com/office/drawing/2014/main" id="{E8390BD2-456E-6039-E328-EEF9BF9709FA}"/>
              </a:ext>
            </a:extLst>
          </p:cNvPr>
          <p:cNvSpPr>
            <a:spLocks noGrp="1"/>
          </p:cNvSpPr>
          <p:nvPr>
            <p:ph type="dt" sz="half" idx="10"/>
          </p:nvPr>
        </p:nvSpPr>
        <p:spPr/>
        <p:txBody>
          <a:bodyPr/>
          <a:lstStyle/>
          <a:p>
            <a:r>
              <a:rPr lang="en-US" dirty="0"/>
              <a:t>23-06-2025</a:t>
            </a:r>
            <a:endParaRPr lang="en-IN" dirty="0"/>
          </a:p>
        </p:txBody>
      </p:sp>
      <p:sp>
        <p:nvSpPr>
          <p:cNvPr id="5" name="Footer Placeholder 4">
            <a:extLst>
              <a:ext uri="{FF2B5EF4-FFF2-40B4-BE49-F238E27FC236}">
                <a16:creationId xmlns:a16="http://schemas.microsoft.com/office/drawing/2014/main" id="{8181747E-296A-189E-C2D6-789E44332514}"/>
              </a:ext>
            </a:extLst>
          </p:cNvPr>
          <p:cNvSpPr>
            <a:spLocks noGrp="1"/>
          </p:cNvSpPr>
          <p:nvPr>
            <p:ph type="ftr" sz="quarter" idx="11"/>
          </p:nvPr>
        </p:nvSpPr>
        <p:spPr/>
        <p:txBody>
          <a:bodyPr/>
          <a:lstStyle/>
          <a:p>
            <a:r>
              <a:rPr lang="en-US" dirty="0"/>
              <a:t>Concept of Supply &amp; Levy and Composite &amp; Mixed Supply under GST</a:t>
            </a:r>
            <a:endParaRPr lang="en-IN" dirty="0"/>
          </a:p>
        </p:txBody>
      </p:sp>
      <p:sp>
        <p:nvSpPr>
          <p:cNvPr id="6" name="Slide Number Placeholder 5">
            <a:extLst>
              <a:ext uri="{FF2B5EF4-FFF2-40B4-BE49-F238E27FC236}">
                <a16:creationId xmlns:a16="http://schemas.microsoft.com/office/drawing/2014/main" id="{A24DC4E2-0190-AA5E-DF04-851680ECD078}"/>
              </a:ext>
            </a:extLst>
          </p:cNvPr>
          <p:cNvSpPr>
            <a:spLocks noGrp="1"/>
          </p:cNvSpPr>
          <p:nvPr>
            <p:ph type="sldNum" sz="quarter" idx="12"/>
          </p:nvPr>
        </p:nvSpPr>
        <p:spPr/>
        <p:txBody>
          <a:bodyPr/>
          <a:lstStyle/>
          <a:p>
            <a:fld id="{876707C9-1545-4374-BCD1-808D05855655}" type="slidenum">
              <a:rPr lang="en-IN" smtClean="0"/>
              <a:t>9</a:t>
            </a:fld>
            <a:endParaRPr lang="en-IN" dirty="0"/>
          </a:p>
        </p:txBody>
      </p:sp>
    </p:spTree>
    <p:extLst>
      <p:ext uri="{BB962C8B-B14F-4D97-AF65-F5344CB8AC3E}">
        <p14:creationId xmlns:p14="http://schemas.microsoft.com/office/powerpoint/2010/main" val="1859330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4109</TotalTime>
  <Words>9093</Words>
  <Application>Microsoft Office PowerPoint</Application>
  <PresentationFormat>Widescreen</PresentationFormat>
  <Paragraphs>568</Paragraphs>
  <Slides>68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Arial</vt:lpstr>
      <vt:lpstr>Calibri</vt:lpstr>
      <vt:lpstr>Calibri Light</vt:lpstr>
      <vt:lpstr>Office Theme</vt:lpstr>
      <vt:lpstr>Concept of  Supply, Levy and  Composite &amp; Mixed Supply  Under GST</vt:lpstr>
      <vt:lpstr>Understanding Levy under GST</vt:lpstr>
      <vt:lpstr>Dictionary Meaning of the Word ‘Levy’</vt:lpstr>
      <vt:lpstr>Essential Components of a Valid Levy</vt:lpstr>
      <vt:lpstr>Levy under GST— Section 9 of the CGST Act, 2017</vt:lpstr>
      <vt:lpstr>Levy under GST— Section 9 of the CGST Act, 2017</vt:lpstr>
      <vt:lpstr>Levy under GST— Section 9 of the CGST Act, 2017</vt:lpstr>
      <vt:lpstr>Levy under GST— Section 9 of the CGST Act, 2017</vt:lpstr>
      <vt:lpstr>Levy under GST— Section 9 of the CGST Act, 2017</vt:lpstr>
      <vt:lpstr>Levy under GST— Section 9 of the CGST Act, 2017</vt:lpstr>
      <vt:lpstr>Levy under GST— Section 9 of the CGST Act, 2017</vt:lpstr>
      <vt:lpstr>Levy under GST— Section 9 of the CGST Act, 2017</vt:lpstr>
      <vt:lpstr>Levy under GST— Section 5 of the IGST Act, 2017</vt:lpstr>
      <vt:lpstr>Levy under GST— Section 5 of the IGST Act, 2017</vt:lpstr>
      <vt:lpstr>Levy under GST— Section 5 of the IGST Act, 2017</vt:lpstr>
      <vt:lpstr>Levy under GST— Section 5 of the IGST Act, 2017</vt:lpstr>
      <vt:lpstr>Levy under GST— Section 5 of the IGST Act, 2017</vt:lpstr>
      <vt:lpstr>Understanding Supply under GST</vt:lpstr>
      <vt:lpstr>Supply under Section 7</vt:lpstr>
      <vt:lpstr>Supply under Section 7</vt:lpstr>
      <vt:lpstr>Supply under Section 7</vt:lpstr>
      <vt:lpstr>Supply under Section 7</vt:lpstr>
      <vt:lpstr>Supply under Section 7</vt:lpstr>
      <vt:lpstr>Supply under Section 7</vt:lpstr>
      <vt:lpstr>Supply under Section 7</vt:lpstr>
      <vt:lpstr>Supply under Section 7</vt:lpstr>
      <vt:lpstr>Supplies by Club or Association to Members</vt:lpstr>
      <vt:lpstr>Supplies by Club or Association to Members</vt:lpstr>
      <vt:lpstr>Supplies by Club or Association to Members</vt:lpstr>
      <vt:lpstr>Exceptions to ‘Business’ &amp; ‘Consideration’</vt:lpstr>
      <vt:lpstr>Schedule I to CGST Act</vt:lpstr>
      <vt:lpstr>Activities without Consideration-SCH-I</vt:lpstr>
      <vt:lpstr>Activities without Consideration-SCH-I</vt:lpstr>
      <vt:lpstr>Activities without Consideration-SCH-I</vt:lpstr>
      <vt:lpstr>Activities without Consideration-SCH-I</vt:lpstr>
      <vt:lpstr>Activities without Consideration-SCH-I</vt:lpstr>
      <vt:lpstr>Activities without Consideration-SCH-I</vt:lpstr>
      <vt:lpstr>Activities without Consideration-SCH-I</vt:lpstr>
      <vt:lpstr>Activities without Consideration-SCH-I</vt:lpstr>
      <vt:lpstr>Schedule II</vt:lpstr>
      <vt:lpstr>Schedule II</vt:lpstr>
      <vt:lpstr>Schedule II</vt:lpstr>
      <vt:lpstr>Schedule II</vt:lpstr>
      <vt:lpstr>Schedule II</vt:lpstr>
      <vt:lpstr>Schedule II</vt:lpstr>
      <vt:lpstr>Section 7(1)(2)</vt:lpstr>
      <vt:lpstr>Schedule III—Activities or Transactions which shall be Treated Neither as a Supply of Goods nor a Supply of Services </vt:lpstr>
      <vt:lpstr>Schedule III—Activities or Transactions which shall be Treated Neither as a Supply of Goods nor a Supply of Services </vt:lpstr>
      <vt:lpstr>Schedule III—Activities or Transactions which shall be Treated Neither as a Supply of Goods nor a Supply of Services </vt:lpstr>
      <vt:lpstr>Schedule III—Activities or Transactions which shall be Treated Neither as a Supply of Goods nor a Supply of Services </vt:lpstr>
      <vt:lpstr>Schedule III—Activities or Transactions which shall be Treated Neither as a Supply of Goods nor a Supply of Services </vt:lpstr>
      <vt:lpstr>           Composite and Mixed supply</vt:lpstr>
      <vt:lpstr>Composite and Mixed Supply </vt:lpstr>
      <vt:lpstr>Composite and Mixed Supply </vt:lpstr>
      <vt:lpstr>Composite and Mixed Supply </vt:lpstr>
      <vt:lpstr>Composite and Mixed Supply </vt:lpstr>
      <vt:lpstr>Whether Naturally Bundled or Not— How To Determine?</vt:lpstr>
      <vt:lpstr>Composite Supply-Taxation as Single Supply or Otherwise</vt:lpstr>
      <vt:lpstr>Composite Supply-Must be Taxed as Composite Supply</vt:lpstr>
      <vt:lpstr>Composite Supply-Taxation as Single Supply or Otherwise</vt:lpstr>
      <vt:lpstr>Composite Supply-Taxation as Single Supply or Otherwise</vt:lpstr>
      <vt:lpstr>Composite and Mixed Supply</vt:lpstr>
      <vt:lpstr>Composite and Mixed Supply</vt:lpstr>
      <vt:lpstr>Composite and Mixed Supply</vt:lpstr>
      <vt:lpstr>Composite and Mixed Supply</vt:lpstr>
      <vt:lpstr>Composite and Mixed Supply</vt:lpstr>
      <vt:lpstr>Composite and Mixed Supply</vt:lpstr>
      <vt:lpstr>Thank You CA Manindar K M: 9700734609 E: manindar@mnaca.in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Supply &amp; Levy and  Composite &amp; Mixed Supply Under GST</dc:title>
  <dc:creator>CA Manindar K</dc:creator>
  <cp:lastModifiedBy>CA Manindar K</cp:lastModifiedBy>
  <cp:revision>34</cp:revision>
  <dcterms:created xsi:type="dcterms:W3CDTF">2025-06-15T05:53:29Z</dcterms:created>
  <dcterms:modified xsi:type="dcterms:W3CDTF">2025-06-23T11:08:27Z</dcterms:modified>
</cp:coreProperties>
</file>