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media/image3.jpg" ContentType="image/jpg"/>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Lst>
  <p:notesMasterIdLst>
    <p:notesMasterId r:id="rId32"/>
  </p:notesMasterIdLst>
  <p:sldIdLst>
    <p:sldId id="4487" r:id="rId3"/>
    <p:sldId id="4157" r:id="rId4"/>
    <p:sldId id="4254" r:id="rId5"/>
    <p:sldId id="4296" r:id="rId6"/>
    <p:sldId id="404" r:id="rId7"/>
    <p:sldId id="4208" r:id="rId8"/>
    <p:sldId id="4299" r:id="rId9"/>
    <p:sldId id="387" r:id="rId10"/>
    <p:sldId id="4307" r:id="rId11"/>
    <p:sldId id="4546" r:id="rId12"/>
    <p:sldId id="4486" r:id="rId13"/>
    <p:sldId id="4325" r:id="rId14"/>
    <p:sldId id="4327" r:id="rId15"/>
    <p:sldId id="4304" r:id="rId16"/>
    <p:sldId id="4305" r:id="rId17"/>
    <p:sldId id="4306" r:id="rId18"/>
    <p:sldId id="4308" r:id="rId19"/>
    <p:sldId id="4309" r:id="rId20"/>
    <p:sldId id="4321" r:id="rId21"/>
    <p:sldId id="4322" r:id="rId22"/>
    <p:sldId id="4310" r:id="rId23"/>
    <p:sldId id="4485" r:id="rId24"/>
    <p:sldId id="4548" r:id="rId25"/>
    <p:sldId id="4547" r:id="rId26"/>
    <p:sldId id="879" r:id="rId27"/>
    <p:sldId id="4488" r:id="rId28"/>
    <p:sldId id="4300" r:id="rId29"/>
    <p:sldId id="883" r:id="rId30"/>
    <p:sldId id="81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BD0D8E-839E-42EA-BB80-F9EC3106FB46}" v="70" dt="2025-11-27T10:59:55.0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7" d="100"/>
          <a:sy n="77" d="100"/>
        </p:scale>
        <p:origin x="609" y="2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nkata Prasad Pasupuleti" userId="0fe92443-c6ed-4537-a99b-acc07aaecdf9" providerId="ADAL" clId="{29864B89-1D25-4102-AB8F-71C8E51E884C}"/>
    <pc:docChg chg="modSld">
      <pc:chgData name="Venkata Prasad Pasupuleti" userId="0fe92443-c6ed-4537-a99b-acc07aaecdf9" providerId="ADAL" clId="{29864B89-1D25-4102-AB8F-71C8E51E884C}" dt="2025-11-27T11:01:00.480" v="90" actId="1076"/>
      <pc:docMkLst>
        <pc:docMk/>
      </pc:docMkLst>
      <pc:sldChg chg="modSp mod">
        <pc:chgData name="Venkata Prasad Pasupuleti" userId="0fe92443-c6ed-4537-a99b-acc07aaecdf9" providerId="ADAL" clId="{29864B89-1D25-4102-AB8F-71C8E51E884C}" dt="2025-11-27T10:57:16.691" v="18" actId="6549"/>
        <pc:sldMkLst>
          <pc:docMk/>
          <pc:sldMk cId="2818968782" sldId="883"/>
        </pc:sldMkLst>
        <pc:spChg chg="mod">
          <ac:chgData name="Venkata Prasad Pasupuleti" userId="0fe92443-c6ed-4537-a99b-acc07aaecdf9" providerId="ADAL" clId="{29864B89-1D25-4102-AB8F-71C8E51E884C}" dt="2025-11-27T10:56:32.847" v="17" actId="20577"/>
          <ac:spMkLst>
            <pc:docMk/>
            <pc:sldMk cId="2818968782" sldId="883"/>
            <ac:spMk id="14" creationId="{9AD946FD-FD8E-48F9-A161-AD60912618CD}"/>
          </ac:spMkLst>
        </pc:spChg>
        <pc:spChg chg="mod">
          <ac:chgData name="Venkata Prasad Pasupuleti" userId="0fe92443-c6ed-4537-a99b-acc07aaecdf9" providerId="ADAL" clId="{29864B89-1D25-4102-AB8F-71C8E51E884C}" dt="2025-11-27T10:57:16.691" v="18" actId="6549"/>
          <ac:spMkLst>
            <pc:docMk/>
            <pc:sldMk cId="2818968782" sldId="883"/>
            <ac:spMk id="17" creationId="{00000000-0000-0000-0000-000000000000}"/>
          </ac:spMkLst>
        </pc:spChg>
      </pc:sldChg>
      <pc:sldChg chg="modSp mod">
        <pc:chgData name="Venkata Prasad Pasupuleti" userId="0fe92443-c6ed-4537-a99b-acc07aaecdf9" providerId="ADAL" clId="{29864B89-1D25-4102-AB8F-71C8E51E884C}" dt="2025-11-27T11:01:00.480" v="90" actId="1076"/>
        <pc:sldMkLst>
          <pc:docMk/>
          <pc:sldMk cId="245799138" sldId="4306"/>
        </pc:sldMkLst>
        <pc:spChg chg="mod">
          <ac:chgData name="Venkata Prasad Pasupuleti" userId="0fe92443-c6ed-4537-a99b-acc07aaecdf9" providerId="ADAL" clId="{29864B89-1D25-4102-AB8F-71C8E51E884C}" dt="2025-11-27T11:01:00.480" v="90" actId="1076"/>
          <ac:spMkLst>
            <pc:docMk/>
            <pc:sldMk cId="245799138" sldId="4306"/>
            <ac:spMk id="12" creationId="{4AAEEBA9-6A2B-BD75-028F-DA51CD103515}"/>
          </ac:spMkLst>
        </pc:spChg>
        <pc:spChg chg="mod">
          <ac:chgData name="Venkata Prasad Pasupuleti" userId="0fe92443-c6ed-4537-a99b-acc07aaecdf9" providerId="ADAL" clId="{29864B89-1D25-4102-AB8F-71C8E51E884C}" dt="2025-11-27T11:00:57.116" v="89" actId="1076"/>
          <ac:spMkLst>
            <pc:docMk/>
            <pc:sldMk cId="245799138" sldId="4306"/>
            <ac:spMk id="27" creationId="{A20A686E-8A5D-9101-870B-718A10E4A58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AAC100-2E20-4735-9434-7BEB9871A2F0}" type="datetimeFigureOut">
              <a:rPr lang="en-IN" smtClean="0"/>
              <a:t>27-11-2025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9F97B7-2B10-4F4C-942A-C74949D51109}" type="slidenum">
              <a:rPr lang="en-IN" smtClean="0"/>
              <a:t>‹#›</a:t>
            </a:fld>
            <a:endParaRPr lang="en-IN"/>
          </a:p>
        </p:txBody>
      </p:sp>
    </p:spTree>
    <p:extLst>
      <p:ext uri="{BB962C8B-B14F-4D97-AF65-F5344CB8AC3E}">
        <p14:creationId xmlns:p14="http://schemas.microsoft.com/office/powerpoint/2010/main" val="3376389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FF7F8C8A-6642-4BB2-B4EA-BBE7BC1B33FA}" type="slidenum">
              <a:rPr lang="en-IN" smtClean="0"/>
              <a:t>1</a:t>
            </a:fld>
            <a:endParaRPr lang="en-IN"/>
          </a:p>
        </p:txBody>
      </p:sp>
    </p:spTree>
    <p:extLst>
      <p:ext uri="{BB962C8B-B14F-4D97-AF65-F5344CB8AC3E}">
        <p14:creationId xmlns:p14="http://schemas.microsoft.com/office/powerpoint/2010/main" val="20371259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650B28DE-CCCC-0CBE-6E4C-8255E3E61D4B}"/>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E6F46FB6-78DB-3825-36AE-1272E9ECBD3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68BC040C-A75F-8B67-B944-8A4A48D4CF4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2603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DE1EB2AF-703F-8B83-8CDB-DEE4614D0507}"/>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4392901F-1E8B-10A4-152D-AD4010EF189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7F4EABC8-6CED-F378-BA29-6C1A1560597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6539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C3B5F56F-7EEC-5FDD-F28C-B96DA3FB68C5}"/>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9AFA9F2C-1D63-E9C1-AB17-E8301AB0EC5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88DFFDA6-9285-4753-870F-D7D315658DA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284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6F04316C-F1DF-24FB-C3A5-D929A72A3608}"/>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5EEAECBE-C2B5-22A3-EFDE-2A9D98C07C2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82D8C3F3-545D-F8BB-66E8-E003A3F7059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2242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7DB5C8AD-61FE-8355-292F-16384839377B}"/>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8028380D-8CC5-2A97-0682-2000220FAE8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4F1D5CDF-76A0-2A5A-36FE-C91DBE0059C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29736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44" name="Google Shape;14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814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B495AC97-2CD0-5048-B8A1-7955AA573E21}"/>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D49BCB59-BD41-12E8-571A-2BB5DBE80ED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839336F3-200B-7C15-09A2-26975AB1789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79951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96C2D229-55E0-D6F3-3F55-8526750ED4C5}"/>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88F07D2D-D1E7-9CD7-DD6A-F29058191A9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44" name="Google Shape;144;p7:notes">
            <a:extLst>
              <a:ext uri="{FF2B5EF4-FFF2-40B4-BE49-F238E27FC236}">
                <a16:creationId xmlns:a16="http://schemas.microsoft.com/office/drawing/2014/main" id="{D0C76F49-2ED5-F895-0CA5-004EEC0F9A0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35545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A65044D6-A13A-E698-235C-453E277F3313}"/>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5E06D28D-06CB-73A8-A216-5672E7A0450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44" name="Google Shape;144;p7:notes">
            <a:extLst>
              <a:ext uri="{FF2B5EF4-FFF2-40B4-BE49-F238E27FC236}">
                <a16:creationId xmlns:a16="http://schemas.microsoft.com/office/drawing/2014/main" id="{B12FA342-BFAF-A737-06A6-48EB27BEEF6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55392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93D9348C-1D8A-8E8E-7A6A-E3BD53C8C525}"/>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CE46FDC1-90F2-8285-EF9F-957DAE7E07B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44" name="Google Shape;144;p7:notes">
            <a:extLst>
              <a:ext uri="{FF2B5EF4-FFF2-40B4-BE49-F238E27FC236}">
                <a16:creationId xmlns:a16="http://schemas.microsoft.com/office/drawing/2014/main" id="{37B435A8-3046-316D-03D8-B39E2291BD3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5795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59E4E-F96F-C806-32EE-FC0ADA1A59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0B41FA-A546-E324-183C-A696791AB9D0}"/>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5EAAD326-C001-5723-4205-FE95066D7EAD}"/>
              </a:ext>
            </a:extLst>
          </p:cNvPr>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88074B79-142D-1264-E1FE-032414659513}"/>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zh-CN" sz="12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5429220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4B5F3B67-1F7D-0C49-CFD8-D15A8CDF827B}"/>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98776D38-D6B8-EEB6-34B7-42AC131216D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4EFDE7EB-3D50-060F-58F5-2EA1D4DFA94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6645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04B20-8EC9-8A8D-8A57-9B0BE6FDE9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FF8A5C-D4CA-A98A-ED30-9399D3492992}"/>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3C29447B-8C35-CB3E-1E58-D08A80C7AE94}"/>
              </a:ext>
            </a:extLst>
          </p:cNvPr>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64F8F030-5590-7ECD-4F6F-EEEF5A8CBE12}"/>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CN" sz="12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135359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b="1" dirty="0"/>
          </a:p>
        </p:txBody>
      </p:sp>
      <p:sp>
        <p:nvSpPr>
          <p:cNvPr id="144" name="Google Shape;14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814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CN" sz="12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309934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F5E2B-564A-B6A5-FF2D-77E6B737E0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D214A3-83A7-00FF-72A4-3CFE9A68C1F0}"/>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AA89C61B-A8F4-AA1F-A0ED-2E814BEEED4D}"/>
              </a:ext>
            </a:extLst>
          </p:cNvPr>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6E443133-F176-FE72-2531-78A72ABAE0E4}"/>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zh-CN" sz="1200" b="0" i="0" u="none" strike="noStrike" kern="1200" cap="none" spc="0" normalizeH="0" baseline="0" noProof="0" dirty="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423119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814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7A66DBEA-F879-A2AF-1C99-30F8A4195A25}"/>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000BDE9E-6860-769C-E338-3CC3A45D3E4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dirty="0"/>
              <a:t>Inquiry – more in the nature of formal proceedings.</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Q.1) Can Authorised person attend Summon ?</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 Yes, as per CBIC issued FAQ. No. 32, </a:t>
            </a:r>
            <a:r>
              <a:rPr lang="en-IN" b="1" dirty="0">
                <a:solidFill>
                  <a:srgbClr val="C00000"/>
                </a:solidFill>
              </a:rPr>
              <a:t>However Sec 70 exhibits presence of “concerned person”</a:t>
            </a:r>
          </a:p>
          <a:p>
            <a:pPr marL="0" lvl="0" indent="0" algn="l" rtl="0">
              <a:spcBef>
                <a:spcPts val="0"/>
              </a:spcBef>
              <a:spcAft>
                <a:spcPts val="0"/>
              </a:spcAft>
              <a:buNone/>
            </a:pPr>
            <a:r>
              <a:rPr lang="en-IN" b="1" dirty="0"/>
              <a:t>	</a:t>
            </a:r>
          </a:p>
          <a:p>
            <a:pPr marL="0" lvl="0" indent="0" algn="l" rtl="0">
              <a:spcBef>
                <a:spcPts val="0"/>
              </a:spcBef>
              <a:spcAft>
                <a:spcPts val="0"/>
              </a:spcAft>
              <a:buNone/>
            </a:pPr>
            <a:r>
              <a:rPr lang="en-IN" b="1" dirty="0"/>
              <a:t>Authorised Representative can also attend when only documents asked for (FSM Education)</a:t>
            </a:r>
          </a:p>
          <a:p>
            <a:pPr marL="0" lvl="0" indent="0" algn="l" rtl="0">
              <a:spcBef>
                <a:spcPts val="0"/>
              </a:spcBef>
              <a:spcAft>
                <a:spcPts val="0"/>
              </a:spcAft>
              <a:buNone/>
            </a:pPr>
            <a:endParaRPr lang="en-IN" b="1" dirty="0"/>
          </a:p>
          <a:p>
            <a:pPr marL="0" lvl="0" indent="0" algn="l" rtl="0">
              <a:spcBef>
                <a:spcPts val="0"/>
              </a:spcBef>
              <a:spcAft>
                <a:spcPts val="0"/>
              </a:spcAft>
              <a:buNone/>
            </a:pPr>
            <a:r>
              <a:rPr lang="en-IN" b="1" dirty="0"/>
              <a:t>Case Laws Ratio of Judgement say to attend in person, however assistance can be taken.</a:t>
            </a:r>
            <a:endParaRPr b="1" dirty="0"/>
          </a:p>
        </p:txBody>
      </p:sp>
      <p:sp>
        <p:nvSpPr>
          <p:cNvPr id="144" name="Google Shape;144;p7:notes">
            <a:extLst>
              <a:ext uri="{FF2B5EF4-FFF2-40B4-BE49-F238E27FC236}">
                <a16:creationId xmlns:a16="http://schemas.microsoft.com/office/drawing/2014/main" id="{A56679D7-5900-816A-E4D5-D51A1EF033B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2557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8100C-8C90-2232-2DD7-D4DD22C9EF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315CCD-796F-C63A-B08C-ABAE02D830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841942-A572-BB6E-BBA8-972D779F3024}"/>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C77DCD63-87EB-676B-0337-E6FA5D8CB692}"/>
              </a:ext>
            </a:extLst>
          </p:cNvPr>
          <p:cNvSpPr>
            <a:spLocks noGrp="1"/>
          </p:cNvSpPr>
          <p:nvPr>
            <p:ph type="sldNum" sz="quarter" idx="5"/>
          </p:nvPr>
        </p:nvSpPr>
        <p:spPr/>
        <p:txBody>
          <a:bodyPr/>
          <a:lstStyle/>
          <a:p>
            <a:fld id="{FF7F8C8A-6642-4BB2-B4EA-BBE7BC1B33FA}" type="slidenum">
              <a:rPr lang="en-IN" smtClean="0"/>
              <a:t>10</a:t>
            </a:fld>
            <a:endParaRPr lang="en-IN"/>
          </a:p>
        </p:txBody>
      </p:sp>
    </p:spTree>
    <p:extLst>
      <p:ext uri="{BB962C8B-B14F-4D97-AF65-F5344CB8AC3E}">
        <p14:creationId xmlns:p14="http://schemas.microsoft.com/office/powerpoint/2010/main" val="1987938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535FB-C1A3-72AC-2BDF-111FB9320A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2840A89-A5A1-C617-0666-00D326D321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ADDD875-EAE3-FE90-523E-4B81151951DF}"/>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5" name="Footer Placeholder 4">
            <a:extLst>
              <a:ext uri="{FF2B5EF4-FFF2-40B4-BE49-F238E27FC236}">
                <a16:creationId xmlns:a16="http://schemas.microsoft.com/office/drawing/2014/main" id="{F407392F-63D8-1414-73B7-5AE0B3D69E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4E2176-F3F2-B34F-D3BB-CA7A79DA8DF4}"/>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271629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8FD5C-F8CA-C3B8-EC2E-DC74650CA32B}"/>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5D93A68-F77B-5DD8-80F4-38216AAF7E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7861D1-055C-0775-D659-CAAF8EC58B2B}"/>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5" name="Footer Placeholder 4">
            <a:extLst>
              <a:ext uri="{FF2B5EF4-FFF2-40B4-BE49-F238E27FC236}">
                <a16:creationId xmlns:a16="http://schemas.microsoft.com/office/drawing/2014/main" id="{FAFEB739-9FCD-F699-6DB5-C94C8BD4B99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453C59C-DE88-B01C-6AFE-B1DB6833ED55}"/>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644233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5CE64C-C543-A58C-ECBE-E0C25667D1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BC75E1C-0C62-7F83-A403-4116DBC600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A54D649-3024-022B-DC7A-4F7B95E58445}"/>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5" name="Footer Placeholder 4">
            <a:extLst>
              <a:ext uri="{FF2B5EF4-FFF2-40B4-BE49-F238E27FC236}">
                <a16:creationId xmlns:a16="http://schemas.microsoft.com/office/drawing/2014/main" id="{49802805-4405-CBFC-A6EA-D10628FACB8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FA7D00D-90AD-119D-B48B-7932578421C6}"/>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3773269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ject Slide">
  <p:cSld name="Subject Slide">
    <p:bg>
      <p:bgPr>
        <a:solidFill>
          <a:schemeClr val="lt1"/>
        </a:solidFill>
        <a:effectLst/>
      </p:bgPr>
    </p:bg>
    <p:spTree>
      <p:nvGrpSpPr>
        <p:cNvPr id="1" name="Shape 21"/>
        <p:cNvGrpSpPr/>
        <p:nvPr/>
      </p:nvGrpSpPr>
      <p:grpSpPr>
        <a:xfrm>
          <a:off x="0" y="0"/>
          <a:ext cx="0" cy="0"/>
          <a:chOff x="0" y="0"/>
          <a:chExt cx="0" cy="0"/>
        </a:xfrm>
      </p:grpSpPr>
      <p:sp>
        <p:nvSpPr>
          <p:cNvPr id="23" name="Google Shape;23;p3"/>
          <p:cNvSpPr txBox="1">
            <a:spLocks noGrp="1"/>
          </p:cNvSpPr>
          <p:nvPr>
            <p:ph type="body" idx="1"/>
          </p:nvPr>
        </p:nvSpPr>
        <p:spPr>
          <a:xfrm>
            <a:off x="327025" y="150813"/>
            <a:ext cx="8407400" cy="5857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1"/>
              </a:buClr>
              <a:buSzPts val="3600"/>
              <a:buNone/>
              <a:defRPr sz="3600">
                <a:solidFill>
                  <a:schemeClr val="lt1"/>
                </a:solidFill>
                <a:latin typeface="Cambria"/>
                <a:ea typeface="Cambria"/>
                <a:cs typeface="Cambria"/>
                <a:sym typeface="Cambria"/>
              </a:defRPr>
            </a:lvl1pPr>
            <a:lvl2pPr marL="914400" lvl="1" indent="-381000" algn="l">
              <a:lnSpc>
                <a:spcPct val="90000"/>
              </a:lnSpc>
              <a:spcBef>
                <a:spcPts val="500"/>
              </a:spcBef>
              <a:spcAft>
                <a:spcPts val="0"/>
              </a:spcAft>
              <a:buClr>
                <a:schemeClr val="lt1"/>
              </a:buClr>
              <a:buSzPts val="2400"/>
              <a:buChar char="•"/>
              <a:defRPr>
                <a:solidFill>
                  <a:schemeClr val="lt1"/>
                </a:solidFill>
                <a:latin typeface="Cambria"/>
                <a:ea typeface="Cambria"/>
                <a:cs typeface="Cambria"/>
                <a:sym typeface="Cambria"/>
              </a:defRPr>
            </a:lvl2pPr>
            <a:lvl3pPr marL="1371600" lvl="2" indent="-355600" algn="l">
              <a:lnSpc>
                <a:spcPct val="90000"/>
              </a:lnSpc>
              <a:spcBef>
                <a:spcPts val="500"/>
              </a:spcBef>
              <a:spcAft>
                <a:spcPts val="0"/>
              </a:spcAft>
              <a:buClr>
                <a:schemeClr val="lt1"/>
              </a:buClr>
              <a:buSzPts val="2000"/>
              <a:buChar char="•"/>
              <a:defRPr>
                <a:solidFill>
                  <a:schemeClr val="lt1"/>
                </a:solidFill>
                <a:latin typeface="Cambria"/>
                <a:ea typeface="Cambria"/>
                <a:cs typeface="Cambria"/>
                <a:sym typeface="Cambria"/>
              </a:defRPr>
            </a:lvl3pPr>
            <a:lvl4pPr marL="1828800" lvl="3" indent="-342900" algn="l">
              <a:lnSpc>
                <a:spcPct val="90000"/>
              </a:lnSpc>
              <a:spcBef>
                <a:spcPts val="500"/>
              </a:spcBef>
              <a:spcAft>
                <a:spcPts val="0"/>
              </a:spcAft>
              <a:buClr>
                <a:schemeClr val="lt1"/>
              </a:buClr>
              <a:buSzPts val="1800"/>
              <a:buChar char="•"/>
              <a:defRPr>
                <a:solidFill>
                  <a:schemeClr val="lt1"/>
                </a:solidFill>
                <a:latin typeface="Cambria"/>
                <a:ea typeface="Cambria"/>
                <a:cs typeface="Cambria"/>
                <a:sym typeface="Cambria"/>
              </a:defRPr>
            </a:lvl4pPr>
            <a:lvl5pPr marL="2286000" lvl="4" indent="-342900" algn="l">
              <a:lnSpc>
                <a:spcPct val="90000"/>
              </a:lnSpc>
              <a:spcBef>
                <a:spcPts val="500"/>
              </a:spcBef>
              <a:spcAft>
                <a:spcPts val="0"/>
              </a:spcAft>
              <a:buClr>
                <a:schemeClr val="lt1"/>
              </a:buClr>
              <a:buSzPts val="1800"/>
              <a:buChar char="•"/>
              <a:defRPr>
                <a:solidFill>
                  <a:schemeClr val="lt1"/>
                </a:solidFill>
                <a:latin typeface="Cambria"/>
                <a:ea typeface="Cambria"/>
                <a:cs typeface="Cambria"/>
                <a:sym typeface="Cambria"/>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3"/>
          <p:cNvSpPr txBox="1">
            <a:spLocks noGrp="1"/>
          </p:cNvSpPr>
          <p:nvPr>
            <p:ph type="body" idx="2"/>
          </p:nvPr>
        </p:nvSpPr>
        <p:spPr>
          <a:xfrm>
            <a:off x="327024" y="1108259"/>
            <a:ext cx="11650331" cy="5749741"/>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chemeClr val="dk1"/>
              </a:buClr>
              <a:buSzPts val="2000"/>
              <a:buChar char="•"/>
              <a:defRPr sz="2000">
                <a:latin typeface="Cambria"/>
                <a:ea typeface="Cambria"/>
                <a:cs typeface="Cambria"/>
                <a:sym typeface="Cambria"/>
              </a:defRPr>
            </a:lvl1pPr>
            <a:lvl2pPr marL="914400" lvl="1"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2pPr>
            <a:lvl3pPr marL="1371600" lvl="2"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3pPr>
            <a:lvl4pPr marL="1828800" lvl="3"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4pPr>
            <a:lvl5pPr marL="2286000" lvl="4"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rgbClr val="000000"/>
                </a:solidFill>
                <a:latin typeface="Calibri"/>
                <a:ea typeface="Calibri"/>
                <a:cs typeface="Calibri"/>
                <a:sym typeface="Calibri"/>
              </a:defRPr>
            </a:lvl1pPr>
            <a:lvl2pPr marL="0" lvl="1" indent="0" algn="r">
              <a:spcBef>
                <a:spcPts val="0"/>
              </a:spcBef>
              <a:buNone/>
              <a:defRPr sz="1200" b="0" i="0" u="none" strike="noStrike" cap="none">
                <a:solidFill>
                  <a:srgbClr val="000000"/>
                </a:solidFill>
                <a:latin typeface="Calibri"/>
                <a:ea typeface="Calibri"/>
                <a:cs typeface="Calibri"/>
                <a:sym typeface="Calibri"/>
              </a:defRPr>
            </a:lvl2pPr>
            <a:lvl3pPr marL="0" lvl="2" indent="0" algn="r">
              <a:spcBef>
                <a:spcPts val="0"/>
              </a:spcBef>
              <a:buNone/>
              <a:defRPr sz="1200" b="0" i="0" u="none" strike="noStrike" cap="none">
                <a:solidFill>
                  <a:srgbClr val="000000"/>
                </a:solidFill>
                <a:latin typeface="Calibri"/>
                <a:ea typeface="Calibri"/>
                <a:cs typeface="Calibri"/>
                <a:sym typeface="Calibri"/>
              </a:defRPr>
            </a:lvl3pPr>
            <a:lvl4pPr marL="0" lvl="3" indent="0" algn="r">
              <a:spcBef>
                <a:spcPts val="0"/>
              </a:spcBef>
              <a:buNone/>
              <a:defRPr sz="1200" b="0" i="0" u="none" strike="noStrike" cap="none">
                <a:solidFill>
                  <a:srgbClr val="000000"/>
                </a:solidFill>
                <a:latin typeface="Calibri"/>
                <a:ea typeface="Calibri"/>
                <a:cs typeface="Calibri"/>
                <a:sym typeface="Calibri"/>
              </a:defRPr>
            </a:lvl4pPr>
            <a:lvl5pPr marL="0" lvl="4" indent="0" algn="r">
              <a:spcBef>
                <a:spcPts val="0"/>
              </a:spcBef>
              <a:buNone/>
              <a:defRPr sz="1200" b="0" i="0" u="none" strike="noStrike" cap="none">
                <a:solidFill>
                  <a:srgbClr val="000000"/>
                </a:solidFill>
                <a:latin typeface="Calibri"/>
                <a:ea typeface="Calibri"/>
                <a:cs typeface="Calibri"/>
                <a:sym typeface="Calibri"/>
              </a:defRPr>
            </a:lvl5pPr>
            <a:lvl6pPr marL="0" lvl="5" indent="0" algn="r">
              <a:spcBef>
                <a:spcPts val="0"/>
              </a:spcBef>
              <a:buNone/>
              <a:defRPr sz="1200" b="0" i="0" u="none" strike="noStrike" cap="none">
                <a:solidFill>
                  <a:srgbClr val="000000"/>
                </a:solidFill>
                <a:latin typeface="Calibri"/>
                <a:ea typeface="Calibri"/>
                <a:cs typeface="Calibri"/>
                <a:sym typeface="Calibri"/>
              </a:defRPr>
            </a:lvl6pPr>
            <a:lvl7pPr marL="0" lvl="6" indent="0" algn="r">
              <a:spcBef>
                <a:spcPts val="0"/>
              </a:spcBef>
              <a:buNone/>
              <a:defRPr sz="1200" b="0" i="0" u="none" strike="noStrike" cap="none">
                <a:solidFill>
                  <a:srgbClr val="000000"/>
                </a:solidFill>
                <a:latin typeface="Calibri"/>
                <a:ea typeface="Calibri"/>
                <a:cs typeface="Calibri"/>
                <a:sym typeface="Calibri"/>
              </a:defRPr>
            </a:lvl7pPr>
            <a:lvl8pPr marL="0" lvl="7" indent="0" algn="r">
              <a:spcBef>
                <a:spcPts val="0"/>
              </a:spcBef>
              <a:buNone/>
              <a:defRPr sz="1200" b="0" i="0" u="none" strike="noStrike" cap="none">
                <a:solidFill>
                  <a:srgbClr val="000000"/>
                </a:solidFill>
                <a:latin typeface="Calibri"/>
                <a:ea typeface="Calibri"/>
                <a:cs typeface="Calibri"/>
                <a:sym typeface="Calibri"/>
              </a:defRPr>
            </a:lvl8pPr>
            <a:lvl9pPr marL="0" lvl="8" indent="0" algn="r">
              <a:spcBef>
                <a:spcPts val="0"/>
              </a:spcBef>
              <a:buNone/>
              <a:defRPr sz="1200" b="0" i="0" u="none" strike="noStrike" cap="none">
                <a:solidFill>
                  <a:srgbClr val="000000"/>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68992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hree Content">
    <p:spTree>
      <p:nvGrpSpPr>
        <p:cNvPr id="1" name=""/>
        <p:cNvGrpSpPr/>
        <p:nvPr/>
      </p:nvGrpSpPr>
      <p:grpSpPr>
        <a:xfrm>
          <a:off x="0" y="0"/>
          <a:ext cx="0" cy="0"/>
          <a:chOff x="0" y="0"/>
          <a:chExt cx="0" cy="0"/>
        </a:xfrm>
      </p:grpSpPr>
      <p:sp>
        <p:nvSpPr>
          <p:cNvPr id="15" name="Freeform 14">
            <a:extLst>
              <a:ext uri="{FF2B5EF4-FFF2-40B4-BE49-F238E27FC236}">
                <a16:creationId xmlns:a16="http://schemas.microsoft.com/office/drawing/2014/main" id="{F946AB17-3782-8412-C51A-DE10A0637453}"/>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Content Placeholder 47" descr="Click icon to add picture">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anchor="b">
            <a:noAutofit/>
          </a:bodyPr>
          <a:lstStyle>
            <a:lvl1pPr marL="0" indent="0" algn="l">
              <a:lnSpc>
                <a:spcPct val="100000"/>
              </a:lnSpc>
              <a:buNone/>
              <a:defRPr sz="1800" b="1" i="0">
                <a:solidFill>
                  <a:schemeClr val="bg1"/>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3" name="Content Placeholder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bg1"/>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4" name="Content Placeholder 47" descr="Click icon to add picture">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anchor="b">
            <a:noAutofit/>
          </a:bodyPr>
          <a:lstStyle>
            <a:lvl1pPr marL="0" indent="0" algn="l">
              <a:lnSpc>
                <a:spcPct val="100000"/>
              </a:lnSpc>
              <a:buNone/>
              <a:defRPr sz="1800" b="1" i="0">
                <a:solidFill>
                  <a:schemeClr val="bg1"/>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6" name="Content Placeholder 47" descr="Click icon to add picture">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anchor="b">
            <a:noAutofit/>
          </a:bodyPr>
          <a:lstStyle>
            <a:lvl1pPr marL="0" indent="0" algn="l">
              <a:lnSpc>
                <a:spcPct val="100000"/>
              </a:lnSpc>
              <a:buNone/>
              <a:defRPr sz="1800" b="1" i="0">
                <a:solidFill>
                  <a:schemeClr val="bg1"/>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dirty="0"/>
              <a:t>Click to edit Master title style </a:t>
            </a:r>
          </a:p>
        </p:txBody>
      </p:sp>
      <p:sp>
        <p:nvSpPr>
          <p:cNvPr id="20" name="Content Placeholder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bg1"/>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8" name="Content Placeholder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bg1"/>
                </a:solidFill>
                <a:latin typeface="+mn-lt"/>
              </a:defRPr>
            </a:lvl1pPr>
            <a:lvl2pPr>
              <a:defRPr sz="1000"/>
            </a:lvl2pPr>
            <a:lvl3pPr>
              <a:defRPr sz="900"/>
            </a:lvl3pPr>
            <a:lvl4pPr>
              <a:defRPr sz="800"/>
            </a:lvl4pPr>
            <a:lvl5pPr>
              <a:defRPr sz="800"/>
            </a:lvl5pPr>
          </a:lstStyle>
          <a:p>
            <a:pPr lvl="0"/>
            <a:r>
              <a:rPr lang="en-US" altLang="zh-CN" dirty="0"/>
              <a:t>Click to edit Master text styles </a:t>
            </a:r>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anchor="t">
            <a:noAutofit/>
          </a:bodyPr>
          <a:lstStyle/>
          <a:p>
            <a:r>
              <a:rPr lang="en-US"/>
              <a:t>Click to edit Master title style</a:t>
            </a:r>
            <a:endParaRPr lang="en-US" dirty="0"/>
          </a:p>
        </p:txBody>
      </p:sp>
      <p:sp>
        <p:nvSpPr>
          <p:cNvPr id="18" name="Picture Placeholder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19" name="Picture Placeholder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21" name="Picture Placeholder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dirty="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945494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Subject Slide">
    <p:bg>
      <p:bgPr>
        <a:solidFill>
          <a:schemeClr val="bg1"/>
        </a:solidFill>
        <a:effectLst/>
      </p:bgPr>
    </p:bg>
    <p:spTree>
      <p:nvGrpSpPr>
        <p:cNvPr id="1" name=""/>
        <p:cNvGrpSpPr/>
        <p:nvPr/>
      </p:nvGrpSpPr>
      <p:grpSpPr>
        <a:xfrm>
          <a:off x="0" y="0"/>
          <a:ext cx="0" cy="0"/>
          <a:chOff x="0" y="0"/>
          <a:chExt cx="0" cy="0"/>
        </a:xfrm>
      </p:grpSpPr>
      <p:sp>
        <p:nvSpPr>
          <p:cNvPr id="10" name="Freeform 20"/>
          <p:cNvSpPr>
            <a:spLocks noChangeAspect="1"/>
          </p:cNvSpPr>
          <p:nvPr/>
        </p:nvSpPr>
        <p:spPr bwMode="gray">
          <a:xfrm>
            <a:off x="3" y="1"/>
            <a:ext cx="11041039" cy="957446"/>
          </a:xfrm>
          <a:custGeom>
            <a:avLst/>
            <a:gdLst/>
            <a:ahLst/>
            <a:cxnLst>
              <a:cxn ang="0">
                <a:pos x="0" y="0"/>
              </a:cxn>
              <a:cxn ang="0">
                <a:pos x="0" y="1729"/>
              </a:cxn>
              <a:cxn ang="0">
                <a:pos x="18422" y="1729"/>
              </a:cxn>
              <a:cxn ang="0">
                <a:pos x="18935" y="0"/>
              </a:cxn>
              <a:cxn ang="0">
                <a:pos x="0" y="0"/>
              </a:cxn>
            </a:cxnLst>
            <a:rect l="0" t="0" r="r" b="b"/>
            <a:pathLst>
              <a:path w="18935" h="1729">
                <a:moveTo>
                  <a:pt x="0" y="0"/>
                </a:moveTo>
                <a:lnTo>
                  <a:pt x="0" y="1729"/>
                </a:lnTo>
                <a:lnTo>
                  <a:pt x="18422" y="1729"/>
                </a:lnTo>
                <a:lnTo>
                  <a:pt x="18935" y="0"/>
                </a:lnTo>
                <a:lnTo>
                  <a:pt x="0" y="0"/>
                </a:lnTo>
                <a:close/>
              </a:path>
            </a:pathLst>
          </a:custGeom>
          <a:solidFill>
            <a:srgbClr val="00327D"/>
          </a:solidFill>
          <a:ln w="9525" cap="flat" cmpd="sng">
            <a:noFill/>
            <a:prstDash val="solid"/>
            <a:round/>
            <a:headEnd type="none" w="med" len="med"/>
            <a:tailEnd type="none" w="med" len="med"/>
          </a:ln>
          <a:effectLst/>
        </p:spPr>
        <p:txBody>
          <a:bodyPr lIns="107203" tIns="53600" rIns="107203" bIns="53600"/>
          <a:lstStyle/>
          <a:p>
            <a:pPr marL="0" algn="l" defTabSz="1072000" rtl="0" eaLnBrk="1" fontAlgn="base" latinLnBrk="0" hangingPunct="1">
              <a:spcBef>
                <a:spcPct val="50000"/>
              </a:spcBef>
              <a:spcAft>
                <a:spcPct val="0"/>
              </a:spcAft>
              <a:defRPr/>
            </a:pPr>
            <a:endParaRPr lang="en-GB" sz="2098" kern="1200" dirty="0">
              <a:solidFill>
                <a:srgbClr val="002E8A"/>
              </a:solidFill>
              <a:latin typeface="+mn-lt"/>
              <a:ea typeface="+mn-ea"/>
              <a:cs typeface="+mn-cs"/>
            </a:endParaRPr>
          </a:p>
        </p:txBody>
      </p:sp>
      <p:sp>
        <p:nvSpPr>
          <p:cNvPr id="16" name="Text Placeholder 15"/>
          <p:cNvSpPr>
            <a:spLocks noGrp="1"/>
          </p:cNvSpPr>
          <p:nvPr>
            <p:ph type="body" sz="quarter" idx="14"/>
          </p:nvPr>
        </p:nvSpPr>
        <p:spPr>
          <a:xfrm>
            <a:off x="327025" y="150816"/>
            <a:ext cx="8407400" cy="585787"/>
          </a:xfrm>
          <a:prstGeom prst="rect">
            <a:avLst/>
          </a:prstGeom>
        </p:spPr>
        <p:txBody>
          <a:bodyPr>
            <a:noAutofit/>
          </a:bodyPr>
          <a:lstStyle>
            <a:lvl1pPr marL="0" indent="0">
              <a:buNone/>
              <a:defRPr sz="3598">
                <a:solidFill>
                  <a:schemeClr val="bg1"/>
                </a:solidFill>
                <a:latin typeface="Cambria" panose="02040503050406030204" pitchFamily="18" charset="0"/>
                <a:ea typeface="Cambria" panose="02040503050406030204" pitchFamily="18" charset="0"/>
              </a:defRPr>
            </a:lvl1pPr>
            <a:lvl2pPr>
              <a:defRPr>
                <a:solidFill>
                  <a:schemeClr val="bg1"/>
                </a:solidFill>
                <a:latin typeface="Cambria" panose="02040503050406030204" pitchFamily="18" charset="0"/>
                <a:ea typeface="Cambria" panose="02040503050406030204" pitchFamily="18" charset="0"/>
              </a:defRPr>
            </a:lvl2pPr>
            <a:lvl3pPr>
              <a:defRPr>
                <a:solidFill>
                  <a:schemeClr val="bg1"/>
                </a:solidFill>
                <a:latin typeface="Cambria" panose="02040503050406030204" pitchFamily="18" charset="0"/>
                <a:ea typeface="Cambria" panose="02040503050406030204" pitchFamily="18" charset="0"/>
              </a:defRPr>
            </a:lvl3pPr>
            <a:lvl4pPr>
              <a:defRPr>
                <a:solidFill>
                  <a:schemeClr val="bg1"/>
                </a:solidFill>
                <a:latin typeface="Cambria" panose="02040503050406030204" pitchFamily="18" charset="0"/>
                <a:ea typeface="Cambria" panose="02040503050406030204" pitchFamily="18" charset="0"/>
              </a:defRPr>
            </a:lvl4pPr>
            <a:lvl5pPr>
              <a:defRPr>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
        <p:nvSpPr>
          <p:cNvPr id="8" name="Rectangle 7"/>
          <p:cNvSpPr/>
          <p:nvPr/>
        </p:nvSpPr>
        <p:spPr>
          <a:xfrm>
            <a:off x="12027877" y="0"/>
            <a:ext cx="164124"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799"/>
          </a:p>
        </p:txBody>
      </p:sp>
      <p:sp>
        <p:nvSpPr>
          <p:cNvPr id="3" name="Text Placeholder 2"/>
          <p:cNvSpPr>
            <a:spLocks noGrp="1"/>
          </p:cNvSpPr>
          <p:nvPr>
            <p:ph type="body" sz="quarter" idx="15"/>
          </p:nvPr>
        </p:nvSpPr>
        <p:spPr>
          <a:xfrm>
            <a:off x="327026" y="1108261"/>
            <a:ext cx="11650331" cy="5749741"/>
          </a:xfrm>
          <a:prstGeom prst="rect">
            <a:avLst/>
          </a:prstGeom>
        </p:spPr>
        <p:txBody>
          <a:bodyPr>
            <a:normAutofit/>
          </a:bodyPr>
          <a:lstStyle>
            <a:lvl1pPr>
              <a:defRPr sz="1998">
                <a:latin typeface="Cambria" panose="02040503050406030204" pitchFamily="18" charset="0"/>
                <a:ea typeface="Cambria" panose="02040503050406030204" pitchFamily="18" charset="0"/>
              </a:defRPr>
            </a:lvl1pPr>
            <a:lvl2pPr>
              <a:defRPr sz="1998">
                <a:latin typeface="Cambria" panose="02040503050406030204" pitchFamily="18" charset="0"/>
                <a:ea typeface="Cambria" panose="02040503050406030204" pitchFamily="18" charset="0"/>
              </a:defRPr>
            </a:lvl2pPr>
            <a:lvl3pPr>
              <a:defRPr sz="1998">
                <a:latin typeface="Cambria" panose="02040503050406030204" pitchFamily="18" charset="0"/>
                <a:ea typeface="Cambria" panose="02040503050406030204" pitchFamily="18" charset="0"/>
              </a:defRPr>
            </a:lvl3pPr>
            <a:lvl4pPr>
              <a:defRPr sz="1998">
                <a:latin typeface="Cambria" panose="02040503050406030204" pitchFamily="18" charset="0"/>
                <a:ea typeface="Cambria" panose="02040503050406030204" pitchFamily="18" charset="0"/>
              </a:defRPr>
            </a:lvl4pPr>
            <a:lvl5pPr>
              <a:defRPr sz="1998">
                <a:latin typeface="Cambria" panose="02040503050406030204" pitchFamily="18" charset="0"/>
                <a:ea typeface="Cambria" panose="0204050305040603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Slide Number Placeholder 5"/>
          <p:cNvSpPr>
            <a:spLocks noGrp="1"/>
          </p:cNvSpPr>
          <p:nvPr>
            <p:ph type="sldNum" sz="quarter" idx="4"/>
          </p:nvPr>
        </p:nvSpPr>
        <p:spPr>
          <a:xfrm>
            <a:off x="8610601" y="6400416"/>
            <a:ext cx="2743200" cy="276999"/>
          </a:xfrm>
          <a:prstGeom prst="rect">
            <a:avLst/>
          </a:prstGeom>
        </p:spPr>
        <p:txBody>
          <a:bodyPr vert="horz" lIns="91440" tIns="45720" rIns="91440" bIns="45720" rtlCol="0" anchor="ctr"/>
          <a:lstStyle>
            <a:lvl1pPr algn="r">
              <a:defRPr sz="1200">
                <a:solidFill>
                  <a:sysClr val="windowText" lastClr="000000"/>
                </a:solidFill>
              </a:defRPr>
            </a:lvl1pPr>
          </a:lstStyle>
          <a:p>
            <a:fld id="{C88916B5-CB0B-4026-B9B8-8E206F0E3794}" type="slidenum">
              <a:rPr lang="en-US" smtClean="0"/>
              <a:t>‹#›</a:t>
            </a:fld>
            <a:endParaRPr lang="en-US"/>
          </a:p>
        </p:txBody>
      </p:sp>
    </p:spTree>
    <p:extLst>
      <p:ext uri="{BB962C8B-B14F-4D97-AF65-F5344CB8AC3E}">
        <p14:creationId xmlns:p14="http://schemas.microsoft.com/office/powerpoint/2010/main" val="2600491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2_Title Slide">
    <p:bg>
      <p:bgPr>
        <a:solidFill>
          <a:schemeClr val="bg1"/>
        </a:solidFill>
        <a:effectLst/>
      </p:bgPr>
    </p:bg>
    <p:spTree>
      <p:nvGrpSpPr>
        <p:cNvPr id="1" name=""/>
        <p:cNvGrpSpPr/>
        <p:nvPr/>
      </p:nvGrpSpPr>
      <p:grpSpPr>
        <a:xfrm>
          <a:off x="0" y="0"/>
          <a:ext cx="0" cy="0"/>
          <a:chOff x="0" y="0"/>
          <a:chExt cx="0" cy="0"/>
        </a:xfrm>
      </p:grpSpPr>
      <p:pic>
        <p:nvPicPr>
          <p:cNvPr id="10" name="Picture 9" descr="A picture containing table, indoor, person, hammer&#10;&#10;Description automatically generated">
            <a:extLst>
              <a:ext uri="{FF2B5EF4-FFF2-40B4-BE49-F238E27FC236}">
                <a16:creationId xmlns:a16="http://schemas.microsoft.com/office/drawing/2014/main" id="{8387E5FE-0FAD-4E32-BF42-61E581EF9623}"/>
              </a:ext>
            </a:extLst>
          </p:cNvPr>
          <p:cNvPicPr>
            <a:picLocks noChangeAspect="1"/>
          </p:cNvPicPr>
          <p:nvPr userDrawn="1"/>
        </p:nvPicPr>
        <p:blipFill>
          <a:blip r:embed="rId2">
            <a:alphaModFix amt="85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p:cNvSpPr/>
          <p:nvPr/>
        </p:nvSpPr>
        <p:spPr>
          <a:xfrm>
            <a:off x="12027877" y="0"/>
            <a:ext cx="164123"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00"/>
          </a:p>
        </p:txBody>
      </p:sp>
      <p:sp>
        <p:nvSpPr>
          <p:cNvPr id="13" name="Freeform 9">
            <a:extLst>
              <a:ext uri="{FF2B5EF4-FFF2-40B4-BE49-F238E27FC236}">
                <a16:creationId xmlns:a16="http://schemas.microsoft.com/office/drawing/2014/main" id="{12340B35-3CBD-4A73-86BB-1F5C58591383}"/>
              </a:ext>
            </a:extLst>
          </p:cNvPr>
          <p:cNvSpPr>
            <a:spLocks noChangeAspect="1"/>
          </p:cNvSpPr>
          <p:nvPr/>
        </p:nvSpPr>
        <p:spPr bwMode="gray">
          <a:xfrm>
            <a:off x="-24680" y="-27384"/>
            <a:ext cx="6359857" cy="6885384"/>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107287" tIns="53643" rIns="107287" bIns="53643"/>
          <a:lstStyle/>
          <a:p>
            <a:pPr marL="0" algn="l" defTabSz="1072866" rtl="0" eaLnBrk="1" fontAlgn="base" latinLnBrk="0" hangingPunct="1">
              <a:spcBef>
                <a:spcPct val="50000"/>
              </a:spcBef>
              <a:spcAft>
                <a:spcPct val="0"/>
              </a:spcAft>
              <a:defRPr/>
            </a:pPr>
            <a:endParaRPr lang="en-GB" sz="2100" b="1" kern="1200">
              <a:solidFill>
                <a:schemeClr val="tx1"/>
              </a:solidFill>
              <a:latin typeface="+mn-lt"/>
              <a:ea typeface="+mn-ea"/>
              <a:cs typeface="+mn-cs"/>
            </a:endParaRPr>
          </a:p>
        </p:txBody>
      </p:sp>
      <p:sp>
        <p:nvSpPr>
          <p:cNvPr id="14" name="Text Placeholder 8">
            <a:extLst>
              <a:ext uri="{FF2B5EF4-FFF2-40B4-BE49-F238E27FC236}">
                <a16:creationId xmlns:a16="http://schemas.microsoft.com/office/drawing/2014/main" id="{9FCCB11D-A27D-46A4-A879-3DE962FC5BD9}"/>
              </a:ext>
            </a:extLst>
          </p:cNvPr>
          <p:cNvSpPr>
            <a:spLocks noGrp="1"/>
          </p:cNvSpPr>
          <p:nvPr>
            <p:ph type="body" sz="quarter" idx="13"/>
          </p:nvPr>
        </p:nvSpPr>
        <p:spPr>
          <a:xfrm>
            <a:off x="907962" y="937715"/>
            <a:ext cx="5103813" cy="829938"/>
          </a:xfrm>
          <a:prstGeom prst="rect">
            <a:avLst/>
          </a:prstGeo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400">
                <a:solidFill>
                  <a:schemeClr val="bg1"/>
                </a:solidFill>
                <a:latin typeface="Cambria" panose="02040503050406030204" pitchFamily="18" charset="0"/>
                <a:ea typeface="Cambria" panose="02040503050406030204" pitchFamily="18" charset="0"/>
              </a:defRPr>
            </a:lvl2pPr>
            <a:lvl3pPr>
              <a:defRPr sz="2400">
                <a:solidFill>
                  <a:schemeClr val="bg1"/>
                </a:solidFill>
                <a:latin typeface="Cambria" panose="02040503050406030204" pitchFamily="18" charset="0"/>
                <a:ea typeface="Cambria" panose="02040503050406030204" pitchFamily="18" charset="0"/>
              </a:defRPr>
            </a:lvl3pPr>
            <a:lvl4pPr>
              <a:defRPr sz="2400">
                <a:solidFill>
                  <a:schemeClr val="bg1"/>
                </a:solidFill>
                <a:latin typeface="Cambria" panose="02040503050406030204" pitchFamily="18" charset="0"/>
                <a:ea typeface="Cambria" panose="02040503050406030204" pitchFamily="18" charset="0"/>
              </a:defRPr>
            </a:lvl4pPr>
            <a:lvl5pPr>
              <a:defRPr sz="2400">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
        <p:nvSpPr>
          <p:cNvPr id="15" name="Text Placeholder 4">
            <a:extLst>
              <a:ext uri="{FF2B5EF4-FFF2-40B4-BE49-F238E27FC236}">
                <a16:creationId xmlns:a16="http://schemas.microsoft.com/office/drawing/2014/main" id="{6E66E6FB-EFF9-473D-9D5A-6412478EC2B6}"/>
              </a:ext>
            </a:extLst>
          </p:cNvPr>
          <p:cNvSpPr>
            <a:spLocks noGrp="1"/>
          </p:cNvSpPr>
          <p:nvPr>
            <p:ph type="body" sz="quarter" idx="15"/>
          </p:nvPr>
        </p:nvSpPr>
        <p:spPr>
          <a:xfrm>
            <a:off x="3092303" y="4914253"/>
            <a:ext cx="2073275" cy="464034"/>
          </a:xfrm>
          <a:prstGeom prst="rect">
            <a:avLst/>
          </a:prstGeom>
        </p:spPr>
        <p:txBody>
          <a:bodyPr>
            <a:noAutofit/>
          </a:bodyPr>
          <a:lstStyle>
            <a:lvl1pPr marL="0" indent="0">
              <a:buNone/>
              <a:defRPr sz="1800">
                <a:solidFill>
                  <a:schemeClr val="bg1"/>
                </a:solidFill>
                <a:latin typeface="Cambria" panose="02040503050406030204" pitchFamily="18" charset="0"/>
                <a:ea typeface="Cambria" panose="02040503050406030204" pitchFamily="18" charset="0"/>
              </a:defRPr>
            </a:lvl1pPr>
            <a:lvl2pPr>
              <a:defRPr sz="1800">
                <a:solidFill>
                  <a:schemeClr val="bg1"/>
                </a:solidFill>
                <a:latin typeface="Cambria" panose="02040503050406030204" pitchFamily="18" charset="0"/>
                <a:ea typeface="Cambria" panose="02040503050406030204" pitchFamily="18" charset="0"/>
              </a:defRPr>
            </a:lvl2pPr>
            <a:lvl3pPr>
              <a:defRPr sz="1800">
                <a:solidFill>
                  <a:schemeClr val="bg1"/>
                </a:solidFill>
                <a:latin typeface="Cambria" panose="02040503050406030204" pitchFamily="18" charset="0"/>
                <a:ea typeface="Cambria" panose="02040503050406030204" pitchFamily="18" charset="0"/>
              </a:defRPr>
            </a:lvl3pPr>
            <a:lvl4pPr>
              <a:defRPr sz="1800">
                <a:solidFill>
                  <a:schemeClr val="bg1"/>
                </a:solidFill>
                <a:latin typeface="Cambria" panose="02040503050406030204" pitchFamily="18" charset="0"/>
                <a:ea typeface="Cambria" panose="02040503050406030204" pitchFamily="18" charset="0"/>
              </a:defRPr>
            </a:lvl4pPr>
            <a:lvl5pPr>
              <a:defRPr sz="1800">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
        <p:nvSpPr>
          <p:cNvPr id="16" name="Text Placeholder 16">
            <a:extLst>
              <a:ext uri="{FF2B5EF4-FFF2-40B4-BE49-F238E27FC236}">
                <a16:creationId xmlns:a16="http://schemas.microsoft.com/office/drawing/2014/main" id="{047642FF-6632-4467-9743-B01008861378}"/>
              </a:ext>
            </a:extLst>
          </p:cNvPr>
          <p:cNvSpPr>
            <a:spLocks noGrp="1"/>
          </p:cNvSpPr>
          <p:nvPr>
            <p:ph type="body" sz="quarter" idx="14"/>
          </p:nvPr>
        </p:nvSpPr>
        <p:spPr>
          <a:xfrm>
            <a:off x="725687" y="2832396"/>
            <a:ext cx="4799132" cy="928688"/>
          </a:xfrm>
          <a:prstGeom prst="rect">
            <a:avLst/>
          </a:prstGeo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000">
                <a:solidFill>
                  <a:schemeClr val="bg1"/>
                </a:solidFill>
                <a:latin typeface="Cambria" panose="02040503050406030204" pitchFamily="18" charset="0"/>
                <a:ea typeface="Cambria" panose="02040503050406030204" pitchFamily="18" charset="0"/>
              </a:defRPr>
            </a:lvl2pPr>
            <a:lvl3pPr>
              <a:defRPr sz="2000">
                <a:solidFill>
                  <a:schemeClr val="bg1"/>
                </a:solidFill>
                <a:latin typeface="Cambria" panose="02040503050406030204" pitchFamily="18" charset="0"/>
                <a:ea typeface="Cambria" panose="02040503050406030204" pitchFamily="18" charset="0"/>
              </a:defRPr>
            </a:lvl3pPr>
            <a:lvl4pPr>
              <a:defRPr sz="2000">
                <a:solidFill>
                  <a:schemeClr val="bg1"/>
                </a:solidFill>
                <a:latin typeface="Cambria" panose="02040503050406030204" pitchFamily="18" charset="0"/>
                <a:ea typeface="Cambria" panose="02040503050406030204" pitchFamily="18" charset="0"/>
              </a:defRPr>
            </a:lvl4pPr>
            <a:lvl5pPr>
              <a:defRPr sz="2000">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Tree>
    <p:extLst>
      <p:ext uri="{BB962C8B-B14F-4D97-AF65-F5344CB8AC3E}">
        <p14:creationId xmlns:p14="http://schemas.microsoft.com/office/powerpoint/2010/main" val="815869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6F31959-6027-4C0F-AAA0-DE5DC4A7C091}"/>
              </a:ext>
            </a:extLst>
          </p:cNvPr>
          <p:cNvSpPr>
            <a:spLocks noGrp="1"/>
          </p:cNvSpPr>
          <p:nvPr>
            <p:ph type="sldNum" sz="quarter" idx="10"/>
          </p:nvPr>
        </p:nvSpPr>
        <p:spPr/>
        <p:txBody>
          <a:bodyPr/>
          <a:lstStyle/>
          <a:p>
            <a:fld id="{C88916B5-CB0B-4026-B9B8-8E206F0E3794}" type="slidenum">
              <a:rPr lang="en-US" smtClean="0"/>
              <a:t>‹#›</a:t>
            </a:fld>
            <a:endParaRPr lang="en-US" dirty="0"/>
          </a:p>
        </p:txBody>
      </p:sp>
      <p:pic>
        <p:nvPicPr>
          <p:cNvPr id="10" name="Picture 9" descr="A picture containing drawing&#10;&#10;Description automatically generated">
            <a:extLst>
              <a:ext uri="{FF2B5EF4-FFF2-40B4-BE49-F238E27FC236}">
                <a16:creationId xmlns:a16="http://schemas.microsoft.com/office/drawing/2014/main" id="{A38190F8-3681-4828-AD90-923347201B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11316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74483" y="2713"/>
            <a:ext cx="12017516" cy="6852574"/>
          </a:xfrm>
          <a:prstGeom prst="rect">
            <a:avLst/>
          </a:prstGeom>
        </p:spPr>
      </p:pic>
      <p:sp>
        <p:nvSpPr>
          <p:cNvPr id="17" name="bg object 17"/>
          <p:cNvSpPr/>
          <p:nvPr/>
        </p:nvSpPr>
        <p:spPr>
          <a:xfrm>
            <a:off x="7572335" y="1809225"/>
            <a:ext cx="3877693" cy="520861"/>
          </a:xfrm>
          <a:custGeom>
            <a:avLst/>
            <a:gdLst/>
            <a:ahLst/>
            <a:cxnLst/>
            <a:rect l="l" t="t" r="r" b="b"/>
            <a:pathLst>
              <a:path w="3401059" h="457200">
                <a:moveTo>
                  <a:pt x="348038" y="69901"/>
                </a:moveTo>
                <a:lnTo>
                  <a:pt x="0" y="69901"/>
                </a:lnTo>
                <a:lnTo>
                  <a:pt x="0" y="5874"/>
                </a:lnTo>
                <a:lnTo>
                  <a:pt x="348038" y="5874"/>
                </a:lnTo>
                <a:lnTo>
                  <a:pt x="348038" y="69901"/>
                </a:lnTo>
                <a:close/>
              </a:path>
              <a:path w="3401059" h="457200">
                <a:moveTo>
                  <a:pt x="210585" y="451127"/>
                </a:moveTo>
                <a:lnTo>
                  <a:pt x="137159" y="451127"/>
                </a:lnTo>
                <a:lnTo>
                  <a:pt x="137159" y="69901"/>
                </a:lnTo>
                <a:lnTo>
                  <a:pt x="210585" y="69901"/>
                </a:lnTo>
                <a:lnTo>
                  <a:pt x="210585" y="451127"/>
                </a:lnTo>
                <a:close/>
              </a:path>
              <a:path w="3401059" h="457200">
                <a:moveTo>
                  <a:pt x="465704" y="451127"/>
                </a:moveTo>
                <a:lnTo>
                  <a:pt x="391397" y="451127"/>
                </a:lnTo>
                <a:lnTo>
                  <a:pt x="391397" y="5874"/>
                </a:lnTo>
                <a:lnTo>
                  <a:pt x="465704" y="5874"/>
                </a:lnTo>
                <a:lnTo>
                  <a:pt x="465704" y="189732"/>
                </a:lnTo>
                <a:lnTo>
                  <a:pt x="737673" y="189732"/>
                </a:lnTo>
                <a:lnTo>
                  <a:pt x="737673" y="253465"/>
                </a:lnTo>
                <a:lnTo>
                  <a:pt x="465704" y="253465"/>
                </a:lnTo>
                <a:lnTo>
                  <a:pt x="465704" y="451127"/>
                </a:lnTo>
                <a:close/>
              </a:path>
              <a:path w="3401059" h="457200">
                <a:moveTo>
                  <a:pt x="737673" y="189732"/>
                </a:moveTo>
                <a:lnTo>
                  <a:pt x="663660" y="189732"/>
                </a:lnTo>
                <a:lnTo>
                  <a:pt x="663660" y="5874"/>
                </a:lnTo>
                <a:lnTo>
                  <a:pt x="737673" y="5874"/>
                </a:lnTo>
                <a:lnTo>
                  <a:pt x="737673" y="189732"/>
                </a:lnTo>
                <a:close/>
              </a:path>
              <a:path w="3401059" h="457200">
                <a:moveTo>
                  <a:pt x="737673" y="451127"/>
                </a:moveTo>
                <a:lnTo>
                  <a:pt x="663660" y="451127"/>
                </a:lnTo>
                <a:lnTo>
                  <a:pt x="663660" y="253465"/>
                </a:lnTo>
                <a:lnTo>
                  <a:pt x="737673" y="253465"/>
                </a:lnTo>
                <a:lnTo>
                  <a:pt x="737673" y="451127"/>
                </a:lnTo>
                <a:close/>
              </a:path>
              <a:path w="3401059" h="457200">
                <a:moveTo>
                  <a:pt x="857536" y="451127"/>
                </a:moveTo>
                <a:lnTo>
                  <a:pt x="780733" y="451127"/>
                </a:lnTo>
                <a:lnTo>
                  <a:pt x="950493" y="5874"/>
                </a:lnTo>
                <a:lnTo>
                  <a:pt x="1012171" y="5874"/>
                </a:lnTo>
                <a:lnTo>
                  <a:pt x="1052173" y="110432"/>
                </a:lnTo>
                <a:lnTo>
                  <a:pt x="981479" y="110432"/>
                </a:lnTo>
                <a:lnTo>
                  <a:pt x="921563" y="275199"/>
                </a:lnTo>
                <a:lnTo>
                  <a:pt x="1115211" y="275199"/>
                </a:lnTo>
                <a:lnTo>
                  <a:pt x="1139707" y="339226"/>
                </a:lnTo>
                <a:lnTo>
                  <a:pt x="898067" y="339226"/>
                </a:lnTo>
                <a:lnTo>
                  <a:pt x="857536" y="451127"/>
                </a:lnTo>
                <a:close/>
              </a:path>
              <a:path w="3401059" h="457200">
                <a:moveTo>
                  <a:pt x="1115211" y="275199"/>
                </a:moveTo>
                <a:lnTo>
                  <a:pt x="1041394" y="275199"/>
                </a:lnTo>
                <a:lnTo>
                  <a:pt x="981479" y="110432"/>
                </a:lnTo>
                <a:lnTo>
                  <a:pt x="1052173" y="110432"/>
                </a:lnTo>
                <a:lnTo>
                  <a:pt x="1115211" y="275199"/>
                </a:lnTo>
                <a:close/>
              </a:path>
              <a:path w="3401059" h="457200">
                <a:moveTo>
                  <a:pt x="1182518" y="451127"/>
                </a:moveTo>
                <a:lnTo>
                  <a:pt x="1105421" y="451127"/>
                </a:lnTo>
                <a:lnTo>
                  <a:pt x="1064597" y="339226"/>
                </a:lnTo>
                <a:lnTo>
                  <a:pt x="1139707" y="339226"/>
                </a:lnTo>
                <a:lnTo>
                  <a:pt x="1182518" y="451127"/>
                </a:lnTo>
                <a:close/>
              </a:path>
              <a:path w="3401059" h="457200">
                <a:moveTo>
                  <a:pt x="1289987" y="451127"/>
                </a:moveTo>
                <a:lnTo>
                  <a:pt x="1215680" y="451127"/>
                </a:lnTo>
                <a:lnTo>
                  <a:pt x="1215680" y="5874"/>
                </a:lnTo>
                <a:lnTo>
                  <a:pt x="1285875" y="5874"/>
                </a:lnTo>
                <a:lnTo>
                  <a:pt x="1374962" y="142152"/>
                </a:lnTo>
                <a:lnTo>
                  <a:pt x="1289987" y="142152"/>
                </a:lnTo>
                <a:lnTo>
                  <a:pt x="1289987" y="451127"/>
                </a:lnTo>
                <a:close/>
              </a:path>
              <a:path w="3401059" h="457200">
                <a:moveTo>
                  <a:pt x="1562249" y="315877"/>
                </a:moveTo>
                <a:lnTo>
                  <a:pt x="1488530" y="315877"/>
                </a:lnTo>
                <a:lnTo>
                  <a:pt x="1488530" y="5874"/>
                </a:lnTo>
                <a:lnTo>
                  <a:pt x="1562249" y="5874"/>
                </a:lnTo>
                <a:lnTo>
                  <a:pt x="1562249" y="315877"/>
                </a:lnTo>
                <a:close/>
              </a:path>
              <a:path w="3401059" h="457200">
                <a:moveTo>
                  <a:pt x="1562249" y="451127"/>
                </a:moveTo>
                <a:lnTo>
                  <a:pt x="1491761" y="451127"/>
                </a:lnTo>
                <a:lnTo>
                  <a:pt x="1289987" y="142152"/>
                </a:lnTo>
                <a:lnTo>
                  <a:pt x="1374962" y="142152"/>
                </a:lnTo>
                <a:lnTo>
                  <a:pt x="1488530" y="315877"/>
                </a:lnTo>
                <a:lnTo>
                  <a:pt x="1562249" y="315877"/>
                </a:lnTo>
                <a:lnTo>
                  <a:pt x="1562249" y="451127"/>
                </a:lnTo>
                <a:close/>
              </a:path>
              <a:path w="3401059" h="457200">
                <a:moveTo>
                  <a:pt x="1724406" y="451127"/>
                </a:moveTo>
                <a:lnTo>
                  <a:pt x="1650099" y="451127"/>
                </a:lnTo>
                <a:lnTo>
                  <a:pt x="1650099" y="5874"/>
                </a:lnTo>
                <a:lnTo>
                  <a:pt x="1724406" y="5874"/>
                </a:lnTo>
                <a:lnTo>
                  <a:pt x="1724406" y="202655"/>
                </a:lnTo>
                <a:lnTo>
                  <a:pt x="1818392" y="202655"/>
                </a:lnTo>
                <a:lnTo>
                  <a:pt x="1817216" y="203976"/>
                </a:lnTo>
                <a:lnTo>
                  <a:pt x="1857155" y="256696"/>
                </a:lnTo>
                <a:lnTo>
                  <a:pt x="1767140" y="256696"/>
                </a:lnTo>
                <a:lnTo>
                  <a:pt x="1724406" y="301045"/>
                </a:lnTo>
                <a:lnTo>
                  <a:pt x="1724406" y="451127"/>
                </a:lnTo>
                <a:close/>
              </a:path>
              <a:path w="3401059" h="457200">
                <a:moveTo>
                  <a:pt x="1818392" y="202655"/>
                </a:moveTo>
                <a:lnTo>
                  <a:pt x="1724406" y="202655"/>
                </a:lnTo>
                <a:lnTo>
                  <a:pt x="1901656" y="5874"/>
                </a:lnTo>
                <a:lnTo>
                  <a:pt x="1993438" y="5874"/>
                </a:lnTo>
                <a:lnTo>
                  <a:pt x="1818392" y="202655"/>
                </a:lnTo>
                <a:close/>
              </a:path>
              <a:path w="3401059" h="457200">
                <a:moveTo>
                  <a:pt x="2004452" y="451127"/>
                </a:moveTo>
                <a:lnTo>
                  <a:pt x="1914726" y="451127"/>
                </a:lnTo>
                <a:lnTo>
                  <a:pt x="1767140" y="256696"/>
                </a:lnTo>
                <a:lnTo>
                  <a:pt x="1857155" y="256696"/>
                </a:lnTo>
                <a:lnTo>
                  <a:pt x="2004452" y="451127"/>
                </a:lnTo>
                <a:close/>
              </a:path>
              <a:path w="3401059" h="457200">
                <a:moveTo>
                  <a:pt x="2350146" y="451127"/>
                </a:moveTo>
                <a:lnTo>
                  <a:pt x="2275839" y="451127"/>
                </a:lnTo>
                <a:lnTo>
                  <a:pt x="2275839" y="284745"/>
                </a:lnTo>
                <a:lnTo>
                  <a:pt x="2122232" y="5874"/>
                </a:lnTo>
                <a:lnTo>
                  <a:pt x="2207553" y="5874"/>
                </a:lnTo>
                <a:lnTo>
                  <a:pt x="2313139" y="210291"/>
                </a:lnTo>
                <a:lnTo>
                  <a:pt x="2391156" y="210291"/>
                </a:lnTo>
                <a:lnTo>
                  <a:pt x="2350146" y="284745"/>
                </a:lnTo>
                <a:lnTo>
                  <a:pt x="2350146" y="451127"/>
                </a:lnTo>
                <a:close/>
              </a:path>
              <a:path w="3401059" h="457200">
                <a:moveTo>
                  <a:pt x="2391156" y="210291"/>
                </a:moveTo>
                <a:lnTo>
                  <a:pt x="2313139" y="210291"/>
                </a:lnTo>
                <a:lnTo>
                  <a:pt x="2419166" y="5874"/>
                </a:lnTo>
                <a:lnTo>
                  <a:pt x="2503752" y="5874"/>
                </a:lnTo>
                <a:lnTo>
                  <a:pt x="2391156" y="210291"/>
                </a:lnTo>
                <a:close/>
              </a:path>
              <a:path w="3401059" h="457200">
                <a:moveTo>
                  <a:pt x="2685467" y="457001"/>
                </a:moveTo>
                <a:lnTo>
                  <a:pt x="2647257" y="453394"/>
                </a:lnTo>
                <a:lnTo>
                  <a:pt x="2581937" y="424621"/>
                </a:lnTo>
                <a:lnTo>
                  <a:pt x="2532668" y="367954"/>
                </a:lnTo>
                <a:lnTo>
                  <a:pt x="2516882" y="331223"/>
                </a:lnTo>
                <a:lnTo>
                  <a:pt x="2507406" y="289178"/>
                </a:lnTo>
                <a:lnTo>
                  <a:pt x="2504253" y="242011"/>
                </a:lnTo>
                <a:lnTo>
                  <a:pt x="2504292" y="214403"/>
                </a:lnTo>
                <a:lnTo>
                  <a:pt x="2507392" y="167943"/>
                </a:lnTo>
                <a:lnTo>
                  <a:pt x="2516809" y="126072"/>
                </a:lnTo>
                <a:lnTo>
                  <a:pt x="2532503" y="89377"/>
                </a:lnTo>
                <a:lnTo>
                  <a:pt x="2554476" y="57859"/>
                </a:lnTo>
                <a:lnTo>
                  <a:pt x="2612262" y="14464"/>
                </a:lnTo>
                <a:lnTo>
                  <a:pt x="2684880" y="0"/>
                </a:lnTo>
                <a:lnTo>
                  <a:pt x="2723612" y="3561"/>
                </a:lnTo>
                <a:lnTo>
                  <a:pt x="2758306" y="14244"/>
                </a:lnTo>
                <a:lnTo>
                  <a:pt x="2788961" y="32050"/>
                </a:lnTo>
                <a:lnTo>
                  <a:pt x="2815578" y="56978"/>
                </a:lnTo>
                <a:lnTo>
                  <a:pt x="2821736" y="65789"/>
                </a:lnTo>
                <a:lnTo>
                  <a:pt x="2684880" y="65789"/>
                </a:lnTo>
                <a:lnTo>
                  <a:pt x="2661907" y="68148"/>
                </a:lnTo>
                <a:lnTo>
                  <a:pt x="2623065" y="87018"/>
                </a:lnTo>
                <a:lnTo>
                  <a:pt x="2594410" y="124557"/>
                </a:lnTo>
                <a:lnTo>
                  <a:pt x="2579799" y="179994"/>
                </a:lnTo>
                <a:lnTo>
                  <a:pt x="2577972" y="214403"/>
                </a:lnTo>
                <a:lnTo>
                  <a:pt x="2577972" y="242011"/>
                </a:lnTo>
                <a:lnTo>
                  <a:pt x="2585378" y="306956"/>
                </a:lnTo>
                <a:lnTo>
                  <a:pt x="2607489" y="353765"/>
                </a:lnTo>
                <a:lnTo>
                  <a:pt x="2641816" y="382070"/>
                </a:lnTo>
                <a:lnTo>
                  <a:pt x="2685467" y="391506"/>
                </a:lnTo>
                <a:lnTo>
                  <a:pt x="2822059" y="391506"/>
                </a:lnTo>
                <a:lnTo>
                  <a:pt x="2816753" y="399289"/>
                </a:lnTo>
                <a:lnTo>
                  <a:pt x="2790154" y="424538"/>
                </a:lnTo>
                <a:lnTo>
                  <a:pt x="2759407" y="442573"/>
                </a:lnTo>
                <a:lnTo>
                  <a:pt x="2724512" y="453394"/>
                </a:lnTo>
                <a:lnTo>
                  <a:pt x="2685467" y="457001"/>
                </a:lnTo>
                <a:close/>
              </a:path>
              <a:path w="3401059" h="457200">
                <a:moveTo>
                  <a:pt x="2822059" y="391506"/>
                </a:moveTo>
                <a:lnTo>
                  <a:pt x="2685467" y="391506"/>
                </a:lnTo>
                <a:lnTo>
                  <a:pt x="2709441" y="389147"/>
                </a:lnTo>
                <a:lnTo>
                  <a:pt x="2730551" y="382070"/>
                </a:lnTo>
                <a:lnTo>
                  <a:pt x="2764180" y="353765"/>
                </a:lnTo>
                <a:lnTo>
                  <a:pt x="2785119" y="306882"/>
                </a:lnTo>
                <a:lnTo>
                  <a:pt x="2792082" y="242011"/>
                </a:lnTo>
                <a:lnTo>
                  <a:pt x="2792082" y="214403"/>
                </a:lnTo>
                <a:lnTo>
                  <a:pt x="2784996" y="149935"/>
                </a:lnTo>
                <a:lnTo>
                  <a:pt x="2763739" y="103383"/>
                </a:lnTo>
                <a:lnTo>
                  <a:pt x="2729853" y="75187"/>
                </a:lnTo>
                <a:lnTo>
                  <a:pt x="2684880" y="65789"/>
                </a:lnTo>
                <a:lnTo>
                  <a:pt x="2821736" y="65789"/>
                </a:lnTo>
                <a:lnTo>
                  <a:pt x="2837220" y="87945"/>
                </a:lnTo>
                <a:lnTo>
                  <a:pt x="2852805" y="124016"/>
                </a:lnTo>
                <a:lnTo>
                  <a:pt x="2862332" y="165189"/>
                </a:lnTo>
                <a:lnTo>
                  <a:pt x="2865801" y="211466"/>
                </a:lnTo>
                <a:lnTo>
                  <a:pt x="2865801" y="242011"/>
                </a:lnTo>
                <a:lnTo>
                  <a:pt x="2862721" y="289242"/>
                </a:lnTo>
                <a:lnTo>
                  <a:pt x="2853539" y="331113"/>
                </a:lnTo>
                <a:lnTo>
                  <a:pt x="2838211" y="367817"/>
                </a:lnTo>
                <a:lnTo>
                  <a:pt x="2822059" y="391506"/>
                </a:lnTo>
                <a:close/>
              </a:path>
              <a:path w="3401059" h="457200">
                <a:moveTo>
                  <a:pt x="3085861" y="457001"/>
                </a:moveTo>
                <a:lnTo>
                  <a:pt x="3022568" y="447456"/>
                </a:lnTo>
                <a:lnTo>
                  <a:pt x="2969848" y="418820"/>
                </a:lnTo>
                <a:lnTo>
                  <a:pt x="2934384" y="370946"/>
                </a:lnTo>
                <a:lnTo>
                  <a:pt x="2922562" y="303982"/>
                </a:lnTo>
                <a:lnTo>
                  <a:pt x="2922562" y="5874"/>
                </a:lnTo>
                <a:lnTo>
                  <a:pt x="2996281" y="5874"/>
                </a:lnTo>
                <a:lnTo>
                  <a:pt x="2996281" y="303982"/>
                </a:lnTo>
                <a:lnTo>
                  <a:pt x="2997805" y="325569"/>
                </a:lnTo>
                <a:lnTo>
                  <a:pt x="3020659" y="371827"/>
                </a:lnTo>
                <a:lnTo>
                  <a:pt x="3066531" y="391928"/>
                </a:lnTo>
                <a:lnTo>
                  <a:pt x="3085861" y="393268"/>
                </a:lnTo>
                <a:lnTo>
                  <a:pt x="3224336" y="393268"/>
                </a:lnTo>
                <a:lnTo>
                  <a:pt x="3221992" y="397270"/>
                </a:lnTo>
                <a:lnTo>
                  <a:pt x="3200405" y="418820"/>
                </a:lnTo>
                <a:lnTo>
                  <a:pt x="3174798" y="435524"/>
                </a:lnTo>
                <a:lnTo>
                  <a:pt x="3147171" y="447456"/>
                </a:lnTo>
                <a:lnTo>
                  <a:pt x="3117526" y="454615"/>
                </a:lnTo>
                <a:lnTo>
                  <a:pt x="3085861" y="457001"/>
                </a:lnTo>
                <a:close/>
              </a:path>
              <a:path w="3401059" h="457200">
                <a:moveTo>
                  <a:pt x="3224336" y="393268"/>
                </a:moveTo>
                <a:lnTo>
                  <a:pt x="3085861" y="393268"/>
                </a:lnTo>
                <a:lnTo>
                  <a:pt x="3105429" y="391928"/>
                </a:lnTo>
                <a:lnTo>
                  <a:pt x="3122867" y="387908"/>
                </a:lnTo>
                <a:lnTo>
                  <a:pt x="3162022" y="359492"/>
                </a:lnTo>
                <a:lnTo>
                  <a:pt x="3175734" y="303982"/>
                </a:lnTo>
                <a:lnTo>
                  <a:pt x="3175734" y="5874"/>
                </a:lnTo>
                <a:lnTo>
                  <a:pt x="3249747" y="5874"/>
                </a:lnTo>
                <a:lnTo>
                  <a:pt x="3249747" y="303982"/>
                </a:lnTo>
                <a:lnTo>
                  <a:pt x="3246663" y="339851"/>
                </a:lnTo>
                <a:lnTo>
                  <a:pt x="3237412" y="370946"/>
                </a:lnTo>
                <a:lnTo>
                  <a:pt x="3224336" y="393268"/>
                </a:lnTo>
                <a:close/>
              </a:path>
              <a:path w="3401059" h="457200">
                <a:moveTo>
                  <a:pt x="3390991" y="330415"/>
                </a:moveTo>
                <a:lnTo>
                  <a:pt x="3324614" y="330415"/>
                </a:lnTo>
                <a:lnTo>
                  <a:pt x="3320209" y="5874"/>
                </a:lnTo>
                <a:lnTo>
                  <a:pt x="3395103" y="5874"/>
                </a:lnTo>
                <a:lnTo>
                  <a:pt x="3390991" y="330415"/>
                </a:lnTo>
                <a:close/>
              </a:path>
              <a:path w="3401059" h="457200">
                <a:moveTo>
                  <a:pt x="3359418" y="454652"/>
                </a:moveTo>
                <a:lnTo>
                  <a:pt x="3324458" y="436699"/>
                </a:lnTo>
                <a:lnTo>
                  <a:pt x="3318593" y="415002"/>
                </a:lnTo>
                <a:lnTo>
                  <a:pt x="3319245" y="407008"/>
                </a:lnTo>
                <a:lnTo>
                  <a:pt x="3350084" y="375508"/>
                </a:lnTo>
                <a:lnTo>
                  <a:pt x="3359418" y="374765"/>
                </a:lnTo>
                <a:lnTo>
                  <a:pt x="3368578" y="375508"/>
                </a:lnTo>
                <a:lnTo>
                  <a:pt x="3399857" y="407008"/>
                </a:lnTo>
                <a:lnTo>
                  <a:pt x="3400536" y="415002"/>
                </a:lnTo>
                <a:lnTo>
                  <a:pt x="3399857" y="422748"/>
                </a:lnTo>
                <a:lnTo>
                  <a:pt x="3368578" y="453917"/>
                </a:lnTo>
                <a:lnTo>
                  <a:pt x="3359418" y="454652"/>
                </a:lnTo>
                <a:close/>
              </a:path>
            </a:pathLst>
          </a:custGeom>
          <a:solidFill>
            <a:srgbClr val="FFFFFF"/>
          </a:solidFill>
        </p:spPr>
        <p:txBody>
          <a:bodyPr wrap="square" lIns="0" tIns="0" rIns="0" bIns="0" rtlCol="0"/>
          <a:lstStyle/>
          <a:p>
            <a:endParaRPr sz="2051"/>
          </a:p>
        </p:txBody>
      </p:sp>
      <p:sp>
        <p:nvSpPr>
          <p:cNvPr id="2" name="Holder 2"/>
          <p:cNvSpPr>
            <a:spLocks noGrp="1"/>
          </p:cNvSpPr>
          <p:nvPr>
            <p:ph type="ctrTitle"/>
          </p:nvPr>
        </p:nvSpPr>
        <p:spPr>
          <a:xfrm>
            <a:off x="442821" y="1049976"/>
            <a:ext cx="11306359" cy="32316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8800" y="3840480"/>
            <a:ext cx="8534400" cy="30008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p:txBody>
          <a:bodyPr lIns="0" tIns="0" rIns="0" bIns="0"/>
          <a:lstStyle>
            <a:lvl1pPr>
              <a:defRPr sz="1196" b="0" i="0">
                <a:solidFill>
                  <a:schemeClr val="tx1"/>
                </a:solidFill>
                <a:latin typeface="Roboto"/>
                <a:cs typeface="Roboto"/>
              </a:defRPr>
            </a:lvl1pPr>
          </a:lstStyle>
          <a:p>
            <a:pPr marL="43404">
              <a:spcBef>
                <a:spcPts val="28"/>
              </a:spcBef>
            </a:pPr>
            <a:fld id="{81D60167-4931-47E6-BA6A-407CBD079E47}" type="slidenum">
              <a:rPr lang="en-IN" smtClean="0"/>
              <a:pPr marL="43404">
                <a:spcBef>
                  <a:spcPts val="28"/>
                </a:spcBef>
              </a:pPr>
              <a:t>‹#›</a:t>
            </a:fld>
            <a:endParaRPr lang="en-IN" dirty="0"/>
          </a:p>
        </p:txBody>
      </p:sp>
    </p:spTree>
    <p:extLst>
      <p:ext uri="{BB962C8B-B14F-4D97-AF65-F5344CB8AC3E}">
        <p14:creationId xmlns:p14="http://schemas.microsoft.com/office/powerpoint/2010/main" val="2320148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91319" y="34567"/>
            <a:ext cx="11809362" cy="368114"/>
          </a:xfrm>
        </p:spPr>
        <p:txBody>
          <a:bodyPr lIns="0" tIns="0" rIns="0" bIns="0"/>
          <a:lstStyle>
            <a:lvl1pPr>
              <a:defRPr sz="2392" b="0" i="0">
                <a:solidFill>
                  <a:schemeClr val="tx1"/>
                </a:solidFill>
                <a:latin typeface="Roboto"/>
                <a:cs typeface="Roboto"/>
              </a:defRPr>
            </a:lvl1pPr>
          </a:lstStyle>
          <a:p>
            <a:endParaRPr/>
          </a:p>
        </p:txBody>
      </p:sp>
      <p:sp>
        <p:nvSpPr>
          <p:cNvPr id="3" name="Holder 3"/>
          <p:cNvSpPr>
            <a:spLocks noGrp="1"/>
          </p:cNvSpPr>
          <p:nvPr>
            <p:ph type="body" idx="1"/>
          </p:nvPr>
        </p:nvSpPr>
        <p:spPr>
          <a:xfrm>
            <a:off x="1039393" y="1038228"/>
            <a:ext cx="10369716" cy="341760"/>
          </a:xfrm>
        </p:spPr>
        <p:txBody>
          <a:bodyPr lIns="0" tIns="0" rIns="0" bIns="0"/>
          <a:lstStyle>
            <a:lvl1pPr>
              <a:defRPr sz="2221" b="0" i="0">
                <a:solidFill>
                  <a:schemeClr val="tx1"/>
                </a:solidFill>
                <a:latin typeface="Roboto"/>
                <a:cs typeface="Roboto"/>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p:txBody>
          <a:bodyPr lIns="0" tIns="0" rIns="0" bIns="0"/>
          <a:lstStyle>
            <a:lvl1pPr>
              <a:defRPr sz="1196" b="0" i="0">
                <a:solidFill>
                  <a:schemeClr val="tx1"/>
                </a:solidFill>
                <a:latin typeface="Roboto"/>
                <a:cs typeface="Roboto"/>
              </a:defRPr>
            </a:lvl1pPr>
          </a:lstStyle>
          <a:p>
            <a:pPr marL="43404">
              <a:spcBef>
                <a:spcPts val="28"/>
              </a:spcBef>
            </a:pPr>
            <a:fld id="{81D60167-4931-47E6-BA6A-407CBD079E47}" type="slidenum">
              <a:rPr lang="en-IN" smtClean="0"/>
              <a:pPr marL="43404">
                <a:spcBef>
                  <a:spcPts val="28"/>
                </a:spcBef>
              </a:pPr>
              <a:t>‹#›</a:t>
            </a:fld>
            <a:endParaRPr lang="en-IN" dirty="0"/>
          </a:p>
        </p:txBody>
      </p:sp>
    </p:spTree>
    <p:extLst>
      <p:ext uri="{BB962C8B-B14F-4D97-AF65-F5344CB8AC3E}">
        <p14:creationId xmlns:p14="http://schemas.microsoft.com/office/powerpoint/2010/main" val="17904029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91319" y="34567"/>
            <a:ext cx="11809362" cy="368114"/>
          </a:xfrm>
        </p:spPr>
        <p:txBody>
          <a:bodyPr lIns="0" tIns="0" rIns="0" bIns="0"/>
          <a:lstStyle>
            <a:lvl1pPr>
              <a:defRPr sz="2392" b="0" i="0">
                <a:solidFill>
                  <a:schemeClr val="tx1"/>
                </a:solidFill>
                <a:latin typeface="Roboto"/>
                <a:cs typeface="Roboto"/>
              </a:defRPr>
            </a:lvl1pPr>
          </a:lstStyle>
          <a:p>
            <a:endParaRPr/>
          </a:p>
        </p:txBody>
      </p:sp>
      <p:sp>
        <p:nvSpPr>
          <p:cNvPr id="3" name="Holder 3"/>
          <p:cNvSpPr>
            <a:spLocks noGrp="1"/>
          </p:cNvSpPr>
          <p:nvPr>
            <p:ph sz="half" idx="2"/>
          </p:nvPr>
        </p:nvSpPr>
        <p:spPr>
          <a:xfrm>
            <a:off x="609601" y="1577340"/>
            <a:ext cx="5303520" cy="30008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1" y="1577340"/>
            <a:ext cx="5303520" cy="30008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7" name="Holder 7"/>
          <p:cNvSpPr>
            <a:spLocks noGrp="1"/>
          </p:cNvSpPr>
          <p:nvPr>
            <p:ph type="sldNum" sz="quarter" idx="7"/>
          </p:nvPr>
        </p:nvSpPr>
        <p:spPr/>
        <p:txBody>
          <a:bodyPr lIns="0" tIns="0" rIns="0" bIns="0"/>
          <a:lstStyle>
            <a:lvl1pPr>
              <a:defRPr sz="1196" b="0" i="0">
                <a:solidFill>
                  <a:schemeClr val="tx1"/>
                </a:solidFill>
                <a:latin typeface="Roboto"/>
                <a:cs typeface="Roboto"/>
              </a:defRPr>
            </a:lvl1pPr>
          </a:lstStyle>
          <a:p>
            <a:pPr marL="43404">
              <a:spcBef>
                <a:spcPts val="28"/>
              </a:spcBef>
            </a:pPr>
            <a:fld id="{81D60167-4931-47E6-BA6A-407CBD079E47}" type="slidenum">
              <a:rPr lang="en-IN" smtClean="0"/>
              <a:pPr marL="43404">
                <a:spcBef>
                  <a:spcPts val="28"/>
                </a:spcBef>
              </a:pPr>
              <a:t>‹#›</a:t>
            </a:fld>
            <a:endParaRPr lang="en-IN" dirty="0"/>
          </a:p>
        </p:txBody>
      </p:sp>
    </p:spTree>
    <p:extLst>
      <p:ext uri="{BB962C8B-B14F-4D97-AF65-F5344CB8AC3E}">
        <p14:creationId xmlns:p14="http://schemas.microsoft.com/office/powerpoint/2010/main" val="2597562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5BB21-5545-01EB-F394-5B58DA6E4C6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ECA4F61-C434-2730-A2FA-F16987F6B0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5ADFD53-3237-8BAB-4ED2-1175D70519BF}"/>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5" name="Footer Placeholder 4">
            <a:extLst>
              <a:ext uri="{FF2B5EF4-FFF2-40B4-BE49-F238E27FC236}">
                <a16:creationId xmlns:a16="http://schemas.microsoft.com/office/drawing/2014/main" id="{823060DA-C519-5D8F-87E6-6754F2FC09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9F8DB1-1779-48EC-C86F-D6AA12AFD7DA}"/>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31307518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91319" y="34567"/>
            <a:ext cx="11809362" cy="368114"/>
          </a:xfrm>
        </p:spPr>
        <p:txBody>
          <a:bodyPr lIns="0" tIns="0" rIns="0" bIns="0"/>
          <a:lstStyle>
            <a:lvl1pPr>
              <a:defRPr sz="2392" b="0" i="0">
                <a:solidFill>
                  <a:schemeClr val="tx1"/>
                </a:solidFill>
                <a:latin typeface="Roboto"/>
                <a:cs typeface="Robot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5" name="Holder 5"/>
          <p:cNvSpPr>
            <a:spLocks noGrp="1"/>
          </p:cNvSpPr>
          <p:nvPr>
            <p:ph type="sldNum" sz="quarter" idx="7"/>
          </p:nvPr>
        </p:nvSpPr>
        <p:spPr/>
        <p:txBody>
          <a:bodyPr lIns="0" tIns="0" rIns="0" bIns="0"/>
          <a:lstStyle>
            <a:lvl1pPr>
              <a:defRPr sz="1196" b="0" i="0">
                <a:solidFill>
                  <a:schemeClr val="tx1"/>
                </a:solidFill>
                <a:latin typeface="Roboto"/>
                <a:cs typeface="Roboto"/>
              </a:defRPr>
            </a:lvl1pPr>
          </a:lstStyle>
          <a:p>
            <a:pPr marL="43404">
              <a:spcBef>
                <a:spcPts val="28"/>
              </a:spcBef>
            </a:pPr>
            <a:fld id="{81D60167-4931-47E6-BA6A-407CBD079E47}" type="slidenum">
              <a:rPr lang="en-IN" smtClean="0"/>
              <a:pPr marL="43404">
                <a:spcBef>
                  <a:spcPts val="28"/>
                </a:spcBef>
              </a:pPr>
              <a:t>‹#›</a:t>
            </a:fld>
            <a:endParaRPr lang="en-IN" dirty="0"/>
          </a:p>
        </p:txBody>
      </p:sp>
    </p:spTree>
    <p:extLst>
      <p:ext uri="{BB962C8B-B14F-4D97-AF65-F5344CB8AC3E}">
        <p14:creationId xmlns:p14="http://schemas.microsoft.com/office/powerpoint/2010/main" val="25975590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4" name="Holder 4"/>
          <p:cNvSpPr>
            <a:spLocks noGrp="1"/>
          </p:cNvSpPr>
          <p:nvPr>
            <p:ph type="sldNum" sz="quarter" idx="7"/>
          </p:nvPr>
        </p:nvSpPr>
        <p:spPr/>
        <p:txBody>
          <a:bodyPr lIns="0" tIns="0" rIns="0" bIns="0"/>
          <a:lstStyle>
            <a:lvl1pPr>
              <a:defRPr sz="1196" b="0" i="0">
                <a:solidFill>
                  <a:schemeClr val="tx1"/>
                </a:solidFill>
                <a:latin typeface="Roboto"/>
                <a:cs typeface="Roboto"/>
              </a:defRPr>
            </a:lvl1pPr>
          </a:lstStyle>
          <a:p>
            <a:pPr marL="43404">
              <a:spcBef>
                <a:spcPts val="28"/>
              </a:spcBef>
            </a:pPr>
            <a:fld id="{81D60167-4931-47E6-BA6A-407CBD079E47}" type="slidenum">
              <a:rPr lang="en-IN" smtClean="0"/>
              <a:pPr marL="43404">
                <a:spcBef>
                  <a:spcPts val="28"/>
                </a:spcBef>
              </a:pPr>
              <a:t>‹#›</a:t>
            </a:fld>
            <a:endParaRPr lang="en-IN" dirty="0"/>
          </a:p>
        </p:txBody>
      </p:sp>
    </p:spTree>
    <p:extLst>
      <p:ext uri="{BB962C8B-B14F-4D97-AF65-F5344CB8AC3E}">
        <p14:creationId xmlns:p14="http://schemas.microsoft.com/office/powerpoint/2010/main" val="3253690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Subject Slide">
    <p:bg>
      <p:bgPr>
        <a:solidFill>
          <a:schemeClr val="bg1"/>
        </a:solidFill>
        <a:effectLst/>
      </p:bgPr>
    </p:bg>
    <p:spTree>
      <p:nvGrpSpPr>
        <p:cNvPr id="1" name=""/>
        <p:cNvGrpSpPr/>
        <p:nvPr/>
      </p:nvGrpSpPr>
      <p:grpSpPr>
        <a:xfrm>
          <a:off x="0" y="0"/>
          <a:ext cx="0" cy="0"/>
          <a:chOff x="0" y="0"/>
          <a:chExt cx="0" cy="0"/>
        </a:xfrm>
      </p:grpSpPr>
      <p:sp>
        <p:nvSpPr>
          <p:cNvPr id="10" name="Freeform 20"/>
          <p:cNvSpPr>
            <a:spLocks noChangeAspect="1"/>
          </p:cNvSpPr>
          <p:nvPr/>
        </p:nvSpPr>
        <p:spPr bwMode="gray">
          <a:xfrm>
            <a:off x="3" y="1"/>
            <a:ext cx="11041039" cy="957446"/>
          </a:xfrm>
          <a:custGeom>
            <a:avLst/>
            <a:gdLst/>
            <a:ahLst/>
            <a:cxnLst>
              <a:cxn ang="0">
                <a:pos x="0" y="0"/>
              </a:cxn>
              <a:cxn ang="0">
                <a:pos x="0" y="1729"/>
              </a:cxn>
              <a:cxn ang="0">
                <a:pos x="18422" y="1729"/>
              </a:cxn>
              <a:cxn ang="0">
                <a:pos x="18935" y="0"/>
              </a:cxn>
              <a:cxn ang="0">
                <a:pos x="0" y="0"/>
              </a:cxn>
            </a:cxnLst>
            <a:rect l="0" t="0" r="r" b="b"/>
            <a:pathLst>
              <a:path w="18935" h="1729">
                <a:moveTo>
                  <a:pt x="0" y="0"/>
                </a:moveTo>
                <a:lnTo>
                  <a:pt x="0" y="1729"/>
                </a:lnTo>
                <a:lnTo>
                  <a:pt x="18422" y="1729"/>
                </a:lnTo>
                <a:lnTo>
                  <a:pt x="18935" y="0"/>
                </a:lnTo>
                <a:lnTo>
                  <a:pt x="0" y="0"/>
                </a:lnTo>
                <a:close/>
              </a:path>
            </a:pathLst>
          </a:custGeom>
          <a:solidFill>
            <a:srgbClr val="00327D"/>
          </a:solidFill>
          <a:ln w="9525" cap="flat" cmpd="sng">
            <a:noFill/>
            <a:prstDash val="solid"/>
            <a:round/>
            <a:headEnd type="none" w="med" len="med"/>
            <a:tailEnd type="none" w="med" len="med"/>
          </a:ln>
          <a:effectLst/>
        </p:spPr>
        <p:txBody>
          <a:bodyPr lIns="107203" tIns="53600" rIns="107203" bIns="53600"/>
          <a:lstStyle/>
          <a:p>
            <a:pPr marL="0" algn="l" defTabSz="1072000" rtl="0" eaLnBrk="1" fontAlgn="base" latinLnBrk="0" hangingPunct="1">
              <a:spcBef>
                <a:spcPct val="50000"/>
              </a:spcBef>
              <a:spcAft>
                <a:spcPct val="0"/>
              </a:spcAft>
              <a:defRPr/>
            </a:pPr>
            <a:endParaRPr lang="en-GB" sz="2098" kern="1200" dirty="0">
              <a:solidFill>
                <a:srgbClr val="002E8A"/>
              </a:solidFill>
              <a:latin typeface="+mn-lt"/>
              <a:ea typeface="+mn-ea"/>
              <a:cs typeface="+mn-cs"/>
            </a:endParaRPr>
          </a:p>
        </p:txBody>
      </p:sp>
      <p:sp>
        <p:nvSpPr>
          <p:cNvPr id="16" name="Text Placeholder 15"/>
          <p:cNvSpPr>
            <a:spLocks noGrp="1"/>
          </p:cNvSpPr>
          <p:nvPr>
            <p:ph type="body" sz="quarter" idx="14"/>
          </p:nvPr>
        </p:nvSpPr>
        <p:spPr>
          <a:xfrm>
            <a:off x="327025" y="150816"/>
            <a:ext cx="8407400" cy="585787"/>
          </a:xfrm>
          <a:prstGeom prst="rect">
            <a:avLst/>
          </a:prstGeom>
        </p:spPr>
        <p:txBody>
          <a:bodyPr>
            <a:noAutofit/>
          </a:bodyPr>
          <a:lstStyle>
            <a:lvl1pPr marL="0" indent="0">
              <a:buNone/>
              <a:defRPr sz="3598">
                <a:solidFill>
                  <a:schemeClr val="bg1"/>
                </a:solidFill>
                <a:latin typeface="Cambria" panose="02040503050406030204" pitchFamily="18" charset="0"/>
                <a:ea typeface="Cambria" panose="02040503050406030204" pitchFamily="18" charset="0"/>
              </a:defRPr>
            </a:lvl1pPr>
            <a:lvl2pPr>
              <a:defRPr>
                <a:solidFill>
                  <a:schemeClr val="bg1"/>
                </a:solidFill>
                <a:latin typeface="Cambria" panose="02040503050406030204" pitchFamily="18" charset="0"/>
                <a:ea typeface="Cambria" panose="02040503050406030204" pitchFamily="18" charset="0"/>
              </a:defRPr>
            </a:lvl2pPr>
            <a:lvl3pPr>
              <a:defRPr>
                <a:solidFill>
                  <a:schemeClr val="bg1"/>
                </a:solidFill>
                <a:latin typeface="Cambria" panose="02040503050406030204" pitchFamily="18" charset="0"/>
                <a:ea typeface="Cambria" panose="02040503050406030204" pitchFamily="18" charset="0"/>
              </a:defRPr>
            </a:lvl3pPr>
            <a:lvl4pPr>
              <a:defRPr>
                <a:solidFill>
                  <a:schemeClr val="bg1"/>
                </a:solidFill>
                <a:latin typeface="Cambria" panose="02040503050406030204" pitchFamily="18" charset="0"/>
                <a:ea typeface="Cambria" panose="02040503050406030204" pitchFamily="18" charset="0"/>
              </a:defRPr>
            </a:lvl4pPr>
            <a:lvl5pPr>
              <a:defRPr>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
        <p:nvSpPr>
          <p:cNvPr id="8" name="Rectangle 7"/>
          <p:cNvSpPr/>
          <p:nvPr/>
        </p:nvSpPr>
        <p:spPr>
          <a:xfrm>
            <a:off x="12027877" y="0"/>
            <a:ext cx="164124"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799"/>
          </a:p>
        </p:txBody>
      </p:sp>
      <p:sp>
        <p:nvSpPr>
          <p:cNvPr id="3" name="Text Placeholder 2"/>
          <p:cNvSpPr>
            <a:spLocks noGrp="1"/>
          </p:cNvSpPr>
          <p:nvPr>
            <p:ph type="body" sz="quarter" idx="15"/>
          </p:nvPr>
        </p:nvSpPr>
        <p:spPr>
          <a:xfrm>
            <a:off x="327026" y="1108261"/>
            <a:ext cx="11650331" cy="5749741"/>
          </a:xfrm>
          <a:prstGeom prst="rect">
            <a:avLst/>
          </a:prstGeom>
        </p:spPr>
        <p:txBody>
          <a:bodyPr>
            <a:normAutofit/>
          </a:bodyPr>
          <a:lstStyle>
            <a:lvl1pPr>
              <a:defRPr sz="1998">
                <a:latin typeface="Cambria" panose="02040503050406030204" pitchFamily="18" charset="0"/>
                <a:ea typeface="Cambria" panose="02040503050406030204" pitchFamily="18" charset="0"/>
              </a:defRPr>
            </a:lvl1pPr>
            <a:lvl2pPr>
              <a:defRPr sz="1998">
                <a:latin typeface="Cambria" panose="02040503050406030204" pitchFamily="18" charset="0"/>
                <a:ea typeface="Cambria" panose="02040503050406030204" pitchFamily="18" charset="0"/>
              </a:defRPr>
            </a:lvl2pPr>
            <a:lvl3pPr>
              <a:defRPr sz="1998">
                <a:latin typeface="Cambria" panose="02040503050406030204" pitchFamily="18" charset="0"/>
                <a:ea typeface="Cambria" panose="02040503050406030204" pitchFamily="18" charset="0"/>
              </a:defRPr>
            </a:lvl3pPr>
            <a:lvl4pPr>
              <a:defRPr sz="1998">
                <a:latin typeface="Cambria" panose="02040503050406030204" pitchFamily="18" charset="0"/>
                <a:ea typeface="Cambria" panose="02040503050406030204" pitchFamily="18" charset="0"/>
              </a:defRPr>
            </a:lvl4pPr>
            <a:lvl5pPr>
              <a:defRPr sz="1998">
                <a:latin typeface="Cambria" panose="02040503050406030204" pitchFamily="18" charset="0"/>
                <a:ea typeface="Cambria" panose="0204050305040603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Slide Number Placeholder 5"/>
          <p:cNvSpPr>
            <a:spLocks noGrp="1"/>
          </p:cNvSpPr>
          <p:nvPr>
            <p:ph type="sldNum" sz="quarter" idx="4"/>
          </p:nvPr>
        </p:nvSpPr>
        <p:spPr>
          <a:xfrm>
            <a:off x="8610601" y="6400416"/>
            <a:ext cx="2743200" cy="276999"/>
          </a:xfrm>
          <a:prstGeom prst="rect">
            <a:avLst/>
          </a:prstGeom>
        </p:spPr>
        <p:txBody>
          <a:bodyPr vert="horz" lIns="91440" tIns="45720" rIns="91440" bIns="45720" rtlCol="0" anchor="ctr"/>
          <a:lstStyle>
            <a:lvl1pPr algn="r">
              <a:defRPr sz="1200">
                <a:solidFill>
                  <a:sysClr val="windowText" lastClr="000000"/>
                </a:solidFill>
              </a:defRPr>
            </a:lvl1pPr>
          </a:lstStyle>
          <a:p>
            <a:fld id="{C88916B5-CB0B-4026-B9B8-8E206F0E3794}" type="slidenum">
              <a:rPr lang="en-US" smtClean="0"/>
              <a:t>‹#›</a:t>
            </a:fld>
            <a:endParaRPr lang="en-US"/>
          </a:p>
        </p:txBody>
      </p:sp>
    </p:spTree>
    <p:extLst>
      <p:ext uri="{BB962C8B-B14F-4D97-AF65-F5344CB8AC3E}">
        <p14:creationId xmlns:p14="http://schemas.microsoft.com/office/powerpoint/2010/main" val="3218718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BD5E9-E450-F1B8-95E0-4CF35E6BC6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DEB9DB8-4D45-BAE4-6486-0AE7EC0D6C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6B87A0-B1E1-45BF-FE13-F0DFFC528F5A}"/>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5" name="Footer Placeholder 4">
            <a:extLst>
              <a:ext uri="{FF2B5EF4-FFF2-40B4-BE49-F238E27FC236}">
                <a16:creationId xmlns:a16="http://schemas.microsoft.com/office/drawing/2014/main" id="{D5BD2887-9516-A288-4920-6296BE1D25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1CEB67-4DA8-8792-8328-1D6851B68629}"/>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1132394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FA62C-B574-311B-7858-7319B38890B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62ABA87-7993-051C-7417-9175FF0DE2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9C9D730-7A83-2D8F-F76F-B39FF11742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910954B-21A1-BA99-EE17-34549C35169F}"/>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6" name="Footer Placeholder 5">
            <a:extLst>
              <a:ext uri="{FF2B5EF4-FFF2-40B4-BE49-F238E27FC236}">
                <a16:creationId xmlns:a16="http://schemas.microsoft.com/office/drawing/2014/main" id="{9378C0B1-501A-363F-695B-7128A488F8B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77F03AE-5AF4-1E37-7B6A-08E50C14ADB8}"/>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3427089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F3DB8-A83C-3870-E525-66DBD319497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99AA6B7-3D0A-D319-1F66-37EC918774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94EEBE-9EF5-8EA8-BEBB-DBD3CD4704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E698E4C-80B2-B8FD-03EA-E4ED2EC659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3C09E0-1B71-33D3-DA7B-417FA8B6A3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5D96E98-A2E9-D914-28C0-3FEF8A0D630B}"/>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8" name="Footer Placeholder 7">
            <a:extLst>
              <a:ext uri="{FF2B5EF4-FFF2-40B4-BE49-F238E27FC236}">
                <a16:creationId xmlns:a16="http://schemas.microsoft.com/office/drawing/2014/main" id="{8F5977FE-6F84-3FF4-1817-E5101987F0F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1C3790A-3A61-A75A-833B-065B7B28AF1B}"/>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877925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15652-6E1C-5A74-BB54-AA931264B84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8DD8D30-1A2B-2151-60AA-036666FC19CA}"/>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4" name="Footer Placeholder 3">
            <a:extLst>
              <a:ext uri="{FF2B5EF4-FFF2-40B4-BE49-F238E27FC236}">
                <a16:creationId xmlns:a16="http://schemas.microsoft.com/office/drawing/2014/main" id="{2C664360-ACF2-CBA4-F10F-9686E39DAB6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E4306CB-60A6-9AA5-0B3C-582278B4D330}"/>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1231753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49121E-AC39-B760-9206-9FA6983B9349}"/>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3" name="Footer Placeholder 2">
            <a:extLst>
              <a:ext uri="{FF2B5EF4-FFF2-40B4-BE49-F238E27FC236}">
                <a16:creationId xmlns:a16="http://schemas.microsoft.com/office/drawing/2014/main" id="{8C6EC499-BF6B-5D3A-40A8-A5E293C3A76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793C5C2-1906-942E-1975-3FA1AC43763C}"/>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4071592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F4050-1E65-DE7F-F094-5DE572B5D2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441CFED-25A5-A0D6-1995-5B664E726A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DEB0DD7-A31A-78CA-525D-DF4D917F8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4889CF-4448-011E-B2AE-2A13F5DA8D43}"/>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6" name="Footer Placeholder 5">
            <a:extLst>
              <a:ext uri="{FF2B5EF4-FFF2-40B4-BE49-F238E27FC236}">
                <a16:creationId xmlns:a16="http://schemas.microsoft.com/office/drawing/2014/main" id="{24CC3E44-8C68-B798-13C5-C544BE57878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98B91C-4769-37DE-113E-4E687FC52F6B}"/>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2549807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2E210-8E63-DD69-322D-1E5A8AC2BD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4B9DF14-BE97-EBD7-DB35-4865202987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4BDCA9C-020D-A4B9-C6C2-5E92D5AF2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130FEA-5B89-4F7F-1E5C-CC6D30AA1CE3}"/>
              </a:ext>
            </a:extLst>
          </p:cNvPr>
          <p:cNvSpPr>
            <a:spLocks noGrp="1"/>
          </p:cNvSpPr>
          <p:nvPr>
            <p:ph type="dt" sz="half" idx="10"/>
          </p:nvPr>
        </p:nvSpPr>
        <p:spPr/>
        <p:txBody>
          <a:bodyPr/>
          <a:lstStyle/>
          <a:p>
            <a:fld id="{29DC1C79-AA51-4597-9B41-A45295548071}" type="datetimeFigureOut">
              <a:rPr lang="en-IN" smtClean="0"/>
              <a:t>27-11-2025</a:t>
            </a:fld>
            <a:endParaRPr lang="en-IN"/>
          </a:p>
        </p:txBody>
      </p:sp>
      <p:sp>
        <p:nvSpPr>
          <p:cNvPr id="6" name="Footer Placeholder 5">
            <a:extLst>
              <a:ext uri="{FF2B5EF4-FFF2-40B4-BE49-F238E27FC236}">
                <a16:creationId xmlns:a16="http://schemas.microsoft.com/office/drawing/2014/main" id="{3AF243ED-EFEA-6E44-5469-318A38F3535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AEB8B43-39F7-5ACA-4CA7-3FD3184AD5BC}"/>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2861666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5D25DF-4752-DC72-7791-254DCB923F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CC5494E-C010-367B-B5CF-8D76C2366D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6D680A-44A0-F9D3-F608-7AF6B0DF9F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DC1C79-AA51-4597-9B41-A45295548071}" type="datetimeFigureOut">
              <a:rPr lang="en-IN" smtClean="0"/>
              <a:t>27-11-2025</a:t>
            </a:fld>
            <a:endParaRPr lang="en-IN"/>
          </a:p>
        </p:txBody>
      </p:sp>
      <p:sp>
        <p:nvSpPr>
          <p:cNvPr id="5" name="Footer Placeholder 4">
            <a:extLst>
              <a:ext uri="{FF2B5EF4-FFF2-40B4-BE49-F238E27FC236}">
                <a16:creationId xmlns:a16="http://schemas.microsoft.com/office/drawing/2014/main" id="{3317284D-58B3-19D6-A165-14BC15BD2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B3910E1-D477-3E06-FAD7-5ECBB7AA44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40383-6F30-4212-BBC6-544AE28BA270}" type="slidenum">
              <a:rPr lang="en-IN" smtClean="0"/>
              <a:t>‹#›</a:t>
            </a:fld>
            <a:endParaRPr lang="en-IN"/>
          </a:p>
        </p:txBody>
      </p:sp>
    </p:spTree>
    <p:extLst>
      <p:ext uri="{BB962C8B-B14F-4D97-AF65-F5344CB8AC3E}">
        <p14:creationId xmlns:p14="http://schemas.microsoft.com/office/powerpoint/2010/main" val="2680913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3" r:id="rId13"/>
    <p:sldLayoutId id="2147483664" r:id="rId14"/>
    <p:sldLayoutId id="2147483672" r:id="rId15"/>
    <p:sldLayoutId id="2147483673"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2" y="2713"/>
            <a:ext cx="11041579" cy="957082"/>
          </a:xfrm>
          <a:custGeom>
            <a:avLst/>
            <a:gdLst/>
            <a:ahLst/>
            <a:cxnLst/>
            <a:rect l="l" t="t" r="r" b="b"/>
            <a:pathLst>
              <a:path w="9684385" h="840105">
                <a:moveTo>
                  <a:pt x="9421548" y="839759"/>
                </a:moveTo>
                <a:lnTo>
                  <a:pt x="0" y="839759"/>
                </a:lnTo>
                <a:lnTo>
                  <a:pt x="0" y="0"/>
                </a:lnTo>
                <a:lnTo>
                  <a:pt x="9683911" y="0"/>
                </a:lnTo>
                <a:lnTo>
                  <a:pt x="9421548" y="839759"/>
                </a:lnTo>
                <a:close/>
              </a:path>
            </a:pathLst>
          </a:custGeom>
          <a:solidFill>
            <a:srgbClr val="00327D"/>
          </a:solidFill>
        </p:spPr>
        <p:txBody>
          <a:bodyPr wrap="square" lIns="0" tIns="0" rIns="0" bIns="0" rtlCol="0"/>
          <a:lstStyle/>
          <a:p>
            <a:endParaRPr sz="2051"/>
          </a:p>
        </p:txBody>
      </p:sp>
      <p:sp>
        <p:nvSpPr>
          <p:cNvPr id="17" name="bg object 17"/>
          <p:cNvSpPr/>
          <p:nvPr/>
        </p:nvSpPr>
        <p:spPr>
          <a:xfrm>
            <a:off x="12027877" y="2713"/>
            <a:ext cx="164346" cy="6852936"/>
          </a:xfrm>
          <a:custGeom>
            <a:avLst/>
            <a:gdLst/>
            <a:ahLst/>
            <a:cxnLst/>
            <a:rect l="l" t="t" r="r" b="b"/>
            <a:pathLst>
              <a:path w="144145" h="6015355">
                <a:moveTo>
                  <a:pt x="143949" y="6015037"/>
                </a:moveTo>
                <a:lnTo>
                  <a:pt x="0" y="6015037"/>
                </a:lnTo>
                <a:lnTo>
                  <a:pt x="0" y="0"/>
                </a:lnTo>
                <a:lnTo>
                  <a:pt x="143949" y="0"/>
                </a:lnTo>
                <a:lnTo>
                  <a:pt x="143949" y="6015037"/>
                </a:lnTo>
                <a:close/>
              </a:path>
            </a:pathLst>
          </a:custGeom>
          <a:solidFill>
            <a:srgbClr val="00327D"/>
          </a:solidFill>
        </p:spPr>
        <p:txBody>
          <a:bodyPr wrap="square" lIns="0" tIns="0" rIns="0" bIns="0" rtlCol="0"/>
          <a:lstStyle/>
          <a:p>
            <a:endParaRPr sz="2051"/>
          </a:p>
        </p:txBody>
      </p:sp>
      <p:sp>
        <p:nvSpPr>
          <p:cNvPr id="18" name="bg object 18"/>
          <p:cNvSpPr/>
          <p:nvPr/>
        </p:nvSpPr>
        <p:spPr>
          <a:xfrm>
            <a:off x="12027877" y="2713"/>
            <a:ext cx="164346" cy="6852936"/>
          </a:xfrm>
          <a:custGeom>
            <a:avLst/>
            <a:gdLst/>
            <a:ahLst/>
            <a:cxnLst/>
            <a:rect l="l" t="t" r="r" b="b"/>
            <a:pathLst>
              <a:path w="144145" h="6015355">
                <a:moveTo>
                  <a:pt x="0" y="0"/>
                </a:moveTo>
                <a:lnTo>
                  <a:pt x="143949" y="0"/>
                </a:lnTo>
                <a:lnTo>
                  <a:pt x="143949" y="6015037"/>
                </a:lnTo>
                <a:lnTo>
                  <a:pt x="0" y="6015037"/>
                </a:lnTo>
                <a:lnTo>
                  <a:pt x="0" y="0"/>
                </a:lnTo>
                <a:close/>
              </a:path>
            </a:pathLst>
          </a:custGeom>
          <a:ln w="11138">
            <a:solidFill>
              <a:srgbClr val="084F90"/>
            </a:solidFill>
          </a:ln>
        </p:spPr>
        <p:txBody>
          <a:bodyPr wrap="square" lIns="0" tIns="0" rIns="0" bIns="0" rtlCol="0"/>
          <a:lstStyle/>
          <a:p>
            <a:endParaRPr sz="2051"/>
          </a:p>
        </p:txBody>
      </p:sp>
      <p:sp>
        <p:nvSpPr>
          <p:cNvPr id="2" name="Holder 2"/>
          <p:cNvSpPr>
            <a:spLocks noGrp="1"/>
          </p:cNvSpPr>
          <p:nvPr>
            <p:ph type="title"/>
          </p:nvPr>
        </p:nvSpPr>
        <p:spPr>
          <a:xfrm>
            <a:off x="191319" y="34567"/>
            <a:ext cx="11809362" cy="323165"/>
          </a:xfrm>
          <a:prstGeom prst="rect">
            <a:avLst/>
          </a:prstGeom>
        </p:spPr>
        <p:txBody>
          <a:bodyPr wrap="square" lIns="0" tIns="0" rIns="0" bIns="0">
            <a:spAutoFit/>
          </a:bodyPr>
          <a:lstStyle>
            <a:lvl1pPr>
              <a:defRPr sz="2100" b="0" i="0">
                <a:solidFill>
                  <a:schemeClr val="tx1"/>
                </a:solidFill>
                <a:latin typeface="Roboto"/>
                <a:cs typeface="Roboto"/>
              </a:defRPr>
            </a:lvl1pPr>
          </a:lstStyle>
          <a:p>
            <a:endParaRPr/>
          </a:p>
        </p:txBody>
      </p:sp>
      <p:sp>
        <p:nvSpPr>
          <p:cNvPr id="3" name="Holder 3"/>
          <p:cNvSpPr>
            <a:spLocks noGrp="1"/>
          </p:cNvSpPr>
          <p:nvPr>
            <p:ph type="body" idx="1"/>
          </p:nvPr>
        </p:nvSpPr>
        <p:spPr>
          <a:xfrm>
            <a:off x="1039393" y="1038228"/>
            <a:ext cx="10369716" cy="300082"/>
          </a:xfrm>
          <a:prstGeom prst="rect">
            <a:avLst/>
          </a:prstGeom>
        </p:spPr>
        <p:txBody>
          <a:bodyPr wrap="square" lIns="0" tIns="0" rIns="0" bIns="0">
            <a:spAutoFit/>
          </a:bodyPr>
          <a:lstStyle>
            <a:lvl1pPr>
              <a:defRPr sz="1950" b="0" i="0">
                <a:solidFill>
                  <a:schemeClr val="tx1"/>
                </a:solidFill>
                <a:latin typeface="Roboto"/>
                <a:cs typeface="Roboto"/>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a:xfrm>
            <a:off x="11041121" y="6431469"/>
            <a:ext cx="262085" cy="184025"/>
          </a:xfrm>
          <a:prstGeom prst="rect">
            <a:avLst/>
          </a:prstGeom>
        </p:spPr>
        <p:txBody>
          <a:bodyPr wrap="square" lIns="0" tIns="0" rIns="0" bIns="0">
            <a:spAutoFit/>
          </a:bodyPr>
          <a:lstStyle>
            <a:lvl1pPr>
              <a:defRPr sz="1196" b="0" i="0">
                <a:solidFill>
                  <a:schemeClr val="tx1"/>
                </a:solidFill>
                <a:latin typeface="Roboto"/>
                <a:cs typeface="Roboto"/>
              </a:defRPr>
            </a:lvl1pPr>
          </a:lstStyle>
          <a:p>
            <a:pPr marL="43404">
              <a:spcBef>
                <a:spcPts val="28"/>
              </a:spcBef>
            </a:pPr>
            <a:fld id="{81D60167-4931-47E6-BA6A-407CBD079E47}" type="slidenum">
              <a:rPr lang="en-IN" smtClean="0"/>
              <a:pPr marL="43404">
                <a:spcBef>
                  <a:spcPts val="28"/>
                </a:spcBef>
              </a:pPr>
              <a:t>‹#›</a:t>
            </a:fld>
            <a:endParaRPr lang="en-IN" dirty="0"/>
          </a:p>
        </p:txBody>
      </p:sp>
    </p:spTree>
    <p:extLst>
      <p:ext uri="{BB962C8B-B14F-4D97-AF65-F5344CB8AC3E}">
        <p14:creationId xmlns:p14="http://schemas.microsoft.com/office/powerpoint/2010/main" val="199996926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Lst>
  <p:txStyles>
    <p:titleStyle>
      <a:lvl1pPr>
        <a:defRPr>
          <a:latin typeface="+mj-lt"/>
          <a:ea typeface="+mj-ea"/>
          <a:cs typeface="+mj-cs"/>
        </a:defRPr>
      </a:lvl1pPr>
    </p:titleStyle>
    <p:bodyStyle>
      <a:lvl1pPr marL="0">
        <a:defRPr>
          <a:latin typeface="+mn-lt"/>
          <a:ea typeface="+mn-ea"/>
          <a:cs typeface="+mn-cs"/>
        </a:defRPr>
      </a:lvl1pPr>
      <a:lvl2pPr marL="520842">
        <a:defRPr>
          <a:latin typeface="+mn-lt"/>
          <a:ea typeface="+mn-ea"/>
          <a:cs typeface="+mn-cs"/>
        </a:defRPr>
      </a:lvl2pPr>
      <a:lvl3pPr marL="1041684">
        <a:defRPr>
          <a:latin typeface="+mn-lt"/>
          <a:ea typeface="+mn-ea"/>
          <a:cs typeface="+mn-cs"/>
        </a:defRPr>
      </a:lvl3pPr>
      <a:lvl4pPr marL="1562527">
        <a:defRPr>
          <a:latin typeface="+mn-lt"/>
          <a:ea typeface="+mn-ea"/>
          <a:cs typeface="+mn-cs"/>
        </a:defRPr>
      </a:lvl4pPr>
      <a:lvl5pPr marL="2083369">
        <a:defRPr>
          <a:latin typeface="+mn-lt"/>
          <a:ea typeface="+mn-ea"/>
          <a:cs typeface="+mn-cs"/>
        </a:defRPr>
      </a:lvl5pPr>
      <a:lvl6pPr marL="2604211">
        <a:defRPr>
          <a:latin typeface="+mn-lt"/>
          <a:ea typeface="+mn-ea"/>
          <a:cs typeface="+mn-cs"/>
        </a:defRPr>
      </a:lvl6pPr>
      <a:lvl7pPr marL="3125053">
        <a:defRPr>
          <a:latin typeface="+mn-lt"/>
          <a:ea typeface="+mn-ea"/>
          <a:cs typeface="+mn-cs"/>
        </a:defRPr>
      </a:lvl7pPr>
      <a:lvl8pPr marL="3645896">
        <a:defRPr>
          <a:latin typeface="+mn-lt"/>
          <a:ea typeface="+mn-ea"/>
          <a:cs typeface="+mn-cs"/>
        </a:defRPr>
      </a:lvl8pPr>
      <a:lvl9pPr marL="4166738">
        <a:defRPr>
          <a:latin typeface="+mn-lt"/>
          <a:ea typeface="+mn-ea"/>
          <a:cs typeface="+mn-cs"/>
        </a:defRPr>
      </a:lvl9pPr>
    </p:bodyStyle>
    <p:otherStyle>
      <a:lvl1pPr marL="0">
        <a:defRPr>
          <a:latin typeface="+mn-lt"/>
          <a:ea typeface="+mn-ea"/>
          <a:cs typeface="+mn-cs"/>
        </a:defRPr>
      </a:lvl1pPr>
      <a:lvl2pPr marL="520842">
        <a:defRPr>
          <a:latin typeface="+mn-lt"/>
          <a:ea typeface="+mn-ea"/>
          <a:cs typeface="+mn-cs"/>
        </a:defRPr>
      </a:lvl2pPr>
      <a:lvl3pPr marL="1041684">
        <a:defRPr>
          <a:latin typeface="+mn-lt"/>
          <a:ea typeface="+mn-ea"/>
          <a:cs typeface="+mn-cs"/>
        </a:defRPr>
      </a:lvl3pPr>
      <a:lvl4pPr marL="1562527">
        <a:defRPr>
          <a:latin typeface="+mn-lt"/>
          <a:ea typeface="+mn-ea"/>
          <a:cs typeface="+mn-cs"/>
        </a:defRPr>
      </a:lvl4pPr>
      <a:lvl5pPr marL="2083369">
        <a:defRPr>
          <a:latin typeface="+mn-lt"/>
          <a:ea typeface="+mn-ea"/>
          <a:cs typeface="+mn-cs"/>
        </a:defRPr>
      </a:lvl5pPr>
      <a:lvl6pPr marL="2604211">
        <a:defRPr>
          <a:latin typeface="+mn-lt"/>
          <a:ea typeface="+mn-ea"/>
          <a:cs typeface="+mn-cs"/>
        </a:defRPr>
      </a:lvl6pPr>
      <a:lvl7pPr marL="3125053">
        <a:defRPr>
          <a:latin typeface="+mn-lt"/>
          <a:ea typeface="+mn-ea"/>
          <a:cs typeface="+mn-cs"/>
        </a:defRPr>
      </a:lvl7pPr>
      <a:lvl8pPr marL="3645896">
        <a:defRPr>
          <a:latin typeface="+mn-lt"/>
          <a:ea typeface="+mn-ea"/>
          <a:cs typeface="+mn-cs"/>
        </a:defRPr>
      </a:lvl8pPr>
      <a:lvl9pPr marL="416673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2.xml"/><Relationship Id="rId1" Type="http://schemas.openxmlformats.org/officeDocument/2006/relationships/themeOverride" Target="../theme/themeOverride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2.xml"/><Relationship Id="rId1" Type="http://schemas.openxmlformats.org/officeDocument/2006/relationships/themeOverride" Target="../theme/themeOverride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2.xml"/><Relationship Id="rId1" Type="http://schemas.openxmlformats.org/officeDocument/2006/relationships/themeOverride" Target="../theme/themeOverrid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16.xml"/><Relationship Id="rId5" Type="http://schemas.openxmlformats.org/officeDocument/2006/relationships/image" Target="../media/image8.jpeg"/><Relationship Id="rId4" Type="http://schemas.openxmlformats.org/officeDocument/2006/relationships/hyperlink" Target="mailto:venkataprasad@hnaindia.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263352" y="1263956"/>
            <a:ext cx="5473358" cy="1286141"/>
          </a:xfrm>
        </p:spPr>
        <p:txBody>
          <a:bodyPr>
            <a:normAutofit/>
          </a:bodyPr>
          <a:lstStyle/>
          <a:p>
            <a:r>
              <a:rPr lang="en-US" sz="3800" dirty="0"/>
              <a:t>Writ before High Court v. Appeal before GSTAT</a:t>
            </a:r>
            <a:endParaRPr lang="en-IN" sz="3800" dirty="0"/>
          </a:p>
        </p:txBody>
      </p:sp>
      <p:sp>
        <p:nvSpPr>
          <p:cNvPr id="7" name="Text Placeholder 6"/>
          <p:cNvSpPr>
            <a:spLocks noGrp="1"/>
          </p:cNvSpPr>
          <p:nvPr>
            <p:ph type="body" sz="quarter" idx="14"/>
          </p:nvPr>
        </p:nvSpPr>
        <p:spPr>
          <a:xfrm>
            <a:off x="407368" y="3271853"/>
            <a:ext cx="4849683" cy="967172"/>
          </a:xfrm>
        </p:spPr>
        <p:txBody>
          <a:bodyPr>
            <a:noAutofit/>
          </a:bodyPr>
          <a:lstStyle/>
          <a:p>
            <a:r>
              <a:rPr lang="en-US" sz="2800" dirty="0"/>
              <a:t>CA. Adv. Venkataprasad P.</a:t>
            </a:r>
          </a:p>
        </p:txBody>
      </p:sp>
      <p:sp>
        <p:nvSpPr>
          <p:cNvPr id="9" name="Oval 8"/>
          <p:cNvSpPr/>
          <p:nvPr/>
        </p:nvSpPr>
        <p:spPr>
          <a:xfrm>
            <a:off x="11424592" y="6309320"/>
            <a:ext cx="288032" cy="288032"/>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a:latin typeface="Cambria" panose="02040503050406030204" pitchFamily="18" charset="0"/>
                <a:ea typeface="Cambria" panose="02040503050406030204" pitchFamily="18" charset="0"/>
              </a:rPr>
              <a:t>1</a:t>
            </a:r>
            <a:endParaRPr lang="en-IN" b="1">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0896745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 calcmode="lin" valueType="num">
                                      <p:cBhvr additive="base">
                                        <p:cTn id="1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24774-6BD3-DCCA-6E90-FC7DEB0B576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7550DA0-B626-CFEE-6DE7-5CDD5E4D5B70}"/>
              </a:ext>
            </a:extLst>
          </p:cNvPr>
          <p:cNvSpPr>
            <a:spLocks noGrp="1"/>
          </p:cNvSpPr>
          <p:nvPr>
            <p:ph type="body" sz="quarter" idx="14"/>
          </p:nvPr>
        </p:nvSpPr>
        <p:spPr>
          <a:xfrm>
            <a:off x="119336" y="110781"/>
            <a:ext cx="9649072" cy="371497"/>
          </a:xfrm>
        </p:spPr>
        <p:txBody>
          <a:bodyPr/>
          <a:lstStyle/>
          <a:p>
            <a:r>
              <a:rPr lang="en-US" sz="2800" b="1" i="1" dirty="0"/>
              <a:t>Power to Arrest – recent SC decision </a:t>
            </a:r>
          </a:p>
        </p:txBody>
      </p:sp>
      <p:sp>
        <p:nvSpPr>
          <p:cNvPr id="10" name="Rectangle 9">
            <a:extLst>
              <a:ext uri="{FF2B5EF4-FFF2-40B4-BE49-F238E27FC236}">
                <a16:creationId xmlns:a16="http://schemas.microsoft.com/office/drawing/2014/main" id="{CA74ABDA-FE29-8422-7E69-DAA26DB8D25C}"/>
              </a:ext>
            </a:extLst>
          </p:cNvPr>
          <p:cNvSpPr/>
          <p:nvPr/>
        </p:nvSpPr>
        <p:spPr>
          <a:xfrm>
            <a:off x="119336" y="973623"/>
            <a:ext cx="11737304" cy="6186309"/>
          </a:xfrm>
          <a:prstGeom prst="rect">
            <a:avLst/>
          </a:prstGeom>
        </p:spPr>
        <p:txBody>
          <a:bodyPr wrap="square">
            <a:spAutoFit/>
          </a:bodyPr>
          <a:lstStyle/>
          <a:p>
            <a:pPr algn="just"/>
            <a:r>
              <a:rPr lang="en-IN" sz="2200" b="1" dirty="0">
                <a:latin typeface="Cambria" panose="02040503050406030204" pitchFamily="18" charset="0"/>
                <a:ea typeface="Cambria" panose="02040503050406030204" pitchFamily="18" charset="0"/>
              </a:rPr>
              <a:t>Radhika Agarwal vs. UOI 2025 (392) E.L.T. 273 (S.C.)</a:t>
            </a:r>
            <a:r>
              <a:rPr lang="en-GB" sz="2200" dirty="0">
                <a:latin typeface="Cambria" panose="02040503050406030204" pitchFamily="18" charset="0"/>
                <a:ea typeface="Cambria" panose="02040503050406030204" pitchFamily="18" charset="0"/>
              </a:rPr>
              <a:t> – held </a:t>
            </a:r>
          </a:p>
          <a:p>
            <a:pPr marL="342900"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GST officers has power to summon, arrest - rejected challenge to validity of sec 69 &amp; 70 </a:t>
            </a:r>
          </a:p>
          <a:p>
            <a:pPr marL="342900"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Arrest cannot be made to merely investigate whether the conditions are being met. </a:t>
            </a:r>
          </a:p>
          <a:p>
            <a:pPr marL="342900"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power of arrest should be used with great circumspection and not casually</a:t>
            </a:r>
          </a:p>
          <a:p>
            <a:pPr marL="342900" indent="-342900" algn="just">
              <a:buFont typeface="Arial" panose="020B0604020202020204" pitchFamily="34" charset="0"/>
              <a:buChar char="•"/>
            </a:pPr>
            <a:r>
              <a:rPr lang="en-GB" sz="2200" dirty="0">
                <a:latin typeface="Cambria" panose="02040503050406030204" pitchFamily="18" charset="0"/>
                <a:ea typeface="Cambria" panose="02040503050406030204" pitchFamily="18" charset="0"/>
              </a:rPr>
              <a:t>Arrest can be made before completion of the assessment </a:t>
            </a:r>
          </a:p>
          <a:p>
            <a:pPr marL="342900" indent="-342900" algn="just">
              <a:buFont typeface="Arial" panose="020B0604020202020204" pitchFamily="34" charset="0"/>
              <a:buChar char="•"/>
            </a:pPr>
            <a:r>
              <a:rPr lang="en-GB" sz="2200" dirty="0">
                <a:latin typeface="Cambria" panose="02040503050406030204" pitchFamily="18" charset="0"/>
                <a:ea typeface="Cambria" panose="02040503050406030204" pitchFamily="18" charset="0"/>
              </a:rPr>
              <a:t>Anticipatory bail can be granted - </a:t>
            </a:r>
          </a:p>
          <a:p>
            <a:pPr marL="800100" lvl="1"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When there is apprehension of arrest </a:t>
            </a:r>
          </a:p>
          <a:p>
            <a:pPr marL="800100" lvl="1"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based upon facts which are not vague or general allegations</a:t>
            </a:r>
          </a:p>
          <a:p>
            <a:pPr marL="800100" lvl="1"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threat of apprehension and its gravity or seriousness</a:t>
            </a:r>
          </a:p>
          <a:p>
            <a:pPr marL="800100" lvl="1" indent="-342900" algn="just">
              <a:buFont typeface="Arial" panose="020B0604020202020204" pitchFamily="34" charset="0"/>
              <a:buChar char="•"/>
            </a:pPr>
            <a:r>
              <a:rPr lang="en-GB" sz="2200" dirty="0">
                <a:latin typeface="Cambria" panose="02040503050406030204" pitchFamily="18" charset="0"/>
                <a:ea typeface="Cambria" panose="02040503050406030204" pitchFamily="18" charset="0"/>
              </a:rPr>
              <a:t>Conditional or unconditional </a:t>
            </a:r>
          </a:p>
          <a:p>
            <a:pPr marL="800100" lvl="1"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Not essential that the application should be moved only after an FIR is filed – if facts are clear and there is a reasonable basis for apprehending arrest</a:t>
            </a:r>
            <a:endParaRPr lang="en-GB" sz="22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Judicial review on the legality of arrest is permissible – before/after filing of complaints</a:t>
            </a:r>
          </a:p>
          <a:p>
            <a:pPr marL="342900" indent="-342900" algn="just">
              <a:buFont typeface="Arial" panose="020B0604020202020204" pitchFamily="34" charset="0"/>
              <a:buChar char="•"/>
            </a:pPr>
            <a:r>
              <a:rPr lang="en-IN" sz="2200" dirty="0">
                <a:latin typeface="Cambria" panose="02040503050406030204" pitchFamily="18" charset="0"/>
                <a:ea typeface="Cambria" panose="02040503050406030204" pitchFamily="18" charset="0"/>
              </a:rPr>
              <a:t>"Reasons to believe" must be recorded </a:t>
            </a:r>
          </a:p>
          <a:p>
            <a:pPr marL="342900" indent="-342900" algn="just">
              <a:buFont typeface="Arial" panose="020B0604020202020204" pitchFamily="34" charset="0"/>
              <a:buChar char="•"/>
            </a:pPr>
            <a:r>
              <a:rPr lang="en-US" sz="2200" dirty="0">
                <a:latin typeface="Cambria" panose="02040503050406030204" pitchFamily="18" charset="0"/>
                <a:ea typeface="Cambria" panose="02040503050406030204" pitchFamily="18" charset="0"/>
              </a:rPr>
              <a:t>Person arrested, as soon as may be, must be informed of the grounds of arrest</a:t>
            </a:r>
          </a:p>
          <a:p>
            <a:pPr marL="342900" indent="-342900" algn="just">
              <a:buFont typeface="Arial" panose="020B0604020202020204" pitchFamily="34" charset="0"/>
              <a:buChar char="•"/>
            </a:pPr>
            <a:endParaRPr lang="en-US" sz="22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endParaRPr lang="en-GB" sz="22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endParaRPr lang="en-GB"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51297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4FCC6B0-92C7-48B0-B1DD-26841B8027EF}"/>
              </a:ext>
            </a:extLst>
          </p:cNvPr>
          <p:cNvSpPr>
            <a:spLocks noGrp="1"/>
          </p:cNvSpPr>
          <p:nvPr>
            <p:ph type="body" sz="quarter" idx="14"/>
          </p:nvPr>
        </p:nvSpPr>
        <p:spPr>
          <a:xfrm>
            <a:off x="121298" y="1517"/>
            <a:ext cx="8622458" cy="585787"/>
          </a:xfrm>
        </p:spPr>
        <p:txBody>
          <a:bodyPr/>
          <a:lstStyle/>
          <a:p>
            <a:r>
              <a:rPr lang="en-US" sz="3000" b="1" dirty="0"/>
              <a:t>Coercive actions during investigation</a:t>
            </a:r>
            <a:endParaRPr lang="en-IN" sz="3000" b="1" dirty="0"/>
          </a:p>
        </p:txBody>
      </p:sp>
      <p:sp>
        <p:nvSpPr>
          <p:cNvPr id="3" name="Text Placeholder 2">
            <a:extLst>
              <a:ext uri="{FF2B5EF4-FFF2-40B4-BE49-F238E27FC236}">
                <a16:creationId xmlns:a16="http://schemas.microsoft.com/office/drawing/2014/main" id="{E5AF0BF0-D4A2-4199-AF00-031CF3663C61}"/>
              </a:ext>
            </a:extLst>
          </p:cNvPr>
          <p:cNvSpPr>
            <a:spLocks noGrp="1"/>
          </p:cNvSpPr>
          <p:nvPr>
            <p:ph type="body" sz="quarter" idx="15"/>
          </p:nvPr>
        </p:nvSpPr>
        <p:spPr>
          <a:xfrm>
            <a:off x="48370" y="883866"/>
            <a:ext cx="11856057" cy="5749741"/>
          </a:xfrm>
        </p:spPr>
        <p:txBody>
          <a:bodyPr>
            <a:normAutofit fontScale="85000" lnSpcReduction="20000"/>
          </a:bodyPr>
          <a:lstStyle/>
          <a:p>
            <a:pPr marL="354013" indent="-354013" algn="just">
              <a:lnSpc>
                <a:spcPct val="150000"/>
              </a:lnSpc>
              <a:buFont typeface="Wingdings" panose="05000000000000000000" pitchFamily="2" charset="2"/>
              <a:buChar char="§"/>
            </a:pPr>
            <a:r>
              <a:rPr lang="en-US" sz="2500" dirty="0"/>
              <a:t>Common approach of Investigation agencies viz.,</a:t>
            </a:r>
          </a:p>
          <a:p>
            <a:pPr marL="892175" indent="-355600" algn="just">
              <a:lnSpc>
                <a:spcPct val="150000"/>
              </a:lnSpc>
              <a:buFont typeface="Wingdings" panose="05000000000000000000" pitchFamily="2" charset="2"/>
              <a:buChar char="Ø"/>
            </a:pPr>
            <a:r>
              <a:rPr lang="en-IN" sz="2500" dirty="0"/>
              <a:t>Threat of arrest or likely wood of arrest, </a:t>
            </a:r>
          </a:p>
          <a:p>
            <a:pPr marL="892175" indent="-355600" algn="just">
              <a:lnSpc>
                <a:spcPct val="150000"/>
              </a:lnSpc>
              <a:buFont typeface="Wingdings" panose="05000000000000000000" pitchFamily="2" charset="2"/>
              <a:buChar char="Ø"/>
            </a:pPr>
            <a:r>
              <a:rPr lang="en-IN" sz="2500" dirty="0"/>
              <a:t>Provisional attachment </a:t>
            </a:r>
          </a:p>
          <a:p>
            <a:pPr marL="892175" indent="-355600" algn="just">
              <a:lnSpc>
                <a:spcPct val="150000"/>
              </a:lnSpc>
              <a:buFont typeface="Wingdings" panose="05000000000000000000" pitchFamily="2" charset="2"/>
              <a:buChar char="Ø"/>
            </a:pPr>
            <a:r>
              <a:rPr lang="en-IN" sz="2500" dirty="0"/>
              <a:t>Forceful confessions/admissions about liability etc., </a:t>
            </a:r>
          </a:p>
          <a:p>
            <a:pPr marL="892175" indent="-355600" algn="just">
              <a:lnSpc>
                <a:spcPct val="150000"/>
              </a:lnSpc>
              <a:buFont typeface="Wingdings" panose="05000000000000000000" pitchFamily="2" charset="2"/>
              <a:buChar char="Ø"/>
            </a:pPr>
            <a:r>
              <a:rPr lang="en-IN" sz="2500" dirty="0"/>
              <a:t>ITC block</a:t>
            </a:r>
          </a:p>
          <a:p>
            <a:pPr marL="892175" indent="-355600" algn="just">
              <a:lnSpc>
                <a:spcPct val="150000"/>
              </a:lnSpc>
              <a:buFont typeface="Wingdings" panose="05000000000000000000" pitchFamily="2" charset="2"/>
              <a:buChar char="Ø"/>
            </a:pPr>
            <a:r>
              <a:rPr lang="en-IN" sz="2500" dirty="0"/>
              <a:t>Registration suspension/cancellation</a:t>
            </a:r>
            <a:endParaRPr lang="en-US" sz="2500" dirty="0"/>
          </a:p>
          <a:p>
            <a:pPr marL="354013" indent="-354013" algn="just">
              <a:lnSpc>
                <a:spcPct val="150000"/>
              </a:lnSpc>
              <a:buFont typeface="Wingdings" panose="05000000000000000000" pitchFamily="2" charset="2"/>
              <a:buChar char="§"/>
            </a:pPr>
            <a:r>
              <a:rPr lang="en-US" sz="2500" dirty="0"/>
              <a:t>What immediately to be done? </a:t>
            </a:r>
          </a:p>
          <a:p>
            <a:pPr marL="892175" indent="-355600" algn="just">
              <a:lnSpc>
                <a:spcPct val="150000"/>
              </a:lnSpc>
              <a:buFont typeface="Wingdings" panose="05000000000000000000" pitchFamily="2" charset="2"/>
              <a:buChar char="Ø"/>
            </a:pPr>
            <a:r>
              <a:rPr lang="en-US" sz="2500" dirty="0"/>
              <a:t>Stall/stop investigation?? – </a:t>
            </a:r>
            <a:r>
              <a:rPr lang="en-US" sz="2500" b="1" dirty="0"/>
              <a:t>No</a:t>
            </a:r>
            <a:r>
              <a:rPr lang="en-US" sz="2500" dirty="0"/>
              <a:t> unless prima facie there is no case for dept which adjudication takes long time</a:t>
            </a:r>
          </a:p>
          <a:p>
            <a:pPr marL="892175" indent="-355600" algn="just">
              <a:lnSpc>
                <a:spcPct val="150000"/>
              </a:lnSpc>
              <a:buFont typeface="Wingdings" panose="05000000000000000000" pitchFamily="2" charset="2"/>
              <a:buChar char="Ø"/>
            </a:pPr>
            <a:r>
              <a:rPr lang="en-US" sz="2500" dirty="0"/>
              <a:t>Shield against abuse process of law i.e. threat </a:t>
            </a:r>
            <a:r>
              <a:rPr lang="en-IN" sz="2500" dirty="0"/>
              <a:t>arrest, provisional attachment, Forceful confessions/admissions about liability</a:t>
            </a:r>
          </a:p>
          <a:p>
            <a:pPr marL="1257300" lvl="2" indent="-342900" algn="just">
              <a:lnSpc>
                <a:spcPct val="150000"/>
              </a:lnSpc>
              <a:spcBef>
                <a:spcPts val="700"/>
              </a:spcBef>
              <a:spcAft>
                <a:spcPts val="800"/>
              </a:spcAft>
              <a:buFont typeface="Wingdings" panose="05000000000000000000" pitchFamily="2" charset="2"/>
              <a:buChar char="Ø"/>
            </a:pPr>
            <a:endParaRPr lang="en-IN" sz="2500" dirty="0"/>
          </a:p>
          <a:p>
            <a:pPr marL="0" indent="0" algn="just">
              <a:buNone/>
            </a:pPr>
            <a:endParaRPr lang="en-US" sz="1800" dirty="0">
              <a:latin typeface="Bookman Old Style" panose="02050604050505020204" pitchFamily="18" charset="0"/>
            </a:endParaRPr>
          </a:p>
          <a:p>
            <a:pPr lvl="1" algn="just"/>
            <a:endParaRPr lang="da-DK" dirty="0"/>
          </a:p>
          <a:p>
            <a:pPr algn="just"/>
            <a:endParaRPr lang="da-DK" dirty="0"/>
          </a:p>
          <a:p>
            <a:pPr algn="just"/>
            <a:endParaRPr lang="en-US" dirty="0"/>
          </a:p>
          <a:p>
            <a:pPr algn="just"/>
            <a:endParaRPr lang="en-US" dirty="0"/>
          </a:p>
          <a:p>
            <a:pPr algn="just"/>
            <a:endParaRPr lang="en-US" dirty="0"/>
          </a:p>
          <a:p>
            <a:pPr algn="just"/>
            <a:endParaRPr lang="en-GB" dirty="0"/>
          </a:p>
        </p:txBody>
      </p:sp>
    </p:spTree>
    <p:extLst>
      <p:ext uri="{BB962C8B-B14F-4D97-AF65-F5344CB8AC3E}">
        <p14:creationId xmlns:p14="http://schemas.microsoft.com/office/powerpoint/2010/main" val="2652522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5" dur="500"/>
                                        <p:tgtEl>
                                          <p:spTgt spid="3">
                                            <p:txEl>
                                              <p:pRg st="6" end="6"/>
                                            </p:txEl>
                                          </p:spTgt>
                                        </p:tgtEl>
                                      </p:cBhvr>
                                    </p:animEffect>
                                  </p:childTnLst>
                                </p:cTn>
                              </p:par>
                              <p:par>
                                <p:cTn id="36" presetID="53" presetClass="entr" presetSubtype="16" fill="hold"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p:cTn id="38"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0" dur="500"/>
                                        <p:tgtEl>
                                          <p:spTgt spid="3">
                                            <p:txEl>
                                              <p:pRg st="7" end="7"/>
                                            </p:txEl>
                                          </p:spTgt>
                                        </p:tgtEl>
                                      </p:cBhvr>
                                    </p:animEffect>
                                  </p:childTnLst>
                                </p:cTn>
                              </p:par>
                              <p:par>
                                <p:cTn id="41" presetID="53" presetClass="entr" presetSubtype="16"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p:cTn id="4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4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37033917-9511-F2B6-E85C-81C07C93C5C0}"/>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ED739CB3-409F-C2D7-E256-8EBE14453E6F}"/>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F26EDBC6-07A1-8157-4A1F-4BBEE4001A75}"/>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430386E2-467B-76BF-A9E7-ED02FCDA240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591F6E91-09D2-755D-37AE-F6B05465115A}"/>
              </a:ext>
            </a:extLst>
          </p:cNvPr>
          <p:cNvSpPr txBox="1"/>
          <p:nvPr/>
        </p:nvSpPr>
        <p:spPr>
          <a:xfrm>
            <a:off x="1" y="155420"/>
            <a:ext cx="8787389" cy="523220"/>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Principles of natural justice</a:t>
            </a:r>
          </a:p>
        </p:txBody>
      </p:sp>
      <p:sp>
        <p:nvSpPr>
          <p:cNvPr id="8" name="Arrow: Pentagon 7">
            <a:extLst>
              <a:ext uri="{FF2B5EF4-FFF2-40B4-BE49-F238E27FC236}">
                <a16:creationId xmlns:a16="http://schemas.microsoft.com/office/drawing/2014/main" id="{BC348CEB-87D6-23AD-D993-5FD479A0A202}"/>
              </a:ext>
            </a:extLst>
          </p:cNvPr>
          <p:cNvSpPr/>
          <p:nvPr/>
        </p:nvSpPr>
        <p:spPr>
          <a:xfrm rot="5400000">
            <a:off x="1225080" y="1210519"/>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1</a:t>
            </a:r>
            <a:endParaRPr lang="en-IN" sz="2400" b="1" dirty="0"/>
          </a:p>
        </p:txBody>
      </p:sp>
      <p:sp>
        <p:nvSpPr>
          <p:cNvPr id="24" name="TextBox 23">
            <a:extLst>
              <a:ext uri="{FF2B5EF4-FFF2-40B4-BE49-F238E27FC236}">
                <a16:creationId xmlns:a16="http://schemas.microsoft.com/office/drawing/2014/main" id="{A76FB2E1-CA98-D5B7-FAE6-480D49903D55}"/>
              </a:ext>
            </a:extLst>
          </p:cNvPr>
          <p:cNvSpPr txBox="1"/>
          <p:nvPr/>
        </p:nvSpPr>
        <p:spPr>
          <a:xfrm>
            <a:off x="1799041" y="1196294"/>
            <a:ext cx="10183854"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Non-Issuance of the notice before passing the Order-Section 73(1) or 74(1)</a:t>
            </a:r>
            <a:endParaRPr lang="en-IN" sz="2400" dirty="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41EF652E-688C-2D00-F14E-F51CC4ACC201}"/>
              </a:ext>
            </a:extLst>
          </p:cNvPr>
          <p:cNvSpPr txBox="1"/>
          <p:nvPr/>
        </p:nvSpPr>
        <p:spPr>
          <a:xfrm>
            <a:off x="1799041" y="1868128"/>
            <a:ext cx="970171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Non-Affording the PH before passing Order-Section 75(4)</a:t>
            </a:r>
          </a:p>
        </p:txBody>
      </p:sp>
      <p:sp>
        <p:nvSpPr>
          <p:cNvPr id="12" name="TextBox 11">
            <a:extLst>
              <a:ext uri="{FF2B5EF4-FFF2-40B4-BE49-F238E27FC236}">
                <a16:creationId xmlns:a16="http://schemas.microsoft.com/office/drawing/2014/main" id="{C41E7BAC-3ADD-7095-0238-24DD49DDB269}"/>
              </a:ext>
            </a:extLst>
          </p:cNvPr>
          <p:cNvSpPr txBox="1"/>
          <p:nvPr/>
        </p:nvSpPr>
        <p:spPr>
          <a:xfrm>
            <a:off x="1799041" y="2622896"/>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Request for cross-examination not allowed </a:t>
            </a:r>
            <a:r>
              <a:rPr lang="en-GB" sz="2400" dirty="0">
                <a:latin typeface="Cambria" panose="02040503050406030204" pitchFamily="18" charset="0"/>
                <a:ea typeface="Cambria" panose="02040503050406030204" pitchFamily="18" charset="0"/>
              </a:rPr>
              <a:t>  </a:t>
            </a:r>
          </a:p>
        </p:txBody>
      </p:sp>
      <p:sp>
        <p:nvSpPr>
          <p:cNvPr id="13" name="TextBox 12">
            <a:extLst>
              <a:ext uri="{FF2B5EF4-FFF2-40B4-BE49-F238E27FC236}">
                <a16:creationId xmlns:a16="http://schemas.microsoft.com/office/drawing/2014/main" id="{24334721-23BD-FF8E-19CB-104EBD556A87}"/>
              </a:ext>
            </a:extLst>
          </p:cNvPr>
          <p:cNvSpPr txBox="1"/>
          <p:nvPr/>
        </p:nvSpPr>
        <p:spPr>
          <a:xfrm>
            <a:off x="1799041" y="3385913"/>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Non-consideration of the reply - ignoring the binding precedents</a:t>
            </a:r>
          </a:p>
        </p:txBody>
      </p:sp>
      <p:sp>
        <p:nvSpPr>
          <p:cNvPr id="27" name="TextBox 26">
            <a:extLst>
              <a:ext uri="{FF2B5EF4-FFF2-40B4-BE49-F238E27FC236}">
                <a16:creationId xmlns:a16="http://schemas.microsoft.com/office/drawing/2014/main" id="{B2F0241B-C600-6D7F-3688-714B6C18BBFB}"/>
              </a:ext>
            </a:extLst>
          </p:cNvPr>
          <p:cNvSpPr txBox="1"/>
          <p:nvPr/>
        </p:nvSpPr>
        <p:spPr>
          <a:xfrm>
            <a:off x="1799041" y="5114318"/>
            <a:ext cx="9492026" cy="843821"/>
          </a:xfrm>
          <a:prstGeom prst="rect">
            <a:avLst/>
          </a:prstGeom>
          <a:noFill/>
        </p:spPr>
        <p:txBody>
          <a:bodyPr wrap="square">
            <a:spAutoFit/>
          </a:bodyPr>
          <a:lstStyle/>
          <a:p>
            <a:pPr>
              <a:spcAft>
                <a:spcPts val="120"/>
              </a:spcAft>
            </a:pPr>
            <a:endParaRPr lang="en-IN" sz="2400" dirty="0">
              <a:latin typeface="Cambria" panose="02040503050406030204" pitchFamily="18" charset="0"/>
              <a:ea typeface="Cambria" panose="02040503050406030204" pitchFamily="18" charset="0"/>
            </a:endParaRPr>
          </a:p>
          <a:p>
            <a:pPr>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30" name="TextBox 29">
            <a:extLst>
              <a:ext uri="{FF2B5EF4-FFF2-40B4-BE49-F238E27FC236}">
                <a16:creationId xmlns:a16="http://schemas.microsoft.com/office/drawing/2014/main" id="{A4EEBA63-B035-A740-AC12-94A8D2BFBA9E}"/>
              </a:ext>
            </a:extLst>
          </p:cNvPr>
          <p:cNvSpPr txBox="1"/>
          <p:nvPr/>
        </p:nvSpPr>
        <p:spPr>
          <a:xfrm>
            <a:off x="1799041" y="4016047"/>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Order beyond SCN – new findings or issues or period or amounts increased -Sec 75(7) </a:t>
            </a:r>
          </a:p>
        </p:txBody>
      </p:sp>
      <p:sp>
        <p:nvSpPr>
          <p:cNvPr id="31" name="TextBox 30">
            <a:extLst>
              <a:ext uri="{FF2B5EF4-FFF2-40B4-BE49-F238E27FC236}">
                <a16:creationId xmlns:a16="http://schemas.microsoft.com/office/drawing/2014/main" id="{F33947E9-E20B-C0E1-7DCF-56F7E7BD2369}"/>
              </a:ext>
            </a:extLst>
          </p:cNvPr>
          <p:cNvSpPr txBox="1"/>
          <p:nvPr/>
        </p:nvSpPr>
        <p:spPr>
          <a:xfrm>
            <a:off x="1799041" y="4985288"/>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Non-application of the mind on the part of the authority – Unreasoned </a:t>
            </a:r>
          </a:p>
        </p:txBody>
      </p:sp>
      <p:sp>
        <p:nvSpPr>
          <p:cNvPr id="32" name="TextBox 31">
            <a:extLst>
              <a:ext uri="{FF2B5EF4-FFF2-40B4-BE49-F238E27FC236}">
                <a16:creationId xmlns:a16="http://schemas.microsoft.com/office/drawing/2014/main" id="{AC03EFEA-F87F-E1DC-5BF5-BF34864E60FE}"/>
              </a:ext>
            </a:extLst>
          </p:cNvPr>
          <p:cNvSpPr txBox="1"/>
          <p:nvPr/>
        </p:nvSpPr>
        <p:spPr>
          <a:xfrm>
            <a:off x="1799041" y="5611231"/>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SCN issued with pre-meditation/pre-determination</a:t>
            </a:r>
          </a:p>
        </p:txBody>
      </p:sp>
      <p:sp>
        <p:nvSpPr>
          <p:cNvPr id="34" name="Arrow: Pentagon 33">
            <a:extLst>
              <a:ext uri="{FF2B5EF4-FFF2-40B4-BE49-F238E27FC236}">
                <a16:creationId xmlns:a16="http://schemas.microsoft.com/office/drawing/2014/main" id="{BC732C6C-E7C6-CDF2-489C-263A0204E6B5}"/>
              </a:ext>
            </a:extLst>
          </p:cNvPr>
          <p:cNvSpPr/>
          <p:nvPr/>
        </p:nvSpPr>
        <p:spPr>
          <a:xfrm rot="5400000">
            <a:off x="1192643" y="1887912"/>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2</a:t>
            </a:r>
            <a:endParaRPr lang="en-IN" sz="2400" b="1" dirty="0"/>
          </a:p>
        </p:txBody>
      </p:sp>
      <p:sp>
        <p:nvSpPr>
          <p:cNvPr id="35" name="Arrow: Pentagon 34">
            <a:extLst>
              <a:ext uri="{FF2B5EF4-FFF2-40B4-BE49-F238E27FC236}">
                <a16:creationId xmlns:a16="http://schemas.microsoft.com/office/drawing/2014/main" id="{C090FF97-ACE3-3F3A-D6A2-A7538316A995}"/>
              </a:ext>
            </a:extLst>
          </p:cNvPr>
          <p:cNvSpPr/>
          <p:nvPr/>
        </p:nvSpPr>
        <p:spPr>
          <a:xfrm rot="5400000">
            <a:off x="1205529" y="2661919"/>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3</a:t>
            </a:r>
            <a:endParaRPr lang="en-IN" sz="2400" b="1" dirty="0"/>
          </a:p>
        </p:txBody>
      </p:sp>
      <p:sp>
        <p:nvSpPr>
          <p:cNvPr id="36" name="Arrow: Pentagon 35">
            <a:extLst>
              <a:ext uri="{FF2B5EF4-FFF2-40B4-BE49-F238E27FC236}">
                <a16:creationId xmlns:a16="http://schemas.microsoft.com/office/drawing/2014/main" id="{A032FEEC-6A46-6EC0-3093-C5BFB9212376}"/>
              </a:ext>
            </a:extLst>
          </p:cNvPr>
          <p:cNvSpPr/>
          <p:nvPr/>
        </p:nvSpPr>
        <p:spPr>
          <a:xfrm rot="5400000">
            <a:off x="1195710" y="3464068"/>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4</a:t>
            </a:r>
            <a:endParaRPr lang="en-IN" sz="2400" b="1" dirty="0"/>
          </a:p>
        </p:txBody>
      </p:sp>
      <p:sp>
        <p:nvSpPr>
          <p:cNvPr id="37" name="Arrow: Pentagon 36">
            <a:extLst>
              <a:ext uri="{FF2B5EF4-FFF2-40B4-BE49-F238E27FC236}">
                <a16:creationId xmlns:a16="http://schemas.microsoft.com/office/drawing/2014/main" id="{28C33D6C-B6A7-FB5F-E629-A3975F68B8BB}"/>
              </a:ext>
            </a:extLst>
          </p:cNvPr>
          <p:cNvSpPr/>
          <p:nvPr/>
        </p:nvSpPr>
        <p:spPr>
          <a:xfrm rot="5400000">
            <a:off x="1192641" y="4149463"/>
            <a:ext cx="389772"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5</a:t>
            </a:r>
            <a:endParaRPr lang="en-IN" sz="2400" b="1" dirty="0"/>
          </a:p>
        </p:txBody>
      </p:sp>
      <p:sp>
        <p:nvSpPr>
          <p:cNvPr id="38" name="Arrow: Pentagon 37">
            <a:extLst>
              <a:ext uri="{FF2B5EF4-FFF2-40B4-BE49-F238E27FC236}">
                <a16:creationId xmlns:a16="http://schemas.microsoft.com/office/drawing/2014/main" id="{F4FA392F-80E5-03E0-8D25-098C8532C2D0}"/>
              </a:ext>
            </a:extLst>
          </p:cNvPr>
          <p:cNvSpPr/>
          <p:nvPr/>
        </p:nvSpPr>
        <p:spPr>
          <a:xfrm rot="5400000">
            <a:off x="1160519" y="5021740"/>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6</a:t>
            </a:r>
            <a:endParaRPr lang="en-IN" sz="2400" b="1" dirty="0"/>
          </a:p>
        </p:txBody>
      </p:sp>
      <p:sp>
        <p:nvSpPr>
          <p:cNvPr id="39" name="Arrow: Pentagon 38">
            <a:extLst>
              <a:ext uri="{FF2B5EF4-FFF2-40B4-BE49-F238E27FC236}">
                <a16:creationId xmlns:a16="http://schemas.microsoft.com/office/drawing/2014/main" id="{7088FC3A-E5C6-2CDD-60DD-482FBC6D24A9}"/>
              </a:ext>
            </a:extLst>
          </p:cNvPr>
          <p:cNvSpPr/>
          <p:nvPr/>
        </p:nvSpPr>
        <p:spPr>
          <a:xfrm rot="5400000">
            <a:off x="1160519" y="5738407"/>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7</a:t>
            </a:r>
            <a:endParaRPr lang="en-IN" sz="2400" b="1" dirty="0"/>
          </a:p>
        </p:txBody>
      </p:sp>
    </p:spTree>
    <p:extLst>
      <p:ext uri="{BB962C8B-B14F-4D97-AF65-F5344CB8AC3E}">
        <p14:creationId xmlns:p14="http://schemas.microsoft.com/office/powerpoint/2010/main" val="303753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nodePh="1">
                                  <p:stCondLst>
                                    <p:cond delay="0"/>
                                  </p:stCondLst>
                                  <p:endCondLst>
                                    <p:cond evt="begin" delay="0">
                                      <p:tn val="25"/>
                                    </p:cond>
                                  </p:endCondLst>
                                  <p:childTnLst>
                                    <p:set>
                                      <p:cBhvr>
                                        <p:cTn id="26" dur="1" fill="hold">
                                          <p:stCondLst>
                                            <p:cond delay="0"/>
                                          </p:stCondLst>
                                        </p:cTn>
                                        <p:tgtEl>
                                          <p:spTgt spid="27"/>
                                        </p:tgtEl>
                                        <p:attrNameLst>
                                          <p:attrName>style.visibility</p:attrName>
                                        </p:attrNameLst>
                                      </p:cBhvr>
                                      <p:to>
                                        <p:strVal val="visible"/>
                                      </p:to>
                                    </p:set>
                                    <p:animEffect transition="in" filter="fade">
                                      <p:cBhvr>
                                        <p:cTn id="27" dur="10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fade">
                                      <p:cBhvr>
                                        <p:cTn id="32" dur="1000"/>
                                        <p:tgtEl>
                                          <p:spTgt spid="3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fade">
                                      <p:cBhvr>
                                        <p:cTn id="37" dur="1000"/>
                                        <p:tgtEl>
                                          <p:spTgt spid="3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fade">
                                      <p:cBhvr>
                                        <p:cTn id="42"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P spid="30" grpId="0"/>
      <p:bldP spid="31" grpId="0"/>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FC1D34FA-2B51-C000-8420-520C4956B3DD}"/>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19D68E13-D197-A098-9BD1-D5D2DFE17BDA}"/>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F08CD9ED-9D25-6675-292D-2D88B1FFD89B}"/>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DABA5C74-C3A9-5CDD-7081-183006EB7E0B}"/>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CEAC167A-3BFE-0902-E168-FECC39315973}"/>
              </a:ext>
            </a:extLst>
          </p:cNvPr>
          <p:cNvSpPr txBox="1"/>
          <p:nvPr/>
        </p:nvSpPr>
        <p:spPr>
          <a:xfrm>
            <a:off x="1" y="155420"/>
            <a:ext cx="8787389" cy="523220"/>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Principles of natural justice</a:t>
            </a:r>
          </a:p>
        </p:txBody>
      </p:sp>
      <p:sp>
        <p:nvSpPr>
          <p:cNvPr id="8" name="Arrow: Pentagon 7">
            <a:extLst>
              <a:ext uri="{FF2B5EF4-FFF2-40B4-BE49-F238E27FC236}">
                <a16:creationId xmlns:a16="http://schemas.microsoft.com/office/drawing/2014/main" id="{7DF1CAEB-F07D-43F2-1E23-24BF1DC2AE2A}"/>
              </a:ext>
            </a:extLst>
          </p:cNvPr>
          <p:cNvSpPr/>
          <p:nvPr/>
        </p:nvSpPr>
        <p:spPr>
          <a:xfrm rot="5400000">
            <a:off x="1225080" y="1210519"/>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8</a:t>
            </a:r>
            <a:endParaRPr lang="en-IN" sz="2400" b="1" dirty="0"/>
          </a:p>
        </p:txBody>
      </p:sp>
      <p:sp>
        <p:nvSpPr>
          <p:cNvPr id="24" name="TextBox 23">
            <a:extLst>
              <a:ext uri="{FF2B5EF4-FFF2-40B4-BE49-F238E27FC236}">
                <a16:creationId xmlns:a16="http://schemas.microsoft.com/office/drawing/2014/main" id="{1096ABD2-9588-5B41-C9AC-2EF8A1968586}"/>
              </a:ext>
            </a:extLst>
          </p:cNvPr>
          <p:cNvSpPr txBox="1"/>
          <p:nvPr/>
        </p:nvSpPr>
        <p:spPr>
          <a:xfrm>
            <a:off x="1799041" y="1196294"/>
            <a:ext cx="10183854"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Hearing done by one officer-Order passed by another officer</a:t>
            </a:r>
            <a:endParaRPr lang="en-IN" sz="2400" dirty="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2445EC1F-A8EE-AC7C-BAFC-B1CD9E9D810E}"/>
              </a:ext>
            </a:extLst>
          </p:cNvPr>
          <p:cNvSpPr txBox="1"/>
          <p:nvPr/>
        </p:nvSpPr>
        <p:spPr>
          <a:xfrm>
            <a:off x="1799041" y="1868128"/>
            <a:ext cx="970171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Non-supply of relied upon documents before passing the Order</a:t>
            </a:r>
          </a:p>
        </p:txBody>
      </p:sp>
      <p:sp>
        <p:nvSpPr>
          <p:cNvPr id="12" name="TextBox 11">
            <a:extLst>
              <a:ext uri="{FF2B5EF4-FFF2-40B4-BE49-F238E27FC236}">
                <a16:creationId xmlns:a16="http://schemas.microsoft.com/office/drawing/2014/main" id="{06D8354C-3306-B54F-C83C-095BD7477305}"/>
              </a:ext>
            </a:extLst>
          </p:cNvPr>
          <p:cNvSpPr txBox="1"/>
          <p:nvPr/>
        </p:nvSpPr>
        <p:spPr>
          <a:xfrm>
            <a:off x="1799041" y="2622896"/>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Person who investigated and adjudicated are same – rule against bias</a:t>
            </a:r>
          </a:p>
        </p:txBody>
      </p:sp>
      <p:sp>
        <p:nvSpPr>
          <p:cNvPr id="27" name="TextBox 26">
            <a:extLst>
              <a:ext uri="{FF2B5EF4-FFF2-40B4-BE49-F238E27FC236}">
                <a16:creationId xmlns:a16="http://schemas.microsoft.com/office/drawing/2014/main" id="{4265D89A-28FD-8462-DA9B-4EEDA656B1F9}"/>
              </a:ext>
            </a:extLst>
          </p:cNvPr>
          <p:cNvSpPr txBox="1"/>
          <p:nvPr/>
        </p:nvSpPr>
        <p:spPr>
          <a:xfrm>
            <a:off x="1799041" y="5114318"/>
            <a:ext cx="10009622" cy="1200329"/>
          </a:xfrm>
          <a:prstGeom prst="rect">
            <a:avLst/>
          </a:prstGeom>
          <a:noFill/>
        </p:spPr>
        <p:txBody>
          <a:bodyPr wrap="square">
            <a:spAutoFit/>
          </a:bodyPr>
          <a:lstStyle/>
          <a:p>
            <a:pPr algn="just">
              <a:spcAft>
                <a:spcPts val="120"/>
              </a:spcAft>
            </a:pPr>
            <a:r>
              <a:rPr lang="en-GB" sz="2400" dirty="0">
                <a:solidFill>
                  <a:prstClr val="black"/>
                </a:solidFill>
                <a:latin typeface="Cambria" panose="02040503050406030204" pitchFamily="18" charset="0"/>
                <a:ea typeface="Cambria" panose="02040503050406030204" pitchFamily="18" charset="0"/>
              </a:rPr>
              <a:t>A decision or policy decision has already been taken by the Government or higher officials - appeal remedy is an empty formality/futile attempt e.g. circular issued, higher authority passed order for previous period etc.,</a:t>
            </a:r>
            <a:endParaRPr lang="en-IN" sz="2400" b="1" dirty="0">
              <a:solidFill>
                <a:srgbClr val="C00000"/>
              </a:solidFill>
              <a:latin typeface="Cambria" panose="02040503050406030204" pitchFamily="18" charset="0"/>
              <a:ea typeface="Cambria" panose="02040503050406030204" pitchFamily="18" charset="0"/>
            </a:endParaRPr>
          </a:p>
        </p:txBody>
      </p:sp>
      <p:sp>
        <p:nvSpPr>
          <p:cNvPr id="34" name="Arrow: Pentagon 33">
            <a:extLst>
              <a:ext uri="{FF2B5EF4-FFF2-40B4-BE49-F238E27FC236}">
                <a16:creationId xmlns:a16="http://schemas.microsoft.com/office/drawing/2014/main" id="{AC4F2A56-B98A-2713-0D1C-80D6C8AB38D9}"/>
              </a:ext>
            </a:extLst>
          </p:cNvPr>
          <p:cNvSpPr/>
          <p:nvPr/>
        </p:nvSpPr>
        <p:spPr>
          <a:xfrm rot="5400000">
            <a:off x="1192643" y="1887912"/>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9</a:t>
            </a:r>
            <a:endParaRPr lang="en-IN" sz="2400" b="1" dirty="0"/>
          </a:p>
        </p:txBody>
      </p:sp>
      <p:sp>
        <p:nvSpPr>
          <p:cNvPr id="35" name="Arrow: Pentagon 34">
            <a:extLst>
              <a:ext uri="{FF2B5EF4-FFF2-40B4-BE49-F238E27FC236}">
                <a16:creationId xmlns:a16="http://schemas.microsoft.com/office/drawing/2014/main" id="{EB909E57-778B-56B8-83C0-D26C5F4A86C6}"/>
              </a:ext>
            </a:extLst>
          </p:cNvPr>
          <p:cNvSpPr/>
          <p:nvPr/>
        </p:nvSpPr>
        <p:spPr>
          <a:xfrm rot="5400000">
            <a:off x="1205529" y="2661919"/>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10</a:t>
            </a:r>
            <a:endParaRPr lang="en-IN" sz="2400" b="1" dirty="0"/>
          </a:p>
        </p:txBody>
      </p:sp>
      <p:sp>
        <p:nvSpPr>
          <p:cNvPr id="5" name="Arrow: Pentagon 4">
            <a:extLst>
              <a:ext uri="{FF2B5EF4-FFF2-40B4-BE49-F238E27FC236}">
                <a16:creationId xmlns:a16="http://schemas.microsoft.com/office/drawing/2014/main" id="{70013392-D603-04ED-43B2-84255841BF1B}"/>
              </a:ext>
            </a:extLst>
          </p:cNvPr>
          <p:cNvSpPr/>
          <p:nvPr/>
        </p:nvSpPr>
        <p:spPr>
          <a:xfrm rot="5400000">
            <a:off x="1225079" y="3435926"/>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11</a:t>
            </a:r>
            <a:endParaRPr lang="en-IN" sz="2400" b="1" dirty="0"/>
          </a:p>
        </p:txBody>
      </p:sp>
      <p:sp>
        <p:nvSpPr>
          <p:cNvPr id="10" name="TextBox 9">
            <a:extLst>
              <a:ext uri="{FF2B5EF4-FFF2-40B4-BE49-F238E27FC236}">
                <a16:creationId xmlns:a16="http://schemas.microsoft.com/office/drawing/2014/main" id="{75CFE903-D92B-4FD9-122D-D07196268956}"/>
              </a:ext>
            </a:extLst>
          </p:cNvPr>
          <p:cNvSpPr txBox="1"/>
          <p:nvPr/>
        </p:nvSpPr>
        <p:spPr>
          <a:xfrm>
            <a:off x="1865264" y="3429000"/>
            <a:ext cx="886631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2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Levelling the charges based on Form 26AS or based on the figures in P &amp; L A/C</a:t>
            </a:r>
          </a:p>
        </p:txBody>
      </p:sp>
      <p:sp>
        <p:nvSpPr>
          <p:cNvPr id="7" name="TextBox 6">
            <a:extLst>
              <a:ext uri="{FF2B5EF4-FFF2-40B4-BE49-F238E27FC236}">
                <a16:creationId xmlns:a16="http://schemas.microsoft.com/office/drawing/2014/main" id="{EB2AAEE9-A3AD-666C-A216-D30B66005CEB}"/>
              </a:ext>
            </a:extLst>
          </p:cNvPr>
          <p:cNvSpPr txBox="1"/>
          <p:nvPr/>
        </p:nvSpPr>
        <p:spPr>
          <a:xfrm>
            <a:off x="1786111" y="4283320"/>
            <a:ext cx="8691315"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Procedure irregularity – Audit report not issued u/s. 65, Form DRC-01A was not issued u/r. 142(1A</a:t>
            </a:r>
            <a:r>
              <a:rPr lang="en-US" sz="1800" dirty="0">
                <a:latin typeface="Cambria" panose="02040503050406030204" pitchFamily="18" charset="0"/>
                <a:ea typeface="Cambria" panose="02040503050406030204" pitchFamily="18" charset="0"/>
              </a:rPr>
              <a:t>)</a:t>
            </a:r>
            <a:endParaRPr lang="en-US" sz="1800" i="1" dirty="0">
              <a:latin typeface="Cambria" panose="02040503050406030204" pitchFamily="18" charset="0"/>
              <a:ea typeface="Cambria" panose="02040503050406030204" pitchFamily="18" charset="0"/>
            </a:endParaRPr>
          </a:p>
        </p:txBody>
      </p:sp>
      <p:sp>
        <p:nvSpPr>
          <p:cNvPr id="9" name="Arrow: Pentagon 8">
            <a:extLst>
              <a:ext uri="{FF2B5EF4-FFF2-40B4-BE49-F238E27FC236}">
                <a16:creationId xmlns:a16="http://schemas.microsoft.com/office/drawing/2014/main" id="{CDC99D54-71F6-E184-5C4B-E64C962B7D4B}"/>
              </a:ext>
            </a:extLst>
          </p:cNvPr>
          <p:cNvSpPr/>
          <p:nvPr/>
        </p:nvSpPr>
        <p:spPr>
          <a:xfrm rot="5400000">
            <a:off x="1153086" y="4446263"/>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12</a:t>
            </a:r>
            <a:endParaRPr lang="en-IN" sz="2400" b="1" dirty="0"/>
          </a:p>
        </p:txBody>
      </p:sp>
      <p:sp>
        <p:nvSpPr>
          <p:cNvPr id="11" name="Arrow: Pentagon 10">
            <a:extLst>
              <a:ext uri="{FF2B5EF4-FFF2-40B4-BE49-F238E27FC236}">
                <a16:creationId xmlns:a16="http://schemas.microsoft.com/office/drawing/2014/main" id="{66AC5C74-0521-32AD-EB15-D44EE66565D2}"/>
              </a:ext>
            </a:extLst>
          </p:cNvPr>
          <p:cNvSpPr/>
          <p:nvPr/>
        </p:nvSpPr>
        <p:spPr>
          <a:xfrm rot="5400000">
            <a:off x="1153086" y="5461927"/>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13</a:t>
            </a:r>
            <a:endParaRPr lang="en-IN" sz="2400" b="1" dirty="0"/>
          </a:p>
        </p:txBody>
      </p:sp>
    </p:spTree>
    <p:extLst>
      <p:ext uri="{BB962C8B-B14F-4D97-AF65-F5344CB8AC3E}">
        <p14:creationId xmlns:p14="http://schemas.microsoft.com/office/powerpoint/2010/main" val="35517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75C75CF8-E3A6-CADD-57D5-C6F45E58CFFA}"/>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7678E964-25D4-D2F7-38E7-C6FE7F0BABFF}"/>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1B994E31-3B7F-0336-3978-3D78EE4E1833}"/>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774A5ED3-B492-3E11-8D52-721358FC98D3}"/>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FA1758F6-A774-C998-E6A2-430E07716EE9}"/>
              </a:ext>
            </a:extLst>
          </p:cNvPr>
          <p:cNvSpPr txBox="1"/>
          <p:nvPr/>
        </p:nvSpPr>
        <p:spPr>
          <a:xfrm>
            <a:off x="1" y="-36127"/>
            <a:ext cx="8787389" cy="523220"/>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Arun Kumar v. Union of India (2007) 1 SCC 732</a:t>
            </a:r>
          </a:p>
        </p:txBody>
      </p:sp>
      <p:sp>
        <p:nvSpPr>
          <p:cNvPr id="24" name="TextBox 23">
            <a:extLst>
              <a:ext uri="{FF2B5EF4-FFF2-40B4-BE49-F238E27FC236}">
                <a16:creationId xmlns:a16="http://schemas.microsoft.com/office/drawing/2014/main" id="{E3F2D3FF-BA0B-DF97-A21B-548B2A01A224}"/>
              </a:ext>
            </a:extLst>
          </p:cNvPr>
          <p:cNvSpPr txBox="1"/>
          <p:nvPr/>
        </p:nvSpPr>
        <p:spPr>
          <a:xfrm>
            <a:off x="1799041" y="1139863"/>
            <a:ext cx="9492026" cy="3059812"/>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A “jurisdictional fact” is a fact which must exist before a Court, Tribunal or an Authority assumes jurisdiction over a particular matter. A jurisdictional fact is one on existence or non-existence of which depends jurisdiction of a Court, a Tribunal or an Authority. It is the fact upon which an administrative agency’s power to act depends. </a:t>
            </a:r>
            <a:r>
              <a:rPr lang="en-US" sz="2400" u="sng" dirty="0">
                <a:latin typeface="Cambria" panose="02040503050406030204" pitchFamily="18" charset="0"/>
                <a:ea typeface="Cambria" panose="02040503050406030204" pitchFamily="18" charset="0"/>
              </a:rPr>
              <a:t>If the jurisdictional fact does not exist, the Court, Authority or Officer cannot act. </a:t>
            </a:r>
          </a:p>
          <a:p>
            <a:pPr algn="just">
              <a:spcAft>
                <a:spcPts val="120"/>
              </a:spcAft>
            </a:pPr>
            <a:endParaRPr lang="en-IN" sz="2400" dirty="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32438974-F33A-4BC9-372C-E7428D2499F3}"/>
              </a:ext>
            </a:extLst>
          </p:cNvPr>
          <p:cNvSpPr txBox="1"/>
          <p:nvPr/>
        </p:nvSpPr>
        <p:spPr>
          <a:xfrm>
            <a:off x="1799041" y="4150454"/>
            <a:ext cx="9492026" cy="1951816"/>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If a Court or Authority wrongly assumes the existence of such fact, the order can be questioned by a writ. The underlying principle is that </a:t>
            </a:r>
            <a:r>
              <a:rPr lang="en-US" sz="2400" u="sng" dirty="0">
                <a:latin typeface="Cambria" panose="02040503050406030204" pitchFamily="18" charset="0"/>
                <a:ea typeface="Cambria" panose="02040503050406030204" pitchFamily="18" charset="0"/>
              </a:rPr>
              <a:t>by erroneously assuming existence of such jurisdictional fact, no authority can confer upon itself jurisdiction which it otherwise does not possess.</a:t>
            </a:r>
          </a:p>
          <a:p>
            <a:pPr>
              <a:spcAft>
                <a:spcPts val="120"/>
              </a:spcAft>
            </a:pPr>
            <a:endParaRPr lang="en-US" sz="2400" dirty="0">
              <a:latin typeface="Cambria" panose="02040503050406030204" pitchFamily="18" charset="0"/>
              <a:ea typeface="Cambria" panose="02040503050406030204" pitchFamily="18" charset="0"/>
            </a:endParaRPr>
          </a:p>
        </p:txBody>
      </p:sp>
      <p:pic>
        <p:nvPicPr>
          <p:cNvPr id="5" name="Picture 4">
            <a:extLst>
              <a:ext uri="{FF2B5EF4-FFF2-40B4-BE49-F238E27FC236}">
                <a16:creationId xmlns:a16="http://schemas.microsoft.com/office/drawing/2014/main" id="{B5FD548A-31D5-44F2-50BA-51BAC87026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9188" y="1139863"/>
            <a:ext cx="607039" cy="607039"/>
          </a:xfrm>
          <a:prstGeom prst="rect">
            <a:avLst/>
          </a:prstGeom>
        </p:spPr>
      </p:pic>
      <p:pic>
        <p:nvPicPr>
          <p:cNvPr id="7" name="Picture 6">
            <a:extLst>
              <a:ext uri="{FF2B5EF4-FFF2-40B4-BE49-F238E27FC236}">
                <a16:creationId xmlns:a16="http://schemas.microsoft.com/office/drawing/2014/main" id="{65332F06-2F4F-5221-D7C0-AC2CB6EDECF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9189" y="4199675"/>
            <a:ext cx="607039" cy="607039"/>
          </a:xfrm>
          <a:prstGeom prst="rect">
            <a:avLst/>
          </a:prstGeom>
        </p:spPr>
      </p:pic>
    </p:spTree>
    <p:extLst>
      <p:ext uri="{BB962C8B-B14F-4D97-AF65-F5344CB8AC3E}">
        <p14:creationId xmlns:p14="http://schemas.microsoft.com/office/powerpoint/2010/main" val="973915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6E1D59D3-044A-7941-8F24-615D5952D184}"/>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20DC826D-2C44-C9F5-B496-A9065ADE607A}"/>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EAA3A2CA-C972-AEB1-5F55-8DF71BB238C3}"/>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E515C056-9F0D-353C-1753-1191E98EE6FC}"/>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2EB157A7-E91C-82EE-B559-EA75C8BE34BD}"/>
              </a:ext>
            </a:extLst>
          </p:cNvPr>
          <p:cNvSpPr txBox="1"/>
          <p:nvPr/>
        </p:nvSpPr>
        <p:spPr>
          <a:xfrm>
            <a:off x="0" y="126807"/>
            <a:ext cx="8787390" cy="954107"/>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Jurisdiction</a:t>
            </a:r>
          </a:p>
          <a:p>
            <a:endParaRPr lang="en-US" sz="2800" b="1" i="1" spc="-28" dirty="0">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7B800CE8-A9BF-83C3-0C4A-5E124A766C29}"/>
              </a:ext>
            </a:extLst>
          </p:cNvPr>
          <p:cNvSpPr/>
          <p:nvPr/>
        </p:nvSpPr>
        <p:spPr>
          <a:xfrm rot="5400000">
            <a:off x="657987" y="1214136"/>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87BEBDDF-F490-E85B-242F-AC8506413B4A}"/>
              </a:ext>
            </a:extLst>
          </p:cNvPr>
          <p:cNvSpPr txBox="1"/>
          <p:nvPr/>
        </p:nvSpPr>
        <p:spPr>
          <a:xfrm>
            <a:off x="641444" y="1230680"/>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1</a:t>
            </a:r>
          </a:p>
        </p:txBody>
      </p:sp>
      <p:sp>
        <p:nvSpPr>
          <p:cNvPr id="24" name="TextBox 23">
            <a:extLst>
              <a:ext uri="{FF2B5EF4-FFF2-40B4-BE49-F238E27FC236}">
                <a16:creationId xmlns:a16="http://schemas.microsoft.com/office/drawing/2014/main" id="{9CD4F8BB-2A7E-0B42-39DB-BE0CAC473ECC}"/>
              </a:ext>
            </a:extLst>
          </p:cNvPr>
          <p:cNvSpPr txBox="1"/>
          <p:nvPr/>
        </p:nvSpPr>
        <p:spPr>
          <a:xfrm>
            <a:off x="1799041" y="1139863"/>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Levy of Tax itself is in question-GST on sale of assignment rights/transactions in immovable property/Mining Royalty </a:t>
            </a:r>
          </a:p>
        </p:txBody>
      </p:sp>
      <p:sp>
        <p:nvSpPr>
          <p:cNvPr id="25" name="TextBox 24">
            <a:extLst>
              <a:ext uri="{FF2B5EF4-FFF2-40B4-BE49-F238E27FC236}">
                <a16:creationId xmlns:a16="http://schemas.microsoft.com/office/drawing/2014/main" id="{F22DED77-DF4D-7F9E-1223-A92D48C8292F}"/>
              </a:ext>
            </a:extLst>
          </p:cNvPr>
          <p:cNvSpPr txBox="1"/>
          <p:nvPr/>
        </p:nvSpPr>
        <p:spPr>
          <a:xfrm>
            <a:off x="1835617" y="2128642"/>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Rummy games of skill and not of chance, are not covered within expression 'betting and gambling’ therefore not taxable </a:t>
            </a:r>
          </a:p>
        </p:txBody>
      </p:sp>
      <p:sp>
        <p:nvSpPr>
          <p:cNvPr id="6" name="Arrow: Pentagon 5">
            <a:extLst>
              <a:ext uri="{FF2B5EF4-FFF2-40B4-BE49-F238E27FC236}">
                <a16:creationId xmlns:a16="http://schemas.microsoft.com/office/drawing/2014/main" id="{60600BC4-ABB0-930D-E433-9BA57491B986}"/>
              </a:ext>
            </a:extLst>
          </p:cNvPr>
          <p:cNvSpPr/>
          <p:nvPr/>
        </p:nvSpPr>
        <p:spPr>
          <a:xfrm rot="5400000">
            <a:off x="664254" y="2183994"/>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0B4EB4B6-0C21-F345-048B-535BFCEB8FB6}"/>
              </a:ext>
            </a:extLst>
          </p:cNvPr>
          <p:cNvSpPr txBox="1"/>
          <p:nvPr/>
        </p:nvSpPr>
        <p:spPr>
          <a:xfrm>
            <a:off x="647711" y="2200538"/>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2</a:t>
            </a:r>
          </a:p>
        </p:txBody>
      </p:sp>
      <p:sp>
        <p:nvSpPr>
          <p:cNvPr id="9" name="Arrow: Pentagon 8">
            <a:extLst>
              <a:ext uri="{FF2B5EF4-FFF2-40B4-BE49-F238E27FC236}">
                <a16:creationId xmlns:a16="http://schemas.microsoft.com/office/drawing/2014/main" id="{859E9810-7CFC-7A4A-3074-B452D297C418}"/>
              </a:ext>
            </a:extLst>
          </p:cNvPr>
          <p:cNvSpPr/>
          <p:nvPr/>
        </p:nvSpPr>
        <p:spPr>
          <a:xfrm rot="5400000">
            <a:off x="657987" y="3196375"/>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E9B76955-7AD6-0FCC-5204-3AB6EB6031CC}"/>
              </a:ext>
            </a:extLst>
          </p:cNvPr>
          <p:cNvSpPr txBox="1"/>
          <p:nvPr/>
        </p:nvSpPr>
        <p:spPr>
          <a:xfrm>
            <a:off x="641444" y="3201234"/>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3</a:t>
            </a:r>
          </a:p>
        </p:txBody>
      </p:sp>
      <p:sp>
        <p:nvSpPr>
          <p:cNvPr id="12" name="TextBox 11">
            <a:extLst>
              <a:ext uri="{FF2B5EF4-FFF2-40B4-BE49-F238E27FC236}">
                <a16:creationId xmlns:a16="http://schemas.microsoft.com/office/drawing/2014/main" id="{E5FE1A19-67F9-4F54-3AAB-2133937FA473}"/>
              </a:ext>
            </a:extLst>
          </p:cNvPr>
          <p:cNvSpPr txBox="1"/>
          <p:nvPr/>
        </p:nvSpPr>
        <p:spPr>
          <a:xfrm>
            <a:off x="1799041" y="3122102"/>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Levy of the GST on inter-corporate guarantees</a:t>
            </a:r>
            <a:r>
              <a:rPr lang="en-GB" sz="2400" dirty="0">
                <a:latin typeface="Cambria" panose="02040503050406030204" pitchFamily="18" charset="0"/>
                <a:ea typeface="Cambria" panose="02040503050406030204" pitchFamily="18" charset="0"/>
              </a:rPr>
              <a:t> </a:t>
            </a:r>
          </a:p>
        </p:txBody>
      </p:sp>
      <p:sp>
        <p:nvSpPr>
          <p:cNvPr id="13" name="TextBox 12">
            <a:extLst>
              <a:ext uri="{FF2B5EF4-FFF2-40B4-BE49-F238E27FC236}">
                <a16:creationId xmlns:a16="http://schemas.microsoft.com/office/drawing/2014/main" id="{40AFAB25-0868-00CD-4388-3C899675CF10}"/>
              </a:ext>
            </a:extLst>
          </p:cNvPr>
          <p:cNvSpPr txBox="1"/>
          <p:nvPr/>
        </p:nvSpPr>
        <p:spPr>
          <a:xfrm>
            <a:off x="1835617" y="4094103"/>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Taxation of ‘Extra Neutral Alcohol’</a:t>
            </a:r>
          </a:p>
        </p:txBody>
      </p:sp>
      <p:sp>
        <p:nvSpPr>
          <p:cNvPr id="14" name="Arrow: Pentagon 13">
            <a:extLst>
              <a:ext uri="{FF2B5EF4-FFF2-40B4-BE49-F238E27FC236}">
                <a16:creationId xmlns:a16="http://schemas.microsoft.com/office/drawing/2014/main" id="{7FA4F67D-5EE1-DEDD-6C12-E33FA9DC2D3F}"/>
              </a:ext>
            </a:extLst>
          </p:cNvPr>
          <p:cNvSpPr/>
          <p:nvPr/>
        </p:nvSpPr>
        <p:spPr>
          <a:xfrm rot="5400000">
            <a:off x="664254" y="4149455"/>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3200" b="1" dirty="0">
                <a:solidFill>
                  <a:schemeClr val="bg1"/>
                </a:solidFill>
                <a:latin typeface="Cambria" panose="02040503050406030204" pitchFamily="18" charset="0"/>
                <a:ea typeface="Cambria" panose="02040503050406030204" pitchFamily="18" charset="0"/>
              </a:rPr>
              <a:t>4</a:t>
            </a:r>
            <a:endParaRPr lang="en-IN" sz="3200" b="1" dirty="0">
              <a:solidFill>
                <a:schemeClr val="bg1"/>
              </a:solidFill>
              <a:latin typeface="Cambria" panose="02040503050406030204" pitchFamily="18" charset="0"/>
              <a:ea typeface="Cambria" panose="02040503050406030204" pitchFamily="18" charset="0"/>
            </a:endParaRPr>
          </a:p>
        </p:txBody>
      </p:sp>
      <p:sp>
        <p:nvSpPr>
          <p:cNvPr id="27" name="TextBox 26">
            <a:extLst>
              <a:ext uri="{FF2B5EF4-FFF2-40B4-BE49-F238E27FC236}">
                <a16:creationId xmlns:a16="http://schemas.microsoft.com/office/drawing/2014/main" id="{27ED556F-96A7-E58F-8887-859C339DAE2F}"/>
              </a:ext>
            </a:extLst>
          </p:cNvPr>
          <p:cNvSpPr txBox="1"/>
          <p:nvPr/>
        </p:nvSpPr>
        <p:spPr>
          <a:xfrm>
            <a:off x="1799041" y="5065958"/>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Fundamental issues-like taxing the exports or exporters  </a:t>
            </a:r>
          </a:p>
        </p:txBody>
      </p:sp>
      <p:sp>
        <p:nvSpPr>
          <p:cNvPr id="17" name="Arrow: Pentagon 16">
            <a:extLst>
              <a:ext uri="{FF2B5EF4-FFF2-40B4-BE49-F238E27FC236}">
                <a16:creationId xmlns:a16="http://schemas.microsoft.com/office/drawing/2014/main" id="{3FB32C71-9838-D746-F003-2F37E05F9B22}"/>
              </a:ext>
            </a:extLst>
          </p:cNvPr>
          <p:cNvSpPr/>
          <p:nvPr/>
        </p:nvSpPr>
        <p:spPr>
          <a:xfrm rot="5400000">
            <a:off x="664480" y="5158958"/>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3200" b="1" dirty="0"/>
              <a:t>5</a:t>
            </a:r>
            <a:endParaRPr lang="en-IN" sz="3200" b="1" dirty="0"/>
          </a:p>
        </p:txBody>
      </p:sp>
    </p:spTree>
    <p:extLst>
      <p:ext uri="{BB962C8B-B14F-4D97-AF65-F5344CB8AC3E}">
        <p14:creationId xmlns:p14="http://schemas.microsoft.com/office/powerpoint/2010/main" val="2795484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D07D9185-ACCE-AEF6-EC72-5E52E87E768C}"/>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AFC7BF0C-1230-F99E-6841-6AF89F0514A1}"/>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A59465E6-021B-64A5-2872-A2B2EABC8A11}"/>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1EEF2F3F-E0ED-03A0-EF42-9EC5A283BBA1}"/>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7EA5ACCB-7609-01E1-B4E0-47E139C183A4}"/>
              </a:ext>
            </a:extLst>
          </p:cNvPr>
          <p:cNvSpPr txBox="1"/>
          <p:nvPr/>
        </p:nvSpPr>
        <p:spPr>
          <a:xfrm>
            <a:off x="1" y="170253"/>
            <a:ext cx="8787389" cy="523220"/>
          </a:xfrm>
          <a:prstGeom prst="rect">
            <a:avLst/>
          </a:prstGeom>
          <a:noFill/>
        </p:spPr>
        <p:txBody>
          <a:bodyPr wrap="square">
            <a:spAutoFit/>
          </a:bodyPr>
          <a:lstStyle/>
          <a:p>
            <a:pPr algn="just"/>
            <a:r>
              <a:rPr lang="en-US" sz="2800" b="1" i="1" spc="-28" dirty="0">
                <a:solidFill>
                  <a:schemeClr val="bg1"/>
                </a:solidFill>
                <a:latin typeface="Cambria" panose="02040503050406030204" pitchFamily="18" charset="0"/>
                <a:ea typeface="Cambria" panose="02040503050406030204" pitchFamily="18" charset="0"/>
              </a:rPr>
              <a:t>Jurisdiction</a:t>
            </a:r>
          </a:p>
        </p:txBody>
      </p:sp>
      <p:sp>
        <p:nvSpPr>
          <p:cNvPr id="8" name="Arrow: Pentagon 7">
            <a:extLst>
              <a:ext uri="{FF2B5EF4-FFF2-40B4-BE49-F238E27FC236}">
                <a16:creationId xmlns:a16="http://schemas.microsoft.com/office/drawing/2014/main" id="{F65E6423-8977-0C71-C7AF-9129CFC41990}"/>
              </a:ext>
            </a:extLst>
          </p:cNvPr>
          <p:cNvSpPr/>
          <p:nvPr/>
        </p:nvSpPr>
        <p:spPr>
          <a:xfrm rot="5400000">
            <a:off x="657987" y="1214136"/>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80687FB3-D402-8BE5-3845-8F4435F3C266}"/>
              </a:ext>
            </a:extLst>
          </p:cNvPr>
          <p:cNvSpPr txBox="1"/>
          <p:nvPr/>
        </p:nvSpPr>
        <p:spPr>
          <a:xfrm>
            <a:off x="641444" y="1230680"/>
            <a:ext cx="754540" cy="461665"/>
          </a:xfrm>
          <a:prstGeom prst="rect">
            <a:avLst/>
          </a:prstGeom>
          <a:noFill/>
        </p:spPr>
        <p:txBody>
          <a:bodyPr wrap="square" rtlCol="0">
            <a:spAutoFit/>
          </a:bodyPr>
          <a:lstStyle/>
          <a:p>
            <a:pPr algn="ctr"/>
            <a:r>
              <a:rPr lang="en-US" sz="2400" b="1" dirty="0">
                <a:solidFill>
                  <a:schemeClr val="bg1"/>
                </a:solidFill>
                <a:latin typeface="Cambria" panose="02040503050406030204" pitchFamily="18" charset="0"/>
                <a:ea typeface="Cambria" panose="02040503050406030204" pitchFamily="18" charset="0"/>
              </a:rPr>
              <a:t>6</a:t>
            </a:r>
            <a:endParaRPr lang="en-IN" sz="2400" b="1" dirty="0">
              <a:solidFill>
                <a:schemeClr val="bg1"/>
              </a:solidFill>
              <a:latin typeface="Cambria" panose="02040503050406030204" pitchFamily="18" charset="0"/>
              <a:ea typeface="Cambria" panose="02040503050406030204" pitchFamily="18" charset="0"/>
            </a:endParaRPr>
          </a:p>
        </p:txBody>
      </p:sp>
      <p:sp>
        <p:nvSpPr>
          <p:cNvPr id="24" name="TextBox 23">
            <a:extLst>
              <a:ext uri="{FF2B5EF4-FFF2-40B4-BE49-F238E27FC236}">
                <a16:creationId xmlns:a16="http://schemas.microsoft.com/office/drawing/2014/main" id="{8B079B18-B322-4BC5-B658-B27CF82E6D1E}"/>
              </a:ext>
            </a:extLst>
          </p:cNvPr>
          <p:cNvSpPr txBox="1"/>
          <p:nvPr/>
        </p:nvSpPr>
        <p:spPr>
          <a:xfrm>
            <a:off x="1561457" y="1246108"/>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Raising same subject mater – already initiated or adjudicated – Sec 6(2)(b) is one of statutory protection </a:t>
            </a:r>
            <a:endParaRPr lang="en-US" sz="2400" i="1" dirty="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D64000D6-E93C-22D8-BD78-B9B82BF22897}"/>
              </a:ext>
            </a:extLst>
          </p:cNvPr>
          <p:cNvSpPr txBox="1"/>
          <p:nvPr/>
        </p:nvSpPr>
        <p:spPr>
          <a:xfrm>
            <a:off x="1561457" y="2236781"/>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Cross empowerment of officers between the State &amp; Centre  </a:t>
            </a:r>
          </a:p>
        </p:txBody>
      </p:sp>
      <p:sp>
        <p:nvSpPr>
          <p:cNvPr id="6" name="Arrow: Pentagon 5">
            <a:extLst>
              <a:ext uri="{FF2B5EF4-FFF2-40B4-BE49-F238E27FC236}">
                <a16:creationId xmlns:a16="http://schemas.microsoft.com/office/drawing/2014/main" id="{80F7BCB9-BAD2-9AF7-1AFA-76163B574FCF}"/>
              </a:ext>
            </a:extLst>
          </p:cNvPr>
          <p:cNvSpPr/>
          <p:nvPr/>
        </p:nvSpPr>
        <p:spPr>
          <a:xfrm rot="5400000">
            <a:off x="664254" y="2183994"/>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CB298824-9C98-E568-D2FC-11A2E0F30636}"/>
              </a:ext>
            </a:extLst>
          </p:cNvPr>
          <p:cNvSpPr txBox="1"/>
          <p:nvPr/>
        </p:nvSpPr>
        <p:spPr>
          <a:xfrm>
            <a:off x="647711" y="2200538"/>
            <a:ext cx="754540" cy="461665"/>
          </a:xfrm>
          <a:prstGeom prst="rect">
            <a:avLst/>
          </a:prstGeom>
          <a:noFill/>
        </p:spPr>
        <p:txBody>
          <a:bodyPr wrap="square" rtlCol="0">
            <a:spAutoFit/>
          </a:bodyPr>
          <a:lstStyle/>
          <a:p>
            <a:pPr algn="ctr"/>
            <a:r>
              <a:rPr lang="en-US" sz="2400" b="1" dirty="0">
                <a:solidFill>
                  <a:schemeClr val="bg1"/>
                </a:solidFill>
                <a:latin typeface="Cambria" panose="02040503050406030204" pitchFamily="18" charset="0"/>
                <a:ea typeface="Cambria" panose="02040503050406030204" pitchFamily="18" charset="0"/>
              </a:rPr>
              <a:t>7</a:t>
            </a:r>
            <a:endParaRPr lang="en-IN" sz="2400" b="1" dirty="0">
              <a:solidFill>
                <a:schemeClr val="bg1"/>
              </a:solidFill>
              <a:latin typeface="Cambria" panose="02040503050406030204" pitchFamily="18" charset="0"/>
              <a:ea typeface="Cambria" panose="02040503050406030204" pitchFamily="18" charset="0"/>
            </a:endParaRPr>
          </a:p>
        </p:txBody>
      </p:sp>
      <p:sp>
        <p:nvSpPr>
          <p:cNvPr id="9" name="Arrow: Pentagon 8">
            <a:extLst>
              <a:ext uri="{FF2B5EF4-FFF2-40B4-BE49-F238E27FC236}">
                <a16:creationId xmlns:a16="http://schemas.microsoft.com/office/drawing/2014/main" id="{7075693B-193C-FC02-BBD7-939CB1DBBD91}"/>
              </a:ext>
            </a:extLst>
          </p:cNvPr>
          <p:cNvSpPr/>
          <p:nvPr/>
        </p:nvSpPr>
        <p:spPr>
          <a:xfrm rot="5400000">
            <a:off x="657987" y="3196375"/>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FB9FAF3B-F620-F155-5879-1655CFE052C1}"/>
              </a:ext>
            </a:extLst>
          </p:cNvPr>
          <p:cNvSpPr txBox="1"/>
          <p:nvPr/>
        </p:nvSpPr>
        <p:spPr>
          <a:xfrm>
            <a:off x="641444" y="3212918"/>
            <a:ext cx="754540" cy="461665"/>
          </a:xfrm>
          <a:prstGeom prst="rect">
            <a:avLst/>
          </a:prstGeom>
          <a:noFill/>
        </p:spPr>
        <p:txBody>
          <a:bodyPr wrap="square" rtlCol="0">
            <a:spAutoFit/>
          </a:bodyPr>
          <a:lstStyle/>
          <a:p>
            <a:pPr algn="ctr"/>
            <a:r>
              <a:rPr lang="en-US" sz="2400" b="1" dirty="0">
                <a:solidFill>
                  <a:schemeClr val="bg1"/>
                </a:solidFill>
                <a:latin typeface="Cambria" panose="02040503050406030204" pitchFamily="18" charset="0"/>
                <a:ea typeface="Cambria" panose="02040503050406030204" pitchFamily="18" charset="0"/>
              </a:rPr>
              <a:t>8</a:t>
            </a:r>
            <a:endParaRPr lang="en-IN" sz="2400" b="1" dirty="0">
              <a:solidFill>
                <a:schemeClr val="bg1"/>
              </a:solidFill>
              <a:latin typeface="Cambria" panose="02040503050406030204" pitchFamily="18" charset="0"/>
              <a:ea typeface="Cambria" panose="02040503050406030204" pitchFamily="18" charset="0"/>
            </a:endParaRPr>
          </a:p>
        </p:txBody>
      </p:sp>
      <p:sp>
        <p:nvSpPr>
          <p:cNvPr id="12" name="TextBox 11">
            <a:extLst>
              <a:ext uri="{FF2B5EF4-FFF2-40B4-BE49-F238E27FC236}">
                <a16:creationId xmlns:a16="http://schemas.microsoft.com/office/drawing/2014/main" id="{4AAEEBA9-6A2B-BD75-028F-DA51CD103515}"/>
              </a:ext>
            </a:extLst>
          </p:cNvPr>
          <p:cNvSpPr txBox="1"/>
          <p:nvPr/>
        </p:nvSpPr>
        <p:spPr>
          <a:xfrm>
            <a:off x="1507064" y="3192004"/>
            <a:ext cx="9492026" cy="843821"/>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Beyond time limits – normal or extended period - </a:t>
            </a:r>
          </a:p>
          <a:p>
            <a:pPr>
              <a:spcAft>
                <a:spcPts val="120"/>
              </a:spcAft>
            </a:pPr>
            <a:r>
              <a:rPr lang="en-US" sz="2400" dirty="0">
                <a:latin typeface="Cambria" panose="02040503050406030204" pitchFamily="18" charset="0"/>
                <a:ea typeface="Cambria" panose="02040503050406030204" pitchFamily="18" charset="0"/>
              </a:rPr>
              <a:t>Invoking sec 74 without </a:t>
            </a:r>
            <a:r>
              <a:rPr lang="en-IN" sz="2400" dirty="0">
                <a:latin typeface="Cambria" panose="02040503050406030204" pitchFamily="18" charset="0"/>
                <a:ea typeface="Cambria" panose="02040503050406030204" pitchFamily="18" charset="0"/>
              </a:rPr>
              <a:t>explaining/presence of serious elements</a:t>
            </a:r>
            <a:endParaRPr lang="en-GB" sz="2400" dirty="0">
              <a:latin typeface="Cambria" panose="02040503050406030204" pitchFamily="18" charset="0"/>
              <a:ea typeface="Cambria" panose="02040503050406030204" pitchFamily="18" charset="0"/>
            </a:endParaRPr>
          </a:p>
        </p:txBody>
      </p:sp>
      <p:sp>
        <p:nvSpPr>
          <p:cNvPr id="27" name="TextBox 26">
            <a:extLst>
              <a:ext uri="{FF2B5EF4-FFF2-40B4-BE49-F238E27FC236}">
                <a16:creationId xmlns:a16="http://schemas.microsoft.com/office/drawing/2014/main" id="{A20A686E-8A5D-9101-870B-718A10E4A582}"/>
              </a:ext>
            </a:extLst>
          </p:cNvPr>
          <p:cNvSpPr txBox="1"/>
          <p:nvPr/>
        </p:nvSpPr>
        <p:spPr>
          <a:xfrm>
            <a:off x="1395984" y="4450664"/>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Beyond monetary limits – 20L for </a:t>
            </a:r>
            <a:r>
              <a:rPr lang="en-US" sz="2400" dirty="0" err="1">
                <a:latin typeface="Cambria" panose="02040503050406030204" pitchFamily="18" charset="0"/>
                <a:ea typeface="Cambria" panose="02040503050406030204" pitchFamily="18" charset="0"/>
              </a:rPr>
              <a:t>Suprdnt</a:t>
            </a:r>
            <a:r>
              <a:rPr lang="en-US" sz="2400" dirty="0">
                <a:latin typeface="Cambria" panose="02040503050406030204" pitchFamily="18" charset="0"/>
                <a:ea typeface="Cambria" panose="02040503050406030204" pitchFamily="18" charset="0"/>
              </a:rPr>
              <a:t>, 2cr for DC/AC </a:t>
            </a:r>
            <a:endParaRPr lang="en-US" sz="2400" i="1" dirty="0">
              <a:latin typeface="Cambria" panose="02040503050406030204" pitchFamily="18" charset="0"/>
              <a:ea typeface="Cambria" panose="02040503050406030204" pitchFamily="18" charset="0"/>
            </a:endParaRPr>
          </a:p>
        </p:txBody>
      </p:sp>
      <p:sp>
        <p:nvSpPr>
          <p:cNvPr id="17" name="Arrow: Pentagon 16">
            <a:extLst>
              <a:ext uri="{FF2B5EF4-FFF2-40B4-BE49-F238E27FC236}">
                <a16:creationId xmlns:a16="http://schemas.microsoft.com/office/drawing/2014/main" id="{E8E9CD9A-7B9D-809C-A7F5-C6FA1E8BFDD7}"/>
              </a:ext>
            </a:extLst>
          </p:cNvPr>
          <p:cNvSpPr/>
          <p:nvPr/>
        </p:nvSpPr>
        <p:spPr>
          <a:xfrm rot="5400000">
            <a:off x="530622" y="4409167"/>
            <a:ext cx="787836" cy="693458"/>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9</a:t>
            </a:r>
            <a:endParaRPr lang="en-IN" sz="2400" b="1" dirty="0"/>
          </a:p>
        </p:txBody>
      </p:sp>
    </p:spTree>
    <p:extLst>
      <p:ext uri="{BB962C8B-B14F-4D97-AF65-F5344CB8AC3E}">
        <p14:creationId xmlns:p14="http://schemas.microsoft.com/office/powerpoint/2010/main" val="24579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2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7FBDADE5-EA1C-9D38-EF39-E86D80C13D07}"/>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 name="Rectangle 2">
            <a:extLst>
              <a:ext uri="{FF2B5EF4-FFF2-40B4-BE49-F238E27FC236}">
                <a16:creationId xmlns:a16="http://schemas.microsoft.com/office/drawing/2014/main" id="{4E96C062-C8A7-0023-7593-F8E4F113CCB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1B9A10C6-2065-AAD9-3D4F-B323B919ED55}"/>
              </a:ext>
            </a:extLst>
          </p:cNvPr>
          <p:cNvSpPr txBox="1"/>
          <p:nvPr/>
        </p:nvSpPr>
        <p:spPr>
          <a:xfrm>
            <a:off x="-38587" y="170183"/>
            <a:ext cx="10468354"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28"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Vires of the Section, Rules, Notification/Circulars – </a:t>
            </a:r>
            <a:r>
              <a:rPr kumimoji="0" lang="en-US" sz="2800" b="1" i="1" u="none" strike="noStrike" kern="1200" cap="none" spc="-28" normalizeH="0" baseline="0" noProof="0" dirty="0" err="1">
                <a:ln>
                  <a:noFill/>
                </a:ln>
                <a:solidFill>
                  <a:prstClr val="white"/>
                </a:solidFill>
                <a:effectLst/>
                <a:uLnTx/>
                <a:uFillTx/>
                <a:latin typeface="Cambria" panose="02040503050406030204" pitchFamily="18" charset="0"/>
                <a:ea typeface="Cambria" panose="02040503050406030204" pitchFamily="18" charset="0"/>
                <a:cs typeface="+mn-cs"/>
              </a:rPr>
              <a:t>E.g’s</a:t>
            </a:r>
            <a:endParaRPr kumimoji="0" lang="en-GB" sz="2800" b="1" i="1" u="none" strike="noStrike" kern="1200" cap="none" spc="-28"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endParaRPr>
          </a:p>
        </p:txBody>
      </p:sp>
      <p:sp>
        <p:nvSpPr>
          <p:cNvPr id="8" name="Arrow: Pentagon 7">
            <a:extLst>
              <a:ext uri="{FF2B5EF4-FFF2-40B4-BE49-F238E27FC236}">
                <a16:creationId xmlns:a16="http://schemas.microsoft.com/office/drawing/2014/main" id="{746E36C0-8B27-C783-3F55-316A101DB26A}"/>
              </a:ext>
            </a:extLst>
          </p:cNvPr>
          <p:cNvSpPr/>
          <p:nvPr/>
        </p:nvSpPr>
        <p:spPr>
          <a:xfrm rot="5400000">
            <a:off x="657987" y="1214136"/>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C2D6D643-3278-CACB-E37D-DDAD472A477B}"/>
              </a:ext>
            </a:extLst>
          </p:cNvPr>
          <p:cNvSpPr txBox="1"/>
          <p:nvPr/>
        </p:nvSpPr>
        <p:spPr>
          <a:xfrm>
            <a:off x="641444" y="1230680"/>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1</a:t>
            </a:r>
          </a:p>
        </p:txBody>
      </p:sp>
      <p:sp>
        <p:nvSpPr>
          <p:cNvPr id="24" name="TextBox 23">
            <a:extLst>
              <a:ext uri="{FF2B5EF4-FFF2-40B4-BE49-F238E27FC236}">
                <a16:creationId xmlns:a16="http://schemas.microsoft.com/office/drawing/2014/main" id="{789B773B-8E50-45E1-BA41-7E056B137E48}"/>
              </a:ext>
            </a:extLst>
          </p:cNvPr>
          <p:cNvSpPr txBox="1"/>
          <p:nvPr/>
        </p:nvSpPr>
        <p:spPr>
          <a:xfrm>
            <a:off x="1799041" y="1139863"/>
            <a:ext cx="9998402"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Principle of Mutuality-Section 7(1)(aa) is ultra-vires to Article 265, 246A </a:t>
            </a:r>
            <a:r>
              <a:rPr lang="en-US" sz="2400" b="1" dirty="0">
                <a:latin typeface="Cambria" panose="02040503050406030204" pitchFamily="18" charset="0"/>
                <a:ea typeface="Cambria" panose="02040503050406030204" pitchFamily="18" charset="0"/>
              </a:rPr>
              <a:t>Indian Medical Association vs. UOI 2025 (96) G.S.T.L. 532 (Ker.)</a:t>
            </a:r>
          </a:p>
        </p:txBody>
      </p:sp>
      <p:sp>
        <p:nvSpPr>
          <p:cNvPr id="25" name="TextBox 24">
            <a:extLst>
              <a:ext uri="{FF2B5EF4-FFF2-40B4-BE49-F238E27FC236}">
                <a16:creationId xmlns:a16="http://schemas.microsoft.com/office/drawing/2014/main" id="{D10B5E9B-01BA-5E77-9E6E-421BC459624D}"/>
              </a:ext>
            </a:extLst>
          </p:cNvPr>
          <p:cNvSpPr txBox="1"/>
          <p:nvPr/>
        </p:nvSpPr>
        <p:spPr>
          <a:xfrm>
            <a:off x="1794579" y="3089807"/>
            <a:ext cx="10496528" cy="1169551"/>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Challenge to Rule 96(10) - </a:t>
            </a:r>
            <a:r>
              <a:rPr lang="en-US" sz="2200" b="1" dirty="0" err="1">
                <a:latin typeface="Cambria" panose="02040503050406030204" pitchFamily="18" charset="0"/>
                <a:ea typeface="Cambria" panose="02040503050406030204" pitchFamily="18" charset="0"/>
              </a:rPr>
              <a:t>Addwrap</a:t>
            </a:r>
            <a:r>
              <a:rPr lang="en-US" sz="2200" b="1" dirty="0">
                <a:latin typeface="Cambria" panose="02040503050406030204" pitchFamily="18" charset="0"/>
                <a:ea typeface="Cambria" panose="02040503050406030204" pitchFamily="18" charset="0"/>
              </a:rPr>
              <a:t> Packaging Pvt. Ltd. vs. UOI (2025) 31 Centax 274 (Guj.) &amp; </a:t>
            </a:r>
            <a:r>
              <a:rPr lang="en-IN" sz="2200" b="1" dirty="0">
                <a:latin typeface="Cambria" panose="02040503050406030204" pitchFamily="18" charset="0"/>
                <a:ea typeface="Cambria" panose="02040503050406030204" pitchFamily="18" charset="0"/>
              </a:rPr>
              <a:t>Sance Laboratories Private Limited vs. UOI 2024 (91) G.S.T.L. 245 (Ker.</a:t>
            </a:r>
            <a:r>
              <a:rPr lang="en-IN"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p:txBody>
      </p:sp>
      <p:sp>
        <p:nvSpPr>
          <p:cNvPr id="6" name="Arrow: Pentagon 5">
            <a:extLst>
              <a:ext uri="{FF2B5EF4-FFF2-40B4-BE49-F238E27FC236}">
                <a16:creationId xmlns:a16="http://schemas.microsoft.com/office/drawing/2014/main" id="{A0445CAA-A2CD-2F69-539C-90D08F8C014B}"/>
              </a:ext>
            </a:extLst>
          </p:cNvPr>
          <p:cNvSpPr/>
          <p:nvPr/>
        </p:nvSpPr>
        <p:spPr>
          <a:xfrm rot="5400000">
            <a:off x="664254" y="2183994"/>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CAA9E22F-6E04-E3B3-9557-E7C93497AFA1}"/>
              </a:ext>
            </a:extLst>
          </p:cNvPr>
          <p:cNvSpPr txBox="1"/>
          <p:nvPr/>
        </p:nvSpPr>
        <p:spPr>
          <a:xfrm>
            <a:off x="647711" y="2200538"/>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2</a:t>
            </a:r>
          </a:p>
        </p:txBody>
      </p:sp>
      <p:sp>
        <p:nvSpPr>
          <p:cNvPr id="9" name="Arrow: Pentagon 8">
            <a:extLst>
              <a:ext uri="{FF2B5EF4-FFF2-40B4-BE49-F238E27FC236}">
                <a16:creationId xmlns:a16="http://schemas.microsoft.com/office/drawing/2014/main" id="{2C7D9383-416F-874E-96BE-35B3715DE516}"/>
              </a:ext>
            </a:extLst>
          </p:cNvPr>
          <p:cNvSpPr/>
          <p:nvPr/>
        </p:nvSpPr>
        <p:spPr>
          <a:xfrm rot="5400000">
            <a:off x="657987" y="319637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40C5B268-DC70-5D7D-B1C0-2B14A2E115CB}"/>
              </a:ext>
            </a:extLst>
          </p:cNvPr>
          <p:cNvSpPr txBox="1"/>
          <p:nvPr/>
        </p:nvSpPr>
        <p:spPr>
          <a:xfrm>
            <a:off x="641444" y="3212919"/>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3</a:t>
            </a:r>
          </a:p>
        </p:txBody>
      </p:sp>
      <p:sp>
        <p:nvSpPr>
          <p:cNvPr id="12" name="TextBox 11">
            <a:extLst>
              <a:ext uri="{FF2B5EF4-FFF2-40B4-BE49-F238E27FC236}">
                <a16:creationId xmlns:a16="http://schemas.microsoft.com/office/drawing/2014/main" id="{6C294667-7219-C047-66E7-441DC9E55026}"/>
              </a:ext>
            </a:extLst>
          </p:cNvPr>
          <p:cNvSpPr txBox="1"/>
          <p:nvPr/>
        </p:nvSpPr>
        <p:spPr>
          <a:xfrm>
            <a:off x="1794579" y="5959558"/>
            <a:ext cx="9492026" cy="1213153"/>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Para 8 of the CBIC Circular No. 125/44/2019 – GST dated 18.11.2019 mandating that refund claims to be filed chronologically </a:t>
            </a:r>
            <a:endParaRPr lang="en-GB" sz="2400" dirty="0">
              <a:latin typeface="Cambria" panose="02040503050406030204" pitchFamily="18" charset="0"/>
              <a:ea typeface="Cambria" panose="02040503050406030204" pitchFamily="18" charset="0"/>
            </a:endParaRPr>
          </a:p>
          <a:p>
            <a:pPr algn="just">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13" name="TextBox 12">
            <a:extLst>
              <a:ext uri="{FF2B5EF4-FFF2-40B4-BE49-F238E27FC236}">
                <a16:creationId xmlns:a16="http://schemas.microsoft.com/office/drawing/2014/main" id="{988D69D4-0AAA-7D9A-982C-442CFF307AFB}"/>
              </a:ext>
            </a:extLst>
          </p:cNvPr>
          <p:cNvSpPr txBox="1"/>
          <p:nvPr/>
        </p:nvSpPr>
        <p:spPr>
          <a:xfrm>
            <a:off x="1794578" y="2103802"/>
            <a:ext cx="10148719"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Section 16(2)(c) challenge - </a:t>
            </a:r>
            <a:r>
              <a:rPr lang="en-US" sz="2400" b="1" dirty="0">
                <a:latin typeface="Cambria" panose="02040503050406030204" pitchFamily="18" charset="0"/>
                <a:ea typeface="Cambria" panose="02040503050406030204" pitchFamily="18" charset="0"/>
              </a:rPr>
              <a:t>National </a:t>
            </a:r>
            <a:r>
              <a:rPr lang="en-US" sz="2400" b="1" dirty="0" err="1">
                <a:latin typeface="Cambria" panose="02040503050406030204" pitchFamily="18" charset="0"/>
                <a:ea typeface="Cambria" panose="02040503050406030204" pitchFamily="18" charset="0"/>
              </a:rPr>
              <a:t>Plasto</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Moulding</a:t>
            </a:r>
            <a:r>
              <a:rPr lang="en-US" sz="2400" b="1" dirty="0">
                <a:latin typeface="Cambria" panose="02040503050406030204" pitchFamily="18" charset="0"/>
                <a:ea typeface="Cambria" panose="02040503050406030204" pitchFamily="18" charset="0"/>
              </a:rPr>
              <a:t> vs. State of Assam 2024 (89) G.S.T.L. 82 (Gau.) and contrary orders of Kerala &amp; Patna HC</a:t>
            </a:r>
            <a:r>
              <a:rPr lang="en-US" sz="2400" dirty="0">
                <a:latin typeface="Cambria" panose="02040503050406030204" pitchFamily="18" charset="0"/>
                <a:ea typeface="Cambria" panose="02040503050406030204" pitchFamily="18" charset="0"/>
              </a:rPr>
              <a:t> </a:t>
            </a:r>
          </a:p>
        </p:txBody>
      </p:sp>
      <p:sp>
        <p:nvSpPr>
          <p:cNvPr id="14" name="Arrow: Pentagon 13">
            <a:extLst>
              <a:ext uri="{FF2B5EF4-FFF2-40B4-BE49-F238E27FC236}">
                <a16:creationId xmlns:a16="http://schemas.microsoft.com/office/drawing/2014/main" id="{4FA146D2-B5CA-9433-E266-C117CD9AD84D}"/>
              </a:ext>
            </a:extLst>
          </p:cNvPr>
          <p:cNvSpPr/>
          <p:nvPr/>
        </p:nvSpPr>
        <p:spPr>
          <a:xfrm rot="5400000">
            <a:off x="664254" y="414945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TextBox 15">
            <a:extLst>
              <a:ext uri="{FF2B5EF4-FFF2-40B4-BE49-F238E27FC236}">
                <a16:creationId xmlns:a16="http://schemas.microsoft.com/office/drawing/2014/main" id="{6AE70234-9260-923D-7FD2-2823115D0634}"/>
              </a:ext>
            </a:extLst>
          </p:cNvPr>
          <p:cNvSpPr txBox="1"/>
          <p:nvPr/>
        </p:nvSpPr>
        <p:spPr>
          <a:xfrm>
            <a:off x="647711" y="4165999"/>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4</a:t>
            </a:r>
          </a:p>
        </p:txBody>
      </p:sp>
      <p:sp>
        <p:nvSpPr>
          <p:cNvPr id="17" name="Arrow: Pentagon 16">
            <a:extLst>
              <a:ext uri="{FF2B5EF4-FFF2-40B4-BE49-F238E27FC236}">
                <a16:creationId xmlns:a16="http://schemas.microsoft.com/office/drawing/2014/main" id="{E2660A34-257A-3ECB-9D40-4B166614B962}"/>
              </a:ext>
            </a:extLst>
          </p:cNvPr>
          <p:cNvSpPr/>
          <p:nvPr/>
        </p:nvSpPr>
        <p:spPr>
          <a:xfrm rot="5400000">
            <a:off x="657987" y="5097921"/>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TextBox 18">
            <a:extLst>
              <a:ext uri="{FF2B5EF4-FFF2-40B4-BE49-F238E27FC236}">
                <a16:creationId xmlns:a16="http://schemas.microsoft.com/office/drawing/2014/main" id="{67512792-22C0-531F-9261-E27B15A54993}"/>
              </a:ext>
            </a:extLst>
          </p:cNvPr>
          <p:cNvSpPr txBox="1"/>
          <p:nvPr/>
        </p:nvSpPr>
        <p:spPr>
          <a:xfrm>
            <a:off x="641444" y="5114465"/>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5</a:t>
            </a:r>
          </a:p>
        </p:txBody>
      </p:sp>
      <p:sp>
        <p:nvSpPr>
          <p:cNvPr id="27" name="TextBox 26">
            <a:extLst>
              <a:ext uri="{FF2B5EF4-FFF2-40B4-BE49-F238E27FC236}">
                <a16:creationId xmlns:a16="http://schemas.microsoft.com/office/drawing/2014/main" id="{184B5754-4003-FD5A-DEB3-95C92693FCE1}"/>
              </a:ext>
            </a:extLst>
          </p:cNvPr>
          <p:cNvSpPr txBox="1"/>
          <p:nvPr/>
        </p:nvSpPr>
        <p:spPr>
          <a:xfrm>
            <a:off x="1799041" y="4088748"/>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Time limit extension notifications challenge-Section 168A</a:t>
            </a:r>
          </a:p>
        </p:txBody>
      </p:sp>
      <p:sp>
        <p:nvSpPr>
          <p:cNvPr id="29" name="TextBox 28">
            <a:extLst>
              <a:ext uri="{FF2B5EF4-FFF2-40B4-BE49-F238E27FC236}">
                <a16:creationId xmlns:a16="http://schemas.microsoft.com/office/drawing/2014/main" id="{B35E64A1-8ED7-08A5-C538-D7C84BF48D72}"/>
              </a:ext>
            </a:extLst>
          </p:cNvPr>
          <p:cNvSpPr txBox="1"/>
          <p:nvPr/>
        </p:nvSpPr>
        <p:spPr>
          <a:xfrm>
            <a:off x="1799041" y="5024814"/>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Levy of the IGST on deemed Ocean Freights </a:t>
            </a:r>
          </a:p>
        </p:txBody>
      </p:sp>
      <p:sp>
        <p:nvSpPr>
          <p:cNvPr id="30" name="Arrow: Pentagon 29">
            <a:extLst>
              <a:ext uri="{FF2B5EF4-FFF2-40B4-BE49-F238E27FC236}">
                <a16:creationId xmlns:a16="http://schemas.microsoft.com/office/drawing/2014/main" id="{371E8245-C843-E64D-9A31-79C73AA259D9}"/>
              </a:ext>
            </a:extLst>
          </p:cNvPr>
          <p:cNvSpPr/>
          <p:nvPr/>
        </p:nvSpPr>
        <p:spPr>
          <a:xfrm rot="5400000">
            <a:off x="664254" y="6042612"/>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TextBox 30">
            <a:extLst>
              <a:ext uri="{FF2B5EF4-FFF2-40B4-BE49-F238E27FC236}">
                <a16:creationId xmlns:a16="http://schemas.microsoft.com/office/drawing/2014/main" id="{1D4B627E-7840-B70B-7016-847310D4BC3A}"/>
              </a:ext>
            </a:extLst>
          </p:cNvPr>
          <p:cNvSpPr txBox="1"/>
          <p:nvPr/>
        </p:nvSpPr>
        <p:spPr>
          <a:xfrm>
            <a:off x="647711" y="6059156"/>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6</a:t>
            </a:r>
          </a:p>
        </p:txBody>
      </p:sp>
    </p:spTree>
    <p:extLst>
      <p:ext uri="{BB962C8B-B14F-4D97-AF65-F5344CB8AC3E}">
        <p14:creationId xmlns:p14="http://schemas.microsoft.com/office/powerpoint/2010/main" val="2610053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10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10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P spid="2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669FD078-B76C-79CA-4B67-6069D4FD543C}"/>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AD5BA660-D2B5-AA2B-BB02-5E80929CD557}"/>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F71F9739-C403-5F06-CBE0-9FACB4293B55}"/>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6168A9C9-53B8-A7FC-E1AA-7574309A6A32}"/>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374BBCCF-5D3C-734F-089F-35CF647F9806}"/>
              </a:ext>
            </a:extLst>
          </p:cNvPr>
          <p:cNvSpPr txBox="1"/>
          <p:nvPr/>
        </p:nvSpPr>
        <p:spPr>
          <a:xfrm>
            <a:off x="2" y="131822"/>
            <a:ext cx="8748800" cy="954107"/>
          </a:xfrm>
          <a:prstGeom prst="rect">
            <a:avLst/>
          </a:prstGeom>
          <a:noFill/>
        </p:spPr>
        <p:txBody>
          <a:bodyPr wrap="square" anchor="ctr">
            <a:spAutoFit/>
          </a:bodyPr>
          <a:lstStyle/>
          <a:p>
            <a:r>
              <a:rPr lang="en-US" sz="2800" b="1" i="1" spc="-28" dirty="0">
                <a:solidFill>
                  <a:schemeClr val="bg1"/>
                </a:solidFill>
                <a:latin typeface="Cambria" panose="02040503050406030204" pitchFamily="18" charset="0"/>
                <a:ea typeface="Cambria" panose="02040503050406030204" pitchFamily="18" charset="0"/>
              </a:rPr>
              <a:t>Limitations in Appeal/adjudications</a:t>
            </a:r>
          </a:p>
          <a:p>
            <a:endParaRPr lang="en-US" sz="2800" b="1" i="1" spc="-28" dirty="0">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CDF660EE-CD27-8CA0-383A-890042E7071B}"/>
              </a:ext>
            </a:extLst>
          </p:cNvPr>
          <p:cNvSpPr/>
          <p:nvPr/>
        </p:nvSpPr>
        <p:spPr>
          <a:xfrm rot="5400000">
            <a:off x="683567" y="1188556"/>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1</a:t>
            </a:r>
            <a:endParaRPr lang="en-IN" sz="2800" b="1" dirty="0"/>
          </a:p>
        </p:txBody>
      </p:sp>
      <p:sp>
        <p:nvSpPr>
          <p:cNvPr id="24" name="TextBox 23">
            <a:extLst>
              <a:ext uri="{FF2B5EF4-FFF2-40B4-BE49-F238E27FC236}">
                <a16:creationId xmlns:a16="http://schemas.microsoft.com/office/drawing/2014/main" id="{076ED324-52F0-D95E-D6FC-AE748427CE77}"/>
              </a:ext>
            </a:extLst>
          </p:cNvPr>
          <p:cNvSpPr txBox="1"/>
          <p:nvPr/>
        </p:nvSpPr>
        <p:spPr>
          <a:xfrm>
            <a:off x="1799041" y="1139863"/>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Revenue biased </a:t>
            </a:r>
          </a:p>
        </p:txBody>
      </p:sp>
      <p:sp>
        <p:nvSpPr>
          <p:cNvPr id="10" name="Arrow: Pentagon 9">
            <a:extLst>
              <a:ext uri="{FF2B5EF4-FFF2-40B4-BE49-F238E27FC236}">
                <a16:creationId xmlns:a16="http://schemas.microsoft.com/office/drawing/2014/main" id="{712998D2-9671-AE5D-A156-D8BCCDFE8492}"/>
              </a:ext>
            </a:extLst>
          </p:cNvPr>
          <p:cNvSpPr/>
          <p:nvPr/>
        </p:nvSpPr>
        <p:spPr>
          <a:xfrm rot="5400000">
            <a:off x="683567" y="1880442"/>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2</a:t>
            </a:r>
            <a:endParaRPr lang="en-IN" sz="2800" b="1" dirty="0"/>
          </a:p>
        </p:txBody>
      </p:sp>
      <p:sp>
        <p:nvSpPr>
          <p:cNvPr id="15" name="Arrow: Pentagon 14">
            <a:extLst>
              <a:ext uri="{FF2B5EF4-FFF2-40B4-BE49-F238E27FC236}">
                <a16:creationId xmlns:a16="http://schemas.microsoft.com/office/drawing/2014/main" id="{A11C048B-074D-D9A8-D98B-E79F54591E76}"/>
              </a:ext>
            </a:extLst>
          </p:cNvPr>
          <p:cNvSpPr/>
          <p:nvPr/>
        </p:nvSpPr>
        <p:spPr>
          <a:xfrm rot="5400000">
            <a:off x="683566" y="2572328"/>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3</a:t>
            </a:r>
            <a:endParaRPr lang="en-IN" sz="2800" b="1" dirty="0"/>
          </a:p>
        </p:txBody>
      </p:sp>
      <p:sp>
        <p:nvSpPr>
          <p:cNvPr id="16" name="Arrow: Pentagon 15">
            <a:extLst>
              <a:ext uri="{FF2B5EF4-FFF2-40B4-BE49-F238E27FC236}">
                <a16:creationId xmlns:a16="http://schemas.microsoft.com/office/drawing/2014/main" id="{23CA55FA-EBA3-DF44-4185-B5582F7DD246}"/>
              </a:ext>
            </a:extLst>
          </p:cNvPr>
          <p:cNvSpPr/>
          <p:nvPr/>
        </p:nvSpPr>
        <p:spPr>
          <a:xfrm rot="5400000">
            <a:off x="697215" y="3272787"/>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4</a:t>
            </a:r>
            <a:endParaRPr lang="en-IN" sz="2800" b="1" dirty="0"/>
          </a:p>
        </p:txBody>
      </p:sp>
      <p:sp>
        <p:nvSpPr>
          <p:cNvPr id="18" name="Arrow: Pentagon 17">
            <a:extLst>
              <a:ext uri="{FF2B5EF4-FFF2-40B4-BE49-F238E27FC236}">
                <a16:creationId xmlns:a16="http://schemas.microsoft.com/office/drawing/2014/main" id="{7553C222-8DD1-E9A8-D906-A938E956F347}"/>
              </a:ext>
            </a:extLst>
          </p:cNvPr>
          <p:cNvSpPr/>
          <p:nvPr/>
        </p:nvSpPr>
        <p:spPr>
          <a:xfrm rot="5400000">
            <a:off x="711953" y="3964673"/>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5</a:t>
            </a:r>
            <a:endParaRPr lang="en-IN" sz="2800" b="1" dirty="0"/>
          </a:p>
        </p:txBody>
      </p:sp>
      <p:sp>
        <p:nvSpPr>
          <p:cNvPr id="19" name="Arrow: Pentagon 18">
            <a:extLst>
              <a:ext uri="{FF2B5EF4-FFF2-40B4-BE49-F238E27FC236}">
                <a16:creationId xmlns:a16="http://schemas.microsoft.com/office/drawing/2014/main" id="{C31A0D0E-497E-94A3-5AF4-CC8A28BEE721}"/>
              </a:ext>
            </a:extLst>
          </p:cNvPr>
          <p:cNvSpPr/>
          <p:nvPr/>
        </p:nvSpPr>
        <p:spPr>
          <a:xfrm rot="5400000">
            <a:off x="697215" y="4644051"/>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6</a:t>
            </a:r>
            <a:endParaRPr lang="en-IN" sz="2800" b="1" dirty="0"/>
          </a:p>
        </p:txBody>
      </p:sp>
      <p:sp>
        <p:nvSpPr>
          <p:cNvPr id="21" name="Arrow: Pentagon 20">
            <a:extLst>
              <a:ext uri="{FF2B5EF4-FFF2-40B4-BE49-F238E27FC236}">
                <a16:creationId xmlns:a16="http://schemas.microsoft.com/office/drawing/2014/main" id="{A418D35B-0EFF-AFD8-5BE0-D47F057C06F1}"/>
              </a:ext>
            </a:extLst>
          </p:cNvPr>
          <p:cNvSpPr/>
          <p:nvPr/>
        </p:nvSpPr>
        <p:spPr>
          <a:xfrm rot="5400000">
            <a:off x="683565" y="5517363"/>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7</a:t>
            </a:r>
            <a:endParaRPr lang="en-IN" sz="2800" b="1" dirty="0"/>
          </a:p>
        </p:txBody>
      </p:sp>
      <p:sp>
        <p:nvSpPr>
          <p:cNvPr id="23" name="Arrow: Pentagon 22">
            <a:extLst>
              <a:ext uri="{FF2B5EF4-FFF2-40B4-BE49-F238E27FC236}">
                <a16:creationId xmlns:a16="http://schemas.microsoft.com/office/drawing/2014/main" id="{D5CD90E9-069E-D717-1BD3-B2C627846532}"/>
              </a:ext>
            </a:extLst>
          </p:cNvPr>
          <p:cNvSpPr/>
          <p:nvPr/>
        </p:nvSpPr>
        <p:spPr>
          <a:xfrm rot="5400000">
            <a:off x="711953" y="6196741"/>
            <a:ext cx="461666" cy="5459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800" b="1" dirty="0"/>
              <a:t>8</a:t>
            </a:r>
            <a:endParaRPr lang="en-IN" sz="2800" b="1" dirty="0"/>
          </a:p>
        </p:txBody>
      </p:sp>
      <p:sp>
        <p:nvSpPr>
          <p:cNvPr id="26" name="TextBox 25">
            <a:extLst>
              <a:ext uri="{FF2B5EF4-FFF2-40B4-BE49-F238E27FC236}">
                <a16:creationId xmlns:a16="http://schemas.microsoft.com/office/drawing/2014/main" id="{29763F21-AD08-9392-C441-B10D4C8809A4}"/>
              </a:ext>
            </a:extLst>
          </p:cNvPr>
          <p:cNvSpPr txBox="1"/>
          <p:nvPr/>
        </p:nvSpPr>
        <p:spPr>
          <a:xfrm>
            <a:off x="1799041" y="1810249"/>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Rigid timelines –Condonation power is limited </a:t>
            </a:r>
          </a:p>
        </p:txBody>
      </p:sp>
      <p:sp>
        <p:nvSpPr>
          <p:cNvPr id="28" name="TextBox 27">
            <a:extLst>
              <a:ext uri="{FF2B5EF4-FFF2-40B4-BE49-F238E27FC236}">
                <a16:creationId xmlns:a16="http://schemas.microsoft.com/office/drawing/2014/main" id="{CA53F37E-99C9-6CA0-A0D1-3C0AD26C229E}"/>
              </a:ext>
            </a:extLst>
          </p:cNvPr>
          <p:cNvSpPr txBox="1"/>
          <p:nvPr/>
        </p:nvSpPr>
        <p:spPr>
          <a:xfrm>
            <a:off x="1799041" y="2480635"/>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Mandatory Pre-deposits – esp. high pitched demands</a:t>
            </a:r>
          </a:p>
        </p:txBody>
      </p:sp>
      <p:sp>
        <p:nvSpPr>
          <p:cNvPr id="29" name="TextBox 28">
            <a:extLst>
              <a:ext uri="{FF2B5EF4-FFF2-40B4-BE49-F238E27FC236}">
                <a16:creationId xmlns:a16="http://schemas.microsoft.com/office/drawing/2014/main" id="{D5674864-2229-D0BD-3298-35DDC9A07F2D}"/>
              </a:ext>
            </a:extLst>
          </p:cNvPr>
          <p:cNvSpPr txBox="1"/>
          <p:nvPr/>
        </p:nvSpPr>
        <p:spPr>
          <a:xfrm>
            <a:off x="1779020" y="5465194"/>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Time consuming </a:t>
            </a:r>
          </a:p>
        </p:txBody>
      </p:sp>
      <p:sp>
        <p:nvSpPr>
          <p:cNvPr id="30" name="TextBox 29">
            <a:extLst>
              <a:ext uri="{FF2B5EF4-FFF2-40B4-BE49-F238E27FC236}">
                <a16:creationId xmlns:a16="http://schemas.microsoft.com/office/drawing/2014/main" id="{864CA925-C7B4-8473-65B6-AD4A9D257A14}"/>
              </a:ext>
            </a:extLst>
          </p:cNvPr>
          <p:cNvSpPr txBox="1"/>
          <p:nvPr/>
        </p:nvSpPr>
        <p:spPr>
          <a:xfrm>
            <a:off x="1779020" y="4586087"/>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Interplay of the other law - GST officer may not be competent on other laws</a:t>
            </a:r>
            <a:endParaRPr lang="en-IN" sz="2400" dirty="0">
              <a:latin typeface="Cambria" panose="02040503050406030204" pitchFamily="18" charset="0"/>
              <a:ea typeface="Cambria" panose="02040503050406030204" pitchFamily="18" charset="0"/>
            </a:endParaRPr>
          </a:p>
        </p:txBody>
      </p:sp>
      <p:sp>
        <p:nvSpPr>
          <p:cNvPr id="31" name="TextBox 30">
            <a:extLst>
              <a:ext uri="{FF2B5EF4-FFF2-40B4-BE49-F238E27FC236}">
                <a16:creationId xmlns:a16="http://schemas.microsoft.com/office/drawing/2014/main" id="{C14F7120-5865-6CE1-C909-3D2479DBA53E}"/>
              </a:ext>
            </a:extLst>
          </p:cNvPr>
          <p:cNvSpPr txBox="1"/>
          <p:nvPr/>
        </p:nvSpPr>
        <p:spPr>
          <a:xfrm>
            <a:off x="1799041" y="3915699"/>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Lack of understanding the GST provisions</a:t>
            </a:r>
            <a:endParaRPr lang="en-IN" sz="2400" dirty="0">
              <a:latin typeface="Cambria" panose="02040503050406030204" pitchFamily="18" charset="0"/>
              <a:ea typeface="Cambria" panose="02040503050406030204" pitchFamily="18" charset="0"/>
            </a:endParaRPr>
          </a:p>
        </p:txBody>
      </p:sp>
      <p:sp>
        <p:nvSpPr>
          <p:cNvPr id="32" name="TextBox 31">
            <a:extLst>
              <a:ext uri="{FF2B5EF4-FFF2-40B4-BE49-F238E27FC236}">
                <a16:creationId xmlns:a16="http://schemas.microsoft.com/office/drawing/2014/main" id="{659BF5A9-F804-DDE2-0F42-8AB1186A29A4}"/>
              </a:ext>
            </a:extLst>
          </p:cNvPr>
          <p:cNvSpPr txBox="1"/>
          <p:nvPr/>
        </p:nvSpPr>
        <p:spPr>
          <a:xfrm>
            <a:off x="1799041" y="3198167"/>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Judicial indiscipline </a:t>
            </a:r>
            <a:endParaRPr lang="en-IN" sz="2400" dirty="0">
              <a:latin typeface="Cambria" panose="02040503050406030204" pitchFamily="18" charset="0"/>
              <a:ea typeface="Cambria" panose="02040503050406030204" pitchFamily="18" charset="0"/>
            </a:endParaRPr>
          </a:p>
        </p:txBody>
      </p:sp>
      <p:sp>
        <p:nvSpPr>
          <p:cNvPr id="33" name="TextBox 32">
            <a:extLst>
              <a:ext uri="{FF2B5EF4-FFF2-40B4-BE49-F238E27FC236}">
                <a16:creationId xmlns:a16="http://schemas.microsoft.com/office/drawing/2014/main" id="{A6083D46-9170-6878-A6D3-D526CCB51ADA}"/>
              </a:ext>
            </a:extLst>
          </p:cNvPr>
          <p:cNvSpPr txBox="1"/>
          <p:nvPr/>
        </p:nvSpPr>
        <p:spPr>
          <a:xfrm>
            <a:off x="1779020" y="6071495"/>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Meeting the Targets</a:t>
            </a:r>
          </a:p>
        </p:txBody>
      </p:sp>
    </p:spTree>
    <p:extLst>
      <p:ext uri="{BB962C8B-B14F-4D97-AF65-F5344CB8AC3E}">
        <p14:creationId xmlns:p14="http://schemas.microsoft.com/office/powerpoint/2010/main" val="246525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P spid="28" grpId="0"/>
      <p:bldP spid="29" grpId="0"/>
      <p:bldP spid="30" grpId="0"/>
      <p:bldP spid="31" grpId="0"/>
      <p:bldP spid="32" grpId="0"/>
      <p:bldP spid="3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DFCFA72A-B897-B8E7-5300-29678DE3B1B9}"/>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E5641BF0-039A-99B7-4081-133F9CD31692}"/>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8C27BC8A-251B-154B-C2B8-4C5E04105B29}"/>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81F5B611-69E5-8B13-69AA-9B895E5FA56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E28E75D7-4ED4-C3E3-DD1B-CF9470AC49BF}"/>
              </a:ext>
            </a:extLst>
          </p:cNvPr>
          <p:cNvSpPr txBox="1"/>
          <p:nvPr/>
        </p:nvSpPr>
        <p:spPr>
          <a:xfrm>
            <a:off x="0" y="156464"/>
            <a:ext cx="10468354" cy="954107"/>
          </a:xfrm>
          <a:prstGeom prst="rect">
            <a:avLst/>
          </a:prstGeom>
          <a:noFill/>
        </p:spPr>
        <p:txBody>
          <a:bodyPr wrap="square">
            <a:spAutoFit/>
          </a:bodyPr>
          <a:lstStyle/>
          <a:p>
            <a:r>
              <a:rPr lang="en-US" sz="2800" b="1" i="1" spc="-25" dirty="0">
                <a:solidFill>
                  <a:schemeClr val="bg1"/>
                </a:solidFill>
                <a:latin typeface="Cambria" panose="02040503050406030204" pitchFamily="18" charset="0"/>
                <a:ea typeface="Cambria" panose="02040503050406030204" pitchFamily="18" charset="0"/>
              </a:rPr>
              <a:t>Important Points</a:t>
            </a:r>
            <a:endParaRPr lang="en-US" sz="2800" b="1" i="1" spc="-28" dirty="0">
              <a:solidFill>
                <a:schemeClr val="bg1"/>
              </a:solidFill>
              <a:latin typeface="Cambria" panose="02040503050406030204" pitchFamily="18" charset="0"/>
              <a:ea typeface="Cambria" panose="02040503050406030204" pitchFamily="18" charset="0"/>
            </a:endParaRPr>
          </a:p>
          <a:p>
            <a:endParaRPr lang="en-US" sz="2800" b="1" i="1" spc="-28" dirty="0">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6773D024-B970-AE51-7F19-937A3E6F08FE}"/>
              </a:ext>
            </a:extLst>
          </p:cNvPr>
          <p:cNvSpPr/>
          <p:nvPr/>
        </p:nvSpPr>
        <p:spPr>
          <a:xfrm rot="5400000">
            <a:off x="657987" y="1214136"/>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940CB7EC-A274-1C80-E638-EC6D577B6629}"/>
              </a:ext>
            </a:extLst>
          </p:cNvPr>
          <p:cNvSpPr txBox="1"/>
          <p:nvPr/>
        </p:nvSpPr>
        <p:spPr>
          <a:xfrm>
            <a:off x="641444" y="1230680"/>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1</a:t>
            </a:r>
          </a:p>
        </p:txBody>
      </p:sp>
      <p:sp>
        <p:nvSpPr>
          <p:cNvPr id="24" name="TextBox 23">
            <a:extLst>
              <a:ext uri="{FF2B5EF4-FFF2-40B4-BE49-F238E27FC236}">
                <a16:creationId xmlns:a16="http://schemas.microsoft.com/office/drawing/2014/main" id="{7F52FD98-431A-87BB-4C4D-61B157A7ED52}"/>
              </a:ext>
            </a:extLst>
          </p:cNvPr>
          <p:cNvSpPr txBox="1"/>
          <p:nvPr/>
        </p:nvSpPr>
        <p:spPr>
          <a:xfrm>
            <a:off x="1752893" y="1238413"/>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Case involving disputed facts-WRIT may not entertained generally</a:t>
            </a:r>
            <a:endParaRPr lang="en-US" sz="2400" dirty="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D3E4E253-FCAF-9E9F-58F2-B6F8FA329001}"/>
              </a:ext>
            </a:extLst>
          </p:cNvPr>
          <p:cNvSpPr txBox="1"/>
          <p:nvPr/>
        </p:nvSpPr>
        <p:spPr>
          <a:xfrm>
            <a:off x="1794579" y="3089807"/>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Determination of questions which demand an elaborate examination of evidence-WRIT is not suggestible  </a:t>
            </a:r>
          </a:p>
        </p:txBody>
      </p:sp>
      <p:sp>
        <p:nvSpPr>
          <p:cNvPr id="6" name="Arrow: Pentagon 5">
            <a:extLst>
              <a:ext uri="{FF2B5EF4-FFF2-40B4-BE49-F238E27FC236}">
                <a16:creationId xmlns:a16="http://schemas.microsoft.com/office/drawing/2014/main" id="{786DE4D6-75C6-3774-E166-90566224D421}"/>
              </a:ext>
            </a:extLst>
          </p:cNvPr>
          <p:cNvSpPr/>
          <p:nvPr/>
        </p:nvSpPr>
        <p:spPr>
          <a:xfrm rot="5400000">
            <a:off x="664254" y="2183994"/>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948549D7-A4DE-4358-C19B-C553DD06B876}"/>
              </a:ext>
            </a:extLst>
          </p:cNvPr>
          <p:cNvSpPr txBox="1"/>
          <p:nvPr/>
        </p:nvSpPr>
        <p:spPr>
          <a:xfrm>
            <a:off x="647711" y="2200538"/>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2</a:t>
            </a:r>
          </a:p>
        </p:txBody>
      </p:sp>
      <p:sp>
        <p:nvSpPr>
          <p:cNvPr id="9" name="Arrow: Pentagon 8">
            <a:extLst>
              <a:ext uri="{FF2B5EF4-FFF2-40B4-BE49-F238E27FC236}">
                <a16:creationId xmlns:a16="http://schemas.microsoft.com/office/drawing/2014/main" id="{269CA553-DEA8-6279-1150-1D8DA6450B50}"/>
              </a:ext>
            </a:extLst>
          </p:cNvPr>
          <p:cNvSpPr/>
          <p:nvPr/>
        </p:nvSpPr>
        <p:spPr>
          <a:xfrm rot="5400000">
            <a:off x="657987" y="319637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8E470998-3CE4-B88B-0DF6-07C0CDC1A508}"/>
              </a:ext>
            </a:extLst>
          </p:cNvPr>
          <p:cNvSpPr txBox="1"/>
          <p:nvPr/>
        </p:nvSpPr>
        <p:spPr>
          <a:xfrm>
            <a:off x="641444" y="3212919"/>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3</a:t>
            </a:r>
          </a:p>
        </p:txBody>
      </p:sp>
      <p:sp>
        <p:nvSpPr>
          <p:cNvPr id="12" name="TextBox 11">
            <a:extLst>
              <a:ext uri="{FF2B5EF4-FFF2-40B4-BE49-F238E27FC236}">
                <a16:creationId xmlns:a16="http://schemas.microsoft.com/office/drawing/2014/main" id="{D5BE67A3-14E7-8A38-D84C-482E127F936F}"/>
              </a:ext>
            </a:extLst>
          </p:cNvPr>
          <p:cNvSpPr txBox="1"/>
          <p:nvPr/>
        </p:nvSpPr>
        <p:spPr>
          <a:xfrm>
            <a:off x="1794579" y="5959558"/>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If the third party is required to arrayed in the proceedings-WRIT petition can be filed- Bank Manager/Govt Dept</a:t>
            </a:r>
          </a:p>
        </p:txBody>
      </p:sp>
      <p:sp>
        <p:nvSpPr>
          <p:cNvPr id="13" name="TextBox 12">
            <a:extLst>
              <a:ext uri="{FF2B5EF4-FFF2-40B4-BE49-F238E27FC236}">
                <a16:creationId xmlns:a16="http://schemas.microsoft.com/office/drawing/2014/main" id="{952EA9B8-4FCB-4021-1263-625DC8D01F4D}"/>
              </a:ext>
            </a:extLst>
          </p:cNvPr>
          <p:cNvSpPr txBox="1"/>
          <p:nvPr/>
        </p:nvSpPr>
        <p:spPr>
          <a:xfrm>
            <a:off x="1794579" y="2103802"/>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Factual inquiry could not be conveniently undertaken in writ jurisdiction</a:t>
            </a:r>
          </a:p>
        </p:txBody>
      </p:sp>
      <p:sp>
        <p:nvSpPr>
          <p:cNvPr id="14" name="Arrow: Pentagon 13">
            <a:extLst>
              <a:ext uri="{FF2B5EF4-FFF2-40B4-BE49-F238E27FC236}">
                <a16:creationId xmlns:a16="http://schemas.microsoft.com/office/drawing/2014/main" id="{B92E0635-AB9B-06F4-1E8B-9A84A230B2D9}"/>
              </a:ext>
            </a:extLst>
          </p:cNvPr>
          <p:cNvSpPr/>
          <p:nvPr/>
        </p:nvSpPr>
        <p:spPr>
          <a:xfrm rot="5400000">
            <a:off x="664254" y="414945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TextBox 15">
            <a:extLst>
              <a:ext uri="{FF2B5EF4-FFF2-40B4-BE49-F238E27FC236}">
                <a16:creationId xmlns:a16="http://schemas.microsoft.com/office/drawing/2014/main" id="{D5812523-0A94-FE47-8AA9-2BE9A00607AA}"/>
              </a:ext>
            </a:extLst>
          </p:cNvPr>
          <p:cNvSpPr txBox="1"/>
          <p:nvPr/>
        </p:nvSpPr>
        <p:spPr>
          <a:xfrm>
            <a:off x="647711" y="4165999"/>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4</a:t>
            </a:r>
          </a:p>
        </p:txBody>
      </p:sp>
      <p:sp>
        <p:nvSpPr>
          <p:cNvPr id="17" name="Arrow: Pentagon 16">
            <a:extLst>
              <a:ext uri="{FF2B5EF4-FFF2-40B4-BE49-F238E27FC236}">
                <a16:creationId xmlns:a16="http://schemas.microsoft.com/office/drawing/2014/main" id="{387A433E-953C-4139-4497-AC89F9F5CCFD}"/>
              </a:ext>
            </a:extLst>
          </p:cNvPr>
          <p:cNvSpPr/>
          <p:nvPr/>
        </p:nvSpPr>
        <p:spPr>
          <a:xfrm rot="5400000">
            <a:off x="657987" y="5097921"/>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TextBox 18">
            <a:extLst>
              <a:ext uri="{FF2B5EF4-FFF2-40B4-BE49-F238E27FC236}">
                <a16:creationId xmlns:a16="http://schemas.microsoft.com/office/drawing/2014/main" id="{51315CFF-4E56-92F2-D0B0-66AC06994B1D}"/>
              </a:ext>
            </a:extLst>
          </p:cNvPr>
          <p:cNvSpPr txBox="1"/>
          <p:nvPr/>
        </p:nvSpPr>
        <p:spPr>
          <a:xfrm>
            <a:off x="641444" y="5114465"/>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5</a:t>
            </a:r>
          </a:p>
        </p:txBody>
      </p:sp>
      <p:sp>
        <p:nvSpPr>
          <p:cNvPr id="27" name="TextBox 26">
            <a:extLst>
              <a:ext uri="{FF2B5EF4-FFF2-40B4-BE49-F238E27FC236}">
                <a16:creationId xmlns:a16="http://schemas.microsoft.com/office/drawing/2014/main" id="{4598905B-9A0F-B1F5-5F75-240A4A053F49}"/>
              </a:ext>
            </a:extLst>
          </p:cNvPr>
          <p:cNvSpPr txBox="1"/>
          <p:nvPr/>
        </p:nvSpPr>
        <p:spPr>
          <a:xfrm>
            <a:off x="1799041" y="4088748"/>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Case involving pure question of law, WRIT may be entertained </a:t>
            </a:r>
          </a:p>
        </p:txBody>
      </p:sp>
      <p:sp>
        <p:nvSpPr>
          <p:cNvPr id="29" name="TextBox 28">
            <a:extLst>
              <a:ext uri="{FF2B5EF4-FFF2-40B4-BE49-F238E27FC236}">
                <a16:creationId xmlns:a16="http://schemas.microsoft.com/office/drawing/2014/main" id="{AF92F241-8AC6-4787-A690-8CC5E43CEC33}"/>
              </a:ext>
            </a:extLst>
          </p:cNvPr>
          <p:cNvSpPr txBox="1"/>
          <p:nvPr/>
        </p:nvSpPr>
        <p:spPr>
          <a:xfrm>
            <a:off x="1799041" y="5024814"/>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Shall come with the clean hands </a:t>
            </a:r>
          </a:p>
        </p:txBody>
      </p:sp>
      <p:sp>
        <p:nvSpPr>
          <p:cNvPr id="30" name="Arrow: Pentagon 29">
            <a:extLst>
              <a:ext uri="{FF2B5EF4-FFF2-40B4-BE49-F238E27FC236}">
                <a16:creationId xmlns:a16="http://schemas.microsoft.com/office/drawing/2014/main" id="{FE8906BE-E0F1-87E1-BC88-9441F36F1AF5}"/>
              </a:ext>
            </a:extLst>
          </p:cNvPr>
          <p:cNvSpPr/>
          <p:nvPr/>
        </p:nvSpPr>
        <p:spPr>
          <a:xfrm rot="5400000">
            <a:off x="664254" y="6042612"/>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TextBox 30">
            <a:extLst>
              <a:ext uri="{FF2B5EF4-FFF2-40B4-BE49-F238E27FC236}">
                <a16:creationId xmlns:a16="http://schemas.microsoft.com/office/drawing/2014/main" id="{201B420C-4B8D-3F95-F7E3-FB8295BFDFE0}"/>
              </a:ext>
            </a:extLst>
          </p:cNvPr>
          <p:cNvSpPr txBox="1"/>
          <p:nvPr/>
        </p:nvSpPr>
        <p:spPr>
          <a:xfrm>
            <a:off x="647711" y="6059156"/>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6</a:t>
            </a:r>
          </a:p>
        </p:txBody>
      </p:sp>
    </p:spTree>
    <p:extLst>
      <p:ext uri="{BB962C8B-B14F-4D97-AF65-F5344CB8AC3E}">
        <p14:creationId xmlns:p14="http://schemas.microsoft.com/office/powerpoint/2010/main" val="2194912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10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10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372877" y="-1431955"/>
            <a:ext cx="10119201" cy="10119201"/>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alpha val="0"/>
              </a:srgbClr>
            </a:solidFill>
            <a:ln w="38100" cap="sq">
              <a:solidFill>
                <a:srgbClr val="145DA0"/>
              </a:solidFill>
              <a:prstDash val="solid"/>
              <a:miter/>
            </a:ln>
          </p:spPr>
          <p:txBody>
            <a:bodyPr/>
            <a:lstStyle/>
            <a:p>
              <a:endParaRPr lang="en-IN" sz="1200">
                <a:latin typeface="Cambria" panose="02040503050406030204" pitchFamily="18" charset="0"/>
                <a:ea typeface="Cambria" panose="02040503050406030204" pitchFamily="18" charset="0"/>
              </a:endParaRPr>
            </a:p>
          </p:txBody>
        </p:sp>
        <p:sp>
          <p:nvSpPr>
            <p:cNvPr id="4" name="TextBox 4"/>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grpSp>
        <p:nvGrpSpPr>
          <p:cNvPr id="5" name="Group 5"/>
          <p:cNvGrpSpPr/>
          <p:nvPr/>
        </p:nvGrpSpPr>
        <p:grpSpPr>
          <a:xfrm>
            <a:off x="-4061337" y="-1010920"/>
            <a:ext cx="9254614" cy="9254613"/>
            <a:chOff x="0" y="4835"/>
            <a:chExt cx="812800" cy="812800"/>
          </a:xfrm>
        </p:grpSpPr>
        <p:sp>
          <p:nvSpPr>
            <p:cNvPr id="6" name="Freeform 6"/>
            <p:cNvSpPr/>
            <p:nvPr/>
          </p:nvSpPr>
          <p:spPr>
            <a:xfrm>
              <a:off x="0" y="4835"/>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solidFill>
          </p:spPr>
          <p:txBody>
            <a:bodyPr/>
            <a:lstStyle/>
            <a:p>
              <a:endParaRPr lang="en-IN" sz="1200">
                <a:latin typeface="Cambria" panose="02040503050406030204" pitchFamily="18" charset="0"/>
                <a:ea typeface="Cambria" panose="02040503050406030204" pitchFamily="18" charset="0"/>
              </a:endParaRPr>
            </a:p>
          </p:txBody>
        </p:sp>
        <p:sp>
          <p:nvSpPr>
            <p:cNvPr id="7" name="TextBox 7"/>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grpSp>
        <p:nvGrpSpPr>
          <p:cNvPr id="13" name="Group 13"/>
          <p:cNvGrpSpPr/>
          <p:nvPr/>
        </p:nvGrpSpPr>
        <p:grpSpPr>
          <a:xfrm>
            <a:off x="6010103" y="2639710"/>
            <a:ext cx="983808" cy="973929"/>
            <a:chOff x="0" y="0"/>
            <a:chExt cx="812800" cy="812800"/>
          </a:xfrm>
        </p:grpSpPr>
        <p:sp>
          <p:nvSpPr>
            <p:cNvPr id="14" name="Freeform 1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solidFill>
          </p:spPr>
          <p:txBody>
            <a:bodyPr/>
            <a:lstStyle/>
            <a:p>
              <a:endParaRPr lang="en-IN" sz="1200">
                <a:latin typeface="Cambria" panose="02040503050406030204" pitchFamily="18" charset="0"/>
                <a:ea typeface="Cambria" panose="02040503050406030204" pitchFamily="18" charset="0"/>
              </a:endParaRPr>
            </a:p>
          </p:txBody>
        </p:sp>
        <p:sp>
          <p:nvSpPr>
            <p:cNvPr id="15" name="TextBox 15"/>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sp>
        <p:nvSpPr>
          <p:cNvPr id="16" name="TextBox 16"/>
          <p:cNvSpPr txBox="1"/>
          <p:nvPr/>
        </p:nvSpPr>
        <p:spPr>
          <a:xfrm>
            <a:off x="6146511" y="2796710"/>
            <a:ext cx="756093" cy="602729"/>
          </a:xfrm>
          <a:prstGeom prst="rect">
            <a:avLst/>
          </a:prstGeom>
        </p:spPr>
        <p:txBody>
          <a:bodyPr lIns="0" tIns="0" rIns="0" bIns="0" rtlCol="0" anchor="t">
            <a:spAutoFit/>
          </a:bodyPr>
          <a:lstStyle/>
          <a:p>
            <a:pPr algn="ctr">
              <a:lnSpc>
                <a:spcPts val="4667"/>
              </a:lnSpc>
              <a:spcBef>
                <a:spcPct val="0"/>
              </a:spcBef>
            </a:pPr>
            <a:r>
              <a:rPr lang="en-US" sz="4000" b="1" dirty="0">
                <a:solidFill>
                  <a:srgbClr val="FDFDFD"/>
                </a:solidFill>
                <a:latin typeface="Cambria" panose="02040503050406030204" pitchFamily="18" charset="0"/>
                <a:ea typeface="Cambria" panose="02040503050406030204" pitchFamily="18" charset="0"/>
              </a:rPr>
              <a:t>3</a:t>
            </a:r>
          </a:p>
        </p:txBody>
      </p:sp>
      <p:grpSp>
        <p:nvGrpSpPr>
          <p:cNvPr id="17" name="Group 17"/>
          <p:cNvGrpSpPr/>
          <p:nvPr/>
        </p:nvGrpSpPr>
        <p:grpSpPr>
          <a:xfrm>
            <a:off x="5965747" y="3824743"/>
            <a:ext cx="1012762" cy="995423"/>
            <a:chOff x="0" y="0"/>
            <a:chExt cx="812800" cy="812800"/>
          </a:xfrm>
        </p:grpSpPr>
        <p:sp>
          <p:nvSpPr>
            <p:cNvPr id="18" name="Freeform 1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solidFill>
          </p:spPr>
          <p:txBody>
            <a:bodyPr/>
            <a:lstStyle/>
            <a:p>
              <a:endParaRPr lang="en-IN" sz="1200">
                <a:latin typeface="Cambria" panose="02040503050406030204" pitchFamily="18" charset="0"/>
                <a:ea typeface="Cambria" panose="02040503050406030204" pitchFamily="18" charset="0"/>
              </a:endParaRPr>
            </a:p>
          </p:txBody>
        </p:sp>
        <p:sp>
          <p:nvSpPr>
            <p:cNvPr id="19" name="TextBox 19"/>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sp>
        <p:nvSpPr>
          <p:cNvPr id="20" name="TextBox 20"/>
          <p:cNvSpPr txBox="1"/>
          <p:nvPr/>
        </p:nvSpPr>
        <p:spPr>
          <a:xfrm>
            <a:off x="6113241" y="4003321"/>
            <a:ext cx="756093" cy="602729"/>
          </a:xfrm>
          <a:prstGeom prst="rect">
            <a:avLst/>
          </a:prstGeom>
        </p:spPr>
        <p:txBody>
          <a:bodyPr lIns="0" tIns="0" rIns="0" bIns="0" rtlCol="0" anchor="t">
            <a:spAutoFit/>
          </a:bodyPr>
          <a:lstStyle/>
          <a:p>
            <a:pPr algn="ctr">
              <a:lnSpc>
                <a:spcPts val="4667"/>
              </a:lnSpc>
              <a:spcBef>
                <a:spcPct val="0"/>
              </a:spcBef>
            </a:pPr>
            <a:r>
              <a:rPr lang="en-US" sz="4000" b="1" dirty="0">
                <a:solidFill>
                  <a:srgbClr val="FDFDFD"/>
                </a:solidFill>
                <a:latin typeface="Cambria" panose="02040503050406030204" pitchFamily="18" charset="0"/>
                <a:ea typeface="Cambria" panose="02040503050406030204" pitchFamily="18" charset="0"/>
              </a:rPr>
              <a:t>4</a:t>
            </a:r>
          </a:p>
        </p:txBody>
      </p:sp>
      <p:grpSp>
        <p:nvGrpSpPr>
          <p:cNvPr id="11" name="Group 10">
            <a:extLst>
              <a:ext uri="{FF2B5EF4-FFF2-40B4-BE49-F238E27FC236}">
                <a16:creationId xmlns:a16="http://schemas.microsoft.com/office/drawing/2014/main" id="{83EA5EB8-EE23-A3A6-6B6E-BF37474EA2AF}"/>
              </a:ext>
            </a:extLst>
          </p:cNvPr>
          <p:cNvGrpSpPr/>
          <p:nvPr/>
        </p:nvGrpSpPr>
        <p:grpSpPr>
          <a:xfrm>
            <a:off x="5398436" y="1561041"/>
            <a:ext cx="1282477" cy="934924"/>
            <a:chOff x="5398436" y="1561041"/>
            <a:chExt cx="1282477" cy="934924"/>
          </a:xfrm>
        </p:grpSpPr>
        <p:grpSp>
          <p:nvGrpSpPr>
            <p:cNvPr id="8" name="Group 8"/>
            <p:cNvGrpSpPr/>
            <p:nvPr/>
          </p:nvGrpSpPr>
          <p:grpSpPr>
            <a:xfrm>
              <a:off x="5744558" y="1561041"/>
              <a:ext cx="936355" cy="934924"/>
              <a:chOff x="0" y="0"/>
              <a:chExt cx="812800" cy="812800"/>
            </a:xfrm>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solidFill>
            </p:spPr>
            <p:txBody>
              <a:bodyPr/>
              <a:lstStyle/>
              <a:p>
                <a:endParaRPr lang="en-IN" sz="1200" dirty="0">
                  <a:latin typeface="Cambria" panose="02040503050406030204" pitchFamily="18" charset="0"/>
                  <a:ea typeface="Cambria" panose="02040503050406030204" pitchFamily="18" charset="0"/>
                </a:endParaRPr>
              </a:p>
            </p:txBody>
          </p:sp>
          <p:sp>
            <p:nvSpPr>
              <p:cNvPr id="10" name="TextBox 10"/>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sp>
          <p:nvSpPr>
            <p:cNvPr id="12" name="TextBox 12"/>
            <p:cNvSpPr txBox="1"/>
            <p:nvPr/>
          </p:nvSpPr>
          <p:spPr>
            <a:xfrm>
              <a:off x="5850048" y="1712287"/>
              <a:ext cx="756093" cy="602729"/>
            </a:xfrm>
            <a:prstGeom prst="rect">
              <a:avLst/>
            </a:prstGeom>
          </p:spPr>
          <p:txBody>
            <a:bodyPr lIns="0" tIns="0" rIns="0" bIns="0" rtlCol="0" anchor="t">
              <a:spAutoFit/>
            </a:bodyPr>
            <a:lstStyle/>
            <a:p>
              <a:pPr algn="ctr">
                <a:lnSpc>
                  <a:spcPts val="4667"/>
                </a:lnSpc>
                <a:spcBef>
                  <a:spcPct val="0"/>
                </a:spcBef>
              </a:pPr>
              <a:r>
                <a:rPr lang="en-US" sz="4000" b="1" dirty="0">
                  <a:solidFill>
                    <a:srgbClr val="FDFDFD"/>
                  </a:solidFill>
                  <a:latin typeface="Cambria" panose="02040503050406030204" pitchFamily="18" charset="0"/>
                  <a:ea typeface="Cambria" panose="02040503050406030204" pitchFamily="18" charset="0"/>
                </a:rPr>
                <a:t>2</a:t>
              </a:r>
            </a:p>
          </p:txBody>
        </p:sp>
        <p:grpSp>
          <p:nvGrpSpPr>
            <p:cNvPr id="25" name="Group 25"/>
            <p:cNvGrpSpPr/>
            <p:nvPr/>
          </p:nvGrpSpPr>
          <p:grpSpPr>
            <a:xfrm>
              <a:off x="5398436" y="2010994"/>
              <a:ext cx="249071" cy="249071"/>
              <a:chOff x="0" y="0"/>
              <a:chExt cx="812800" cy="812800"/>
            </a:xfrm>
          </p:grpSpPr>
          <p:sp>
            <p:nvSpPr>
              <p:cNvPr id="26" name="Freeform 2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FDFD"/>
              </a:solidFill>
              <a:ln w="38100" cap="sq">
                <a:solidFill>
                  <a:srgbClr val="00569E"/>
                </a:solidFill>
                <a:prstDash val="solid"/>
                <a:miter/>
              </a:ln>
            </p:spPr>
            <p:txBody>
              <a:bodyPr/>
              <a:lstStyle/>
              <a:p>
                <a:endParaRPr lang="en-IN" sz="1200">
                  <a:latin typeface="Cambria" panose="02040503050406030204" pitchFamily="18" charset="0"/>
                  <a:ea typeface="Cambria" panose="02040503050406030204" pitchFamily="18" charset="0"/>
                </a:endParaRPr>
              </a:p>
            </p:txBody>
          </p:sp>
          <p:sp>
            <p:nvSpPr>
              <p:cNvPr id="27" name="TextBox 27"/>
              <p:cNvSpPr txBox="1"/>
              <p:nvPr/>
            </p:nvSpPr>
            <p:spPr>
              <a:xfrm>
                <a:off x="76200" y="28575"/>
                <a:ext cx="660400" cy="708025"/>
              </a:xfrm>
              <a:prstGeom prst="rect">
                <a:avLst/>
              </a:prstGeom>
            </p:spPr>
            <p:txBody>
              <a:bodyPr lIns="0" tIns="0" rIns="0" bIns="0" rtlCol="0" anchor="ctr"/>
              <a:lstStyle/>
              <a:p>
                <a:pPr algn="ctr">
                  <a:lnSpc>
                    <a:spcPts val="2427"/>
                  </a:lnSpc>
                </a:pPr>
                <a:endParaRPr sz="1200">
                  <a:latin typeface="Cambria" panose="02040503050406030204" pitchFamily="18" charset="0"/>
                  <a:ea typeface="Cambria" panose="02040503050406030204" pitchFamily="18" charset="0"/>
                </a:endParaRPr>
              </a:p>
            </p:txBody>
          </p:sp>
        </p:grpSp>
      </p:grpSp>
      <p:grpSp>
        <p:nvGrpSpPr>
          <p:cNvPr id="28" name="Group 28"/>
          <p:cNvGrpSpPr/>
          <p:nvPr/>
        </p:nvGrpSpPr>
        <p:grpSpPr>
          <a:xfrm>
            <a:off x="5580245" y="4159237"/>
            <a:ext cx="249071" cy="249071"/>
            <a:chOff x="0" y="0"/>
            <a:chExt cx="812800" cy="812800"/>
          </a:xfrm>
        </p:grpSpPr>
        <p:sp>
          <p:nvSpPr>
            <p:cNvPr id="29" name="Freeform 2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FDFD"/>
            </a:solidFill>
            <a:ln w="38100" cap="sq">
              <a:solidFill>
                <a:srgbClr val="00569E"/>
              </a:solidFill>
              <a:prstDash val="solid"/>
              <a:miter/>
            </a:ln>
          </p:spPr>
          <p:txBody>
            <a:bodyPr/>
            <a:lstStyle/>
            <a:p>
              <a:endParaRPr lang="en-IN" sz="1200">
                <a:latin typeface="Cambria" panose="02040503050406030204" pitchFamily="18" charset="0"/>
                <a:ea typeface="Cambria" panose="02040503050406030204" pitchFamily="18" charset="0"/>
              </a:endParaRPr>
            </a:p>
          </p:txBody>
        </p:sp>
        <p:sp>
          <p:nvSpPr>
            <p:cNvPr id="30" name="TextBox 30"/>
            <p:cNvSpPr txBox="1"/>
            <p:nvPr/>
          </p:nvSpPr>
          <p:spPr>
            <a:xfrm>
              <a:off x="76200" y="28575"/>
              <a:ext cx="660400" cy="708025"/>
            </a:xfrm>
            <a:prstGeom prst="rect">
              <a:avLst/>
            </a:prstGeom>
          </p:spPr>
          <p:txBody>
            <a:bodyPr lIns="0" tIns="0" rIns="0" bIns="0" rtlCol="0" anchor="ctr"/>
            <a:lstStyle/>
            <a:p>
              <a:pPr algn="ctr">
                <a:lnSpc>
                  <a:spcPts val="2427"/>
                </a:lnSpc>
              </a:pPr>
              <a:endParaRPr sz="1200">
                <a:latin typeface="Cambria" panose="02040503050406030204" pitchFamily="18" charset="0"/>
                <a:ea typeface="Cambria" panose="02040503050406030204" pitchFamily="18" charset="0"/>
              </a:endParaRPr>
            </a:p>
          </p:txBody>
        </p:sp>
      </p:grpSp>
      <p:grpSp>
        <p:nvGrpSpPr>
          <p:cNvPr id="34" name="Group 34"/>
          <p:cNvGrpSpPr/>
          <p:nvPr/>
        </p:nvGrpSpPr>
        <p:grpSpPr>
          <a:xfrm>
            <a:off x="5321634" y="5232620"/>
            <a:ext cx="249071" cy="249071"/>
            <a:chOff x="0" y="0"/>
            <a:chExt cx="812800" cy="812800"/>
          </a:xfrm>
        </p:grpSpPr>
        <p:sp>
          <p:nvSpPr>
            <p:cNvPr id="35" name="Freeform 3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FDFD"/>
            </a:solidFill>
            <a:ln w="38100" cap="sq">
              <a:solidFill>
                <a:srgbClr val="00569E"/>
              </a:solidFill>
              <a:prstDash val="solid"/>
              <a:miter/>
            </a:ln>
          </p:spPr>
          <p:txBody>
            <a:bodyPr/>
            <a:lstStyle/>
            <a:p>
              <a:endParaRPr lang="en-IN" sz="1200">
                <a:latin typeface="Cambria" panose="02040503050406030204" pitchFamily="18" charset="0"/>
                <a:ea typeface="Cambria" panose="02040503050406030204" pitchFamily="18" charset="0"/>
              </a:endParaRPr>
            </a:p>
          </p:txBody>
        </p:sp>
        <p:sp>
          <p:nvSpPr>
            <p:cNvPr id="36" name="TextBox 36"/>
            <p:cNvSpPr txBox="1"/>
            <p:nvPr/>
          </p:nvSpPr>
          <p:spPr>
            <a:xfrm>
              <a:off x="76200" y="28575"/>
              <a:ext cx="660400" cy="708025"/>
            </a:xfrm>
            <a:prstGeom prst="rect">
              <a:avLst/>
            </a:prstGeom>
          </p:spPr>
          <p:txBody>
            <a:bodyPr lIns="0" tIns="0" rIns="0" bIns="0" rtlCol="0" anchor="ctr"/>
            <a:lstStyle/>
            <a:p>
              <a:pPr algn="ctr">
                <a:lnSpc>
                  <a:spcPts val="2427"/>
                </a:lnSpc>
              </a:pPr>
              <a:endParaRPr sz="1200">
                <a:latin typeface="Cambria" panose="02040503050406030204" pitchFamily="18" charset="0"/>
                <a:ea typeface="Cambria" panose="02040503050406030204" pitchFamily="18" charset="0"/>
              </a:endParaRPr>
            </a:p>
          </p:txBody>
        </p:sp>
      </p:grpSp>
      <p:sp>
        <p:nvSpPr>
          <p:cNvPr id="37" name="TextBox 37"/>
          <p:cNvSpPr txBox="1"/>
          <p:nvPr/>
        </p:nvSpPr>
        <p:spPr>
          <a:xfrm>
            <a:off x="498587" y="2683173"/>
            <a:ext cx="3741848" cy="1667123"/>
          </a:xfrm>
          <a:prstGeom prst="rect">
            <a:avLst/>
          </a:prstGeom>
        </p:spPr>
        <p:txBody>
          <a:bodyPr wrap="square" lIns="0" tIns="0" rIns="0" bIns="0" rtlCol="0" anchor="t">
            <a:spAutoFit/>
          </a:bodyPr>
          <a:lstStyle/>
          <a:p>
            <a:pPr algn="ctr">
              <a:lnSpc>
                <a:spcPts val="6533"/>
              </a:lnSpc>
            </a:pPr>
            <a:r>
              <a:rPr lang="en-US" sz="6500" b="1" dirty="0">
                <a:solidFill>
                  <a:srgbClr val="FFFFFF"/>
                </a:solidFill>
                <a:latin typeface="Cambria" panose="02040503050406030204" pitchFamily="18" charset="0"/>
                <a:ea typeface="Cambria" panose="02040503050406030204" pitchFamily="18" charset="0"/>
              </a:rPr>
              <a:t>Session</a:t>
            </a:r>
          </a:p>
          <a:p>
            <a:pPr algn="ctr">
              <a:lnSpc>
                <a:spcPts val="6533"/>
              </a:lnSpc>
            </a:pPr>
            <a:r>
              <a:rPr lang="en-US" sz="6500" b="1" dirty="0">
                <a:solidFill>
                  <a:srgbClr val="FFFFFF"/>
                </a:solidFill>
                <a:latin typeface="Cambria" panose="02040503050406030204" pitchFamily="18" charset="0"/>
                <a:ea typeface="Cambria" panose="02040503050406030204" pitchFamily="18" charset="0"/>
              </a:rPr>
              <a:t>Coverage</a:t>
            </a:r>
          </a:p>
        </p:txBody>
      </p:sp>
      <p:sp>
        <p:nvSpPr>
          <p:cNvPr id="38" name="TextBox 38"/>
          <p:cNvSpPr txBox="1"/>
          <p:nvPr/>
        </p:nvSpPr>
        <p:spPr>
          <a:xfrm>
            <a:off x="6762507" y="1719570"/>
            <a:ext cx="5052122" cy="538609"/>
          </a:xfrm>
          <a:prstGeom prst="rect">
            <a:avLst/>
          </a:prstGeom>
        </p:spPr>
        <p:txBody>
          <a:bodyPr wrap="square" lIns="0" tIns="0" rIns="0" bIns="0" rtlCol="0" anchor="t">
            <a:spAutoFit/>
          </a:bodyPr>
          <a:lstStyle/>
          <a:p>
            <a:pPr algn="just">
              <a:lnSpc>
                <a:spcPts val="2146"/>
              </a:lnSpc>
            </a:pPr>
            <a:r>
              <a:rPr lang="en-US" sz="2000" spc="-30" dirty="0">
                <a:solidFill>
                  <a:srgbClr val="000000"/>
                </a:solidFill>
                <a:latin typeface="Cambria" panose="02040503050406030204" pitchFamily="18" charset="0"/>
                <a:ea typeface="Cambria" panose="02040503050406030204" pitchFamily="18" charset="0"/>
              </a:rPr>
              <a:t>Appeal vs WRIT Remedy-case studies/practical considerations  </a:t>
            </a:r>
          </a:p>
        </p:txBody>
      </p:sp>
      <p:sp>
        <p:nvSpPr>
          <p:cNvPr id="39" name="TextBox 39"/>
          <p:cNvSpPr txBox="1"/>
          <p:nvPr/>
        </p:nvSpPr>
        <p:spPr>
          <a:xfrm>
            <a:off x="7086143" y="2823549"/>
            <a:ext cx="4400392" cy="269304"/>
          </a:xfrm>
          <a:prstGeom prst="rect">
            <a:avLst/>
          </a:prstGeom>
        </p:spPr>
        <p:txBody>
          <a:bodyPr lIns="0" tIns="0" rIns="0" bIns="0" rtlCol="0" anchor="t">
            <a:spAutoFit/>
          </a:bodyPr>
          <a:lstStyle/>
          <a:p>
            <a:pPr algn="just">
              <a:lnSpc>
                <a:spcPts val="2146"/>
              </a:lnSpc>
            </a:pPr>
            <a:r>
              <a:rPr lang="en-US" sz="2000" spc="-30" dirty="0">
                <a:solidFill>
                  <a:srgbClr val="000000"/>
                </a:solidFill>
                <a:latin typeface="Cambria" panose="02040503050406030204" pitchFamily="18" charset="0"/>
                <a:ea typeface="Cambria" panose="02040503050406030204" pitchFamily="18" charset="0"/>
              </a:rPr>
              <a:t>Some important principles</a:t>
            </a:r>
          </a:p>
        </p:txBody>
      </p:sp>
      <p:grpSp>
        <p:nvGrpSpPr>
          <p:cNvPr id="21" name="Group 25">
            <a:extLst>
              <a:ext uri="{FF2B5EF4-FFF2-40B4-BE49-F238E27FC236}">
                <a16:creationId xmlns:a16="http://schemas.microsoft.com/office/drawing/2014/main" id="{20CB4DC3-A82D-B757-8089-E6BEF10E805D}"/>
              </a:ext>
            </a:extLst>
          </p:cNvPr>
          <p:cNvGrpSpPr/>
          <p:nvPr/>
        </p:nvGrpSpPr>
        <p:grpSpPr>
          <a:xfrm>
            <a:off x="5588044" y="2988574"/>
            <a:ext cx="249071" cy="249071"/>
            <a:chOff x="0" y="0"/>
            <a:chExt cx="812800" cy="812800"/>
          </a:xfrm>
        </p:grpSpPr>
        <p:sp>
          <p:nvSpPr>
            <p:cNvPr id="22" name="Freeform 26">
              <a:extLst>
                <a:ext uri="{FF2B5EF4-FFF2-40B4-BE49-F238E27FC236}">
                  <a16:creationId xmlns:a16="http://schemas.microsoft.com/office/drawing/2014/main" id="{D503878E-B5BA-1D69-2B94-C01B525356D1}"/>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FDFD"/>
            </a:solidFill>
            <a:ln w="38100" cap="sq">
              <a:solidFill>
                <a:srgbClr val="00569E"/>
              </a:solidFill>
              <a:prstDash val="solid"/>
              <a:miter/>
            </a:ln>
          </p:spPr>
          <p:txBody>
            <a:bodyPr/>
            <a:lstStyle/>
            <a:p>
              <a:endParaRPr lang="en-IN" sz="1200">
                <a:latin typeface="Cambria" panose="02040503050406030204" pitchFamily="18" charset="0"/>
                <a:ea typeface="Cambria" panose="02040503050406030204" pitchFamily="18" charset="0"/>
              </a:endParaRPr>
            </a:p>
          </p:txBody>
        </p:sp>
        <p:sp>
          <p:nvSpPr>
            <p:cNvPr id="23" name="TextBox 27">
              <a:extLst>
                <a:ext uri="{FF2B5EF4-FFF2-40B4-BE49-F238E27FC236}">
                  <a16:creationId xmlns:a16="http://schemas.microsoft.com/office/drawing/2014/main" id="{9AE93C5A-20C8-A37B-69F7-D3BE9E5578A4}"/>
                </a:ext>
              </a:extLst>
            </p:cNvPr>
            <p:cNvSpPr txBox="1"/>
            <p:nvPr/>
          </p:nvSpPr>
          <p:spPr>
            <a:xfrm>
              <a:off x="76200" y="28575"/>
              <a:ext cx="660400" cy="708025"/>
            </a:xfrm>
            <a:prstGeom prst="rect">
              <a:avLst/>
            </a:prstGeom>
          </p:spPr>
          <p:txBody>
            <a:bodyPr lIns="0" tIns="0" rIns="0" bIns="0" rtlCol="0" anchor="ctr"/>
            <a:lstStyle/>
            <a:p>
              <a:pPr algn="ctr">
                <a:lnSpc>
                  <a:spcPts val="2427"/>
                </a:lnSpc>
              </a:pPr>
              <a:endParaRPr sz="1200">
                <a:latin typeface="Cambria" panose="02040503050406030204" pitchFamily="18" charset="0"/>
                <a:ea typeface="Cambria" panose="02040503050406030204" pitchFamily="18" charset="0"/>
              </a:endParaRPr>
            </a:p>
          </p:txBody>
        </p:sp>
      </p:grpSp>
      <p:grpSp>
        <p:nvGrpSpPr>
          <p:cNvPr id="33" name="Group 17">
            <a:extLst>
              <a:ext uri="{FF2B5EF4-FFF2-40B4-BE49-F238E27FC236}">
                <a16:creationId xmlns:a16="http://schemas.microsoft.com/office/drawing/2014/main" id="{E2F0463C-5DF0-BC57-8698-CF4D12321EAF}"/>
              </a:ext>
            </a:extLst>
          </p:cNvPr>
          <p:cNvGrpSpPr/>
          <p:nvPr/>
        </p:nvGrpSpPr>
        <p:grpSpPr>
          <a:xfrm>
            <a:off x="5704780" y="4954869"/>
            <a:ext cx="973929" cy="973929"/>
            <a:chOff x="0" y="0"/>
            <a:chExt cx="812800" cy="812800"/>
          </a:xfrm>
        </p:grpSpPr>
        <p:sp>
          <p:nvSpPr>
            <p:cNvPr id="40" name="Freeform 18">
              <a:extLst>
                <a:ext uri="{FF2B5EF4-FFF2-40B4-BE49-F238E27FC236}">
                  <a16:creationId xmlns:a16="http://schemas.microsoft.com/office/drawing/2014/main" id="{C030BC84-E68B-2D81-A0DE-0A7DA362E4E2}"/>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solidFill>
          </p:spPr>
          <p:txBody>
            <a:bodyPr/>
            <a:lstStyle/>
            <a:p>
              <a:endParaRPr lang="en-IN" sz="1200">
                <a:latin typeface="Cambria" panose="02040503050406030204" pitchFamily="18" charset="0"/>
                <a:ea typeface="Cambria" panose="02040503050406030204" pitchFamily="18" charset="0"/>
              </a:endParaRPr>
            </a:p>
          </p:txBody>
        </p:sp>
        <p:sp>
          <p:nvSpPr>
            <p:cNvPr id="41" name="TextBox 19">
              <a:extLst>
                <a:ext uri="{FF2B5EF4-FFF2-40B4-BE49-F238E27FC236}">
                  <a16:creationId xmlns:a16="http://schemas.microsoft.com/office/drawing/2014/main" id="{110EC32B-5917-278E-EEAC-C39873555896}"/>
                </a:ext>
              </a:extLst>
            </p:cNvPr>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sp>
        <p:nvSpPr>
          <p:cNvPr id="48" name="TextBox 39">
            <a:extLst>
              <a:ext uri="{FF2B5EF4-FFF2-40B4-BE49-F238E27FC236}">
                <a16:creationId xmlns:a16="http://schemas.microsoft.com/office/drawing/2014/main" id="{08199A7B-46F1-6B8A-8F55-B0E55A3EEAF8}"/>
              </a:ext>
            </a:extLst>
          </p:cNvPr>
          <p:cNvSpPr txBox="1"/>
          <p:nvPr/>
        </p:nvSpPr>
        <p:spPr>
          <a:xfrm>
            <a:off x="7114940" y="4083612"/>
            <a:ext cx="4556569" cy="538609"/>
          </a:xfrm>
          <a:prstGeom prst="rect">
            <a:avLst/>
          </a:prstGeom>
        </p:spPr>
        <p:txBody>
          <a:bodyPr wrap="square" lIns="0" tIns="0" rIns="0" bIns="0" rtlCol="0" anchor="t">
            <a:spAutoFit/>
          </a:bodyPr>
          <a:lstStyle/>
          <a:p>
            <a:pPr algn="just">
              <a:lnSpc>
                <a:spcPts val="2146"/>
              </a:lnSpc>
            </a:pPr>
            <a:r>
              <a:rPr lang="en-US" sz="2000" spc="-30" dirty="0">
                <a:solidFill>
                  <a:srgbClr val="000000"/>
                </a:solidFill>
                <a:latin typeface="Cambria" panose="02040503050406030204" pitchFamily="18" charset="0"/>
                <a:ea typeface="Cambria" panose="02040503050406030204" pitchFamily="18" charset="0"/>
              </a:rPr>
              <a:t>Limitations in Appeal/adjudications &amp; in WRIT remedy</a:t>
            </a:r>
          </a:p>
        </p:txBody>
      </p:sp>
      <p:sp>
        <p:nvSpPr>
          <p:cNvPr id="49" name="TextBox 39">
            <a:extLst>
              <a:ext uri="{FF2B5EF4-FFF2-40B4-BE49-F238E27FC236}">
                <a16:creationId xmlns:a16="http://schemas.microsoft.com/office/drawing/2014/main" id="{7708B6A6-3E88-062A-8831-4DDC002AA8DA}"/>
              </a:ext>
            </a:extLst>
          </p:cNvPr>
          <p:cNvSpPr txBox="1"/>
          <p:nvPr/>
        </p:nvSpPr>
        <p:spPr>
          <a:xfrm>
            <a:off x="6812784" y="5385536"/>
            <a:ext cx="4896008" cy="538609"/>
          </a:xfrm>
          <a:prstGeom prst="rect">
            <a:avLst/>
          </a:prstGeom>
        </p:spPr>
        <p:txBody>
          <a:bodyPr wrap="square" lIns="0" tIns="0" rIns="0" bIns="0" rtlCol="0" anchor="t">
            <a:spAutoFit/>
          </a:bodyPr>
          <a:lstStyle/>
          <a:p>
            <a:pPr>
              <a:lnSpc>
                <a:spcPts val="2146"/>
              </a:lnSpc>
            </a:pPr>
            <a:r>
              <a:rPr lang="en-US" sz="2000" spc="-30" dirty="0">
                <a:solidFill>
                  <a:srgbClr val="000000"/>
                </a:solidFill>
                <a:latin typeface="Cambria" panose="02040503050406030204" pitchFamily="18" charset="0"/>
                <a:ea typeface="Cambria" panose="02040503050406030204" pitchFamily="18" charset="0"/>
              </a:rPr>
              <a:t>Some important judgments on WRIT jurisdiction</a:t>
            </a:r>
          </a:p>
        </p:txBody>
      </p:sp>
      <p:sp>
        <p:nvSpPr>
          <p:cNvPr id="52" name="TextBox 51">
            <a:extLst>
              <a:ext uri="{FF2B5EF4-FFF2-40B4-BE49-F238E27FC236}">
                <a16:creationId xmlns:a16="http://schemas.microsoft.com/office/drawing/2014/main" id="{C872FA6F-5069-2893-6603-A417261DF66A}"/>
              </a:ext>
            </a:extLst>
          </p:cNvPr>
          <p:cNvSpPr txBox="1"/>
          <p:nvPr/>
        </p:nvSpPr>
        <p:spPr>
          <a:xfrm>
            <a:off x="5952505" y="5064647"/>
            <a:ext cx="467956" cy="707886"/>
          </a:xfrm>
          <a:prstGeom prst="rect">
            <a:avLst/>
          </a:prstGeom>
          <a:noFill/>
        </p:spPr>
        <p:txBody>
          <a:bodyPr wrap="square" rtlCol="0">
            <a:spAutoFit/>
          </a:bodyPr>
          <a:lstStyle/>
          <a:p>
            <a:r>
              <a:rPr lang="en-IN" sz="4000" b="1" dirty="0">
                <a:solidFill>
                  <a:schemeClr val="bg1"/>
                </a:solidFill>
                <a:latin typeface="Cambria" panose="02040503050406030204" pitchFamily="18" charset="0"/>
                <a:ea typeface="Cambria" panose="02040503050406030204" pitchFamily="18" charset="0"/>
              </a:rPr>
              <a:t>5</a:t>
            </a:r>
          </a:p>
        </p:txBody>
      </p:sp>
      <p:sp>
        <p:nvSpPr>
          <p:cNvPr id="55" name="TextBox 54">
            <a:extLst>
              <a:ext uri="{FF2B5EF4-FFF2-40B4-BE49-F238E27FC236}">
                <a16:creationId xmlns:a16="http://schemas.microsoft.com/office/drawing/2014/main" id="{E7E2ACDB-F334-F972-64B5-195E5CA6A2DB}"/>
              </a:ext>
            </a:extLst>
          </p:cNvPr>
          <p:cNvSpPr txBox="1"/>
          <p:nvPr/>
        </p:nvSpPr>
        <p:spPr>
          <a:xfrm>
            <a:off x="5639132" y="5824525"/>
            <a:ext cx="414321" cy="630942"/>
          </a:xfrm>
          <a:prstGeom prst="rect">
            <a:avLst/>
          </a:prstGeom>
          <a:noFill/>
        </p:spPr>
        <p:txBody>
          <a:bodyPr wrap="square" rtlCol="0">
            <a:spAutoFit/>
          </a:bodyPr>
          <a:lstStyle/>
          <a:p>
            <a:r>
              <a:rPr lang="en-IN" sz="3500" b="1" dirty="0">
                <a:solidFill>
                  <a:schemeClr val="bg1"/>
                </a:solidFill>
                <a:latin typeface="Cambria" panose="02040503050406030204" pitchFamily="18" charset="0"/>
                <a:ea typeface="Cambria" panose="02040503050406030204" pitchFamily="18" charset="0"/>
              </a:rPr>
              <a:t>5</a:t>
            </a:r>
          </a:p>
        </p:txBody>
      </p:sp>
      <p:grpSp>
        <p:nvGrpSpPr>
          <p:cNvPr id="24" name="Group 23">
            <a:extLst>
              <a:ext uri="{FF2B5EF4-FFF2-40B4-BE49-F238E27FC236}">
                <a16:creationId xmlns:a16="http://schemas.microsoft.com/office/drawing/2014/main" id="{8CF36527-7CE6-22E5-9B9B-4527DF10A87A}"/>
              </a:ext>
            </a:extLst>
          </p:cNvPr>
          <p:cNvGrpSpPr/>
          <p:nvPr/>
        </p:nvGrpSpPr>
        <p:grpSpPr>
          <a:xfrm>
            <a:off x="4984781" y="552299"/>
            <a:ext cx="1282477" cy="934924"/>
            <a:chOff x="5398436" y="1561041"/>
            <a:chExt cx="1282477" cy="934924"/>
          </a:xfrm>
        </p:grpSpPr>
        <p:grpSp>
          <p:nvGrpSpPr>
            <p:cNvPr id="31" name="Group 8">
              <a:extLst>
                <a:ext uri="{FF2B5EF4-FFF2-40B4-BE49-F238E27FC236}">
                  <a16:creationId xmlns:a16="http://schemas.microsoft.com/office/drawing/2014/main" id="{F24659A8-A9DC-D9D7-9C8E-D9AFE9F3C849}"/>
                </a:ext>
              </a:extLst>
            </p:cNvPr>
            <p:cNvGrpSpPr/>
            <p:nvPr/>
          </p:nvGrpSpPr>
          <p:grpSpPr>
            <a:xfrm>
              <a:off x="5744558" y="1561041"/>
              <a:ext cx="936355" cy="934924"/>
              <a:chOff x="0" y="0"/>
              <a:chExt cx="812800" cy="812800"/>
            </a:xfrm>
          </p:grpSpPr>
          <p:sp>
            <p:nvSpPr>
              <p:cNvPr id="45" name="Freeform 9">
                <a:extLst>
                  <a:ext uri="{FF2B5EF4-FFF2-40B4-BE49-F238E27FC236}">
                    <a16:creationId xmlns:a16="http://schemas.microsoft.com/office/drawing/2014/main" id="{C8D1D390-B921-669A-DF8E-D1BC9393DEC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solidFill>
            </p:spPr>
            <p:txBody>
              <a:bodyPr/>
              <a:lstStyle/>
              <a:p>
                <a:endParaRPr lang="en-IN" sz="1200" dirty="0">
                  <a:latin typeface="Cambria" panose="02040503050406030204" pitchFamily="18" charset="0"/>
                  <a:ea typeface="Cambria" panose="02040503050406030204" pitchFamily="18" charset="0"/>
                </a:endParaRPr>
              </a:p>
            </p:txBody>
          </p:sp>
          <p:sp>
            <p:nvSpPr>
              <p:cNvPr id="46" name="TextBox 10">
                <a:extLst>
                  <a:ext uri="{FF2B5EF4-FFF2-40B4-BE49-F238E27FC236}">
                    <a16:creationId xmlns:a16="http://schemas.microsoft.com/office/drawing/2014/main" id="{2F875118-278A-467E-2666-5F4F6BB7DE90}"/>
                  </a:ext>
                </a:extLst>
              </p:cNvPr>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sp>
          <p:nvSpPr>
            <p:cNvPr id="32" name="TextBox 12">
              <a:extLst>
                <a:ext uri="{FF2B5EF4-FFF2-40B4-BE49-F238E27FC236}">
                  <a16:creationId xmlns:a16="http://schemas.microsoft.com/office/drawing/2014/main" id="{6FC8A29E-B983-EC2D-4CA4-F6D3984DC857}"/>
                </a:ext>
              </a:extLst>
            </p:cNvPr>
            <p:cNvSpPr txBox="1"/>
            <p:nvPr/>
          </p:nvSpPr>
          <p:spPr>
            <a:xfrm>
              <a:off x="5850048" y="1712287"/>
              <a:ext cx="756093" cy="602729"/>
            </a:xfrm>
            <a:prstGeom prst="rect">
              <a:avLst/>
            </a:prstGeom>
          </p:spPr>
          <p:txBody>
            <a:bodyPr lIns="0" tIns="0" rIns="0" bIns="0" rtlCol="0" anchor="t">
              <a:spAutoFit/>
            </a:bodyPr>
            <a:lstStyle/>
            <a:p>
              <a:pPr algn="ctr">
                <a:lnSpc>
                  <a:spcPts val="4667"/>
                </a:lnSpc>
                <a:spcBef>
                  <a:spcPct val="0"/>
                </a:spcBef>
              </a:pPr>
              <a:r>
                <a:rPr lang="en-US" sz="4000" b="1" dirty="0">
                  <a:solidFill>
                    <a:srgbClr val="FDFDFD"/>
                  </a:solidFill>
                  <a:latin typeface="Cambria" panose="02040503050406030204" pitchFamily="18" charset="0"/>
                  <a:ea typeface="Cambria" panose="02040503050406030204" pitchFamily="18" charset="0"/>
                </a:rPr>
                <a:t>1</a:t>
              </a:r>
            </a:p>
          </p:txBody>
        </p:sp>
        <p:grpSp>
          <p:nvGrpSpPr>
            <p:cNvPr id="42" name="Group 25">
              <a:extLst>
                <a:ext uri="{FF2B5EF4-FFF2-40B4-BE49-F238E27FC236}">
                  <a16:creationId xmlns:a16="http://schemas.microsoft.com/office/drawing/2014/main" id="{21C4613D-9B4D-D081-FBD9-E462DB957BF9}"/>
                </a:ext>
              </a:extLst>
            </p:cNvPr>
            <p:cNvGrpSpPr/>
            <p:nvPr/>
          </p:nvGrpSpPr>
          <p:grpSpPr>
            <a:xfrm>
              <a:off x="5398436" y="2010994"/>
              <a:ext cx="249071" cy="249071"/>
              <a:chOff x="0" y="0"/>
              <a:chExt cx="812800" cy="812800"/>
            </a:xfrm>
          </p:grpSpPr>
          <p:sp>
            <p:nvSpPr>
              <p:cNvPr id="43" name="Freeform 26">
                <a:extLst>
                  <a:ext uri="{FF2B5EF4-FFF2-40B4-BE49-F238E27FC236}">
                    <a16:creationId xmlns:a16="http://schemas.microsoft.com/office/drawing/2014/main" id="{F19F739F-1211-1B14-34C0-47986BF2C16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FDFD"/>
              </a:solidFill>
              <a:ln w="38100" cap="sq">
                <a:solidFill>
                  <a:srgbClr val="00569E"/>
                </a:solidFill>
                <a:prstDash val="solid"/>
                <a:miter/>
              </a:ln>
            </p:spPr>
            <p:txBody>
              <a:bodyPr/>
              <a:lstStyle/>
              <a:p>
                <a:endParaRPr lang="en-IN" sz="1200">
                  <a:latin typeface="Cambria" panose="02040503050406030204" pitchFamily="18" charset="0"/>
                  <a:ea typeface="Cambria" panose="02040503050406030204" pitchFamily="18" charset="0"/>
                </a:endParaRPr>
              </a:p>
            </p:txBody>
          </p:sp>
          <p:sp>
            <p:nvSpPr>
              <p:cNvPr id="44" name="TextBox 27">
                <a:extLst>
                  <a:ext uri="{FF2B5EF4-FFF2-40B4-BE49-F238E27FC236}">
                    <a16:creationId xmlns:a16="http://schemas.microsoft.com/office/drawing/2014/main" id="{3A9E1740-F26E-0793-BF1F-CA58D737F065}"/>
                  </a:ext>
                </a:extLst>
              </p:cNvPr>
              <p:cNvSpPr txBox="1"/>
              <p:nvPr/>
            </p:nvSpPr>
            <p:spPr>
              <a:xfrm>
                <a:off x="76200" y="28575"/>
                <a:ext cx="660400" cy="708025"/>
              </a:xfrm>
              <a:prstGeom prst="rect">
                <a:avLst/>
              </a:prstGeom>
            </p:spPr>
            <p:txBody>
              <a:bodyPr lIns="0" tIns="0" rIns="0" bIns="0" rtlCol="0" anchor="ctr"/>
              <a:lstStyle/>
              <a:p>
                <a:pPr algn="ctr">
                  <a:lnSpc>
                    <a:spcPts val="2427"/>
                  </a:lnSpc>
                </a:pPr>
                <a:endParaRPr sz="1200">
                  <a:latin typeface="Cambria" panose="02040503050406030204" pitchFamily="18" charset="0"/>
                  <a:ea typeface="Cambria" panose="02040503050406030204" pitchFamily="18" charset="0"/>
                </a:endParaRPr>
              </a:p>
            </p:txBody>
          </p:sp>
        </p:grpSp>
      </p:grpSp>
      <p:grpSp>
        <p:nvGrpSpPr>
          <p:cNvPr id="47" name="Group 46">
            <a:extLst>
              <a:ext uri="{FF2B5EF4-FFF2-40B4-BE49-F238E27FC236}">
                <a16:creationId xmlns:a16="http://schemas.microsoft.com/office/drawing/2014/main" id="{DEEAD252-335D-9931-3B36-E9478FF8B1A7}"/>
              </a:ext>
            </a:extLst>
          </p:cNvPr>
          <p:cNvGrpSpPr/>
          <p:nvPr/>
        </p:nvGrpSpPr>
        <p:grpSpPr>
          <a:xfrm>
            <a:off x="4810608" y="5879045"/>
            <a:ext cx="1368866" cy="964816"/>
            <a:chOff x="5398436" y="1561041"/>
            <a:chExt cx="1368866" cy="964816"/>
          </a:xfrm>
        </p:grpSpPr>
        <p:grpSp>
          <p:nvGrpSpPr>
            <p:cNvPr id="50" name="Group 8">
              <a:extLst>
                <a:ext uri="{FF2B5EF4-FFF2-40B4-BE49-F238E27FC236}">
                  <a16:creationId xmlns:a16="http://schemas.microsoft.com/office/drawing/2014/main" id="{91F3E173-680B-7D4C-03E9-768DB95D7182}"/>
                </a:ext>
              </a:extLst>
            </p:cNvPr>
            <p:cNvGrpSpPr/>
            <p:nvPr/>
          </p:nvGrpSpPr>
          <p:grpSpPr>
            <a:xfrm>
              <a:off x="5744558" y="1561041"/>
              <a:ext cx="1022744" cy="964816"/>
              <a:chOff x="0" y="0"/>
              <a:chExt cx="887790" cy="838787"/>
            </a:xfrm>
          </p:grpSpPr>
          <p:sp>
            <p:nvSpPr>
              <p:cNvPr id="57" name="Freeform 9">
                <a:extLst>
                  <a:ext uri="{FF2B5EF4-FFF2-40B4-BE49-F238E27FC236}">
                    <a16:creationId xmlns:a16="http://schemas.microsoft.com/office/drawing/2014/main" id="{79C758DB-098E-2892-3D94-DB5C6539E6EA}"/>
                  </a:ext>
                </a:extLst>
              </p:cNvPr>
              <p:cNvSpPr/>
              <p:nvPr/>
            </p:nvSpPr>
            <p:spPr>
              <a:xfrm>
                <a:off x="0" y="0"/>
                <a:ext cx="887790" cy="838787"/>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45DA0"/>
              </a:solidFill>
            </p:spPr>
            <p:txBody>
              <a:bodyPr/>
              <a:lstStyle/>
              <a:p>
                <a:endParaRPr lang="en-IN" sz="1200" dirty="0">
                  <a:latin typeface="Cambria" panose="02040503050406030204" pitchFamily="18" charset="0"/>
                  <a:ea typeface="Cambria" panose="02040503050406030204" pitchFamily="18" charset="0"/>
                </a:endParaRPr>
              </a:p>
            </p:txBody>
          </p:sp>
          <p:sp>
            <p:nvSpPr>
              <p:cNvPr id="58" name="TextBox 10">
                <a:extLst>
                  <a:ext uri="{FF2B5EF4-FFF2-40B4-BE49-F238E27FC236}">
                    <a16:creationId xmlns:a16="http://schemas.microsoft.com/office/drawing/2014/main" id="{F325C707-0397-4AB6-1874-7B59F7795EA4}"/>
                  </a:ext>
                </a:extLst>
              </p:cNvPr>
              <p:cNvSpPr txBox="1"/>
              <p:nvPr/>
            </p:nvSpPr>
            <p:spPr>
              <a:xfrm>
                <a:off x="76200" y="38100"/>
                <a:ext cx="660400" cy="698500"/>
              </a:xfrm>
              <a:prstGeom prst="rect">
                <a:avLst/>
              </a:prstGeom>
            </p:spPr>
            <p:txBody>
              <a:bodyPr lIns="33867" tIns="33867" rIns="33867" bIns="33867" rtlCol="0" anchor="ctr"/>
              <a:lstStyle/>
              <a:p>
                <a:pPr algn="ctr">
                  <a:lnSpc>
                    <a:spcPts val="1773"/>
                  </a:lnSpc>
                  <a:spcBef>
                    <a:spcPct val="0"/>
                  </a:spcBef>
                </a:pPr>
                <a:endParaRPr sz="1200">
                  <a:latin typeface="Cambria" panose="02040503050406030204" pitchFamily="18" charset="0"/>
                  <a:ea typeface="Cambria" panose="02040503050406030204" pitchFamily="18" charset="0"/>
                </a:endParaRPr>
              </a:p>
            </p:txBody>
          </p:sp>
        </p:grpSp>
        <p:sp>
          <p:nvSpPr>
            <p:cNvPr id="51" name="TextBox 12">
              <a:extLst>
                <a:ext uri="{FF2B5EF4-FFF2-40B4-BE49-F238E27FC236}">
                  <a16:creationId xmlns:a16="http://schemas.microsoft.com/office/drawing/2014/main" id="{79ACEFF9-67F6-DFB8-D141-CFB779598F73}"/>
                </a:ext>
              </a:extLst>
            </p:cNvPr>
            <p:cNvSpPr txBox="1"/>
            <p:nvPr/>
          </p:nvSpPr>
          <p:spPr>
            <a:xfrm>
              <a:off x="5850048" y="1712287"/>
              <a:ext cx="756093" cy="602729"/>
            </a:xfrm>
            <a:prstGeom prst="rect">
              <a:avLst/>
            </a:prstGeom>
          </p:spPr>
          <p:txBody>
            <a:bodyPr lIns="0" tIns="0" rIns="0" bIns="0" rtlCol="0" anchor="t">
              <a:spAutoFit/>
            </a:bodyPr>
            <a:lstStyle/>
            <a:p>
              <a:pPr algn="ctr">
                <a:lnSpc>
                  <a:spcPts val="4667"/>
                </a:lnSpc>
                <a:spcBef>
                  <a:spcPct val="0"/>
                </a:spcBef>
              </a:pPr>
              <a:r>
                <a:rPr lang="en-US" sz="4000" b="1" dirty="0">
                  <a:solidFill>
                    <a:srgbClr val="FDFDFD"/>
                  </a:solidFill>
                  <a:latin typeface="Cambria" panose="02040503050406030204" pitchFamily="18" charset="0"/>
                  <a:ea typeface="Cambria" panose="02040503050406030204" pitchFamily="18" charset="0"/>
                </a:rPr>
                <a:t>6</a:t>
              </a:r>
            </a:p>
          </p:txBody>
        </p:sp>
        <p:grpSp>
          <p:nvGrpSpPr>
            <p:cNvPr id="53" name="Group 25">
              <a:extLst>
                <a:ext uri="{FF2B5EF4-FFF2-40B4-BE49-F238E27FC236}">
                  <a16:creationId xmlns:a16="http://schemas.microsoft.com/office/drawing/2014/main" id="{63989EBE-D6E2-104A-663A-AE9479C0EFA0}"/>
                </a:ext>
              </a:extLst>
            </p:cNvPr>
            <p:cNvGrpSpPr/>
            <p:nvPr/>
          </p:nvGrpSpPr>
          <p:grpSpPr>
            <a:xfrm>
              <a:off x="5398436" y="2010994"/>
              <a:ext cx="249071" cy="249071"/>
              <a:chOff x="0" y="0"/>
              <a:chExt cx="812800" cy="812800"/>
            </a:xfrm>
          </p:grpSpPr>
          <p:sp>
            <p:nvSpPr>
              <p:cNvPr id="54" name="Freeform 26">
                <a:extLst>
                  <a:ext uri="{FF2B5EF4-FFF2-40B4-BE49-F238E27FC236}">
                    <a16:creationId xmlns:a16="http://schemas.microsoft.com/office/drawing/2014/main" id="{FAEB9675-D971-C0FE-987E-F56853EFABC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FDFD"/>
              </a:solidFill>
              <a:ln w="38100" cap="sq">
                <a:solidFill>
                  <a:srgbClr val="00569E"/>
                </a:solidFill>
                <a:prstDash val="solid"/>
                <a:miter/>
              </a:ln>
            </p:spPr>
            <p:txBody>
              <a:bodyPr/>
              <a:lstStyle/>
              <a:p>
                <a:endParaRPr lang="en-IN" sz="1200">
                  <a:latin typeface="Cambria" panose="02040503050406030204" pitchFamily="18" charset="0"/>
                  <a:ea typeface="Cambria" panose="02040503050406030204" pitchFamily="18" charset="0"/>
                </a:endParaRPr>
              </a:p>
            </p:txBody>
          </p:sp>
          <p:sp>
            <p:nvSpPr>
              <p:cNvPr id="56" name="TextBox 27">
                <a:extLst>
                  <a:ext uri="{FF2B5EF4-FFF2-40B4-BE49-F238E27FC236}">
                    <a16:creationId xmlns:a16="http://schemas.microsoft.com/office/drawing/2014/main" id="{64E4D28B-9BD7-D34F-6313-99F81D0F6BB3}"/>
                  </a:ext>
                </a:extLst>
              </p:cNvPr>
              <p:cNvSpPr txBox="1"/>
              <p:nvPr/>
            </p:nvSpPr>
            <p:spPr>
              <a:xfrm>
                <a:off x="76200" y="28575"/>
                <a:ext cx="660400" cy="708025"/>
              </a:xfrm>
              <a:prstGeom prst="rect">
                <a:avLst/>
              </a:prstGeom>
            </p:spPr>
            <p:txBody>
              <a:bodyPr lIns="0" tIns="0" rIns="0" bIns="0" rtlCol="0" anchor="ctr"/>
              <a:lstStyle/>
              <a:p>
                <a:pPr algn="ctr">
                  <a:lnSpc>
                    <a:spcPts val="2427"/>
                  </a:lnSpc>
                </a:pPr>
                <a:endParaRPr sz="1200">
                  <a:latin typeface="Cambria" panose="02040503050406030204" pitchFamily="18" charset="0"/>
                  <a:ea typeface="Cambria" panose="02040503050406030204" pitchFamily="18" charset="0"/>
                </a:endParaRPr>
              </a:p>
            </p:txBody>
          </p:sp>
        </p:grpSp>
      </p:grpSp>
      <p:sp>
        <p:nvSpPr>
          <p:cNvPr id="59" name="TextBox 38">
            <a:extLst>
              <a:ext uri="{FF2B5EF4-FFF2-40B4-BE49-F238E27FC236}">
                <a16:creationId xmlns:a16="http://schemas.microsoft.com/office/drawing/2014/main" id="{4C2F1A78-E47D-ED58-E002-6706C7377723}"/>
              </a:ext>
            </a:extLst>
          </p:cNvPr>
          <p:cNvSpPr txBox="1"/>
          <p:nvPr/>
        </p:nvSpPr>
        <p:spPr>
          <a:xfrm>
            <a:off x="6348851" y="841459"/>
            <a:ext cx="4816041" cy="269304"/>
          </a:xfrm>
          <a:prstGeom prst="rect">
            <a:avLst/>
          </a:prstGeom>
        </p:spPr>
        <p:txBody>
          <a:bodyPr wrap="square" lIns="0" tIns="0" rIns="0" bIns="0" rtlCol="0" anchor="t">
            <a:spAutoFit/>
          </a:bodyPr>
          <a:lstStyle/>
          <a:p>
            <a:pPr algn="just">
              <a:lnSpc>
                <a:spcPts val="2146"/>
              </a:lnSpc>
            </a:pPr>
            <a:r>
              <a:rPr lang="en-US" sz="2000" spc="-30" dirty="0">
                <a:solidFill>
                  <a:srgbClr val="000000"/>
                </a:solidFill>
                <a:latin typeface="Cambria" panose="02040503050406030204" pitchFamily="18" charset="0"/>
                <a:ea typeface="Cambria" panose="02040503050406030204" pitchFamily="18" charset="0"/>
              </a:rPr>
              <a:t>The scope of WRIT Jurisdiction  </a:t>
            </a:r>
          </a:p>
        </p:txBody>
      </p:sp>
      <p:sp>
        <p:nvSpPr>
          <p:cNvPr id="60" name="TextBox 39">
            <a:extLst>
              <a:ext uri="{FF2B5EF4-FFF2-40B4-BE49-F238E27FC236}">
                <a16:creationId xmlns:a16="http://schemas.microsoft.com/office/drawing/2014/main" id="{545BD8CD-58FD-EBDF-8CEE-C30897CB47D0}"/>
              </a:ext>
            </a:extLst>
          </p:cNvPr>
          <p:cNvSpPr txBox="1"/>
          <p:nvPr/>
        </p:nvSpPr>
        <p:spPr>
          <a:xfrm>
            <a:off x="6341071" y="6292675"/>
            <a:ext cx="4896008" cy="269304"/>
          </a:xfrm>
          <a:prstGeom prst="rect">
            <a:avLst/>
          </a:prstGeom>
        </p:spPr>
        <p:txBody>
          <a:bodyPr wrap="square" lIns="0" tIns="0" rIns="0" bIns="0" rtlCol="0" anchor="t">
            <a:spAutoFit/>
          </a:bodyPr>
          <a:lstStyle/>
          <a:p>
            <a:pPr>
              <a:lnSpc>
                <a:spcPts val="2146"/>
              </a:lnSpc>
            </a:pPr>
            <a:r>
              <a:rPr lang="en-US" sz="2000" spc="-30" dirty="0">
                <a:solidFill>
                  <a:srgbClr val="000000"/>
                </a:solidFill>
                <a:latin typeface="Cambria" panose="02040503050406030204" pitchFamily="18" charset="0"/>
                <a:ea typeface="Cambria" panose="02040503050406030204" pitchFamily="18" charset="0"/>
              </a:rPr>
              <a:t>FAQs &amp; Q&amp;A</a:t>
            </a:r>
          </a:p>
        </p:txBody>
      </p:sp>
    </p:spTree>
    <p:extLst>
      <p:ext uri="{BB962C8B-B14F-4D97-AF65-F5344CB8AC3E}">
        <p14:creationId xmlns:p14="http://schemas.microsoft.com/office/powerpoint/2010/main" val="2009058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23218D67-E000-5E3F-900A-7985E6B5C472}"/>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392FB76B-7AA2-2DD5-DD5E-FD31CE762481}"/>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926125FE-387F-358E-0C7A-B60C047BF07A}"/>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ADEFB6B0-9AC9-D4D6-77F9-9E22C14F25A8}"/>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95F7FC3F-D0A8-4D32-B795-0639EF832DD8}"/>
              </a:ext>
            </a:extLst>
          </p:cNvPr>
          <p:cNvSpPr txBox="1"/>
          <p:nvPr/>
        </p:nvSpPr>
        <p:spPr>
          <a:xfrm>
            <a:off x="0" y="156464"/>
            <a:ext cx="10468354" cy="954107"/>
          </a:xfrm>
          <a:prstGeom prst="rect">
            <a:avLst/>
          </a:prstGeom>
          <a:noFill/>
        </p:spPr>
        <p:txBody>
          <a:bodyPr wrap="square">
            <a:spAutoFit/>
          </a:bodyPr>
          <a:lstStyle/>
          <a:p>
            <a:r>
              <a:rPr lang="en-US" sz="2800" b="1" i="1" spc="-25" dirty="0">
                <a:solidFill>
                  <a:schemeClr val="bg1"/>
                </a:solidFill>
                <a:latin typeface="Cambria" panose="02040503050406030204" pitchFamily="18" charset="0"/>
                <a:ea typeface="Cambria" panose="02040503050406030204" pitchFamily="18" charset="0"/>
              </a:rPr>
              <a:t>Important Points</a:t>
            </a:r>
            <a:endParaRPr lang="en-US" sz="2800" b="1" i="1" spc="-28" dirty="0">
              <a:solidFill>
                <a:schemeClr val="bg1"/>
              </a:solidFill>
              <a:latin typeface="Cambria" panose="02040503050406030204" pitchFamily="18" charset="0"/>
              <a:ea typeface="Cambria" panose="02040503050406030204" pitchFamily="18" charset="0"/>
            </a:endParaRPr>
          </a:p>
          <a:p>
            <a:endParaRPr lang="en-US" sz="2800" b="1" i="1" spc="-28" dirty="0">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BC187B48-9DF7-A134-95F3-5FA56F924C17}"/>
              </a:ext>
            </a:extLst>
          </p:cNvPr>
          <p:cNvSpPr/>
          <p:nvPr/>
        </p:nvSpPr>
        <p:spPr>
          <a:xfrm rot="5400000">
            <a:off x="657987" y="1214136"/>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8B0D86F4-18D6-6339-B300-A542ED0CFBF3}"/>
              </a:ext>
            </a:extLst>
          </p:cNvPr>
          <p:cNvSpPr txBox="1"/>
          <p:nvPr/>
        </p:nvSpPr>
        <p:spPr>
          <a:xfrm>
            <a:off x="641444" y="1244535"/>
            <a:ext cx="754540" cy="584775"/>
          </a:xfrm>
          <a:prstGeom prst="rect">
            <a:avLst/>
          </a:prstGeom>
          <a:solidFill>
            <a:schemeClr val="accent1">
              <a:lumMod val="75000"/>
            </a:schemeClr>
          </a:solidFill>
        </p:spPr>
        <p:txBody>
          <a:bodyPr wrap="square" rtlCol="0">
            <a:spAutoFit/>
          </a:bodyPr>
          <a:lstStyle/>
          <a:p>
            <a:pPr algn="ctr"/>
            <a:r>
              <a:rPr lang="en-US" sz="3200" b="1" dirty="0">
                <a:solidFill>
                  <a:schemeClr val="bg1"/>
                </a:solidFill>
                <a:latin typeface="Bahnschrift" panose="020B0502040204020203" pitchFamily="34" charset="0"/>
              </a:rPr>
              <a:t>7</a:t>
            </a:r>
            <a:endParaRPr lang="en-IN" sz="3200" b="1" dirty="0">
              <a:solidFill>
                <a:schemeClr val="bg1"/>
              </a:solidFill>
              <a:latin typeface="Bahnschrift" panose="020B0502040204020203" pitchFamily="34" charset="0"/>
            </a:endParaRPr>
          </a:p>
        </p:txBody>
      </p:sp>
      <p:sp>
        <p:nvSpPr>
          <p:cNvPr id="24" name="TextBox 23">
            <a:extLst>
              <a:ext uri="{FF2B5EF4-FFF2-40B4-BE49-F238E27FC236}">
                <a16:creationId xmlns:a16="http://schemas.microsoft.com/office/drawing/2014/main" id="{3176ADEB-81BF-9BDB-3727-88F0EDDA5828}"/>
              </a:ext>
            </a:extLst>
          </p:cNvPr>
          <p:cNvSpPr txBox="1"/>
          <p:nvPr/>
        </p:nvSpPr>
        <p:spPr>
          <a:xfrm>
            <a:off x="1752893" y="1238413"/>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 </a:t>
            </a:r>
          </a:p>
        </p:txBody>
      </p:sp>
      <p:sp>
        <p:nvSpPr>
          <p:cNvPr id="25" name="TextBox 24">
            <a:extLst>
              <a:ext uri="{FF2B5EF4-FFF2-40B4-BE49-F238E27FC236}">
                <a16:creationId xmlns:a16="http://schemas.microsoft.com/office/drawing/2014/main" id="{6D63F8F9-BA2B-D613-9398-F375E18EB624}"/>
              </a:ext>
            </a:extLst>
          </p:cNvPr>
          <p:cNvSpPr txBox="1"/>
          <p:nvPr/>
        </p:nvSpPr>
        <p:spPr>
          <a:xfrm>
            <a:off x="1752893" y="3130718"/>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There should not be a suppression of the facts/hiding the facts</a:t>
            </a:r>
          </a:p>
        </p:txBody>
      </p:sp>
      <p:sp>
        <p:nvSpPr>
          <p:cNvPr id="6" name="Arrow: Pentagon 5">
            <a:extLst>
              <a:ext uri="{FF2B5EF4-FFF2-40B4-BE49-F238E27FC236}">
                <a16:creationId xmlns:a16="http://schemas.microsoft.com/office/drawing/2014/main" id="{C1003045-0FAE-DC50-A395-5B68845D9354}"/>
              </a:ext>
            </a:extLst>
          </p:cNvPr>
          <p:cNvSpPr/>
          <p:nvPr/>
        </p:nvSpPr>
        <p:spPr>
          <a:xfrm rot="5400000">
            <a:off x="668999" y="2370850"/>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CB9C7326-A8C3-B55F-4C01-3E771CD936B6}"/>
              </a:ext>
            </a:extLst>
          </p:cNvPr>
          <p:cNvSpPr txBox="1"/>
          <p:nvPr/>
        </p:nvSpPr>
        <p:spPr>
          <a:xfrm>
            <a:off x="654600" y="2387392"/>
            <a:ext cx="754540" cy="584775"/>
          </a:xfrm>
          <a:prstGeom prst="rect">
            <a:avLst/>
          </a:prstGeom>
          <a:solidFill>
            <a:schemeClr val="accent1">
              <a:lumMod val="75000"/>
            </a:schemeClr>
          </a:solidFill>
        </p:spPr>
        <p:txBody>
          <a:bodyPr wrap="square" rtlCol="0">
            <a:spAutoFit/>
          </a:bodyPr>
          <a:lstStyle/>
          <a:p>
            <a:pPr algn="ctr"/>
            <a:r>
              <a:rPr lang="en-US" sz="3200" b="1" dirty="0">
                <a:solidFill>
                  <a:schemeClr val="bg1"/>
                </a:solidFill>
                <a:latin typeface="Bahnschrift" panose="020B0502040204020203" pitchFamily="34" charset="0"/>
              </a:rPr>
              <a:t>8</a:t>
            </a:r>
            <a:endParaRPr lang="en-IN" sz="3200" b="1" dirty="0">
              <a:solidFill>
                <a:schemeClr val="bg1"/>
              </a:solidFill>
              <a:latin typeface="Bahnschrift" panose="020B0502040204020203" pitchFamily="34" charset="0"/>
            </a:endParaRPr>
          </a:p>
        </p:txBody>
      </p:sp>
      <p:sp>
        <p:nvSpPr>
          <p:cNvPr id="9" name="Arrow: Pentagon 8">
            <a:extLst>
              <a:ext uri="{FF2B5EF4-FFF2-40B4-BE49-F238E27FC236}">
                <a16:creationId xmlns:a16="http://schemas.microsoft.com/office/drawing/2014/main" id="{7B54943C-556E-F91F-4DC9-0345F2037610}"/>
              </a:ext>
            </a:extLst>
          </p:cNvPr>
          <p:cNvSpPr/>
          <p:nvPr/>
        </p:nvSpPr>
        <p:spPr>
          <a:xfrm rot="5400000">
            <a:off x="657987" y="319637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7AD15F08-4CFD-1C4F-8634-1955F902F94B}"/>
              </a:ext>
            </a:extLst>
          </p:cNvPr>
          <p:cNvSpPr txBox="1"/>
          <p:nvPr/>
        </p:nvSpPr>
        <p:spPr>
          <a:xfrm>
            <a:off x="641444" y="3212919"/>
            <a:ext cx="754540" cy="584775"/>
          </a:xfrm>
          <a:prstGeom prst="rect">
            <a:avLst/>
          </a:prstGeom>
          <a:solidFill>
            <a:schemeClr val="accent1">
              <a:lumMod val="75000"/>
            </a:schemeClr>
          </a:solidFill>
        </p:spPr>
        <p:txBody>
          <a:bodyPr wrap="square" rtlCol="0">
            <a:spAutoFit/>
          </a:bodyPr>
          <a:lstStyle/>
          <a:p>
            <a:pPr algn="ctr"/>
            <a:r>
              <a:rPr lang="en-US" sz="3200" b="1" dirty="0">
                <a:solidFill>
                  <a:schemeClr val="bg1"/>
                </a:solidFill>
                <a:latin typeface="Bahnschrift" panose="020B0502040204020203" pitchFamily="34" charset="0"/>
              </a:rPr>
              <a:t>9</a:t>
            </a:r>
            <a:endParaRPr lang="en-IN" sz="3200" b="1" dirty="0">
              <a:solidFill>
                <a:schemeClr val="bg1"/>
              </a:solidFill>
              <a:latin typeface="Bahnschrift" panose="020B0502040204020203" pitchFamily="34" charset="0"/>
            </a:endParaRPr>
          </a:p>
        </p:txBody>
      </p:sp>
      <p:sp>
        <p:nvSpPr>
          <p:cNvPr id="12" name="TextBox 11">
            <a:extLst>
              <a:ext uri="{FF2B5EF4-FFF2-40B4-BE49-F238E27FC236}">
                <a16:creationId xmlns:a16="http://schemas.microsoft.com/office/drawing/2014/main" id="{B1EAC0F7-DD82-AE11-C1D5-4B974B7756DC}"/>
              </a:ext>
            </a:extLst>
          </p:cNvPr>
          <p:cNvSpPr txBox="1"/>
          <p:nvPr/>
        </p:nvSpPr>
        <p:spPr>
          <a:xfrm>
            <a:off x="1752893" y="5364837"/>
            <a:ext cx="9492026" cy="1200329"/>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Cannot be allowed to play “hide and seek” or to “pick and choose” the facts he likes to disclose and to suppress (keep back) or not to disclose (conceal) other facts</a:t>
            </a:r>
          </a:p>
        </p:txBody>
      </p:sp>
      <p:sp>
        <p:nvSpPr>
          <p:cNvPr id="13" name="TextBox 12">
            <a:extLst>
              <a:ext uri="{FF2B5EF4-FFF2-40B4-BE49-F238E27FC236}">
                <a16:creationId xmlns:a16="http://schemas.microsoft.com/office/drawing/2014/main" id="{7D846D44-15D2-3BB1-56D9-B17C64D2201E}"/>
              </a:ext>
            </a:extLst>
          </p:cNvPr>
          <p:cNvSpPr txBox="1"/>
          <p:nvPr/>
        </p:nvSpPr>
        <p:spPr>
          <a:xfrm>
            <a:off x="1752893" y="2385193"/>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Court may impose cost </a:t>
            </a:r>
          </a:p>
        </p:txBody>
      </p:sp>
      <p:sp>
        <p:nvSpPr>
          <p:cNvPr id="14" name="Arrow: Pentagon 13">
            <a:extLst>
              <a:ext uri="{FF2B5EF4-FFF2-40B4-BE49-F238E27FC236}">
                <a16:creationId xmlns:a16="http://schemas.microsoft.com/office/drawing/2014/main" id="{0B5DBC40-CCC2-93AD-2606-1175C71AFC0E}"/>
              </a:ext>
            </a:extLst>
          </p:cNvPr>
          <p:cNvSpPr/>
          <p:nvPr/>
        </p:nvSpPr>
        <p:spPr>
          <a:xfrm rot="5400000">
            <a:off x="664254" y="414945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TextBox 15">
            <a:extLst>
              <a:ext uri="{FF2B5EF4-FFF2-40B4-BE49-F238E27FC236}">
                <a16:creationId xmlns:a16="http://schemas.microsoft.com/office/drawing/2014/main" id="{F78BE89B-F101-E952-29DB-555C02915912}"/>
              </a:ext>
            </a:extLst>
          </p:cNvPr>
          <p:cNvSpPr txBox="1"/>
          <p:nvPr/>
        </p:nvSpPr>
        <p:spPr>
          <a:xfrm>
            <a:off x="647711" y="4165999"/>
            <a:ext cx="754540" cy="584775"/>
          </a:xfrm>
          <a:prstGeom prst="rect">
            <a:avLst/>
          </a:prstGeom>
          <a:solidFill>
            <a:schemeClr val="accent1">
              <a:lumMod val="75000"/>
            </a:schemeClr>
          </a:solidFill>
        </p:spPr>
        <p:txBody>
          <a:bodyPr wrap="square" rtlCol="0">
            <a:spAutoFit/>
          </a:bodyPr>
          <a:lstStyle/>
          <a:p>
            <a:pPr algn="ctr"/>
            <a:r>
              <a:rPr lang="en-US" sz="3200" b="1" dirty="0">
                <a:solidFill>
                  <a:schemeClr val="bg1"/>
                </a:solidFill>
                <a:latin typeface="Bahnschrift" panose="020B0502040204020203" pitchFamily="34" charset="0"/>
              </a:rPr>
              <a:t>1</a:t>
            </a:r>
            <a:r>
              <a:rPr lang="en-IN" sz="3200" b="1" dirty="0">
                <a:solidFill>
                  <a:schemeClr val="bg1"/>
                </a:solidFill>
                <a:latin typeface="Bahnschrift" panose="020B0502040204020203" pitchFamily="34" charset="0"/>
              </a:rPr>
              <a:t>0</a:t>
            </a:r>
          </a:p>
        </p:txBody>
      </p:sp>
      <p:sp>
        <p:nvSpPr>
          <p:cNvPr id="27" name="TextBox 26">
            <a:extLst>
              <a:ext uri="{FF2B5EF4-FFF2-40B4-BE49-F238E27FC236}">
                <a16:creationId xmlns:a16="http://schemas.microsoft.com/office/drawing/2014/main" id="{663C1F35-46E8-1D9D-5A7C-66DEF596D98F}"/>
              </a:ext>
            </a:extLst>
          </p:cNvPr>
          <p:cNvSpPr txBox="1"/>
          <p:nvPr/>
        </p:nvSpPr>
        <p:spPr>
          <a:xfrm>
            <a:off x="1752893" y="3975537"/>
            <a:ext cx="9492026" cy="1200329"/>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If there is no candid disclosure of relevant and material facts or the petitioner is guilty of misleading the court, petition may be dismissed at the threshold without considering the merits of the claim.</a:t>
            </a:r>
          </a:p>
        </p:txBody>
      </p:sp>
      <p:sp>
        <p:nvSpPr>
          <p:cNvPr id="30" name="Arrow: Pentagon 29">
            <a:extLst>
              <a:ext uri="{FF2B5EF4-FFF2-40B4-BE49-F238E27FC236}">
                <a16:creationId xmlns:a16="http://schemas.microsoft.com/office/drawing/2014/main" id="{5F63D59A-76D6-E313-B002-EFCD508E4B62}"/>
              </a:ext>
            </a:extLst>
          </p:cNvPr>
          <p:cNvSpPr/>
          <p:nvPr/>
        </p:nvSpPr>
        <p:spPr>
          <a:xfrm rot="5400000">
            <a:off x="650345" y="5457837"/>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TextBox 30">
            <a:extLst>
              <a:ext uri="{FF2B5EF4-FFF2-40B4-BE49-F238E27FC236}">
                <a16:creationId xmlns:a16="http://schemas.microsoft.com/office/drawing/2014/main" id="{03299854-B6BB-F917-8DD9-009D686338CC}"/>
              </a:ext>
            </a:extLst>
          </p:cNvPr>
          <p:cNvSpPr txBox="1"/>
          <p:nvPr/>
        </p:nvSpPr>
        <p:spPr>
          <a:xfrm>
            <a:off x="630914" y="5474380"/>
            <a:ext cx="754540" cy="584775"/>
          </a:xfrm>
          <a:prstGeom prst="rect">
            <a:avLst/>
          </a:prstGeom>
          <a:solidFill>
            <a:schemeClr val="accent1">
              <a:lumMod val="75000"/>
            </a:schemeClr>
          </a:solidFill>
        </p:spPr>
        <p:txBody>
          <a:bodyPr wrap="square" rtlCol="0">
            <a:spAutoFit/>
          </a:bodyPr>
          <a:lstStyle/>
          <a:p>
            <a:pPr algn="ctr"/>
            <a:r>
              <a:rPr lang="en-US" sz="3200" b="1" dirty="0">
                <a:solidFill>
                  <a:schemeClr val="bg1"/>
                </a:solidFill>
                <a:latin typeface="Bahnschrift" panose="020B0502040204020203" pitchFamily="34" charset="0"/>
              </a:rPr>
              <a:t>11</a:t>
            </a:r>
            <a:endParaRPr lang="en-IN" sz="3200" b="1" dirty="0">
              <a:solidFill>
                <a:schemeClr val="bg1"/>
              </a:solidFill>
              <a:latin typeface="Bahnschrift" panose="020B0502040204020203" pitchFamily="34" charset="0"/>
            </a:endParaRPr>
          </a:p>
        </p:txBody>
      </p:sp>
      <p:sp>
        <p:nvSpPr>
          <p:cNvPr id="18" name="TextBox 17">
            <a:extLst>
              <a:ext uri="{FF2B5EF4-FFF2-40B4-BE49-F238E27FC236}">
                <a16:creationId xmlns:a16="http://schemas.microsoft.com/office/drawing/2014/main" id="{531DE1DA-6872-2D65-EDB1-541512AC7575}"/>
              </a:ext>
            </a:extLst>
          </p:cNvPr>
          <p:cNvSpPr txBox="1"/>
          <p:nvPr/>
        </p:nvSpPr>
        <p:spPr>
          <a:xfrm>
            <a:off x="1794579" y="1105554"/>
            <a:ext cx="9492026" cy="1200329"/>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Persons involved in fraudulent transactions cannot be allowed to “try different remedies before different forums”-forum </a:t>
            </a:r>
            <a:r>
              <a:rPr lang="en-US" sz="2400" dirty="0">
                <a:latin typeface="Cambria" panose="02040503050406030204" pitchFamily="18" charset="0"/>
                <a:ea typeface="Cambria" panose="02040503050406030204" pitchFamily="18" charset="0"/>
                <a:cs typeface="Roboto"/>
              </a:rPr>
              <a:t>shopping not allowed</a:t>
            </a:r>
            <a:r>
              <a:rPr lang="en-US" sz="24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344368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2" grpId="0"/>
      <p:bldP spid="13" grpId="0"/>
      <p:bldP spid="27"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C0F44F2C-5CB7-E4B6-944F-17FFC1C9EA7E}"/>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75860A60-B9B7-B910-D987-4E2A5546896F}"/>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C8067E24-370C-D3C5-C535-E0CC7FA4D678}"/>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D52D75A9-44AE-630F-9B70-118D6F87CA24}"/>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662E4271-6B8D-D2AC-D64D-6F2CA966459A}"/>
              </a:ext>
            </a:extLst>
          </p:cNvPr>
          <p:cNvSpPr txBox="1"/>
          <p:nvPr/>
        </p:nvSpPr>
        <p:spPr>
          <a:xfrm>
            <a:off x="0" y="156464"/>
            <a:ext cx="10468354" cy="523220"/>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Limitations in WRIT Remedy</a:t>
            </a:r>
          </a:p>
        </p:txBody>
      </p:sp>
      <p:sp>
        <p:nvSpPr>
          <p:cNvPr id="8" name="Arrow: Pentagon 7">
            <a:extLst>
              <a:ext uri="{FF2B5EF4-FFF2-40B4-BE49-F238E27FC236}">
                <a16:creationId xmlns:a16="http://schemas.microsoft.com/office/drawing/2014/main" id="{7A58757F-067B-C11F-F01F-EC79C51DD63F}"/>
              </a:ext>
            </a:extLst>
          </p:cNvPr>
          <p:cNvSpPr/>
          <p:nvPr/>
        </p:nvSpPr>
        <p:spPr>
          <a:xfrm rot="5400000">
            <a:off x="657987" y="1214136"/>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C45868C2-D033-B981-2831-CE337375099E}"/>
              </a:ext>
            </a:extLst>
          </p:cNvPr>
          <p:cNvSpPr txBox="1"/>
          <p:nvPr/>
        </p:nvSpPr>
        <p:spPr>
          <a:xfrm>
            <a:off x="641444" y="1230680"/>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1</a:t>
            </a:r>
          </a:p>
        </p:txBody>
      </p:sp>
      <p:sp>
        <p:nvSpPr>
          <p:cNvPr id="24" name="TextBox 23">
            <a:extLst>
              <a:ext uri="{FF2B5EF4-FFF2-40B4-BE49-F238E27FC236}">
                <a16:creationId xmlns:a16="http://schemas.microsoft.com/office/drawing/2014/main" id="{724B566C-FDFF-BBBF-6566-ABF7DA97F1D7}"/>
              </a:ext>
            </a:extLst>
          </p:cNvPr>
          <p:cNvSpPr txBox="1"/>
          <p:nvPr/>
        </p:nvSpPr>
        <p:spPr>
          <a:xfrm>
            <a:off x="1799041" y="1139863"/>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Judges are not tax experts many times </a:t>
            </a:r>
          </a:p>
        </p:txBody>
      </p:sp>
      <p:sp>
        <p:nvSpPr>
          <p:cNvPr id="25" name="TextBox 24">
            <a:extLst>
              <a:ext uri="{FF2B5EF4-FFF2-40B4-BE49-F238E27FC236}">
                <a16:creationId xmlns:a16="http://schemas.microsoft.com/office/drawing/2014/main" id="{2383B745-3692-9BA7-4435-ED08BA903B58}"/>
              </a:ext>
            </a:extLst>
          </p:cNvPr>
          <p:cNvSpPr txBox="1"/>
          <p:nvPr/>
        </p:nvSpPr>
        <p:spPr>
          <a:xfrm>
            <a:off x="1794579" y="3089807"/>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Listing the matters </a:t>
            </a:r>
          </a:p>
        </p:txBody>
      </p:sp>
      <p:sp>
        <p:nvSpPr>
          <p:cNvPr id="6" name="Arrow: Pentagon 5">
            <a:extLst>
              <a:ext uri="{FF2B5EF4-FFF2-40B4-BE49-F238E27FC236}">
                <a16:creationId xmlns:a16="http://schemas.microsoft.com/office/drawing/2014/main" id="{971EACC9-3318-4C6E-4250-09CDFA909499}"/>
              </a:ext>
            </a:extLst>
          </p:cNvPr>
          <p:cNvSpPr/>
          <p:nvPr/>
        </p:nvSpPr>
        <p:spPr>
          <a:xfrm rot="5400000">
            <a:off x="664254" y="2183994"/>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C409E3CF-08EE-45BD-D708-DEE4AFA74B35}"/>
              </a:ext>
            </a:extLst>
          </p:cNvPr>
          <p:cNvSpPr txBox="1"/>
          <p:nvPr/>
        </p:nvSpPr>
        <p:spPr>
          <a:xfrm>
            <a:off x="647711" y="2200538"/>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2</a:t>
            </a:r>
          </a:p>
        </p:txBody>
      </p:sp>
      <p:sp>
        <p:nvSpPr>
          <p:cNvPr id="9" name="Arrow: Pentagon 8">
            <a:extLst>
              <a:ext uri="{FF2B5EF4-FFF2-40B4-BE49-F238E27FC236}">
                <a16:creationId xmlns:a16="http://schemas.microsoft.com/office/drawing/2014/main" id="{9FFD34DF-4100-7BCC-9067-C0C32B641EA3}"/>
              </a:ext>
            </a:extLst>
          </p:cNvPr>
          <p:cNvSpPr/>
          <p:nvPr/>
        </p:nvSpPr>
        <p:spPr>
          <a:xfrm rot="5400000">
            <a:off x="657987" y="319637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23D1039B-F2FC-D128-4366-6AAE94F4DFE6}"/>
              </a:ext>
            </a:extLst>
          </p:cNvPr>
          <p:cNvSpPr txBox="1"/>
          <p:nvPr/>
        </p:nvSpPr>
        <p:spPr>
          <a:xfrm>
            <a:off x="641444" y="3212919"/>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3</a:t>
            </a:r>
          </a:p>
        </p:txBody>
      </p:sp>
      <p:sp>
        <p:nvSpPr>
          <p:cNvPr id="12" name="TextBox 11">
            <a:extLst>
              <a:ext uri="{FF2B5EF4-FFF2-40B4-BE49-F238E27FC236}">
                <a16:creationId xmlns:a16="http://schemas.microsoft.com/office/drawing/2014/main" id="{1AAFD56D-40B2-9885-4FA5-98B7657BB7CE}"/>
              </a:ext>
            </a:extLst>
          </p:cNvPr>
          <p:cNvSpPr txBox="1"/>
          <p:nvPr/>
        </p:nvSpPr>
        <p:spPr>
          <a:xfrm>
            <a:off x="1794579" y="5959558"/>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Discretionary remedy-self imposed restrictions-judges understanding is also crucial</a:t>
            </a:r>
            <a:endParaRPr lang="en-IN" sz="2400" b="1" dirty="0">
              <a:solidFill>
                <a:srgbClr val="C00000"/>
              </a:solidFill>
              <a:latin typeface="Cambria" panose="02040503050406030204" pitchFamily="18" charset="0"/>
              <a:ea typeface="Cambria" panose="02040503050406030204" pitchFamily="18" charset="0"/>
            </a:endParaRPr>
          </a:p>
        </p:txBody>
      </p:sp>
      <p:sp>
        <p:nvSpPr>
          <p:cNvPr id="13" name="TextBox 12">
            <a:extLst>
              <a:ext uri="{FF2B5EF4-FFF2-40B4-BE49-F238E27FC236}">
                <a16:creationId xmlns:a16="http://schemas.microsoft.com/office/drawing/2014/main" id="{FC880D60-1CEB-31A4-F572-C8D1A4D57053}"/>
              </a:ext>
            </a:extLst>
          </p:cNvPr>
          <p:cNvSpPr txBox="1"/>
          <p:nvPr/>
        </p:nvSpPr>
        <p:spPr>
          <a:xfrm>
            <a:off x="1794579" y="2103802"/>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Time consuming, if matter is not covered matter and if the department wants to file the counter</a:t>
            </a:r>
          </a:p>
        </p:txBody>
      </p:sp>
      <p:sp>
        <p:nvSpPr>
          <p:cNvPr id="14" name="Arrow: Pentagon 13">
            <a:extLst>
              <a:ext uri="{FF2B5EF4-FFF2-40B4-BE49-F238E27FC236}">
                <a16:creationId xmlns:a16="http://schemas.microsoft.com/office/drawing/2014/main" id="{8756DBEB-08DC-D718-0F3D-56CD5A9436DF}"/>
              </a:ext>
            </a:extLst>
          </p:cNvPr>
          <p:cNvSpPr/>
          <p:nvPr/>
        </p:nvSpPr>
        <p:spPr>
          <a:xfrm rot="5400000">
            <a:off x="664254" y="4149455"/>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TextBox 15">
            <a:extLst>
              <a:ext uri="{FF2B5EF4-FFF2-40B4-BE49-F238E27FC236}">
                <a16:creationId xmlns:a16="http://schemas.microsoft.com/office/drawing/2014/main" id="{459405D7-4FC2-E596-6295-2CC1EA8CE8D9}"/>
              </a:ext>
            </a:extLst>
          </p:cNvPr>
          <p:cNvSpPr txBox="1"/>
          <p:nvPr/>
        </p:nvSpPr>
        <p:spPr>
          <a:xfrm>
            <a:off x="647711" y="4165999"/>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4</a:t>
            </a:r>
          </a:p>
        </p:txBody>
      </p:sp>
      <p:sp>
        <p:nvSpPr>
          <p:cNvPr id="17" name="Arrow: Pentagon 16">
            <a:extLst>
              <a:ext uri="{FF2B5EF4-FFF2-40B4-BE49-F238E27FC236}">
                <a16:creationId xmlns:a16="http://schemas.microsoft.com/office/drawing/2014/main" id="{351E0114-803E-D880-AF59-CC4AA36E2E8A}"/>
              </a:ext>
            </a:extLst>
          </p:cNvPr>
          <p:cNvSpPr/>
          <p:nvPr/>
        </p:nvSpPr>
        <p:spPr>
          <a:xfrm rot="5400000">
            <a:off x="657987" y="5097921"/>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TextBox 18">
            <a:extLst>
              <a:ext uri="{FF2B5EF4-FFF2-40B4-BE49-F238E27FC236}">
                <a16:creationId xmlns:a16="http://schemas.microsoft.com/office/drawing/2014/main" id="{3995059C-DD3E-0DF3-1ACF-BEFD67910A2C}"/>
              </a:ext>
            </a:extLst>
          </p:cNvPr>
          <p:cNvSpPr txBox="1"/>
          <p:nvPr/>
        </p:nvSpPr>
        <p:spPr>
          <a:xfrm>
            <a:off x="641444" y="5114465"/>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5</a:t>
            </a:r>
          </a:p>
        </p:txBody>
      </p:sp>
      <p:sp>
        <p:nvSpPr>
          <p:cNvPr id="27" name="TextBox 26">
            <a:extLst>
              <a:ext uri="{FF2B5EF4-FFF2-40B4-BE49-F238E27FC236}">
                <a16:creationId xmlns:a16="http://schemas.microsoft.com/office/drawing/2014/main" id="{BFE2A4AE-A50F-D50F-A826-8AA2544DC671}"/>
              </a:ext>
            </a:extLst>
          </p:cNvPr>
          <p:cNvSpPr txBox="1"/>
          <p:nvPr/>
        </p:nvSpPr>
        <p:spPr>
          <a:xfrm>
            <a:off x="1799041" y="4088748"/>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Too many number of hearings</a:t>
            </a:r>
          </a:p>
        </p:txBody>
      </p:sp>
      <p:sp>
        <p:nvSpPr>
          <p:cNvPr id="29" name="TextBox 28">
            <a:extLst>
              <a:ext uri="{FF2B5EF4-FFF2-40B4-BE49-F238E27FC236}">
                <a16:creationId xmlns:a16="http://schemas.microsoft.com/office/drawing/2014/main" id="{2C2B9C60-9C0C-D729-D1FB-919C477AD49A}"/>
              </a:ext>
            </a:extLst>
          </p:cNvPr>
          <p:cNvSpPr txBox="1"/>
          <p:nvPr/>
        </p:nvSpPr>
        <p:spPr>
          <a:xfrm>
            <a:off x="1799041" y="5024814"/>
            <a:ext cx="9492026"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Changes in roaster in frequent intervals</a:t>
            </a:r>
            <a:endParaRPr lang="en-IN" sz="2400" b="1" dirty="0">
              <a:solidFill>
                <a:srgbClr val="C00000"/>
              </a:solidFill>
              <a:latin typeface="Cambria" panose="02040503050406030204" pitchFamily="18" charset="0"/>
              <a:ea typeface="Cambria" panose="02040503050406030204" pitchFamily="18" charset="0"/>
            </a:endParaRPr>
          </a:p>
        </p:txBody>
      </p:sp>
      <p:sp>
        <p:nvSpPr>
          <p:cNvPr id="30" name="Arrow: Pentagon 29">
            <a:extLst>
              <a:ext uri="{FF2B5EF4-FFF2-40B4-BE49-F238E27FC236}">
                <a16:creationId xmlns:a16="http://schemas.microsoft.com/office/drawing/2014/main" id="{37E84BC4-89D1-FBCB-6E56-4259DE9370DD}"/>
              </a:ext>
            </a:extLst>
          </p:cNvPr>
          <p:cNvSpPr/>
          <p:nvPr/>
        </p:nvSpPr>
        <p:spPr>
          <a:xfrm rot="5400000">
            <a:off x="664254" y="6042612"/>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1" name="TextBox 30">
            <a:extLst>
              <a:ext uri="{FF2B5EF4-FFF2-40B4-BE49-F238E27FC236}">
                <a16:creationId xmlns:a16="http://schemas.microsoft.com/office/drawing/2014/main" id="{2A4552AB-EE93-43C0-2CFF-01B2FEFE369D}"/>
              </a:ext>
            </a:extLst>
          </p:cNvPr>
          <p:cNvSpPr txBox="1"/>
          <p:nvPr/>
        </p:nvSpPr>
        <p:spPr>
          <a:xfrm>
            <a:off x="647711" y="6059156"/>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6</a:t>
            </a:r>
          </a:p>
        </p:txBody>
      </p:sp>
    </p:spTree>
    <p:extLst>
      <p:ext uri="{BB962C8B-B14F-4D97-AF65-F5344CB8AC3E}">
        <p14:creationId xmlns:p14="http://schemas.microsoft.com/office/powerpoint/2010/main" val="355632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10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10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P spid="29"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4FCC6B0-92C7-48B0-B1DD-26841B8027EF}"/>
              </a:ext>
            </a:extLst>
          </p:cNvPr>
          <p:cNvSpPr>
            <a:spLocks noGrp="1"/>
          </p:cNvSpPr>
          <p:nvPr>
            <p:ph type="body" sz="quarter" idx="14"/>
          </p:nvPr>
        </p:nvSpPr>
        <p:spPr>
          <a:xfrm>
            <a:off x="121298" y="1517"/>
            <a:ext cx="8622458" cy="585787"/>
          </a:xfrm>
        </p:spPr>
        <p:txBody>
          <a:bodyPr/>
          <a:lstStyle/>
          <a:p>
            <a:r>
              <a:rPr lang="en-US" sz="3600" b="1" i="1" spc="-25" dirty="0"/>
              <a:t>Frequently filed cases before </a:t>
            </a:r>
            <a:r>
              <a:rPr lang="en-GB" sz="3600" b="1" spc="-28" dirty="0">
                <a:solidFill>
                  <a:schemeClr val="bg1"/>
                </a:solidFill>
                <a:latin typeface="Cambria" panose="02040503050406030204" pitchFamily="18" charset="0"/>
                <a:ea typeface="Cambria" panose="02040503050406030204" pitchFamily="18" charset="0"/>
              </a:rPr>
              <a:t>before HCs</a:t>
            </a:r>
            <a:endParaRPr lang="en-IN" sz="3300" dirty="0"/>
          </a:p>
        </p:txBody>
      </p:sp>
      <p:sp>
        <p:nvSpPr>
          <p:cNvPr id="3" name="Text Placeholder 2">
            <a:extLst>
              <a:ext uri="{FF2B5EF4-FFF2-40B4-BE49-F238E27FC236}">
                <a16:creationId xmlns:a16="http://schemas.microsoft.com/office/drawing/2014/main" id="{E5AF0BF0-D4A2-4199-AF00-031CF3663C61}"/>
              </a:ext>
            </a:extLst>
          </p:cNvPr>
          <p:cNvSpPr>
            <a:spLocks noGrp="1"/>
          </p:cNvSpPr>
          <p:nvPr>
            <p:ph type="body" sz="quarter" idx="15"/>
          </p:nvPr>
        </p:nvSpPr>
        <p:spPr>
          <a:xfrm>
            <a:off x="392687" y="954876"/>
            <a:ext cx="11490278" cy="5749741"/>
          </a:xfrm>
        </p:spPr>
        <p:txBody>
          <a:bodyPr>
            <a:normAutofit/>
          </a:bodyPr>
          <a:lstStyle/>
          <a:p>
            <a:pPr algn="just" defTabSz="1041684">
              <a:lnSpc>
                <a:spcPct val="150000"/>
              </a:lnSpc>
              <a:spcBef>
                <a:spcPts val="342"/>
              </a:spcBef>
              <a:buFont typeface="Wingdings" panose="05000000000000000000" pitchFamily="2" charset="2"/>
              <a:buChar char="§"/>
            </a:pPr>
            <a:r>
              <a:rPr lang="en-US" sz="2400" dirty="0"/>
              <a:t>Unsigned notices/Orders passed after time limits. - </a:t>
            </a:r>
            <a:r>
              <a:rPr lang="en-IN" sz="2200" b="1" dirty="0"/>
              <a:t>Silver Oak Villas LLP vs. AC, Begumpet 2024 (86) G.S.T.L. 161 (Telangana) &amp; </a:t>
            </a:r>
            <a:r>
              <a:rPr lang="en-US" sz="2200" b="1" dirty="0" err="1"/>
              <a:t>Bigleap</a:t>
            </a:r>
            <a:r>
              <a:rPr lang="en-US" sz="2200" b="1" dirty="0"/>
              <a:t> Technologies and Solutions Pvt. Ltd. vs. State of Telangana (2025) 28 Centax 177 (Telangana)</a:t>
            </a:r>
          </a:p>
          <a:p>
            <a:pPr algn="just" defTabSz="1041684">
              <a:lnSpc>
                <a:spcPct val="150000"/>
              </a:lnSpc>
              <a:spcBef>
                <a:spcPts val="342"/>
              </a:spcBef>
              <a:buFont typeface="Wingdings" panose="05000000000000000000" pitchFamily="2" charset="2"/>
              <a:buChar char="§"/>
            </a:pPr>
            <a:endParaRPr lang="en-GB" sz="2200" dirty="0"/>
          </a:p>
          <a:p>
            <a:pPr algn="just" defTabSz="1041684">
              <a:lnSpc>
                <a:spcPct val="150000"/>
              </a:lnSpc>
              <a:spcBef>
                <a:spcPts val="342"/>
              </a:spcBef>
              <a:buFont typeface="Wingdings" panose="05000000000000000000" pitchFamily="2" charset="2"/>
              <a:buChar char="§"/>
            </a:pPr>
            <a:r>
              <a:rPr lang="en-GB" sz="2400" dirty="0"/>
              <a:t>Orders/SCN after prescribed time limit – For FY 2020-21 SCN u/s. 73(2) to be issued by 28-11-2024 - </a:t>
            </a:r>
            <a:r>
              <a:rPr lang="en-US" sz="2200" b="1" dirty="0"/>
              <a:t>Cotton Corporation of India vs. AC </a:t>
            </a:r>
            <a:r>
              <a:rPr lang="en-IN" sz="2200" b="1" dirty="0"/>
              <a:t> 2025 (96) G.S.T.L. 37 (A.P.)  &amp; Sri Durga Bhavani Enterprises vs. AC, Hyderabad (2025) 30 Centax 207 (Telangana)</a:t>
            </a:r>
          </a:p>
          <a:p>
            <a:pPr algn="just" defTabSz="1041684">
              <a:lnSpc>
                <a:spcPct val="150000"/>
              </a:lnSpc>
              <a:spcBef>
                <a:spcPts val="342"/>
              </a:spcBef>
              <a:buFont typeface="Wingdings" panose="05000000000000000000" pitchFamily="2" charset="2"/>
              <a:buChar char="§"/>
            </a:pPr>
            <a:endParaRPr lang="en-IN" sz="2200" dirty="0">
              <a:solidFill>
                <a:prstClr val="black"/>
              </a:solidFill>
            </a:endParaRPr>
          </a:p>
          <a:p>
            <a:pPr algn="just" defTabSz="1041684">
              <a:lnSpc>
                <a:spcPct val="150000"/>
              </a:lnSpc>
              <a:spcBef>
                <a:spcPts val="342"/>
              </a:spcBef>
              <a:buFont typeface="Wingdings" panose="05000000000000000000" pitchFamily="2" charset="2"/>
              <a:buChar char="§"/>
            </a:pPr>
            <a:r>
              <a:rPr lang="en-IN" sz="2400" dirty="0"/>
              <a:t>Bunching of multiple Fy’s </a:t>
            </a:r>
            <a:r>
              <a:rPr lang="en-IN" sz="2200" dirty="0">
                <a:solidFill>
                  <a:prstClr val="black"/>
                </a:solidFill>
              </a:rPr>
              <a:t>-</a:t>
            </a:r>
            <a:r>
              <a:rPr lang="en-IN" sz="2400" b="1" dirty="0"/>
              <a:t> Bangalore Golf Club vs. Commercial Tax officer (Enforcement), Bengaluru (2024) 20 Centax 59 (Kar.)</a:t>
            </a:r>
            <a:endParaRPr lang="en-US" sz="2400" dirty="0">
              <a:latin typeface="Bookman Old Style" panose="02050604050505020204" pitchFamily="18" charset="0"/>
            </a:endParaRPr>
          </a:p>
          <a:p>
            <a:pPr algn="just">
              <a:lnSpc>
                <a:spcPct val="100000"/>
              </a:lnSpc>
            </a:pPr>
            <a:endParaRPr lang="en-US" sz="1900" dirty="0">
              <a:latin typeface="Bookman Old Style" panose="02050604050505020204" pitchFamily="18" charset="0"/>
            </a:endParaRPr>
          </a:p>
          <a:p>
            <a:pPr algn="just">
              <a:lnSpc>
                <a:spcPct val="100000"/>
              </a:lnSpc>
            </a:pPr>
            <a:endParaRPr lang="en-US" sz="1900" dirty="0">
              <a:latin typeface="Bookman Old Style" panose="02050604050505020204" pitchFamily="18" charset="0"/>
            </a:endParaRPr>
          </a:p>
          <a:p>
            <a:pPr algn="just"/>
            <a:endParaRPr lang="da-DK" dirty="0"/>
          </a:p>
          <a:p>
            <a:pPr algn="just"/>
            <a:endParaRPr lang="da-DK" dirty="0"/>
          </a:p>
          <a:p>
            <a:pPr algn="just"/>
            <a:endParaRPr lang="en-US" dirty="0"/>
          </a:p>
          <a:p>
            <a:pPr algn="just"/>
            <a:endParaRPr lang="en-US" dirty="0"/>
          </a:p>
          <a:p>
            <a:pPr algn="just"/>
            <a:endParaRPr lang="en-US" dirty="0"/>
          </a:p>
          <a:p>
            <a:pPr algn="just"/>
            <a:endParaRPr lang="en-GB" dirty="0"/>
          </a:p>
        </p:txBody>
      </p:sp>
    </p:spTree>
    <p:extLst>
      <p:ext uri="{BB962C8B-B14F-4D97-AF65-F5344CB8AC3E}">
        <p14:creationId xmlns:p14="http://schemas.microsoft.com/office/powerpoint/2010/main" val="19141476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9CFF6E-C831-1BC0-47BC-1A91E76D675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73CD958-271E-CFC7-136C-EC265B0CB481}"/>
              </a:ext>
            </a:extLst>
          </p:cNvPr>
          <p:cNvSpPr>
            <a:spLocks noGrp="1"/>
          </p:cNvSpPr>
          <p:nvPr>
            <p:ph type="body" sz="quarter" idx="14"/>
          </p:nvPr>
        </p:nvSpPr>
        <p:spPr>
          <a:xfrm>
            <a:off x="121298" y="1517"/>
            <a:ext cx="8622458" cy="585787"/>
          </a:xfrm>
        </p:spPr>
        <p:txBody>
          <a:bodyPr/>
          <a:lstStyle/>
          <a:p>
            <a:r>
              <a:rPr lang="en-US" sz="3600" b="1" i="1" spc="-25" dirty="0"/>
              <a:t>Frequently filed cases before </a:t>
            </a:r>
            <a:r>
              <a:rPr lang="en-GB" sz="3600" b="1" spc="-28" dirty="0">
                <a:solidFill>
                  <a:schemeClr val="bg1"/>
                </a:solidFill>
                <a:latin typeface="Cambria" panose="02040503050406030204" pitchFamily="18" charset="0"/>
                <a:ea typeface="Cambria" panose="02040503050406030204" pitchFamily="18" charset="0"/>
              </a:rPr>
              <a:t>before HCs</a:t>
            </a:r>
            <a:endParaRPr lang="en-IN" sz="3300" dirty="0"/>
          </a:p>
        </p:txBody>
      </p:sp>
      <p:sp>
        <p:nvSpPr>
          <p:cNvPr id="3" name="Text Placeholder 2">
            <a:extLst>
              <a:ext uri="{FF2B5EF4-FFF2-40B4-BE49-F238E27FC236}">
                <a16:creationId xmlns:a16="http://schemas.microsoft.com/office/drawing/2014/main" id="{F0554971-1715-08FF-DE33-7E356F52CCD6}"/>
              </a:ext>
            </a:extLst>
          </p:cNvPr>
          <p:cNvSpPr>
            <a:spLocks noGrp="1"/>
          </p:cNvSpPr>
          <p:nvPr>
            <p:ph type="body" sz="quarter" idx="15"/>
          </p:nvPr>
        </p:nvSpPr>
        <p:spPr>
          <a:xfrm>
            <a:off x="392687" y="954876"/>
            <a:ext cx="11490278" cy="5749741"/>
          </a:xfrm>
        </p:spPr>
        <p:txBody>
          <a:bodyPr>
            <a:normAutofit/>
          </a:bodyPr>
          <a:lstStyle/>
          <a:p>
            <a:pPr algn="just" defTabSz="1041684">
              <a:lnSpc>
                <a:spcPct val="150000"/>
              </a:lnSpc>
              <a:spcBef>
                <a:spcPts val="342"/>
              </a:spcBef>
              <a:buFont typeface="Wingdings" panose="05000000000000000000" pitchFamily="2" charset="2"/>
              <a:buChar char="§"/>
            </a:pPr>
            <a:r>
              <a:rPr lang="en-GB" sz="2400" dirty="0"/>
              <a:t>Orders Cancelling the GST Registration – Seeking GST Registration for continuing the business.</a:t>
            </a:r>
          </a:p>
          <a:p>
            <a:pPr algn="just" defTabSz="1041684">
              <a:lnSpc>
                <a:spcPct val="150000"/>
              </a:lnSpc>
              <a:spcBef>
                <a:spcPts val="342"/>
              </a:spcBef>
              <a:buFont typeface="Wingdings" panose="05000000000000000000" pitchFamily="2" charset="2"/>
              <a:buChar char="§"/>
            </a:pPr>
            <a:r>
              <a:rPr lang="en-GB" sz="2400" dirty="0"/>
              <a:t>Reimbursement of GST from Government or Government corporations.</a:t>
            </a:r>
            <a:endParaRPr lang="en-IN" sz="2400" dirty="0">
              <a:solidFill>
                <a:prstClr val="black"/>
              </a:solidFill>
            </a:endParaRPr>
          </a:p>
          <a:p>
            <a:pPr algn="just" defTabSz="1041684">
              <a:lnSpc>
                <a:spcPct val="150000"/>
              </a:lnSpc>
              <a:spcBef>
                <a:spcPts val="342"/>
              </a:spcBef>
              <a:buFont typeface="Wingdings" panose="05000000000000000000" pitchFamily="2" charset="2"/>
              <a:buChar char="§"/>
            </a:pPr>
            <a:r>
              <a:rPr lang="en-GB" sz="2400" dirty="0"/>
              <a:t>Direction to issue pending VAT/GST refunds.</a:t>
            </a:r>
          </a:p>
          <a:p>
            <a:pPr algn="just" defTabSz="1041684">
              <a:lnSpc>
                <a:spcPct val="150000"/>
              </a:lnSpc>
              <a:spcBef>
                <a:spcPts val="342"/>
              </a:spcBef>
              <a:buFont typeface="Wingdings" panose="05000000000000000000" pitchFamily="2" charset="2"/>
              <a:buChar char="§"/>
            </a:pPr>
            <a:r>
              <a:rPr lang="en-GB" sz="2400" dirty="0"/>
              <a:t>Appellate authority orders – No GSTAT but recovery action by dept</a:t>
            </a:r>
          </a:p>
          <a:p>
            <a:pPr algn="just" defTabSz="1041684">
              <a:lnSpc>
                <a:spcPct val="150000"/>
              </a:lnSpc>
              <a:spcBef>
                <a:spcPts val="342"/>
              </a:spcBef>
              <a:buFont typeface="Wingdings" panose="05000000000000000000" pitchFamily="2" charset="2"/>
              <a:buChar char="§"/>
            </a:pPr>
            <a:r>
              <a:rPr lang="en-GB" sz="2400" dirty="0"/>
              <a:t>Parallel proceedings by various authorities viz., Central v. state, Central v. Central, One State v. other state etc., </a:t>
            </a:r>
          </a:p>
          <a:p>
            <a:pPr algn="just" defTabSz="1041684">
              <a:lnSpc>
                <a:spcPct val="160000"/>
              </a:lnSpc>
              <a:spcBef>
                <a:spcPts val="342"/>
              </a:spcBef>
              <a:buFont typeface="Wingdings" panose="05000000000000000000" pitchFamily="2" charset="2"/>
              <a:buChar char="§"/>
            </a:pPr>
            <a:r>
              <a:rPr lang="en-US" sz="2400" dirty="0"/>
              <a:t> ITC blocking – Negative or without PH</a:t>
            </a:r>
          </a:p>
          <a:p>
            <a:pPr algn="just" defTabSz="1041684">
              <a:lnSpc>
                <a:spcPct val="160000"/>
              </a:lnSpc>
              <a:spcBef>
                <a:spcPts val="342"/>
              </a:spcBef>
            </a:pPr>
            <a:endParaRPr lang="en-US" sz="2400" dirty="0">
              <a:latin typeface="Bookman Old Style" panose="02050604050505020204" pitchFamily="18" charset="0"/>
            </a:endParaRPr>
          </a:p>
          <a:p>
            <a:pPr algn="just">
              <a:lnSpc>
                <a:spcPct val="100000"/>
              </a:lnSpc>
            </a:pPr>
            <a:endParaRPr lang="en-US" sz="1900" dirty="0">
              <a:latin typeface="Bookman Old Style" panose="02050604050505020204" pitchFamily="18" charset="0"/>
            </a:endParaRPr>
          </a:p>
          <a:p>
            <a:pPr algn="just">
              <a:lnSpc>
                <a:spcPct val="100000"/>
              </a:lnSpc>
            </a:pPr>
            <a:endParaRPr lang="en-US" sz="1900" dirty="0">
              <a:latin typeface="Bookman Old Style" panose="02050604050505020204" pitchFamily="18" charset="0"/>
            </a:endParaRPr>
          </a:p>
          <a:p>
            <a:pPr algn="just"/>
            <a:endParaRPr lang="da-DK" dirty="0"/>
          </a:p>
          <a:p>
            <a:pPr algn="just"/>
            <a:endParaRPr lang="da-DK" dirty="0"/>
          </a:p>
          <a:p>
            <a:pPr algn="just"/>
            <a:endParaRPr lang="en-US" dirty="0"/>
          </a:p>
          <a:p>
            <a:pPr algn="just"/>
            <a:endParaRPr lang="en-US" dirty="0"/>
          </a:p>
          <a:p>
            <a:pPr algn="just"/>
            <a:endParaRPr lang="en-US" dirty="0"/>
          </a:p>
          <a:p>
            <a:pPr algn="just"/>
            <a:endParaRPr lang="en-GB" dirty="0"/>
          </a:p>
        </p:txBody>
      </p:sp>
    </p:spTree>
    <p:extLst>
      <p:ext uri="{BB962C8B-B14F-4D97-AF65-F5344CB8AC3E}">
        <p14:creationId xmlns:p14="http://schemas.microsoft.com/office/powerpoint/2010/main" val="6561308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8313014-8F5A-19EF-30F3-F0FF00CF4F2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A7672CA-955F-CB16-A657-9AFB6D8242FC}"/>
              </a:ext>
            </a:extLst>
          </p:cNvPr>
          <p:cNvSpPr>
            <a:spLocks noGrp="1"/>
          </p:cNvSpPr>
          <p:nvPr>
            <p:ph type="body" sz="quarter" idx="14"/>
          </p:nvPr>
        </p:nvSpPr>
        <p:spPr>
          <a:xfrm>
            <a:off x="121298" y="1517"/>
            <a:ext cx="8622458" cy="585787"/>
          </a:xfrm>
        </p:spPr>
        <p:txBody>
          <a:bodyPr/>
          <a:lstStyle/>
          <a:p>
            <a:r>
              <a:rPr lang="en-GB" sz="3600" b="1" spc="-28" dirty="0">
                <a:solidFill>
                  <a:schemeClr val="bg1"/>
                </a:solidFill>
                <a:latin typeface="Cambria" panose="02040503050406030204" pitchFamily="18" charset="0"/>
                <a:ea typeface="Cambria" panose="02040503050406030204" pitchFamily="18" charset="0"/>
              </a:rPr>
              <a:t>Industry-specific disputes before HC</a:t>
            </a:r>
            <a:endParaRPr lang="en-IN" sz="3300" dirty="0"/>
          </a:p>
        </p:txBody>
      </p:sp>
      <p:sp>
        <p:nvSpPr>
          <p:cNvPr id="3" name="Text Placeholder 2">
            <a:extLst>
              <a:ext uri="{FF2B5EF4-FFF2-40B4-BE49-F238E27FC236}">
                <a16:creationId xmlns:a16="http://schemas.microsoft.com/office/drawing/2014/main" id="{ADA69DAD-C8A5-476E-2691-8D6DC22877D8}"/>
              </a:ext>
            </a:extLst>
          </p:cNvPr>
          <p:cNvSpPr>
            <a:spLocks noGrp="1"/>
          </p:cNvSpPr>
          <p:nvPr>
            <p:ph type="body" sz="quarter" idx="15"/>
          </p:nvPr>
        </p:nvSpPr>
        <p:spPr>
          <a:xfrm>
            <a:off x="392687" y="954876"/>
            <a:ext cx="11490278" cy="5749741"/>
          </a:xfrm>
        </p:spPr>
        <p:txBody>
          <a:bodyPr>
            <a:normAutofit/>
          </a:bodyPr>
          <a:lstStyle/>
          <a:p>
            <a:pPr algn="just">
              <a:lnSpc>
                <a:spcPct val="160000"/>
              </a:lnSpc>
              <a:buFont typeface="Wingdings" panose="05000000000000000000" pitchFamily="2" charset="2"/>
              <a:buChar char="§"/>
            </a:pPr>
            <a:r>
              <a:rPr lang="en-GB" sz="2400">
                <a:solidFill>
                  <a:prstClr val="black"/>
                </a:solidFill>
              </a:rPr>
              <a:t>GST </a:t>
            </a:r>
            <a:r>
              <a:rPr lang="en-GB" sz="2400" dirty="0">
                <a:solidFill>
                  <a:prstClr val="black"/>
                </a:solidFill>
              </a:rPr>
              <a:t>on Mining Royalty/</a:t>
            </a:r>
            <a:r>
              <a:rPr lang="en-GB" sz="2400" dirty="0" err="1">
                <a:solidFill>
                  <a:prstClr val="black"/>
                </a:solidFill>
              </a:rPr>
              <a:t>Seinoerge</a:t>
            </a:r>
            <a:r>
              <a:rPr lang="en-GB" sz="2400" dirty="0">
                <a:solidFill>
                  <a:prstClr val="black"/>
                </a:solidFill>
              </a:rPr>
              <a:t>/impact fee etc., under RCM</a:t>
            </a:r>
            <a:endParaRPr lang="en-US" sz="2400" dirty="0"/>
          </a:p>
          <a:p>
            <a:pPr algn="just">
              <a:lnSpc>
                <a:spcPct val="160000"/>
              </a:lnSpc>
              <a:buFont typeface="Wingdings" panose="05000000000000000000" pitchFamily="2" charset="2"/>
              <a:buChar char="§"/>
            </a:pPr>
            <a:r>
              <a:rPr lang="en-US" sz="2400" dirty="0"/>
              <a:t>Concessional rate of 5/12% to Second/subsequent Sub-contractors</a:t>
            </a:r>
          </a:p>
          <a:p>
            <a:pPr algn="just">
              <a:lnSpc>
                <a:spcPct val="160000"/>
              </a:lnSpc>
              <a:buFont typeface="Wingdings" panose="05000000000000000000" pitchFamily="2" charset="2"/>
              <a:buChar char="§"/>
            </a:pPr>
            <a:r>
              <a:rPr lang="en-US" sz="2400" dirty="0"/>
              <a:t>GST on TDR – taxability, valuation </a:t>
            </a:r>
          </a:p>
          <a:p>
            <a:pPr algn="just" defTabSz="1041684">
              <a:lnSpc>
                <a:spcPct val="160000"/>
              </a:lnSpc>
              <a:spcBef>
                <a:spcPts val="342"/>
              </a:spcBef>
              <a:buFont typeface="Wingdings" panose="05000000000000000000" pitchFamily="2" charset="2"/>
              <a:buChar char="§"/>
            </a:pPr>
            <a:r>
              <a:rPr lang="en-GB" sz="2400" dirty="0">
                <a:solidFill>
                  <a:prstClr val="black"/>
                </a:solidFill>
              </a:rPr>
              <a:t>Taxability of Annuity received for Construction of Roads</a:t>
            </a:r>
          </a:p>
          <a:p>
            <a:pPr algn="just" defTabSz="1041684">
              <a:lnSpc>
                <a:spcPct val="160000"/>
              </a:lnSpc>
              <a:spcBef>
                <a:spcPts val="342"/>
              </a:spcBef>
              <a:buFont typeface="Wingdings" panose="05000000000000000000" pitchFamily="2" charset="2"/>
              <a:buChar char="§"/>
            </a:pPr>
            <a:r>
              <a:rPr lang="en-GB" sz="2400" dirty="0">
                <a:solidFill>
                  <a:prstClr val="black"/>
                </a:solidFill>
              </a:rPr>
              <a:t>GST rate for Solar Power Project Works  </a:t>
            </a:r>
          </a:p>
          <a:p>
            <a:pPr algn="just" defTabSz="1041684">
              <a:lnSpc>
                <a:spcPct val="160000"/>
              </a:lnSpc>
              <a:spcBef>
                <a:spcPts val="342"/>
              </a:spcBef>
              <a:buFont typeface="Wingdings" panose="05000000000000000000" pitchFamily="2" charset="2"/>
              <a:buChar char="§"/>
            </a:pPr>
            <a:r>
              <a:rPr lang="en-GB" sz="2400" dirty="0">
                <a:solidFill>
                  <a:prstClr val="black"/>
                </a:solidFill>
              </a:rPr>
              <a:t>Rate of Tax on Job Work - Shrimp Processing – 5% or 18%</a:t>
            </a:r>
          </a:p>
          <a:p>
            <a:pPr algn="just" defTabSz="1041684">
              <a:lnSpc>
                <a:spcPct val="160000"/>
              </a:lnSpc>
              <a:spcBef>
                <a:spcPts val="342"/>
              </a:spcBef>
              <a:buFont typeface="Wingdings" panose="05000000000000000000" pitchFamily="2" charset="2"/>
              <a:buChar char="§"/>
            </a:pPr>
            <a:r>
              <a:rPr lang="en-US" sz="2400" dirty="0"/>
              <a:t>GST on Raw cotton under RCM – challenge on revenue neutrality</a:t>
            </a:r>
            <a:endParaRPr lang="en-GB" sz="2400" dirty="0">
              <a:solidFill>
                <a:prstClr val="black"/>
              </a:solidFill>
            </a:endParaRPr>
          </a:p>
          <a:p>
            <a:pPr algn="just" defTabSz="1041684">
              <a:lnSpc>
                <a:spcPct val="160000"/>
              </a:lnSpc>
              <a:spcBef>
                <a:spcPts val="342"/>
              </a:spcBef>
              <a:buFont typeface="Wingdings" panose="05000000000000000000" pitchFamily="2" charset="2"/>
              <a:buChar char="§"/>
            </a:pPr>
            <a:endParaRPr lang="en-US" sz="2400" dirty="0">
              <a:latin typeface="Bookman Old Style" panose="02050604050505020204" pitchFamily="18" charset="0"/>
            </a:endParaRPr>
          </a:p>
          <a:p>
            <a:pPr algn="just">
              <a:lnSpc>
                <a:spcPct val="100000"/>
              </a:lnSpc>
            </a:pPr>
            <a:endParaRPr lang="en-US" sz="1900" dirty="0">
              <a:latin typeface="Bookman Old Style" panose="02050604050505020204" pitchFamily="18" charset="0"/>
            </a:endParaRPr>
          </a:p>
          <a:p>
            <a:pPr algn="just">
              <a:lnSpc>
                <a:spcPct val="100000"/>
              </a:lnSpc>
            </a:pPr>
            <a:endParaRPr lang="en-US" sz="1900" dirty="0">
              <a:latin typeface="Bookman Old Style" panose="02050604050505020204" pitchFamily="18" charset="0"/>
            </a:endParaRPr>
          </a:p>
          <a:p>
            <a:pPr algn="just"/>
            <a:endParaRPr lang="da-DK" dirty="0"/>
          </a:p>
          <a:p>
            <a:pPr algn="just"/>
            <a:endParaRPr lang="da-DK" dirty="0"/>
          </a:p>
          <a:p>
            <a:pPr algn="just"/>
            <a:endParaRPr lang="en-US" dirty="0"/>
          </a:p>
          <a:p>
            <a:pPr algn="just"/>
            <a:endParaRPr lang="en-US" dirty="0"/>
          </a:p>
          <a:p>
            <a:pPr algn="just"/>
            <a:endParaRPr lang="en-US" dirty="0"/>
          </a:p>
          <a:p>
            <a:pPr algn="just"/>
            <a:endParaRPr lang="en-GB" dirty="0"/>
          </a:p>
        </p:txBody>
      </p:sp>
    </p:spTree>
    <p:extLst>
      <p:ext uri="{BB962C8B-B14F-4D97-AF65-F5344CB8AC3E}">
        <p14:creationId xmlns:p14="http://schemas.microsoft.com/office/powerpoint/2010/main" val="189038209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arn(inVertical)">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wipe(down)">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2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
            <a:extLst>
              <a:ext uri="{FF2B5EF4-FFF2-40B4-BE49-F238E27FC236}">
                <a16:creationId xmlns:a16="http://schemas.microsoft.com/office/drawing/2014/main" id="{9AD946FD-FD8E-48F9-A161-AD60912618CD}"/>
              </a:ext>
            </a:extLst>
          </p:cNvPr>
          <p:cNvSpPr>
            <a:spLocks noGrp="1"/>
          </p:cNvSpPr>
          <p:nvPr>
            <p:ph type="body" sz="quarter" idx="4294967295"/>
          </p:nvPr>
        </p:nvSpPr>
        <p:spPr>
          <a:xfrm>
            <a:off x="106102" y="37204"/>
            <a:ext cx="10161670" cy="420756"/>
          </a:xfrm>
          <a:prstGeom prst="rect">
            <a:avLst/>
          </a:prstGeom>
        </p:spPr>
        <p:txBody>
          <a:bodyPr/>
          <a:lstStyle/>
          <a:p>
            <a:pPr algn="l"/>
            <a:r>
              <a:rPr lang="en-GB" sz="2734" b="1" spc="-28" dirty="0">
                <a:solidFill>
                  <a:schemeClr val="bg1"/>
                </a:solidFill>
                <a:latin typeface="Cambria" panose="02040503050406030204" pitchFamily="18" charset="0"/>
                <a:ea typeface="Cambria" panose="02040503050406030204" pitchFamily="18" charset="0"/>
              </a:rPr>
              <a:t>Industry-specific disputes before HC</a:t>
            </a:r>
          </a:p>
        </p:txBody>
      </p:sp>
      <p:sp>
        <p:nvSpPr>
          <p:cNvPr id="17" name="TextBox 16"/>
          <p:cNvSpPr txBox="1"/>
          <p:nvPr/>
        </p:nvSpPr>
        <p:spPr>
          <a:xfrm>
            <a:off x="4822" y="998317"/>
            <a:ext cx="12030967" cy="6614760"/>
          </a:xfrm>
          <a:prstGeom prst="rect">
            <a:avLst/>
          </a:prstGeom>
          <a:noFill/>
        </p:spPr>
        <p:txBody>
          <a:bodyPr wrap="square" rtlCol="0">
            <a:spAutoFit/>
          </a:bodyPr>
          <a:lstStyle/>
          <a:p>
            <a:pPr marL="457200" marR="0" lvl="0" indent="-457200" algn="just" defTabSz="1041684" rtl="0" eaLnBrk="1" fontAlgn="auto" latinLnBrk="0" hangingPunct="1">
              <a:lnSpc>
                <a:spcPct val="100000"/>
              </a:lnSpc>
              <a:spcBef>
                <a:spcPts val="342"/>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1/3</a:t>
            </a:r>
            <a:r>
              <a:rPr kumimoji="0" lang="en-US" sz="24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rPr>
              <a:t>rd</a:t>
            </a: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land </a:t>
            </a:r>
            <a:r>
              <a:rPr kumimoji="0" lang="en-US" sz="24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rPr>
              <a:t>ded</a:t>
            </a: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is mandatory v. optional </a:t>
            </a:r>
          </a:p>
          <a:p>
            <a:pPr marL="457200" marR="0" lvl="0" indent="-457200" algn="just" defTabSz="1041684" rtl="0" eaLnBrk="1" fontAlgn="auto" latinLnBrk="0" hangingPunct="1">
              <a:lnSpc>
                <a:spcPct val="100000"/>
              </a:lnSpc>
              <a:spcBef>
                <a:spcPts val="342"/>
              </a:spcBef>
              <a:spcAft>
                <a:spcPts val="0"/>
              </a:spcAft>
              <a:buClrTx/>
              <a:buSzTx/>
              <a:buFont typeface="Wingdings" panose="05000000000000000000" pitchFamily="2" charset="2"/>
              <a:buChar char="§"/>
              <a:tabLst/>
              <a:defRPr/>
            </a:pPr>
            <a:endPar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a:p>
            <a:pPr marL="457200" marR="0" lvl="0" indent="-457200" algn="just" defTabSz="1041684" rtl="0" eaLnBrk="1" fontAlgn="auto" latinLnBrk="0" hangingPunct="1">
              <a:lnSpc>
                <a:spcPct val="100000"/>
              </a:lnSpc>
              <a:spcBef>
                <a:spcPts val="342"/>
              </a:spcBef>
              <a:spcAft>
                <a:spcPts val="0"/>
              </a:spcAft>
              <a:buClrTx/>
              <a:buSzTx/>
              <a:buFont typeface="Wingdings" panose="05000000000000000000" pitchFamily="2" charset="2"/>
              <a:buChar char="§"/>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Valuation for LO share - first sale value v. Construction cost v. Land acquisition. </a:t>
            </a:r>
          </a:p>
          <a:p>
            <a:pPr marL="457200" marR="0" lvl="0" indent="-457200" algn="just" defTabSz="1041684" rtl="0" eaLnBrk="1" fontAlgn="auto" latinLnBrk="0" hangingPunct="1">
              <a:lnSpc>
                <a:spcPct val="100000"/>
              </a:lnSpc>
              <a:spcBef>
                <a:spcPts val="342"/>
              </a:spcBef>
              <a:spcAft>
                <a:spcPts val="0"/>
              </a:spcAft>
              <a:buClrTx/>
              <a:buSzTx/>
              <a:buFont typeface="Wingdings" panose="05000000000000000000" pitchFamily="2" charset="2"/>
              <a:buChar char="§"/>
              <a:tabLst/>
              <a:defRPr/>
            </a:pPr>
            <a:endParaRPr kumimoji="0" lang="en-GB"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a:p>
            <a:pPr marL="457200" marR="0" lvl="0" indent="-457200" algn="just" defTabSz="1041684" rtl="0" eaLnBrk="1" fontAlgn="auto" latinLnBrk="0" hangingPunct="1">
              <a:lnSpc>
                <a:spcPct val="100000"/>
              </a:lnSpc>
              <a:spcBef>
                <a:spcPts val="342"/>
              </a:spcBef>
              <a:spcAft>
                <a:spcPts val="0"/>
              </a:spcAft>
              <a:buClrTx/>
              <a:buSzTx/>
              <a:buFont typeface="Wingdings" panose="05000000000000000000" pitchFamily="2" charset="2"/>
              <a:buChar char="§"/>
              <a:tabLst/>
              <a:defRPr/>
            </a:pPr>
            <a:r>
              <a:rPr kumimoji="0" lang="en-GB"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Amendment of GSTR-1/B2B entries after the due date prescribed in </a:t>
            </a:r>
            <a:r>
              <a:rPr kumimoji="0" lang="en-GB" sz="2400" b="0" i="0" u="none" strike="noStrike" kern="1200" cap="none" spc="0" normalizeH="0" baseline="0" noProof="0" dirty="0">
                <a:ln>
                  <a:noFill/>
                </a:ln>
                <a:effectLst/>
                <a:uLnTx/>
                <a:uFillTx/>
                <a:latin typeface="Cambria" panose="02040503050406030204" pitchFamily="18" charset="0"/>
                <a:ea typeface="Cambria" panose="02040503050406030204" pitchFamily="18" charset="0"/>
              </a:rPr>
              <a:t>the Act - </a:t>
            </a:r>
            <a:r>
              <a:rPr lang="en-US" sz="2400" b="1" dirty="0">
                <a:latin typeface="Cambria" panose="02040503050406030204" pitchFamily="18" charset="0"/>
                <a:ea typeface="Cambria" panose="02040503050406030204" pitchFamily="18" charset="0"/>
              </a:rPr>
              <a:t>CBIC vs. Aberdare Technologies Pvt. Ltd. (2025) 29 Centax 10 (S.C.)</a:t>
            </a:r>
            <a:r>
              <a:rPr lang="en-US" sz="2400" dirty="0">
                <a:latin typeface="Cambria" panose="02040503050406030204" pitchFamily="18" charset="0"/>
                <a:ea typeface="Cambria" panose="02040503050406030204" pitchFamily="18" charset="0"/>
              </a:rPr>
              <a:t> – </a:t>
            </a:r>
            <a:r>
              <a:rPr lang="en-IN" sz="2400" dirty="0">
                <a:latin typeface="Cambria" panose="02040503050406030204" pitchFamily="18" charset="0"/>
                <a:ea typeface="Cambria" panose="02040503050406030204" pitchFamily="18" charset="0"/>
              </a:rPr>
              <a:t>rectification </a:t>
            </a:r>
            <a:r>
              <a:rPr lang="en-IN" sz="2400" dirty="0">
                <a:solidFill>
                  <a:prstClr val="black"/>
                </a:solidFill>
                <a:latin typeface="Cambria" panose="02040503050406030204" pitchFamily="18" charset="0"/>
                <a:ea typeface="Cambria" panose="02040503050406030204" pitchFamily="18" charset="0"/>
              </a:rPr>
              <a:t>of errors in returns after sec 39(9) due dates</a:t>
            </a:r>
          </a:p>
          <a:p>
            <a:pPr marL="914400" lvl="1" indent="-457200" algn="just" defTabSz="1041684">
              <a:spcBef>
                <a:spcPts val="342"/>
              </a:spcBef>
              <a:buFont typeface="Wingdings" panose="05000000000000000000" pitchFamily="2" charset="2"/>
              <a:buChar char="§"/>
              <a:defRPr/>
            </a:pPr>
            <a:r>
              <a:rPr kumimoji="0" lang="en-IN" sz="2400" b="0" i="0" u="none" strike="noStrike" kern="1200" cap="none" spc="0" normalizeH="0" baseline="0" noProof="0" dirty="0">
                <a:ln>
                  <a:noFill/>
                </a:ln>
                <a:effectLst/>
                <a:uLnTx/>
                <a:uFillTx/>
                <a:latin typeface="Cambria" panose="02040503050406030204" pitchFamily="18" charset="0"/>
                <a:ea typeface="Cambria" panose="02040503050406030204" pitchFamily="18" charset="0"/>
              </a:rPr>
              <a:t>Incorrect GSTIN in R1 – non-reflection in GSTR-2A/2B to the recipient</a:t>
            </a:r>
            <a:r>
              <a:rPr kumimoji="0" lang="en-IN" sz="2400" b="0" i="0" u="none" strike="noStrike" kern="1200" cap="none" spc="0" normalizeH="0" noProof="0" dirty="0">
                <a:ln>
                  <a:noFill/>
                </a:ln>
                <a:effectLst/>
                <a:uLnTx/>
                <a:uFillTx/>
                <a:latin typeface="Cambria" panose="02040503050406030204" pitchFamily="18" charset="0"/>
                <a:ea typeface="Cambria" panose="02040503050406030204" pitchFamily="18" charset="0"/>
              </a:rPr>
              <a:t> </a:t>
            </a:r>
          </a:p>
          <a:p>
            <a:pPr marL="914400" lvl="1" indent="-457200" algn="just" defTabSz="1041684">
              <a:spcBef>
                <a:spcPts val="342"/>
              </a:spcBef>
              <a:buFont typeface="Wingdings" panose="05000000000000000000" pitchFamily="2" charset="2"/>
              <a:buChar char="§"/>
              <a:defRPr/>
            </a:pPr>
            <a:r>
              <a:rPr lang="en-IN" sz="2400" noProof="0" dirty="0">
                <a:latin typeface="Cambria" panose="02040503050406030204" pitchFamily="18" charset="0"/>
                <a:ea typeface="Cambria" panose="02040503050406030204" pitchFamily="18" charset="0"/>
              </a:rPr>
              <a:t>Excess TO declared in R1 but correctly in 3B. Missed to rectify R1 </a:t>
            </a:r>
          </a:p>
          <a:p>
            <a:pPr marL="914400" lvl="1" indent="-457200" algn="just" defTabSz="1041684">
              <a:spcBef>
                <a:spcPts val="342"/>
              </a:spcBef>
              <a:buFont typeface="Wingdings" panose="05000000000000000000" pitchFamily="2" charset="2"/>
              <a:buChar char="§"/>
              <a:defRPr/>
            </a:pPr>
            <a:r>
              <a:rPr kumimoji="0" lang="en-IN" sz="2400" b="0" i="0" u="none" strike="noStrike" kern="1200" cap="none" spc="0" normalizeH="0" baseline="0" noProof="0" dirty="0">
                <a:ln>
                  <a:noFill/>
                </a:ln>
                <a:effectLst/>
                <a:uLnTx/>
                <a:uFillTx/>
                <a:latin typeface="Cambria" panose="02040503050406030204" pitchFamily="18" charset="0"/>
                <a:ea typeface="Cambria" panose="02040503050406030204" pitchFamily="18" charset="0"/>
              </a:rPr>
              <a:t>Incorrect ITC table filling – table 4 of 3B (‘</a:t>
            </a:r>
            <a:r>
              <a:rPr lang="en-IN" sz="2400" dirty="0">
                <a:latin typeface="Cambria" panose="02040503050406030204" pitchFamily="18" charset="0"/>
                <a:ea typeface="Cambria" panose="02040503050406030204" pitchFamily="18" charset="0"/>
              </a:rPr>
              <a:t>all other ITC’ instead of ‘imports/RCM)</a:t>
            </a:r>
          </a:p>
          <a:p>
            <a:pPr marL="914400" lvl="1" indent="-457200" algn="just" defTabSz="1041684">
              <a:spcBef>
                <a:spcPts val="342"/>
              </a:spcBef>
              <a:buFont typeface="Wingdings" panose="05000000000000000000" pitchFamily="2" charset="2"/>
              <a:buChar char="§"/>
              <a:defRPr/>
            </a:pPr>
            <a:r>
              <a:rPr lang="en-IN" sz="2400" dirty="0">
                <a:latin typeface="Cambria" panose="02040503050406030204" pitchFamily="18" charset="0"/>
                <a:ea typeface="Cambria" panose="02040503050406030204" pitchFamily="18" charset="0"/>
              </a:rPr>
              <a:t>Invoice wrongly declared as IGST instead of C+S and vice-versa</a:t>
            </a:r>
          </a:p>
          <a:p>
            <a:pPr marL="914400" lvl="1" indent="-457200" algn="just" defTabSz="1041684">
              <a:spcBef>
                <a:spcPts val="342"/>
              </a:spcBef>
              <a:buFont typeface="Wingdings" panose="05000000000000000000" pitchFamily="2" charset="2"/>
              <a:buChar char="§"/>
              <a:defRPr/>
            </a:pPr>
            <a:r>
              <a:rPr lang="en-IN" sz="2400" dirty="0">
                <a:latin typeface="Cambria" panose="02040503050406030204" pitchFamily="18" charset="0"/>
                <a:ea typeface="Cambria" panose="02040503050406030204" pitchFamily="18" charset="0"/>
              </a:rPr>
              <a:t>Disclosure mistakes in monthly/annual returns</a:t>
            </a:r>
          </a:p>
          <a:p>
            <a:pPr marL="914400" lvl="1" indent="-457200" algn="just" defTabSz="1041684">
              <a:spcBef>
                <a:spcPts val="342"/>
              </a:spcBef>
              <a:buFont typeface="Wingdings" panose="05000000000000000000" pitchFamily="2" charset="2"/>
              <a:buChar char="§"/>
              <a:defRPr/>
            </a:pPr>
            <a:endParaRPr kumimoji="0" lang="en-I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endParaRPr>
          </a:p>
          <a:p>
            <a:pPr marL="914400" lvl="1" indent="-457200" algn="just" defTabSz="1041684">
              <a:spcBef>
                <a:spcPts val="342"/>
              </a:spcBef>
              <a:buFont typeface="Wingdings" panose="05000000000000000000" pitchFamily="2" charset="2"/>
              <a:buChar char="§"/>
              <a:defRPr/>
            </a:pPr>
            <a:endParaRPr kumimoji="0" lang="en-IN" sz="24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endParaRPr>
          </a:p>
          <a:p>
            <a:pPr marL="914400" lvl="1" indent="-457200" algn="just" defTabSz="1041684">
              <a:spcBef>
                <a:spcPts val="342"/>
              </a:spcBef>
              <a:buFont typeface="Wingdings" panose="05000000000000000000" pitchFamily="2" charset="2"/>
              <a:buChar char="§"/>
              <a:defRPr/>
            </a:pPr>
            <a:endParaRPr kumimoji="0" lang="en-GB"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L="390632" marR="0" lvl="0" indent="-390632" algn="just" defTabSz="1041684" rtl="0" eaLnBrk="1" fontAlgn="auto" latinLnBrk="0" hangingPunct="1">
              <a:lnSpc>
                <a:spcPct val="100000"/>
              </a:lnSpc>
              <a:spcBef>
                <a:spcPts val="342"/>
              </a:spcBef>
              <a:spcAft>
                <a:spcPts val="0"/>
              </a:spcAft>
              <a:buClrTx/>
              <a:buSzTx/>
              <a:buFont typeface="Wingdings" panose="05000000000000000000" pitchFamily="2" charset="2"/>
              <a:buChar char="v"/>
              <a:tabLst/>
              <a:defRPr/>
            </a:pPr>
            <a:endParaRPr kumimoji="0" lang="en-GB" sz="2734"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3636210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xEl>
                                              <p:pRg st="2" end="2"/>
                                            </p:txEl>
                                          </p:spTgt>
                                        </p:tgtEl>
                                        <p:attrNameLst>
                                          <p:attrName>style.visibility</p:attrName>
                                        </p:attrNameLst>
                                      </p:cBhvr>
                                      <p:to>
                                        <p:strVal val="visible"/>
                                      </p:to>
                                    </p:set>
                                    <p:animEffect transition="in" filter="fade">
                                      <p:cBhvr>
                                        <p:cTn id="7" dur="500"/>
                                        <p:tgtEl>
                                          <p:spTgt spid="1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xEl>
                                              <p:pRg st="0" end="0"/>
                                            </p:txEl>
                                          </p:spTgt>
                                        </p:tgtEl>
                                        <p:attrNameLst>
                                          <p:attrName>style.visibility</p:attrName>
                                        </p:attrNameLst>
                                      </p:cBhvr>
                                      <p:to>
                                        <p:strVal val="visible"/>
                                      </p:to>
                                    </p:set>
                                    <p:animEffect transition="in" filter="fade">
                                      <p:cBhvr>
                                        <p:cTn id="12" dur="500"/>
                                        <p:tgtEl>
                                          <p:spTgt spid="1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17">
                                            <p:txEl>
                                              <p:pRg st="4" end="4"/>
                                            </p:txEl>
                                          </p:spTgt>
                                        </p:tgtEl>
                                        <p:attrNameLst>
                                          <p:attrName>style.visibility</p:attrName>
                                        </p:attrNameLst>
                                      </p:cBhvr>
                                      <p:to>
                                        <p:strVal val="visible"/>
                                      </p:to>
                                    </p:set>
                                    <p:anim calcmode="lin" valueType="num">
                                      <p:cBhvr>
                                        <p:cTn id="17" dur="500" fill="hold"/>
                                        <p:tgtEl>
                                          <p:spTgt spid="17">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17">
                                            <p:txEl>
                                              <p:pRg st="4" end="4"/>
                                            </p:txEl>
                                          </p:spTgt>
                                        </p:tgtEl>
                                        <p:attrNameLst>
                                          <p:attrName>ppt_h</p:attrName>
                                        </p:attrNameLst>
                                      </p:cBhvr>
                                      <p:tavLst>
                                        <p:tav tm="0">
                                          <p:val>
                                            <p:fltVal val="0"/>
                                          </p:val>
                                        </p:tav>
                                        <p:tav tm="100000">
                                          <p:val>
                                            <p:strVal val="#ppt_h"/>
                                          </p:val>
                                        </p:tav>
                                      </p:tavLst>
                                    </p:anim>
                                    <p:animEffect transition="in" filter="fade">
                                      <p:cBhvr>
                                        <p:cTn id="19" dur="500"/>
                                        <p:tgtEl>
                                          <p:spTgt spid="17">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nodeType="clickEffect">
                                  <p:stCondLst>
                                    <p:cond delay="0"/>
                                  </p:stCondLst>
                                  <p:childTnLst>
                                    <p:set>
                                      <p:cBhvr>
                                        <p:cTn id="23" dur="1" fill="hold">
                                          <p:stCondLst>
                                            <p:cond delay="0"/>
                                          </p:stCondLst>
                                        </p:cTn>
                                        <p:tgtEl>
                                          <p:spTgt spid="17">
                                            <p:txEl>
                                              <p:pRg st="5" end="5"/>
                                            </p:txEl>
                                          </p:spTgt>
                                        </p:tgtEl>
                                        <p:attrNameLst>
                                          <p:attrName>style.visibility</p:attrName>
                                        </p:attrNameLst>
                                      </p:cBhvr>
                                      <p:to>
                                        <p:strVal val="visible"/>
                                      </p:to>
                                    </p:set>
                                    <p:anim calcmode="lin" valueType="num">
                                      <p:cBhvr>
                                        <p:cTn id="24" dur="500" fill="hold"/>
                                        <p:tgtEl>
                                          <p:spTgt spid="17">
                                            <p:txEl>
                                              <p:pRg st="5" end="5"/>
                                            </p:txEl>
                                          </p:spTgt>
                                        </p:tgtEl>
                                        <p:attrNameLst>
                                          <p:attrName>ppt_w</p:attrName>
                                        </p:attrNameLst>
                                      </p:cBhvr>
                                      <p:tavLst>
                                        <p:tav tm="0">
                                          <p:val>
                                            <p:fltVal val="0"/>
                                          </p:val>
                                        </p:tav>
                                        <p:tav tm="100000">
                                          <p:val>
                                            <p:strVal val="#ppt_w"/>
                                          </p:val>
                                        </p:tav>
                                      </p:tavLst>
                                    </p:anim>
                                    <p:anim calcmode="lin" valueType="num">
                                      <p:cBhvr>
                                        <p:cTn id="25" dur="500" fill="hold"/>
                                        <p:tgtEl>
                                          <p:spTgt spid="17">
                                            <p:txEl>
                                              <p:pRg st="5" end="5"/>
                                            </p:txEl>
                                          </p:spTgt>
                                        </p:tgtEl>
                                        <p:attrNameLst>
                                          <p:attrName>ppt_h</p:attrName>
                                        </p:attrNameLst>
                                      </p:cBhvr>
                                      <p:tavLst>
                                        <p:tav tm="0">
                                          <p:val>
                                            <p:fltVal val="0"/>
                                          </p:val>
                                        </p:tav>
                                        <p:tav tm="100000">
                                          <p:val>
                                            <p:strVal val="#ppt_h"/>
                                          </p:val>
                                        </p:tav>
                                      </p:tavLst>
                                    </p:anim>
                                    <p:animEffect transition="in" filter="fade">
                                      <p:cBhvr>
                                        <p:cTn id="26" dur="500"/>
                                        <p:tgtEl>
                                          <p:spTgt spid="17">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17">
                                            <p:txEl>
                                              <p:pRg st="6" end="6"/>
                                            </p:txEl>
                                          </p:spTgt>
                                        </p:tgtEl>
                                        <p:attrNameLst>
                                          <p:attrName>style.visibility</p:attrName>
                                        </p:attrNameLst>
                                      </p:cBhvr>
                                      <p:to>
                                        <p:strVal val="visible"/>
                                      </p:to>
                                    </p:set>
                                    <p:anim calcmode="lin" valueType="num">
                                      <p:cBhvr>
                                        <p:cTn id="31" dur="500" fill="hold"/>
                                        <p:tgtEl>
                                          <p:spTgt spid="17">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17">
                                            <p:txEl>
                                              <p:pRg st="6" end="6"/>
                                            </p:txEl>
                                          </p:spTgt>
                                        </p:tgtEl>
                                        <p:attrNameLst>
                                          <p:attrName>ppt_h</p:attrName>
                                        </p:attrNameLst>
                                      </p:cBhvr>
                                      <p:tavLst>
                                        <p:tav tm="0">
                                          <p:val>
                                            <p:fltVal val="0"/>
                                          </p:val>
                                        </p:tav>
                                        <p:tav tm="100000">
                                          <p:val>
                                            <p:strVal val="#ppt_h"/>
                                          </p:val>
                                        </p:tav>
                                      </p:tavLst>
                                    </p:anim>
                                    <p:animEffect transition="in" filter="fade">
                                      <p:cBhvr>
                                        <p:cTn id="33" dur="500"/>
                                        <p:tgtEl>
                                          <p:spTgt spid="17">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17">
                                            <p:txEl>
                                              <p:pRg st="7" end="7"/>
                                            </p:txEl>
                                          </p:spTgt>
                                        </p:tgtEl>
                                        <p:attrNameLst>
                                          <p:attrName>style.visibility</p:attrName>
                                        </p:attrNameLst>
                                      </p:cBhvr>
                                      <p:to>
                                        <p:strVal val="visible"/>
                                      </p:to>
                                    </p:set>
                                    <p:anim calcmode="lin" valueType="num">
                                      <p:cBhvr>
                                        <p:cTn id="38" dur="500" fill="hold"/>
                                        <p:tgtEl>
                                          <p:spTgt spid="17">
                                            <p:txEl>
                                              <p:pRg st="7" end="7"/>
                                            </p:txEl>
                                          </p:spTgt>
                                        </p:tgtEl>
                                        <p:attrNameLst>
                                          <p:attrName>ppt_w</p:attrName>
                                        </p:attrNameLst>
                                      </p:cBhvr>
                                      <p:tavLst>
                                        <p:tav tm="0">
                                          <p:val>
                                            <p:fltVal val="0"/>
                                          </p:val>
                                        </p:tav>
                                        <p:tav tm="100000">
                                          <p:val>
                                            <p:strVal val="#ppt_w"/>
                                          </p:val>
                                        </p:tav>
                                      </p:tavLst>
                                    </p:anim>
                                    <p:anim calcmode="lin" valueType="num">
                                      <p:cBhvr>
                                        <p:cTn id="39" dur="500" fill="hold"/>
                                        <p:tgtEl>
                                          <p:spTgt spid="17">
                                            <p:txEl>
                                              <p:pRg st="7" end="7"/>
                                            </p:txEl>
                                          </p:spTgt>
                                        </p:tgtEl>
                                        <p:attrNameLst>
                                          <p:attrName>ppt_h</p:attrName>
                                        </p:attrNameLst>
                                      </p:cBhvr>
                                      <p:tavLst>
                                        <p:tav tm="0">
                                          <p:val>
                                            <p:fltVal val="0"/>
                                          </p:val>
                                        </p:tav>
                                        <p:tav tm="100000">
                                          <p:val>
                                            <p:strVal val="#ppt_h"/>
                                          </p:val>
                                        </p:tav>
                                      </p:tavLst>
                                    </p:anim>
                                    <p:animEffect transition="in" filter="fade">
                                      <p:cBhvr>
                                        <p:cTn id="40" dur="500"/>
                                        <p:tgtEl>
                                          <p:spTgt spid="17">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nodeType="clickEffect">
                                  <p:stCondLst>
                                    <p:cond delay="0"/>
                                  </p:stCondLst>
                                  <p:childTnLst>
                                    <p:set>
                                      <p:cBhvr>
                                        <p:cTn id="44" dur="1" fill="hold">
                                          <p:stCondLst>
                                            <p:cond delay="0"/>
                                          </p:stCondLst>
                                        </p:cTn>
                                        <p:tgtEl>
                                          <p:spTgt spid="17">
                                            <p:txEl>
                                              <p:pRg st="8" end="8"/>
                                            </p:txEl>
                                          </p:spTgt>
                                        </p:tgtEl>
                                        <p:attrNameLst>
                                          <p:attrName>style.visibility</p:attrName>
                                        </p:attrNameLst>
                                      </p:cBhvr>
                                      <p:to>
                                        <p:strVal val="visible"/>
                                      </p:to>
                                    </p:set>
                                    <p:anim calcmode="lin" valueType="num">
                                      <p:cBhvr>
                                        <p:cTn id="45" dur="500" fill="hold"/>
                                        <p:tgtEl>
                                          <p:spTgt spid="17">
                                            <p:txEl>
                                              <p:pRg st="8" end="8"/>
                                            </p:txEl>
                                          </p:spTgt>
                                        </p:tgtEl>
                                        <p:attrNameLst>
                                          <p:attrName>ppt_w</p:attrName>
                                        </p:attrNameLst>
                                      </p:cBhvr>
                                      <p:tavLst>
                                        <p:tav tm="0">
                                          <p:val>
                                            <p:fltVal val="0"/>
                                          </p:val>
                                        </p:tav>
                                        <p:tav tm="100000">
                                          <p:val>
                                            <p:strVal val="#ppt_w"/>
                                          </p:val>
                                        </p:tav>
                                      </p:tavLst>
                                    </p:anim>
                                    <p:anim calcmode="lin" valueType="num">
                                      <p:cBhvr>
                                        <p:cTn id="46" dur="500" fill="hold"/>
                                        <p:tgtEl>
                                          <p:spTgt spid="17">
                                            <p:txEl>
                                              <p:pRg st="8" end="8"/>
                                            </p:txEl>
                                          </p:spTgt>
                                        </p:tgtEl>
                                        <p:attrNameLst>
                                          <p:attrName>ppt_h</p:attrName>
                                        </p:attrNameLst>
                                      </p:cBhvr>
                                      <p:tavLst>
                                        <p:tav tm="0">
                                          <p:val>
                                            <p:fltVal val="0"/>
                                          </p:val>
                                        </p:tav>
                                        <p:tav tm="100000">
                                          <p:val>
                                            <p:strVal val="#ppt_h"/>
                                          </p:val>
                                        </p:tav>
                                      </p:tavLst>
                                    </p:anim>
                                    <p:animEffect transition="in" filter="fade">
                                      <p:cBhvr>
                                        <p:cTn id="47" dur="500"/>
                                        <p:tgtEl>
                                          <p:spTgt spid="1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nodeType="clickEffect">
                                  <p:stCondLst>
                                    <p:cond delay="0"/>
                                  </p:stCondLst>
                                  <p:childTnLst>
                                    <p:set>
                                      <p:cBhvr>
                                        <p:cTn id="51" dur="1" fill="hold">
                                          <p:stCondLst>
                                            <p:cond delay="0"/>
                                          </p:stCondLst>
                                        </p:cTn>
                                        <p:tgtEl>
                                          <p:spTgt spid="17">
                                            <p:txEl>
                                              <p:pRg st="9" end="9"/>
                                            </p:txEl>
                                          </p:spTgt>
                                        </p:tgtEl>
                                        <p:attrNameLst>
                                          <p:attrName>style.visibility</p:attrName>
                                        </p:attrNameLst>
                                      </p:cBhvr>
                                      <p:to>
                                        <p:strVal val="visible"/>
                                      </p:to>
                                    </p:set>
                                    <p:anim calcmode="lin" valueType="num">
                                      <p:cBhvr>
                                        <p:cTn id="52" dur="500" fill="hold"/>
                                        <p:tgtEl>
                                          <p:spTgt spid="17">
                                            <p:txEl>
                                              <p:pRg st="9" end="9"/>
                                            </p:txEl>
                                          </p:spTgt>
                                        </p:tgtEl>
                                        <p:attrNameLst>
                                          <p:attrName>ppt_w</p:attrName>
                                        </p:attrNameLst>
                                      </p:cBhvr>
                                      <p:tavLst>
                                        <p:tav tm="0">
                                          <p:val>
                                            <p:fltVal val="0"/>
                                          </p:val>
                                        </p:tav>
                                        <p:tav tm="100000">
                                          <p:val>
                                            <p:strVal val="#ppt_w"/>
                                          </p:val>
                                        </p:tav>
                                      </p:tavLst>
                                    </p:anim>
                                    <p:anim calcmode="lin" valueType="num">
                                      <p:cBhvr>
                                        <p:cTn id="53" dur="500" fill="hold"/>
                                        <p:tgtEl>
                                          <p:spTgt spid="17">
                                            <p:txEl>
                                              <p:pRg st="9" end="9"/>
                                            </p:txEl>
                                          </p:spTgt>
                                        </p:tgtEl>
                                        <p:attrNameLst>
                                          <p:attrName>ppt_h</p:attrName>
                                        </p:attrNameLst>
                                      </p:cBhvr>
                                      <p:tavLst>
                                        <p:tav tm="0">
                                          <p:val>
                                            <p:fltVal val="0"/>
                                          </p:val>
                                        </p:tav>
                                        <p:tav tm="100000">
                                          <p:val>
                                            <p:strVal val="#ppt_h"/>
                                          </p:val>
                                        </p:tav>
                                      </p:tavLst>
                                    </p:anim>
                                    <p:animEffect transition="in" filter="fade">
                                      <p:cBhvr>
                                        <p:cTn id="54" dur="500"/>
                                        <p:tgtEl>
                                          <p:spTgt spid="1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21ACB-41CA-84C7-D85A-C8E2852591F7}"/>
            </a:ext>
          </a:extLst>
        </p:cNvPr>
        <p:cNvGrpSpPr/>
        <p:nvPr/>
      </p:nvGrpSpPr>
      <p:grpSpPr>
        <a:xfrm>
          <a:off x="0" y="0"/>
          <a:ext cx="0" cy="0"/>
          <a:chOff x="0" y="0"/>
          <a:chExt cx="0" cy="0"/>
        </a:xfrm>
      </p:grpSpPr>
      <p:sp>
        <p:nvSpPr>
          <p:cNvPr id="14" name="Text Placeholder 1">
            <a:extLst>
              <a:ext uri="{FF2B5EF4-FFF2-40B4-BE49-F238E27FC236}">
                <a16:creationId xmlns:a16="http://schemas.microsoft.com/office/drawing/2014/main" id="{FF465C32-1517-10C4-8AE6-8E1BF14D1CEC}"/>
              </a:ext>
            </a:extLst>
          </p:cNvPr>
          <p:cNvSpPr>
            <a:spLocks noGrp="1"/>
          </p:cNvSpPr>
          <p:nvPr>
            <p:ph type="body" sz="quarter" idx="4294967295"/>
          </p:nvPr>
        </p:nvSpPr>
        <p:spPr>
          <a:xfrm>
            <a:off x="106102" y="37204"/>
            <a:ext cx="10161670" cy="420756"/>
          </a:xfrm>
          <a:prstGeom prst="rect">
            <a:avLst/>
          </a:prstGeom>
        </p:spPr>
        <p:txBody>
          <a:bodyPr/>
          <a:lstStyle/>
          <a:p>
            <a:pPr algn="l"/>
            <a:r>
              <a:rPr lang="en-GB" sz="2734" b="1" spc="-28" dirty="0">
                <a:solidFill>
                  <a:schemeClr val="bg1"/>
                </a:solidFill>
                <a:latin typeface="Cambria" panose="02040503050406030204" pitchFamily="18" charset="0"/>
                <a:ea typeface="Cambria" panose="02040503050406030204" pitchFamily="18" charset="0"/>
              </a:rPr>
              <a:t>Industry-specific disputes before HC</a:t>
            </a:r>
          </a:p>
        </p:txBody>
      </p:sp>
      <p:sp>
        <p:nvSpPr>
          <p:cNvPr id="17" name="TextBox 16">
            <a:extLst>
              <a:ext uri="{FF2B5EF4-FFF2-40B4-BE49-F238E27FC236}">
                <a16:creationId xmlns:a16="http://schemas.microsoft.com/office/drawing/2014/main" id="{24E62CE3-0B38-F128-EF81-C128C7B3271C}"/>
              </a:ext>
            </a:extLst>
          </p:cNvPr>
          <p:cNvSpPr txBox="1"/>
          <p:nvPr/>
        </p:nvSpPr>
        <p:spPr>
          <a:xfrm>
            <a:off x="4822" y="998317"/>
            <a:ext cx="12030967" cy="5370701"/>
          </a:xfrm>
          <a:prstGeom prst="rect">
            <a:avLst/>
          </a:prstGeom>
          <a:noFill/>
        </p:spPr>
        <p:txBody>
          <a:bodyPr wrap="square" rtlCol="0">
            <a:spAutoFit/>
          </a:bodyPr>
          <a:lstStyle/>
          <a:p>
            <a:pPr marL="520842" lvl="0" indent="-520842" algn="just" defTabSz="1041684">
              <a:spcBef>
                <a:spcPts val="342"/>
              </a:spcBef>
              <a:buFont typeface="Wingdings" panose="05000000000000000000" pitchFamily="2" charset="2"/>
              <a:buChar char="Ø"/>
              <a:defRPr/>
            </a:pPr>
            <a:r>
              <a:rPr lang="en-GB" sz="2400" b="1" dirty="0">
                <a:solidFill>
                  <a:prstClr val="black"/>
                </a:solidFill>
                <a:latin typeface="Cambria" panose="02040503050406030204" pitchFamily="18" charset="0"/>
                <a:ea typeface="Cambria" panose="02040503050406030204" pitchFamily="18" charset="0"/>
              </a:rPr>
              <a:t>GSTR-2A vs GSTR-3B</a:t>
            </a:r>
            <a:r>
              <a:rPr lang="en-GB" sz="2400" dirty="0">
                <a:solidFill>
                  <a:prstClr val="black"/>
                </a:solidFill>
                <a:latin typeface="Cambria" panose="02040503050406030204" pitchFamily="18" charset="0"/>
                <a:ea typeface="Cambria" panose="02040503050406030204" pitchFamily="18" charset="0"/>
              </a:rPr>
              <a:t> – Denial of ITC to buyers when supplier has not paid the tax.</a:t>
            </a:r>
          </a:p>
          <a:p>
            <a:pPr marL="800100" lvl="1" indent="-342900" algn="just">
              <a:spcBef>
                <a:spcPts val="300"/>
              </a:spcBef>
              <a:buFont typeface="Wingdings" panose="05000000000000000000" pitchFamily="2" charset="2"/>
              <a:buChar char="Ø"/>
              <a:defRPr/>
            </a:pPr>
            <a:r>
              <a:rPr lang="en-GB" sz="2400" dirty="0">
                <a:solidFill>
                  <a:prstClr val="black"/>
                </a:solidFill>
                <a:latin typeface="Cambria" panose="02040503050406030204" pitchFamily="18" charset="0"/>
                <a:ea typeface="Cambria" panose="02040503050406030204" pitchFamily="18" charset="0"/>
              </a:rPr>
              <a:t>Effective date of implementation of Section 16(2)(aa) – 01.01.2022</a:t>
            </a:r>
          </a:p>
          <a:p>
            <a:pPr marL="800100" lvl="1" indent="-342900" algn="just">
              <a:spcBef>
                <a:spcPts val="300"/>
              </a:spcBef>
              <a:buFont typeface="Wingdings" panose="05000000000000000000" pitchFamily="2" charset="2"/>
              <a:buChar char="Ø"/>
              <a:defRPr/>
            </a:pPr>
            <a:r>
              <a:rPr lang="en-GB" sz="2400" dirty="0">
                <a:solidFill>
                  <a:prstClr val="black"/>
                </a:solidFill>
                <a:latin typeface="Cambria" panose="02040503050406030204" pitchFamily="18" charset="0"/>
                <a:ea typeface="Cambria" panose="02040503050406030204" pitchFamily="18" charset="0"/>
              </a:rPr>
              <a:t>Violation of Article 14 and 19 – Equality before law - Delhi HC </a:t>
            </a:r>
          </a:p>
          <a:p>
            <a:pPr marL="800100" lvl="1" indent="-342900" algn="just">
              <a:spcBef>
                <a:spcPts val="300"/>
              </a:spcBef>
              <a:buFont typeface="Wingdings" panose="05000000000000000000" pitchFamily="2" charset="2"/>
              <a:buChar char="Ø"/>
              <a:defRPr/>
            </a:pPr>
            <a:r>
              <a:rPr lang="en-GB" sz="2400" dirty="0">
                <a:solidFill>
                  <a:prstClr val="black"/>
                </a:solidFill>
                <a:latin typeface="Cambria" panose="02040503050406030204" pitchFamily="18" charset="0"/>
                <a:ea typeface="Cambria" panose="02040503050406030204" pitchFamily="18" charset="0"/>
              </a:rPr>
              <a:t>Proceedings to be initiated against supplier when the purchases are bona fide</a:t>
            </a:r>
          </a:p>
          <a:p>
            <a:pPr marL="800100" lvl="1" indent="-342900" algn="just">
              <a:spcBef>
                <a:spcPts val="300"/>
              </a:spcBef>
              <a:buFont typeface="Wingdings" panose="05000000000000000000" pitchFamily="2" charset="2"/>
              <a:buChar char="Ø"/>
              <a:defRPr/>
            </a:pPr>
            <a:r>
              <a:rPr lang="en-GB" sz="2400" dirty="0">
                <a:solidFill>
                  <a:prstClr val="black"/>
                </a:solidFill>
                <a:latin typeface="Cambria" panose="02040503050406030204" pitchFamily="18" charset="0"/>
                <a:ea typeface="Cambria" panose="02040503050406030204" pitchFamily="18" charset="0"/>
              </a:rPr>
              <a:t>ITC shall not be denied on the ground that the transaction is not reflected in GSTR-2A</a:t>
            </a:r>
            <a:endParaRPr lang="en-IN" sz="2400" dirty="0">
              <a:solidFill>
                <a:srgbClr val="FF0000"/>
              </a:solidFill>
              <a:latin typeface="Cambria" panose="02040503050406030204" pitchFamily="18" charset="0"/>
              <a:ea typeface="Cambria" panose="02040503050406030204" pitchFamily="18" charset="0"/>
            </a:endParaRPr>
          </a:p>
          <a:p>
            <a:pPr marL="342900" lvl="1" indent="-342900" algn="just">
              <a:spcBef>
                <a:spcPts val="300"/>
              </a:spcBef>
              <a:buFont typeface="Wingdings" panose="05000000000000000000" pitchFamily="2" charset="2"/>
              <a:buChar char="Ø"/>
              <a:defRPr/>
            </a:pPr>
            <a:endParaRPr lang="en-US" sz="2400" dirty="0">
              <a:solidFill>
                <a:prstClr val="black"/>
              </a:solidFill>
              <a:latin typeface="Cambria" panose="02040503050406030204" pitchFamily="18" charset="0"/>
              <a:ea typeface="Cambria" panose="02040503050406030204" pitchFamily="18" charset="0"/>
            </a:endParaRPr>
          </a:p>
          <a:p>
            <a:pPr marL="342900" lvl="1" indent="-342900" algn="just">
              <a:spcBef>
                <a:spcPts val="300"/>
              </a:spcBef>
              <a:buFont typeface="Wingdings" panose="05000000000000000000" pitchFamily="2" charset="2"/>
              <a:buChar char="Ø"/>
              <a:defRPr/>
            </a:pPr>
            <a:r>
              <a:rPr lang="en-US" sz="2400" dirty="0">
                <a:solidFill>
                  <a:prstClr val="black"/>
                </a:solidFill>
                <a:latin typeface="Cambria" panose="02040503050406030204" pitchFamily="18" charset="0"/>
                <a:ea typeface="Cambria" panose="02040503050406030204" pitchFamily="18" charset="0"/>
              </a:rPr>
              <a:t>Tax</a:t>
            </a:r>
            <a:r>
              <a:rPr lang="en-US" sz="2400" dirty="0">
                <a:latin typeface="Cambria" panose="02040503050406030204" pitchFamily="18" charset="0"/>
                <a:ea typeface="Cambria" panose="02040503050406030204" pitchFamily="18" charset="0"/>
              </a:rPr>
              <a:t> dues are secured creditors or unsecured under IBC law?</a:t>
            </a:r>
          </a:p>
          <a:p>
            <a:pPr marL="742950" lvl="1" indent="-285750" algn="just">
              <a:lnSpc>
                <a:spcPct val="100000"/>
              </a:lnSpc>
              <a:buFont typeface="Arial" panose="020B0604020202020204" pitchFamily="34" charset="0"/>
              <a:buChar char="•"/>
            </a:pPr>
            <a:r>
              <a:rPr lang="en-US" sz="2200" dirty="0">
                <a:latin typeface="Cambria" panose="02040503050406030204" pitchFamily="18" charset="0"/>
                <a:ea typeface="Cambria" panose="02040503050406030204" pitchFamily="18" charset="0"/>
              </a:rPr>
              <a:t>Sec 82 of CGST Act, 2017 v. Sec 48 of GVAT </a:t>
            </a:r>
          </a:p>
          <a:p>
            <a:pPr marL="742950" lvl="1" indent="-285750" algn="just">
              <a:lnSpc>
                <a:spcPct val="100000"/>
              </a:lnSpc>
              <a:buFont typeface="Arial" panose="020B0604020202020204" pitchFamily="34" charset="0"/>
              <a:buChar char="•"/>
            </a:pPr>
            <a:r>
              <a:rPr lang="en-IN" sz="2200" dirty="0">
                <a:latin typeface="Cambria" panose="02040503050406030204" pitchFamily="18" charset="0"/>
                <a:ea typeface="Cambria" panose="02040503050406030204" pitchFamily="18" charset="0"/>
              </a:rPr>
              <a:t>Three judge bench of SC in Suresh Bhatt (Liquidator for ABG Shipyards) vs. CBIC in Civil Appeal No. 7667/2021 v. 2 judge bench in State tax officer vs. Rainbow Papers (2022) ibclaw.in 107 SC</a:t>
            </a:r>
          </a:p>
          <a:p>
            <a:pPr marL="342900" indent="-342900" algn="just">
              <a:lnSpc>
                <a:spcPct val="100000"/>
              </a:lnSpc>
              <a:buFont typeface="Wingdings" panose="05000000000000000000" pitchFamily="2" charset="2"/>
              <a:buChar char="Ø"/>
            </a:pPr>
            <a:endParaRPr lang="en-US" sz="2400" dirty="0">
              <a:latin typeface="Cambria" panose="02040503050406030204" pitchFamily="18" charset="0"/>
              <a:ea typeface="Cambria" panose="02040503050406030204" pitchFamily="18" charset="0"/>
            </a:endParaRPr>
          </a:p>
          <a:p>
            <a:pPr marL="342900" indent="-342900" algn="just">
              <a:lnSpc>
                <a:spcPct val="100000"/>
              </a:lnSpc>
              <a:buFont typeface="Wingdings" panose="05000000000000000000" pitchFamily="2" charset="2"/>
              <a:buChar char="Ø"/>
            </a:pPr>
            <a:r>
              <a:rPr lang="en-US" sz="2400" dirty="0">
                <a:latin typeface="Cambria" panose="02040503050406030204" pitchFamily="18" charset="0"/>
                <a:ea typeface="Cambria" panose="02040503050406030204" pitchFamily="18" charset="0"/>
              </a:rPr>
              <a:t>Can ITC be denied when supplier settled dues under IBC either resolution plan or liquidation?</a:t>
            </a:r>
            <a:endParaRPr kumimoji="0" lang="en-GB"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2382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7">
                                            <p:txEl>
                                              <p:pRg st="4" end="4"/>
                                            </p:txEl>
                                          </p:spTgt>
                                        </p:tgtEl>
                                        <p:attrNameLst>
                                          <p:attrName>style.visibility</p:attrName>
                                        </p:attrNameLst>
                                      </p:cBhvr>
                                      <p:to>
                                        <p:strVal val="visible"/>
                                      </p:to>
                                    </p:set>
                                    <p:anim calcmode="lin" valueType="num">
                                      <p:cBhvr>
                                        <p:cTn id="7" dur="500" fill="hold"/>
                                        <p:tgtEl>
                                          <p:spTgt spid="17">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17">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17">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7">
                                            <p:txEl>
                                              <p:pRg st="6" end="6"/>
                                            </p:txEl>
                                          </p:spTgt>
                                        </p:tgtEl>
                                        <p:attrNameLst>
                                          <p:attrName>style.visibility</p:attrName>
                                        </p:attrNameLst>
                                      </p:cBhvr>
                                      <p:to>
                                        <p:strVal val="visible"/>
                                      </p:to>
                                    </p:set>
                                    <p:anim calcmode="lin" valueType="num">
                                      <p:cBhvr>
                                        <p:cTn id="14" dur="500" fill="hold"/>
                                        <p:tgtEl>
                                          <p:spTgt spid="17">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17">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17">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7">
                                            <p:txEl>
                                              <p:pRg st="10" end="10"/>
                                            </p:txEl>
                                          </p:spTgt>
                                        </p:tgtEl>
                                        <p:attrNameLst>
                                          <p:attrName>style.visibility</p:attrName>
                                        </p:attrNameLst>
                                      </p:cBhvr>
                                      <p:to>
                                        <p:strVal val="visible"/>
                                      </p:to>
                                    </p:set>
                                    <p:anim calcmode="lin" valueType="num">
                                      <p:cBhvr>
                                        <p:cTn id="21" dur="500" fill="hold"/>
                                        <p:tgtEl>
                                          <p:spTgt spid="17">
                                            <p:txEl>
                                              <p:pRg st="10" end="10"/>
                                            </p:txEl>
                                          </p:spTgt>
                                        </p:tgtEl>
                                        <p:attrNameLst>
                                          <p:attrName>ppt_w</p:attrName>
                                        </p:attrNameLst>
                                      </p:cBhvr>
                                      <p:tavLst>
                                        <p:tav tm="0">
                                          <p:val>
                                            <p:fltVal val="0"/>
                                          </p:val>
                                        </p:tav>
                                        <p:tav tm="100000">
                                          <p:val>
                                            <p:strVal val="#ppt_w"/>
                                          </p:val>
                                        </p:tav>
                                      </p:tavLst>
                                    </p:anim>
                                    <p:anim calcmode="lin" valueType="num">
                                      <p:cBhvr>
                                        <p:cTn id="22" dur="500" fill="hold"/>
                                        <p:tgtEl>
                                          <p:spTgt spid="17">
                                            <p:txEl>
                                              <p:pRg st="10" end="10"/>
                                            </p:txEl>
                                          </p:spTgt>
                                        </p:tgtEl>
                                        <p:attrNameLst>
                                          <p:attrName>ppt_h</p:attrName>
                                        </p:attrNameLst>
                                      </p:cBhvr>
                                      <p:tavLst>
                                        <p:tav tm="0">
                                          <p:val>
                                            <p:fltVal val="0"/>
                                          </p:val>
                                        </p:tav>
                                        <p:tav tm="100000">
                                          <p:val>
                                            <p:strVal val="#ppt_h"/>
                                          </p:val>
                                        </p:tav>
                                      </p:tavLst>
                                    </p:anim>
                                    <p:animEffect transition="in" filter="fade">
                                      <p:cBhvr>
                                        <p:cTn id="23" dur="500"/>
                                        <p:tgtEl>
                                          <p:spTgt spid="17">
                                            <p:txEl>
                                              <p:pRg st="10" end="1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7">
                                            <p:txEl>
                                              <p:pRg st="7" end="7"/>
                                            </p:txEl>
                                          </p:spTgt>
                                        </p:tgtEl>
                                        <p:attrNameLst>
                                          <p:attrName>style.visibility</p:attrName>
                                        </p:attrNameLst>
                                      </p:cBhvr>
                                      <p:to>
                                        <p:strVal val="visible"/>
                                      </p:to>
                                    </p:set>
                                    <p:anim calcmode="lin" valueType="num">
                                      <p:cBhvr>
                                        <p:cTn id="28" dur="500" fill="hold"/>
                                        <p:tgtEl>
                                          <p:spTgt spid="17">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17">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17">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7">
                                            <p:txEl>
                                              <p:pRg st="8" end="8"/>
                                            </p:txEl>
                                          </p:spTgt>
                                        </p:tgtEl>
                                        <p:attrNameLst>
                                          <p:attrName>style.visibility</p:attrName>
                                        </p:attrNameLst>
                                      </p:cBhvr>
                                      <p:to>
                                        <p:strVal val="visible"/>
                                      </p:to>
                                    </p:set>
                                    <p:anim calcmode="lin" valueType="num">
                                      <p:cBhvr>
                                        <p:cTn id="35" dur="500" fill="hold"/>
                                        <p:tgtEl>
                                          <p:spTgt spid="17">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17">
                                            <p:txEl>
                                              <p:pRg st="8" end="8"/>
                                            </p:txEl>
                                          </p:spTgt>
                                        </p:tgtEl>
                                        <p:attrNameLst>
                                          <p:attrName>ppt_h</p:attrName>
                                        </p:attrNameLst>
                                      </p:cBhvr>
                                      <p:tavLst>
                                        <p:tav tm="0">
                                          <p:val>
                                            <p:fltVal val="0"/>
                                          </p:val>
                                        </p:tav>
                                        <p:tav tm="100000">
                                          <p:val>
                                            <p:strVal val="#ppt_h"/>
                                          </p:val>
                                        </p:tav>
                                      </p:tavLst>
                                    </p:anim>
                                    <p:animEffect transition="in" filter="fade">
                                      <p:cBhvr>
                                        <p:cTn id="37" dur="500"/>
                                        <p:tgtEl>
                                          <p:spTgt spid="17">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7">
                                            <p:txEl>
                                              <p:pRg st="0" end="0"/>
                                            </p:txEl>
                                          </p:spTgt>
                                        </p:tgtEl>
                                        <p:attrNameLst>
                                          <p:attrName>style.visibility</p:attrName>
                                        </p:attrNameLst>
                                      </p:cBhvr>
                                      <p:to>
                                        <p:strVal val="visible"/>
                                      </p:to>
                                    </p:set>
                                    <p:anim calcmode="lin" valueType="num">
                                      <p:cBhvr>
                                        <p:cTn id="42"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43" dur="500" fill="hold"/>
                                        <p:tgtEl>
                                          <p:spTgt spid="17">
                                            <p:txEl>
                                              <p:pRg st="0" end="0"/>
                                            </p:txEl>
                                          </p:spTgt>
                                        </p:tgtEl>
                                        <p:attrNameLst>
                                          <p:attrName>ppt_h</p:attrName>
                                        </p:attrNameLst>
                                      </p:cBhvr>
                                      <p:tavLst>
                                        <p:tav tm="0">
                                          <p:val>
                                            <p:fltVal val="0"/>
                                          </p:val>
                                        </p:tav>
                                        <p:tav tm="100000">
                                          <p:val>
                                            <p:strVal val="#ppt_h"/>
                                          </p:val>
                                        </p:tav>
                                      </p:tavLst>
                                    </p:anim>
                                    <p:animEffect transition="in" filter="fade">
                                      <p:cBhvr>
                                        <p:cTn id="44" dur="500"/>
                                        <p:tgtEl>
                                          <p:spTgt spid="17">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7">
                                            <p:txEl>
                                              <p:pRg st="1" end="1"/>
                                            </p:txEl>
                                          </p:spTgt>
                                        </p:tgtEl>
                                        <p:attrNameLst>
                                          <p:attrName>style.visibility</p:attrName>
                                        </p:attrNameLst>
                                      </p:cBhvr>
                                      <p:to>
                                        <p:strVal val="visible"/>
                                      </p:to>
                                    </p:set>
                                    <p:anim calcmode="lin" valueType="num">
                                      <p:cBhvr>
                                        <p:cTn id="49" dur="500" fill="hold"/>
                                        <p:tgtEl>
                                          <p:spTgt spid="17">
                                            <p:txEl>
                                              <p:pRg st="1" end="1"/>
                                            </p:txEl>
                                          </p:spTgt>
                                        </p:tgtEl>
                                        <p:attrNameLst>
                                          <p:attrName>ppt_w</p:attrName>
                                        </p:attrNameLst>
                                      </p:cBhvr>
                                      <p:tavLst>
                                        <p:tav tm="0">
                                          <p:val>
                                            <p:fltVal val="0"/>
                                          </p:val>
                                        </p:tav>
                                        <p:tav tm="100000">
                                          <p:val>
                                            <p:strVal val="#ppt_w"/>
                                          </p:val>
                                        </p:tav>
                                      </p:tavLst>
                                    </p:anim>
                                    <p:anim calcmode="lin" valueType="num">
                                      <p:cBhvr>
                                        <p:cTn id="50" dur="500" fill="hold"/>
                                        <p:tgtEl>
                                          <p:spTgt spid="17">
                                            <p:txEl>
                                              <p:pRg st="1" end="1"/>
                                            </p:txEl>
                                          </p:spTgt>
                                        </p:tgtEl>
                                        <p:attrNameLst>
                                          <p:attrName>ppt_h</p:attrName>
                                        </p:attrNameLst>
                                      </p:cBhvr>
                                      <p:tavLst>
                                        <p:tav tm="0">
                                          <p:val>
                                            <p:fltVal val="0"/>
                                          </p:val>
                                        </p:tav>
                                        <p:tav tm="100000">
                                          <p:val>
                                            <p:strVal val="#ppt_h"/>
                                          </p:val>
                                        </p:tav>
                                      </p:tavLst>
                                    </p:anim>
                                    <p:animEffect transition="in" filter="fade">
                                      <p:cBhvr>
                                        <p:cTn id="51" dur="500"/>
                                        <p:tgtEl>
                                          <p:spTgt spid="17">
                                            <p:txEl>
                                              <p:pRg st="1" end="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17">
                                            <p:txEl>
                                              <p:pRg st="2" end="2"/>
                                            </p:txEl>
                                          </p:spTgt>
                                        </p:tgtEl>
                                        <p:attrNameLst>
                                          <p:attrName>style.visibility</p:attrName>
                                        </p:attrNameLst>
                                      </p:cBhvr>
                                      <p:to>
                                        <p:strVal val="visible"/>
                                      </p:to>
                                    </p:set>
                                    <p:anim calcmode="lin" valueType="num">
                                      <p:cBhvr>
                                        <p:cTn id="56" dur="500" fill="hold"/>
                                        <p:tgtEl>
                                          <p:spTgt spid="17">
                                            <p:txEl>
                                              <p:pRg st="2" end="2"/>
                                            </p:txEl>
                                          </p:spTgt>
                                        </p:tgtEl>
                                        <p:attrNameLst>
                                          <p:attrName>ppt_w</p:attrName>
                                        </p:attrNameLst>
                                      </p:cBhvr>
                                      <p:tavLst>
                                        <p:tav tm="0">
                                          <p:val>
                                            <p:fltVal val="0"/>
                                          </p:val>
                                        </p:tav>
                                        <p:tav tm="100000">
                                          <p:val>
                                            <p:strVal val="#ppt_w"/>
                                          </p:val>
                                        </p:tav>
                                      </p:tavLst>
                                    </p:anim>
                                    <p:anim calcmode="lin" valueType="num">
                                      <p:cBhvr>
                                        <p:cTn id="57" dur="500" fill="hold"/>
                                        <p:tgtEl>
                                          <p:spTgt spid="17">
                                            <p:txEl>
                                              <p:pRg st="2" end="2"/>
                                            </p:txEl>
                                          </p:spTgt>
                                        </p:tgtEl>
                                        <p:attrNameLst>
                                          <p:attrName>ppt_h</p:attrName>
                                        </p:attrNameLst>
                                      </p:cBhvr>
                                      <p:tavLst>
                                        <p:tav tm="0">
                                          <p:val>
                                            <p:fltVal val="0"/>
                                          </p:val>
                                        </p:tav>
                                        <p:tav tm="100000">
                                          <p:val>
                                            <p:strVal val="#ppt_h"/>
                                          </p:val>
                                        </p:tav>
                                      </p:tavLst>
                                    </p:anim>
                                    <p:animEffect transition="in" filter="fade">
                                      <p:cBhvr>
                                        <p:cTn id="58" dur="500"/>
                                        <p:tgtEl>
                                          <p:spTgt spid="17">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17">
                                            <p:txEl>
                                              <p:pRg st="3" end="3"/>
                                            </p:txEl>
                                          </p:spTgt>
                                        </p:tgtEl>
                                        <p:attrNameLst>
                                          <p:attrName>style.visibility</p:attrName>
                                        </p:attrNameLst>
                                      </p:cBhvr>
                                      <p:to>
                                        <p:strVal val="visible"/>
                                      </p:to>
                                    </p:set>
                                    <p:anim calcmode="lin" valueType="num">
                                      <p:cBhvr>
                                        <p:cTn id="63" dur="500" fill="hold"/>
                                        <p:tgtEl>
                                          <p:spTgt spid="17">
                                            <p:txEl>
                                              <p:pRg st="3" end="3"/>
                                            </p:txEl>
                                          </p:spTgt>
                                        </p:tgtEl>
                                        <p:attrNameLst>
                                          <p:attrName>ppt_w</p:attrName>
                                        </p:attrNameLst>
                                      </p:cBhvr>
                                      <p:tavLst>
                                        <p:tav tm="0">
                                          <p:val>
                                            <p:fltVal val="0"/>
                                          </p:val>
                                        </p:tav>
                                        <p:tav tm="100000">
                                          <p:val>
                                            <p:strVal val="#ppt_w"/>
                                          </p:val>
                                        </p:tav>
                                      </p:tavLst>
                                    </p:anim>
                                    <p:anim calcmode="lin" valueType="num">
                                      <p:cBhvr>
                                        <p:cTn id="64" dur="500" fill="hold"/>
                                        <p:tgtEl>
                                          <p:spTgt spid="17">
                                            <p:txEl>
                                              <p:pRg st="3" end="3"/>
                                            </p:txEl>
                                          </p:spTgt>
                                        </p:tgtEl>
                                        <p:attrNameLst>
                                          <p:attrName>ppt_h</p:attrName>
                                        </p:attrNameLst>
                                      </p:cBhvr>
                                      <p:tavLst>
                                        <p:tav tm="0">
                                          <p:val>
                                            <p:fltVal val="0"/>
                                          </p:val>
                                        </p:tav>
                                        <p:tav tm="100000">
                                          <p:val>
                                            <p:strVal val="#ppt_h"/>
                                          </p:val>
                                        </p:tav>
                                      </p:tavLst>
                                    </p:anim>
                                    <p:animEffect transition="in" filter="fade">
                                      <p:cBhvr>
                                        <p:cTn id="65" dur="500"/>
                                        <p:tgtEl>
                                          <p:spTgt spid="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D5F10170-75C2-775D-F217-F024E4306B07}"/>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E58EC4A5-927E-5E62-2E2B-E0971B62FE09}"/>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3ED00F8E-74C4-9DD2-AEFF-56FFC6FA9574}"/>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10E03116-5D84-B309-B8DF-97A868918A2A}"/>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1D84B79F-9B5A-3281-E83F-DD7FCADE009C}"/>
              </a:ext>
            </a:extLst>
          </p:cNvPr>
          <p:cNvSpPr txBox="1"/>
          <p:nvPr/>
        </p:nvSpPr>
        <p:spPr>
          <a:xfrm>
            <a:off x="1" y="-36127"/>
            <a:ext cx="8787389" cy="954107"/>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Factors to consider while opting to file the WRIT Petition</a:t>
            </a:r>
          </a:p>
        </p:txBody>
      </p:sp>
      <p:sp>
        <p:nvSpPr>
          <p:cNvPr id="8" name="Arrow: Pentagon 7">
            <a:extLst>
              <a:ext uri="{FF2B5EF4-FFF2-40B4-BE49-F238E27FC236}">
                <a16:creationId xmlns:a16="http://schemas.microsoft.com/office/drawing/2014/main" id="{0E376909-8954-5F1E-9472-C96001C04070}"/>
              </a:ext>
            </a:extLst>
          </p:cNvPr>
          <p:cNvSpPr/>
          <p:nvPr/>
        </p:nvSpPr>
        <p:spPr>
          <a:xfrm rot="5400000">
            <a:off x="1178536" y="1245427"/>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1</a:t>
            </a:r>
            <a:endParaRPr lang="en-IN" sz="2400" b="1" dirty="0"/>
          </a:p>
        </p:txBody>
      </p:sp>
      <p:sp>
        <p:nvSpPr>
          <p:cNvPr id="24" name="TextBox 23">
            <a:extLst>
              <a:ext uri="{FF2B5EF4-FFF2-40B4-BE49-F238E27FC236}">
                <a16:creationId xmlns:a16="http://schemas.microsoft.com/office/drawing/2014/main" id="{144F07FA-446B-41C2-C954-955863884168}"/>
              </a:ext>
            </a:extLst>
          </p:cNvPr>
          <p:cNvSpPr txBox="1"/>
          <p:nvPr/>
        </p:nvSpPr>
        <p:spPr>
          <a:xfrm>
            <a:off x="1799040" y="1140310"/>
            <a:ext cx="9963251" cy="461665"/>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Issues involved – factual v. substantive aspects v. procedure irregularity  </a:t>
            </a:r>
            <a:endParaRPr lang="en-IN" sz="2400" dirty="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072B1719-770E-26F2-D668-577099BDDFB5}"/>
              </a:ext>
            </a:extLst>
          </p:cNvPr>
          <p:cNvSpPr txBox="1"/>
          <p:nvPr/>
        </p:nvSpPr>
        <p:spPr>
          <a:xfrm>
            <a:off x="1799041" y="2020943"/>
            <a:ext cx="9492026" cy="830997"/>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rPr>
              <a:t>Any similar/same questions/issues – HC has given any orders – </a:t>
            </a:r>
            <a:r>
              <a:rPr lang="en-US" sz="2400" dirty="0" err="1">
                <a:latin typeface="Cambria" panose="02040503050406030204" pitchFamily="18" charset="0"/>
                <a:ea typeface="Cambria" panose="02040503050406030204" pitchFamily="18" charset="0"/>
              </a:rPr>
              <a:t>favourabale</a:t>
            </a:r>
            <a:r>
              <a:rPr lang="en-US" sz="2400" dirty="0">
                <a:latin typeface="Cambria" panose="02040503050406030204" pitchFamily="18" charset="0"/>
                <a:ea typeface="Cambria" panose="02040503050406030204" pitchFamily="18" charset="0"/>
              </a:rPr>
              <a:t> and </a:t>
            </a:r>
            <a:r>
              <a:rPr lang="en-US" sz="2400" dirty="0" err="1">
                <a:latin typeface="Cambria" panose="02040503050406030204" pitchFamily="18" charset="0"/>
                <a:ea typeface="Cambria" panose="02040503050406030204" pitchFamily="18" charset="0"/>
              </a:rPr>
              <a:t>unfavourable</a:t>
            </a:r>
            <a:endParaRPr lang="en-IN" sz="2400" dirty="0">
              <a:latin typeface="Cambria" panose="02040503050406030204" pitchFamily="18" charset="0"/>
              <a:ea typeface="Cambria" panose="02040503050406030204" pitchFamily="18" charset="0"/>
            </a:endParaRPr>
          </a:p>
        </p:txBody>
      </p:sp>
      <p:sp>
        <p:nvSpPr>
          <p:cNvPr id="12" name="TextBox 11">
            <a:extLst>
              <a:ext uri="{FF2B5EF4-FFF2-40B4-BE49-F238E27FC236}">
                <a16:creationId xmlns:a16="http://schemas.microsoft.com/office/drawing/2014/main" id="{13D0094E-7AE8-A2B5-0544-E42DA3FFEEBC}"/>
              </a:ext>
            </a:extLst>
          </p:cNvPr>
          <p:cNvSpPr txBox="1"/>
          <p:nvPr/>
        </p:nvSpPr>
        <p:spPr>
          <a:xfrm>
            <a:off x="1799041" y="2948825"/>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Time limits to file appeal – available or not?</a:t>
            </a:r>
            <a:endParaRPr lang="en-GB" sz="2400" dirty="0">
              <a:latin typeface="Cambria" panose="02040503050406030204" pitchFamily="18" charset="0"/>
              <a:ea typeface="Cambria" panose="02040503050406030204" pitchFamily="18" charset="0"/>
            </a:endParaRPr>
          </a:p>
        </p:txBody>
      </p:sp>
      <p:sp>
        <p:nvSpPr>
          <p:cNvPr id="13" name="TextBox 12">
            <a:extLst>
              <a:ext uri="{FF2B5EF4-FFF2-40B4-BE49-F238E27FC236}">
                <a16:creationId xmlns:a16="http://schemas.microsoft.com/office/drawing/2014/main" id="{60869613-5274-EA6A-C2E9-5D12E4C9E8C6}"/>
              </a:ext>
            </a:extLst>
          </p:cNvPr>
          <p:cNvSpPr txBox="1"/>
          <p:nvPr/>
        </p:nvSpPr>
        <p:spPr>
          <a:xfrm>
            <a:off x="1799041" y="3646526"/>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Pre-deposit is Harsh/affordable</a:t>
            </a:r>
          </a:p>
        </p:txBody>
      </p:sp>
      <p:sp>
        <p:nvSpPr>
          <p:cNvPr id="27" name="TextBox 26">
            <a:extLst>
              <a:ext uri="{FF2B5EF4-FFF2-40B4-BE49-F238E27FC236}">
                <a16:creationId xmlns:a16="http://schemas.microsoft.com/office/drawing/2014/main" id="{F820F62D-F1FA-47D8-4DB2-074B29E2852A}"/>
              </a:ext>
            </a:extLst>
          </p:cNvPr>
          <p:cNvSpPr txBox="1"/>
          <p:nvPr/>
        </p:nvSpPr>
        <p:spPr>
          <a:xfrm>
            <a:off x="1799041" y="5114318"/>
            <a:ext cx="9492026" cy="843821"/>
          </a:xfrm>
          <a:prstGeom prst="rect">
            <a:avLst/>
          </a:prstGeom>
          <a:noFill/>
        </p:spPr>
        <p:txBody>
          <a:bodyPr wrap="square">
            <a:spAutoFit/>
          </a:bodyPr>
          <a:lstStyle/>
          <a:p>
            <a:pPr>
              <a:spcAft>
                <a:spcPts val="120"/>
              </a:spcAft>
            </a:pPr>
            <a:endParaRPr lang="en-IN" sz="2400" dirty="0">
              <a:latin typeface="Cambria" panose="02040503050406030204" pitchFamily="18" charset="0"/>
              <a:ea typeface="Cambria" panose="02040503050406030204" pitchFamily="18" charset="0"/>
            </a:endParaRPr>
          </a:p>
          <a:p>
            <a:pPr>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30" name="TextBox 29">
            <a:extLst>
              <a:ext uri="{FF2B5EF4-FFF2-40B4-BE49-F238E27FC236}">
                <a16:creationId xmlns:a16="http://schemas.microsoft.com/office/drawing/2014/main" id="{2DDE714E-FC52-BC07-B220-CCD6A4CDA01E}"/>
              </a:ext>
            </a:extLst>
          </p:cNvPr>
          <p:cNvSpPr txBox="1"/>
          <p:nvPr/>
        </p:nvSpPr>
        <p:spPr>
          <a:xfrm>
            <a:off x="1799041" y="4386053"/>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Composition of judges – style and liberal or strict etc., </a:t>
            </a:r>
          </a:p>
        </p:txBody>
      </p:sp>
      <p:sp>
        <p:nvSpPr>
          <p:cNvPr id="31" name="TextBox 30">
            <a:extLst>
              <a:ext uri="{FF2B5EF4-FFF2-40B4-BE49-F238E27FC236}">
                <a16:creationId xmlns:a16="http://schemas.microsoft.com/office/drawing/2014/main" id="{FA920FD3-0695-DFF7-75FB-762979B8D463}"/>
              </a:ext>
            </a:extLst>
          </p:cNvPr>
          <p:cNvSpPr txBox="1"/>
          <p:nvPr/>
        </p:nvSpPr>
        <p:spPr>
          <a:xfrm>
            <a:off x="1799041" y="5182999"/>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Expected time taken</a:t>
            </a:r>
          </a:p>
        </p:txBody>
      </p:sp>
      <p:sp>
        <p:nvSpPr>
          <p:cNvPr id="32" name="TextBox 31">
            <a:extLst>
              <a:ext uri="{FF2B5EF4-FFF2-40B4-BE49-F238E27FC236}">
                <a16:creationId xmlns:a16="http://schemas.microsoft.com/office/drawing/2014/main" id="{390F9FEE-DB8A-CD3C-B45E-4BA34474A951}"/>
              </a:ext>
            </a:extLst>
          </p:cNvPr>
          <p:cNvSpPr txBox="1"/>
          <p:nvPr/>
        </p:nvSpPr>
        <p:spPr>
          <a:xfrm>
            <a:off x="1799041" y="5876190"/>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Early disposable v. prolonging</a:t>
            </a:r>
            <a:endParaRPr lang="en-IN" sz="2400" dirty="0">
              <a:latin typeface="Cambria" panose="02040503050406030204" pitchFamily="18" charset="0"/>
              <a:ea typeface="Cambria" panose="02040503050406030204" pitchFamily="18" charset="0"/>
            </a:endParaRPr>
          </a:p>
        </p:txBody>
      </p:sp>
      <p:sp>
        <p:nvSpPr>
          <p:cNvPr id="34" name="Arrow: Pentagon 33">
            <a:extLst>
              <a:ext uri="{FF2B5EF4-FFF2-40B4-BE49-F238E27FC236}">
                <a16:creationId xmlns:a16="http://schemas.microsoft.com/office/drawing/2014/main" id="{5C05B172-4FBF-1498-A4AB-ADDD7F8D2039}"/>
              </a:ext>
            </a:extLst>
          </p:cNvPr>
          <p:cNvSpPr/>
          <p:nvPr/>
        </p:nvSpPr>
        <p:spPr>
          <a:xfrm rot="5400000">
            <a:off x="1178537" y="2132537"/>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2</a:t>
            </a:r>
            <a:endParaRPr lang="en-IN" sz="2400" b="1" dirty="0"/>
          </a:p>
        </p:txBody>
      </p:sp>
      <p:sp>
        <p:nvSpPr>
          <p:cNvPr id="35" name="Arrow: Pentagon 34">
            <a:extLst>
              <a:ext uri="{FF2B5EF4-FFF2-40B4-BE49-F238E27FC236}">
                <a16:creationId xmlns:a16="http://schemas.microsoft.com/office/drawing/2014/main" id="{A14B0D52-80CA-3B65-BDE3-332DBECBFC65}"/>
              </a:ext>
            </a:extLst>
          </p:cNvPr>
          <p:cNvSpPr/>
          <p:nvPr/>
        </p:nvSpPr>
        <p:spPr>
          <a:xfrm rot="5400000">
            <a:off x="1178538" y="3019648"/>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3</a:t>
            </a:r>
            <a:endParaRPr lang="en-IN" sz="2400" b="1" dirty="0"/>
          </a:p>
        </p:txBody>
      </p:sp>
      <p:sp>
        <p:nvSpPr>
          <p:cNvPr id="36" name="Arrow: Pentagon 35">
            <a:extLst>
              <a:ext uri="{FF2B5EF4-FFF2-40B4-BE49-F238E27FC236}">
                <a16:creationId xmlns:a16="http://schemas.microsoft.com/office/drawing/2014/main" id="{79743329-75F9-9D65-1E95-423209CCA75B}"/>
              </a:ext>
            </a:extLst>
          </p:cNvPr>
          <p:cNvSpPr/>
          <p:nvPr/>
        </p:nvSpPr>
        <p:spPr>
          <a:xfrm rot="5400000">
            <a:off x="1178538" y="3728943"/>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4</a:t>
            </a:r>
            <a:endParaRPr lang="en-IN" sz="2400" b="1" dirty="0"/>
          </a:p>
        </p:txBody>
      </p:sp>
      <p:sp>
        <p:nvSpPr>
          <p:cNvPr id="37" name="Arrow: Pentagon 36">
            <a:extLst>
              <a:ext uri="{FF2B5EF4-FFF2-40B4-BE49-F238E27FC236}">
                <a16:creationId xmlns:a16="http://schemas.microsoft.com/office/drawing/2014/main" id="{D6DB8309-DA2D-82D7-6E83-813EEB716959}"/>
              </a:ext>
            </a:extLst>
          </p:cNvPr>
          <p:cNvSpPr/>
          <p:nvPr/>
        </p:nvSpPr>
        <p:spPr>
          <a:xfrm rot="5400000">
            <a:off x="1178539" y="4472242"/>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5</a:t>
            </a:r>
            <a:endParaRPr lang="en-IN" sz="2400" b="1" dirty="0"/>
          </a:p>
        </p:txBody>
      </p:sp>
      <p:sp>
        <p:nvSpPr>
          <p:cNvPr id="38" name="Arrow: Pentagon 37">
            <a:extLst>
              <a:ext uri="{FF2B5EF4-FFF2-40B4-BE49-F238E27FC236}">
                <a16:creationId xmlns:a16="http://schemas.microsoft.com/office/drawing/2014/main" id="{49DE1E92-AE49-1690-BFCB-F1F505DD51AD}"/>
              </a:ext>
            </a:extLst>
          </p:cNvPr>
          <p:cNvSpPr/>
          <p:nvPr/>
        </p:nvSpPr>
        <p:spPr>
          <a:xfrm rot="5400000">
            <a:off x="1146099" y="5250623"/>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6</a:t>
            </a:r>
            <a:endParaRPr lang="en-IN" sz="2400" b="1" dirty="0"/>
          </a:p>
        </p:txBody>
      </p:sp>
      <p:sp>
        <p:nvSpPr>
          <p:cNvPr id="39" name="Arrow: Pentagon 38">
            <a:extLst>
              <a:ext uri="{FF2B5EF4-FFF2-40B4-BE49-F238E27FC236}">
                <a16:creationId xmlns:a16="http://schemas.microsoft.com/office/drawing/2014/main" id="{E74B95D1-4210-29EB-5B69-0EDD8B25D059}"/>
              </a:ext>
            </a:extLst>
          </p:cNvPr>
          <p:cNvSpPr/>
          <p:nvPr/>
        </p:nvSpPr>
        <p:spPr>
          <a:xfrm rot="5400000">
            <a:off x="1148373" y="5958841"/>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dirty="0"/>
              <a:t>7</a:t>
            </a:r>
            <a:endParaRPr lang="en-IN" sz="2400" b="1" dirty="0"/>
          </a:p>
        </p:txBody>
      </p:sp>
    </p:spTree>
    <p:extLst>
      <p:ext uri="{BB962C8B-B14F-4D97-AF65-F5344CB8AC3E}">
        <p14:creationId xmlns:p14="http://schemas.microsoft.com/office/powerpoint/2010/main" val="1706343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nodePh="1">
                                  <p:stCondLst>
                                    <p:cond delay="0"/>
                                  </p:stCondLst>
                                  <p:endCondLst>
                                    <p:cond evt="begin" delay="0">
                                      <p:tn val="25"/>
                                    </p:cond>
                                  </p:endCondLst>
                                  <p:childTnLst>
                                    <p:set>
                                      <p:cBhvr>
                                        <p:cTn id="26" dur="1" fill="hold">
                                          <p:stCondLst>
                                            <p:cond delay="0"/>
                                          </p:stCondLst>
                                        </p:cTn>
                                        <p:tgtEl>
                                          <p:spTgt spid="27"/>
                                        </p:tgtEl>
                                        <p:attrNameLst>
                                          <p:attrName>style.visibility</p:attrName>
                                        </p:attrNameLst>
                                      </p:cBhvr>
                                      <p:to>
                                        <p:strVal val="visible"/>
                                      </p:to>
                                    </p:set>
                                    <p:animEffect transition="in" filter="fade">
                                      <p:cBhvr>
                                        <p:cTn id="27" dur="10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fade">
                                      <p:cBhvr>
                                        <p:cTn id="32" dur="1000"/>
                                        <p:tgtEl>
                                          <p:spTgt spid="3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fade">
                                      <p:cBhvr>
                                        <p:cTn id="37" dur="1000"/>
                                        <p:tgtEl>
                                          <p:spTgt spid="3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fade">
                                      <p:cBhvr>
                                        <p:cTn id="42"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P spid="30" grpId="0"/>
      <p:bldP spid="31" grpId="0"/>
      <p:bldP spid="3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
            <a:extLst>
              <a:ext uri="{FF2B5EF4-FFF2-40B4-BE49-F238E27FC236}">
                <a16:creationId xmlns:a16="http://schemas.microsoft.com/office/drawing/2014/main" id="{9AD946FD-FD8E-48F9-A161-AD60912618CD}"/>
              </a:ext>
            </a:extLst>
          </p:cNvPr>
          <p:cNvSpPr>
            <a:spLocks noGrp="1"/>
          </p:cNvSpPr>
          <p:nvPr>
            <p:ph type="body" sz="quarter" idx="4294967295"/>
          </p:nvPr>
        </p:nvSpPr>
        <p:spPr>
          <a:xfrm>
            <a:off x="106102" y="7441"/>
            <a:ext cx="10677644" cy="420756"/>
          </a:xfrm>
          <a:prstGeom prst="rect">
            <a:avLst/>
          </a:prstGeom>
        </p:spPr>
        <p:txBody>
          <a:bodyPr/>
          <a:lstStyle/>
          <a:p>
            <a:pPr algn="l"/>
            <a:r>
              <a:rPr lang="en-US" sz="2734" b="1" spc="-28" dirty="0">
                <a:solidFill>
                  <a:schemeClr val="bg1"/>
                </a:solidFill>
                <a:latin typeface="Cambria" panose="02040503050406030204" pitchFamily="18" charset="0"/>
                <a:ea typeface="Cambria" panose="02040503050406030204" pitchFamily="18" charset="0"/>
              </a:rPr>
              <a:t>Inherent powers of High Court-CrPC Section 482/Sec 528 of BNSS</a:t>
            </a:r>
            <a:endParaRPr lang="en-GB" sz="2734" b="1" spc="-28" dirty="0">
              <a:solidFill>
                <a:schemeClr val="bg1"/>
              </a:solidFill>
              <a:latin typeface="Cambria" panose="02040503050406030204" pitchFamily="18" charset="0"/>
              <a:ea typeface="Cambria" panose="02040503050406030204" pitchFamily="18" charset="0"/>
            </a:endParaRPr>
          </a:p>
        </p:txBody>
      </p:sp>
      <p:sp>
        <p:nvSpPr>
          <p:cNvPr id="17" name="TextBox 16"/>
          <p:cNvSpPr txBox="1"/>
          <p:nvPr/>
        </p:nvSpPr>
        <p:spPr>
          <a:xfrm>
            <a:off x="4823" y="998317"/>
            <a:ext cx="11820646" cy="4723537"/>
          </a:xfrm>
          <a:prstGeom prst="rect">
            <a:avLst/>
          </a:prstGeom>
          <a:noFill/>
        </p:spPr>
        <p:txBody>
          <a:bodyPr wrap="square" rtlCol="0">
            <a:spAutoFit/>
          </a:bodyPr>
          <a:lstStyle/>
          <a:p>
            <a:pPr algn="just" defTabSz="1041684">
              <a:spcBef>
                <a:spcPts val="342"/>
              </a:spcBef>
            </a:pPr>
            <a:endParaRPr lang="en-GB" sz="1253" dirty="0">
              <a:solidFill>
                <a:prstClr val="black"/>
              </a:solidFill>
              <a:latin typeface="Cambria" panose="02040503050406030204" pitchFamily="18" charset="0"/>
              <a:ea typeface="Cambria" panose="02040503050406030204" pitchFamily="18" charset="0"/>
            </a:endParaRPr>
          </a:p>
          <a:p>
            <a:pPr marL="390632" indent="-390632" algn="just" defTabSz="1041684">
              <a:spcBef>
                <a:spcPts val="342"/>
              </a:spcBef>
              <a:buFont typeface="Wingdings" panose="05000000000000000000" pitchFamily="2" charset="2"/>
              <a:buChar char="v"/>
            </a:pPr>
            <a:r>
              <a:rPr lang="en-US" sz="2734" i="1" dirty="0">
                <a:solidFill>
                  <a:prstClr val="black"/>
                </a:solidFill>
                <a:latin typeface="Cambria" panose="02040503050406030204" pitchFamily="18" charset="0"/>
                <a:ea typeface="Cambria" panose="02040503050406030204" pitchFamily="18" charset="0"/>
              </a:rPr>
              <a:t>Nothing in this Code shall be deemed to limit or affect the inherent powers of the High Court to make such orders as may be necessary to give effect to any order under this Code, or to prevent abuse of the process of any Court or otherwise to secure the ends of justice.</a:t>
            </a:r>
            <a:r>
              <a:rPr lang="en-GB" sz="2734" i="1" dirty="0">
                <a:solidFill>
                  <a:prstClr val="black"/>
                </a:solidFill>
                <a:latin typeface="Cambria" panose="02040503050406030204" pitchFamily="18" charset="0"/>
                <a:ea typeface="Cambria" panose="02040503050406030204" pitchFamily="18" charset="0"/>
              </a:rPr>
              <a:t> </a:t>
            </a:r>
          </a:p>
          <a:p>
            <a:pPr marL="390632" indent="-390632" algn="just" defTabSz="1041684">
              <a:spcBef>
                <a:spcPts val="342"/>
              </a:spcBef>
              <a:buFont typeface="Wingdings" panose="05000000000000000000" pitchFamily="2" charset="2"/>
              <a:buChar char="v"/>
            </a:pPr>
            <a:r>
              <a:rPr lang="en-US" sz="2734" dirty="0">
                <a:solidFill>
                  <a:prstClr val="black"/>
                </a:solidFill>
                <a:latin typeface="Cambria" panose="02040503050406030204" pitchFamily="18" charset="0"/>
                <a:ea typeface="Cambria" panose="02040503050406030204" pitchFamily="18" charset="0"/>
              </a:rPr>
              <a:t>High Court can pass the Order under the above Section </a:t>
            </a:r>
          </a:p>
          <a:p>
            <a:pPr marL="911474" lvl="1" indent="-390632" algn="just" defTabSz="1041684">
              <a:spcBef>
                <a:spcPts val="342"/>
              </a:spcBef>
              <a:buFont typeface="Wingdings" panose="05000000000000000000" pitchFamily="2" charset="2"/>
              <a:buChar char="v"/>
            </a:pPr>
            <a:r>
              <a:rPr lang="en-US" sz="2734" dirty="0">
                <a:solidFill>
                  <a:prstClr val="black"/>
                </a:solidFill>
                <a:latin typeface="Cambria" panose="02040503050406030204" pitchFamily="18" charset="0"/>
                <a:ea typeface="Cambria" panose="02040503050406030204" pitchFamily="18" charset="0"/>
              </a:rPr>
              <a:t>To secure the ends of justice or</a:t>
            </a:r>
          </a:p>
          <a:p>
            <a:pPr marL="911474" lvl="1" indent="-390632" algn="just" defTabSz="1041684">
              <a:spcBef>
                <a:spcPts val="342"/>
              </a:spcBef>
              <a:buFont typeface="Wingdings" panose="05000000000000000000" pitchFamily="2" charset="2"/>
              <a:buChar char="v"/>
            </a:pPr>
            <a:r>
              <a:rPr lang="en-US" sz="2734" dirty="0">
                <a:solidFill>
                  <a:prstClr val="black"/>
                </a:solidFill>
                <a:latin typeface="Cambria" panose="02040503050406030204" pitchFamily="18" charset="0"/>
                <a:ea typeface="Cambria" panose="02040503050406030204" pitchFamily="18" charset="0"/>
              </a:rPr>
              <a:t>to prevent an abuse of the process of any court</a:t>
            </a:r>
            <a:endParaRPr lang="en-GB" sz="2734" dirty="0">
              <a:solidFill>
                <a:prstClr val="black"/>
              </a:solidFill>
              <a:latin typeface="Cambria" panose="02040503050406030204" pitchFamily="18" charset="0"/>
              <a:ea typeface="Cambria" panose="02040503050406030204" pitchFamily="18" charset="0"/>
            </a:endParaRPr>
          </a:p>
          <a:p>
            <a:pPr marL="390632" indent="-390632" algn="just" defTabSz="1041684">
              <a:spcBef>
                <a:spcPts val="342"/>
              </a:spcBef>
              <a:buFont typeface="Wingdings" panose="05000000000000000000" pitchFamily="2" charset="2"/>
              <a:buChar char="v"/>
            </a:pPr>
            <a:r>
              <a:rPr lang="en-US" sz="2734" dirty="0">
                <a:solidFill>
                  <a:prstClr val="black"/>
                </a:solidFill>
                <a:latin typeface="Cambria" panose="02040503050406030204" pitchFamily="18" charset="0"/>
                <a:ea typeface="Cambria" panose="02040503050406030204" pitchFamily="18" charset="0"/>
              </a:rPr>
              <a:t>Can come to High Court straight away to quash the complaints, FIR’s, Chargesheets </a:t>
            </a:r>
            <a:r>
              <a:rPr lang="en-US" sz="2734" dirty="0" err="1">
                <a:solidFill>
                  <a:prstClr val="black"/>
                </a:solidFill>
                <a:latin typeface="Cambria" panose="02040503050406030204" pitchFamily="18" charset="0"/>
                <a:ea typeface="Cambria" panose="02040503050406030204" pitchFamily="18" charset="0"/>
              </a:rPr>
              <a:t>e.t.c</a:t>
            </a:r>
            <a:r>
              <a:rPr lang="en-US" sz="2734" dirty="0">
                <a:solidFill>
                  <a:prstClr val="black"/>
                </a:solidFill>
                <a:latin typeface="Cambria" panose="02040503050406030204" pitchFamily="18" charset="0"/>
                <a:ea typeface="Cambria" panose="02040503050406030204" pitchFamily="18" charset="0"/>
              </a:rPr>
              <a:t> </a:t>
            </a:r>
            <a:r>
              <a:rPr lang="en-US" sz="2734" dirty="0" err="1">
                <a:solidFill>
                  <a:prstClr val="black"/>
                </a:solidFill>
                <a:latin typeface="Cambria" panose="02040503050406030204" pitchFamily="18" charset="0"/>
                <a:ea typeface="Cambria" panose="02040503050406030204" pitchFamily="18" charset="0"/>
              </a:rPr>
              <a:t>Eg</a:t>
            </a:r>
            <a:r>
              <a:rPr lang="en-US" sz="2734" dirty="0">
                <a:solidFill>
                  <a:prstClr val="black"/>
                </a:solidFill>
                <a:latin typeface="Cambria" panose="02040503050406030204" pitchFamily="18" charset="0"/>
                <a:ea typeface="Cambria" panose="02040503050406030204" pitchFamily="18" charset="0"/>
              </a:rPr>
              <a:t>: Bullock cart racing   </a:t>
            </a:r>
          </a:p>
          <a:p>
            <a:pPr marL="390632" indent="-390632" algn="just" defTabSz="1041684">
              <a:spcBef>
                <a:spcPts val="342"/>
              </a:spcBef>
              <a:buFont typeface="Wingdings" panose="05000000000000000000" pitchFamily="2" charset="2"/>
              <a:buChar char="v"/>
            </a:pPr>
            <a:endParaRPr lang="en-GB" sz="2734" dirty="0">
              <a:solidFill>
                <a:prstClr val="black"/>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189687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9DB665-64D4-4303-9720-8171F92F7C1E}"/>
              </a:ext>
            </a:extLst>
          </p:cNvPr>
          <p:cNvSpPr txBox="1"/>
          <p:nvPr/>
        </p:nvSpPr>
        <p:spPr>
          <a:xfrm>
            <a:off x="7464152" y="1641574"/>
            <a:ext cx="4727848" cy="923330"/>
          </a:xfrm>
          <a:prstGeom prst="rect">
            <a:avLst/>
          </a:prstGeom>
          <a:noFill/>
        </p:spPr>
        <p:txBody>
          <a:bodyPr wrap="square" rtlCol="0">
            <a:spAutoFit/>
          </a:bodyPr>
          <a:lstStyle/>
          <a:p>
            <a:r>
              <a:rPr lang="en-IN" sz="5400" b="1" dirty="0">
                <a:solidFill>
                  <a:schemeClr val="bg1"/>
                </a:solidFill>
                <a:latin typeface="Times New Roman" panose="02020603050405020304" pitchFamily="18" charset="0"/>
                <a:cs typeface="Times New Roman" panose="02020603050405020304" pitchFamily="18" charset="0"/>
              </a:rPr>
              <a:t>THANK YOU!</a:t>
            </a:r>
            <a:endParaRPr lang="en-IN" sz="2000" b="1" dirty="0">
              <a:solidFill>
                <a:schemeClr val="bg1"/>
              </a:solidFill>
              <a:latin typeface="Times New Roman" panose="02020603050405020304" pitchFamily="18" charset="0"/>
              <a:cs typeface="Times New Roman" panose="02020603050405020304" pitchFamily="18" charset="0"/>
            </a:endParaRPr>
          </a:p>
        </p:txBody>
      </p:sp>
      <p:pic>
        <p:nvPicPr>
          <p:cNvPr id="4" name="Picture 3" descr="C:\My data\CA Prakash N\Audit &amp; Assistance\NL PPT Website updation Articles\PPT &amp; Material\11. PPT Visag\download (1).jpeg">
            <a:extLst>
              <a:ext uri="{FF2B5EF4-FFF2-40B4-BE49-F238E27FC236}">
                <a16:creationId xmlns:a16="http://schemas.microsoft.com/office/drawing/2014/main" id="{C50AE4DE-E106-4356-932D-A51CBB6567A0}"/>
              </a:ext>
            </a:extLst>
          </p:cNvPr>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198229" y="3729895"/>
            <a:ext cx="2254173" cy="258550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BE5C68A-409D-4F4B-8562-033517766731}"/>
              </a:ext>
            </a:extLst>
          </p:cNvPr>
          <p:cNvSpPr txBox="1"/>
          <p:nvPr/>
        </p:nvSpPr>
        <p:spPr>
          <a:xfrm>
            <a:off x="1743157" y="4422483"/>
            <a:ext cx="5720995" cy="1200329"/>
          </a:xfrm>
          <a:prstGeom prst="rect">
            <a:avLst/>
          </a:prstGeom>
          <a:noFill/>
        </p:spPr>
        <p:txBody>
          <a:bodyPr wrap="square" rtlCol="0">
            <a:spAutoFit/>
          </a:bodyPr>
          <a:lstStyle/>
          <a:p>
            <a:pPr algn="r">
              <a:lnSpc>
                <a:spcPct val="80000"/>
              </a:lnSpc>
            </a:pPr>
            <a:r>
              <a:rPr lang="en-US" sz="3000" b="1" i="1" dirty="0">
                <a:solidFill>
                  <a:schemeClr val="accent1"/>
                </a:solidFill>
                <a:latin typeface="Cambria" panose="02040503050406030204" pitchFamily="18" charset="0"/>
                <a:ea typeface="Cambria" panose="02040503050406030204" pitchFamily="18" charset="0"/>
                <a:hlinkClick r:id="rId4"/>
              </a:rPr>
              <a:t>venkataprasad@hnaindia.com</a:t>
            </a:r>
            <a:endParaRPr lang="en-US" sz="3000" b="1" i="1" dirty="0">
              <a:solidFill>
                <a:schemeClr val="accent1"/>
              </a:solidFill>
              <a:latin typeface="Cambria" panose="02040503050406030204" pitchFamily="18" charset="0"/>
              <a:ea typeface="Cambria" panose="02040503050406030204" pitchFamily="18" charset="0"/>
            </a:endParaRPr>
          </a:p>
          <a:p>
            <a:pPr algn="r">
              <a:lnSpc>
                <a:spcPct val="80000"/>
              </a:lnSpc>
            </a:pPr>
            <a:endParaRPr lang="en-US" sz="3000" b="1" i="1" dirty="0">
              <a:solidFill>
                <a:schemeClr val="accent1"/>
              </a:solidFill>
              <a:latin typeface="Cambria" panose="02040503050406030204" pitchFamily="18" charset="0"/>
              <a:ea typeface="Cambria" panose="02040503050406030204" pitchFamily="18" charset="0"/>
            </a:endParaRPr>
          </a:p>
          <a:p>
            <a:pPr algn="r">
              <a:lnSpc>
                <a:spcPct val="80000"/>
              </a:lnSpc>
            </a:pPr>
            <a:endParaRPr lang="en-US" sz="3000" b="1" i="1" dirty="0">
              <a:solidFill>
                <a:schemeClr val="accent1"/>
              </a:solidFill>
              <a:latin typeface="Cambria" panose="02040503050406030204" pitchFamily="18" charset="0"/>
              <a:ea typeface="Cambria" panose="02040503050406030204" pitchFamily="18" charset="0"/>
            </a:endParaRPr>
          </a:p>
        </p:txBody>
      </p:sp>
      <p:sp>
        <p:nvSpPr>
          <p:cNvPr id="5" name="Slide Number Placeholder 4">
            <a:extLst>
              <a:ext uri="{FF2B5EF4-FFF2-40B4-BE49-F238E27FC236}">
                <a16:creationId xmlns:a16="http://schemas.microsoft.com/office/drawing/2014/main" id="{F4977FEA-1258-4A46-BE3D-640688ACE0D4}"/>
              </a:ext>
            </a:extLst>
          </p:cNvPr>
          <p:cNvSpPr>
            <a:spLocks noGrp="1"/>
          </p:cNvSpPr>
          <p:nvPr>
            <p:ph type="sldNum" sz="quarter" idx="10"/>
          </p:nvPr>
        </p:nvSpPr>
        <p:spPr/>
        <p:txBody>
          <a:bodyPr/>
          <a:lstStyle/>
          <a:p>
            <a:fld id="{C88916B5-CB0B-4026-B9B8-8E206F0E3794}" type="slidenum">
              <a:rPr lang="en-US" smtClean="0"/>
              <a:t>29</a:t>
            </a:fld>
            <a:endParaRPr lang="en-US" dirty="0"/>
          </a:p>
        </p:txBody>
      </p:sp>
      <p:pic>
        <p:nvPicPr>
          <p:cNvPr id="8" name="Picture 2" descr="801 Education Quotes That Will Make You Love Learning Again">
            <a:extLst>
              <a:ext uri="{FF2B5EF4-FFF2-40B4-BE49-F238E27FC236}">
                <a16:creationId xmlns:a16="http://schemas.microsoft.com/office/drawing/2014/main" id="{D206CDF7-5701-47BC-B354-03445EA9701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908575"/>
            <a:ext cx="5665763" cy="2390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797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8B1BE-F8B0-4EE5-2160-04BD1FAE754F}"/>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EFF361D1-06F0-F212-0F42-C0582B7A3ECE}"/>
              </a:ext>
            </a:extLst>
          </p:cNvPr>
          <p:cNvSpPr>
            <a:spLocks noGrp="1"/>
          </p:cNvSpPr>
          <p:nvPr>
            <p:ph type="body" sz="quarter" idx="27"/>
          </p:nvPr>
        </p:nvSpPr>
        <p:spPr/>
        <p:txBody>
          <a:bodyPr/>
          <a:lstStyle/>
          <a:p>
            <a:r>
              <a:rPr lang="en-US" dirty="0"/>
              <a:t>ROI</a:t>
            </a:r>
          </a:p>
        </p:txBody>
      </p:sp>
      <p:sp>
        <p:nvSpPr>
          <p:cNvPr id="10" name="Text Placeholder 9">
            <a:extLst>
              <a:ext uri="{FF2B5EF4-FFF2-40B4-BE49-F238E27FC236}">
                <a16:creationId xmlns:a16="http://schemas.microsoft.com/office/drawing/2014/main" id="{ADACAB3A-BC8B-D898-AB45-F57F21F036C7}"/>
              </a:ext>
            </a:extLst>
          </p:cNvPr>
          <p:cNvSpPr>
            <a:spLocks noGrp="1"/>
          </p:cNvSpPr>
          <p:nvPr>
            <p:ph type="body" sz="quarter" idx="28"/>
          </p:nvPr>
        </p:nvSpPr>
        <p:spPr>
          <a:xfrm>
            <a:off x="3977676" y="1318674"/>
            <a:ext cx="7931584" cy="565882"/>
          </a:xfrm>
        </p:spPr>
        <p:txBody>
          <a:bodyPr/>
          <a:lstStyle/>
          <a:p>
            <a:pPr marL="0" indent="0" algn="just">
              <a:buNone/>
            </a:pPr>
            <a:r>
              <a:rPr lang="en-US" sz="2000" b="1" dirty="0">
                <a:solidFill>
                  <a:schemeClr val="tx1"/>
                </a:solidFill>
                <a:latin typeface="Cambria" panose="02040503050406030204" pitchFamily="18" charset="0"/>
                <a:ea typeface="Cambria" panose="02040503050406030204" pitchFamily="18" charset="0"/>
              </a:rPr>
              <a:t>Power of High Courts to issue certain writs</a:t>
            </a:r>
          </a:p>
          <a:p>
            <a:pPr algn="just"/>
            <a:endParaRPr lang="en-US" sz="2000" b="1" dirty="0">
              <a:solidFill>
                <a:srgbClr val="C00000"/>
              </a:solidFill>
              <a:latin typeface="Cambria" panose="02040503050406030204" pitchFamily="18" charset="0"/>
              <a:ea typeface="Cambria" panose="02040503050406030204" pitchFamily="18" charset="0"/>
            </a:endParaRPr>
          </a:p>
          <a:p>
            <a:pPr algn="just"/>
            <a:r>
              <a:rPr lang="en-US" sz="2000" dirty="0">
                <a:solidFill>
                  <a:schemeClr val="tx1"/>
                </a:solidFill>
                <a:latin typeface="Cambria" panose="02040503050406030204" pitchFamily="18" charset="0"/>
                <a:ea typeface="Cambria" panose="02040503050406030204" pitchFamily="18" charset="0"/>
              </a:rPr>
              <a:t>Notwithstanding anything in article 32, every High Court shall have power, throughout the territories in relation to which it exercises jurisdiction, to issue to </a:t>
            </a:r>
            <a:r>
              <a:rPr lang="en-US" sz="2000" b="1" dirty="0">
                <a:solidFill>
                  <a:schemeClr val="tx1"/>
                </a:solidFill>
                <a:latin typeface="Cambria" panose="02040503050406030204" pitchFamily="18" charset="0"/>
                <a:ea typeface="Cambria" panose="02040503050406030204" pitchFamily="18" charset="0"/>
              </a:rPr>
              <a:t>any person or authority, including in appropriate cases, any Government, </a:t>
            </a:r>
            <a:r>
              <a:rPr lang="en-US" sz="2000" dirty="0">
                <a:solidFill>
                  <a:schemeClr val="tx1"/>
                </a:solidFill>
                <a:latin typeface="Cambria" panose="02040503050406030204" pitchFamily="18" charset="0"/>
                <a:ea typeface="Cambria" panose="02040503050406030204" pitchFamily="18" charset="0"/>
              </a:rPr>
              <a:t>within those territories, directions, orders or writs, including writs in the nature of </a:t>
            </a:r>
            <a:r>
              <a:rPr lang="en-US" sz="2000" b="1" dirty="0">
                <a:solidFill>
                  <a:schemeClr val="tx1"/>
                </a:solidFill>
                <a:latin typeface="Cambria" panose="02040503050406030204" pitchFamily="18" charset="0"/>
                <a:ea typeface="Cambria" panose="02040503050406030204" pitchFamily="18" charset="0"/>
              </a:rPr>
              <a:t>habeas corpus, mandamus, prohibition, quo warranto (what authority) and certiorari, or any of them,</a:t>
            </a:r>
            <a:r>
              <a:rPr lang="en-US" sz="2000" dirty="0">
                <a:solidFill>
                  <a:schemeClr val="tx1"/>
                </a:solidFill>
                <a:latin typeface="Cambria" panose="02040503050406030204" pitchFamily="18" charset="0"/>
                <a:ea typeface="Cambria" panose="02040503050406030204" pitchFamily="18" charset="0"/>
              </a:rPr>
              <a:t> </a:t>
            </a:r>
          </a:p>
          <a:p>
            <a:pPr algn="just"/>
            <a:endParaRPr lang="en-US" sz="2000" dirty="0">
              <a:solidFill>
                <a:schemeClr val="tx1"/>
              </a:solidFill>
              <a:latin typeface="Cambria" panose="02040503050406030204" pitchFamily="18" charset="0"/>
              <a:ea typeface="Cambria" panose="02040503050406030204" pitchFamily="18" charset="0"/>
            </a:endParaRPr>
          </a:p>
          <a:p>
            <a:pPr algn="just"/>
            <a:r>
              <a:rPr lang="en-US" sz="2000" dirty="0">
                <a:solidFill>
                  <a:schemeClr val="tx1"/>
                </a:solidFill>
                <a:latin typeface="Cambria" panose="02040503050406030204" pitchFamily="18" charset="0"/>
                <a:ea typeface="Cambria" panose="02040503050406030204" pitchFamily="18" charset="0"/>
              </a:rPr>
              <a:t>For the enforcement of any of the rights conferred by Part III and for any other purpose.</a:t>
            </a:r>
          </a:p>
          <a:p>
            <a:pPr marL="0" indent="0" algn="just">
              <a:buNone/>
            </a:pPr>
            <a:endParaRPr lang="en-US" sz="2000" dirty="0">
              <a:solidFill>
                <a:schemeClr val="tx1"/>
              </a:solidFill>
              <a:latin typeface="Cambria" panose="02040503050406030204" pitchFamily="18" charset="0"/>
              <a:ea typeface="Cambria" panose="02040503050406030204" pitchFamily="18" charset="0"/>
            </a:endParaRPr>
          </a:p>
        </p:txBody>
      </p:sp>
      <p:pic>
        <p:nvPicPr>
          <p:cNvPr id="192" name="Picture Placeholder 191" descr="Abacus with solid fill">
            <a:extLst>
              <a:ext uri="{FF2B5EF4-FFF2-40B4-BE49-F238E27FC236}">
                <a16:creationId xmlns:a16="http://schemas.microsoft.com/office/drawing/2014/main" id="{D9A87C73-41CB-1659-095F-B54C88624438}"/>
              </a:ext>
            </a:extLst>
          </p:cNvPr>
          <p:cNvPicPr>
            <a:picLocks noGrp="1" noChangeAspect="1"/>
          </p:cNvPicPr>
          <p:nvPr>
            <p:ph type="pic" sz="quarter" idx="36"/>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l="5182" r="5182"/>
          <a:stretch>
            <a:fillRect/>
          </a:stretch>
        </p:blipFill>
        <p:spPr>
          <a:xfrm>
            <a:off x="3357676" y="1718863"/>
            <a:ext cx="507778" cy="565882"/>
          </a:xfrm>
        </p:spPr>
      </p:pic>
      <p:sp>
        <p:nvSpPr>
          <p:cNvPr id="15" name="Slide Number Placeholder 13">
            <a:extLst>
              <a:ext uri="{FF2B5EF4-FFF2-40B4-BE49-F238E27FC236}">
                <a16:creationId xmlns:a16="http://schemas.microsoft.com/office/drawing/2014/main" id="{ABF93C1D-B2BC-0D78-5DDB-377DB8C09F11}"/>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altLang="zh-CN" sz="1200" b="0" i="0" u="none" strike="noStrike" kern="1200" cap="none" spc="0" normalizeH="0" baseline="0" noProof="0" dirty="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8AF58396-8C25-F6D4-A9BC-F29CD0797C20}"/>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72DE56B5-D608-E0C6-C4D9-C4003BB3770F}"/>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847AE9AE-F3AC-A897-30D9-02E3243EEF9F}"/>
              </a:ext>
            </a:extLst>
          </p:cNvPr>
          <p:cNvSpPr txBox="1"/>
          <p:nvPr/>
        </p:nvSpPr>
        <p:spPr>
          <a:xfrm>
            <a:off x="-57023" y="-22077"/>
            <a:ext cx="8805825" cy="954107"/>
          </a:xfrm>
          <a:prstGeom prst="rect">
            <a:avLst/>
          </a:prstGeom>
          <a:noFill/>
        </p:spPr>
        <p:txBody>
          <a:bodyPr wrap="square">
            <a:spAutoFit/>
          </a:bodyPr>
          <a:lstStyle/>
          <a:p>
            <a:r>
              <a:rPr lang="en-US" sz="2800" b="1" i="1" dirty="0">
                <a:solidFill>
                  <a:schemeClr val="lt1"/>
                </a:solidFill>
                <a:latin typeface="Cambria" panose="02040503050406030204" pitchFamily="18" charset="0"/>
                <a:ea typeface="Cambria" panose="02040503050406030204" pitchFamily="18" charset="0"/>
                <a:cs typeface="Calibri"/>
                <a:sym typeface="Calibri"/>
              </a:rPr>
              <a:t>Article 226 of the Indian Constitution – Power to Approach the High Courts</a:t>
            </a:r>
          </a:p>
        </p:txBody>
      </p:sp>
      <p:sp>
        <p:nvSpPr>
          <p:cNvPr id="3" name="Title 2">
            <a:extLst>
              <a:ext uri="{FF2B5EF4-FFF2-40B4-BE49-F238E27FC236}">
                <a16:creationId xmlns:a16="http://schemas.microsoft.com/office/drawing/2014/main" id="{CE5AAE09-0422-2896-28AD-027F7D4B61B2}"/>
              </a:ext>
            </a:extLst>
          </p:cNvPr>
          <p:cNvSpPr>
            <a:spLocks noGrp="1"/>
          </p:cNvSpPr>
          <p:nvPr>
            <p:ph type="title"/>
          </p:nvPr>
        </p:nvSpPr>
        <p:spPr>
          <a:xfrm>
            <a:off x="0" y="1601615"/>
            <a:ext cx="3240803" cy="565882"/>
          </a:xfrm>
          <a:solidFill>
            <a:schemeClr val="accent1">
              <a:lumMod val="75000"/>
            </a:schemeClr>
          </a:solidFill>
        </p:spPr>
        <p:txBody>
          <a:bodyPr/>
          <a:lstStyle/>
          <a:p>
            <a:r>
              <a:rPr lang="en-US" sz="3000" dirty="0">
                <a:solidFill>
                  <a:schemeClr val="bg1"/>
                </a:solidFill>
                <a:latin typeface="Cambria" panose="02040503050406030204" pitchFamily="18" charset="0"/>
                <a:ea typeface="Cambria" panose="02040503050406030204" pitchFamily="18" charset="0"/>
              </a:rPr>
              <a:t>Article 226</a:t>
            </a:r>
            <a:r>
              <a:rPr lang="en-US" sz="2400" dirty="0">
                <a:solidFill>
                  <a:schemeClr val="bg1"/>
                </a:solidFill>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147059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5CEE3-1D42-3FB6-F0E7-BCDBE75C5B0A}"/>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F0164C13-DB7E-2DA0-6AEA-FD505D89F724}"/>
              </a:ext>
            </a:extLst>
          </p:cNvPr>
          <p:cNvSpPr>
            <a:spLocks noGrp="1"/>
          </p:cNvSpPr>
          <p:nvPr>
            <p:ph type="body" sz="quarter" idx="27"/>
          </p:nvPr>
        </p:nvSpPr>
        <p:spPr/>
        <p:txBody>
          <a:bodyPr/>
          <a:lstStyle/>
          <a:p>
            <a:r>
              <a:rPr lang="en-US" dirty="0"/>
              <a:t>ROI</a:t>
            </a:r>
          </a:p>
        </p:txBody>
      </p:sp>
      <p:sp>
        <p:nvSpPr>
          <p:cNvPr id="10" name="Text Placeholder 9">
            <a:extLst>
              <a:ext uri="{FF2B5EF4-FFF2-40B4-BE49-F238E27FC236}">
                <a16:creationId xmlns:a16="http://schemas.microsoft.com/office/drawing/2014/main" id="{91E5A755-53A2-9F6B-9449-DA8557492D64}"/>
              </a:ext>
            </a:extLst>
          </p:cNvPr>
          <p:cNvSpPr>
            <a:spLocks noGrp="1"/>
          </p:cNvSpPr>
          <p:nvPr>
            <p:ph type="body" sz="quarter" idx="28"/>
          </p:nvPr>
        </p:nvSpPr>
        <p:spPr>
          <a:xfrm>
            <a:off x="3977676" y="1318674"/>
            <a:ext cx="7931584" cy="565882"/>
          </a:xfrm>
        </p:spPr>
        <p:txBody>
          <a:bodyPr/>
          <a:lstStyle/>
          <a:p>
            <a:pPr marL="0" indent="0" algn="just">
              <a:buNone/>
            </a:pPr>
            <a:r>
              <a:rPr lang="en-US" sz="2000" b="1" dirty="0">
                <a:solidFill>
                  <a:schemeClr val="tx1"/>
                </a:solidFill>
                <a:latin typeface="Cambria" panose="02040503050406030204" pitchFamily="18" charset="0"/>
                <a:ea typeface="Cambria" panose="02040503050406030204" pitchFamily="18" charset="0"/>
              </a:rPr>
              <a:t>Power of High Courts to issue certain writs</a:t>
            </a:r>
          </a:p>
          <a:p>
            <a:pPr algn="just"/>
            <a:endParaRPr lang="en-US" sz="2000" b="1" dirty="0">
              <a:solidFill>
                <a:srgbClr val="C00000"/>
              </a:solidFill>
              <a:latin typeface="Cambria" panose="02040503050406030204" pitchFamily="18" charset="0"/>
              <a:ea typeface="Cambria" panose="02040503050406030204" pitchFamily="18" charset="0"/>
            </a:endParaRPr>
          </a:p>
          <a:p>
            <a:pPr algn="just"/>
            <a:r>
              <a:rPr lang="en-US" sz="2000" dirty="0">
                <a:solidFill>
                  <a:schemeClr val="tx1"/>
                </a:solidFill>
                <a:latin typeface="Cambria" panose="02040503050406030204" pitchFamily="18" charset="0"/>
                <a:ea typeface="Cambria" panose="02040503050406030204" pitchFamily="18" charset="0"/>
              </a:rPr>
              <a:t>WRIT of</a:t>
            </a:r>
          </a:p>
          <a:p>
            <a:pPr marL="520842" marR="0" lvl="0" indent="-520842" algn="just" defTabSz="914400" rtl="0" eaLnBrk="1" fontAlgn="auto" latinLnBrk="0" hangingPunct="1">
              <a:lnSpc>
                <a:spcPct val="100000"/>
              </a:lnSpc>
              <a:spcBef>
                <a:spcPts val="0"/>
              </a:spcBef>
              <a:spcAft>
                <a:spcPts val="0"/>
              </a:spcAft>
              <a:buClrTx/>
              <a:buSzTx/>
              <a:buFont typeface="+mj-lt"/>
              <a:buAutoNum type="arabicParenR"/>
              <a:tabLst/>
              <a:defRPr/>
            </a:pPr>
            <a:r>
              <a:rPr kumimoji="0" lang="en-GB"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Habeas corpus - </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Unlawful arrest &amp; Detention</a:t>
            </a:r>
          </a:p>
          <a:p>
            <a:pPr marL="520842" marR="0" lvl="0" indent="-520842" algn="just" defTabSz="914400" rtl="0" eaLnBrk="1" fontAlgn="auto" latinLnBrk="0" hangingPunct="1">
              <a:lnSpc>
                <a:spcPct val="100000"/>
              </a:lnSpc>
              <a:spcBef>
                <a:spcPts val="0"/>
              </a:spcBef>
              <a:spcAft>
                <a:spcPts val="0"/>
              </a:spcAft>
              <a:buClrTx/>
              <a:buSzTx/>
              <a:buFont typeface="+mj-lt"/>
              <a:buAutoNum type="arabicParenR"/>
              <a:tabLst/>
              <a:defRPr/>
            </a:pPr>
            <a:r>
              <a:rPr kumimoji="0" lang="en-GB"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Mandamus  </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(To give Direction), </a:t>
            </a:r>
          </a:p>
          <a:p>
            <a:pPr marL="520842" marR="0" lvl="0" indent="-520842" algn="just" defTabSz="914400" rtl="0" eaLnBrk="1" fontAlgn="auto" latinLnBrk="0" hangingPunct="1">
              <a:lnSpc>
                <a:spcPct val="100000"/>
              </a:lnSpc>
              <a:spcBef>
                <a:spcPts val="0"/>
              </a:spcBef>
              <a:spcAft>
                <a:spcPts val="0"/>
              </a:spcAft>
              <a:buClrTx/>
              <a:buSzTx/>
              <a:buFont typeface="+mj-lt"/>
              <a:buAutoNum type="arabicParenR"/>
              <a:tabLst/>
              <a:defRPr/>
            </a:pPr>
            <a:r>
              <a:rPr kumimoji="0" lang="en-GB"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Prohibition </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t>
            </a:r>
            <a:r>
              <a:rPr kumimoji="0" lang="en-US"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from doing something beyond their authority)</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p>
          <a:p>
            <a:pPr marL="520842" marR="0" lvl="0" indent="-520842" algn="just" defTabSz="914400" rtl="0" eaLnBrk="1" fontAlgn="auto" latinLnBrk="0" hangingPunct="1">
              <a:lnSpc>
                <a:spcPct val="100000"/>
              </a:lnSpc>
              <a:spcBef>
                <a:spcPts val="0"/>
              </a:spcBef>
              <a:spcAft>
                <a:spcPts val="0"/>
              </a:spcAft>
              <a:buClrTx/>
              <a:buSzTx/>
              <a:buFont typeface="+mj-lt"/>
              <a:buAutoNum type="arabicParenR"/>
              <a:tabLst/>
              <a:defRPr/>
            </a:pPr>
            <a:r>
              <a:rPr kumimoji="0" lang="en-GB"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quo warranto </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(what authority)</a:t>
            </a:r>
            <a:r>
              <a:rPr kumimoji="0" lang="en-GB"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and </a:t>
            </a:r>
          </a:p>
          <a:p>
            <a:pPr marL="520842" marR="0" lvl="0" indent="-520842" algn="just" defTabSz="914400" rtl="0" eaLnBrk="1" fontAlgn="auto" latinLnBrk="0" hangingPunct="1">
              <a:lnSpc>
                <a:spcPct val="100000"/>
              </a:lnSpc>
              <a:spcBef>
                <a:spcPts val="0"/>
              </a:spcBef>
              <a:spcAft>
                <a:spcPts val="0"/>
              </a:spcAft>
              <a:buClrTx/>
              <a:buSzTx/>
              <a:buFont typeface="+mj-lt"/>
              <a:buAutoNum type="arabicParenR"/>
              <a:tabLst/>
              <a:defRPr/>
            </a:pPr>
            <a:r>
              <a:rPr kumimoji="0" lang="en-GB"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Certiorari </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t>
            </a:r>
            <a:r>
              <a:rPr kumimoji="0" lang="en-US"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quashing the order)</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Or WRIT can be issued</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For the enforcement of any of the rights conferred by Part III and </a:t>
            </a:r>
            <a:r>
              <a:rPr kumimoji="0" lang="en-GB"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for any other purpose</a:t>
            </a:r>
            <a:r>
              <a:rPr kumimoji="0" lang="en-GB" sz="2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t>
            </a:r>
          </a:p>
          <a:p>
            <a:pPr algn="just"/>
            <a:endParaRPr lang="en-US" sz="2000" dirty="0">
              <a:solidFill>
                <a:schemeClr val="tx1"/>
              </a:solidFill>
              <a:latin typeface="Cambria" panose="02040503050406030204" pitchFamily="18" charset="0"/>
              <a:ea typeface="Cambria" panose="02040503050406030204" pitchFamily="18" charset="0"/>
            </a:endParaRPr>
          </a:p>
          <a:p>
            <a:pPr marL="0" indent="0" algn="just">
              <a:buNone/>
            </a:pPr>
            <a:endParaRPr lang="en-US" sz="2000" dirty="0">
              <a:solidFill>
                <a:schemeClr val="tx1"/>
              </a:solidFill>
              <a:latin typeface="Cambria" panose="02040503050406030204" pitchFamily="18" charset="0"/>
              <a:ea typeface="Cambria" panose="02040503050406030204" pitchFamily="18" charset="0"/>
            </a:endParaRPr>
          </a:p>
        </p:txBody>
      </p:sp>
      <p:pic>
        <p:nvPicPr>
          <p:cNvPr id="192" name="Picture Placeholder 191" descr="Abacus with solid fill">
            <a:extLst>
              <a:ext uri="{FF2B5EF4-FFF2-40B4-BE49-F238E27FC236}">
                <a16:creationId xmlns:a16="http://schemas.microsoft.com/office/drawing/2014/main" id="{831D7B24-4E42-7B4E-CA78-8944B99C0563}"/>
              </a:ext>
            </a:extLst>
          </p:cNvPr>
          <p:cNvPicPr>
            <a:picLocks noGrp="1" noChangeAspect="1"/>
          </p:cNvPicPr>
          <p:nvPr>
            <p:ph type="pic" sz="quarter" idx="36"/>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l="5182" r="5182"/>
          <a:stretch>
            <a:fillRect/>
          </a:stretch>
        </p:blipFill>
        <p:spPr>
          <a:xfrm>
            <a:off x="3357676" y="1718863"/>
            <a:ext cx="507778" cy="565882"/>
          </a:xfrm>
        </p:spPr>
      </p:pic>
      <p:sp>
        <p:nvSpPr>
          <p:cNvPr id="15" name="Slide Number Placeholder 13">
            <a:extLst>
              <a:ext uri="{FF2B5EF4-FFF2-40B4-BE49-F238E27FC236}">
                <a16:creationId xmlns:a16="http://schemas.microsoft.com/office/drawing/2014/main" id="{09251C8B-2D38-2E3D-4A64-5EE5B5979B41}"/>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altLang="zh-CN" sz="1200" b="0" i="0" u="none" strike="noStrike" kern="1200" cap="none" spc="0" normalizeH="0" baseline="0" noProof="0" dirty="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005379CC-FC4F-4E40-9BFC-DF708133FE1C}"/>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78881530-9978-294E-BC32-2EEF01D9DF77}"/>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8453C04D-9C67-88C5-7577-2300827B7BC4}"/>
              </a:ext>
            </a:extLst>
          </p:cNvPr>
          <p:cNvSpPr txBox="1"/>
          <p:nvPr/>
        </p:nvSpPr>
        <p:spPr>
          <a:xfrm>
            <a:off x="-57023" y="-22077"/>
            <a:ext cx="8805825" cy="954107"/>
          </a:xfrm>
          <a:prstGeom prst="rect">
            <a:avLst/>
          </a:prstGeom>
          <a:noFill/>
        </p:spPr>
        <p:txBody>
          <a:bodyPr wrap="square">
            <a:spAutoFit/>
          </a:bodyPr>
          <a:lstStyle/>
          <a:p>
            <a:r>
              <a:rPr lang="en-US" sz="2800" b="1" i="1" dirty="0">
                <a:solidFill>
                  <a:schemeClr val="lt1"/>
                </a:solidFill>
                <a:latin typeface="Cambria" panose="02040503050406030204" pitchFamily="18" charset="0"/>
                <a:ea typeface="Cambria" panose="02040503050406030204" pitchFamily="18" charset="0"/>
                <a:cs typeface="Calibri"/>
                <a:sym typeface="Calibri"/>
              </a:rPr>
              <a:t>Article 226 of the Indian Constitution – Power to Approach the High Courts</a:t>
            </a:r>
          </a:p>
        </p:txBody>
      </p:sp>
      <p:sp>
        <p:nvSpPr>
          <p:cNvPr id="3" name="Title 2">
            <a:extLst>
              <a:ext uri="{FF2B5EF4-FFF2-40B4-BE49-F238E27FC236}">
                <a16:creationId xmlns:a16="http://schemas.microsoft.com/office/drawing/2014/main" id="{299FFDCE-A7A5-EF68-7F8C-102D9C8336D2}"/>
              </a:ext>
            </a:extLst>
          </p:cNvPr>
          <p:cNvSpPr>
            <a:spLocks noGrp="1"/>
          </p:cNvSpPr>
          <p:nvPr>
            <p:ph type="title"/>
          </p:nvPr>
        </p:nvSpPr>
        <p:spPr>
          <a:xfrm>
            <a:off x="0" y="1601615"/>
            <a:ext cx="3240803" cy="565882"/>
          </a:xfrm>
          <a:solidFill>
            <a:schemeClr val="accent1">
              <a:lumMod val="75000"/>
            </a:schemeClr>
          </a:solidFill>
        </p:spPr>
        <p:txBody>
          <a:bodyPr/>
          <a:lstStyle/>
          <a:p>
            <a:r>
              <a:rPr lang="en-US" sz="3000" dirty="0">
                <a:solidFill>
                  <a:schemeClr val="bg1"/>
                </a:solidFill>
                <a:latin typeface="Cambria" panose="02040503050406030204" pitchFamily="18" charset="0"/>
                <a:ea typeface="Cambria" panose="02040503050406030204" pitchFamily="18" charset="0"/>
              </a:rPr>
              <a:t>Article 226</a:t>
            </a:r>
            <a:r>
              <a:rPr lang="en-US" sz="2400" dirty="0">
                <a:solidFill>
                  <a:schemeClr val="bg1"/>
                </a:solidFill>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1459461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7FBDADE5-EA1C-9D38-EF39-E86D80C13D07}"/>
              </a:ext>
            </a:extLst>
          </p:cNvPr>
          <p:cNvSpPr/>
          <p:nvPr/>
        </p:nvSpPr>
        <p:spPr>
          <a:xfrm>
            <a:off x="0" y="6006"/>
            <a:ext cx="11090606" cy="971920"/>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defRPr/>
            </a:pPr>
            <a:r>
              <a:rPr lang="en-GB" sz="2800" b="1" i="1" spc="-28" dirty="0">
                <a:solidFill>
                  <a:prstClr val="white"/>
                </a:solidFill>
                <a:latin typeface="Cambria" panose="02040503050406030204" pitchFamily="18" charset="0"/>
                <a:ea typeface="Cambria" panose="02040503050406030204" pitchFamily="18" charset="0"/>
              </a:rPr>
              <a:t>Important Points - </a:t>
            </a:r>
            <a:r>
              <a:rPr lang="de-DE" sz="2800" b="1" i="1" spc="-28" dirty="0">
                <a:solidFill>
                  <a:prstClr val="white"/>
                </a:solidFill>
                <a:latin typeface="Cambria" panose="02040503050406030204" pitchFamily="18" charset="0"/>
                <a:ea typeface="Cambria" panose="02040503050406030204" pitchFamily="18" charset="0"/>
              </a:rPr>
              <a:t>2025 SCC OnLine SC 127 - TN Cement Corporation</a:t>
            </a:r>
            <a:endParaRPr kumimoji="0" lang="en-GB" sz="2800" b="1" i="1" u="none" strike="noStrike" kern="1200" cap="none" spc="-28"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endParaRPr>
          </a:p>
          <a:p>
            <a:pPr algn="ctr"/>
            <a:endParaRPr lang="en-IN" dirty="0"/>
          </a:p>
        </p:txBody>
      </p:sp>
      <p:sp>
        <p:nvSpPr>
          <p:cNvPr id="3" name="Rectangle 2">
            <a:extLst>
              <a:ext uri="{FF2B5EF4-FFF2-40B4-BE49-F238E27FC236}">
                <a16:creationId xmlns:a16="http://schemas.microsoft.com/office/drawing/2014/main" id="{4E96C062-C8A7-0023-7593-F8E4F113CCB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Arrow: Pentagon 7">
            <a:extLst>
              <a:ext uri="{FF2B5EF4-FFF2-40B4-BE49-F238E27FC236}">
                <a16:creationId xmlns:a16="http://schemas.microsoft.com/office/drawing/2014/main" id="{746E36C0-8B27-C783-3F55-316A101DB26A}"/>
              </a:ext>
            </a:extLst>
          </p:cNvPr>
          <p:cNvSpPr/>
          <p:nvPr/>
        </p:nvSpPr>
        <p:spPr>
          <a:xfrm rot="5400000">
            <a:off x="615852" y="1362011"/>
            <a:ext cx="719124" cy="601473"/>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C2D6D643-3278-CACB-E37D-DDAD472A477B}"/>
              </a:ext>
            </a:extLst>
          </p:cNvPr>
          <p:cNvSpPr txBox="1"/>
          <p:nvPr/>
        </p:nvSpPr>
        <p:spPr>
          <a:xfrm>
            <a:off x="580822" y="1293200"/>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1</a:t>
            </a:r>
          </a:p>
        </p:txBody>
      </p:sp>
      <p:sp>
        <p:nvSpPr>
          <p:cNvPr id="24" name="TextBox 23">
            <a:extLst>
              <a:ext uri="{FF2B5EF4-FFF2-40B4-BE49-F238E27FC236}">
                <a16:creationId xmlns:a16="http://schemas.microsoft.com/office/drawing/2014/main" id="{789B773B-8E50-45E1-BA41-7E056B137E48}"/>
              </a:ext>
            </a:extLst>
          </p:cNvPr>
          <p:cNvSpPr txBox="1"/>
          <p:nvPr/>
        </p:nvSpPr>
        <p:spPr>
          <a:xfrm>
            <a:off x="1675601" y="1110820"/>
            <a:ext cx="9492026" cy="1582484"/>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Access to High Courts by way of a writ petition under Article 226 of the Constitution of India, </a:t>
            </a:r>
            <a:r>
              <a:rPr lang="en-US" sz="2400" b="1" dirty="0">
                <a:latin typeface="Cambria" panose="02040503050406030204" pitchFamily="18" charset="0"/>
                <a:ea typeface="Cambria" panose="02040503050406030204" pitchFamily="18" charset="0"/>
                <a:cs typeface="Roboto"/>
              </a:rPr>
              <a:t>is not just a constitutional right but also a part of the basic structure.</a:t>
            </a:r>
          </a:p>
          <a:p>
            <a:pPr algn="just">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D10B5E9B-01BA-5E77-9E6E-421BC459624D}"/>
              </a:ext>
            </a:extLst>
          </p:cNvPr>
          <p:cNvSpPr txBox="1"/>
          <p:nvPr/>
        </p:nvSpPr>
        <p:spPr>
          <a:xfrm>
            <a:off x="1675601" y="3621550"/>
            <a:ext cx="9492026" cy="1951816"/>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This is an inalienable right and the </a:t>
            </a:r>
            <a:r>
              <a:rPr lang="en-US" sz="2400" b="1" u="sng" dirty="0">
                <a:latin typeface="Cambria" panose="02040503050406030204" pitchFamily="18" charset="0"/>
                <a:ea typeface="Cambria" panose="02040503050406030204" pitchFamily="18" charset="0"/>
                <a:cs typeface="Roboto"/>
              </a:rPr>
              <a:t>rule of availability of alternative remedy is not an omnibus rule of exclusion of the writ jurisdiction,</a:t>
            </a:r>
            <a:r>
              <a:rPr lang="en-US" sz="2400" dirty="0">
                <a:latin typeface="Cambria" panose="02040503050406030204" pitchFamily="18" charset="0"/>
                <a:ea typeface="Cambria" panose="02040503050406030204" pitchFamily="18" charset="0"/>
                <a:cs typeface="Roboto"/>
              </a:rPr>
              <a:t> but a principle applied by the High Courts as a form of judicial restraint and refrain in exercising the jurisdiction.</a:t>
            </a:r>
          </a:p>
          <a:p>
            <a:pPr algn="just">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6" name="Arrow: Pentagon 5">
            <a:extLst>
              <a:ext uri="{FF2B5EF4-FFF2-40B4-BE49-F238E27FC236}">
                <a16:creationId xmlns:a16="http://schemas.microsoft.com/office/drawing/2014/main" id="{A0445CAA-A2CD-2F69-539C-90D08F8C014B}"/>
              </a:ext>
            </a:extLst>
          </p:cNvPr>
          <p:cNvSpPr/>
          <p:nvPr/>
        </p:nvSpPr>
        <p:spPr>
          <a:xfrm rot="5400000">
            <a:off x="597365" y="2561708"/>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CAA9E22F-6E04-E3B3-9557-E7C93497AFA1}"/>
              </a:ext>
            </a:extLst>
          </p:cNvPr>
          <p:cNvSpPr txBox="1"/>
          <p:nvPr/>
        </p:nvSpPr>
        <p:spPr>
          <a:xfrm>
            <a:off x="580822" y="2554326"/>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2</a:t>
            </a:r>
          </a:p>
        </p:txBody>
      </p:sp>
      <p:sp>
        <p:nvSpPr>
          <p:cNvPr id="9" name="Arrow: Pentagon 8">
            <a:extLst>
              <a:ext uri="{FF2B5EF4-FFF2-40B4-BE49-F238E27FC236}">
                <a16:creationId xmlns:a16="http://schemas.microsoft.com/office/drawing/2014/main" id="{2C7D9383-416F-874E-96BE-35B3715DE516}"/>
              </a:ext>
            </a:extLst>
          </p:cNvPr>
          <p:cNvSpPr/>
          <p:nvPr/>
        </p:nvSpPr>
        <p:spPr>
          <a:xfrm rot="5400000">
            <a:off x="614688" y="3823459"/>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40C5B268-DC70-5D7D-B1C0-2B14A2E115CB}"/>
              </a:ext>
            </a:extLst>
          </p:cNvPr>
          <p:cNvSpPr txBox="1"/>
          <p:nvPr/>
        </p:nvSpPr>
        <p:spPr>
          <a:xfrm>
            <a:off x="598145" y="3840002"/>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3</a:t>
            </a:r>
          </a:p>
        </p:txBody>
      </p:sp>
      <p:sp>
        <p:nvSpPr>
          <p:cNvPr id="13" name="TextBox 12">
            <a:extLst>
              <a:ext uri="{FF2B5EF4-FFF2-40B4-BE49-F238E27FC236}">
                <a16:creationId xmlns:a16="http://schemas.microsoft.com/office/drawing/2014/main" id="{988D69D4-0AAA-7D9A-982C-442CFF307AFB}"/>
              </a:ext>
            </a:extLst>
          </p:cNvPr>
          <p:cNvSpPr txBox="1"/>
          <p:nvPr/>
        </p:nvSpPr>
        <p:spPr>
          <a:xfrm>
            <a:off x="1697726" y="2408397"/>
            <a:ext cx="9492026" cy="1213153"/>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It is available to every citizen whenever there is a violation of their constitutional rights or even statutory rights. </a:t>
            </a:r>
          </a:p>
          <a:p>
            <a:pPr algn="just">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14" name="Arrow: Pentagon 13">
            <a:extLst>
              <a:ext uri="{FF2B5EF4-FFF2-40B4-BE49-F238E27FC236}">
                <a16:creationId xmlns:a16="http://schemas.microsoft.com/office/drawing/2014/main" id="{4FA146D2-B5CA-9433-E266-C117CD9AD84D}"/>
              </a:ext>
            </a:extLst>
          </p:cNvPr>
          <p:cNvSpPr/>
          <p:nvPr/>
        </p:nvSpPr>
        <p:spPr>
          <a:xfrm rot="5400000">
            <a:off x="669155" y="5433579"/>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TextBox 15">
            <a:extLst>
              <a:ext uri="{FF2B5EF4-FFF2-40B4-BE49-F238E27FC236}">
                <a16:creationId xmlns:a16="http://schemas.microsoft.com/office/drawing/2014/main" id="{6AE70234-9260-923D-7FD2-2823115D0634}"/>
              </a:ext>
            </a:extLst>
          </p:cNvPr>
          <p:cNvSpPr txBox="1"/>
          <p:nvPr/>
        </p:nvSpPr>
        <p:spPr>
          <a:xfrm>
            <a:off x="652612" y="5453035"/>
            <a:ext cx="754540" cy="584775"/>
          </a:xfrm>
          <a:prstGeom prst="rect">
            <a:avLst/>
          </a:prstGeom>
          <a:solidFill>
            <a:schemeClr val="accent1">
              <a:lumMod val="75000"/>
            </a:schemeClr>
          </a:solidFill>
        </p:spPr>
        <p:txBody>
          <a:bodyPr wrap="square" rtlCol="0">
            <a:spAutoFit/>
          </a:bodyPr>
          <a:lstStyle/>
          <a:p>
            <a:pPr algn="ctr"/>
            <a:r>
              <a:rPr lang="en-IN" sz="3200" b="1" dirty="0">
                <a:solidFill>
                  <a:schemeClr val="bg1"/>
                </a:solidFill>
                <a:latin typeface="Bahnschrift" panose="020B0502040204020203" pitchFamily="34" charset="0"/>
              </a:rPr>
              <a:t>4</a:t>
            </a:r>
          </a:p>
        </p:txBody>
      </p:sp>
      <p:sp>
        <p:nvSpPr>
          <p:cNvPr id="27" name="TextBox 26">
            <a:extLst>
              <a:ext uri="{FF2B5EF4-FFF2-40B4-BE49-F238E27FC236}">
                <a16:creationId xmlns:a16="http://schemas.microsoft.com/office/drawing/2014/main" id="{184B5754-4003-FD5A-DEB3-95C92693FCE1}"/>
              </a:ext>
            </a:extLst>
          </p:cNvPr>
          <p:cNvSpPr txBox="1"/>
          <p:nvPr/>
        </p:nvSpPr>
        <p:spPr>
          <a:xfrm>
            <a:off x="1642116" y="5224388"/>
            <a:ext cx="9492026" cy="1951816"/>
          </a:xfrm>
          <a:prstGeom prst="rect">
            <a:avLst/>
          </a:prstGeom>
          <a:noFill/>
        </p:spPr>
        <p:txBody>
          <a:bodyPr wrap="square">
            <a:spAutoFit/>
          </a:bodyPr>
          <a:lstStyle/>
          <a:p>
            <a:pPr algn="just">
              <a:spcAft>
                <a:spcPts val="120"/>
              </a:spcAft>
            </a:pPr>
            <a:r>
              <a:rPr lang="en-US" sz="2400" dirty="0">
                <a:latin typeface="Cambria" panose="02040503050406030204" pitchFamily="18" charset="0"/>
                <a:ea typeface="Cambria" panose="02040503050406030204" pitchFamily="18" charset="0"/>
                <a:cs typeface="Roboto"/>
              </a:rPr>
              <a:t>The power to issue prerogative writs under Article 226 of the Constitution is plenary in nature and </a:t>
            </a:r>
            <a:r>
              <a:rPr lang="en-US" sz="2400" b="1" dirty="0">
                <a:latin typeface="Cambria" panose="02040503050406030204" pitchFamily="18" charset="0"/>
                <a:ea typeface="Cambria" panose="02040503050406030204" pitchFamily="18" charset="0"/>
                <a:cs typeface="Roboto"/>
              </a:rPr>
              <a:t>the same is not limited by any provision of the Constitution and cannot be restricted or circumscribed by a statute</a:t>
            </a:r>
            <a:r>
              <a:rPr lang="en-US" sz="2400" dirty="0">
                <a:latin typeface="Cambria" panose="02040503050406030204" pitchFamily="18" charset="0"/>
                <a:ea typeface="Cambria" panose="02040503050406030204" pitchFamily="18" charset="0"/>
                <a:cs typeface="Roboto"/>
              </a:rPr>
              <a:t>.</a:t>
            </a:r>
            <a:endParaRPr lang="en-GB" sz="2400" dirty="0">
              <a:latin typeface="Cambria" panose="02040503050406030204" pitchFamily="18" charset="0"/>
              <a:ea typeface="Cambria" panose="02040503050406030204" pitchFamily="18" charset="0"/>
              <a:cs typeface="Roboto"/>
            </a:endParaRPr>
          </a:p>
          <a:p>
            <a:pPr algn="just">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1881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10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3"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A96FE97-5E27-FC36-5E3A-511A31E6C789}"/>
              </a:ext>
            </a:extLst>
          </p:cNvPr>
          <p:cNvSpPr>
            <a:spLocks noGrp="1"/>
          </p:cNvSpPr>
          <p:nvPr>
            <p:ph type="body" sz="quarter" idx="27"/>
          </p:nvPr>
        </p:nvSpPr>
        <p:spPr/>
        <p:txBody>
          <a:bodyPr/>
          <a:lstStyle/>
          <a:p>
            <a:r>
              <a:rPr lang="en-US" dirty="0"/>
              <a:t>ROI</a:t>
            </a:r>
          </a:p>
        </p:txBody>
      </p:sp>
      <p:sp>
        <p:nvSpPr>
          <p:cNvPr id="10" name="Text Placeholder 9">
            <a:extLst>
              <a:ext uri="{FF2B5EF4-FFF2-40B4-BE49-F238E27FC236}">
                <a16:creationId xmlns:a16="http://schemas.microsoft.com/office/drawing/2014/main" id="{4CE5DE1C-24E7-3841-9376-89E91B4A4762}"/>
              </a:ext>
            </a:extLst>
          </p:cNvPr>
          <p:cNvSpPr>
            <a:spLocks noGrp="1"/>
          </p:cNvSpPr>
          <p:nvPr>
            <p:ph type="body" sz="quarter" idx="28"/>
          </p:nvPr>
        </p:nvSpPr>
        <p:spPr>
          <a:xfrm>
            <a:off x="3982327" y="1378724"/>
            <a:ext cx="8007510" cy="1037905"/>
          </a:xfrm>
        </p:spPr>
        <p:txBody>
          <a:bodyPr/>
          <a:lstStyle/>
          <a:p>
            <a:pPr marL="0" indent="0" algn="just">
              <a:buNone/>
            </a:pPr>
            <a:r>
              <a:rPr lang="en-US" sz="2000" b="1" dirty="0">
                <a:solidFill>
                  <a:schemeClr val="tx1"/>
                </a:solidFill>
                <a:latin typeface="Cambria" panose="02040503050406030204" pitchFamily="18" charset="0"/>
                <a:ea typeface="Cambria" panose="02040503050406030204" pitchFamily="18" charset="0"/>
              </a:rPr>
              <a:t>The Settled principles governing exercise of writ jurisdiction:</a:t>
            </a:r>
          </a:p>
          <a:p>
            <a:pPr algn="just"/>
            <a:r>
              <a:rPr lang="en-IN" sz="2000" dirty="0">
                <a:solidFill>
                  <a:srgbClr val="000000"/>
                </a:solidFill>
                <a:effectLst/>
                <a:latin typeface="Cambria" panose="02040503050406030204" pitchFamily="18" charset="0"/>
                <a:ea typeface="Cambria" panose="02040503050406030204" pitchFamily="18" charset="0"/>
              </a:rPr>
              <a:t>The power under Article 226 of the Constitution to issue writs can be </a:t>
            </a:r>
            <a:r>
              <a:rPr lang="en-IN" sz="2000" u="sng" dirty="0">
                <a:solidFill>
                  <a:srgbClr val="000000"/>
                </a:solidFill>
                <a:effectLst/>
                <a:latin typeface="Cambria" panose="02040503050406030204" pitchFamily="18" charset="0"/>
                <a:ea typeface="Cambria" panose="02040503050406030204" pitchFamily="18" charset="0"/>
              </a:rPr>
              <a:t>exercised not only for the   enforcement of fundamental rights, but for </a:t>
            </a:r>
            <a:r>
              <a:rPr lang="en-IN" sz="2000" dirty="0">
                <a:solidFill>
                  <a:srgbClr val="000000"/>
                </a:solidFill>
                <a:effectLst/>
                <a:latin typeface="Cambria" panose="02040503050406030204" pitchFamily="18" charset="0"/>
                <a:ea typeface="Cambria" panose="02040503050406030204" pitchFamily="18" charset="0"/>
              </a:rPr>
              <a:t>any other purpose as well;</a:t>
            </a:r>
            <a:endParaRPr lang="en-US" sz="2000" i="1" u="sng" dirty="0">
              <a:solidFill>
                <a:srgbClr val="C00000"/>
              </a:solidFill>
              <a:latin typeface="Cambria" panose="02040503050406030204" pitchFamily="18" charset="0"/>
              <a:ea typeface="Cambria" panose="02040503050406030204" pitchFamily="18" charset="0"/>
            </a:endParaRPr>
          </a:p>
          <a:p>
            <a:pPr algn="just"/>
            <a:r>
              <a:rPr lang="en-IN" sz="2000" dirty="0">
                <a:solidFill>
                  <a:srgbClr val="000000"/>
                </a:solidFill>
                <a:effectLst/>
                <a:latin typeface="Cambria" panose="02040503050406030204" pitchFamily="18" charset="0"/>
                <a:ea typeface="Cambria" panose="02040503050406030204" pitchFamily="18" charset="0"/>
              </a:rPr>
              <a:t>The High Court has the discretion not to entertain a writ petition. One of the restrictions placed on the power of the High Court is where an effective alternate remedy is available to the aggrieved person;</a:t>
            </a:r>
          </a:p>
          <a:p>
            <a:pPr algn="just"/>
            <a:r>
              <a:rPr lang="en-IN" sz="2000" u="sng" dirty="0">
                <a:solidFill>
                  <a:srgbClr val="000000"/>
                </a:solidFill>
                <a:effectLst/>
                <a:latin typeface="Cambria" panose="02040503050406030204" pitchFamily="18" charset="0"/>
                <a:ea typeface="Cambria" panose="02040503050406030204" pitchFamily="18" charset="0"/>
              </a:rPr>
              <a:t>Exceptions to the rule of alternate remedy arise where –</a:t>
            </a:r>
            <a:endParaRPr lang="en-US" sz="2000" b="1" u="sng" dirty="0">
              <a:solidFill>
                <a:schemeClr val="tx1"/>
              </a:solidFill>
              <a:latin typeface="Cambria" panose="02040503050406030204" pitchFamily="18" charset="0"/>
              <a:ea typeface="Cambria" panose="02040503050406030204" pitchFamily="18" charset="0"/>
            </a:endParaRPr>
          </a:p>
          <a:p>
            <a:pPr marL="914400" lvl="1" indent="-457200" algn="just">
              <a:buFont typeface="+mj-lt"/>
              <a:buAutoNum type="alphaLcPeriod"/>
            </a:pPr>
            <a:r>
              <a:rPr lang="en-IN" sz="2000" dirty="0">
                <a:solidFill>
                  <a:srgbClr val="000000"/>
                </a:solidFill>
                <a:effectLst/>
                <a:latin typeface="Cambria" panose="02040503050406030204" pitchFamily="18" charset="0"/>
                <a:ea typeface="Cambria" panose="02040503050406030204" pitchFamily="18" charset="0"/>
              </a:rPr>
              <a:t>the writ petition has been filed for </a:t>
            </a:r>
            <a:r>
              <a:rPr lang="en-IN" sz="2000" u="sng" dirty="0">
                <a:solidFill>
                  <a:srgbClr val="000000"/>
                </a:solidFill>
                <a:effectLst/>
                <a:latin typeface="Cambria" panose="02040503050406030204" pitchFamily="18" charset="0"/>
                <a:ea typeface="Cambria" panose="02040503050406030204" pitchFamily="18" charset="0"/>
              </a:rPr>
              <a:t>the enforcement of a      fundamental right </a:t>
            </a:r>
            <a:r>
              <a:rPr lang="en-IN" sz="2000" dirty="0">
                <a:solidFill>
                  <a:srgbClr val="000000"/>
                </a:solidFill>
                <a:effectLst/>
                <a:latin typeface="Cambria" panose="02040503050406030204" pitchFamily="18" charset="0"/>
                <a:ea typeface="Cambria" panose="02040503050406030204" pitchFamily="18" charset="0"/>
              </a:rPr>
              <a:t>protected by Part III of the Constitution; </a:t>
            </a:r>
          </a:p>
          <a:p>
            <a:pPr marL="914400" lvl="1" indent="-457200" algn="just">
              <a:buFont typeface="+mj-lt"/>
              <a:buAutoNum type="alphaLcPeriod"/>
            </a:pPr>
            <a:r>
              <a:rPr lang="en-IN" sz="2000" dirty="0">
                <a:solidFill>
                  <a:srgbClr val="000000"/>
                </a:solidFill>
                <a:effectLst/>
                <a:latin typeface="Cambria" panose="02040503050406030204" pitchFamily="18" charset="0"/>
                <a:ea typeface="Cambria" panose="02040503050406030204" pitchFamily="18" charset="0"/>
              </a:rPr>
              <a:t>there has been a </a:t>
            </a:r>
            <a:r>
              <a:rPr lang="en-IN" sz="2000" u="sng" dirty="0">
                <a:solidFill>
                  <a:srgbClr val="000000"/>
                </a:solidFill>
                <a:effectLst/>
                <a:latin typeface="Cambria" panose="02040503050406030204" pitchFamily="18" charset="0"/>
                <a:ea typeface="Cambria" panose="02040503050406030204" pitchFamily="18" charset="0"/>
              </a:rPr>
              <a:t>violation of the principles of natural justice</a:t>
            </a:r>
            <a:r>
              <a:rPr lang="en-IN" sz="2000" dirty="0">
                <a:solidFill>
                  <a:srgbClr val="000000"/>
                </a:solidFill>
                <a:effectLst/>
                <a:latin typeface="Cambria" panose="02040503050406030204" pitchFamily="18" charset="0"/>
                <a:ea typeface="Cambria" panose="02040503050406030204" pitchFamily="18" charset="0"/>
              </a:rPr>
              <a:t>; </a:t>
            </a:r>
          </a:p>
          <a:p>
            <a:pPr marL="914400" lvl="1" indent="-457200" algn="just">
              <a:buFont typeface="+mj-lt"/>
              <a:buAutoNum type="alphaLcPeriod"/>
            </a:pPr>
            <a:r>
              <a:rPr lang="en-IN" sz="2000" dirty="0">
                <a:solidFill>
                  <a:srgbClr val="000000"/>
                </a:solidFill>
                <a:effectLst/>
                <a:latin typeface="Cambria" panose="02040503050406030204" pitchFamily="18" charset="0"/>
                <a:ea typeface="Cambria" panose="02040503050406030204" pitchFamily="18" charset="0"/>
              </a:rPr>
              <a:t>the order or proceedings </a:t>
            </a:r>
            <a:r>
              <a:rPr lang="en-IN" sz="2000" u="sng" dirty="0">
                <a:solidFill>
                  <a:srgbClr val="000000"/>
                </a:solidFill>
                <a:effectLst/>
                <a:latin typeface="Cambria" panose="02040503050406030204" pitchFamily="18" charset="0"/>
                <a:ea typeface="Cambria" panose="02040503050406030204" pitchFamily="18" charset="0"/>
              </a:rPr>
              <a:t>are wholly without jurisdiction</a:t>
            </a:r>
            <a:r>
              <a:rPr lang="en-IN" sz="2000" dirty="0">
                <a:solidFill>
                  <a:srgbClr val="000000"/>
                </a:solidFill>
                <a:effectLst/>
                <a:latin typeface="Cambria" panose="02040503050406030204" pitchFamily="18" charset="0"/>
                <a:ea typeface="Cambria" panose="02040503050406030204" pitchFamily="18" charset="0"/>
              </a:rPr>
              <a:t>; or </a:t>
            </a:r>
          </a:p>
          <a:p>
            <a:pPr marL="914400" lvl="1" indent="-457200" algn="just">
              <a:buFont typeface="+mj-lt"/>
              <a:buAutoNum type="alphaLcPeriod"/>
            </a:pPr>
            <a:r>
              <a:rPr lang="en-IN" sz="2000" dirty="0">
                <a:solidFill>
                  <a:srgbClr val="000000"/>
                </a:solidFill>
                <a:effectLst/>
                <a:latin typeface="Cambria" panose="02040503050406030204" pitchFamily="18" charset="0"/>
                <a:ea typeface="Cambria" panose="02040503050406030204" pitchFamily="18" charset="0"/>
              </a:rPr>
              <a:t>the </a:t>
            </a:r>
            <a:r>
              <a:rPr lang="en-IN" sz="2000" u="sng" dirty="0">
                <a:solidFill>
                  <a:srgbClr val="000000"/>
                </a:solidFill>
                <a:effectLst/>
                <a:latin typeface="Cambria" panose="02040503050406030204" pitchFamily="18" charset="0"/>
                <a:ea typeface="Cambria" panose="02040503050406030204" pitchFamily="18" charset="0"/>
              </a:rPr>
              <a:t>vires of a legislation</a:t>
            </a:r>
            <a:r>
              <a:rPr lang="en-IN" sz="2000" dirty="0">
                <a:solidFill>
                  <a:srgbClr val="000000"/>
                </a:solidFill>
                <a:effectLst/>
                <a:latin typeface="Cambria" panose="02040503050406030204" pitchFamily="18" charset="0"/>
                <a:ea typeface="Cambria" panose="02040503050406030204" pitchFamily="18" charset="0"/>
              </a:rPr>
              <a:t> is challenged;</a:t>
            </a:r>
            <a:endParaRPr lang="en-IN" sz="2000" dirty="0">
              <a:effectLst/>
              <a:latin typeface="Cambria" panose="02040503050406030204" pitchFamily="18" charset="0"/>
              <a:ea typeface="Cambria" panose="02040503050406030204" pitchFamily="18" charset="0"/>
            </a:endParaRPr>
          </a:p>
          <a:p>
            <a:pPr marL="0" indent="0" algn="just">
              <a:buNone/>
            </a:pPr>
            <a:endParaRPr lang="en-IN" sz="2000" dirty="0">
              <a:solidFill>
                <a:srgbClr val="000000"/>
              </a:solidFill>
              <a:effectLst/>
              <a:latin typeface="Cambria" panose="02040503050406030204" pitchFamily="18" charset="0"/>
              <a:ea typeface="Cambria" panose="02040503050406030204" pitchFamily="18" charset="0"/>
            </a:endParaRPr>
          </a:p>
          <a:p>
            <a:pPr marL="0" indent="0" algn="just">
              <a:buNone/>
            </a:pPr>
            <a:endParaRPr lang="en-US" sz="2000" b="1" dirty="0">
              <a:solidFill>
                <a:schemeClr val="tx1"/>
              </a:solidFill>
              <a:latin typeface="Cambria" panose="02040503050406030204" pitchFamily="18" charset="0"/>
              <a:ea typeface="Cambria" panose="02040503050406030204" pitchFamily="18" charset="0"/>
            </a:endParaRPr>
          </a:p>
          <a:p>
            <a:pPr marL="0" indent="0" algn="just">
              <a:buNone/>
            </a:pPr>
            <a:endParaRPr lang="en-US" sz="2000" u="sng" dirty="0">
              <a:solidFill>
                <a:srgbClr val="C00000"/>
              </a:solidFill>
              <a:latin typeface="Cambria" panose="02040503050406030204" pitchFamily="18" charset="0"/>
              <a:ea typeface="Cambria" panose="02040503050406030204" pitchFamily="18" charset="0"/>
            </a:endParaRPr>
          </a:p>
          <a:p>
            <a:pPr marL="0" indent="0" algn="just">
              <a:buNone/>
            </a:pPr>
            <a:endParaRPr lang="en-US" sz="2000" dirty="0">
              <a:solidFill>
                <a:schemeClr val="tx1"/>
              </a:solidFill>
              <a:latin typeface="Cambria" panose="02040503050406030204" pitchFamily="18" charset="0"/>
              <a:ea typeface="Cambria" panose="02040503050406030204" pitchFamily="18" charset="0"/>
            </a:endParaRPr>
          </a:p>
        </p:txBody>
      </p:sp>
      <p:pic>
        <p:nvPicPr>
          <p:cNvPr id="192" name="Picture Placeholder 191" descr="Abacus with solid fill">
            <a:extLst>
              <a:ext uri="{FF2B5EF4-FFF2-40B4-BE49-F238E27FC236}">
                <a16:creationId xmlns:a16="http://schemas.microsoft.com/office/drawing/2014/main" id="{03D5E3D1-D423-EF5A-EE43-00CF1BD7FF63}"/>
              </a:ext>
            </a:extLst>
          </p:cNvPr>
          <p:cNvPicPr>
            <a:picLocks noGrp="1" noChangeAspect="1"/>
          </p:cNvPicPr>
          <p:nvPr>
            <p:ph type="pic" sz="quarter" idx="36"/>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l="5182" r="5182"/>
          <a:stretch>
            <a:fillRect/>
          </a:stretch>
        </p:blipFill>
        <p:spPr>
          <a:xfrm>
            <a:off x="3357676" y="1718863"/>
            <a:ext cx="507778" cy="565882"/>
          </a:xfrm>
        </p:spPr>
      </p:pic>
      <p:sp>
        <p:nvSpPr>
          <p:cNvPr id="15" name="Slide Number Placeholder 13">
            <a:extLst>
              <a:ext uri="{FF2B5EF4-FFF2-40B4-BE49-F238E27FC236}">
                <a16:creationId xmlns:a16="http://schemas.microsoft.com/office/drawing/2014/main" id="{55AB7753-4245-72E4-BEDB-33038672BA35}"/>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altLang="zh-CN" sz="1200" b="0" i="0" u="none" strike="noStrike" kern="1200" cap="none" spc="0" normalizeH="0" baseline="0" noProof="0" dirty="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D2153396-C1F5-1D30-0E2B-CEB9864BE2CE}"/>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7DF06D34-1CFC-6B34-6824-C150868FC8E1}"/>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02A2CFFB-61D0-AD6B-AB3E-8CFF7A45C62C}"/>
              </a:ext>
            </a:extLst>
          </p:cNvPr>
          <p:cNvSpPr txBox="1"/>
          <p:nvPr/>
        </p:nvSpPr>
        <p:spPr>
          <a:xfrm>
            <a:off x="1" y="-48243"/>
            <a:ext cx="9361713" cy="1426967"/>
          </a:xfrm>
          <a:prstGeom prst="rect">
            <a:avLst/>
          </a:prstGeom>
          <a:noFill/>
        </p:spPr>
        <p:txBody>
          <a:bodyPr wrap="square">
            <a:spAutoFit/>
          </a:bodyPr>
          <a:lstStyle/>
          <a:p>
            <a:r>
              <a:rPr lang="en-GB" sz="2800" b="1" i="1" spc="-28" dirty="0">
                <a:solidFill>
                  <a:schemeClr val="bg1"/>
                </a:solidFill>
                <a:latin typeface="Cambria" panose="02040503050406030204" pitchFamily="18" charset="0"/>
                <a:ea typeface="Cambria" panose="02040503050406030204" pitchFamily="18" charset="0"/>
              </a:rPr>
              <a:t>Radha Krishan Industries v. State of Himachal Pradesh 2021 (48) G.S.T.L. 113 (S.C.) (1/2)</a:t>
            </a:r>
          </a:p>
          <a:p>
            <a:endParaRPr lang="en-IN" sz="2800" b="1" dirty="0">
              <a:solidFill>
                <a:schemeClr val="bg1"/>
              </a:solidFill>
              <a:latin typeface="Cambria" panose="02040503050406030204" pitchFamily="18" charset="0"/>
              <a:ea typeface="Cambria" panose="02040503050406030204" pitchFamily="18" charset="0"/>
            </a:endParaRPr>
          </a:p>
        </p:txBody>
      </p:sp>
      <p:sp>
        <p:nvSpPr>
          <p:cNvPr id="11" name="Title 2">
            <a:extLst>
              <a:ext uri="{FF2B5EF4-FFF2-40B4-BE49-F238E27FC236}">
                <a16:creationId xmlns:a16="http://schemas.microsoft.com/office/drawing/2014/main" id="{B45F1A5A-CBCC-7590-BDD2-ED303351380F}"/>
              </a:ext>
            </a:extLst>
          </p:cNvPr>
          <p:cNvSpPr>
            <a:spLocks noGrp="1"/>
          </p:cNvSpPr>
          <p:nvPr>
            <p:ph type="title"/>
          </p:nvPr>
        </p:nvSpPr>
        <p:spPr>
          <a:xfrm>
            <a:off x="0" y="1601615"/>
            <a:ext cx="3240803" cy="565882"/>
          </a:xfrm>
          <a:solidFill>
            <a:schemeClr val="accent1">
              <a:lumMod val="75000"/>
            </a:schemeClr>
          </a:solidFill>
        </p:spPr>
        <p:txBody>
          <a:bodyPr/>
          <a:lstStyle/>
          <a:p>
            <a:r>
              <a:rPr lang="en-US" sz="3000" dirty="0">
                <a:solidFill>
                  <a:schemeClr val="bg1"/>
                </a:solidFill>
                <a:latin typeface="Cambria" panose="02040503050406030204" pitchFamily="18" charset="0"/>
                <a:ea typeface="Cambria" panose="02040503050406030204" pitchFamily="18" charset="0"/>
              </a:rPr>
              <a:t>Judgement </a:t>
            </a:r>
            <a:endParaRPr lang="en-US" sz="24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22162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6EAFC-2E34-6F7D-9E8D-1C13FF0DA13A}"/>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E10670DE-060C-C84D-7743-07948BE6506B}"/>
              </a:ext>
            </a:extLst>
          </p:cNvPr>
          <p:cNvSpPr>
            <a:spLocks noGrp="1"/>
          </p:cNvSpPr>
          <p:nvPr>
            <p:ph type="body" sz="quarter" idx="27"/>
          </p:nvPr>
        </p:nvSpPr>
        <p:spPr/>
        <p:txBody>
          <a:bodyPr/>
          <a:lstStyle/>
          <a:p>
            <a:r>
              <a:rPr lang="en-US" dirty="0"/>
              <a:t>ROI</a:t>
            </a:r>
          </a:p>
        </p:txBody>
      </p:sp>
      <p:sp>
        <p:nvSpPr>
          <p:cNvPr id="10" name="Text Placeholder 9">
            <a:extLst>
              <a:ext uri="{FF2B5EF4-FFF2-40B4-BE49-F238E27FC236}">
                <a16:creationId xmlns:a16="http://schemas.microsoft.com/office/drawing/2014/main" id="{13347FAF-C881-5FBC-2A48-C90755315A7A}"/>
              </a:ext>
            </a:extLst>
          </p:cNvPr>
          <p:cNvSpPr>
            <a:spLocks noGrp="1"/>
          </p:cNvSpPr>
          <p:nvPr>
            <p:ph type="body" sz="quarter" idx="28"/>
          </p:nvPr>
        </p:nvSpPr>
        <p:spPr>
          <a:xfrm>
            <a:off x="3982327" y="1378724"/>
            <a:ext cx="8007510" cy="1037905"/>
          </a:xfrm>
        </p:spPr>
        <p:txBody>
          <a:bodyPr/>
          <a:lstStyle/>
          <a:p>
            <a:pPr algn="just"/>
            <a:r>
              <a:rPr lang="en-IN" sz="2000" dirty="0">
                <a:solidFill>
                  <a:srgbClr val="000000"/>
                </a:solidFill>
                <a:effectLst/>
                <a:latin typeface="Cambria" panose="02040503050406030204" pitchFamily="18" charset="0"/>
                <a:ea typeface="Cambria" panose="02040503050406030204" pitchFamily="18" charset="0"/>
              </a:rPr>
              <a:t>An alternate remedy by itself does not divest the High Court of its powers under Article 226 of the Constitution in an appropriate case though ordinarily, a writ petition should not be entertained when an efficacious alternate remedy is provided by law;</a:t>
            </a:r>
          </a:p>
          <a:p>
            <a:pPr algn="just"/>
            <a:r>
              <a:rPr lang="en-IN" sz="2000" dirty="0">
                <a:solidFill>
                  <a:srgbClr val="000000"/>
                </a:solidFill>
                <a:effectLst/>
                <a:latin typeface="Cambria" panose="02040503050406030204" pitchFamily="18" charset="0"/>
                <a:ea typeface="Cambria" panose="02040503050406030204" pitchFamily="18" charset="0"/>
              </a:rPr>
              <a:t>When a right is created by a statute, which itself prescribes the remedy or procedure for enforcing the right or liability, resort must be had to that particular statutory remedy before invoking the discretionary remedy under Article 226 of the Constitution. This rule of exhaustion of statutory remedies is </a:t>
            </a:r>
            <a:r>
              <a:rPr lang="en-IN" sz="2000" u="sng" dirty="0">
                <a:solidFill>
                  <a:srgbClr val="000000"/>
                </a:solidFill>
                <a:effectLst/>
                <a:latin typeface="Cambria" panose="02040503050406030204" pitchFamily="18" charset="0"/>
                <a:ea typeface="Cambria" panose="02040503050406030204" pitchFamily="18" charset="0"/>
              </a:rPr>
              <a:t>a rule of policy, convenience and discretion;</a:t>
            </a:r>
            <a:r>
              <a:rPr lang="en-IN" sz="2000" dirty="0">
                <a:solidFill>
                  <a:srgbClr val="000000"/>
                </a:solidFill>
                <a:effectLst/>
                <a:latin typeface="Cambria" panose="02040503050406030204" pitchFamily="18" charset="0"/>
                <a:ea typeface="Cambria" panose="02040503050406030204" pitchFamily="18" charset="0"/>
              </a:rPr>
              <a:t> and</a:t>
            </a:r>
          </a:p>
          <a:p>
            <a:pPr algn="just"/>
            <a:r>
              <a:rPr lang="en-IN" sz="2000" dirty="0">
                <a:solidFill>
                  <a:srgbClr val="000000"/>
                </a:solidFill>
                <a:effectLst/>
                <a:latin typeface="Cambria" panose="02040503050406030204" pitchFamily="18" charset="0"/>
                <a:ea typeface="Cambria" panose="02040503050406030204" pitchFamily="18" charset="0"/>
              </a:rPr>
              <a:t>In cases where there are disputed questions of fact, the High Court may decide to decline jurisdiction in a writ petition. </a:t>
            </a:r>
            <a:r>
              <a:rPr lang="en-IN" sz="2000" u="sng" dirty="0">
                <a:solidFill>
                  <a:srgbClr val="000000"/>
                </a:solidFill>
                <a:effectLst/>
                <a:latin typeface="Cambria" panose="02040503050406030204" pitchFamily="18" charset="0"/>
                <a:ea typeface="Cambria" panose="02040503050406030204" pitchFamily="18" charset="0"/>
              </a:rPr>
              <a:t>However, if the High Court is objectively of the view that the nature of the controversy requires the exercise of its writ jurisdiction, such a view would not readily be interfered with.</a:t>
            </a:r>
            <a:endParaRPr lang="en-IN" sz="2000" u="sng" dirty="0">
              <a:effectLst/>
              <a:latin typeface="Cambria" panose="02040503050406030204" pitchFamily="18" charset="0"/>
              <a:ea typeface="Cambria" panose="02040503050406030204" pitchFamily="18" charset="0"/>
            </a:endParaRPr>
          </a:p>
          <a:p>
            <a:pPr algn="just"/>
            <a:endParaRPr lang="en-IN" sz="2000" dirty="0">
              <a:effectLst/>
              <a:latin typeface="Cambria" panose="02040503050406030204" pitchFamily="18" charset="0"/>
              <a:ea typeface="Cambria" panose="02040503050406030204" pitchFamily="18" charset="0"/>
            </a:endParaRPr>
          </a:p>
          <a:p>
            <a:pPr marL="0" indent="0" algn="just">
              <a:buNone/>
            </a:pPr>
            <a:endParaRPr lang="en-IN" sz="2000" dirty="0">
              <a:solidFill>
                <a:srgbClr val="000000"/>
              </a:solidFill>
              <a:effectLst/>
              <a:latin typeface="Cambria" panose="02040503050406030204" pitchFamily="18" charset="0"/>
              <a:ea typeface="Cambria" panose="02040503050406030204" pitchFamily="18" charset="0"/>
            </a:endParaRPr>
          </a:p>
          <a:p>
            <a:pPr marL="0" indent="0" algn="just">
              <a:buNone/>
            </a:pPr>
            <a:endParaRPr lang="en-US" sz="2000" b="1" dirty="0">
              <a:solidFill>
                <a:schemeClr val="tx1"/>
              </a:solidFill>
              <a:latin typeface="Cambria" panose="02040503050406030204" pitchFamily="18" charset="0"/>
              <a:ea typeface="Cambria" panose="02040503050406030204" pitchFamily="18" charset="0"/>
            </a:endParaRPr>
          </a:p>
          <a:p>
            <a:pPr marL="0" indent="0" algn="just">
              <a:buNone/>
            </a:pPr>
            <a:endParaRPr lang="en-US" sz="2000" u="sng" dirty="0">
              <a:solidFill>
                <a:srgbClr val="C00000"/>
              </a:solidFill>
              <a:latin typeface="Cambria" panose="02040503050406030204" pitchFamily="18" charset="0"/>
              <a:ea typeface="Cambria" panose="02040503050406030204" pitchFamily="18" charset="0"/>
            </a:endParaRPr>
          </a:p>
          <a:p>
            <a:pPr marL="0" indent="0" algn="just">
              <a:buNone/>
            </a:pPr>
            <a:endParaRPr lang="en-US" sz="2000" dirty="0">
              <a:solidFill>
                <a:schemeClr val="tx1"/>
              </a:solidFill>
              <a:latin typeface="Cambria" panose="02040503050406030204" pitchFamily="18" charset="0"/>
              <a:ea typeface="Cambria" panose="02040503050406030204" pitchFamily="18" charset="0"/>
            </a:endParaRPr>
          </a:p>
        </p:txBody>
      </p:sp>
      <p:pic>
        <p:nvPicPr>
          <p:cNvPr id="192" name="Picture Placeholder 191" descr="Abacus with solid fill">
            <a:extLst>
              <a:ext uri="{FF2B5EF4-FFF2-40B4-BE49-F238E27FC236}">
                <a16:creationId xmlns:a16="http://schemas.microsoft.com/office/drawing/2014/main" id="{AEEF7CF5-3739-60CA-F569-32DB6AA634D1}"/>
              </a:ext>
            </a:extLst>
          </p:cNvPr>
          <p:cNvPicPr>
            <a:picLocks noGrp="1" noChangeAspect="1"/>
          </p:cNvPicPr>
          <p:nvPr>
            <p:ph type="pic" sz="quarter" idx="36"/>
          </p:nvPr>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rcRect l="5182" r="5182"/>
          <a:stretch>
            <a:fillRect/>
          </a:stretch>
        </p:blipFill>
        <p:spPr>
          <a:xfrm>
            <a:off x="3357676" y="1718863"/>
            <a:ext cx="507778" cy="565882"/>
          </a:xfrm>
        </p:spPr>
      </p:pic>
      <p:sp>
        <p:nvSpPr>
          <p:cNvPr id="15" name="Slide Number Placeholder 13">
            <a:extLst>
              <a:ext uri="{FF2B5EF4-FFF2-40B4-BE49-F238E27FC236}">
                <a16:creationId xmlns:a16="http://schemas.microsoft.com/office/drawing/2014/main" id="{B523446A-57F8-69D2-22E3-38F1E04A9A17}"/>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altLang="zh-CN" sz="1200" b="0" i="0" u="none" strike="noStrike" kern="1200" cap="none" spc="0" normalizeH="0" baseline="0" noProof="0" dirty="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D164CAE7-E68C-73E0-3F73-3D70F40B4E42}"/>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5A4C8A20-8CBC-7A1E-48B5-1C39D497A1D4}"/>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DACD0A6E-E0A0-94F3-93BA-9496EEB2CB21}"/>
              </a:ext>
            </a:extLst>
          </p:cNvPr>
          <p:cNvSpPr txBox="1"/>
          <p:nvPr/>
        </p:nvSpPr>
        <p:spPr>
          <a:xfrm>
            <a:off x="1" y="-48243"/>
            <a:ext cx="9361713" cy="1426967"/>
          </a:xfrm>
          <a:prstGeom prst="rect">
            <a:avLst/>
          </a:prstGeom>
          <a:noFill/>
        </p:spPr>
        <p:txBody>
          <a:bodyPr wrap="square">
            <a:spAutoFit/>
          </a:bodyPr>
          <a:lstStyle/>
          <a:p>
            <a:r>
              <a:rPr lang="en-GB" sz="2800" b="1" i="1" spc="-28" dirty="0">
                <a:solidFill>
                  <a:schemeClr val="bg1"/>
                </a:solidFill>
                <a:latin typeface="Cambria" panose="02040503050406030204" pitchFamily="18" charset="0"/>
                <a:ea typeface="Cambria" panose="02040503050406030204" pitchFamily="18" charset="0"/>
              </a:rPr>
              <a:t>Radha Krishan Industries v. State of Himachal Pradesh 2021 (48) G.S.T.L. 113 (S.C.) (1/2)</a:t>
            </a:r>
          </a:p>
          <a:p>
            <a:endParaRPr lang="en-IN" sz="2800" b="1" dirty="0">
              <a:solidFill>
                <a:schemeClr val="bg1"/>
              </a:solidFill>
              <a:latin typeface="Cambria" panose="02040503050406030204" pitchFamily="18" charset="0"/>
              <a:ea typeface="Cambria" panose="02040503050406030204" pitchFamily="18" charset="0"/>
            </a:endParaRPr>
          </a:p>
        </p:txBody>
      </p:sp>
      <p:sp>
        <p:nvSpPr>
          <p:cNvPr id="11" name="Title 2">
            <a:extLst>
              <a:ext uri="{FF2B5EF4-FFF2-40B4-BE49-F238E27FC236}">
                <a16:creationId xmlns:a16="http://schemas.microsoft.com/office/drawing/2014/main" id="{A2E279CC-98CD-163B-D03A-E343B47B3E6B}"/>
              </a:ext>
            </a:extLst>
          </p:cNvPr>
          <p:cNvSpPr>
            <a:spLocks noGrp="1"/>
          </p:cNvSpPr>
          <p:nvPr>
            <p:ph type="title"/>
          </p:nvPr>
        </p:nvSpPr>
        <p:spPr>
          <a:xfrm>
            <a:off x="0" y="1601615"/>
            <a:ext cx="3240803" cy="565882"/>
          </a:xfrm>
          <a:solidFill>
            <a:schemeClr val="accent1">
              <a:lumMod val="75000"/>
            </a:schemeClr>
          </a:solidFill>
        </p:spPr>
        <p:txBody>
          <a:bodyPr/>
          <a:lstStyle/>
          <a:p>
            <a:r>
              <a:rPr lang="en-US" sz="3000" dirty="0">
                <a:solidFill>
                  <a:schemeClr val="bg1"/>
                </a:solidFill>
                <a:latin typeface="Cambria" panose="02040503050406030204" pitchFamily="18" charset="0"/>
                <a:ea typeface="Cambria" panose="02040503050406030204" pitchFamily="18" charset="0"/>
              </a:rPr>
              <a:t>Judgement </a:t>
            </a:r>
            <a:endParaRPr lang="en-US" sz="2400"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68350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7FBDADE5-EA1C-9D38-EF39-E86D80C13D07}"/>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4E96C062-C8A7-0023-7593-F8E4F113CCB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1B9A10C6-2065-AAD9-3D4F-B323B919ED55}"/>
              </a:ext>
            </a:extLst>
          </p:cNvPr>
          <p:cNvSpPr txBox="1"/>
          <p:nvPr/>
        </p:nvSpPr>
        <p:spPr>
          <a:xfrm>
            <a:off x="1" y="-36130"/>
            <a:ext cx="8787390" cy="954107"/>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Some of the decisions of the Hon’ble Apex Court</a:t>
            </a:r>
          </a:p>
          <a:p>
            <a:endParaRPr lang="en-IN" sz="2800" i="1" dirty="0">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746E36C0-8B27-C783-3F55-316A101DB26A}"/>
              </a:ext>
            </a:extLst>
          </p:cNvPr>
          <p:cNvSpPr/>
          <p:nvPr/>
        </p:nvSpPr>
        <p:spPr>
          <a:xfrm rot="5400000">
            <a:off x="657987" y="1214136"/>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C2D6D643-3278-CACB-E37D-DDAD472A477B}"/>
              </a:ext>
            </a:extLst>
          </p:cNvPr>
          <p:cNvSpPr txBox="1"/>
          <p:nvPr/>
        </p:nvSpPr>
        <p:spPr>
          <a:xfrm>
            <a:off x="641444" y="1230680"/>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1</a:t>
            </a:r>
          </a:p>
        </p:txBody>
      </p:sp>
      <p:sp>
        <p:nvSpPr>
          <p:cNvPr id="24" name="TextBox 23">
            <a:extLst>
              <a:ext uri="{FF2B5EF4-FFF2-40B4-BE49-F238E27FC236}">
                <a16:creationId xmlns:a16="http://schemas.microsoft.com/office/drawing/2014/main" id="{789B773B-8E50-45E1-BA41-7E056B137E48}"/>
              </a:ext>
            </a:extLst>
          </p:cNvPr>
          <p:cNvSpPr txBox="1"/>
          <p:nvPr/>
        </p:nvSpPr>
        <p:spPr>
          <a:xfrm>
            <a:off x="1799041" y="1139863"/>
            <a:ext cx="9492026" cy="1213153"/>
          </a:xfrm>
          <a:prstGeom prst="rect">
            <a:avLst/>
          </a:prstGeom>
          <a:noFill/>
        </p:spPr>
        <p:txBody>
          <a:bodyPr wrap="square">
            <a:spAutoFit/>
          </a:bodyPr>
          <a:lstStyle/>
          <a:p>
            <a:pPr>
              <a:spcAft>
                <a:spcPts val="120"/>
              </a:spcAft>
            </a:pPr>
            <a:r>
              <a:rPr lang="en-IN" sz="2400" dirty="0">
                <a:latin typeface="Cambria" panose="02040503050406030204" pitchFamily="18" charset="0"/>
                <a:ea typeface="Cambria" panose="02040503050406030204" pitchFamily="18" charset="0"/>
              </a:rPr>
              <a:t>Godrej Sara Lee Ltd. v Excise and Taxation Officer-Cum-Assessing Authority 2023 (384) E.L.T. 8 (S.C.)</a:t>
            </a:r>
          </a:p>
          <a:p>
            <a:pPr>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D10B5E9B-01BA-5E77-9E6E-421BC459624D}"/>
              </a:ext>
            </a:extLst>
          </p:cNvPr>
          <p:cNvSpPr txBox="1"/>
          <p:nvPr/>
        </p:nvSpPr>
        <p:spPr>
          <a:xfrm>
            <a:off x="1835617" y="2128642"/>
            <a:ext cx="9492026" cy="1213153"/>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Assistant Commissioner of State Tax Vs. Commercial Steel Ltd [2021 (52) G.S.T.L. 385 (S.C.)</a:t>
            </a:r>
            <a:endParaRPr lang="en-IN" sz="2400" dirty="0">
              <a:latin typeface="Cambria" panose="02040503050406030204" pitchFamily="18" charset="0"/>
              <a:ea typeface="Cambria" panose="02040503050406030204" pitchFamily="18" charset="0"/>
            </a:endParaRPr>
          </a:p>
          <a:p>
            <a:pPr>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6" name="Arrow: Pentagon 5">
            <a:extLst>
              <a:ext uri="{FF2B5EF4-FFF2-40B4-BE49-F238E27FC236}">
                <a16:creationId xmlns:a16="http://schemas.microsoft.com/office/drawing/2014/main" id="{A0445CAA-A2CD-2F69-539C-90D08F8C014B}"/>
              </a:ext>
            </a:extLst>
          </p:cNvPr>
          <p:cNvSpPr/>
          <p:nvPr/>
        </p:nvSpPr>
        <p:spPr>
          <a:xfrm rot="5400000">
            <a:off x="664254" y="2183994"/>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CAA9E22F-6E04-E3B3-9557-E7C93497AFA1}"/>
              </a:ext>
            </a:extLst>
          </p:cNvPr>
          <p:cNvSpPr txBox="1"/>
          <p:nvPr/>
        </p:nvSpPr>
        <p:spPr>
          <a:xfrm>
            <a:off x="647711" y="2200538"/>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2</a:t>
            </a:r>
          </a:p>
        </p:txBody>
      </p:sp>
      <p:sp>
        <p:nvSpPr>
          <p:cNvPr id="9" name="Arrow: Pentagon 8">
            <a:extLst>
              <a:ext uri="{FF2B5EF4-FFF2-40B4-BE49-F238E27FC236}">
                <a16:creationId xmlns:a16="http://schemas.microsoft.com/office/drawing/2014/main" id="{2C7D9383-416F-874E-96BE-35B3715DE516}"/>
              </a:ext>
            </a:extLst>
          </p:cNvPr>
          <p:cNvSpPr/>
          <p:nvPr/>
        </p:nvSpPr>
        <p:spPr>
          <a:xfrm rot="5400000">
            <a:off x="657987" y="3196375"/>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40C5B268-DC70-5D7D-B1C0-2B14A2E115CB}"/>
              </a:ext>
            </a:extLst>
          </p:cNvPr>
          <p:cNvSpPr txBox="1"/>
          <p:nvPr/>
        </p:nvSpPr>
        <p:spPr>
          <a:xfrm>
            <a:off x="641444" y="3212919"/>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3</a:t>
            </a:r>
          </a:p>
        </p:txBody>
      </p:sp>
      <p:sp>
        <p:nvSpPr>
          <p:cNvPr id="12" name="TextBox 11">
            <a:extLst>
              <a:ext uri="{FF2B5EF4-FFF2-40B4-BE49-F238E27FC236}">
                <a16:creationId xmlns:a16="http://schemas.microsoft.com/office/drawing/2014/main" id="{6C294667-7219-C047-66E7-441DC9E55026}"/>
              </a:ext>
            </a:extLst>
          </p:cNvPr>
          <p:cNvSpPr txBox="1"/>
          <p:nvPr/>
        </p:nvSpPr>
        <p:spPr>
          <a:xfrm>
            <a:off x="1799041" y="3122102"/>
            <a:ext cx="9492026" cy="1213153"/>
          </a:xfrm>
          <a:prstGeom prst="rect">
            <a:avLst/>
          </a:prstGeom>
          <a:noFill/>
        </p:spPr>
        <p:txBody>
          <a:bodyPr wrap="square">
            <a:spAutoFit/>
          </a:bodyPr>
          <a:lstStyle/>
          <a:p>
            <a:pPr>
              <a:spcAft>
                <a:spcPts val="120"/>
              </a:spcAft>
            </a:pPr>
            <a:r>
              <a:rPr lang="en-GB" sz="2400" dirty="0">
                <a:latin typeface="Cambria" panose="02040503050406030204" pitchFamily="18" charset="0"/>
                <a:ea typeface="Cambria" panose="02040503050406030204" pitchFamily="18" charset="0"/>
              </a:rPr>
              <a:t>Magadh Sugar &amp; Energy Ltd. Vs. The State of Bihar &amp; Ors. 2021 (10) TMI 691 - Supreme Court </a:t>
            </a:r>
          </a:p>
          <a:p>
            <a:pPr>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13" name="TextBox 12">
            <a:extLst>
              <a:ext uri="{FF2B5EF4-FFF2-40B4-BE49-F238E27FC236}">
                <a16:creationId xmlns:a16="http://schemas.microsoft.com/office/drawing/2014/main" id="{988D69D4-0AAA-7D9A-982C-442CFF307AFB}"/>
              </a:ext>
            </a:extLst>
          </p:cNvPr>
          <p:cNvSpPr txBox="1"/>
          <p:nvPr/>
        </p:nvSpPr>
        <p:spPr>
          <a:xfrm>
            <a:off x="1835617" y="4094103"/>
            <a:ext cx="9492026" cy="1213153"/>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Abhijeet </a:t>
            </a:r>
            <a:r>
              <a:rPr lang="en-US" sz="2400" dirty="0" err="1">
                <a:latin typeface="Cambria" panose="02040503050406030204" pitchFamily="18" charset="0"/>
                <a:ea typeface="Cambria" panose="02040503050406030204" pitchFamily="18" charset="0"/>
              </a:rPr>
              <a:t>Ferrotech</a:t>
            </a:r>
            <a:r>
              <a:rPr lang="en-US" sz="2400" dirty="0">
                <a:latin typeface="Cambria" panose="02040503050406030204" pitchFamily="18" charset="0"/>
                <a:ea typeface="Cambria" panose="02040503050406030204" pitchFamily="18" charset="0"/>
              </a:rPr>
              <a:t> Limited Vs. The Assistant Commissioner of State Tax &amp; Ors. SLP(C) No. 867/2023</a:t>
            </a:r>
          </a:p>
          <a:p>
            <a:pPr>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
        <p:nvSpPr>
          <p:cNvPr id="14" name="Arrow: Pentagon 13">
            <a:extLst>
              <a:ext uri="{FF2B5EF4-FFF2-40B4-BE49-F238E27FC236}">
                <a16:creationId xmlns:a16="http://schemas.microsoft.com/office/drawing/2014/main" id="{4FA146D2-B5CA-9433-E266-C117CD9AD84D}"/>
              </a:ext>
            </a:extLst>
          </p:cNvPr>
          <p:cNvSpPr/>
          <p:nvPr/>
        </p:nvSpPr>
        <p:spPr>
          <a:xfrm rot="5400000">
            <a:off x="664254" y="4149455"/>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TextBox 15">
            <a:extLst>
              <a:ext uri="{FF2B5EF4-FFF2-40B4-BE49-F238E27FC236}">
                <a16:creationId xmlns:a16="http://schemas.microsoft.com/office/drawing/2014/main" id="{6AE70234-9260-923D-7FD2-2823115D0634}"/>
              </a:ext>
            </a:extLst>
          </p:cNvPr>
          <p:cNvSpPr txBox="1"/>
          <p:nvPr/>
        </p:nvSpPr>
        <p:spPr>
          <a:xfrm>
            <a:off x="647711" y="4165999"/>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4</a:t>
            </a:r>
          </a:p>
        </p:txBody>
      </p:sp>
      <p:sp>
        <p:nvSpPr>
          <p:cNvPr id="17" name="Arrow: Pentagon 16">
            <a:extLst>
              <a:ext uri="{FF2B5EF4-FFF2-40B4-BE49-F238E27FC236}">
                <a16:creationId xmlns:a16="http://schemas.microsoft.com/office/drawing/2014/main" id="{E2660A34-257A-3ECB-9D40-4B166614B962}"/>
              </a:ext>
            </a:extLst>
          </p:cNvPr>
          <p:cNvSpPr/>
          <p:nvPr/>
        </p:nvSpPr>
        <p:spPr>
          <a:xfrm rot="5400000">
            <a:off x="657987" y="5097921"/>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9" name="TextBox 18">
            <a:extLst>
              <a:ext uri="{FF2B5EF4-FFF2-40B4-BE49-F238E27FC236}">
                <a16:creationId xmlns:a16="http://schemas.microsoft.com/office/drawing/2014/main" id="{67512792-22C0-531F-9261-E27B15A54993}"/>
              </a:ext>
            </a:extLst>
          </p:cNvPr>
          <p:cNvSpPr txBox="1"/>
          <p:nvPr/>
        </p:nvSpPr>
        <p:spPr>
          <a:xfrm>
            <a:off x="641444" y="5114465"/>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5</a:t>
            </a:r>
          </a:p>
        </p:txBody>
      </p:sp>
      <p:sp>
        <p:nvSpPr>
          <p:cNvPr id="27" name="TextBox 26">
            <a:extLst>
              <a:ext uri="{FF2B5EF4-FFF2-40B4-BE49-F238E27FC236}">
                <a16:creationId xmlns:a16="http://schemas.microsoft.com/office/drawing/2014/main" id="{184B5754-4003-FD5A-DEB3-95C92693FCE1}"/>
              </a:ext>
            </a:extLst>
          </p:cNvPr>
          <p:cNvSpPr txBox="1"/>
          <p:nvPr/>
        </p:nvSpPr>
        <p:spPr>
          <a:xfrm>
            <a:off x="1799041" y="5114318"/>
            <a:ext cx="9492026" cy="1213153"/>
          </a:xfrm>
          <a:prstGeom prst="rect">
            <a:avLst/>
          </a:prstGeom>
          <a:noFill/>
        </p:spPr>
        <p:txBody>
          <a:bodyPr wrap="square">
            <a:spAutoFit/>
          </a:bodyPr>
          <a:lstStyle/>
          <a:p>
            <a:pPr>
              <a:spcAft>
                <a:spcPts val="120"/>
              </a:spcAft>
            </a:pPr>
            <a:r>
              <a:rPr lang="en-IN" sz="2400" dirty="0">
                <a:latin typeface="Cambria" panose="02040503050406030204" pitchFamily="18" charset="0"/>
                <a:ea typeface="Cambria" panose="02040503050406030204" pitchFamily="18" charset="0"/>
              </a:rPr>
              <a:t>Government of Andhra Pradesh &amp; Others Vs. P. Lakshmi Devi (2008) 4 SCC 720-Attrocitious Order</a:t>
            </a:r>
          </a:p>
          <a:p>
            <a:pPr>
              <a:spcAft>
                <a:spcPts val="120"/>
              </a:spcAft>
            </a:pPr>
            <a:endParaRPr lang="en-IN" sz="2400" b="1" dirty="0">
              <a:solidFill>
                <a:srgbClr val="C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90363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5">
          <a:extLst>
            <a:ext uri="{FF2B5EF4-FFF2-40B4-BE49-F238E27FC236}">
              <a16:creationId xmlns:a16="http://schemas.microsoft.com/office/drawing/2014/main" id="{D64F934C-3057-0CA3-514F-C1D21F18A14B}"/>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DEEB41D6-120D-A55C-2C5F-30CBFE390723}"/>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35DC5653-6788-F464-1248-009B0E0DC5C5}"/>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5273A11C-BDA4-B9A8-C646-CA93D4682564}"/>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DF18880B-38C0-E477-59E3-87DB14ED8868}"/>
              </a:ext>
            </a:extLst>
          </p:cNvPr>
          <p:cNvSpPr txBox="1"/>
          <p:nvPr/>
        </p:nvSpPr>
        <p:spPr>
          <a:xfrm>
            <a:off x="-79530" y="158390"/>
            <a:ext cx="8787389" cy="954107"/>
          </a:xfrm>
          <a:prstGeom prst="rect">
            <a:avLst/>
          </a:prstGeom>
          <a:noFill/>
        </p:spPr>
        <p:txBody>
          <a:bodyPr wrap="square">
            <a:spAutoFit/>
          </a:bodyPr>
          <a:lstStyle/>
          <a:p>
            <a:r>
              <a:rPr lang="en-US" sz="2800" b="1" i="1" spc="-28" dirty="0">
                <a:solidFill>
                  <a:schemeClr val="bg1"/>
                </a:solidFill>
                <a:latin typeface="Cambria" panose="02040503050406030204" pitchFamily="18" charset="0"/>
                <a:ea typeface="Cambria" panose="02040503050406030204" pitchFamily="18" charset="0"/>
              </a:rPr>
              <a:t>Violation of fundamental rights</a:t>
            </a:r>
          </a:p>
          <a:p>
            <a:endParaRPr lang="en-US" sz="2800" b="1" i="1" spc="-28" dirty="0">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8F10004E-106B-2CB7-0A67-CCCF16450818}"/>
              </a:ext>
            </a:extLst>
          </p:cNvPr>
          <p:cNvSpPr/>
          <p:nvPr/>
        </p:nvSpPr>
        <p:spPr>
          <a:xfrm rot="5400000">
            <a:off x="657987" y="1214136"/>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0" name="TextBox 19">
            <a:extLst>
              <a:ext uri="{FF2B5EF4-FFF2-40B4-BE49-F238E27FC236}">
                <a16:creationId xmlns:a16="http://schemas.microsoft.com/office/drawing/2014/main" id="{FDD03403-92E2-7598-CDA3-9F90C54E2928}"/>
              </a:ext>
            </a:extLst>
          </p:cNvPr>
          <p:cNvSpPr txBox="1"/>
          <p:nvPr/>
        </p:nvSpPr>
        <p:spPr>
          <a:xfrm>
            <a:off x="641444" y="1230680"/>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1</a:t>
            </a:r>
          </a:p>
        </p:txBody>
      </p:sp>
      <p:sp>
        <p:nvSpPr>
          <p:cNvPr id="24" name="TextBox 23">
            <a:extLst>
              <a:ext uri="{FF2B5EF4-FFF2-40B4-BE49-F238E27FC236}">
                <a16:creationId xmlns:a16="http://schemas.microsoft.com/office/drawing/2014/main" id="{A3CE5454-1AF1-34C4-9CED-A460B6F73590}"/>
              </a:ext>
            </a:extLst>
          </p:cNvPr>
          <p:cNvSpPr txBox="1"/>
          <p:nvPr/>
        </p:nvSpPr>
        <p:spPr>
          <a:xfrm>
            <a:off x="1799041" y="1139863"/>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Attachment of Bank Accounts </a:t>
            </a:r>
          </a:p>
        </p:txBody>
      </p:sp>
      <p:sp>
        <p:nvSpPr>
          <p:cNvPr id="25" name="TextBox 24">
            <a:extLst>
              <a:ext uri="{FF2B5EF4-FFF2-40B4-BE49-F238E27FC236}">
                <a16:creationId xmlns:a16="http://schemas.microsoft.com/office/drawing/2014/main" id="{7CEF2EC0-4DD6-2368-2B0E-3C650F0B7715}"/>
              </a:ext>
            </a:extLst>
          </p:cNvPr>
          <p:cNvSpPr txBox="1"/>
          <p:nvPr/>
        </p:nvSpPr>
        <p:spPr>
          <a:xfrm>
            <a:off x="1835617" y="2128642"/>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Attachment of Credit Ledgers including negative balances</a:t>
            </a:r>
          </a:p>
        </p:txBody>
      </p:sp>
      <p:sp>
        <p:nvSpPr>
          <p:cNvPr id="6" name="Arrow: Pentagon 5">
            <a:extLst>
              <a:ext uri="{FF2B5EF4-FFF2-40B4-BE49-F238E27FC236}">
                <a16:creationId xmlns:a16="http://schemas.microsoft.com/office/drawing/2014/main" id="{5CBED024-FA7B-4EFB-FC2A-3D256006AA27}"/>
              </a:ext>
            </a:extLst>
          </p:cNvPr>
          <p:cNvSpPr/>
          <p:nvPr/>
        </p:nvSpPr>
        <p:spPr>
          <a:xfrm rot="5400000">
            <a:off x="664254" y="2183994"/>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TextBox 6">
            <a:extLst>
              <a:ext uri="{FF2B5EF4-FFF2-40B4-BE49-F238E27FC236}">
                <a16:creationId xmlns:a16="http://schemas.microsoft.com/office/drawing/2014/main" id="{C60586F3-DC7E-FAFE-BF33-43EBE00A9A82}"/>
              </a:ext>
            </a:extLst>
          </p:cNvPr>
          <p:cNvSpPr txBox="1"/>
          <p:nvPr/>
        </p:nvSpPr>
        <p:spPr>
          <a:xfrm>
            <a:off x="647711" y="2200538"/>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2</a:t>
            </a:r>
          </a:p>
        </p:txBody>
      </p:sp>
      <p:sp>
        <p:nvSpPr>
          <p:cNvPr id="9" name="Arrow: Pentagon 8">
            <a:extLst>
              <a:ext uri="{FF2B5EF4-FFF2-40B4-BE49-F238E27FC236}">
                <a16:creationId xmlns:a16="http://schemas.microsoft.com/office/drawing/2014/main" id="{31F2AB77-47F1-38FC-BACC-CF9873D82C7D}"/>
              </a:ext>
            </a:extLst>
          </p:cNvPr>
          <p:cNvSpPr/>
          <p:nvPr/>
        </p:nvSpPr>
        <p:spPr>
          <a:xfrm rot="5400000">
            <a:off x="657987" y="3196375"/>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1" name="TextBox 10">
            <a:extLst>
              <a:ext uri="{FF2B5EF4-FFF2-40B4-BE49-F238E27FC236}">
                <a16:creationId xmlns:a16="http://schemas.microsoft.com/office/drawing/2014/main" id="{4046406F-16F0-4FB3-E520-343BAD1D669D}"/>
              </a:ext>
            </a:extLst>
          </p:cNvPr>
          <p:cNvSpPr txBox="1"/>
          <p:nvPr/>
        </p:nvSpPr>
        <p:spPr>
          <a:xfrm>
            <a:off x="641444" y="3201234"/>
            <a:ext cx="754540" cy="584775"/>
          </a:xfrm>
          <a:prstGeom prst="rect">
            <a:avLst/>
          </a:prstGeom>
          <a:noFill/>
        </p:spPr>
        <p:txBody>
          <a:bodyPr wrap="square" rtlCol="0">
            <a:spAutoFit/>
          </a:bodyPr>
          <a:lstStyle/>
          <a:p>
            <a:pPr algn="ctr"/>
            <a:r>
              <a:rPr lang="en-IN" sz="3200" b="1" dirty="0">
                <a:solidFill>
                  <a:schemeClr val="bg1"/>
                </a:solidFill>
                <a:latin typeface="Cambria" panose="02040503050406030204" pitchFamily="18" charset="0"/>
                <a:ea typeface="Cambria" panose="02040503050406030204" pitchFamily="18" charset="0"/>
              </a:rPr>
              <a:t>3</a:t>
            </a:r>
          </a:p>
        </p:txBody>
      </p:sp>
      <p:sp>
        <p:nvSpPr>
          <p:cNvPr id="12" name="TextBox 11">
            <a:extLst>
              <a:ext uri="{FF2B5EF4-FFF2-40B4-BE49-F238E27FC236}">
                <a16:creationId xmlns:a16="http://schemas.microsoft.com/office/drawing/2014/main" id="{35E20D5F-59D9-892C-AF00-F20F99BDB2EF}"/>
              </a:ext>
            </a:extLst>
          </p:cNvPr>
          <p:cNvSpPr txBox="1"/>
          <p:nvPr/>
        </p:nvSpPr>
        <p:spPr>
          <a:xfrm>
            <a:off x="1799041" y="3122102"/>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Detention, seizure and confiscation of the goods </a:t>
            </a:r>
          </a:p>
        </p:txBody>
      </p:sp>
      <p:sp>
        <p:nvSpPr>
          <p:cNvPr id="13" name="TextBox 12">
            <a:extLst>
              <a:ext uri="{FF2B5EF4-FFF2-40B4-BE49-F238E27FC236}">
                <a16:creationId xmlns:a16="http://schemas.microsoft.com/office/drawing/2014/main" id="{BFE63D8F-ABF4-FA3E-366D-E1274E70F2A1}"/>
              </a:ext>
            </a:extLst>
          </p:cNvPr>
          <p:cNvSpPr txBox="1"/>
          <p:nvPr/>
        </p:nvSpPr>
        <p:spPr>
          <a:xfrm>
            <a:off x="1835617" y="4094103"/>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Registration cancellation/suspensions</a:t>
            </a:r>
          </a:p>
        </p:txBody>
      </p:sp>
      <p:sp>
        <p:nvSpPr>
          <p:cNvPr id="14" name="Arrow: Pentagon 13">
            <a:extLst>
              <a:ext uri="{FF2B5EF4-FFF2-40B4-BE49-F238E27FC236}">
                <a16:creationId xmlns:a16="http://schemas.microsoft.com/office/drawing/2014/main" id="{390DF9E3-52D3-E836-D3E4-48C8456A696A}"/>
              </a:ext>
            </a:extLst>
          </p:cNvPr>
          <p:cNvSpPr/>
          <p:nvPr/>
        </p:nvSpPr>
        <p:spPr>
          <a:xfrm rot="5400000">
            <a:off x="664254" y="4149455"/>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3200" b="1" dirty="0">
                <a:solidFill>
                  <a:schemeClr val="bg1"/>
                </a:solidFill>
                <a:latin typeface="Cambria" panose="02040503050406030204" pitchFamily="18" charset="0"/>
                <a:ea typeface="Cambria" panose="02040503050406030204" pitchFamily="18" charset="0"/>
              </a:rPr>
              <a:t>4</a:t>
            </a:r>
            <a:endParaRPr lang="en-IN" sz="3200" b="1" dirty="0">
              <a:solidFill>
                <a:schemeClr val="bg1"/>
              </a:solidFill>
              <a:latin typeface="Cambria" panose="02040503050406030204" pitchFamily="18" charset="0"/>
              <a:ea typeface="Cambria" panose="02040503050406030204" pitchFamily="18" charset="0"/>
            </a:endParaRPr>
          </a:p>
        </p:txBody>
      </p:sp>
      <p:sp>
        <p:nvSpPr>
          <p:cNvPr id="27" name="TextBox 26">
            <a:extLst>
              <a:ext uri="{FF2B5EF4-FFF2-40B4-BE49-F238E27FC236}">
                <a16:creationId xmlns:a16="http://schemas.microsoft.com/office/drawing/2014/main" id="{8A4B4CDD-87EE-F339-DC78-0E31C57F5650}"/>
              </a:ext>
            </a:extLst>
          </p:cNvPr>
          <p:cNvSpPr txBox="1"/>
          <p:nvPr/>
        </p:nvSpPr>
        <p:spPr>
          <a:xfrm>
            <a:off x="1799041" y="5065958"/>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Ganresshee proceedings – to customers, SRO etc.,    </a:t>
            </a:r>
          </a:p>
        </p:txBody>
      </p:sp>
      <p:sp>
        <p:nvSpPr>
          <p:cNvPr id="17" name="Arrow: Pentagon 16">
            <a:extLst>
              <a:ext uri="{FF2B5EF4-FFF2-40B4-BE49-F238E27FC236}">
                <a16:creationId xmlns:a16="http://schemas.microsoft.com/office/drawing/2014/main" id="{284EC9C1-270B-9A9B-CE65-CF9ECF5A5DE0}"/>
              </a:ext>
            </a:extLst>
          </p:cNvPr>
          <p:cNvSpPr/>
          <p:nvPr/>
        </p:nvSpPr>
        <p:spPr>
          <a:xfrm rot="5400000">
            <a:off x="664480" y="5158958"/>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3200" b="1" dirty="0"/>
              <a:t>5</a:t>
            </a:r>
            <a:endParaRPr lang="en-IN" sz="3200" b="1" dirty="0"/>
          </a:p>
        </p:txBody>
      </p:sp>
      <p:sp>
        <p:nvSpPr>
          <p:cNvPr id="5" name="TextBox 4">
            <a:extLst>
              <a:ext uri="{FF2B5EF4-FFF2-40B4-BE49-F238E27FC236}">
                <a16:creationId xmlns:a16="http://schemas.microsoft.com/office/drawing/2014/main" id="{4C73D4DC-8D66-317D-C353-99ADA7A31BAF}"/>
              </a:ext>
            </a:extLst>
          </p:cNvPr>
          <p:cNvSpPr txBox="1"/>
          <p:nvPr/>
        </p:nvSpPr>
        <p:spPr>
          <a:xfrm>
            <a:off x="1835617" y="5947634"/>
            <a:ext cx="9492026" cy="461665"/>
          </a:xfrm>
          <a:prstGeom prst="rect">
            <a:avLst/>
          </a:prstGeom>
          <a:noFill/>
        </p:spPr>
        <p:txBody>
          <a:bodyPr wrap="square">
            <a:spAutoFit/>
          </a:bodyPr>
          <a:lstStyle/>
          <a:p>
            <a:pPr>
              <a:spcAft>
                <a:spcPts val="120"/>
              </a:spcAft>
            </a:pPr>
            <a:r>
              <a:rPr lang="en-US" sz="2400" dirty="0">
                <a:latin typeface="Cambria" panose="02040503050406030204" pitchFamily="18" charset="0"/>
                <a:ea typeface="Cambria" panose="02040503050406030204" pitchFamily="18" charset="0"/>
              </a:rPr>
              <a:t>Arrest – </a:t>
            </a:r>
            <a:r>
              <a:rPr lang="en-US" sz="2400" i="1" dirty="0">
                <a:latin typeface="Cambria" panose="02040503050406030204" pitchFamily="18" charset="0"/>
                <a:ea typeface="Cambria" panose="02040503050406030204" pitchFamily="18" charset="0"/>
              </a:rPr>
              <a:t>Bail is rule jail is an exception</a:t>
            </a:r>
          </a:p>
        </p:txBody>
      </p:sp>
      <p:sp>
        <p:nvSpPr>
          <p:cNvPr id="10" name="Arrow: Pentagon 9">
            <a:extLst>
              <a:ext uri="{FF2B5EF4-FFF2-40B4-BE49-F238E27FC236}">
                <a16:creationId xmlns:a16="http://schemas.microsoft.com/office/drawing/2014/main" id="{0B0E8A4D-5EEF-5F27-ED7E-8C3A1E691914}"/>
              </a:ext>
            </a:extLst>
          </p:cNvPr>
          <p:cNvSpPr/>
          <p:nvPr/>
        </p:nvSpPr>
        <p:spPr>
          <a:xfrm rot="5400000">
            <a:off x="613620" y="5930431"/>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3200" b="1" dirty="0"/>
              <a:t>6</a:t>
            </a:r>
            <a:endParaRPr lang="en-IN" sz="3200" b="1" dirty="0"/>
          </a:p>
        </p:txBody>
      </p:sp>
    </p:spTree>
    <p:extLst>
      <p:ext uri="{BB962C8B-B14F-4D97-AF65-F5344CB8AC3E}">
        <p14:creationId xmlns:p14="http://schemas.microsoft.com/office/powerpoint/2010/main" val="217790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10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P spid="27"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5659</TotalTime>
  <Words>3767</Words>
  <Application>Microsoft Office PowerPoint</Application>
  <PresentationFormat>Widescreen</PresentationFormat>
  <Paragraphs>443</Paragraphs>
  <Slides>29</Slides>
  <Notes>20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29</vt:i4>
      </vt:variant>
    </vt:vector>
  </HeadingPairs>
  <TitlesOfParts>
    <vt:vector size="42" baseType="lpstr">
      <vt:lpstr>等线</vt:lpstr>
      <vt:lpstr>Abadi</vt:lpstr>
      <vt:lpstr>Arial</vt:lpstr>
      <vt:lpstr>Bahnschrift</vt:lpstr>
      <vt:lpstr>Bookman Old Style</vt:lpstr>
      <vt:lpstr>Calibri</vt:lpstr>
      <vt:lpstr>Calibri Light</vt:lpstr>
      <vt:lpstr>Cambria</vt:lpstr>
      <vt:lpstr>Roboto</vt:lpstr>
      <vt:lpstr>Times New Roman</vt:lpstr>
      <vt:lpstr>Wingdings</vt:lpstr>
      <vt:lpstr>Office Theme</vt:lpstr>
      <vt:lpstr>2_Office Theme</vt:lpstr>
      <vt:lpstr>PowerPoint Presentation</vt:lpstr>
      <vt:lpstr>PowerPoint Presentation</vt:lpstr>
      <vt:lpstr>Article 226 </vt:lpstr>
      <vt:lpstr>Article 226 </vt:lpstr>
      <vt:lpstr>PowerPoint Presentation</vt:lpstr>
      <vt:lpstr>Judgement </vt:lpstr>
      <vt:lpstr>Judgement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Venkata Prasad</dc:creator>
  <cp:lastModifiedBy>Venkat prasad</cp:lastModifiedBy>
  <cp:revision>185</cp:revision>
  <dcterms:created xsi:type="dcterms:W3CDTF">2024-09-19T02:55:18Z</dcterms:created>
  <dcterms:modified xsi:type="dcterms:W3CDTF">2025-11-27T11:01:07Z</dcterms:modified>
</cp:coreProperties>
</file>