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sldIdLst>
    <p:sldId id="257" r:id="rId2"/>
    <p:sldId id="4157" r:id="rId3"/>
    <p:sldId id="4445" r:id="rId4"/>
    <p:sldId id="530" r:id="rId5"/>
    <p:sldId id="4454" r:id="rId6"/>
    <p:sldId id="389" r:id="rId7"/>
    <p:sldId id="392" r:id="rId8"/>
    <p:sldId id="394" r:id="rId9"/>
    <p:sldId id="401" r:id="rId10"/>
    <p:sldId id="387" r:id="rId11"/>
    <p:sldId id="4293" r:id="rId12"/>
    <p:sldId id="4294" r:id="rId13"/>
    <p:sldId id="4259" r:id="rId14"/>
    <p:sldId id="4204" r:id="rId15"/>
    <p:sldId id="4260" r:id="rId16"/>
    <p:sldId id="4233" r:id="rId17"/>
    <p:sldId id="4261" r:id="rId18"/>
    <p:sldId id="4262" r:id="rId19"/>
    <p:sldId id="4263" r:id="rId20"/>
    <p:sldId id="4205" r:id="rId21"/>
    <p:sldId id="385" r:id="rId22"/>
    <p:sldId id="4207" r:id="rId23"/>
    <p:sldId id="4208" r:id="rId24"/>
    <p:sldId id="291" r:id="rId25"/>
    <p:sldId id="386" r:id="rId26"/>
    <p:sldId id="4211" r:id="rId27"/>
    <p:sldId id="4267" r:id="rId28"/>
    <p:sldId id="4241" r:id="rId29"/>
    <p:sldId id="415" r:id="rId30"/>
    <p:sldId id="4242" r:id="rId31"/>
    <p:sldId id="4243" r:id="rId32"/>
    <p:sldId id="4244" r:id="rId33"/>
    <p:sldId id="4455" r:id="rId34"/>
    <p:sldId id="4278" r:id="rId35"/>
    <p:sldId id="4279" r:id="rId36"/>
    <p:sldId id="4280" r:id="rId37"/>
    <p:sldId id="4289" r:id="rId38"/>
    <p:sldId id="4281" r:id="rId39"/>
    <p:sldId id="4282" r:id="rId40"/>
    <p:sldId id="4290" r:id="rId41"/>
    <p:sldId id="4283" r:id="rId42"/>
    <p:sldId id="4291" r:id="rId43"/>
    <p:sldId id="4284" r:id="rId44"/>
    <p:sldId id="4254" r:id="rId45"/>
    <p:sldId id="4285" r:id="rId46"/>
    <p:sldId id="4292" r:id="rId47"/>
    <p:sldId id="4286" r:id="rId48"/>
    <p:sldId id="4287" r:id="rId49"/>
    <p:sldId id="4288" r:id="rId50"/>
    <p:sldId id="4250" r:id="rId51"/>
    <p:sldId id="4275" r:id="rId52"/>
    <p:sldId id="4276" r:id="rId53"/>
    <p:sldId id="4277" r:id="rId54"/>
    <p:sldId id="416" r:id="rId55"/>
    <p:sldId id="4171"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305" autoAdjust="0"/>
    <p:restoredTop sz="94660"/>
  </p:normalViewPr>
  <p:slideViewPr>
    <p:cSldViewPr snapToGrid="0">
      <p:cViewPr varScale="1">
        <p:scale>
          <a:sx n="63" d="100"/>
          <a:sy n="63" d="100"/>
        </p:scale>
        <p:origin x="560" y="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ED5ED0B-EA62-4CB2-9DDC-B7D88C333900}" type="doc">
      <dgm:prSet loTypeId="urn:microsoft.com/office/officeart/2005/8/layout/default" loCatId="list" qsTypeId="urn:microsoft.com/office/officeart/2005/8/quickstyle/simple5" qsCatId="simple" csTypeId="urn:microsoft.com/office/officeart/2005/8/colors/accent0_2" csCatId="mainScheme" phldr="1"/>
      <dgm:spPr/>
      <dgm:t>
        <a:bodyPr/>
        <a:lstStyle/>
        <a:p>
          <a:endParaRPr lang="en-US"/>
        </a:p>
      </dgm:t>
    </dgm:pt>
    <dgm:pt modelId="{4120408F-577E-412E-B1C7-2AD1BF2679C8}">
      <dgm:prSet custT="1"/>
      <dgm:spPr/>
      <dgm:t>
        <a:bodyPr/>
        <a:lstStyle/>
        <a:p>
          <a:r>
            <a:rPr lang="en-IN" sz="1800" b="1" dirty="0">
              <a:solidFill>
                <a:schemeClr val="accent1">
                  <a:lumMod val="75000"/>
                </a:schemeClr>
              </a:solidFill>
              <a:latin typeface="Cambria" panose="02040503050406030204" pitchFamily="18" charset="0"/>
              <a:ea typeface="Cambria" panose="02040503050406030204" pitchFamily="18" charset="0"/>
            </a:rPr>
            <a:t>One Pager Synopsis followed with detailed synopsis</a:t>
          </a:r>
          <a:endParaRPr lang="en-US" sz="1800" b="1" dirty="0">
            <a:solidFill>
              <a:schemeClr val="accent1">
                <a:lumMod val="75000"/>
              </a:schemeClr>
            </a:solidFill>
            <a:latin typeface="Cambria" panose="02040503050406030204" pitchFamily="18" charset="0"/>
            <a:ea typeface="Cambria" panose="02040503050406030204" pitchFamily="18" charset="0"/>
          </a:endParaRPr>
        </a:p>
      </dgm:t>
    </dgm:pt>
    <dgm:pt modelId="{A2EB1891-A63A-4932-B438-1AB0012EB024}" type="parTrans" cxnId="{D9D4EF67-C0C4-49EC-B74C-B8B2EC9C7148}">
      <dgm:prSet/>
      <dgm:spPr/>
      <dgm:t>
        <a:bodyPr/>
        <a:lstStyle/>
        <a:p>
          <a:endParaRPr lang="en-US"/>
        </a:p>
      </dgm:t>
    </dgm:pt>
    <dgm:pt modelId="{04A108E2-0CE4-46EE-9D40-D95982C2B49D}" type="sibTrans" cxnId="{D9D4EF67-C0C4-49EC-B74C-B8B2EC9C7148}">
      <dgm:prSet/>
      <dgm:spPr/>
      <dgm:t>
        <a:bodyPr/>
        <a:lstStyle/>
        <a:p>
          <a:endParaRPr lang="en-US"/>
        </a:p>
      </dgm:t>
    </dgm:pt>
    <dgm:pt modelId="{DDCF3459-9C67-4139-A0DD-BB1B8AB5AF45}">
      <dgm:prSet custT="1"/>
      <dgm:spPr/>
      <dgm:t>
        <a:bodyPr/>
        <a:lstStyle/>
        <a:p>
          <a:r>
            <a:rPr lang="en-IN" sz="1800" b="1" dirty="0">
              <a:solidFill>
                <a:schemeClr val="accent1">
                  <a:lumMod val="75000"/>
                </a:schemeClr>
              </a:solidFill>
              <a:latin typeface="Cambria" panose="02040503050406030204" pitchFamily="18" charset="0"/>
              <a:ea typeface="Cambria" panose="02040503050406030204" pitchFamily="18" charset="0"/>
            </a:rPr>
            <a:t>Synopsis must be crisp – Para no. referencing</a:t>
          </a:r>
          <a:endParaRPr lang="en-US" sz="1800" b="1" dirty="0">
            <a:solidFill>
              <a:schemeClr val="accent1">
                <a:lumMod val="75000"/>
              </a:schemeClr>
            </a:solidFill>
            <a:latin typeface="Cambria" panose="02040503050406030204" pitchFamily="18" charset="0"/>
            <a:ea typeface="Cambria" panose="02040503050406030204" pitchFamily="18" charset="0"/>
          </a:endParaRPr>
        </a:p>
      </dgm:t>
    </dgm:pt>
    <dgm:pt modelId="{73B72C05-F5DC-4635-9622-32F6820DCA7F}" type="parTrans" cxnId="{0A0B0612-CE23-4E9F-AA22-20C472CDA7CB}">
      <dgm:prSet/>
      <dgm:spPr/>
      <dgm:t>
        <a:bodyPr/>
        <a:lstStyle/>
        <a:p>
          <a:endParaRPr lang="en-US"/>
        </a:p>
      </dgm:t>
    </dgm:pt>
    <dgm:pt modelId="{14DA805E-A3B1-485C-825D-1AA813EC1290}" type="sibTrans" cxnId="{0A0B0612-CE23-4E9F-AA22-20C472CDA7CB}">
      <dgm:prSet/>
      <dgm:spPr/>
      <dgm:t>
        <a:bodyPr/>
        <a:lstStyle/>
        <a:p>
          <a:endParaRPr lang="en-US"/>
        </a:p>
      </dgm:t>
    </dgm:pt>
    <dgm:pt modelId="{F589EB39-0276-4980-BE4B-DE0E9D253287}">
      <dgm:prSet custT="1"/>
      <dgm:spPr/>
      <dgm:t>
        <a:bodyPr/>
        <a:lstStyle/>
        <a:p>
          <a:r>
            <a:rPr lang="en-IN" sz="1800" b="1" dirty="0">
              <a:solidFill>
                <a:schemeClr val="accent1">
                  <a:lumMod val="75000"/>
                </a:schemeClr>
              </a:solidFill>
              <a:latin typeface="Cambria" panose="02040503050406030204" pitchFamily="18" charset="0"/>
              <a:ea typeface="Cambria" panose="02040503050406030204" pitchFamily="18" charset="0"/>
            </a:rPr>
            <a:t>Case laws – relevant to the issue in hand</a:t>
          </a:r>
          <a:endParaRPr lang="en-US" sz="1800" b="1" dirty="0">
            <a:solidFill>
              <a:schemeClr val="accent1">
                <a:lumMod val="75000"/>
              </a:schemeClr>
            </a:solidFill>
            <a:latin typeface="Cambria" panose="02040503050406030204" pitchFamily="18" charset="0"/>
            <a:ea typeface="Cambria" panose="02040503050406030204" pitchFamily="18" charset="0"/>
          </a:endParaRPr>
        </a:p>
      </dgm:t>
    </dgm:pt>
    <dgm:pt modelId="{E88688D7-F20C-4F86-B794-F335565D9630}" type="parTrans" cxnId="{4D8254D1-E765-4F0D-A935-93353F0E4D6B}">
      <dgm:prSet/>
      <dgm:spPr/>
      <dgm:t>
        <a:bodyPr/>
        <a:lstStyle/>
        <a:p>
          <a:endParaRPr lang="en-US"/>
        </a:p>
      </dgm:t>
    </dgm:pt>
    <dgm:pt modelId="{3CEF42F1-4C5A-4066-BB71-297260733461}" type="sibTrans" cxnId="{4D8254D1-E765-4F0D-A935-93353F0E4D6B}">
      <dgm:prSet/>
      <dgm:spPr/>
      <dgm:t>
        <a:bodyPr/>
        <a:lstStyle/>
        <a:p>
          <a:endParaRPr lang="en-US"/>
        </a:p>
      </dgm:t>
    </dgm:pt>
    <dgm:pt modelId="{CE72BD9F-35B6-48EE-A312-5346CC55238B}">
      <dgm:prSet custT="1"/>
      <dgm:spPr/>
      <dgm:t>
        <a:bodyPr/>
        <a:lstStyle/>
        <a:p>
          <a:r>
            <a:rPr lang="en-IN" sz="1800" b="1" dirty="0">
              <a:solidFill>
                <a:schemeClr val="accent1">
                  <a:lumMod val="75000"/>
                </a:schemeClr>
              </a:solidFill>
              <a:latin typeface="Cambria" panose="02040503050406030204" pitchFamily="18" charset="0"/>
              <a:ea typeface="Cambria" panose="02040503050406030204" pitchFamily="18" charset="0"/>
            </a:rPr>
            <a:t>Prepare 5 set of synopsis and separate case law compilation </a:t>
          </a:r>
          <a:endParaRPr lang="en-US" sz="1800" b="1" dirty="0">
            <a:solidFill>
              <a:schemeClr val="accent1">
                <a:lumMod val="75000"/>
              </a:schemeClr>
            </a:solidFill>
            <a:latin typeface="Cambria" panose="02040503050406030204" pitchFamily="18" charset="0"/>
            <a:ea typeface="Cambria" panose="02040503050406030204" pitchFamily="18" charset="0"/>
          </a:endParaRPr>
        </a:p>
      </dgm:t>
    </dgm:pt>
    <dgm:pt modelId="{931036C6-4152-427D-ADE3-4FBFE5A26DF5}" type="parTrans" cxnId="{4120A779-589B-4268-9235-A964E4B2F1F0}">
      <dgm:prSet/>
      <dgm:spPr/>
      <dgm:t>
        <a:bodyPr/>
        <a:lstStyle/>
        <a:p>
          <a:endParaRPr lang="en-US"/>
        </a:p>
      </dgm:t>
    </dgm:pt>
    <dgm:pt modelId="{53289C09-7D37-49FA-9451-871DE96F7406}" type="sibTrans" cxnId="{4120A779-589B-4268-9235-A964E4B2F1F0}">
      <dgm:prSet/>
      <dgm:spPr/>
      <dgm:t>
        <a:bodyPr/>
        <a:lstStyle/>
        <a:p>
          <a:endParaRPr lang="en-US"/>
        </a:p>
      </dgm:t>
    </dgm:pt>
    <dgm:pt modelId="{D2B2C466-88D9-4D47-A236-E68884A06E58}">
      <dgm:prSet custT="1"/>
      <dgm:spPr/>
      <dgm:t>
        <a:bodyPr/>
        <a:lstStyle/>
        <a:p>
          <a:r>
            <a:rPr lang="en-IN" sz="1800" b="1" dirty="0">
              <a:solidFill>
                <a:schemeClr val="accent1">
                  <a:lumMod val="75000"/>
                </a:schemeClr>
              </a:solidFill>
              <a:latin typeface="Cambria" panose="02040503050406030204" pitchFamily="18" charset="0"/>
              <a:ea typeface="Cambria" panose="02040503050406030204" pitchFamily="18" charset="0"/>
            </a:rPr>
            <a:t>File must be on the finger tips</a:t>
          </a:r>
          <a:endParaRPr lang="en-US" sz="1800" b="1" dirty="0">
            <a:solidFill>
              <a:schemeClr val="accent1">
                <a:lumMod val="75000"/>
              </a:schemeClr>
            </a:solidFill>
            <a:latin typeface="Cambria" panose="02040503050406030204" pitchFamily="18" charset="0"/>
            <a:ea typeface="Cambria" panose="02040503050406030204" pitchFamily="18" charset="0"/>
          </a:endParaRPr>
        </a:p>
      </dgm:t>
    </dgm:pt>
    <dgm:pt modelId="{014E2570-A538-40B7-B9D6-F41C0E05DAC9}" type="parTrans" cxnId="{159AC489-A62B-42CA-9C5D-ACCC7744F58D}">
      <dgm:prSet/>
      <dgm:spPr/>
      <dgm:t>
        <a:bodyPr/>
        <a:lstStyle/>
        <a:p>
          <a:endParaRPr lang="en-US"/>
        </a:p>
      </dgm:t>
    </dgm:pt>
    <dgm:pt modelId="{23D971EC-4674-4766-9078-710B013CF225}" type="sibTrans" cxnId="{159AC489-A62B-42CA-9C5D-ACCC7744F58D}">
      <dgm:prSet/>
      <dgm:spPr/>
      <dgm:t>
        <a:bodyPr/>
        <a:lstStyle/>
        <a:p>
          <a:endParaRPr lang="en-US"/>
        </a:p>
      </dgm:t>
    </dgm:pt>
    <dgm:pt modelId="{81799F0B-0709-4A0E-AE0E-5A7AE4C01A1D}">
      <dgm:prSet custT="1"/>
      <dgm:spPr/>
      <dgm:t>
        <a:bodyPr/>
        <a:lstStyle/>
        <a:p>
          <a:r>
            <a:rPr lang="en-IN" sz="1800" b="1" dirty="0">
              <a:solidFill>
                <a:schemeClr val="accent1">
                  <a:lumMod val="75000"/>
                </a:schemeClr>
              </a:solidFill>
              <a:latin typeface="Cambria" panose="02040503050406030204" pitchFamily="18" charset="0"/>
              <a:ea typeface="Cambria" panose="02040503050406030204" pitchFamily="18" charset="0"/>
            </a:rPr>
            <a:t>Proper Page numbering and indexing</a:t>
          </a:r>
          <a:endParaRPr lang="en-US" sz="1800" b="1" dirty="0">
            <a:solidFill>
              <a:schemeClr val="accent1">
                <a:lumMod val="75000"/>
              </a:schemeClr>
            </a:solidFill>
            <a:latin typeface="Cambria" panose="02040503050406030204" pitchFamily="18" charset="0"/>
            <a:ea typeface="Cambria" panose="02040503050406030204" pitchFamily="18" charset="0"/>
          </a:endParaRPr>
        </a:p>
      </dgm:t>
    </dgm:pt>
    <dgm:pt modelId="{45F9DF83-752C-4655-877E-F33D08EC91DC}" type="parTrans" cxnId="{470A5011-F007-43D4-A93B-A90C829C0099}">
      <dgm:prSet/>
      <dgm:spPr/>
      <dgm:t>
        <a:bodyPr/>
        <a:lstStyle/>
        <a:p>
          <a:endParaRPr lang="en-US"/>
        </a:p>
      </dgm:t>
    </dgm:pt>
    <dgm:pt modelId="{C4CE8473-A5B1-4795-B638-DE47E249CECA}" type="sibTrans" cxnId="{470A5011-F007-43D4-A93B-A90C829C0099}">
      <dgm:prSet/>
      <dgm:spPr/>
      <dgm:t>
        <a:bodyPr/>
        <a:lstStyle/>
        <a:p>
          <a:endParaRPr lang="en-US"/>
        </a:p>
      </dgm:t>
    </dgm:pt>
    <dgm:pt modelId="{728FE5D6-E71D-4B81-AED3-8BCF454ADA0D}">
      <dgm:prSet custT="1"/>
      <dgm:spPr/>
      <dgm:t>
        <a:bodyPr/>
        <a:lstStyle/>
        <a:p>
          <a:r>
            <a:rPr lang="en-IN" sz="1800" b="1" dirty="0">
              <a:solidFill>
                <a:schemeClr val="accent1">
                  <a:lumMod val="75000"/>
                </a:schemeClr>
              </a:solidFill>
              <a:latin typeface="Cambria" panose="02040503050406030204" pitchFamily="18" charset="0"/>
              <a:ea typeface="Cambria" panose="02040503050406030204" pitchFamily="18" charset="0"/>
            </a:rPr>
            <a:t>Mark the relevant portion of the case law/ agreements</a:t>
          </a:r>
          <a:endParaRPr lang="en-US" sz="1800" b="1" dirty="0">
            <a:solidFill>
              <a:schemeClr val="accent1">
                <a:lumMod val="75000"/>
              </a:schemeClr>
            </a:solidFill>
            <a:latin typeface="Cambria" panose="02040503050406030204" pitchFamily="18" charset="0"/>
            <a:ea typeface="Cambria" panose="02040503050406030204" pitchFamily="18" charset="0"/>
          </a:endParaRPr>
        </a:p>
      </dgm:t>
    </dgm:pt>
    <dgm:pt modelId="{B2E910E2-1F2D-4817-A39B-7067A43760D4}" type="parTrans" cxnId="{79489F0A-7522-43D9-B87B-ECBE74304ACE}">
      <dgm:prSet/>
      <dgm:spPr/>
      <dgm:t>
        <a:bodyPr/>
        <a:lstStyle/>
        <a:p>
          <a:endParaRPr lang="en-US"/>
        </a:p>
      </dgm:t>
    </dgm:pt>
    <dgm:pt modelId="{426B1457-5B75-4CB5-9936-EC9494BBC06A}" type="sibTrans" cxnId="{79489F0A-7522-43D9-B87B-ECBE74304ACE}">
      <dgm:prSet/>
      <dgm:spPr/>
      <dgm:t>
        <a:bodyPr/>
        <a:lstStyle/>
        <a:p>
          <a:endParaRPr lang="en-US"/>
        </a:p>
      </dgm:t>
    </dgm:pt>
    <dgm:pt modelId="{9E37684B-0DC4-497D-8AA0-3E304DE6DE84}">
      <dgm:prSet custT="1"/>
      <dgm:spPr/>
      <dgm:t>
        <a:bodyPr/>
        <a:lstStyle/>
        <a:p>
          <a:r>
            <a:rPr lang="en-IN" sz="1800" b="1" dirty="0">
              <a:solidFill>
                <a:schemeClr val="accent1">
                  <a:lumMod val="75000"/>
                </a:schemeClr>
              </a:solidFill>
              <a:latin typeface="Cambria" panose="02040503050406030204" pitchFamily="18" charset="0"/>
              <a:ea typeface="Cambria" panose="02040503050406030204" pitchFamily="18" charset="0"/>
            </a:rPr>
            <a:t>Anticipate the case laws dept could rely upon and be prepared for the same. </a:t>
          </a:r>
          <a:endParaRPr lang="en-US" sz="1800" b="1" dirty="0">
            <a:solidFill>
              <a:schemeClr val="accent1">
                <a:lumMod val="75000"/>
              </a:schemeClr>
            </a:solidFill>
            <a:latin typeface="Cambria" panose="02040503050406030204" pitchFamily="18" charset="0"/>
            <a:ea typeface="Cambria" panose="02040503050406030204" pitchFamily="18" charset="0"/>
          </a:endParaRPr>
        </a:p>
      </dgm:t>
    </dgm:pt>
    <dgm:pt modelId="{F45629C9-CAB3-4AC5-AD53-B138ED0914EE}" type="parTrans" cxnId="{991535AA-C6B3-484E-8A55-4D83ADE3B0C2}">
      <dgm:prSet/>
      <dgm:spPr/>
      <dgm:t>
        <a:bodyPr/>
        <a:lstStyle/>
        <a:p>
          <a:endParaRPr lang="en-US"/>
        </a:p>
      </dgm:t>
    </dgm:pt>
    <dgm:pt modelId="{608A4B21-7E0F-48FC-B3CD-E766E42C4E78}" type="sibTrans" cxnId="{991535AA-C6B3-484E-8A55-4D83ADE3B0C2}">
      <dgm:prSet/>
      <dgm:spPr/>
      <dgm:t>
        <a:bodyPr/>
        <a:lstStyle/>
        <a:p>
          <a:endParaRPr lang="en-US"/>
        </a:p>
      </dgm:t>
    </dgm:pt>
    <dgm:pt modelId="{8570A498-D4A5-41E3-971C-76CEC15CC472}">
      <dgm:prSet custT="1"/>
      <dgm:spPr/>
      <dgm:t>
        <a:bodyPr/>
        <a:lstStyle/>
        <a:p>
          <a:r>
            <a:rPr lang="en-IN" sz="1800" b="1" dirty="0">
              <a:solidFill>
                <a:schemeClr val="accent1">
                  <a:lumMod val="75000"/>
                </a:schemeClr>
              </a:solidFill>
              <a:latin typeface="Cambria" panose="02040503050406030204" pitchFamily="18" charset="0"/>
              <a:ea typeface="Cambria" panose="02040503050406030204" pitchFamily="18" charset="0"/>
            </a:rPr>
            <a:t>Always think from the dept officers perspective while preparing for the case</a:t>
          </a:r>
          <a:endParaRPr lang="en-US" sz="1800" b="1" dirty="0">
            <a:solidFill>
              <a:schemeClr val="accent1">
                <a:lumMod val="75000"/>
              </a:schemeClr>
            </a:solidFill>
            <a:latin typeface="Cambria" panose="02040503050406030204" pitchFamily="18" charset="0"/>
            <a:ea typeface="Cambria" panose="02040503050406030204" pitchFamily="18" charset="0"/>
          </a:endParaRPr>
        </a:p>
      </dgm:t>
    </dgm:pt>
    <dgm:pt modelId="{B1BC1D0D-ABD3-4A6C-869C-6DD8FE94056D}" type="parTrans" cxnId="{650D4F2C-E680-42FC-9A85-D6F3451DF6F4}">
      <dgm:prSet/>
      <dgm:spPr/>
      <dgm:t>
        <a:bodyPr/>
        <a:lstStyle/>
        <a:p>
          <a:endParaRPr lang="en-US"/>
        </a:p>
      </dgm:t>
    </dgm:pt>
    <dgm:pt modelId="{9BAACAE6-52B7-41C8-A2B1-CEAA9C1DB258}" type="sibTrans" cxnId="{650D4F2C-E680-42FC-9A85-D6F3451DF6F4}">
      <dgm:prSet/>
      <dgm:spPr/>
      <dgm:t>
        <a:bodyPr/>
        <a:lstStyle/>
        <a:p>
          <a:endParaRPr lang="en-US"/>
        </a:p>
      </dgm:t>
    </dgm:pt>
    <dgm:pt modelId="{4567D29D-AF2D-4DC2-B45D-F3775E4D89FE}">
      <dgm:prSet custT="1"/>
      <dgm:spPr/>
      <dgm:t>
        <a:bodyPr/>
        <a:lstStyle/>
        <a:p>
          <a:r>
            <a:rPr lang="en-US" sz="1800" b="1" dirty="0">
              <a:solidFill>
                <a:schemeClr val="accent1">
                  <a:lumMod val="75000"/>
                </a:schemeClr>
              </a:solidFill>
              <a:latin typeface="Cambria" panose="02040503050406030204" pitchFamily="18" charset="0"/>
              <a:ea typeface="Cambria" panose="02040503050406030204" pitchFamily="18" charset="0"/>
            </a:rPr>
            <a:t>Carry file/ Digital File - IPAD</a:t>
          </a:r>
        </a:p>
      </dgm:t>
    </dgm:pt>
    <dgm:pt modelId="{976DCB70-F8B5-4C25-B126-73D074779A52}" type="parTrans" cxnId="{E8BDC21D-CCE0-4DBC-83E0-B0E24BD3E474}">
      <dgm:prSet/>
      <dgm:spPr/>
      <dgm:t>
        <a:bodyPr/>
        <a:lstStyle/>
        <a:p>
          <a:endParaRPr lang="en-US"/>
        </a:p>
      </dgm:t>
    </dgm:pt>
    <dgm:pt modelId="{47E656B8-B96C-4876-94A8-4D56CB51DAFF}" type="sibTrans" cxnId="{E8BDC21D-CCE0-4DBC-83E0-B0E24BD3E474}">
      <dgm:prSet/>
      <dgm:spPr/>
      <dgm:t>
        <a:bodyPr/>
        <a:lstStyle/>
        <a:p>
          <a:endParaRPr lang="en-US"/>
        </a:p>
      </dgm:t>
    </dgm:pt>
    <dgm:pt modelId="{7F17891F-8862-44D9-AAA6-5B030B8BA481}">
      <dgm:prSet custT="1"/>
      <dgm:spPr/>
      <dgm:t>
        <a:bodyPr/>
        <a:lstStyle/>
        <a:p>
          <a:r>
            <a:rPr lang="en-US" sz="1800" b="1" dirty="0">
              <a:solidFill>
                <a:schemeClr val="accent1">
                  <a:lumMod val="75000"/>
                </a:schemeClr>
              </a:solidFill>
              <a:latin typeface="Cambria" panose="02040503050406030204" pitchFamily="18" charset="0"/>
              <a:ea typeface="Cambria" panose="02040503050406030204" pitchFamily="18" charset="0"/>
            </a:rPr>
            <a:t>Should be present in the tribunal before the commencement</a:t>
          </a:r>
        </a:p>
      </dgm:t>
    </dgm:pt>
    <dgm:pt modelId="{3FCFAD68-A0DA-4B80-B460-CA6444C01028}" type="parTrans" cxnId="{BB500816-E56F-4D27-A6DB-DB20BE2CF902}">
      <dgm:prSet/>
      <dgm:spPr/>
      <dgm:t>
        <a:bodyPr/>
        <a:lstStyle/>
        <a:p>
          <a:endParaRPr lang="en-US"/>
        </a:p>
      </dgm:t>
    </dgm:pt>
    <dgm:pt modelId="{48DD2807-E4D2-4A68-8D41-B2893920CDC7}" type="sibTrans" cxnId="{BB500816-E56F-4D27-A6DB-DB20BE2CF902}">
      <dgm:prSet/>
      <dgm:spPr/>
      <dgm:t>
        <a:bodyPr/>
        <a:lstStyle/>
        <a:p>
          <a:endParaRPr lang="en-US"/>
        </a:p>
      </dgm:t>
    </dgm:pt>
    <dgm:pt modelId="{1EF6449A-EED7-486B-A3EC-EA069C2C2660}">
      <dgm:prSet custT="1"/>
      <dgm:spPr/>
      <dgm:t>
        <a:bodyPr/>
        <a:lstStyle/>
        <a:p>
          <a:r>
            <a:rPr lang="en-US" sz="1800" b="1" dirty="0">
              <a:solidFill>
                <a:schemeClr val="accent1">
                  <a:lumMod val="75000"/>
                </a:schemeClr>
              </a:solidFill>
              <a:latin typeface="Cambria" panose="02040503050406030204" pitchFamily="18" charset="0"/>
              <a:ea typeface="Cambria" panose="02040503050406030204" pitchFamily="18" charset="0"/>
            </a:rPr>
            <a:t>Carry the cause list</a:t>
          </a:r>
        </a:p>
      </dgm:t>
    </dgm:pt>
    <dgm:pt modelId="{CF174D82-88A3-4B6E-B369-468165397020}" type="parTrans" cxnId="{61535F9C-6ED7-4944-948E-355B1FF59309}">
      <dgm:prSet/>
      <dgm:spPr/>
      <dgm:t>
        <a:bodyPr/>
        <a:lstStyle/>
        <a:p>
          <a:endParaRPr lang="en-US"/>
        </a:p>
      </dgm:t>
    </dgm:pt>
    <dgm:pt modelId="{188FDA6D-9C38-4394-8946-9402EFBA8C8C}" type="sibTrans" cxnId="{61535F9C-6ED7-4944-948E-355B1FF59309}">
      <dgm:prSet/>
      <dgm:spPr/>
      <dgm:t>
        <a:bodyPr/>
        <a:lstStyle/>
        <a:p>
          <a:endParaRPr lang="en-US"/>
        </a:p>
      </dgm:t>
    </dgm:pt>
    <dgm:pt modelId="{8A95A890-D325-43F0-B8C2-EFF7E37C8996}">
      <dgm:prSet custT="1"/>
      <dgm:spPr/>
      <dgm:t>
        <a:bodyPr/>
        <a:lstStyle/>
        <a:p>
          <a:r>
            <a:rPr lang="en-IN" sz="1800" b="1" dirty="0">
              <a:solidFill>
                <a:schemeClr val="accent1">
                  <a:lumMod val="75000"/>
                </a:schemeClr>
              </a:solidFill>
              <a:latin typeface="Cambria" panose="02040503050406030204" pitchFamily="18" charset="0"/>
              <a:ea typeface="Cambria" panose="02040503050406030204" pitchFamily="18" charset="0"/>
            </a:rPr>
            <a:t>You are an officer of the court to assist the court</a:t>
          </a:r>
          <a:endParaRPr lang="en-US" sz="1800" b="1" dirty="0">
            <a:solidFill>
              <a:schemeClr val="accent1">
                <a:lumMod val="75000"/>
              </a:schemeClr>
            </a:solidFill>
            <a:latin typeface="Cambria" panose="02040503050406030204" pitchFamily="18" charset="0"/>
            <a:ea typeface="Cambria" panose="02040503050406030204" pitchFamily="18" charset="0"/>
          </a:endParaRPr>
        </a:p>
      </dgm:t>
    </dgm:pt>
    <dgm:pt modelId="{5C39E58F-B304-408F-8003-7E28A639764B}" type="parTrans" cxnId="{E07E7D2D-630E-4116-A592-F2FAC485AC1B}">
      <dgm:prSet/>
      <dgm:spPr/>
      <dgm:t>
        <a:bodyPr/>
        <a:lstStyle/>
        <a:p>
          <a:endParaRPr lang="en-US"/>
        </a:p>
      </dgm:t>
    </dgm:pt>
    <dgm:pt modelId="{5BB93696-80CC-47E7-9F72-85D281116DF0}" type="sibTrans" cxnId="{E07E7D2D-630E-4116-A592-F2FAC485AC1B}">
      <dgm:prSet/>
      <dgm:spPr/>
      <dgm:t>
        <a:bodyPr/>
        <a:lstStyle/>
        <a:p>
          <a:endParaRPr lang="en-US"/>
        </a:p>
      </dgm:t>
    </dgm:pt>
    <dgm:pt modelId="{AB764379-79D1-4473-A256-F3981A71F046}">
      <dgm:prSet custT="1"/>
      <dgm:spPr/>
      <dgm:t>
        <a:bodyPr/>
        <a:lstStyle/>
        <a:p>
          <a:r>
            <a:rPr lang="en-IN" sz="1800" b="1" dirty="0">
              <a:solidFill>
                <a:schemeClr val="accent1">
                  <a:lumMod val="75000"/>
                </a:schemeClr>
              </a:solidFill>
              <a:latin typeface="Cambria" panose="02040503050406030204" pitchFamily="18" charset="0"/>
              <a:ea typeface="Cambria" panose="02040503050406030204" pitchFamily="18" charset="0"/>
            </a:rPr>
            <a:t>Take your first best point first – Structure your arguments</a:t>
          </a:r>
        </a:p>
      </dgm:t>
    </dgm:pt>
    <dgm:pt modelId="{BF5C8FEE-2CA3-486F-A0FB-90CED380312D}" type="parTrans" cxnId="{0EEB9B60-F941-4AF7-8F1D-2C666C51A0E4}">
      <dgm:prSet/>
      <dgm:spPr/>
      <dgm:t>
        <a:bodyPr/>
        <a:lstStyle/>
        <a:p>
          <a:endParaRPr lang="en-IN"/>
        </a:p>
      </dgm:t>
    </dgm:pt>
    <dgm:pt modelId="{7A9FDD3D-5504-497D-B6E0-89881887AC73}" type="sibTrans" cxnId="{0EEB9B60-F941-4AF7-8F1D-2C666C51A0E4}">
      <dgm:prSet/>
      <dgm:spPr/>
      <dgm:t>
        <a:bodyPr/>
        <a:lstStyle/>
        <a:p>
          <a:endParaRPr lang="en-IN"/>
        </a:p>
      </dgm:t>
    </dgm:pt>
    <dgm:pt modelId="{B50F7F0E-8CCD-418D-9D69-CFFD9D077653}">
      <dgm:prSet custT="1"/>
      <dgm:spPr/>
      <dgm:t>
        <a:bodyPr/>
        <a:lstStyle/>
        <a:p>
          <a:r>
            <a:rPr lang="en-IN" sz="1800" b="1" dirty="0">
              <a:solidFill>
                <a:schemeClr val="accent1">
                  <a:lumMod val="75000"/>
                </a:schemeClr>
              </a:solidFill>
              <a:latin typeface="Cambria" panose="02040503050406030204" pitchFamily="18" charset="0"/>
              <a:ea typeface="Cambria" panose="02040503050406030204" pitchFamily="18" charset="0"/>
            </a:rPr>
            <a:t>Face value matters</a:t>
          </a:r>
          <a:endParaRPr lang="en-IN" sz="1800" b="1" dirty="0">
            <a:solidFill>
              <a:schemeClr val="accent1">
                <a:lumMod val="75000"/>
              </a:schemeClr>
            </a:solidFill>
          </a:endParaRPr>
        </a:p>
      </dgm:t>
    </dgm:pt>
    <dgm:pt modelId="{9AB2E1F4-88C9-49EC-8E19-34649EA4430E}" type="parTrans" cxnId="{7B1BBE02-2847-4A64-8346-CBE0430B9A4A}">
      <dgm:prSet/>
      <dgm:spPr/>
      <dgm:t>
        <a:bodyPr/>
        <a:lstStyle/>
        <a:p>
          <a:endParaRPr lang="en-IN"/>
        </a:p>
      </dgm:t>
    </dgm:pt>
    <dgm:pt modelId="{1EFC5BDC-7FA2-4CEC-B45A-453AC2F05E9E}" type="sibTrans" cxnId="{7B1BBE02-2847-4A64-8346-CBE0430B9A4A}">
      <dgm:prSet/>
      <dgm:spPr/>
      <dgm:t>
        <a:bodyPr/>
        <a:lstStyle/>
        <a:p>
          <a:endParaRPr lang="en-IN"/>
        </a:p>
      </dgm:t>
    </dgm:pt>
    <dgm:pt modelId="{EC267003-6DDF-42DC-BE04-C1B75CE50C77}">
      <dgm:prSet custT="1"/>
      <dgm:spPr/>
      <dgm:t>
        <a:bodyPr/>
        <a:lstStyle/>
        <a:p>
          <a:r>
            <a:rPr lang="en-US" sz="1800" b="1" dirty="0">
              <a:solidFill>
                <a:schemeClr val="accent1">
                  <a:lumMod val="75000"/>
                </a:schemeClr>
              </a:solidFill>
              <a:latin typeface="Cambria" panose="02040503050406030204" pitchFamily="18" charset="0"/>
              <a:ea typeface="Cambria" panose="02040503050406030204" pitchFamily="18" charset="0"/>
            </a:rPr>
            <a:t>Answer the Questions neutrally and to the point</a:t>
          </a:r>
          <a:endParaRPr lang="en-IN" sz="1800" b="1" dirty="0">
            <a:solidFill>
              <a:schemeClr val="accent1">
                <a:lumMod val="75000"/>
              </a:schemeClr>
            </a:solidFill>
            <a:latin typeface="Cambria" panose="02040503050406030204" pitchFamily="18" charset="0"/>
            <a:ea typeface="Cambria" panose="02040503050406030204" pitchFamily="18" charset="0"/>
          </a:endParaRPr>
        </a:p>
      </dgm:t>
    </dgm:pt>
    <dgm:pt modelId="{6DF139F3-6BE6-40B4-AC2A-F7C59D1BA965}" type="parTrans" cxnId="{0B808119-F99F-436B-9C78-B0D9BCAC6D43}">
      <dgm:prSet/>
      <dgm:spPr/>
      <dgm:t>
        <a:bodyPr/>
        <a:lstStyle/>
        <a:p>
          <a:endParaRPr lang="en-IN"/>
        </a:p>
      </dgm:t>
    </dgm:pt>
    <dgm:pt modelId="{712C58CB-A473-4458-83D3-0627F4531A0A}" type="sibTrans" cxnId="{0B808119-F99F-436B-9C78-B0D9BCAC6D43}">
      <dgm:prSet/>
      <dgm:spPr/>
      <dgm:t>
        <a:bodyPr/>
        <a:lstStyle/>
        <a:p>
          <a:endParaRPr lang="en-IN"/>
        </a:p>
      </dgm:t>
    </dgm:pt>
    <dgm:pt modelId="{8DED0A95-1B4F-4980-8A95-56C25EBC694F}" type="pres">
      <dgm:prSet presAssocID="{EED5ED0B-EA62-4CB2-9DDC-B7D88C333900}" presName="diagram" presStyleCnt="0">
        <dgm:presLayoutVars>
          <dgm:dir/>
          <dgm:resizeHandles val="exact"/>
        </dgm:presLayoutVars>
      </dgm:prSet>
      <dgm:spPr/>
    </dgm:pt>
    <dgm:pt modelId="{1C8473C9-069D-48FE-AF1E-510E20BCD510}" type="pres">
      <dgm:prSet presAssocID="{4120408F-577E-412E-B1C7-2AD1BF2679C8}" presName="node" presStyleLbl="node1" presStyleIdx="0" presStyleCnt="16">
        <dgm:presLayoutVars>
          <dgm:bulletEnabled val="1"/>
        </dgm:presLayoutVars>
      </dgm:prSet>
      <dgm:spPr/>
    </dgm:pt>
    <dgm:pt modelId="{5341626E-030C-4854-A56B-765EE0819C5A}" type="pres">
      <dgm:prSet presAssocID="{04A108E2-0CE4-46EE-9D40-D95982C2B49D}" presName="sibTrans" presStyleCnt="0"/>
      <dgm:spPr/>
    </dgm:pt>
    <dgm:pt modelId="{2D5D3A0B-8B66-4183-820D-4D43790A8B7D}" type="pres">
      <dgm:prSet presAssocID="{DDCF3459-9C67-4139-A0DD-BB1B8AB5AF45}" presName="node" presStyleLbl="node1" presStyleIdx="1" presStyleCnt="16">
        <dgm:presLayoutVars>
          <dgm:bulletEnabled val="1"/>
        </dgm:presLayoutVars>
      </dgm:prSet>
      <dgm:spPr/>
    </dgm:pt>
    <dgm:pt modelId="{B1C0674F-91A2-4A48-883C-C4AD3ADAF96C}" type="pres">
      <dgm:prSet presAssocID="{14DA805E-A3B1-485C-825D-1AA813EC1290}" presName="sibTrans" presStyleCnt="0"/>
      <dgm:spPr/>
    </dgm:pt>
    <dgm:pt modelId="{BC4B6565-1CB3-4B8D-9AF7-86B68A83C47F}" type="pres">
      <dgm:prSet presAssocID="{F589EB39-0276-4980-BE4B-DE0E9D253287}" presName="node" presStyleLbl="node1" presStyleIdx="2" presStyleCnt="16">
        <dgm:presLayoutVars>
          <dgm:bulletEnabled val="1"/>
        </dgm:presLayoutVars>
      </dgm:prSet>
      <dgm:spPr/>
    </dgm:pt>
    <dgm:pt modelId="{359D77D3-27D8-4883-BFC6-4E381466958F}" type="pres">
      <dgm:prSet presAssocID="{3CEF42F1-4C5A-4066-BB71-297260733461}" presName="sibTrans" presStyleCnt="0"/>
      <dgm:spPr/>
    </dgm:pt>
    <dgm:pt modelId="{16DD2FBE-F850-4638-B7A1-B1F1A4E013F3}" type="pres">
      <dgm:prSet presAssocID="{CE72BD9F-35B6-48EE-A312-5346CC55238B}" presName="node" presStyleLbl="node1" presStyleIdx="3" presStyleCnt="16">
        <dgm:presLayoutVars>
          <dgm:bulletEnabled val="1"/>
        </dgm:presLayoutVars>
      </dgm:prSet>
      <dgm:spPr/>
    </dgm:pt>
    <dgm:pt modelId="{2BDA7475-1439-4ED3-8EC1-A490EF01C2CE}" type="pres">
      <dgm:prSet presAssocID="{53289C09-7D37-49FA-9451-871DE96F7406}" presName="sibTrans" presStyleCnt="0"/>
      <dgm:spPr/>
    </dgm:pt>
    <dgm:pt modelId="{EBFB939F-53BD-41B4-BE2F-A8A1380DCC6D}" type="pres">
      <dgm:prSet presAssocID="{D2B2C466-88D9-4D47-A236-E68884A06E58}" presName="node" presStyleLbl="node1" presStyleIdx="4" presStyleCnt="16">
        <dgm:presLayoutVars>
          <dgm:bulletEnabled val="1"/>
        </dgm:presLayoutVars>
      </dgm:prSet>
      <dgm:spPr/>
    </dgm:pt>
    <dgm:pt modelId="{B06275B3-EFC6-49B8-BC2F-D294FA5D906E}" type="pres">
      <dgm:prSet presAssocID="{23D971EC-4674-4766-9078-710B013CF225}" presName="sibTrans" presStyleCnt="0"/>
      <dgm:spPr/>
    </dgm:pt>
    <dgm:pt modelId="{188393BC-F16E-4C08-A0EB-25E9AFA0E341}" type="pres">
      <dgm:prSet presAssocID="{81799F0B-0709-4A0E-AE0E-5A7AE4C01A1D}" presName="node" presStyleLbl="node1" presStyleIdx="5" presStyleCnt="16">
        <dgm:presLayoutVars>
          <dgm:bulletEnabled val="1"/>
        </dgm:presLayoutVars>
      </dgm:prSet>
      <dgm:spPr/>
    </dgm:pt>
    <dgm:pt modelId="{D76F28F3-9A78-4CC4-88EB-F736824174BE}" type="pres">
      <dgm:prSet presAssocID="{C4CE8473-A5B1-4795-B638-DE47E249CECA}" presName="sibTrans" presStyleCnt="0"/>
      <dgm:spPr/>
    </dgm:pt>
    <dgm:pt modelId="{2C860D08-F8DE-4D25-984F-6EDFDCF82AC5}" type="pres">
      <dgm:prSet presAssocID="{728FE5D6-E71D-4B81-AED3-8BCF454ADA0D}" presName="node" presStyleLbl="node1" presStyleIdx="6" presStyleCnt="16">
        <dgm:presLayoutVars>
          <dgm:bulletEnabled val="1"/>
        </dgm:presLayoutVars>
      </dgm:prSet>
      <dgm:spPr/>
    </dgm:pt>
    <dgm:pt modelId="{EF7095D4-F30C-433E-9610-F876C9DED214}" type="pres">
      <dgm:prSet presAssocID="{426B1457-5B75-4CB5-9936-EC9494BBC06A}" presName="sibTrans" presStyleCnt="0"/>
      <dgm:spPr/>
    </dgm:pt>
    <dgm:pt modelId="{04C310B5-DFD1-4229-8097-9622646991A4}" type="pres">
      <dgm:prSet presAssocID="{9E37684B-0DC4-497D-8AA0-3E304DE6DE84}" presName="node" presStyleLbl="node1" presStyleIdx="7" presStyleCnt="16">
        <dgm:presLayoutVars>
          <dgm:bulletEnabled val="1"/>
        </dgm:presLayoutVars>
      </dgm:prSet>
      <dgm:spPr/>
    </dgm:pt>
    <dgm:pt modelId="{E0891A52-F8AD-4CBA-84E8-1F75129B9FBA}" type="pres">
      <dgm:prSet presAssocID="{608A4B21-7E0F-48FC-B3CD-E766E42C4E78}" presName="sibTrans" presStyleCnt="0"/>
      <dgm:spPr/>
    </dgm:pt>
    <dgm:pt modelId="{12A4DA9E-3E30-4C74-8F01-B0BF9B92E80B}" type="pres">
      <dgm:prSet presAssocID="{8570A498-D4A5-41E3-971C-76CEC15CC472}" presName="node" presStyleLbl="node1" presStyleIdx="8" presStyleCnt="16">
        <dgm:presLayoutVars>
          <dgm:bulletEnabled val="1"/>
        </dgm:presLayoutVars>
      </dgm:prSet>
      <dgm:spPr/>
    </dgm:pt>
    <dgm:pt modelId="{70ACF7CE-2716-4815-88DE-55FDCE812898}" type="pres">
      <dgm:prSet presAssocID="{9BAACAE6-52B7-41C8-A2B1-CEAA9C1DB258}" presName="sibTrans" presStyleCnt="0"/>
      <dgm:spPr/>
    </dgm:pt>
    <dgm:pt modelId="{E1D3326E-0989-4C8F-A04B-3C9A8763DF39}" type="pres">
      <dgm:prSet presAssocID="{4567D29D-AF2D-4DC2-B45D-F3775E4D89FE}" presName="node" presStyleLbl="node1" presStyleIdx="9" presStyleCnt="16">
        <dgm:presLayoutVars>
          <dgm:bulletEnabled val="1"/>
        </dgm:presLayoutVars>
      </dgm:prSet>
      <dgm:spPr/>
    </dgm:pt>
    <dgm:pt modelId="{146B50B1-8CE9-456D-9F78-A9DCF9DEB7F0}" type="pres">
      <dgm:prSet presAssocID="{47E656B8-B96C-4876-94A8-4D56CB51DAFF}" presName="sibTrans" presStyleCnt="0"/>
      <dgm:spPr/>
    </dgm:pt>
    <dgm:pt modelId="{6EA573EA-B6AD-4819-A667-89DE27EDD88F}" type="pres">
      <dgm:prSet presAssocID="{7F17891F-8862-44D9-AAA6-5B030B8BA481}" presName="node" presStyleLbl="node1" presStyleIdx="10" presStyleCnt="16">
        <dgm:presLayoutVars>
          <dgm:bulletEnabled val="1"/>
        </dgm:presLayoutVars>
      </dgm:prSet>
      <dgm:spPr/>
    </dgm:pt>
    <dgm:pt modelId="{999F58B7-C643-4B18-AFBA-0C4262D0C265}" type="pres">
      <dgm:prSet presAssocID="{48DD2807-E4D2-4A68-8D41-B2893920CDC7}" presName="sibTrans" presStyleCnt="0"/>
      <dgm:spPr/>
    </dgm:pt>
    <dgm:pt modelId="{6EEB8522-19FC-4515-9533-7B135AF3E296}" type="pres">
      <dgm:prSet presAssocID="{1EF6449A-EED7-486B-A3EC-EA069C2C2660}" presName="node" presStyleLbl="node1" presStyleIdx="11" presStyleCnt="16">
        <dgm:presLayoutVars>
          <dgm:bulletEnabled val="1"/>
        </dgm:presLayoutVars>
      </dgm:prSet>
      <dgm:spPr/>
    </dgm:pt>
    <dgm:pt modelId="{789A84F9-763D-40E9-98E9-D06FFEDD4EB1}" type="pres">
      <dgm:prSet presAssocID="{188FDA6D-9C38-4394-8946-9402EFBA8C8C}" presName="sibTrans" presStyleCnt="0"/>
      <dgm:spPr/>
    </dgm:pt>
    <dgm:pt modelId="{7DCCB365-5565-4563-A535-ACCC42A73111}" type="pres">
      <dgm:prSet presAssocID="{8A95A890-D325-43F0-B8C2-EFF7E37C8996}" presName="node" presStyleLbl="node1" presStyleIdx="12" presStyleCnt="16">
        <dgm:presLayoutVars>
          <dgm:bulletEnabled val="1"/>
        </dgm:presLayoutVars>
      </dgm:prSet>
      <dgm:spPr/>
    </dgm:pt>
    <dgm:pt modelId="{E0906DDD-B9B5-47F8-9FC2-C328BD7F114B}" type="pres">
      <dgm:prSet presAssocID="{5BB93696-80CC-47E7-9F72-85D281116DF0}" presName="sibTrans" presStyleCnt="0"/>
      <dgm:spPr/>
    </dgm:pt>
    <dgm:pt modelId="{222A61AE-E9BD-4597-91F7-46F6640DF0BD}" type="pres">
      <dgm:prSet presAssocID="{AB764379-79D1-4473-A256-F3981A71F046}" presName="node" presStyleLbl="node1" presStyleIdx="13" presStyleCnt="16">
        <dgm:presLayoutVars>
          <dgm:bulletEnabled val="1"/>
        </dgm:presLayoutVars>
      </dgm:prSet>
      <dgm:spPr/>
    </dgm:pt>
    <dgm:pt modelId="{D528AC36-559A-4193-B387-5A2AD36A3B73}" type="pres">
      <dgm:prSet presAssocID="{7A9FDD3D-5504-497D-B6E0-89881887AC73}" presName="sibTrans" presStyleCnt="0"/>
      <dgm:spPr/>
    </dgm:pt>
    <dgm:pt modelId="{8357CB2B-0CBB-41B7-8750-989882B895A9}" type="pres">
      <dgm:prSet presAssocID="{B50F7F0E-8CCD-418D-9D69-CFFD9D077653}" presName="node" presStyleLbl="node1" presStyleIdx="14" presStyleCnt="16">
        <dgm:presLayoutVars>
          <dgm:bulletEnabled val="1"/>
        </dgm:presLayoutVars>
      </dgm:prSet>
      <dgm:spPr/>
    </dgm:pt>
    <dgm:pt modelId="{FB5FDC1B-D152-4751-AE92-2E2A4FBE86C3}" type="pres">
      <dgm:prSet presAssocID="{1EFC5BDC-7FA2-4CEC-B45A-453AC2F05E9E}" presName="sibTrans" presStyleCnt="0"/>
      <dgm:spPr/>
    </dgm:pt>
    <dgm:pt modelId="{64AAEB4F-9E34-41B7-84E6-0AB756114A5D}" type="pres">
      <dgm:prSet presAssocID="{EC267003-6DDF-42DC-BE04-C1B75CE50C77}" presName="node" presStyleLbl="node1" presStyleIdx="15" presStyleCnt="16">
        <dgm:presLayoutVars>
          <dgm:bulletEnabled val="1"/>
        </dgm:presLayoutVars>
      </dgm:prSet>
      <dgm:spPr/>
    </dgm:pt>
  </dgm:ptLst>
  <dgm:cxnLst>
    <dgm:cxn modelId="{7B1BBE02-2847-4A64-8346-CBE0430B9A4A}" srcId="{EED5ED0B-EA62-4CB2-9DDC-B7D88C333900}" destId="{B50F7F0E-8CCD-418D-9D69-CFFD9D077653}" srcOrd="14" destOrd="0" parTransId="{9AB2E1F4-88C9-49EC-8E19-34649EA4430E}" sibTransId="{1EFC5BDC-7FA2-4CEC-B45A-453AC2F05E9E}"/>
    <dgm:cxn modelId="{79489F0A-7522-43D9-B87B-ECBE74304ACE}" srcId="{EED5ED0B-EA62-4CB2-9DDC-B7D88C333900}" destId="{728FE5D6-E71D-4B81-AED3-8BCF454ADA0D}" srcOrd="6" destOrd="0" parTransId="{B2E910E2-1F2D-4817-A39B-7067A43760D4}" sibTransId="{426B1457-5B75-4CB5-9936-EC9494BBC06A}"/>
    <dgm:cxn modelId="{470A5011-F007-43D4-A93B-A90C829C0099}" srcId="{EED5ED0B-EA62-4CB2-9DDC-B7D88C333900}" destId="{81799F0B-0709-4A0E-AE0E-5A7AE4C01A1D}" srcOrd="5" destOrd="0" parTransId="{45F9DF83-752C-4655-877E-F33D08EC91DC}" sibTransId="{C4CE8473-A5B1-4795-B638-DE47E249CECA}"/>
    <dgm:cxn modelId="{0A0B0612-CE23-4E9F-AA22-20C472CDA7CB}" srcId="{EED5ED0B-EA62-4CB2-9DDC-B7D88C333900}" destId="{DDCF3459-9C67-4139-A0DD-BB1B8AB5AF45}" srcOrd="1" destOrd="0" parTransId="{73B72C05-F5DC-4635-9622-32F6820DCA7F}" sibTransId="{14DA805E-A3B1-485C-825D-1AA813EC1290}"/>
    <dgm:cxn modelId="{BB500816-E56F-4D27-A6DB-DB20BE2CF902}" srcId="{EED5ED0B-EA62-4CB2-9DDC-B7D88C333900}" destId="{7F17891F-8862-44D9-AAA6-5B030B8BA481}" srcOrd="10" destOrd="0" parTransId="{3FCFAD68-A0DA-4B80-B460-CA6444C01028}" sibTransId="{48DD2807-E4D2-4A68-8D41-B2893920CDC7}"/>
    <dgm:cxn modelId="{0B808119-F99F-436B-9C78-B0D9BCAC6D43}" srcId="{EED5ED0B-EA62-4CB2-9DDC-B7D88C333900}" destId="{EC267003-6DDF-42DC-BE04-C1B75CE50C77}" srcOrd="15" destOrd="0" parTransId="{6DF139F3-6BE6-40B4-AC2A-F7C59D1BA965}" sibTransId="{712C58CB-A473-4458-83D3-0627F4531A0A}"/>
    <dgm:cxn modelId="{0134491C-0C50-4BF2-B318-0AAECB12599F}" type="presOf" srcId="{DDCF3459-9C67-4139-A0DD-BB1B8AB5AF45}" destId="{2D5D3A0B-8B66-4183-820D-4D43790A8B7D}" srcOrd="0" destOrd="0" presId="urn:microsoft.com/office/officeart/2005/8/layout/default"/>
    <dgm:cxn modelId="{E8BDC21D-CCE0-4DBC-83E0-B0E24BD3E474}" srcId="{EED5ED0B-EA62-4CB2-9DDC-B7D88C333900}" destId="{4567D29D-AF2D-4DC2-B45D-F3775E4D89FE}" srcOrd="9" destOrd="0" parTransId="{976DCB70-F8B5-4C25-B126-73D074779A52}" sibTransId="{47E656B8-B96C-4876-94A8-4D56CB51DAFF}"/>
    <dgm:cxn modelId="{B6AE0420-AE36-4083-90FD-FEF45D1CBD5A}" type="presOf" srcId="{1EF6449A-EED7-486B-A3EC-EA069C2C2660}" destId="{6EEB8522-19FC-4515-9533-7B135AF3E296}" srcOrd="0" destOrd="0" presId="urn:microsoft.com/office/officeart/2005/8/layout/default"/>
    <dgm:cxn modelId="{650D4F2C-E680-42FC-9A85-D6F3451DF6F4}" srcId="{EED5ED0B-EA62-4CB2-9DDC-B7D88C333900}" destId="{8570A498-D4A5-41E3-971C-76CEC15CC472}" srcOrd="8" destOrd="0" parTransId="{B1BC1D0D-ABD3-4A6C-869C-6DD8FE94056D}" sibTransId="{9BAACAE6-52B7-41C8-A2B1-CEAA9C1DB258}"/>
    <dgm:cxn modelId="{E07E7D2D-630E-4116-A592-F2FAC485AC1B}" srcId="{EED5ED0B-EA62-4CB2-9DDC-B7D88C333900}" destId="{8A95A890-D325-43F0-B8C2-EFF7E37C8996}" srcOrd="12" destOrd="0" parTransId="{5C39E58F-B304-408F-8003-7E28A639764B}" sibTransId="{5BB93696-80CC-47E7-9F72-85D281116DF0}"/>
    <dgm:cxn modelId="{0A3B8E31-83BE-414C-A9A9-92A795C00A79}" type="presOf" srcId="{4120408F-577E-412E-B1C7-2AD1BF2679C8}" destId="{1C8473C9-069D-48FE-AF1E-510E20BCD510}" srcOrd="0" destOrd="0" presId="urn:microsoft.com/office/officeart/2005/8/layout/default"/>
    <dgm:cxn modelId="{5B2B3B36-E492-4C35-819A-D95E931336CF}" type="presOf" srcId="{81799F0B-0709-4A0E-AE0E-5A7AE4C01A1D}" destId="{188393BC-F16E-4C08-A0EB-25E9AFA0E341}" srcOrd="0" destOrd="0" presId="urn:microsoft.com/office/officeart/2005/8/layout/default"/>
    <dgm:cxn modelId="{848D2B3C-A0E7-426E-8D34-2684A9A4FDD2}" type="presOf" srcId="{9E37684B-0DC4-497D-8AA0-3E304DE6DE84}" destId="{04C310B5-DFD1-4229-8097-9622646991A4}" srcOrd="0" destOrd="0" presId="urn:microsoft.com/office/officeart/2005/8/layout/default"/>
    <dgm:cxn modelId="{26AF645D-3F2D-4E99-93FF-E917BBAD1E35}" type="presOf" srcId="{EED5ED0B-EA62-4CB2-9DDC-B7D88C333900}" destId="{8DED0A95-1B4F-4980-8A95-56C25EBC694F}" srcOrd="0" destOrd="0" presId="urn:microsoft.com/office/officeart/2005/8/layout/default"/>
    <dgm:cxn modelId="{0EEB9B60-F941-4AF7-8F1D-2C666C51A0E4}" srcId="{EED5ED0B-EA62-4CB2-9DDC-B7D88C333900}" destId="{AB764379-79D1-4473-A256-F3981A71F046}" srcOrd="13" destOrd="0" parTransId="{BF5C8FEE-2CA3-486F-A0FB-90CED380312D}" sibTransId="{7A9FDD3D-5504-497D-B6E0-89881887AC73}"/>
    <dgm:cxn modelId="{72AF7C61-51DA-4A61-B7DA-3712455EEEF6}" type="presOf" srcId="{7F17891F-8862-44D9-AAA6-5B030B8BA481}" destId="{6EA573EA-B6AD-4819-A667-89DE27EDD88F}" srcOrd="0" destOrd="0" presId="urn:microsoft.com/office/officeart/2005/8/layout/default"/>
    <dgm:cxn modelId="{F655C663-5704-40D9-B9B9-73B14BCFB656}" type="presOf" srcId="{4567D29D-AF2D-4DC2-B45D-F3775E4D89FE}" destId="{E1D3326E-0989-4C8F-A04B-3C9A8763DF39}" srcOrd="0" destOrd="0" presId="urn:microsoft.com/office/officeart/2005/8/layout/default"/>
    <dgm:cxn modelId="{D9D4EF67-C0C4-49EC-B74C-B8B2EC9C7148}" srcId="{EED5ED0B-EA62-4CB2-9DDC-B7D88C333900}" destId="{4120408F-577E-412E-B1C7-2AD1BF2679C8}" srcOrd="0" destOrd="0" parTransId="{A2EB1891-A63A-4932-B438-1AB0012EB024}" sibTransId="{04A108E2-0CE4-46EE-9D40-D95982C2B49D}"/>
    <dgm:cxn modelId="{4120A779-589B-4268-9235-A964E4B2F1F0}" srcId="{EED5ED0B-EA62-4CB2-9DDC-B7D88C333900}" destId="{CE72BD9F-35B6-48EE-A312-5346CC55238B}" srcOrd="3" destOrd="0" parTransId="{931036C6-4152-427D-ADE3-4FBFE5A26DF5}" sibTransId="{53289C09-7D37-49FA-9451-871DE96F7406}"/>
    <dgm:cxn modelId="{159AC489-A62B-42CA-9C5D-ACCC7744F58D}" srcId="{EED5ED0B-EA62-4CB2-9DDC-B7D88C333900}" destId="{D2B2C466-88D9-4D47-A236-E68884A06E58}" srcOrd="4" destOrd="0" parTransId="{014E2570-A538-40B7-B9D6-F41C0E05DAC9}" sibTransId="{23D971EC-4674-4766-9078-710B013CF225}"/>
    <dgm:cxn modelId="{304D1E8D-A8E5-4068-A821-76A001136E05}" type="presOf" srcId="{F589EB39-0276-4980-BE4B-DE0E9D253287}" destId="{BC4B6565-1CB3-4B8D-9AF7-86B68A83C47F}" srcOrd="0" destOrd="0" presId="urn:microsoft.com/office/officeart/2005/8/layout/default"/>
    <dgm:cxn modelId="{5378BD8F-052E-46D4-B615-DBCDC237F737}" type="presOf" srcId="{728FE5D6-E71D-4B81-AED3-8BCF454ADA0D}" destId="{2C860D08-F8DE-4D25-984F-6EDFDCF82AC5}" srcOrd="0" destOrd="0" presId="urn:microsoft.com/office/officeart/2005/8/layout/default"/>
    <dgm:cxn modelId="{61535F9C-6ED7-4944-948E-355B1FF59309}" srcId="{EED5ED0B-EA62-4CB2-9DDC-B7D88C333900}" destId="{1EF6449A-EED7-486B-A3EC-EA069C2C2660}" srcOrd="11" destOrd="0" parTransId="{CF174D82-88A3-4B6E-B369-468165397020}" sibTransId="{188FDA6D-9C38-4394-8946-9402EFBA8C8C}"/>
    <dgm:cxn modelId="{8C2C51A8-F3B1-4518-9597-94E3A5DAAD9F}" type="presOf" srcId="{CE72BD9F-35B6-48EE-A312-5346CC55238B}" destId="{16DD2FBE-F850-4638-B7A1-B1F1A4E013F3}" srcOrd="0" destOrd="0" presId="urn:microsoft.com/office/officeart/2005/8/layout/default"/>
    <dgm:cxn modelId="{991535AA-C6B3-484E-8A55-4D83ADE3B0C2}" srcId="{EED5ED0B-EA62-4CB2-9DDC-B7D88C333900}" destId="{9E37684B-0DC4-497D-8AA0-3E304DE6DE84}" srcOrd="7" destOrd="0" parTransId="{F45629C9-CAB3-4AC5-AD53-B138ED0914EE}" sibTransId="{608A4B21-7E0F-48FC-B3CD-E766E42C4E78}"/>
    <dgm:cxn modelId="{36D2DDB9-3A61-4651-9C46-C43F5F0DFBF5}" type="presOf" srcId="{8A95A890-D325-43F0-B8C2-EFF7E37C8996}" destId="{7DCCB365-5565-4563-A535-ACCC42A73111}" srcOrd="0" destOrd="0" presId="urn:microsoft.com/office/officeart/2005/8/layout/default"/>
    <dgm:cxn modelId="{FA5559C1-39A7-402C-9835-2234EA55C31C}" type="presOf" srcId="{D2B2C466-88D9-4D47-A236-E68884A06E58}" destId="{EBFB939F-53BD-41B4-BE2F-A8A1380DCC6D}" srcOrd="0" destOrd="0" presId="urn:microsoft.com/office/officeart/2005/8/layout/default"/>
    <dgm:cxn modelId="{4D8254D1-E765-4F0D-A935-93353F0E4D6B}" srcId="{EED5ED0B-EA62-4CB2-9DDC-B7D88C333900}" destId="{F589EB39-0276-4980-BE4B-DE0E9D253287}" srcOrd="2" destOrd="0" parTransId="{E88688D7-F20C-4F86-B794-F335565D9630}" sibTransId="{3CEF42F1-4C5A-4066-BB71-297260733461}"/>
    <dgm:cxn modelId="{31D2A8E9-B73B-4948-8AE4-FAB01D8BAE70}" type="presOf" srcId="{B50F7F0E-8CCD-418D-9D69-CFFD9D077653}" destId="{8357CB2B-0CBB-41B7-8750-989882B895A9}" srcOrd="0" destOrd="0" presId="urn:microsoft.com/office/officeart/2005/8/layout/default"/>
    <dgm:cxn modelId="{4ABD97F4-A71B-458D-9AA0-05B07FB5FECE}" type="presOf" srcId="{AB764379-79D1-4473-A256-F3981A71F046}" destId="{222A61AE-E9BD-4597-91F7-46F6640DF0BD}" srcOrd="0" destOrd="0" presId="urn:microsoft.com/office/officeart/2005/8/layout/default"/>
    <dgm:cxn modelId="{7FA759F7-7A23-4C44-8690-48C41A164DC8}" type="presOf" srcId="{8570A498-D4A5-41E3-971C-76CEC15CC472}" destId="{12A4DA9E-3E30-4C74-8F01-B0BF9B92E80B}" srcOrd="0" destOrd="0" presId="urn:microsoft.com/office/officeart/2005/8/layout/default"/>
    <dgm:cxn modelId="{462317FF-0579-45B9-88D7-8636CECA3CD7}" type="presOf" srcId="{EC267003-6DDF-42DC-BE04-C1B75CE50C77}" destId="{64AAEB4F-9E34-41B7-84E6-0AB756114A5D}" srcOrd="0" destOrd="0" presId="urn:microsoft.com/office/officeart/2005/8/layout/default"/>
    <dgm:cxn modelId="{0BAFF0E9-1FDB-4BB8-A799-E200C4202DDC}" type="presParOf" srcId="{8DED0A95-1B4F-4980-8A95-56C25EBC694F}" destId="{1C8473C9-069D-48FE-AF1E-510E20BCD510}" srcOrd="0" destOrd="0" presId="urn:microsoft.com/office/officeart/2005/8/layout/default"/>
    <dgm:cxn modelId="{AFF69F25-9C75-453C-AFFA-7DF12EB961E1}" type="presParOf" srcId="{8DED0A95-1B4F-4980-8A95-56C25EBC694F}" destId="{5341626E-030C-4854-A56B-765EE0819C5A}" srcOrd="1" destOrd="0" presId="urn:microsoft.com/office/officeart/2005/8/layout/default"/>
    <dgm:cxn modelId="{1F0B39A4-C49B-4E96-B9FA-260A4F39B30F}" type="presParOf" srcId="{8DED0A95-1B4F-4980-8A95-56C25EBC694F}" destId="{2D5D3A0B-8B66-4183-820D-4D43790A8B7D}" srcOrd="2" destOrd="0" presId="urn:microsoft.com/office/officeart/2005/8/layout/default"/>
    <dgm:cxn modelId="{852DA698-774C-446F-8C1B-7DA6F24375E1}" type="presParOf" srcId="{8DED0A95-1B4F-4980-8A95-56C25EBC694F}" destId="{B1C0674F-91A2-4A48-883C-C4AD3ADAF96C}" srcOrd="3" destOrd="0" presId="urn:microsoft.com/office/officeart/2005/8/layout/default"/>
    <dgm:cxn modelId="{7BE36A4C-1E99-4FB5-9C29-96E05E236A02}" type="presParOf" srcId="{8DED0A95-1B4F-4980-8A95-56C25EBC694F}" destId="{BC4B6565-1CB3-4B8D-9AF7-86B68A83C47F}" srcOrd="4" destOrd="0" presId="urn:microsoft.com/office/officeart/2005/8/layout/default"/>
    <dgm:cxn modelId="{2BA3D069-A1B3-4D58-AEA2-C736349EB875}" type="presParOf" srcId="{8DED0A95-1B4F-4980-8A95-56C25EBC694F}" destId="{359D77D3-27D8-4883-BFC6-4E381466958F}" srcOrd="5" destOrd="0" presId="urn:microsoft.com/office/officeart/2005/8/layout/default"/>
    <dgm:cxn modelId="{B37663AB-72A5-4E6B-9A0D-9DD0EDF391D1}" type="presParOf" srcId="{8DED0A95-1B4F-4980-8A95-56C25EBC694F}" destId="{16DD2FBE-F850-4638-B7A1-B1F1A4E013F3}" srcOrd="6" destOrd="0" presId="urn:microsoft.com/office/officeart/2005/8/layout/default"/>
    <dgm:cxn modelId="{840E994E-EAE1-4C2B-8569-53CB80E70328}" type="presParOf" srcId="{8DED0A95-1B4F-4980-8A95-56C25EBC694F}" destId="{2BDA7475-1439-4ED3-8EC1-A490EF01C2CE}" srcOrd="7" destOrd="0" presId="urn:microsoft.com/office/officeart/2005/8/layout/default"/>
    <dgm:cxn modelId="{E7740A6D-69A5-4051-B66E-04B6029E9E49}" type="presParOf" srcId="{8DED0A95-1B4F-4980-8A95-56C25EBC694F}" destId="{EBFB939F-53BD-41B4-BE2F-A8A1380DCC6D}" srcOrd="8" destOrd="0" presId="urn:microsoft.com/office/officeart/2005/8/layout/default"/>
    <dgm:cxn modelId="{63B80621-443B-492B-9C7C-FEB815AD8E39}" type="presParOf" srcId="{8DED0A95-1B4F-4980-8A95-56C25EBC694F}" destId="{B06275B3-EFC6-49B8-BC2F-D294FA5D906E}" srcOrd="9" destOrd="0" presId="urn:microsoft.com/office/officeart/2005/8/layout/default"/>
    <dgm:cxn modelId="{B6F83087-2771-4387-866A-9F91A7614B51}" type="presParOf" srcId="{8DED0A95-1B4F-4980-8A95-56C25EBC694F}" destId="{188393BC-F16E-4C08-A0EB-25E9AFA0E341}" srcOrd="10" destOrd="0" presId="urn:microsoft.com/office/officeart/2005/8/layout/default"/>
    <dgm:cxn modelId="{1B763510-7074-485C-93E4-AA6F32484292}" type="presParOf" srcId="{8DED0A95-1B4F-4980-8A95-56C25EBC694F}" destId="{D76F28F3-9A78-4CC4-88EB-F736824174BE}" srcOrd="11" destOrd="0" presId="urn:microsoft.com/office/officeart/2005/8/layout/default"/>
    <dgm:cxn modelId="{2DD6D20E-4A10-4C4E-87CF-8A861BDFDE9B}" type="presParOf" srcId="{8DED0A95-1B4F-4980-8A95-56C25EBC694F}" destId="{2C860D08-F8DE-4D25-984F-6EDFDCF82AC5}" srcOrd="12" destOrd="0" presId="urn:microsoft.com/office/officeart/2005/8/layout/default"/>
    <dgm:cxn modelId="{A892324E-BB90-4D80-930B-532DAE415AAF}" type="presParOf" srcId="{8DED0A95-1B4F-4980-8A95-56C25EBC694F}" destId="{EF7095D4-F30C-433E-9610-F876C9DED214}" srcOrd="13" destOrd="0" presId="urn:microsoft.com/office/officeart/2005/8/layout/default"/>
    <dgm:cxn modelId="{8EB617B2-8134-4CD3-A8C5-1E438B6BBF96}" type="presParOf" srcId="{8DED0A95-1B4F-4980-8A95-56C25EBC694F}" destId="{04C310B5-DFD1-4229-8097-9622646991A4}" srcOrd="14" destOrd="0" presId="urn:microsoft.com/office/officeart/2005/8/layout/default"/>
    <dgm:cxn modelId="{31FEB8E4-1C14-4C34-A104-20B38061A48C}" type="presParOf" srcId="{8DED0A95-1B4F-4980-8A95-56C25EBC694F}" destId="{E0891A52-F8AD-4CBA-84E8-1F75129B9FBA}" srcOrd="15" destOrd="0" presId="urn:microsoft.com/office/officeart/2005/8/layout/default"/>
    <dgm:cxn modelId="{E48EE1F3-CDCF-447E-89C5-DA3F66E2FA6F}" type="presParOf" srcId="{8DED0A95-1B4F-4980-8A95-56C25EBC694F}" destId="{12A4DA9E-3E30-4C74-8F01-B0BF9B92E80B}" srcOrd="16" destOrd="0" presId="urn:microsoft.com/office/officeart/2005/8/layout/default"/>
    <dgm:cxn modelId="{AC5E9268-FE58-4E0B-8CA0-5B49688827CF}" type="presParOf" srcId="{8DED0A95-1B4F-4980-8A95-56C25EBC694F}" destId="{70ACF7CE-2716-4815-88DE-55FDCE812898}" srcOrd="17" destOrd="0" presId="urn:microsoft.com/office/officeart/2005/8/layout/default"/>
    <dgm:cxn modelId="{D5857ADA-4733-45DD-B889-CFCED8DD6B51}" type="presParOf" srcId="{8DED0A95-1B4F-4980-8A95-56C25EBC694F}" destId="{E1D3326E-0989-4C8F-A04B-3C9A8763DF39}" srcOrd="18" destOrd="0" presId="urn:microsoft.com/office/officeart/2005/8/layout/default"/>
    <dgm:cxn modelId="{D5C1DDE6-1461-4717-9F0D-5FA41D6F5CE5}" type="presParOf" srcId="{8DED0A95-1B4F-4980-8A95-56C25EBC694F}" destId="{146B50B1-8CE9-456D-9F78-A9DCF9DEB7F0}" srcOrd="19" destOrd="0" presId="urn:microsoft.com/office/officeart/2005/8/layout/default"/>
    <dgm:cxn modelId="{409F4FCC-D934-410B-9888-327B2D4C7260}" type="presParOf" srcId="{8DED0A95-1B4F-4980-8A95-56C25EBC694F}" destId="{6EA573EA-B6AD-4819-A667-89DE27EDD88F}" srcOrd="20" destOrd="0" presId="urn:microsoft.com/office/officeart/2005/8/layout/default"/>
    <dgm:cxn modelId="{9E22F72F-16A5-4FC3-BF9C-EFDC612E2FCA}" type="presParOf" srcId="{8DED0A95-1B4F-4980-8A95-56C25EBC694F}" destId="{999F58B7-C643-4B18-AFBA-0C4262D0C265}" srcOrd="21" destOrd="0" presId="urn:microsoft.com/office/officeart/2005/8/layout/default"/>
    <dgm:cxn modelId="{D04427F0-E66D-4AFD-A2BB-2DE75D002996}" type="presParOf" srcId="{8DED0A95-1B4F-4980-8A95-56C25EBC694F}" destId="{6EEB8522-19FC-4515-9533-7B135AF3E296}" srcOrd="22" destOrd="0" presId="urn:microsoft.com/office/officeart/2005/8/layout/default"/>
    <dgm:cxn modelId="{0A7690D8-8E05-4CC1-B611-4DA8ADDC975D}" type="presParOf" srcId="{8DED0A95-1B4F-4980-8A95-56C25EBC694F}" destId="{789A84F9-763D-40E9-98E9-D06FFEDD4EB1}" srcOrd="23" destOrd="0" presId="urn:microsoft.com/office/officeart/2005/8/layout/default"/>
    <dgm:cxn modelId="{3F1EA513-11E0-4650-BEE0-DC1D9DEA560E}" type="presParOf" srcId="{8DED0A95-1B4F-4980-8A95-56C25EBC694F}" destId="{7DCCB365-5565-4563-A535-ACCC42A73111}" srcOrd="24" destOrd="0" presId="urn:microsoft.com/office/officeart/2005/8/layout/default"/>
    <dgm:cxn modelId="{0545CA46-4AD0-4563-A2D4-78422CD0642D}" type="presParOf" srcId="{8DED0A95-1B4F-4980-8A95-56C25EBC694F}" destId="{E0906DDD-B9B5-47F8-9FC2-C328BD7F114B}" srcOrd="25" destOrd="0" presId="urn:microsoft.com/office/officeart/2005/8/layout/default"/>
    <dgm:cxn modelId="{B5D2017E-8889-45ED-8B51-CEE96A31CFC2}" type="presParOf" srcId="{8DED0A95-1B4F-4980-8A95-56C25EBC694F}" destId="{222A61AE-E9BD-4597-91F7-46F6640DF0BD}" srcOrd="26" destOrd="0" presId="urn:microsoft.com/office/officeart/2005/8/layout/default"/>
    <dgm:cxn modelId="{56798F75-30D3-47E2-B54A-3975D7D074E2}" type="presParOf" srcId="{8DED0A95-1B4F-4980-8A95-56C25EBC694F}" destId="{D528AC36-559A-4193-B387-5A2AD36A3B73}" srcOrd="27" destOrd="0" presId="urn:microsoft.com/office/officeart/2005/8/layout/default"/>
    <dgm:cxn modelId="{0AF70BC5-C1E6-43E6-9516-152B6C25F236}" type="presParOf" srcId="{8DED0A95-1B4F-4980-8A95-56C25EBC694F}" destId="{8357CB2B-0CBB-41B7-8750-989882B895A9}" srcOrd="28" destOrd="0" presId="urn:microsoft.com/office/officeart/2005/8/layout/default"/>
    <dgm:cxn modelId="{52DC94B2-ACC7-4C39-BAB9-DA9AC5D932FD}" type="presParOf" srcId="{8DED0A95-1B4F-4980-8A95-56C25EBC694F}" destId="{FB5FDC1B-D152-4751-AE92-2E2A4FBE86C3}" srcOrd="29" destOrd="0" presId="urn:microsoft.com/office/officeart/2005/8/layout/default"/>
    <dgm:cxn modelId="{C7B3C2C7-0F3C-48B5-B9DA-247B04EDD9D3}" type="presParOf" srcId="{8DED0A95-1B4F-4980-8A95-56C25EBC694F}" destId="{64AAEB4F-9E34-41B7-84E6-0AB756114A5D}" srcOrd="3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ED5ED0B-EA62-4CB2-9DDC-B7D88C333900}" type="doc">
      <dgm:prSet loTypeId="urn:microsoft.com/office/officeart/2005/8/layout/default" loCatId="list" qsTypeId="urn:microsoft.com/office/officeart/2005/8/quickstyle/simple5" qsCatId="simple" csTypeId="urn:microsoft.com/office/officeart/2005/8/colors/accent0_2" csCatId="mainScheme" phldr="1"/>
      <dgm:spPr/>
      <dgm:t>
        <a:bodyPr/>
        <a:lstStyle/>
        <a:p>
          <a:endParaRPr lang="en-US"/>
        </a:p>
      </dgm:t>
    </dgm:pt>
    <dgm:pt modelId="{4120408F-577E-412E-B1C7-2AD1BF2679C8}">
      <dgm:prSet custT="1"/>
      <dgm:spPr/>
      <dgm:t>
        <a:bodyPr/>
        <a:lstStyle/>
        <a:p>
          <a:r>
            <a:rPr lang="en-IN" sz="1800" b="1" dirty="0">
              <a:solidFill>
                <a:schemeClr val="accent1">
                  <a:lumMod val="75000"/>
                </a:schemeClr>
              </a:solidFill>
              <a:latin typeface="Cambria" panose="02040503050406030204" pitchFamily="18" charset="0"/>
              <a:ea typeface="Cambria" panose="02040503050406030204" pitchFamily="18" charset="0"/>
            </a:rPr>
            <a:t>Don’t harp on technical issues in the first instance</a:t>
          </a:r>
          <a:endParaRPr lang="en-US" sz="1800" b="1" dirty="0">
            <a:solidFill>
              <a:schemeClr val="accent1">
                <a:lumMod val="75000"/>
              </a:schemeClr>
            </a:solidFill>
            <a:latin typeface="Cambria" panose="02040503050406030204" pitchFamily="18" charset="0"/>
            <a:ea typeface="Cambria" panose="02040503050406030204" pitchFamily="18" charset="0"/>
          </a:endParaRPr>
        </a:p>
      </dgm:t>
    </dgm:pt>
    <dgm:pt modelId="{A2EB1891-A63A-4932-B438-1AB0012EB024}" type="parTrans" cxnId="{D9D4EF67-C0C4-49EC-B74C-B8B2EC9C7148}">
      <dgm:prSet/>
      <dgm:spPr/>
      <dgm:t>
        <a:bodyPr/>
        <a:lstStyle/>
        <a:p>
          <a:endParaRPr lang="en-US"/>
        </a:p>
      </dgm:t>
    </dgm:pt>
    <dgm:pt modelId="{04A108E2-0CE4-46EE-9D40-D95982C2B49D}" type="sibTrans" cxnId="{D9D4EF67-C0C4-49EC-B74C-B8B2EC9C7148}">
      <dgm:prSet/>
      <dgm:spPr/>
      <dgm:t>
        <a:bodyPr/>
        <a:lstStyle/>
        <a:p>
          <a:endParaRPr lang="en-US"/>
        </a:p>
      </dgm:t>
    </dgm:pt>
    <dgm:pt modelId="{DDCF3459-9C67-4139-A0DD-BB1B8AB5AF45}">
      <dgm:prSet custT="1"/>
      <dgm:spPr/>
      <dgm:t>
        <a:bodyPr/>
        <a:lstStyle/>
        <a:p>
          <a:r>
            <a:rPr lang="en-IN" sz="1800" b="1" dirty="0">
              <a:solidFill>
                <a:schemeClr val="accent1">
                  <a:lumMod val="75000"/>
                </a:schemeClr>
              </a:solidFill>
              <a:latin typeface="Cambria" panose="02040503050406030204" pitchFamily="18" charset="0"/>
              <a:ea typeface="Cambria" panose="02040503050406030204" pitchFamily="18" charset="0"/>
            </a:rPr>
            <a:t>Limitation can be pressed for provided supported with merits</a:t>
          </a:r>
          <a:endParaRPr lang="en-US" sz="1800" b="1" dirty="0">
            <a:solidFill>
              <a:schemeClr val="accent1">
                <a:lumMod val="75000"/>
              </a:schemeClr>
            </a:solidFill>
            <a:latin typeface="Cambria" panose="02040503050406030204" pitchFamily="18" charset="0"/>
            <a:ea typeface="Cambria" panose="02040503050406030204" pitchFamily="18" charset="0"/>
          </a:endParaRPr>
        </a:p>
      </dgm:t>
    </dgm:pt>
    <dgm:pt modelId="{73B72C05-F5DC-4635-9622-32F6820DCA7F}" type="parTrans" cxnId="{0A0B0612-CE23-4E9F-AA22-20C472CDA7CB}">
      <dgm:prSet/>
      <dgm:spPr/>
      <dgm:t>
        <a:bodyPr/>
        <a:lstStyle/>
        <a:p>
          <a:endParaRPr lang="en-US"/>
        </a:p>
      </dgm:t>
    </dgm:pt>
    <dgm:pt modelId="{14DA805E-A3B1-485C-825D-1AA813EC1290}" type="sibTrans" cxnId="{0A0B0612-CE23-4E9F-AA22-20C472CDA7CB}">
      <dgm:prSet/>
      <dgm:spPr/>
      <dgm:t>
        <a:bodyPr/>
        <a:lstStyle/>
        <a:p>
          <a:endParaRPr lang="en-US"/>
        </a:p>
      </dgm:t>
    </dgm:pt>
    <dgm:pt modelId="{F589EB39-0276-4980-BE4B-DE0E9D253287}">
      <dgm:prSet custT="1"/>
      <dgm:spPr/>
      <dgm:t>
        <a:bodyPr/>
        <a:lstStyle/>
        <a:p>
          <a:r>
            <a:rPr lang="en-IN" sz="1800" b="1" dirty="0">
              <a:solidFill>
                <a:schemeClr val="accent1">
                  <a:lumMod val="75000"/>
                </a:schemeClr>
              </a:solidFill>
              <a:latin typeface="Cambria" panose="02040503050406030204" pitchFamily="18" charset="0"/>
              <a:ea typeface="Cambria" panose="02040503050406030204" pitchFamily="18" charset="0"/>
            </a:rPr>
            <a:t>Keep your ears open and mouth shut</a:t>
          </a:r>
          <a:endParaRPr lang="en-US" sz="1800" b="1" dirty="0">
            <a:solidFill>
              <a:schemeClr val="accent1">
                <a:lumMod val="75000"/>
              </a:schemeClr>
            </a:solidFill>
            <a:latin typeface="Cambria" panose="02040503050406030204" pitchFamily="18" charset="0"/>
            <a:ea typeface="Cambria" panose="02040503050406030204" pitchFamily="18" charset="0"/>
          </a:endParaRPr>
        </a:p>
      </dgm:t>
    </dgm:pt>
    <dgm:pt modelId="{E88688D7-F20C-4F86-B794-F335565D9630}" type="parTrans" cxnId="{4D8254D1-E765-4F0D-A935-93353F0E4D6B}">
      <dgm:prSet/>
      <dgm:spPr/>
      <dgm:t>
        <a:bodyPr/>
        <a:lstStyle/>
        <a:p>
          <a:endParaRPr lang="en-US"/>
        </a:p>
      </dgm:t>
    </dgm:pt>
    <dgm:pt modelId="{3CEF42F1-4C5A-4066-BB71-297260733461}" type="sibTrans" cxnId="{4D8254D1-E765-4F0D-A935-93353F0E4D6B}">
      <dgm:prSet/>
      <dgm:spPr/>
      <dgm:t>
        <a:bodyPr/>
        <a:lstStyle/>
        <a:p>
          <a:endParaRPr lang="en-US"/>
        </a:p>
      </dgm:t>
    </dgm:pt>
    <dgm:pt modelId="{CE72BD9F-35B6-48EE-A312-5346CC55238B}">
      <dgm:prSet custT="1"/>
      <dgm:spPr/>
      <dgm:t>
        <a:bodyPr/>
        <a:lstStyle/>
        <a:p>
          <a:r>
            <a:rPr lang="en-IN" sz="1800" b="1" dirty="0">
              <a:solidFill>
                <a:schemeClr val="accent1">
                  <a:lumMod val="75000"/>
                </a:schemeClr>
              </a:solidFill>
              <a:latin typeface="Cambria" panose="02040503050406030204" pitchFamily="18" charset="0"/>
              <a:ea typeface="Cambria" panose="02040503050406030204" pitchFamily="18" charset="0"/>
            </a:rPr>
            <a:t>Be humble and respectful yet firm</a:t>
          </a:r>
          <a:endParaRPr lang="en-US" sz="1800" b="1" dirty="0">
            <a:solidFill>
              <a:schemeClr val="accent1">
                <a:lumMod val="75000"/>
              </a:schemeClr>
            </a:solidFill>
            <a:latin typeface="Cambria" panose="02040503050406030204" pitchFamily="18" charset="0"/>
            <a:ea typeface="Cambria" panose="02040503050406030204" pitchFamily="18" charset="0"/>
          </a:endParaRPr>
        </a:p>
      </dgm:t>
    </dgm:pt>
    <dgm:pt modelId="{931036C6-4152-427D-ADE3-4FBFE5A26DF5}" type="parTrans" cxnId="{4120A779-589B-4268-9235-A964E4B2F1F0}">
      <dgm:prSet/>
      <dgm:spPr/>
      <dgm:t>
        <a:bodyPr/>
        <a:lstStyle/>
        <a:p>
          <a:endParaRPr lang="en-US"/>
        </a:p>
      </dgm:t>
    </dgm:pt>
    <dgm:pt modelId="{53289C09-7D37-49FA-9451-871DE96F7406}" type="sibTrans" cxnId="{4120A779-589B-4268-9235-A964E4B2F1F0}">
      <dgm:prSet/>
      <dgm:spPr/>
      <dgm:t>
        <a:bodyPr/>
        <a:lstStyle/>
        <a:p>
          <a:endParaRPr lang="en-US"/>
        </a:p>
      </dgm:t>
    </dgm:pt>
    <dgm:pt modelId="{D2B2C466-88D9-4D47-A236-E68884A06E58}">
      <dgm:prSet custT="1"/>
      <dgm:spPr/>
      <dgm:t>
        <a:bodyPr/>
        <a:lstStyle/>
        <a:p>
          <a:r>
            <a:rPr lang="en-IN" sz="1800" b="1" dirty="0">
              <a:solidFill>
                <a:schemeClr val="accent1">
                  <a:lumMod val="75000"/>
                </a:schemeClr>
              </a:solidFill>
              <a:latin typeface="Cambria" panose="02040503050406030204" pitchFamily="18" charset="0"/>
              <a:ea typeface="Cambria" panose="02040503050406030204" pitchFamily="18" charset="0"/>
            </a:rPr>
            <a:t>Respect the DR while arguing the case – Refer as a friend</a:t>
          </a:r>
          <a:endParaRPr lang="en-US" sz="1800" b="1" dirty="0">
            <a:solidFill>
              <a:schemeClr val="accent1">
                <a:lumMod val="75000"/>
              </a:schemeClr>
            </a:solidFill>
            <a:latin typeface="Cambria" panose="02040503050406030204" pitchFamily="18" charset="0"/>
            <a:ea typeface="Cambria" panose="02040503050406030204" pitchFamily="18" charset="0"/>
          </a:endParaRPr>
        </a:p>
      </dgm:t>
    </dgm:pt>
    <dgm:pt modelId="{014E2570-A538-40B7-B9D6-F41C0E05DAC9}" type="parTrans" cxnId="{159AC489-A62B-42CA-9C5D-ACCC7744F58D}">
      <dgm:prSet/>
      <dgm:spPr/>
      <dgm:t>
        <a:bodyPr/>
        <a:lstStyle/>
        <a:p>
          <a:endParaRPr lang="en-US"/>
        </a:p>
      </dgm:t>
    </dgm:pt>
    <dgm:pt modelId="{23D971EC-4674-4766-9078-710B013CF225}" type="sibTrans" cxnId="{159AC489-A62B-42CA-9C5D-ACCC7744F58D}">
      <dgm:prSet/>
      <dgm:spPr/>
      <dgm:t>
        <a:bodyPr/>
        <a:lstStyle/>
        <a:p>
          <a:endParaRPr lang="en-US"/>
        </a:p>
      </dgm:t>
    </dgm:pt>
    <dgm:pt modelId="{81799F0B-0709-4A0E-AE0E-5A7AE4C01A1D}">
      <dgm:prSet custT="1"/>
      <dgm:spPr/>
      <dgm:t>
        <a:bodyPr/>
        <a:lstStyle/>
        <a:p>
          <a:r>
            <a:rPr lang="en-IN" sz="1800" b="1" dirty="0">
              <a:solidFill>
                <a:schemeClr val="accent1">
                  <a:lumMod val="75000"/>
                </a:schemeClr>
              </a:solidFill>
              <a:latin typeface="Cambria" panose="02040503050406030204" pitchFamily="18" charset="0"/>
              <a:ea typeface="Cambria" panose="02040503050406030204" pitchFamily="18" charset="0"/>
            </a:rPr>
            <a:t>In case the DR disrespect you – raise the issue before the bench </a:t>
          </a:r>
          <a:endParaRPr lang="en-US" sz="1800" b="1" dirty="0">
            <a:solidFill>
              <a:schemeClr val="accent1">
                <a:lumMod val="75000"/>
              </a:schemeClr>
            </a:solidFill>
            <a:latin typeface="Cambria" panose="02040503050406030204" pitchFamily="18" charset="0"/>
            <a:ea typeface="Cambria" panose="02040503050406030204" pitchFamily="18" charset="0"/>
          </a:endParaRPr>
        </a:p>
      </dgm:t>
    </dgm:pt>
    <dgm:pt modelId="{45F9DF83-752C-4655-877E-F33D08EC91DC}" type="parTrans" cxnId="{470A5011-F007-43D4-A93B-A90C829C0099}">
      <dgm:prSet/>
      <dgm:spPr/>
      <dgm:t>
        <a:bodyPr/>
        <a:lstStyle/>
        <a:p>
          <a:endParaRPr lang="en-US"/>
        </a:p>
      </dgm:t>
    </dgm:pt>
    <dgm:pt modelId="{C4CE8473-A5B1-4795-B638-DE47E249CECA}" type="sibTrans" cxnId="{470A5011-F007-43D4-A93B-A90C829C0099}">
      <dgm:prSet/>
      <dgm:spPr/>
      <dgm:t>
        <a:bodyPr/>
        <a:lstStyle/>
        <a:p>
          <a:endParaRPr lang="en-US"/>
        </a:p>
      </dgm:t>
    </dgm:pt>
    <dgm:pt modelId="{728FE5D6-E71D-4B81-AED3-8BCF454ADA0D}">
      <dgm:prSet custT="1"/>
      <dgm:spPr/>
      <dgm:t>
        <a:bodyPr/>
        <a:lstStyle/>
        <a:p>
          <a:r>
            <a:rPr lang="en-IN" sz="1800" b="1" dirty="0">
              <a:solidFill>
                <a:schemeClr val="accent1">
                  <a:lumMod val="75000"/>
                </a:schemeClr>
              </a:solidFill>
              <a:latin typeface="Cambria" panose="02040503050406030204" pitchFamily="18" charset="0"/>
              <a:ea typeface="Cambria" panose="02040503050406030204" pitchFamily="18" charset="0"/>
            </a:rPr>
            <a:t>Don’t interrupt the judge while he speaking</a:t>
          </a:r>
          <a:endParaRPr lang="en-US" sz="1800" b="1" dirty="0">
            <a:solidFill>
              <a:schemeClr val="accent1">
                <a:lumMod val="75000"/>
              </a:schemeClr>
            </a:solidFill>
            <a:latin typeface="Cambria" panose="02040503050406030204" pitchFamily="18" charset="0"/>
            <a:ea typeface="Cambria" panose="02040503050406030204" pitchFamily="18" charset="0"/>
          </a:endParaRPr>
        </a:p>
      </dgm:t>
    </dgm:pt>
    <dgm:pt modelId="{B2E910E2-1F2D-4817-A39B-7067A43760D4}" type="parTrans" cxnId="{79489F0A-7522-43D9-B87B-ECBE74304ACE}">
      <dgm:prSet/>
      <dgm:spPr/>
      <dgm:t>
        <a:bodyPr/>
        <a:lstStyle/>
        <a:p>
          <a:endParaRPr lang="en-US"/>
        </a:p>
      </dgm:t>
    </dgm:pt>
    <dgm:pt modelId="{426B1457-5B75-4CB5-9936-EC9494BBC06A}" type="sibTrans" cxnId="{79489F0A-7522-43D9-B87B-ECBE74304ACE}">
      <dgm:prSet/>
      <dgm:spPr/>
      <dgm:t>
        <a:bodyPr/>
        <a:lstStyle/>
        <a:p>
          <a:endParaRPr lang="en-US"/>
        </a:p>
      </dgm:t>
    </dgm:pt>
    <dgm:pt modelId="{9E37684B-0DC4-497D-8AA0-3E304DE6DE84}">
      <dgm:prSet custT="1"/>
      <dgm:spPr/>
      <dgm:t>
        <a:bodyPr/>
        <a:lstStyle/>
        <a:p>
          <a:r>
            <a:rPr lang="en-IN" sz="1800" b="1" dirty="0">
              <a:solidFill>
                <a:schemeClr val="accent1">
                  <a:lumMod val="75000"/>
                </a:schemeClr>
              </a:solidFill>
              <a:latin typeface="Cambria" panose="02040503050406030204" pitchFamily="18" charset="0"/>
              <a:ea typeface="Cambria" panose="02040503050406030204" pitchFamily="18" charset="0"/>
            </a:rPr>
            <a:t>Make note to rebut each of DR’s points in note pad</a:t>
          </a:r>
          <a:endParaRPr lang="en-US" sz="1800" b="1" dirty="0">
            <a:solidFill>
              <a:schemeClr val="accent1">
                <a:lumMod val="75000"/>
              </a:schemeClr>
            </a:solidFill>
            <a:latin typeface="Cambria" panose="02040503050406030204" pitchFamily="18" charset="0"/>
            <a:ea typeface="Cambria" panose="02040503050406030204" pitchFamily="18" charset="0"/>
          </a:endParaRPr>
        </a:p>
      </dgm:t>
    </dgm:pt>
    <dgm:pt modelId="{F45629C9-CAB3-4AC5-AD53-B138ED0914EE}" type="parTrans" cxnId="{991535AA-C6B3-484E-8A55-4D83ADE3B0C2}">
      <dgm:prSet/>
      <dgm:spPr/>
      <dgm:t>
        <a:bodyPr/>
        <a:lstStyle/>
        <a:p>
          <a:endParaRPr lang="en-US"/>
        </a:p>
      </dgm:t>
    </dgm:pt>
    <dgm:pt modelId="{608A4B21-7E0F-48FC-B3CD-E766E42C4E78}" type="sibTrans" cxnId="{991535AA-C6B3-484E-8A55-4D83ADE3B0C2}">
      <dgm:prSet/>
      <dgm:spPr/>
      <dgm:t>
        <a:bodyPr/>
        <a:lstStyle/>
        <a:p>
          <a:endParaRPr lang="en-US"/>
        </a:p>
      </dgm:t>
    </dgm:pt>
    <dgm:pt modelId="{8570A498-D4A5-41E3-971C-76CEC15CC472}">
      <dgm:prSet custT="1"/>
      <dgm:spPr/>
      <dgm:t>
        <a:bodyPr/>
        <a:lstStyle/>
        <a:p>
          <a:r>
            <a:rPr lang="en-IN" sz="1800" b="1" dirty="0">
              <a:solidFill>
                <a:schemeClr val="accent1">
                  <a:lumMod val="75000"/>
                </a:schemeClr>
              </a:solidFill>
              <a:latin typeface="Cambria" panose="02040503050406030204" pitchFamily="18" charset="0"/>
              <a:ea typeface="Cambria" panose="02040503050406030204" pitchFamily="18" charset="0"/>
            </a:rPr>
            <a:t>If needed, seek adjournments with valid reasons</a:t>
          </a:r>
          <a:endParaRPr lang="en-US" sz="1800" b="1" dirty="0">
            <a:solidFill>
              <a:schemeClr val="accent1">
                <a:lumMod val="75000"/>
              </a:schemeClr>
            </a:solidFill>
            <a:latin typeface="Cambria" panose="02040503050406030204" pitchFamily="18" charset="0"/>
            <a:ea typeface="Cambria" panose="02040503050406030204" pitchFamily="18" charset="0"/>
          </a:endParaRPr>
        </a:p>
      </dgm:t>
    </dgm:pt>
    <dgm:pt modelId="{B1BC1D0D-ABD3-4A6C-869C-6DD8FE94056D}" type="parTrans" cxnId="{650D4F2C-E680-42FC-9A85-D6F3451DF6F4}">
      <dgm:prSet/>
      <dgm:spPr/>
      <dgm:t>
        <a:bodyPr/>
        <a:lstStyle/>
        <a:p>
          <a:endParaRPr lang="en-US"/>
        </a:p>
      </dgm:t>
    </dgm:pt>
    <dgm:pt modelId="{9BAACAE6-52B7-41C8-A2B1-CEAA9C1DB258}" type="sibTrans" cxnId="{650D4F2C-E680-42FC-9A85-D6F3451DF6F4}">
      <dgm:prSet/>
      <dgm:spPr/>
      <dgm:t>
        <a:bodyPr/>
        <a:lstStyle/>
        <a:p>
          <a:endParaRPr lang="en-US"/>
        </a:p>
      </dgm:t>
    </dgm:pt>
    <dgm:pt modelId="{4567D29D-AF2D-4DC2-B45D-F3775E4D89FE}">
      <dgm:prSet custT="1"/>
      <dgm:spPr/>
      <dgm:t>
        <a:bodyPr/>
        <a:lstStyle/>
        <a:p>
          <a:r>
            <a:rPr lang="en-IN" sz="1800" b="1" dirty="0">
              <a:solidFill>
                <a:schemeClr val="accent1">
                  <a:lumMod val="75000"/>
                </a:schemeClr>
              </a:solidFill>
              <a:latin typeface="Cambria" panose="02040503050406030204" pitchFamily="18" charset="0"/>
              <a:ea typeface="Cambria" panose="02040503050406030204" pitchFamily="18" charset="0"/>
            </a:rPr>
            <a:t>Never Lie nor breach the judges trust </a:t>
          </a:r>
          <a:endParaRPr lang="en-US" sz="1800" b="1" dirty="0">
            <a:solidFill>
              <a:schemeClr val="accent1">
                <a:lumMod val="75000"/>
              </a:schemeClr>
            </a:solidFill>
            <a:latin typeface="Cambria" panose="02040503050406030204" pitchFamily="18" charset="0"/>
            <a:ea typeface="Cambria" panose="02040503050406030204" pitchFamily="18" charset="0"/>
          </a:endParaRPr>
        </a:p>
      </dgm:t>
    </dgm:pt>
    <dgm:pt modelId="{976DCB70-F8B5-4C25-B126-73D074779A52}" type="parTrans" cxnId="{E8BDC21D-CCE0-4DBC-83E0-B0E24BD3E474}">
      <dgm:prSet/>
      <dgm:spPr/>
      <dgm:t>
        <a:bodyPr/>
        <a:lstStyle/>
        <a:p>
          <a:endParaRPr lang="en-US"/>
        </a:p>
      </dgm:t>
    </dgm:pt>
    <dgm:pt modelId="{47E656B8-B96C-4876-94A8-4D56CB51DAFF}" type="sibTrans" cxnId="{E8BDC21D-CCE0-4DBC-83E0-B0E24BD3E474}">
      <dgm:prSet/>
      <dgm:spPr/>
      <dgm:t>
        <a:bodyPr/>
        <a:lstStyle/>
        <a:p>
          <a:endParaRPr lang="en-US"/>
        </a:p>
      </dgm:t>
    </dgm:pt>
    <dgm:pt modelId="{7F17891F-8862-44D9-AAA6-5B030B8BA481}">
      <dgm:prSet custT="1"/>
      <dgm:spPr/>
      <dgm:t>
        <a:bodyPr/>
        <a:lstStyle/>
        <a:p>
          <a:r>
            <a:rPr lang="en-IN" sz="1800" b="1" dirty="0">
              <a:solidFill>
                <a:schemeClr val="accent1">
                  <a:lumMod val="75000"/>
                </a:schemeClr>
              </a:solidFill>
              <a:latin typeface="Cambria" panose="02040503050406030204" pitchFamily="18" charset="0"/>
              <a:ea typeface="Cambria" panose="02040503050406030204" pitchFamily="18" charset="0"/>
            </a:rPr>
            <a:t>Know your judges</a:t>
          </a:r>
          <a:endParaRPr lang="en-US" sz="1800" b="1" dirty="0">
            <a:solidFill>
              <a:schemeClr val="accent1">
                <a:lumMod val="75000"/>
              </a:schemeClr>
            </a:solidFill>
            <a:latin typeface="Cambria" panose="02040503050406030204" pitchFamily="18" charset="0"/>
            <a:ea typeface="Cambria" panose="02040503050406030204" pitchFamily="18" charset="0"/>
          </a:endParaRPr>
        </a:p>
      </dgm:t>
    </dgm:pt>
    <dgm:pt modelId="{3FCFAD68-A0DA-4B80-B460-CA6444C01028}" type="parTrans" cxnId="{BB500816-E56F-4D27-A6DB-DB20BE2CF902}">
      <dgm:prSet/>
      <dgm:spPr/>
      <dgm:t>
        <a:bodyPr/>
        <a:lstStyle/>
        <a:p>
          <a:endParaRPr lang="en-US"/>
        </a:p>
      </dgm:t>
    </dgm:pt>
    <dgm:pt modelId="{48DD2807-E4D2-4A68-8D41-B2893920CDC7}" type="sibTrans" cxnId="{BB500816-E56F-4D27-A6DB-DB20BE2CF902}">
      <dgm:prSet/>
      <dgm:spPr/>
      <dgm:t>
        <a:bodyPr/>
        <a:lstStyle/>
        <a:p>
          <a:endParaRPr lang="en-US"/>
        </a:p>
      </dgm:t>
    </dgm:pt>
    <dgm:pt modelId="{1EF6449A-EED7-486B-A3EC-EA069C2C2660}">
      <dgm:prSet custT="1"/>
      <dgm:spPr/>
      <dgm:t>
        <a:bodyPr/>
        <a:lstStyle/>
        <a:p>
          <a:r>
            <a:rPr lang="en-IN" sz="1800" b="1" dirty="0">
              <a:solidFill>
                <a:schemeClr val="accent1">
                  <a:lumMod val="75000"/>
                </a:schemeClr>
              </a:solidFill>
              <a:latin typeface="Cambria" panose="02040503050406030204" pitchFamily="18" charset="0"/>
              <a:ea typeface="Cambria" panose="02040503050406030204" pitchFamily="18" charset="0"/>
            </a:rPr>
            <a:t>Know the departmental AR</a:t>
          </a:r>
          <a:endParaRPr lang="en-US" sz="1800" b="1" dirty="0">
            <a:solidFill>
              <a:schemeClr val="accent1">
                <a:lumMod val="75000"/>
              </a:schemeClr>
            </a:solidFill>
            <a:latin typeface="Cambria" panose="02040503050406030204" pitchFamily="18" charset="0"/>
            <a:ea typeface="Cambria" panose="02040503050406030204" pitchFamily="18" charset="0"/>
          </a:endParaRPr>
        </a:p>
      </dgm:t>
    </dgm:pt>
    <dgm:pt modelId="{CF174D82-88A3-4B6E-B369-468165397020}" type="parTrans" cxnId="{61535F9C-6ED7-4944-948E-355B1FF59309}">
      <dgm:prSet/>
      <dgm:spPr/>
      <dgm:t>
        <a:bodyPr/>
        <a:lstStyle/>
        <a:p>
          <a:endParaRPr lang="en-US"/>
        </a:p>
      </dgm:t>
    </dgm:pt>
    <dgm:pt modelId="{188FDA6D-9C38-4394-8946-9402EFBA8C8C}" type="sibTrans" cxnId="{61535F9C-6ED7-4944-948E-355B1FF59309}">
      <dgm:prSet/>
      <dgm:spPr/>
      <dgm:t>
        <a:bodyPr/>
        <a:lstStyle/>
        <a:p>
          <a:endParaRPr lang="en-US"/>
        </a:p>
      </dgm:t>
    </dgm:pt>
    <dgm:pt modelId="{8A95A890-D325-43F0-B8C2-EFF7E37C8996}">
      <dgm:prSet custT="1"/>
      <dgm:spPr/>
      <dgm:t>
        <a:bodyPr/>
        <a:lstStyle/>
        <a:p>
          <a:r>
            <a:rPr lang="en-IN" sz="1800" b="1" dirty="0">
              <a:solidFill>
                <a:schemeClr val="accent1">
                  <a:lumMod val="75000"/>
                </a:schemeClr>
              </a:solidFill>
              <a:latin typeface="Cambria" panose="02040503050406030204" pitchFamily="18" charset="0"/>
              <a:ea typeface="Cambria" panose="02040503050406030204" pitchFamily="18" charset="0"/>
            </a:rPr>
            <a:t>Dress Code – Black Coat with Bow/ Tie</a:t>
          </a:r>
          <a:endParaRPr lang="en-US" sz="1800" b="1" dirty="0">
            <a:solidFill>
              <a:schemeClr val="accent1">
                <a:lumMod val="75000"/>
              </a:schemeClr>
            </a:solidFill>
            <a:latin typeface="Cambria" panose="02040503050406030204" pitchFamily="18" charset="0"/>
            <a:ea typeface="Cambria" panose="02040503050406030204" pitchFamily="18" charset="0"/>
          </a:endParaRPr>
        </a:p>
      </dgm:t>
    </dgm:pt>
    <dgm:pt modelId="{5C39E58F-B304-408F-8003-7E28A639764B}" type="parTrans" cxnId="{E07E7D2D-630E-4116-A592-F2FAC485AC1B}">
      <dgm:prSet/>
      <dgm:spPr/>
      <dgm:t>
        <a:bodyPr/>
        <a:lstStyle/>
        <a:p>
          <a:endParaRPr lang="en-US"/>
        </a:p>
      </dgm:t>
    </dgm:pt>
    <dgm:pt modelId="{5BB93696-80CC-47E7-9F72-85D281116DF0}" type="sibTrans" cxnId="{E07E7D2D-630E-4116-A592-F2FAC485AC1B}">
      <dgm:prSet/>
      <dgm:spPr/>
      <dgm:t>
        <a:bodyPr/>
        <a:lstStyle/>
        <a:p>
          <a:endParaRPr lang="en-US"/>
        </a:p>
      </dgm:t>
    </dgm:pt>
    <dgm:pt modelId="{AB764379-79D1-4473-A256-F3981A71F046}">
      <dgm:prSet custT="1"/>
      <dgm:spPr/>
      <dgm:t>
        <a:bodyPr/>
        <a:lstStyle/>
        <a:p>
          <a:r>
            <a:rPr lang="en-IN" sz="1800" b="1" dirty="0">
              <a:solidFill>
                <a:schemeClr val="accent1">
                  <a:lumMod val="75000"/>
                </a:schemeClr>
              </a:solidFill>
              <a:latin typeface="Cambria" panose="02040503050406030204" pitchFamily="18" charset="0"/>
              <a:ea typeface="Cambria" panose="02040503050406030204" pitchFamily="18" charset="0"/>
            </a:rPr>
            <a:t>Use simple persuasive language</a:t>
          </a:r>
          <a:endParaRPr lang="en-IN" sz="1800" b="1" dirty="0">
            <a:solidFill>
              <a:schemeClr val="accent1">
                <a:lumMod val="75000"/>
              </a:schemeClr>
            </a:solidFill>
          </a:endParaRPr>
        </a:p>
      </dgm:t>
    </dgm:pt>
    <dgm:pt modelId="{BF5C8FEE-2CA3-486F-A0FB-90CED380312D}" type="parTrans" cxnId="{0EEB9B60-F941-4AF7-8F1D-2C666C51A0E4}">
      <dgm:prSet/>
      <dgm:spPr/>
      <dgm:t>
        <a:bodyPr/>
        <a:lstStyle/>
        <a:p>
          <a:endParaRPr lang="en-IN"/>
        </a:p>
      </dgm:t>
    </dgm:pt>
    <dgm:pt modelId="{7A9FDD3D-5504-497D-B6E0-89881887AC73}" type="sibTrans" cxnId="{0EEB9B60-F941-4AF7-8F1D-2C666C51A0E4}">
      <dgm:prSet/>
      <dgm:spPr/>
      <dgm:t>
        <a:bodyPr/>
        <a:lstStyle/>
        <a:p>
          <a:endParaRPr lang="en-IN"/>
        </a:p>
      </dgm:t>
    </dgm:pt>
    <dgm:pt modelId="{B50F7F0E-8CCD-418D-9D69-CFFD9D077653}">
      <dgm:prSet custT="1"/>
      <dgm:spPr/>
      <dgm:t>
        <a:bodyPr/>
        <a:lstStyle/>
        <a:p>
          <a:r>
            <a:rPr lang="en-IN" sz="1800" b="1" dirty="0">
              <a:solidFill>
                <a:schemeClr val="accent1">
                  <a:lumMod val="75000"/>
                </a:schemeClr>
              </a:solidFill>
              <a:latin typeface="Cambria" panose="02040503050406030204" pitchFamily="18" charset="0"/>
              <a:ea typeface="Cambria" panose="02040503050406030204" pitchFamily="18" charset="0"/>
            </a:rPr>
            <a:t>Rebut opposing counsels arguments without being defensive</a:t>
          </a:r>
          <a:endParaRPr lang="en-IN" sz="1800" b="1" dirty="0">
            <a:solidFill>
              <a:schemeClr val="accent1">
                <a:lumMod val="75000"/>
              </a:schemeClr>
            </a:solidFill>
          </a:endParaRPr>
        </a:p>
      </dgm:t>
    </dgm:pt>
    <dgm:pt modelId="{9AB2E1F4-88C9-49EC-8E19-34649EA4430E}" type="parTrans" cxnId="{7B1BBE02-2847-4A64-8346-CBE0430B9A4A}">
      <dgm:prSet/>
      <dgm:spPr/>
      <dgm:t>
        <a:bodyPr/>
        <a:lstStyle/>
        <a:p>
          <a:endParaRPr lang="en-IN"/>
        </a:p>
      </dgm:t>
    </dgm:pt>
    <dgm:pt modelId="{1EFC5BDC-7FA2-4CEC-B45A-453AC2F05E9E}" type="sibTrans" cxnId="{7B1BBE02-2847-4A64-8346-CBE0430B9A4A}">
      <dgm:prSet/>
      <dgm:spPr/>
      <dgm:t>
        <a:bodyPr/>
        <a:lstStyle/>
        <a:p>
          <a:endParaRPr lang="en-IN"/>
        </a:p>
      </dgm:t>
    </dgm:pt>
    <dgm:pt modelId="{EC267003-6DDF-42DC-BE04-C1B75CE50C77}">
      <dgm:prSet custT="1"/>
      <dgm:spPr/>
      <dgm:t>
        <a:bodyPr/>
        <a:lstStyle/>
        <a:p>
          <a:r>
            <a:rPr lang="en-US" sz="1800" b="1" dirty="0">
              <a:solidFill>
                <a:schemeClr val="accent1">
                  <a:lumMod val="75000"/>
                </a:schemeClr>
              </a:solidFill>
              <a:latin typeface="Cambria" panose="02040503050406030204" pitchFamily="18" charset="0"/>
              <a:ea typeface="Cambria" panose="02040503050406030204" pitchFamily="18" charset="0"/>
            </a:rPr>
            <a:t>Know when to stop</a:t>
          </a:r>
          <a:endParaRPr lang="en-IN" sz="1800" b="1" dirty="0">
            <a:solidFill>
              <a:schemeClr val="accent1">
                <a:lumMod val="75000"/>
              </a:schemeClr>
            </a:solidFill>
            <a:latin typeface="Cambria" panose="02040503050406030204" pitchFamily="18" charset="0"/>
            <a:ea typeface="Cambria" panose="02040503050406030204" pitchFamily="18" charset="0"/>
          </a:endParaRPr>
        </a:p>
      </dgm:t>
    </dgm:pt>
    <dgm:pt modelId="{6DF139F3-6BE6-40B4-AC2A-F7C59D1BA965}" type="parTrans" cxnId="{0B808119-F99F-436B-9C78-B0D9BCAC6D43}">
      <dgm:prSet/>
      <dgm:spPr/>
      <dgm:t>
        <a:bodyPr/>
        <a:lstStyle/>
        <a:p>
          <a:endParaRPr lang="en-IN"/>
        </a:p>
      </dgm:t>
    </dgm:pt>
    <dgm:pt modelId="{712C58CB-A473-4458-83D3-0627F4531A0A}" type="sibTrans" cxnId="{0B808119-F99F-436B-9C78-B0D9BCAC6D43}">
      <dgm:prSet/>
      <dgm:spPr/>
      <dgm:t>
        <a:bodyPr/>
        <a:lstStyle/>
        <a:p>
          <a:endParaRPr lang="en-IN"/>
        </a:p>
      </dgm:t>
    </dgm:pt>
    <dgm:pt modelId="{8DED0A95-1B4F-4980-8A95-56C25EBC694F}" type="pres">
      <dgm:prSet presAssocID="{EED5ED0B-EA62-4CB2-9DDC-B7D88C333900}" presName="diagram" presStyleCnt="0">
        <dgm:presLayoutVars>
          <dgm:dir/>
          <dgm:resizeHandles val="exact"/>
        </dgm:presLayoutVars>
      </dgm:prSet>
      <dgm:spPr/>
    </dgm:pt>
    <dgm:pt modelId="{1C8473C9-069D-48FE-AF1E-510E20BCD510}" type="pres">
      <dgm:prSet presAssocID="{4120408F-577E-412E-B1C7-2AD1BF2679C8}" presName="node" presStyleLbl="node1" presStyleIdx="0" presStyleCnt="16">
        <dgm:presLayoutVars>
          <dgm:bulletEnabled val="1"/>
        </dgm:presLayoutVars>
      </dgm:prSet>
      <dgm:spPr/>
    </dgm:pt>
    <dgm:pt modelId="{5341626E-030C-4854-A56B-765EE0819C5A}" type="pres">
      <dgm:prSet presAssocID="{04A108E2-0CE4-46EE-9D40-D95982C2B49D}" presName="sibTrans" presStyleCnt="0"/>
      <dgm:spPr/>
    </dgm:pt>
    <dgm:pt modelId="{2D5D3A0B-8B66-4183-820D-4D43790A8B7D}" type="pres">
      <dgm:prSet presAssocID="{DDCF3459-9C67-4139-A0DD-BB1B8AB5AF45}" presName="node" presStyleLbl="node1" presStyleIdx="1" presStyleCnt="16">
        <dgm:presLayoutVars>
          <dgm:bulletEnabled val="1"/>
        </dgm:presLayoutVars>
      </dgm:prSet>
      <dgm:spPr/>
    </dgm:pt>
    <dgm:pt modelId="{B1C0674F-91A2-4A48-883C-C4AD3ADAF96C}" type="pres">
      <dgm:prSet presAssocID="{14DA805E-A3B1-485C-825D-1AA813EC1290}" presName="sibTrans" presStyleCnt="0"/>
      <dgm:spPr/>
    </dgm:pt>
    <dgm:pt modelId="{BC4B6565-1CB3-4B8D-9AF7-86B68A83C47F}" type="pres">
      <dgm:prSet presAssocID="{F589EB39-0276-4980-BE4B-DE0E9D253287}" presName="node" presStyleLbl="node1" presStyleIdx="2" presStyleCnt="16">
        <dgm:presLayoutVars>
          <dgm:bulletEnabled val="1"/>
        </dgm:presLayoutVars>
      </dgm:prSet>
      <dgm:spPr/>
    </dgm:pt>
    <dgm:pt modelId="{359D77D3-27D8-4883-BFC6-4E381466958F}" type="pres">
      <dgm:prSet presAssocID="{3CEF42F1-4C5A-4066-BB71-297260733461}" presName="sibTrans" presStyleCnt="0"/>
      <dgm:spPr/>
    </dgm:pt>
    <dgm:pt modelId="{16DD2FBE-F850-4638-B7A1-B1F1A4E013F3}" type="pres">
      <dgm:prSet presAssocID="{CE72BD9F-35B6-48EE-A312-5346CC55238B}" presName="node" presStyleLbl="node1" presStyleIdx="3" presStyleCnt="16">
        <dgm:presLayoutVars>
          <dgm:bulletEnabled val="1"/>
        </dgm:presLayoutVars>
      </dgm:prSet>
      <dgm:spPr/>
    </dgm:pt>
    <dgm:pt modelId="{2BDA7475-1439-4ED3-8EC1-A490EF01C2CE}" type="pres">
      <dgm:prSet presAssocID="{53289C09-7D37-49FA-9451-871DE96F7406}" presName="sibTrans" presStyleCnt="0"/>
      <dgm:spPr/>
    </dgm:pt>
    <dgm:pt modelId="{EBFB939F-53BD-41B4-BE2F-A8A1380DCC6D}" type="pres">
      <dgm:prSet presAssocID="{D2B2C466-88D9-4D47-A236-E68884A06E58}" presName="node" presStyleLbl="node1" presStyleIdx="4" presStyleCnt="16">
        <dgm:presLayoutVars>
          <dgm:bulletEnabled val="1"/>
        </dgm:presLayoutVars>
      </dgm:prSet>
      <dgm:spPr/>
    </dgm:pt>
    <dgm:pt modelId="{B06275B3-EFC6-49B8-BC2F-D294FA5D906E}" type="pres">
      <dgm:prSet presAssocID="{23D971EC-4674-4766-9078-710B013CF225}" presName="sibTrans" presStyleCnt="0"/>
      <dgm:spPr/>
    </dgm:pt>
    <dgm:pt modelId="{188393BC-F16E-4C08-A0EB-25E9AFA0E341}" type="pres">
      <dgm:prSet presAssocID="{81799F0B-0709-4A0E-AE0E-5A7AE4C01A1D}" presName="node" presStyleLbl="node1" presStyleIdx="5" presStyleCnt="16">
        <dgm:presLayoutVars>
          <dgm:bulletEnabled val="1"/>
        </dgm:presLayoutVars>
      </dgm:prSet>
      <dgm:spPr/>
    </dgm:pt>
    <dgm:pt modelId="{D76F28F3-9A78-4CC4-88EB-F736824174BE}" type="pres">
      <dgm:prSet presAssocID="{C4CE8473-A5B1-4795-B638-DE47E249CECA}" presName="sibTrans" presStyleCnt="0"/>
      <dgm:spPr/>
    </dgm:pt>
    <dgm:pt modelId="{2C860D08-F8DE-4D25-984F-6EDFDCF82AC5}" type="pres">
      <dgm:prSet presAssocID="{728FE5D6-E71D-4B81-AED3-8BCF454ADA0D}" presName="node" presStyleLbl="node1" presStyleIdx="6" presStyleCnt="16">
        <dgm:presLayoutVars>
          <dgm:bulletEnabled val="1"/>
        </dgm:presLayoutVars>
      </dgm:prSet>
      <dgm:spPr/>
    </dgm:pt>
    <dgm:pt modelId="{EF7095D4-F30C-433E-9610-F876C9DED214}" type="pres">
      <dgm:prSet presAssocID="{426B1457-5B75-4CB5-9936-EC9494BBC06A}" presName="sibTrans" presStyleCnt="0"/>
      <dgm:spPr/>
    </dgm:pt>
    <dgm:pt modelId="{04C310B5-DFD1-4229-8097-9622646991A4}" type="pres">
      <dgm:prSet presAssocID="{9E37684B-0DC4-497D-8AA0-3E304DE6DE84}" presName="node" presStyleLbl="node1" presStyleIdx="7" presStyleCnt="16">
        <dgm:presLayoutVars>
          <dgm:bulletEnabled val="1"/>
        </dgm:presLayoutVars>
      </dgm:prSet>
      <dgm:spPr/>
    </dgm:pt>
    <dgm:pt modelId="{E0891A52-F8AD-4CBA-84E8-1F75129B9FBA}" type="pres">
      <dgm:prSet presAssocID="{608A4B21-7E0F-48FC-B3CD-E766E42C4E78}" presName="sibTrans" presStyleCnt="0"/>
      <dgm:spPr/>
    </dgm:pt>
    <dgm:pt modelId="{12A4DA9E-3E30-4C74-8F01-B0BF9B92E80B}" type="pres">
      <dgm:prSet presAssocID="{8570A498-D4A5-41E3-971C-76CEC15CC472}" presName="node" presStyleLbl="node1" presStyleIdx="8" presStyleCnt="16">
        <dgm:presLayoutVars>
          <dgm:bulletEnabled val="1"/>
        </dgm:presLayoutVars>
      </dgm:prSet>
      <dgm:spPr/>
    </dgm:pt>
    <dgm:pt modelId="{70ACF7CE-2716-4815-88DE-55FDCE812898}" type="pres">
      <dgm:prSet presAssocID="{9BAACAE6-52B7-41C8-A2B1-CEAA9C1DB258}" presName="sibTrans" presStyleCnt="0"/>
      <dgm:spPr/>
    </dgm:pt>
    <dgm:pt modelId="{E1D3326E-0989-4C8F-A04B-3C9A8763DF39}" type="pres">
      <dgm:prSet presAssocID="{4567D29D-AF2D-4DC2-B45D-F3775E4D89FE}" presName="node" presStyleLbl="node1" presStyleIdx="9" presStyleCnt="16">
        <dgm:presLayoutVars>
          <dgm:bulletEnabled val="1"/>
        </dgm:presLayoutVars>
      </dgm:prSet>
      <dgm:spPr/>
    </dgm:pt>
    <dgm:pt modelId="{146B50B1-8CE9-456D-9F78-A9DCF9DEB7F0}" type="pres">
      <dgm:prSet presAssocID="{47E656B8-B96C-4876-94A8-4D56CB51DAFF}" presName="sibTrans" presStyleCnt="0"/>
      <dgm:spPr/>
    </dgm:pt>
    <dgm:pt modelId="{6EA573EA-B6AD-4819-A667-89DE27EDD88F}" type="pres">
      <dgm:prSet presAssocID="{7F17891F-8862-44D9-AAA6-5B030B8BA481}" presName="node" presStyleLbl="node1" presStyleIdx="10" presStyleCnt="16">
        <dgm:presLayoutVars>
          <dgm:bulletEnabled val="1"/>
        </dgm:presLayoutVars>
      </dgm:prSet>
      <dgm:spPr/>
    </dgm:pt>
    <dgm:pt modelId="{999F58B7-C643-4B18-AFBA-0C4262D0C265}" type="pres">
      <dgm:prSet presAssocID="{48DD2807-E4D2-4A68-8D41-B2893920CDC7}" presName="sibTrans" presStyleCnt="0"/>
      <dgm:spPr/>
    </dgm:pt>
    <dgm:pt modelId="{6EEB8522-19FC-4515-9533-7B135AF3E296}" type="pres">
      <dgm:prSet presAssocID="{1EF6449A-EED7-486B-A3EC-EA069C2C2660}" presName="node" presStyleLbl="node1" presStyleIdx="11" presStyleCnt="16">
        <dgm:presLayoutVars>
          <dgm:bulletEnabled val="1"/>
        </dgm:presLayoutVars>
      </dgm:prSet>
      <dgm:spPr/>
    </dgm:pt>
    <dgm:pt modelId="{789A84F9-763D-40E9-98E9-D06FFEDD4EB1}" type="pres">
      <dgm:prSet presAssocID="{188FDA6D-9C38-4394-8946-9402EFBA8C8C}" presName="sibTrans" presStyleCnt="0"/>
      <dgm:spPr/>
    </dgm:pt>
    <dgm:pt modelId="{7DCCB365-5565-4563-A535-ACCC42A73111}" type="pres">
      <dgm:prSet presAssocID="{8A95A890-D325-43F0-B8C2-EFF7E37C8996}" presName="node" presStyleLbl="node1" presStyleIdx="12" presStyleCnt="16">
        <dgm:presLayoutVars>
          <dgm:bulletEnabled val="1"/>
        </dgm:presLayoutVars>
      </dgm:prSet>
      <dgm:spPr/>
    </dgm:pt>
    <dgm:pt modelId="{E0906DDD-B9B5-47F8-9FC2-C328BD7F114B}" type="pres">
      <dgm:prSet presAssocID="{5BB93696-80CC-47E7-9F72-85D281116DF0}" presName="sibTrans" presStyleCnt="0"/>
      <dgm:spPr/>
    </dgm:pt>
    <dgm:pt modelId="{222A61AE-E9BD-4597-91F7-46F6640DF0BD}" type="pres">
      <dgm:prSet presAssocID="{AB764379-79D1-4473-A256-F3981A71F046}" presName="node" presStyleLbl="node1" presStyleIdx="13" presStyleCnt="16">
        <dgm:presLayoutVars>
          <dgm:bulletEnabled val="1"/>
        </dgm:presLayoutVars>
      </dgm:prSet>
      <dgm:spPr/>
    </dgm:pt>
    <dgm:pt modelId="{D528AC36-559A-4193-B387-5A2AD36A3B73}" type="pres">
      <dgm:prSet presAssocID="{7A9FDD3D-5504-497D-B6E0-89881887AC73}" presName="sibTrans" presStyleCnt="0"/>
      <dgm:spPr/>
    </dgm:pt>
    <dgm:pt modelId="{8357CB2B-0CBB-41B7-8750-989882B895A9}" type="pres">
      <dgm:prSet presAssocID="{B50F7F0E-8CCD-418D-9D69-CFFD9D077653}" presName="node" presStyleLbl="node1" presStyleIdx="14" presStyleCnt="16">
        <dgm:presLayoutVars>
          <dgm:bulletEnabled val="1"/>
        </dgm:presLayoutVars>
      </dgm:prSet>
      <dgm:spPr/>
    </dgm:pt>
    <dgm:pt modelId="{FB5FDC1B-D152-4751-AE92-2E2A4FBE86C3}" type="pres">
      <dgm:prSet presAssocID="{1EFC5BDC-7FA2-4CEC-B45A-453AC2F05E9E}" presName="sibTrans" presStyleCnt="0"/>
      <dgm:spPr/>
    </dgm:pt>
    <dgm:pt modelId="{64AAEB4F-9E34-41B7-84E6-0AB756114A5D}" type="pres">
      <dgm:prSet presAssocID="{EC267003-6DDF-42DC-BE04-C1B75CE50C77}" presName="node" presStyleLbl="node1" presStyleIdx="15" presStyleCnt="16">
        <dgm:presLayoutVars>
          <dgm:bulletEnabled val="1"/>
        </dgm:presLayoutVars>
      </dgm:prSet>
      <dgm:spPr/>
    </dgm:pt>
  </dgm:ptLst>
  <dgm:cxnLst>
    <dgm:cxn modelId="{7B1BBE02-2847-4A64-8346-CBE0430B9A4A}" srcId="{EED5ED0B-EA62-4CB2-9DDC-B7D88C333900}" destId="{B50F7F0E-8CCD-418D-9D69-CFFD9D077653}" srcOrd="14" destOrd="0" parTransId="{9AB2E1F4-88C9-49EC-8E19-34649EA4430E}" sibTransId="{1EFC5BDC-7FA2-4CEC-B45A-453AC2F05E9E}"/>
    <dgm:cxn modelId="{79489F0A-7522-43D9-B87B-ECBE74304ACE}" srcId="{EED5ED0B-EA62-4CB2-9DDC-B7D88C333900}" destId="{728FE5D6-E71D-4B81-AED3-8BCF454ADA0D}" srcOrd="6" destOrd="0" parTransId="{B2E910E2-1F2D-4817-A39B-7067A43760D4}" sibTransId="{426B1457-5B75-4CB5-9936-EC9494BBC06A}"/>
    <dgm:cxn modelId="{470A5011-F007-43D4-A93B-A90C829C0099}" srcId="{EED5ED0B-EA62-4CB2-9DDC-B7D88C333900}" destId="{81799F0B-0709-4A0E-AE0E-5A7AE4C01A1D}" srcOrd="5" destOrd="0" parTransId="{45F9DF83-752C-4655-877E-F33D08EC91DC}" sibTransId="{C4CE8473-A5B1-4795-B638-DE47E249CECA}"/>
    <dgm:cxn modelId="{0A0B0612-CE23-4E9F-AA22-20C472CDA7CB}" srcId="{EED5ED0B-EA62-4CB2-9DDC-B7D88C333900}" destId="{DDCF3459-9C67-4139-A0DD-BB1B8AB5AF45}" srcOrd="1" destOrd="0" parTransId="{73B72C05-F5DC-4635-9622-32F6820DCA7F}" sibTransId="{14DA805E-A3B1-485C-825D-1AA813EC1290}"/>
    <dgm:cxn modelId="{BB500816-E56F-4D27-A6DB-DB20BE2CF902}" srcId="{EED5ED0B-EA62-4CB2-9DDC-B7D88C333900}" destId="{7F17891F-8862-44D9-AAA6-5B030B8BA481}" srcOrd="10" destOrd="0" parTransId="{3FCFAD68-A0DA-4B80-B460-CA6444C01028}" sibTransId="{48DD2807-E4D2-4A68-8D41-B2893920CDC7}"/>
    <dgm:cxn modelId="{0B808119-F99F-436B-9C78-B0D9BCAC6D43}" srcId="{EED5ED0B-EA62-4CB2-9DDC-B7D88C333900}" destId="{EC267003-6DDF-42DC-BE04-C1B75CE50C77}" srcOrd="15" destOrd="0" parTransId="{6DF139F3-6BE6-40B4-AC2A-F7C59D1BA965}" sibTransId="{712C58CB-A473-4458-83D3-0627F4531A0A}"/>
    <dgm:cxn modelId="{0134491C-0C50-4BF2-B318-0AAECB12599F}" type="presOf" srcId="{DDCF3459-9C67-4139-A0DD-BB1B8AB5AF45}" destId="{2D5D3A0B-8B66-4183-820D-4D43790A8B7D}" srcOrd="0" destOrd="0" presId="urn:microsoft.com/office/officeart/2005/8/layout/default"/>
    <dgm:cxn modelId="{E8BDC21D-CCE0-4DBC-83E0-B0E24BD3E474}" srcId="{EED5ED0B-EA62-4CB2-9DDC-B7D88C333900}" destId="{4567D29D-AF2D-4DC2-B45D-F3775E4D89FE}" srcOrd="9" destOrd="0" parTransId="{976DCB70-F8B5-4C25-B126-73D074779A52}" sibTransId="{47E656B8-B96C-4876-94A8-4D56CB51DAFF}"/>
    <dgm:cxn modelId="{B6AE0420-AE36-4083-90FD-FEF45D1CBD5A}" type="presOf" srcId="{1EF6449A-EED7-486B-A3EC-EA069C2C2660}" destId="{6EEB8522-19FC-4515-9533-7B135AF3E296}" srcOrd="0" destOrd="0" presId="urn:microsoft.com/office/officeart/2005/8/layout/default"/>
    <dgm:cxn modelId="{650D4F2C-E680-42FC-9A85-D6F3451DF6F4}" srcId="{EED5ED0B-EA62-4CB2-9DDC-B7D88C333900}" destId="{8570A498-D4A5-41E3-971C-76CEC15CC472}" srcOrd="8" destOrd="0" parTransId="{B1BC1D0D-ABD3-4A6C-869C-6DD8FE94056D}" sibTransId="{9BAACAE6-52B7-41C8-A2B1-CEAA9C1DB258}"/>
    <dgm:cxn modelId="{E07E7D2D-630E-4116-A592-F2FAC485AC1B}" srcId="{EED5ED0B-EA62-4CB2-9DDC-B7D88C333900}" destId="{8A95A890-D325-43F0-B8C2-EFF7E37C8996}" srcOrd="12" destOrd="0" parTransId="{5C39E58F-B304-408F-8003-7E28A639764B}" sibTransId="{5BB93696-80CC-47E7-9F72-85D281116DF0}"/>
    <dgm:cxn modelId="{0A3B8E31-83BE-414C-A9A9-92A795C00A79}" type="presOf" srcId="{4120408F-577E-412E-B1C7-2AD1BF2679C8}" destId="{1C8473C9-069D-48FE-AF1E-510E20BCD510}" srcOrd="0" destOrd="0" presId="urn:microsoft.com/office/officeart/2005/8/layout/default"/>
    <dgm:cxn modelId="{5B2B3B36-E492-4C35-819A-D95E931336CF}" type="presOf" srcId="{81799F0B-0709-4A0E-AE0E-5A7AE4C01A1D}" destId="{188393BC-F16E-4C08-A0EB-25E9AFA0E341}" srcOrd="0" destOrd="0" presId="urn:microsoft.com/office/officeart/2005/8/layout/default"/>
    <dgm:cxn modelId="{848D2B3C-A0E7-426E-8D34-2684A9A4FDD2}" type="presOf" srcId="{9E37684B-0DC4-497D-8AA0-3E304DE6DE84}" destId="{04C310B5-DFD1-4229-8097-9622646991A4}" srcOrd="0" destOrd="0" presId="urn:microsoft.com/office/officeart/2005/8/layout/default"/>
    <dgm:cxn modelId="{26AF645D-3F2D-4E99-93FF-E917BBAD1E35}" type="presOf" srcId="{EED5ED0B-EA62-4CB2-9DDC-B7D88C333900}" destId="{8DED0A95-1B4F-4980-8A95-56C25EBC694F}" srcOrd="0" destOrd="0" presId="urn:microsoft.com/office/officeart/2005/8/layout/default"/>
    <dgm:cxn modelId="{0EEB9B60-F941-4AF7-8F1D-2C666C51A0E4}" srcId="{EED5ED0B-EA62-4CB2-9DDC-B7D88C333900}" destId="{AB764379-79D1-4473-A256-F3981A71F046}" srcOrd="13" destOrd="0" parTransId="{BF5C8FEE-2CA3-486F-A0FB-90CED380312D}" sibTransId="{7A9FDD3D-5504-497D-B6E0-89881887AC73}"/>
    <dgm:cxn modelId="{72AF7C61-51DA-4A61-B7DA-3712455EEEF6}" type="presOf" srcId="{7F17891F-8862-44D9-AAA6-5B030B8BA481}" destId="{6EA573EA-B6AD-4819-A667-89DE27EDD88F}" srcOrd="0" destOrd="0" presId="urn:microsoft.com/office/officeart/2005/8/layout/default"/>
    <dgm:cxn modelId="{F655C663-5704-40D9-B9B9-73B14BCFB656}" type="presOf" srcId="{4567D29D-AF2D-4DC2-B45D-F3775E4D89FE}" destId="{E1D3326E-0989-4C8F-A04B-3C9A8763DF39}" srcOrd="0" destOrd="0" presId="urn:microsoft.com/office/officeart/2005/8/layout/default"/>
    <dgm:cxn modelId="{D9D4EF67-C0C4-49EC-B74C-B8B2EC9C7148}" srcId="{EED5ED0B-EA62-4CB2-9DDC-B7D88C333900}" destId="{4120408F-577E-412E-B1C7-2AD1BF2679C8}" srcOrd="0" destOrd="0" parTransId="{A2EB1891-A63A-4932-B438-1AB0012EB024}" sibTransId="{04A108E2-0CE4-46EE-9D40-D95982C2B49D}"/>
    <dgm:cxn modelId="{4120A779-589B-4268-9235-A964E4B2F1F0}" srcId="{EED5ED0B-EA62-4CB2-9DDC-B7D88C333900}" destId="{CE72BD9F-35B6-48EE-A312-5346CC55238B}" srcOrd="3" destOrd="0" parTransId="{931036C6-4152-427D-ADE3-4FBFE5A26DF5}" sibTransId="{53289C09-7D37-49FA-9451-871DE96F7406}"/>
    <dgm:cxn modelId="{159AC489-A62B-42CA-9C5D-ACCC7744F58D}" srcId="{EED5ED0B-EA62-4CB2-9DDC-B7D88C333900}" destId="{D2B2C466-88D9-4D47-A236-E68884A06E58}" srcOrd="4" destOrd="0" parTransId="{014E2570-A538-40B7-B9D6-F41C0E05DAC9}" sibTransId="{23D971EC-4674-4766-9078-710B013CF225}"/>
    <dgm:cxn modelId="{304D1E8D-A8E5-4068-A821-76A001136E05}" type="presOf" srcId="{F589EB39-0276-4980-BE4B-DE0E9D253287}" destId="{BC4B6565-1CB3-4B8D-9AF7-86B68A83C47F}" srcOrd="0" destOrd="0" presId="urn:microsoft.com/office/officeart/2005/8/layout/default"/>
    <dgm:cxn modelId="{5378BD8F-052E-46D4-B615-DBCDC237F737}" type="presOf" srcId="{728FE5D6-E71D-4B81-AED3-8BCF454ADA0D}" destId="{2C860D08-F8DE-4D25-984F-6EDFDCF82AC5}" srcOrd="0" destOrd="0" presId="urn:microsoft.com/office/officeart/2005/8/layout/default"/>
    <dgm:cxn modelId="{61535F9C-6ED7-4944-948E-355B1FF59309}" srcId="{EED5ED0B-EA62-4CB2-9DDC-B7D88C333900}" destId="{1EF6449A-EED7-486B-A3EC-EA069C2C2660}" srcOrd="11" destOrd="0" parTransId="{CF174D82-88A3-4B6E-B369-468165397020}" sibTransId="{188FDA6D-9C38-4394-8946-9402EFBA8C8C}"/>
    <dgm:cxn modelId="{8C2C51A8-F3B1-4518-9597-94E3A5DAAD9F}" type="presOf" srcId="{CE72BD9F-35B6-48EE-A312-5346CC55238B}" destId="{16DD2FBE-F850-4638-B7A1-B1F1A4E013F3}" srcOrd="0" destOrd="0" presId="urn:microsoft.com/office/officeart/2005/8/layout/default"/>
    <dgm:cxn modelId="{991535AA-C6B3-484E-8A55-4D83ADE3B0C2}" srcId="{EED5ED0B-EA62-4CB2-9DDC-B7D88C333900}" destId="{9E37684B-0DC4-497D-8AA0-3E304DE6DE84}" srcOrd="7" destOrd="0" parTransId="{F45629C9-CAB3-4AC5-AD53-B138ED0914EE}" sibTransId="{608A4B21-7E0F-48FC-B3CD-E766E42C4E78}"/>
    <dgm:cxn modelId="{36D2DDB9-3A61-4651-9C46-C43F5F0DFBF5}" type="presOf" srcId="{8A95A890-D325-43F0-B8C2-EFF7E37C8996}" destId="{7DCCB365-5565-4563-A535-ACCC42A73111}" srcOrd="0" destOrd="0" presId="urn:microsoft.com/office/officeart/2005/8/layout/default"/>
    <dgm:cxn modelId="{FA5559C1-39A7-402C-9835-2234EA55C31C}" type="presOf" srcId="{D2B2C466-88D9-4D47-A236-E68884A06E58}" destId="{EBFB939F-53BD-41B4-BE2F-A8A1380DCC6D}" srcOrd="0" destOrd="0" presId="urn:microsoft.com/office/officeart/2005/8/layout/default"/>
    <dgm:cxn modelId="{4D8254D1-E765-4F0D-A935-93353F0E4D6B}" srcId="{EED5ED0B-EA62-4CB2-9DDC-B7D88C333900}" destId="{F589EB39-0276-4980-BE4B-DE0E9D253287}" srcOrd="2" destOrd="0" parTransId="{E88688D7-F20C-4F86-B794-F335565D9630}" sibTransId="{3CEF42F1-4C5A-4066-BB71-297260733461}"/>
    <dgm:cxn modelId="{31D2A8E9-B73B-4948-8AE4-FAB01D8BAE70}" type="presOf" srcId="{B50F7F0E-8CCD-418D-9D69-CFFD9D077653}" destId="{8357CB2B-0CBB-41B7-8750-989882B895A9}" srcOrd="0" destOrd="0" presId="urn:microsoft.com/office/officeart/2005/8/layout/default"/>
    <dgm:cxn modelId="{4ABD97F4-A71B-458D-9AA0-05B07FB5FECE}" type="presOf" srcId="{AB764379-79D1-4473-A256-F3981A71F046}" destId="{222A61AE-E9BD-4597-91F7-46F6640DF0BD}" srcOrd="0" destOrd="0" presId="urn:microsoft.com/office/officeart/2005/8/layout/default"/>
    <dgm:cxn modelId="{7FA759F7-7A23-4C44-8690-48C41A164DC8}" type="presOf" srcId="{8570A498-D4A5-41E3-971C-76CEC15CC472}" destId="{12A4DA9E-3E30-4C74-8F01-B0BF9B92E80B}" srcOrd="0" destOrd="0" presId="urn:microsoft.com/office/officeart/2005/8/layout/default"/>
    <dgm:cxn modelId="{462317FF-0579-45B9-88D7-8636CECA3CD7}" type="presOf" srcId="{EC267003-6DDF-42DC-BE04-C1B75CE50C77}" destId="{64AAEB4F-9E34-41B7-84E6-0AB756114A5D}" srcOrd="0" destOrd="0" presId="urn:microsoft.com/office/officeart/2005/8/layout/default"/>
    <dgm:cxn modelId="{0BAFF0E9-1FDB-4BB8-A799-E200C4202DDC}" type="presParOf" srcId="{8DED0A95-1B4F-4980-8A95-56C25EBC694F}" destId="{1C8473C9-069D-48FE-AF1E-510E20BCD510}" srcOrd="0" destOrd="0" presId="urn:microsoft.com/office/officeart/2005/8/layout/default"/>
    <dgm:cxn modelId="{AFF69F25-9C75-453C-AFFA-7DF12EB961E1}" type="presParOf" srcId="{8DED0A95-1B4F-4980-8A95-56C25EBC694F}" destId="{5341626E-030C-4854-A56B-765EE0819C5A}" srcOrd="1" destOrd="0" presId="urn:microsoft.com/office/officeart/2005/8/layout/default"/>
    <dgm:cxn modelId="{1F0B39A4-C49B-4E96-B9FA-260A4F39B30F}" type="presParOf" srcId="{8DED0A95-1B4F-4980-8A95-56C25EBC694F}" destId="{2D5D3A0B-8B66-4183-820D-4D43790A8B7D}" srcOrd="2" destOrd="0" presId="urn:microsoft.com/office/officeart/2005/8/layout/default"/>
    <dgm:cxn modelId="{852DA698-774C-446F-8C1B-7DA6F24375E1}" type="presParOf" srcId="{8DED0A95-1B4F-4980-8A95-56C25EBC694F}" destId="{B1C0674F-91A2-4A48-883C-C4AD3ADAF96C}" srcOrd="3" destOrd="0" presId="urn:microsoft.com/office/officeart/2005/8/layout/default"/>
    <dgm:cxn modelId="{7BE36A4C-1E99-4FB5-9C29-96E05E236A02}" type="presParOf" srcId="{8DED0A95-1B4F-4980-8A95-56C25EBC694F}" destId="{BC4B6565-1CB3-4B8D-9AF7-86B68A83C47F}" srcOrd="4" destOrd="0" presId="urn:microsoft.com/office/officeart/2005/8/layout/default"/>
    <dgm:cxn modelId="{2BA3D069-A1B3-4D58-AEA2-C736349EB875}" type="presParOf" srcId="{8DED0A95-1B4F-4980-8A95-56C25EBC694F}" destId="{359D77D3-27D8-4883-BFC6-4E381466958F}" srcOrd="5" destOrd="0" presId="urn:microsoft.com/office/officeart/2005/8/layout/default"/>
    <dgm:cxn modelId="{B37663AB-72A5-4E6B-9A0D-9DD0EDF391D1}" type="presParOf" srcId="{8DED0A95-1B4F-4980-8A95-56C25EBC694F}" destId="{16DD2FBE-F850-4638-B7A1-B1F1A4E013F3}" srcOrd="6" destOrd="0" presId="urn:microsoft.com/office/officeart/2005/8/layout/default"/>
    <dgm:cxn modelId="{840E994E-EAE1-4C2B-8569-53CB80E70328}" type="presParOf" srcId="{8DED0A95-1B4F-4980-8A95-56C25EBC694F}" destId="{2BDA7475-1439-4ED3-8EC1-A490EF01C2CE}" srcOrd="7" destOrd="0" presId="urn:microsoft.com/office/officeart/2005/8/layout/default"/>
    <dgm:cxn modelId="{E7740A6D-69A5-4051-B66E-04B6029E9E49}" type="presParOf" srcId="{8DED0A95-1B4F-4980-8A95-56C25EBC694F}" destId="{EBFB939F-53BD-41B4-BE2F-A8A1380DCC6D}" srcOrd="8" destOrd="0" presId="urn:microsoft.com/office/officeart/2005/8/layout/default"/>
    <dgm:cxn modelId="{63B80621-443B-492B-9C7C-FEB815AD8E39}" type="presParOf" srcId="{8DED0A95-1B4F-4980-8A95-56C25EBC694F}" destId="{B06275B3-EFC6-49B8-BC2F-D294FA5D906E}" srcOrd="9" destOrd="0" presId="urn:microsoft.com/office/officeart/2005/8/layout/default"/>
    <dgm:cxn modelId="{B6F83087-2771-4387-866A-9F91A7614B51}" type="presParOf" srcId="{8DED0A95-1B4F-4980-8A95-56C25EBC694F}" destId="{188393BC-F16E-4C08-A0EB-25E9AFA0E341}" srcOrd="10" destOrd="0" presId="urn:microsoft.com/office/officeart/2005/8/layout/default"/>
    <dgm:cxn modelId="{1B763510-7074-485C-93E4-AA6F32484292}" type="presParOf" srcId="{8DED0A95-1B4F-4980-8A95-56C25EBC694F}" destId="{D76F28F3-9A78-4CC4-88EB-F736824174BE}" srcOrd="11" destOrd="0" presId="urn:microsoft.com/office/officeart/2005/8/layout/default"/>
    <dgm:cxn modelId="{2DD6D20E-4A10-4C4E-87CF-8A861BDFDE9B}" type="presParOf" srcId="{8DED0A95-1B4F-4980-8A95-56C25EBC694F}" destId="{2C860D08-F8DE-4D25-984F-6EDFDCF82AC5}" srcOrd="12" destOrd="0" presId="urn:microsoft.com/office/officeart/2005/8/layout/default"/>
    <dgm:cxn modelId="{A892324E-BB90-4D80-930B-532DAE415AAF}" type="presParOf" srcId="{8DED0A95-1B4F-4980-8A95-56C25EBC694F}" destId="{EF7095D4-F30C-433E-9610-F876C9DED214}" srcOrd="13" destOrd="0" presId="urn:microsoft.com/office/officeart/2005/8/layout/default"/>
    <dgm:cxn modelId="{8EB617B2-8134-4CD3-A8C5-1E438B6BBF96}" type="presParOf" srcId="{8DED0A95-1B4F-4980-8A95-56C25EBC694F}" destId="{04C310B5-DFD1-4229-8097-9622646991A4}" srcOrd="14" destOrd="0" presId="urn:microsoft.com/office/officeart/2005/8/layout/default"/>
    <dgm:cxn modelId="{31FEB8E4-1C14-4C34-A104-20B38061A48C}" type="presParOf" srcId="{8DED0A95-1B4F-4980-8A95-56C25EBC694F}" destId="{E0891A52-F8AD-4CBA-84E8-1F75129B9FBA}" srcOrd="15" destOrd="0" presId="urn:microsoft.com/office/officeart/2005/8/layout/default"/>
    <dgm:cxn modelId="{E48EE1F3-CDCF-447E-89C5-DA3F66E2FA6F}" type="presParOf" srcId="{8DED0A95-1B4F-4980-8A95-56C25EBC694F}" destId="{12A4DA9E-3E30-4C74-8F01-B0BF9B92E80B}" srcOrd="16" destOrd="0" presId="urn:microsoft.com/office/officeart/2005/8/layout/default"/>
    <dgm:cxn modelId="{AC5E9268-FE58-4E0B-8CA0-5B49688827CF}" type="presParOf" srcId="{8DED0A95-1B4F-4980-8A95-56C25EBC694F}" destId="{70ACF7CE-2716-4815-88DE-55FDCE812898}" srcOrd="17" destOrd="0" presId="urn:microsoft.com/office/officeart/2005/8/layout/default"/>
    <dgm:cxn modelId="{D5857ADA-4733-45DD-B889-CFCED8DD6B51}" type="presParOf" srcId="{8DED0A95-1B4F-4980-8A95-56C25EBC694F}" destId="{E1D3326E-0989-4C8F-A04B-3C9A8763DF39}" srcOrd="18" destOrd="0" presId="urn:microsoft.com/office/officeart/2005/8/layout/default"/>
    <dgm:cxn modelId="{D5C1DDE6-1461-4717-9F0D-5FA41D6F5CE5}" type="presParOf" srcId="{8DED0A95-1B4F-4980-8A95-56C25EBC694F}" destId="{146B50B1-8CE9-456D-9F78-A9DCF9DEB7F0}" srcOrd="19" destOrd="0" presId="urn:microsoft.com/office/officeart/2005/8/layout/default"/>
    <dgm:cxn modelId="{409F4FCC-D934-410B-9888-327B2D4C7260}" type="presParOf" srcId="{8DED0A95-1B4F-4980-8A95-56C25EBC694F}" destId="{6EA573EA-B6AD-4819-A667-89DE27EDD88F}" srcOrd="20" destOrd="0" presId="urn:microsoft.com/office/officeart/2005/8/layout/default"/>
    <dgm:cxn modelId="{9E22F72F-16A5-4FC3-BF9C-EFDC612E2FCA}" type="presParOf" srcId="{8DED0A95-1B4F-4980-8A95-56C25EBC694F}" destId="{999F58B7-C643-4B18-AFBA-0C4262D0C265}" srcOrd="21" destOrd="0" presId="urn:microsoft.com/office/officeart/2005/8/layout/default"/>
    <dgm:cxn modelId="{D04427F0-E66D-4AFD-A2BB-2DE75D002996}" type="presParOf" srcId="{8DED0A95-1B4F-4980-8A95-56C25EBC694F}" destId="{6EEB8522-19FC-4515-9533-7B135AF3E296}" srcOrd="22" destOrd="0" presId="urn:microsoft.com/office/officeart/2005/8/layout/default"/>
    <dgm:cxn modelId="{0A7690D8-8E05-4CC1-B611-4DA8ADDC975D}" type="presParOf" srcId="{8DED0A95-1B4F-4980-8A95-56C25EBC694F}" destId="{789A84F9-763D-40E9-98E9-D06FFEDD4EB1}" srcOrd="23" destOrd="0" presId="urn:microsoft.com/office/officeart/2005/8/layout/default"/>
    <dgm:cxn modelId="{3F1EA513-11E0-4650-BEE0-DC1D9DEA560E}" type="presParOf" srcId="{8DED0A95-1B4F-4980-8A95-56C25EBC694F}" destId="{7DCCB365-5565-4563-A535-ACCC42A73111}" srcOrd="24" destOrd="0" presId="urn:microsoft.com/office/officeart/2005/8/layout/default"/>
    <dgm:cxn modelId="{0545CA46-4AD0-4563-A2D4-78422CD0642D}" type="presParOf" srcId="{8DED0A95-1B4F-4980-8A95-56C25EBC694F}" destId="{E0906DDD-B9B5-47F8-9FC2-C328BD7F114B}" srcOrd="25" destOrd="0" presId="urn:microsoft.com/office/officeart/2005/8/layout/default"/>
    <dgm:cxn modelId="{B5D2017E-8889-45ED-8B51-CEE96A31CFC2}" type="presParOf" srcId="{8DED0A95-1B4F-4980-8A95-56C25EBC694F}" destId="{222A61AE-E9BD-4597-91F7-46F6640DF0BD}" srcOrd="26" destOrd="0" presId="urn:microsoft.com/office/officeart/2005/8/layout/default"/>
    <dgm:cxn modelId="{56798F75-30D3-47E2-B54A-3975D7D074E2}" type="presParOf" srcId="{8DED0A95-1B4F-4980-8A95-56C25EBC694F}" destId="{D528AC36-559A-4193-B387-5A2AD36A3B73}" srcOrd="27" destOrd="0" presId="urn:microsoft.com/office/officeart/2005/8/layout/default"/>
    <dgm:cxn modelId="{0AF70BC5-C1E6-43E6-9516-152B6C25F236}" type="presParOf" srcId="{8DED0A95-1B4F-4980-8A95-56C25EBC694F}" destId="{8357CB2B-0CBB-41B7-8750-989882B895A9}" srcOrd="28" destOrd="0" presId="urn:microsoft.com/office/officeart/2005/8/layout/default"/>
    <dgm:cxn modelId="{52DC94B2-ACC7-4C39-BAB9-DA9AC5D932FD}" type="presParOf" srcId="{8DED0A95-1B4F-4980-8A95-56C25EBC694F}" destId="{FB5FDC1B-D152-4751-AE92-2E2A4FBE86C3}" srcOrd="29" destOrd="0" presId="urn:microsoft.com/office/officeart/2005/8/layout/default"/>
    <dgm:cxn modelId="{C7B3C2C7-0F3C-48B5-B9DA-247B04EDD9D3}" type="presParOf" srcId="{8DED0A95-1B4F-4980-8A95-56C25EBC694F}" destId="{64AAEB4F-9E34-41B7-84E6-0AB756114A5D}" srcOrd="3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F8F35DB-3E2A-4CCB-8AA8-8DC5F04D7600}" type="doc">
      <dgm:prSet loTypeId="urn:microsoft.com/office/officeart/2016/7/layout/RepeatingBendingProcessNew" loCatId="process" qsTypeId="urn:microsoft.com/office/officeart/2005/8/quickstyle/simple4" qsCatId="simple" csTypeId="urn:microsoft.com/office/officeart/2005/8/colors/accent0_3" csCatId="mainScheme" phldr="1"/>
      <dgm:spPr/>
      <dgm:t>
        <a:bodyPr/>
        <a:lstStyle/>
        <a:p>
          <a:endParaRPr lang="en-US"/>
        </a:p>
      </dgm:t>
    </dgm:pt>
    <dgm:pt modelId="{BF2A0C50-F91D-40BA-ADFE-2EA58AEC68EC}">
      <dgm:prSet custT="1"/>
      <dgm:spPr>
        <a:solidFill>
          <a:schemeClr val="accent1">
            <a:lumMod val="75000"/>
          </a:schemeClr>
        </a:solidFill>
      </dgm:spPr>
      <dgm:t>
        <a:bodyPr/>
        <a:lstStyle/>
        <a:p>
          <a:r>
            <a:rPr lang="en-IN" sz="1800" b="1">
              <a:solidFill>
                <a:schemeClr val="bg1"/>
              </a:solidFill>
              <a:latin typeface="Cambria" panose="02040503050406030204" pitchFamily="18" charset="0"/>
              <a:ea typeface="Cambria" panose="02040503050406030204" pitchFamily="18" charset="0"/>
            </a:rPr>
            <a:t>Study the entire file</a:t>
          </a:r>
          <a:endParaRPr lang="en-US" sz="1800" b="1" dirty="0">
            <a:solidFill>
              <a:schemeClr val="bg1"/>
            </a:solidFill>
            <a:latin typeface="Cambria" panose="02040503050406030204" pitchFamily="18" charset="0"/>
            <a:ea typeface="Cambria" panose="02040503050406030204" pitchFamily="18" charset="0"/>
          </a:endParaRPr>
        </a:p>
      </dgm:t>
    </dgm:pt>
    <dgm:pt modelId="{D8E3931B-3200-4DE0-A3EA-CEC6756FAAA1}" type="parTrans" cxnId="{1CB6A2C9-75B7-4D8B-8CC2-71084396119D}">
      <dgm:prSet/>
      <dgm:spPr/>
      <dgm:t>
        <a:bodyPr/>
        <a:lstStyle/>
        <a:p>
          <a:endParaRPr lang="en-US"/>
        </a:p>
      </dgm:t>
    </dgm:pt>
    <dgm:pt modelId="{CC089751-2EE9-40AC-97B7-10E4E2DB80C9}" type="sibTrans" cxnId="{1CB6A2C9-75B7-4D8B-8CC2-71084396119D}">
      <dgm:prSet/>
      <dgm:spPr/>
      <dgm:t>
        <a:bodyPr/>
        <a:lstStyle/>
        <a:p>
          <a:endParaRPr lang="en-US"/>
        </a:p>
      </dgm:t>
    </dgm:pt>
    <dgm:pt modelId="{5B1BDE6D-723E-48A4-B09D-19825A710ECD}">
      <dgm:prSet custT="1"/>
      <dgm:spPr>
        <a:solidFill>
          <a:schemeClr val="accent1">
            <a:lumMod val="75000"/>
          </a:schemeClr>
        </a:solidFill>
      </dgm:spPr>
      <dgm:t>
        <a:bodyPr/>
        <a:lstStyle/>
        <a:p>
          <a:r>
            <a:rPr lang="en-IN" sz="1800" b="1">
              <a:solidFill>
                <a:schemeClr val="bg1"/>
              </a:solidFill>
              <a:latin typeface="Cambria" panose="02040503050406030204" pitchFamily="18" charset="0"/>
              <a:ea typeface="Cambria" panose="02040503050406030204" pitchFamily="18" charset="0"/>
            </a:rPr>
            <a:t>See the hearing intimation </a:t>
          </a:r>
          <a:endParaRPr lang="en-US" sz="1800" b="1">
            <a:solidFill>
              <a:schemeClr val="bg1"/>
            </a:solidFill>
            <a:latin typeface="Cambria" panose="02040503050406030204" pitchFamily="18" charset="0"/>
            <a:ea typeface="Cambria" panose="02040503050406030204" pitchFamily="18" charset="0"/>
          </a:endParaRPr>
        </a:p>
      </dgm:t>
    </dgm:pt>
    <dgm:pt modelId="{3871719D-EB34-4528-B1A6-0EC2C2DEC3B5}" type="parTrans" cxnId="{AD45CEB9-78CE-4552-A5F1-19A739048F8C}">
      <dgm:prSet/>
      <dgm:spPr/>
      <dgm:t>
        <a:bodyPr/>
        <a:lstStyle/>
        <a:p>
          <a:endParaRPr lang="en-US"/>
        </a:p>
      </dgm:t>
    </dgm:pt>
    <dgm:pt modelId="{2C64ACEB-A18D-49B2-8601-3A535AC9AE5E}" type="sibTrans" cxnId="{AD45CEB9-78CE-4552-A5F1-19A739048F8C}">
      <dgm:prSet/>
      <dgm:spPr/>
      <dgm:t>
        <a:bodyPr/>
        <a:lstStyle/>
        <a:p>
          <a:endParaRPr lang="en-US"/>
        </a:p>
      </dgm:t>
    </dgm:pt>
    <dgm:pt modelId="{DBF93ECC-A564-4C22-A4BA-0D26CF4AABB0}">
      <dgm:prSet custT="1"/>
      <dgm:spPr>
        <a:solidFill>
          <a:schemeClr val="accent1">
            <a:lumMod val="75000"/>
          </a:schemeClr>
        </a:solidFill>
      </dgm:spPr>
      <dgm:t>
        <a:bodyPr/>
        <a:lstStyle/>
        <a:p>
          <a:r>
            <a:rPr lang="en-IN" sz="1800" b="1">
              <a:solidFill>
                <a:schemeClr val="bg1"/>
              </a:solidFill>
              <a:latin typeface="Cambria" panose="02040503050406030204" pitchFamily="18" charset="0"/>
              <a:ea typeface="Cambria" panose="02040503050406030204" pitchFamily="18" charset="0"/>
            </a:rPr>
            <a:t>Confirm the correct file</a:t>
          </a:r>
          <a:endParaRPr lang="en-US" sz="1800" b="1">
            <a:solidFill>
              <a:schemeClr val="bg1"/>
            </a:solidFill>
            <a:latin typeface="Cambria" panose="02040503050406030204" pitchFamily="18" charset="0"/>
            <a:ea typeface="Cambria" panose="02040503050406030204" pitchFamily="18" charset="0"/>
          </a:endParaRPr>
        </a:p>
      </dgm:t>
    </dgm:pt>
    <dgm:pt modelId="{7C62DFFA-8DE8-4492-BA8C-2198683E47AB}" type="parTrans" cxnId="{DD498F50-9144-4A30-9273-2B915BAEC6F4}">
      <dgm:prSet/>
      <dgm:spPr/>
      <dgm:t>
        <a:bodyPr/>
        <a:lstStyle/>
        <a:p>
          <a:endParaRPr lang="en-US"/>
        </a:p>
      </dgm:t>
    </dgm:pt>
    <dgm:pt modelId="{0A82F7A9-9D67-4DD3-9C54-420C5DE0A116}" type="sibTrans" cxnId="{DD498F50-9144-4A30-9273-2B915BAEC6F4}">
      <dgm:prSet/>
      <dgm:spPr/>
      <dgm:t>
        <a:bodyPr/>
        <a:lstStyle/>
        <a:p>
          <a:endParaRPr lang="en-US"/>
        </a:p>
      </dgm:t>
    </dgm:pt>
    <dgm:pt modelId="{41C9A3C2-8855-4973-9C8B-5DEFB64C5BE2}">
      <dgm:prSet custT="1"/>
      <dgm:spPr>
        <a:solidFill>
          <a:schemeClr val="accent1">
            <a:lumMod val="75000"/>
          </a:schemeClr>
        </a:solidFill>
      </dgm:spPr>
      <dgm:t>
        <a:bodyPr/>
        <a:lstStyle/>
        <a:p>
          <a:r>
            <a:rPr lang="en-IN" sz="1800" b="1">
              <a:solidFill>
                <a:schemeClr val="bg1"/>
              </a:solidFill>
              <a:latin typeface="Cambria" panose="02040503050406030204" pitchFamily="18" charset="0"/>
              <a:ea typeface="Cambria" panose="02040503050406030204" pitchFamily="18" charset="0"/>
            </a:rPr>
            <a:t>Check the authorization letter</a:t>
          </a:r>
          <a:endParaRPr lang="en-US" sz="1800" b="1">
            <a:solidFill>
              <a:schemeClr val="bg1"/>
            </a:solidFill>
            <a:latin typeface="Cambria" panose="02040503050406030204" pitchFamily="18" charset="0"/>
            <a:ea typeface="Cambria" panose="02040503050406030204" pitchFamily="18" charset="0"/>
          </a:endParaRPr>
        </a:p>
      </dgm:t>
    </dgm:pt>
    <dgm:pt modelId="{33A4F710-2BD6-4245-BCCC-65B508C4FF12}" type="parTrans" cxnId="{A73674C8-7EC5-453F-994F-9D0D241B47E9}">
      <dgm:prSet/>
      <dgm:spPr/>
      <dgm:t>
        <a:bodyPr/>
        <a:lstStyle/>
        <a:p>
          <a:endParaRPr lang="en-US"/>
        </a:p>
      </dgm:t>
    </dgm:pt>
    <dgm:pt modelId="{A4F84B4B-3B28-4BD0-A4DA-F1A94E02E7D8}" type="sibTrans" cxnId="{A73674C8-7EC5-453F-994F-9D0D241B47E9}">
      <dgm:prSet/>
      <dgm:spPr/>
      <dgm:t>
        <a:bodyPr/>
        <a:lstStyle/>
        <a:p>
          <a:endParaRPr lang="en-US"/>
        </a:p>
      </dgm:t>
    </dgm:pt>
    <dgm:pt modelId="{6864721C-4C8C-4D89-8C9A-3550D78581D2}">
      <dgm:prSet custT="1"/>
      <dgm:spPr>
        <a:solidFill>
          <a:schemeClr val="accent1">
            <a:lumMod val="75000"/>
          </a:schemeClr>
        </a:solidFill>
      </dgm:spPr>
      <dgm:t>
        <a:bodyPr/>
        <a:lstStyle/>
        <a:p>
          <a:r>
            <a:rPr lang="en-IN" sz="1800" b="1">
              <a:solidFill>
                <a:schemeClr val="bg1"/>
              </a:solidFill>
              <a:latin typeface="Cambria" panose="02040503050406030204" pitchFamily="18" charset="0"/>
              <a:ea typeface="Cambria" panose="02040503050406030204" pitchFamily="18" charset="0"/>
            </a:rPr>
            <a:t>Check one day before the availability officer for a hearing</a:t>
          </a:r>
          <a:endParaRPr lang="en-US" sz="1800" b="1">
            <a:solidFill>
              <a:schemeClr val="bg1"/>
            </a:solidFill>
            <a:latin typeface="Cambria" panose="02040503050406030204" pitchFamily="18" charset="0"/>
            <a:ea typeface="Cambria" panose="02040503050406030204" pitchFamily="18" charset="0"/>
          </a:endParaRPr>
        </a:p>
      </dgm:t>
    </dgm:pt>
    <dgm:pt modelId="{01EB78F1-6950-440F-BEFD-9B3475670D23}" type="parTrans" cxnId="{AC3B7CD3-87AD-4318-8379-035A2A99E97B}">
      <dgm:prSet/>
      <dgm:spPr/>
      <dgm:t>
        <a:bodyPr/>
        <a:lstStyle/>
        <a:p>
          <a:endParaRPr lang="en-US"/>
        </a:p>
      </dgm:t>
    </dgm:pt>
    <dgm:pt modelId="{17133C5B-9C47-4863-AC90-06C88DA7FEA1}" type="sibTrans" cxnId="{AC3B7CD3-87AD-4318-8379-035A2A99E97B}">
      <dgm:prSet/>
      <dgm:spPr/>
      <dgm:t>
        <a:bodyPr/>
        <a:lstStyle/>
        <a:p>
          <a:endParaRPr lang="en-US"/>
        </a:p>
      </dgm:t>
    </dgm:pt>
    <dgm:pt modelId="{E9D17845-28E0-4DFC-9C73-1A5628969F7F}">
      <dgm:prSet custT="1"/>
      <dgm:spPr>
        <a:solidFill>
          <a:schemeClr val="accent1">
            <a:lumMod val="75000"/>
          </a:schemeClr>
        </a:solidFill>
      </dgm:spPr>
      <dgm:t>
        <a:bodyPr/>
        <a:lstStyle/>
        <a:p>
          <a:r>
            <a:rPr lang="en-IN" sz="1800" b="1">
              <a:solidFill>
                <a:schemeClr val="bg1"/>
              </a:solidFill>
              <a:latin typeface="Cambria" panose="02040503050406030204" pitchFamily="18" charset="0"/>
              <a:ea typeface="Cambria" panose="02040503050406030204" pitchFamily="18" charset="0"/>
            </a:rPr>
            <a:t>Study the file</a:t>
          </a:r>
          <a:endParaRPr lang="en-US" sz="1800" b="1">
            <a:solidFill>
              <a:schemeClr val="bg1"/>
            </a:solidFill>
            <a:latin typeface="Cambria" panose="02040503050406030204" pitchFamily="18" charset="0"/>
            <a:ea typeface="Cambria" panose="02040503050406030204" pitchFamily="18" charset="0"/>
          </a:endParaRPr>
        </a:p>
      </dgm:t>
    </dgm:pt>
    <dgm:pt modelId="{2E99A3FD-4FDE-4011-B287-1165AED3ADC3}" type="parTrans" cxnId="{367C7744-62EA-4A79-9BE3-C23EDB0D05EC}">
      <dgm:prSet/>
      <dgm:spPr/>
      <dgm:t>
        <a:bodyPr/>
        <a:lstStyle/>
        <a:p>
          <a:endParaRPr lang="en-US"/>
        </a:p>
      </dgm:t>
    </dgm:pt>
    <dgm:pt modelId="{001D04EB-D671-4795-A1D3-6CDE086272E9}" type="sibTrans" cxnId="{367C7744-62EA-4A79-9BE3-C23EDB0D05EC}">
      <dgm:prSet/>
      <dgm:spPr/>
      <dgm:t>
        <a:bodyPr/>
        <a:lstStyle/>
        <a:p>
          <a:endParaRPr lang="en-US"/>
        </a:p>
      </dgm:t>
    </dgm:pt>
    <dgm:pt modelId="{C3A92D96-50A1-49E1-B53C-6FFDA0521F10}">
      <dgm:prSet custT="1"/>
      <dgm:spPr>
        <a:solidFill>
          <a:schemeClr val="accent1">
            <a:lumMod val="75000"/>
          </a:schemeClr>
        </a:solidFill>
      </dgm:spPr>
      <dgm:t>
        <a:bodyPr/>
        <a:lstStyle/>
        <a:p>
          <a:r>
            <a:rPr lang="en-IN" sz="1800" b="1">
              <a:solidFill>
                <a:schemeClr val="bg1"/>
              </a:solidFill>
              <a:latin typeface="Cambria" panose="02040503050406030204" pitchFamily="18" charset="0"/>
              <a:ea typeface="Cambria" panose="02040503050406030204" pitchFamily="18" charset="0"/>
            </a:rPr>
            <a:t>Prepare synopsis – Don’t print what is there in the file.</a:t>
          </a:r>
          <a:endParaRPr lang="en-US" sz="1800" b="1">
            <a:solidFill>
              <a:schemeClr val="bg1"/>
            </a:solidFill>
            <a:latin typeface="Cambria" panose="02040503050406030204" pitchFamily="18" charset="0"/>
            <a:ea typeface="Cambria" panose="02040503050406030204" pitchFamily="18" charset="0"/>
          </a:endParaRPr>
        </a:p>
      </dgm:t>
    </dgm:pt>
    <dgm:pt modelId="{8A04F2C3-5C8D-4917-9050-9FC5EFCF0E29}" type="parTrans" cxnId="{401DE094-181C-498F-AD03-6E8A0B933560}">
      <dgm:prSet/>
      <dgm:spPr/>
      <dgm:t>
        <a:bodyPr/>
        <a:lstStyle/>
        <a:p>
          <a:endParaRPr lang="en-US"/>
        </a:p>
      </dgm:t>
    </dgm:pt>
    <dgm:pt modelId="{014F6F1F-6FAB-422A-BD18-1A82BE7DCF1C}" type="sibTrans" cxnId="{401DE094-181C-498F-AD03-6E8A0B933560}">
      <dgm:prSet/>
      <dgm:spPr/>
      <dgm:t>
        <a:bodyPr/>
        <a:lstStyle/>
        <a:p>
          <a:endParaRPr lang="en-US"/>
        </a:p>
      </dgm:t>
    </dgm:pt>
    <dgm:pt modelId="{5FE5B0CB-17EC-476A-924B-8FDFC4A4C2F7}">
      <dgm:prSet custT="1"/>
      <dgm:spPr>
        <a:solidFill>
          <a:schemeClr val="accent1">
            <a:lumMod val="75000"/>
          </a:schemeClr>
        </a:solidFill>
      </dgm:spPr>
      <dgm:t>
        <a:bodyPr/>
        <a:lstStyle/>
        <a:p>
          <a:r>
            <a:rPr lang="en-IN" sz="1800" b="1">
              <a:solidFill>
                <a:schemeClr val="bg1"/>
              </a:solidFill>
              <a:latin typeface="Cambria" panose="02040503050406030204" pitchFamily="18" charset="0"/>
              <a:ea typeface="Cambria" panose="02040503050406030204" pitchFamily="18" charset="0"/>
            </a:rPr>
            <a:t>Understand the grounds taken</a:t>
          </a:r>
          <a:endParaRPr lang="en-US" sz="1800" b="1">
            <a:solidFill>
              <a:schemeClr val="bg1"/>
            </a:solidFill>
            <a:latin typeface="Cambria" panose="02040503050406030204" pitchFamily="18" charset="0"/>
            <a:ea typeface="Cambria" panose="02040503050406030204" pitchFamily="18" charset="0"/>
          </a:endParaRPr>
        </a:p>
      </dgm:t>
    </dgm:pt>
    <dgm:pt modelId="{F699BBD0-16B2-4CCC-8680-26FED15B0EE9}" type="parTrans" cxnId="{67540FBD-048C-4F97-83DC-294A62436343}">
      <dgm:prSet/>
      <dgm:spPr/>
      <dgm:t>
        <a:bodyPr/>
        <a:lstStyle/>
        <a:p>
          <a:endParaRPr lang="en-US"/>
        </a:p>
      </dgm:t>
    </dgm:pt>
    <dgm:pt modelId="{8628090A-9DBC-4415-9367-966A1CDAECF4}" type="sibTrans" cxnId="{67540FBD-048C-4F97-83DC-294A62436343}">
      <dgm:prSet/>
      <dgm:spPr/>
      <dgm:t>
        <a:bodyPr/>
        <a:lstStyle/>
        <a:p>
          <a:endParaRPr lang="en-US"/>
        </a:p>
      </dgm:t>
    </dgm:pt>
    <dgm:pt modelId="{0390ED78-F417-4F89-B2AB-601CFEB3E69D}">
      <dgm:prSet custT="1"/>
      <dgm:spPr>
        <a:solidFill>
          <a:schemeClr val="accent1">
            <a:lumMod val="75000"/>
          </a:schemeClr>
        </a:solidFill>
      </dgm:spPr>
      <dgm:t>
        <a:bodyPr/>
        <a:lstStyle/>
        <a:p>
          <a:r>
            <a:rPr lang="en-IN" sz="1800" b="1">
              <a:solidFill>
                <a:schemeClr val="bg1"/>
              </a:solidFill>
              <a:latin typeface="Cambria" panose="02040503050406030204" pitchFamily="18" charset="0"/>
              <a:ea typeface="Cambria" panose="02040503050406030204" pitchFamily="18" charset="0"/>
            </a:rPr>
            <a:t>See the documentary evidence available in file</a:t>
          </a:r>
          <a:endParaRPr lang="en-US" sz="1800" b="1">
            <a:solidFill>
              <a:schemeClr val="bg1"/>
            </a:solidFill>
            <a:latin typeface="Cambria" panose="02040503050406030204" pitchFamily="18" charset="0"/>
            <a:ea typeface="Cambria" panose="02040503050406030204" pitchFamily="18" charset="0"/>
          </a:endParaRPr>
        </a:p>
      </dgm:t>
    </dgm:pt>
    <dgm:pt modelId="{DF1A70AE-C76B-439C-8DB1-E039BD090690}" type="parTrans" cxnId="{24C3BF30-FC25-427A-87EF-26602C847A2C}">
      <dgm:prSet/>
      <dgm:spPr/>
      <dgm:t>
        <a:bodyPr/>
        <a:lstStyle/>
        <a:p>
          <a:endParaRPr lang="en-US"/>
        </a:p>
      </dgm:t>
    </dgm:pt>
    <dgm:pt modelId="{31F5031A-72A1-40AE-A428-6EF87A3E4BE6}" type="sibTrans" cxnId="{24C3BF30-FC25-427A-87EF-26602C847A2C}">
      <dgm:prSet/>
      <dgm:spPr/>
      <dgm:t>
        <a:bodyPr/>
        <a:lstStyle/>
        <a:p>
          <a:endParaRPr lang="en-US"/>
        </a:p>
      </dgm:t>
    </dgm:pt>
    <dgm:pt modelId="{FC0EE23E-CFD9-4270-9366-53B819EDC596}">
      <dgm:prSet custT="1"/>
      <dgm:spPr>
        <a:solidFill>
          <a:schemeClr val="accent1">
            <a:lumMod val="75000"/>
          </a:schemeClr>
        </a:solidFill>
      </dgm:spPr>
      <dgm:t>
        <a:bodyPr/>
        <a:lstStyle/>
        <a:p>
          <a:r>
            <a:rPr lang="en-IN" sz="1800" b="1">
              <a:solidFill>
                <a:schemeClr val="bg1"/>
              </a:solidFill>
              <a:latin typeface="Cambria" panose="02040503050406030204" pitchFamily="18" charset="0"/>
              <a:ea typeface="Cambria" panose="02040503050406030204" pitchFamily="18" charset="0"/>
            </a:rPr>
            <a:t>If you come across an alternative point which is missing in the file  - can be added</a:t>
          </a:r>
          <a:endParaRPr lang="en-US" sz="1800" b="1">
            <a:solidFill>
              <a:schemeClr val="bg1"/>
            </a:solidFill>
            <a:latin typeface="Cambria" panose="02040503050406030204" pitchFamily="18" charset="0"/>
            <a:ea typeface="Cambria" panose="02040503050406030204" pitchFamily="18" charset="0"/>
          </a:endParaRPr>
        </a:p>
      </dgm:t>
    </dgm:pt>
    <dgm:pt modelId="{54B7094B-E464-4A87-8F19-92DDE1B7D7B7}" type="parTrans" cxnId="{7B61F988-2F85-4DF8-84D8-7F859A7661E2}">
      <dgm:prSet/>
      <dgm:spPr/>
      <dgm:t>
        <a:bodyPr/>
        <a:lstStyle/>
        <a:p>
          <a:endParaRPr lang="en-US"/>
        </a:p>
      </dgm:t>
    </dgm:pt>
    <dgm:pt modelId="{771E4165-8656-4B79-B722-2B533B854B2E}" type="sibTrans" cxnId="{7B61F988-2F85-4DF8-84D8-7F859A7661E2}">
      <dgm:prSet/>
      <dgm:spPr/>
      <dgm:t>
        <a:bodyPr/>
        <a:lstStyle/>
        <a:p>
          <a:endParaRPr lang="en-US"/>
        </a:p>
      </dgm:t>
    </dgm:pt>
    <dgm:pt modelId="{4D444D88-9694-4DCC-AACF-441F6C948FF8}">
      <dgm:prSet custT="1"/>
      <dgm:spPr>
        <a:solidFill>
          <a:schemeClr val="accent1">
            <a:lumMod val="75000"/>
          </a:schemeClr>
        </a:solidFill>
      </dgm:spPr>
      <dgm:t>
        <a:bodyPr/>
        <a:lstStyle/>
        <a:p>
          <a:r>
            <a:rPr lang="en-IN" sz="1800" b="1">
              <a:solidFill>
                <a:schemeClr val="bg1"/>
              </a:solidFill>
              <a:latin typeface="Cambria" panose="02040503050406030204" pitchFamily="18" charset="0"/>
              <a:ea typeface="Cambria" panose="02040503050406030204" pitchFamily="18" charset="0"/>
            </a:rPr>
            <a:t>Ensure the synopsis is prepared and finalized by your partner</a:t>
          </a:r>
          <a:endParaRPr lang="en-US" sz="1800" b="1">
            <a:solidFill>
              <a:schemeClr val="bg1"/>
            </a:solidFill>
            <a:latin typeface="Cambria" panose="02040503050406030204" pitchFamily="18" charset="0"/>
            <a:ea typeface="Cambria" panose="02040503050406030204" pitchFamily="18" charset="0"/>
          </a:endParaRPr>
        </a:p>
      </dgm:t>
    </dgm:pt>
    <dgm:pt modelId="{016DCE4C-B804-4893-953E-3C3828F3CCE8}" type="parTrans" cxnId="{AFD70BEB-7CA4-4333-B18C-48C47F543E24}">
      <dgm:prSet/>
      <dgm:spPr/>
      <dgm:t>
        <a:bodyPr/>
        <a:lstStyle/>
        <a:p>
          <a:endParaRPr lang="en-US"/>
        </a:p>
      </dgm:t>
    </dgm:pt>
    <dgm:pt modelId="{986FB9AB-A324-43AD-9C61-1881A6E4B1B8}" type="sibTrans" cxnId="{AFD70BEB-7CA4-4333-B18C-48C47F543E24}">
      <dgm:prSet/>
      <dgm:spPr/>
      <dgm:t>
        <a:bodyPr/>
        <a:lstStyle/>
        <a:p>
          <a:endParaRPr lang="en-US"/>
        </a:p>
      </dgm:t>
    </dgm:pt>
    <dgm:pt modelId="{2543B376-FF82-4778-BF64-FD539D985AAD}">
      <dgm:prSet custT="1"/>
      <dgm:spPr>
        <a:solidFill>
          <a:schemeClr val="accent1">
            <a:lumMod val="75000"/>
          </a:schemeClr>
        </a:solidFill>
      </dgm:spPr>
      <dgm:t>
        <a:bodyPr/>
        <a:lstStyle/>
        <a:p>
          <a:r>
            <a:rPr lang="en-IN" sz="1800" b="1">
              <a:solidFill>
                <a:schemeClr val="bg1"/>
              </a:solidFill>
              <a:latin typeface="Cambria" panose="02040503050406030204" pitchFamily="18" charset="0"/>
              <a:ea typeface="Cambria" panose="02040503050406030204" pitchFamily="18" charset="0"/>
            </a:rPr>
            <a:t>Ensure 2 set of print out for of case laws and synopsis is taken</a:t>
          </a:r>
          <a:endParaRPr lang="en-US" sz="1800" b="1">
            <a:solidFill>
              <a:schemeClr val="bg1"/>
            </a:solidFill>
            <a:latin typeface="Cambria" panose="02040503050406030204" pitchFamily="18" charset="0"/>
            <a:ea typeface="Cambria" panose="02040503050406030204" pitchFamily="18" charset="0"/>
          </a:endParaRPr>
        </a:p>
      </dgm:t>
    </dgm:pt>
    <dgm:pt modelId="{71C8A763-9148-4781-9157-3BCC66E04B4F}" type="parTrans" cxnId="{BE423C3C-1A02-4725-97FC-535686B082C9}">
      <dgm:prSet/>
      <dgm:spPr/>
      <dgm:t>
        <a:bodyPr/>
        <a:lstStyle/>
        <a:p>
          <a:endParaRPr lang="en-US"/>
        </a:p>
      </dgm:t>
    </dgm:pt>
    <dgm:pt modelId="{2E3675B9-F2A5-4D6D-AB4D-D10D46FCBD18}" type="sibTrans" cxnId="{BE423C3C-1A02-4725-97FC-535686B082C9}">
      <dgm:prSet/>
      <dgm:spPr/>
      <dgm:t>
        <a:bodyPr/>
        <a:lstStyle/>
        <a:p>
          <a:endParaRPr lang="en-US"/>
        </a:p>
      </dgm:t>
    </dgm:pt>
    <dgm:pt modelId="{E18870CB-37E1-4117-A643-CA5FF8F91D98}" type="pres">
      <dgm:prSet presAssocID="{0F8F35DB-3E2A-4CCB-8AA8-8DC5F04D7600}" presName="Name0" presStyleCnt="0">
        <dgm:presLayoutVars>
          <dgm:dir/>
          <dgm:resizeHandles val="exact"/>
        </dgm:presLayoutVars>
      </dgm:prSet>
      <dgm:spPr/>
    </dgm:pt>
    <dgm:pt modelId="{FBF5D820-38F2-4232-BE37-4C3C6D7FA61C}" type="pres">
      <dgm:prSet presAssocID="{BF2A0C50-F91D-40BA-ADFE-2EA58AEC68EC}" presName="node" presStyleLbl="node1" presStyleIdx="0" presStyleCnt="12">
        <dgm:presLayoutVars>
          <dgm:bulletEnabled val="1"/>
        </dgm:presLayoutVars>
      </dgm:prSet>
      <dgm:spPr/>
    </dgm:pt>
    <dgm:pt modelId="{08861F09-8503-4219-8F75-2F6A856A26DF}" type="pres">
      <dgm:prSet presAssocID="{CC089751-2EE9-40AC-97B7-10E4E2DB80C9}" presName="sibTrans" presStyleLbl="sibTrans1D1" presStyleIdx="0" presStyleCnt="11"/>
      <dgm:spPr/>
    </dgm:pt>
    <dgm:pt modelId="{827A3F7B-A9F9-4D67-864B-C608A6EA894E}" type="pres">
      <dgm:prSet presAssocID="{CC089751-2EE9-40AC-97B7-10E4E2DB80C9}" presName="connectorText" presStyleLbl="sibTrans1D1" presStyleIdx="0" presStyleCnt="11"/>
      <dgm:spPr/>
    </dgm:pt>
    <dgm:pt modelId="{C92FF79E-DB12-4EBF-9CB8-7C5DABCC41B8}" type="pres">
      <dgm:prSet presAssocID="{5B1BDE6D-723E-48A4-B09D-19825A710ECD}" presName="node" presStyleLbl="node1" presStyleIdx="1" presStyleCnt="12">
        <dgm:presLayoutVars>
          <dgm:bulletEnabled val="1"/>
        </dgm:presLayoutVars>
      </dgm:prSet>
      <dgm:spPr/>
    </dgm:pt>
    <dgm:pt modelId="{547EA2D8-8FBB-4070-83FD-DF3D0E83844B}" type="pres">
      <dgm:prSet presAssocID="{2C64ACEB-A18D-49B2-8601-3A535AC9AE5E}" presName="sibTrans" presStyleLbl="sibTrans1D1" presStyleIdx="1" presStyleCnt="11"/>
      <dgm:spPr/>
    </dgm:pt>
    <dgm:pt modelId="{A1EBCE77-F4D4-4BB6-818A-373911C63109}" type="pres">
      <dgm:prSet presAssocID="{2C64ACEB-A18D-49B2-8601-3A535AC9AE5E}" presName="connectorText" presStyleLbl="sibTrans1D1" presStyleIdx="1" presStyleCnt="11"/>
      <dgm:spPr/>
    </dgm:pt>
    <dgm:pt modelId="{47CB60E5-64F9-46D3-9CA6-7DC5167EF89A}" type="pres">
      <dgm:prSet presAssocID="{DBF93ECC-A564-4C22-A4BA-0D26CF4AABB0}" presName="node" presStyleLbl="node1" presStyleIdx="2" presStyleCnt="12">
        <dgm:presLayoutVars>
          <dgm:bulletEnabled val="1"/>
        </dgm:presLayoutVars>
      </dgm:prSet>
      <dgm:spPr/>
    </dgm:pt>
    <dgm:pt modelId="{A44173A2-0BC9-443F-8F37-DA82A5214A26}" type="pres">
      <dgm:prSet presAssocID="{0A82F7A9-9D67-4DD3-9C54-420C5DE0A116}" presName="sibTrans" presStyleLbl="sibTrans1D1" presStyleIdx="2" presStyleCnt="11"/>
      <dgm:spPr/>
    </dgm:pt>
    <dgm:pt modelId="{81178E14-64E0-4F91-8087-97A1E92E370C}" type="pres">
      <dgm:prSet presAssocID="{0A82F7A9-9D67-4DD3-9C54-420C5DE0A116}" presName="connectorText" presStyleLbl="sibTrans1D1" presStyleIdx="2" presStyleCnt="11"/>
      <dgm:spPr/>
    </dgm:pt>
    <dgm:pt modelId="{E2909B65-E914-48C5-B4FC-B11F7D536C3F}" type="pres">
      <dgm:prSet presAssocID="{41C9A3C2-8855-4973-9C8B-5DEFB64C5BE2}" presName="node" presStyleLbl="node1" presStyleIdx="3" presStyleCnt="12">
        <dgm:presLayoutVars>
          <dgm:bulletEnabled val="1"/>
        </dgm:presLayoutVars>
      </dgm:prSet>
      <dgm:spPr/>
    </dgm:pt>
    <dgm:pt modelId="{CF63AB1D-D864-461C-A107-B21E19972BA2}" type="pres">
      <dgm:prSet presAssocID="{A4F84B4B-3B28-4BD0-A4DA-F1A94E02E7D8}" presName="sibTrans" presStyleLbl="sibTrans1D1" presStyleIdx="3" presStyleCnt="11"/>
      <dgm:spPr/>
    </dgm:pt>
    <dgm:pt modelId="{92C62BD7-A0F9-4E26-8BDF-063DAA3D2E9F}" type="pres">
      <dgm:prSet presAssocID="{A4F84B4B-3B28-4BD0-A4DA-F1A94E02E7D8}" presName="connectorText" presStyleLbl="sibTrans1D1" presStyleIdx="3" presStyleCnt="11"/>
      <dgm:spPr/>
    </dgm:pt>
    <dgm:pt modelId="{94DBEF86-D38E-4503-BE3E-C3035936AB84}" type="pres">
      <dgm:prSet presAssocID="{6864721C-4C8C-4D89-8C9A-3550D78581D2}" presName="node" presStyleLbl="node1" presStyleIdx="4" presStyleCnt="12">
        <dgm:presLayoutVars>
          <dgm:bulletEnabled val="1"/>
        </dgm:presLayoutVars>
      </dgm:prSet>
      <dgm:spPr/>
    </dgm:pt>
    <dgm:pt modelId="{3A688DDB-D299-4C74-80AA-683AC6C7003A}" type="pres">
      <dgm:prSet presAssocID="{17133C5B-9C47-4863-AC90-06C88DA7FEA1}" presName="sibTrans" presStyleLbl="sibTrans1D1" presStyleIdx="4" presStyleCnt="11"/>
      <dgm:spPr/>
    </dgm:pt>
    <dgm:pt modelId="{1A3C57D5-FC42-4F22-950D-95CFFD70098F}" type="pres">
      <dgm:prSet presAssocID="{17133C5B-9C47-4863-AC90-06C88DA7FEA1}" presName="connectorText" presStyleLbl="sibTrans1D1" presStyleIdx="4" presStyleCnt="11"/>
      <dgm:spPr/>
    </dgm:pt>
    <dgm:pt modelId="{171D29B0-99A3-47CD-B7A5-156F72C4E3AC}" type="pres">
      <dgm:prSet presAssocID="{E9D17845-28E0-4DFC-9C73-1A5628969F7F}" presName="node" presStyleLbl="node1" presStyleIdx="5" presStyleCnt="12">
        <dgm:presLayoutVars>
          <dgm:bulletEnabled val="1"/>
        </dgm:presLayoutVars>
      </dgm:prSet>
      <dgm:spPr/>
    </dgm:pt>
    <dgm:pt modelId="{DCFF6B2E-0BCC-4BF0-82CD-6CAA61A1A950}" type="pres">
      <dgm:prSet presAssocID="{001D04EB-D671-4795-A1D3-6CDE086272E9}" presName="sibTrans" presStyleLbl="sibTrans1D1" presStyleIdx="5" presStyleCnt="11"/>
      <dgm:spPr/>
    </dgm:pt>
    <dgm:pt modelId="{2A85B000-40E8-4221-B83F-DEE70B68E36F}" type="pres">
      <dgm:prSet presAssocID="{001D04EB-D671-4795-A1D3-6CDE086272E9}" presName="connectorText" presStyleLbl="sibTrans1D1" presStyleIdx="5" presStyleCnt="11"/>
      <dgm:spPr/>
    </dgm:pt>
    <dgm:pt modelId="{C377CE25-E3B5-437E-8A81-F72FC1F69F0E}" type="pres">
      <dgm:prSet presAssocID="{C3A92D96-50A1-49E1-B53C-6FFDA0521F10}" presName="node" presStyleLbl="node1" presStyleIdx="6" presStyleCnt="12">
        <dgm:presLayoutVars>
          <dgm:bulletEnabled val="1"/>
        </dgm:presLayoutVars>
      </dgm:prSet>
      <dgm:spPr/>
    </dgm:pt>
    <dgm:pt modelId="{7218A37B-77A2-469D-8652-1B7AA46006FE}" type="pres">
      <dgm:prSet presAssocID="{014F6F1F-6FAB-422A-BD18-1A82BE7DCF1C}" presName="sibTrans" presStyleLbl="sibTrans1D1" presStyleIdx="6" presStyleCnt="11"/>
      <dgm:spPr/>
    </dgm:pt>
    <dgm:pt modelId="{620DA6FB-E511-417C-8BB3-D4BF88592076}" type="pres">
      <dgm:prSet presAssocID="{014F6F1F-6FAB-422A-BD18-1A82BE7DCF1C}" presName="connectorText" presStyleLbl="sibTrans1D1" presStyleIdx="6" presStyleCnt="11"/>
      <dgm:spPr/>
    </dgm:pt>
    <dgm:pt modelId="{8C356C5A-C472-4FCF-9439-CBDF936CD85F}" type="pres">
      <dgm:prSet presAssocID="{5FE5B0CB-17EC-476A-924B-8FDFC4A4C2F7}" presName="node" presStyleLbl="node1" presStyleIdx="7" presStyleCnt="12">
        <dgm:presLayoutVars>
          <dgm:bulletEnabled val="1"/>
        </dgm:presLayoutVars>
      </dgm:prSet>
      <dgm:spPr/>
    </dgm:pt>
    <dgm:pt modelId="{22573A6E-7EA8-4BB5-B845-FAD461C210B2}" type="pres">
      <dgm:prSet presAssocID="{8628090A-9DBC-4415-9367-966A1CDAECF4}" presName="sibTrans" presStyleLbl="sibTrans1D1" presStyleIdx="7" presStyleCnt="11"/>
      <dgm:spPr/>
    </dgm:pt>
    <dgm:pt modelId="{5E46D1A0-89B8-4101-A005-BD9917B56211}" type="pres">
      <dgm:prSet presAssocID="{8628090A-9DBC-4415-9367-966A1CDAECF4}" presName="connectorText" presStyleLbl="sibTrans1D1" presStyleIdx="7" presStyleCnt="11"/>
      <dgm:spPr/>
    </dgm:pt>
    <dgm:pt modelId="{61525A73-C574-4099-A825-36289FAA0F12}" type="pres">
      <dgm:prSet presAssocID="{0390ED78-F417-4F89-B2AB-601CFEB3E69D}" presName="node" presStyleLbl="node1" presStyleIdx="8" presStyleCnt="12">
        <dgm:presLayoutVars>
          <dgm:bulletEnabled val="1"/>
        </dgm:presLayoutVars>
      </dgm:prSet>
      <dgm:spPr/>
    </dgm:pt>
    <dgm:pt modelId="{1D32D3A2-0A5B-461E-86D6-60268E373892}" type="pres">
      <dgm:prSet presAssocID="{31F5031A-72A1-40AE-A428-6EF87A3E4BE6}" presName="sibTrans" presStyleLbl="sibTrans1D1" presStyleIdx="8" presStyleCnt="11"/>
      <dgm:spPr/>
    </dgm:pt>
    <dgm:pt modelId="{BD3A1AD0-EE59-429A-B53E-10477B4606F8}" type="pres">
      <dgm:prSet presAssocID="{31F5031A-72A1-40AE-A428-6EF87A3E4BE6}" presName="connectorText" presStyleLbl="sibTrans1D1" presStyleIdx="8" presStyleCnt="11"/>
      <dgm:spPr/>
    </dgm:pt>
    <dgm:pt modelId="{9B39091B-FC86-49E2-8155-B9EC68051DF3}" type="pres">
      <dgm:prSet presAssocID="{FC0EE23E-CFD9-4270-9366-53B819EDC596}" presName="node" presStyleLbl="node1" presStyleIdx="9" presStyleCnt="12">
        <dgm:presLayoutVars>
          <dgm:bulletEnabled val="1"/>
        </dgm:presLayoutVars>
      </dgm:prSet>
      <dgm:spPr/>
    </dgm:pt>
    <dgm:pt modelId="{99064AE3-490E-4712-87E8-F8D4FA9183A0}" type="pres">
      <dgm:prSet presAssocID="{771E4165-8656-4B79-B722-2B533B854B2E}" presName="sibTrans" presStyleLbl="sibTrans1D1" presStyleIdx="9" presStyleCnt="11"/>
      <dgm:spPr/>
    </dgm:pt>
    <dgm:pt modelId="{B0309D4B-B18F-49AD-9643-20F8FD01EFBD}" type="pres">
      <dgm:prSet presAssocID="{771E4165-8656-4B79-B722-2B533B854B2E}" presName="connectorText" presStyleLbl="sibTrans1D1" presStyleIdx="9" presStyleCnt="11"/>
      <dgm:spPr/>
    </dgm:pt>
    <dgm:pt modelId="{AE5E5CE5-AA9D-4C51-BD8D-91FBC4A253E7}" type="pres">
      <dgm:prSet presAssocID="{4D444D88-9694-4DCC-AACF-441F6C948FF8}" presName="node" presStyleLbl="node1" presStyleIdx="10" presStyleCnt="12">
        <dgm:presLayoutVars>
          <dgm:bulletEnabled val="1"/>
        </dgm:presLayoutVars>
      </dgm:prSet>
      <dgm:spPr/>
    </dgm:pt>
    <dgm:pt modelId="{16C1AEE2-DCBA-48E1-AC02-0EEA178C16CE}" type="pres">
      <dgm:prSet presAssocID="{986FB9AB-A324-43AD-9C61-1881A6E4B1B8}" presName="sibTrans" presStyleLbl="sibTrans1D1" presStyleIdx="10" presStyleCnt="11"/>
      <dgm:spPr/>
    </dgm:pt>
    <dgm:pt modelId="{98F5B912-AE0E-4522-B2C8-CE85983B5FE8}" type="pres">
      <dgm:prSet presAssocID="{986FB9AB-A324-43AD-9C61-1881A6E4B1B8}" presName="connectorText" presStyleLbl="sibTrans1D1" presStyleIdx="10" presStyleCnt="11"/>
      <dgm:spPr/>
    </dgm:pt>
    <dgm:pt modelId="{15EA0C53-25CD-4F2C-8542-DE1DC0531CA0}" type="pres">
      <dgm:prSet presAssocID="{2543B376-FF82-4778-BF64-FD539D985AAD}" presName="node" presStyleLbl="node1" presStyleIdx="11" presStyleCnt="12">
        <dgm:presLayoutVars>
          <dgm:bulletEnabled val="1"/>
        </dgm:presLayoutVars>
      </dgm:prSet>
      <dgm:spPr/>
    </dgm:pt>
  </dgm:ptLst>
  <dgm:cxnLst>
    <dgm:cxn modelId="{78EE0602-6E3D-494C-B1C2-C1796A11FD94}" type="presOf" srcId="{FC0EE23E-CFD9-4270-9366-53B819EDC596}" destId="{9B39091B-FC86-49E2-8155-B9EC68051DF3}" srcOrd="0" destOrd="0" presId="urn:microsoft.com/office/officeart/2016/7/layout/RepeatingBendingProcessNew"/>
    <dgm:cxn modelId="{30E87C04-9AC9-4411-93F0-2D8A8EBF2649}" type="presOf" srcId="{0A82F7A9-9D67-4DD3-9C54-420C5DE0A116}" destId="{A44173A2-0BC9-443F-8F37-DA82A5214A26}" srcOrd="0" destOrd="0" presId="urn:microsoft.com/office/officeart/2016/7/layout/RepeatingBendingProcessNew"/>
    <dgm:cxn modelId="{983CDB0F-8397-4A88-BB4B-779ADB10E3B4}" type="presOf" srcId="{2C64ACEB-A18D-49B2-8601-3A535AC9AE5E}" destId="{547EA2D8-8FBB-4070-83FD-DF3D0E83844B}" srcOrd="0" destOrd="0" presId="urn:microsoft.com/office/officeart/2016/7/layout/RepeatingBendingProcessNew"/>
    <dgm:cxn modelId="{D8B16612-36B1-4471-B0E1-2B3608167590}" type="presOf" srcId="{986FB9AB-A324-43AD-9C61-1881A6E4B1B8}" destId="{16C1AEE2-DCBA-48E1-AC02-0EEA178C16CE}" srcOrd="0" destOrd="0" presId="urn:microsoft.com/office/officeart/2016/7/layout/RepeatingBendingProcessNew"/>
    <dgm:cxn modelId="{15E93117-90DC-4CA1-8333-349C29D061E1}" type="presOf" srcId="{001D04EB-D671-4795-A1D3-6CDE086272E9}" destId="{2A85B000-40E8-4221-B83F-DEE70B68E36F}" srcOrd="1" destOrd="0" presId="urn:microsoft.com/office/officeart/2016/7/layout/RepeatingBendingProcessNew"/>
    <dgm:cxn modelId="{8AFA3628-533C-422C-A72D-A67E8458520A}" type="presOf" srcId="{31F5031A-72A1-40AE-A428-6EF87A3E4BE6}" destId="{1D32D3A2-0A5B-461E-86D6-60268E373892}" srcOrd="0" destOrd="0" presId="urn:microsoft.com/office/officeart/2016/7/layout/RepeatingBendingProcessNew"/>
    <dgm:cxn modelId="{86AEB22A-E809-42FE-8585-1825DB56CE40}" type="presOf" srcId="{8628090A-9DBC-4415-9367-966A1CDAECF4}" destId="{5E46D1A0-89B8-4101-A005-BD9917B56211}" srcOrd="1" destOrd="0" presId="urn:microsoft.com/office/officeart/2016/7/layout/RepeatingBendingProcessNew"/>
    <dgm:cxn modelId="{24C3BF30-FC25-427A-87EF-26602C847A2C}" srcId="{0F8F35DB-3E2A-4CCB-8AA8-8DC5F04D7600}" destId="{0390ED78-F417-4F89-B2AB-601CFEB3E69D}" srcOrd="8" destOrd="0" parTransId="{DF1A70AE-C76B-439C-8DB1-E039BD090690}" sibTransId="{31F5031A-72A1-40AE-A428-6EF87A3E4BE6}"/>
    <dgm:cxn modelId="{BE423C3C-1A02-4725-97FC-535686B082C9}" srcId="{0F8F35DB-3E2A-4CCB-8AA8-8DC5F04D7600}" destId="{2543B376-FF82-4778-BF64-FD539D985AAD}" srcOrd="11" destOrd="0" parTransId="{71C8A763-9148-4781-9157-3BCC66E04B4F}" sibTransId="{2E3675B9-F2A5-4D6D-AB4D-D10D46FCBD18}"/>
    <dgm:cxn modelId="{7A865E3C-A325-4CFC-A9C7-C5FFF821C1D8}" type="presOf" srcId="{0A82F7A9-9D67-4DD3-9C54-420C5DE0A116}" destId="{81178E14-64E0-4F91-8087-97A1E92E370C}" srcOrd="1" destOrd="0" presId="urn:microsoft.com/office/officeart/2016/7/layout/RepeatingBendingProcessNew"/>
    <dgm:cxn modelId="{F38E375F-820D-4E24-A54E-CC520B86664D}" type="presOf" srcId="{0F8F35DB-3E2A-4CCB-8AA8-8DC5F04D7600}" destId="{E18870CB-37E1-4117-A643-CA5FF8F91D98}" srcOrd="0" destOrd="0" presId="urn:microsoft.com/office/officeart/2016/7/layout/RepeatingBendingProcessNew"/>
    <dgm:cxn modelId="{367C7744-62EA-4A79-9BE3-C23EDB0D05EC}" srcId="{0F8F35DB-3E2A-4CCB-8AA8-8DC5F04D7600}" destId="{E9D17845-28E0-4DFC-9C73-1A5628969F7F}" srcOrd="5" destOrd="0" parTransId="{2E99A3FD-4FDE-4011-B287-1165AED3ADC3}" sibTransId="{001D04EB-D671-4795-A1D3-6CDE086272E9}"/>
    <dgm:cxn modelId="{3627ED45-198C-4BC7-837D-67DF70078671}" type="presOf" srcId="{5FE5B0CB-17EC-476A-924B-8FDFC4A4C2F7}" destId="{8C356C5A-C472-4FCF-9439-CBDF936CD85F}" srcOrd="0" destOrd="0" presId="urn:microsoft.com/office/officeart/2016/7/layout/RepeatingBendingProcessNew"/>
    <dgm:cxn modelId="{1B384D6A-F5BF-41E3-BF79-07BCD30639A9}" type="presOf" srcId="{0390ED78-F417-4F89-B2AB-601CFEB3E69D}" destId="{61525A73-C574-4099-A825-36289FAA0F12}" srcOrd="0" destOrd="0" presId="urn:microsoft.com/office/officeart/2016/7/layout/RepeatingBendingProcessNew"/>
    <dgm:cxn modelId="{DD498F50-9144-4A30-9273-2B915BAEC6F4}" srcId="{0F8F35DB-3E2A-4CCB-8AA8-8DC5F04D7600}" destId="{DBF93ECC-A564-4C22-A4BA-0D26CF4AABB0}" srcOrd="2" destOrd="0" parTransId="{7C62DFFA-8DE8-4492-BA8C-2198683E47AB}" sibTransId="{0A82F7A9-9D67-4DD3-9C54-420C5DE0A116}"/>
    <dgm:cxn modelId="{605B9654-3C2A-4EE2-A3CA-AFBBF4A033D8}" type="presOf" srcId="{771E4165-8656-4B79-B722-2B533B854B2E}" destId="{99064AE3-490E-4712-87E8-F8D4FA9183A0}" srcOrd="0" destOrd="0" presId="urn:microsoft.com/office/officeart/2016/7/layout/RepeatingBendingProcessNew"/>
    <dgm:cxn modelId="{A110A577-8C3B-4271-8326-EDF11FA0E877}" type="presOf" srcId="{A4F84B4B-3B28-4BD0-A4DA-F1A94E02E7D8}" destId="{CF63AB1D-D864-461C-A107-B21E19972BA2}" srcOrd="0" destOrd="0" presId="urn:microsoft.com/office/officeart/2016/7/layout/RepeatingBendingProcessNew"/>
    <dgm:cxn modelId="{2A751F80-F51E-4F05-89A7-4F74CCEFB4D8}" type="presOf" srcId="{986FB9AB-A324-43AD-9C61-1881A6E4B1B8}" destId="{98F5B912-AE0E-4522-B2C8-CE85983B5FE8}" srcOrd="1" destOrd="0" presId="urn:microsoft.com/office/officeart/2016/7/layout/RepeatingBendingProcessNew"/>
    <dgm:cxn modelId="{F51A8280-B42F-426D-BDF3-8ED9B66C7BD9}" type="presOf" srcId="{CC089751-2EE9-40AC-97B7-10E4E2DB80C9}" destId="{827A3F7B-A9F9-4D67-864B-C608A6EA894E}" srcOrd="1" destOrd="0" presId="urn:microsoft.com/office/officeart/2016/7/layout/RepeatingBendingProcessNew"/>
    <dgm:cxn modelId="{7B61F988-2F85-4DF8-84D8-7F859A7661E2}" srcId="{0F8F35DB-3E2A-4CCB-8AA8-8DC5F04D7600}" destId="{FC0EE23E-CFD9-4270-9366-53B819EDC596}" srcOrd="9" destOrd="0" parTransId="{54B7094B-E464-4A87-8F19-92DDE1B7D7B7}" sibTransId="{771E4165-8656-4B79-B722-2B533B854B2E}"/>
    <dgm:cxn modelId="{7CD9398A-BD12-4635-944A-3D0C63985F76}" type="presOf" srcId="{17133C5B-9C47-4863-AC90-06C88DA7FEA1}" destId="{3A688DDB-D299-4C74-80AA-683AC6C7003A}" srcOrd="0" destOrd="0" presId="urn:microsoft.com/office/officeart/2016/7/layout/RepeatingBendingProcessNew"/>
    <dgm:cxn modelId="{DA93898A-0BCD-439B-A3C0-B93389D1C6C4}" type="presOf" srcId="{014F6F1F-6FAB-422A-BD18-1A82BE7DCF1C}" destId="{620DA6FB-E511-417C-8BB3-D4BF88592076}" srcOrd="1" destOrd="0" presId="urn:microsoft.com/office/officeart/2016/7/layout/RepeatingBendingProcessNew"/>
    <dgm:cxn modelId="{24846892-11B9-4E00-A4B0-455C661CDDF7}" type="presOf" srcId="{6864721C-4C8C-4D89-8C9A-3550D78581D2}" destId="{94DBEF86-D38E-4503-BE3E-C3035936AB84}" srcOrd="0" destOrd="0" presId="urn:microsoft.com/office/officeart/2016/7/layout/RepeatingBendingProcessNew"/>
    <dgm:cxn modelId="{83BD9993-2C7D-4763-B501-C01FD19A959E}" type="presOf" srcId="{A4F84B4B-3B28-4BD0-A4DA-F1A94E02E7D8}" destId="{92C62BD7-A0F9-4E26-8BDF-063DAA3D2E9F}" srcOrd="1" destOrd="0" presId="urn:microsoft.com/office/officeart/2016/7/layout/RepeatingBendingProcessNew"/>
    <dgm:cxn modelId="{401DE094-181C-498F-AD03-6E8A0B933560}" srcId="{0F8F35DB-3E2A-4CCB-8AA8-8DC5F04D7600}" destId="{C3A92D96-50A1-49E1-B53C-6FFDA0521F10}" srcOrd="6" destOrd="0" parTransId="{8A04F2C3-5C8D-4917-9050-9FC5EFCF0E29}" sibTransId="{014F6F1F-6FAB-422A-BD18-1A82BE7DCF1C}"/>
    <dgm:cxn modelId="{E93F2596-D84A-4805-9A7E-694F162EC451}" type="presOf" srcId="{C3A92D96-50A1-49E1-B53C-6FFDA0521F10}" destId="{C377CE25-E3B5-437E-8A81-F72FC1F69F0E}" srcOrd="0" destOrd="0" presId="urn:microsoft.com/office/officeart/2016/7/layout/RepeatingBendingProcessNew"/>
    <dgm:cxn modelId="{5DC87CA1-65C3-4928-9112-61652F6308DA}" type="presOf" srcId="{2C64ACEB-A18D-49B2-8601-3A535AC9AE5E}" destId="{A1EBCE77-F4D4-4BB6-818A-373911C63109}" srcOrd="1" destOrd="0" presId="urn:microsoft.com/office/officeart/2016/7/layout/RepeatingBendingProcessNew"/>
    <dgm:cxn modelId="{DDB9B9A2-ECE5-4364-9AE4-DC82E59D0350}" type="presOf" srcId="{31F5031A-72A1-40AE-A428-6EF87A3E4BE6}" destId="{BD3A1AD0-EE59-429A-B53E-10477B4606F8}" srcOrd="1" destOrd="0" presId="urn:microsoft.com/office/officeart/2016/7/layout/RepeatingBendingProcessNew"/>
    <dgm:cxn modelId="{B3E2E7A6-4085-444E-AE4F-2B0185D579BB}" type="presOf" srcId="{4D444D88-9694-4DCC-AACF-441F6C948FF8}" destId="{AE5E5CE5-AA9D-4C51-BD8D-91FBC4A253E7}" srcOrd="0" destOrd="0" presId="urn:microsoft.com/office/officeart/2016/7/layout/RepeatingBendingProcessNew"/>
    <dgm:cxn modelId="{AD45CEB9-78CE-4552-A5F1-19A739048F8C}" srcId="{0F8F35DB-3E2A-4CCB-8AA8-8DC5F04D7600}" destId="{5B1BDE6D-723E-48A4-B09D-19825A710ECD}" srcOrd="1" destOrd="0" parTransId="{3871719D-EB34-4528-B1A6-0EC2C2DEC3B5}" sibTransId="{2C64ACEB-A18D-49B2-8601-3A535AC9AE5E}"/>
    <dgm:cxn modelId="{67540FBD-048C-4F97-83DC-294A62436343}" srcId="{0F8F35DB-3E2A-4CCB-8AA8-8DC5F04D7600}" destId="{5FE5B0CB-17EC-476A-924B-8FDFC4A4C2F7}" srcOrd="7" destOrd="0" parTransId="{F699BBD0-16B2-4CCC-8680-26FED15B0EE9}" sibTransId="{8628090A-9DBC-4415-9367-966A1CDAECF4}"/>
    <dgm:cxn modelId="{8BDFE3BE-F22B-4D7E-8832-3615807D78A7}" type="presOf" srcId="{17133C5B-9C47-4863-AC90-06C88DA7FEA1}" destId="{1A3C57D5-FC42-4F22-950D-95CFFD70098F}" srcOrd="1" destOrd="0" presId="urn:microsoft.com/office/officeart/2016/7/layout/RepeatingBendingProcessNew"/>
    <dgm:cxn modelId="{A73674C8-7EC5-453F-994F-9D0D241B47E9}" srcId="{0F8F35DB-3E2A-4CCB-8AA8-8DC5F04D7600}" destId="{41C9A3C2-8855-4973-9C8B-5DEFB64C5BE2}" srcOrd="3" destOrd="0" parTransId="{33A4F710-2BD6-4245-BCCC-65B508C4FF12}" sibTransId="{A4F84B4B-3B28-4BD0-A4DA-F1A94E02E7D8}"/>
    <dgm:cxn modelId="{1CB6A2C9-75B7-4D8B-8CC2-71084396119D}" srcId="{0F8F35DB-3E2A-4CCB-8AA8-8DC5F04D7600}" destId="{BF2A0C50-F91D-40BA-ADFE-2EA58AEC68EC}" srcOrd="0" destOrd="0" parTransId="{D8E3931B-3200-4DE0-A3EA-CEC6756FAAA1}" sibTransId="{CC089751-2EE9-40AC-97B7-10E4E2DB80C9}"/>
    <dgm:cxn modelId="{40D499CF-4A4E-436A-90E4-1706AD97F58E}" type="presOf" srcId="{014F6F1F-6FAB-422A-BD18-1A82BE7DCF1C}" destId="{7218A37B-77A2-469D-8652-1B7AA46006FE}" srcOrd="0" destOrd="0" presId="urn:microsoft.com/office/officeart/2016/7/layout/RepeatingBendingProcessNew"/>
    <dgm:cxn modelId="{AC3B7CD3-87AD-4318-8379-035A2A99E97B}" srcId="{0F8F35DB-3E2A-4CCB-8AA8-8DC5F04D7600}" destId="{6864721C-4C8C-4D89-8C9A-3550D78581D2}" srcOrd="4" destOrd="0" parTransId="{01EB78F1-6950-440F-BEFD-9B3475670D23}" sibTransId="{17133C5B-9C47-4863-AC90-06C88DA7FEA1}"/>
    <dgm:cxn modelId="{424187D3-FC46-4BE2-82E3-A719716BE424}" type="presOf" srcId="{771E4165-8656-4B79-B722-2B533B854B2E}" destId="{B0309D4B-B18F-49AD-9643-20F8FD01EFBD}" srcOrd="1" destOrd="0" presId="urn:microsoft.com/office/officeart/2016/7/layout/RepeatingBendingProcessNew"/>
    <dgm:cxn modelId="{92C6DDEA-87A4-4A27-95D7-478E9B11629A}" type="presOf" srcId="{41C9A3C2-8855-4973-9C8B-5DEFB64C5BE2}" destId="{E2909B65-E914-48C5-B4FC-B11F7D536C3F}" srcOrd="0" destOrd="0" presId="urn:microsoft.com/office/officeart/2016/7/layout/RepeatingBendingProcessNew"/>
    <dgm:cxn modelId="{AFD70BEB-7CA4-4333-B18C-48C47F543E24}" srcId="{0F8F35DB-3E2A-4CCB-8AA8-8DC5F04D7600}" destId="{4D444D88-9694-4DCC-AACF-441F6C948FF8}" srcOrd="10" destOrd="0" parTransId="{016DCE4C-B804-4893-953E-3C3828F3CCE8}" sibTransId="{986FB9AB-A324-43AD-9C61-1881A6E4B1B8}"/>
    <dgm:cxn modelId="{2FF883EB-F705-4C8B-91BC-E08786C21A78}" type="presOf" srcId="{DBF93ECC-A564-4C22-A4BA-0D26CF4AABB0}" destId="{47CB60E5-64F9-46D3-9CA6-7DC5167EF89A}" srcOrd="0" destOrd="0" presId="urn:microsoft.com/office/officeart/2016/7/layout/RepeatingBendingProcessNew"/>
    <dgm:cxn modelId="{E3963EF1-68B0-46C5-BF91-B1CFD7D50933}" type="presOf" srcId="{001D04EB-D671-4795-A1D3-6CDE086272E9}" destId="{DCFF6B2E-0BCC-4BF0-82CD-6CAA61A1A950}" srcOrd="0" destOrd="0" presId="urn:microsoft.com/office/officeart/2016/7/layout/RepeatingBendingProcessNew"/>
    <dgm:cxn modelId="{953CF6F3-56FE-40F6-BCFB-5B2415560B67}" type="presOf" srcId="{5B1BDE6D-723E-48A4-B09D-19825A710ECD}" destId="{C92FF79E-DB12-4EBF-9CB8-7C5DABCC41B8}" srcOrd="0" destOrd="0" presId="urn:microsoft.com/office/officeart/2016/7/layout/RepeatingBendingProcessNew"/>
    <dgm:cxn modelId="{78EB7EF6-AB16-4096-8F1A-2D5BE22C9FB6}" type="presOf" srcId="{2543B376-FF82-4778-BF64-FD539D985AAD}" destId="{15EA0C53-25CD-4F2C-8542-DE1DC0531CA0}" srcOrd="0" destOrd="0" presId="urn:microsoft.com/office/officeart/2016/7/layout/RepeatingBendingProcessNew"/>
    <dgm:cxn modelId="{786F33F9-F712-488E-B1DD-361EFEB84E22}" type="presOf" srcId="{8628090A-9DBC-4415-9367-966A1CDAECF4}" destId="{22573A6E-7EA8-4BB5-B845-FAD461C210B2}" srcOrd="0" destOrd="0" presId="urn:microsoft.com/office/officeart/2016/7/layout/RepeatingBendingProcessNew"/>
    <dgm:cxn modelId="{19ABD7FB-0F0F-4F0F-8220-7C3F143BE352}" type="presOf" srcId="{BF2A0C50-F91D-40BA-ADFE-2EA58AEC68EC}" destId="{FBF5D820-38F2-4232-BE37-4C3C6D7FA61C}" srcOrd="0" destOrd="0" presId="urn:microsoft.com/office/officeart/2016/7/layout/RepeatingBendingProcessNew"/>
    <dgm:cxn modelId="{5EDD16FC-5954-49F9-AD7A-7E425CA3FC67}" type="presOf" srcId="{E9D17845-28E0-4DFC-9C73-1A5628969F7F}" destId="{171D29B0-99A3-47CD-B7A5-156F72C4E3AC}" srcOrd="0" destOrd="0" presId="urn:microsoft.com/office/officeart/2016/7/layout/RepeatingBendingProcessNew"/>
    <dgm:cxn modelId="{6B02D0FE-F355-4098-8F1E-E74723422173}" type="presOf" srcId="{CC089751-2EE9-40AC-97B7-10E4E2DB80C9}" destId="{08861F09-8503-4219-8F75-2F6A856A26DF}" srcOrd="0" destOrd="0" presId="urn:microsoft.com/office/officeart/2016/7/layout/RepeatingBendingProcessNew"/>
    <dgm:cxn modelId="{EBBBDF4A-8375-4D65-8C8B-9F64AD89D842}" type="presParOf" srcId="{E18870CB-37E1-4117-A643-CA5FF8F91D98}" destId="{FBF5D820-38F2-4232-BE37-4C3C6D7FA61C}" srcOrd="0" destOrd="0" presId="urn:microsoft.com/office/officeart/2016/7/layout/RepeatingBendingProcessNew"/>
    <dgm:cxn modelId="{6CBA1C31-15D0-4BA9-A6F5-9B36F85DC518}" type="presParOf" srcId="{E18870CB-37E1-4117-A643-CA5FF8F91D98}" destId="{08861F09-8503-4219-8F75-2F6A856A26DF}" srcOrd="1" destOrd="0" presId="urn:microsoft.com/office/officeart/2016/7/layout/RepeatingBendingProcessNew"/>
    <dgm:cxn modelId="{3943C211-6C62-4524-AE71-D609C2C434C4}" type="presParOf" srcId="{08861F09-8503-4219-8F75-2F6A856A26DF}" destId="{827A3F7B-A9F9-4D67-864B-C608A6EA894E}" srcOrd="0" destOrd="0" presId="urn:microsoft.com/office/officeart/2016/7/layout/RepeatingBendingProcessNew"/>
    <dgm:cxn modelId="{9332AA1C-B4E6-4A8E-ADBF-80CA49489174}" type="presParOf" srcId="{E18870CB-37E1-4117-A643-CA5FF8F91D98}" destId="{C92FF79E-DB12-4EBF-9CB8-7C5DABCC41B8}" srcOrd="2" destOrd="0" presId="urn:microsoft.com/office/officeart/2016/7/layout/RepeatingBendingProcessNew"/>
    <dgm:cxn modelId="{82765DD4-9480-45B6-8984-A4692E7C0519}" type="presParOf" srcId="{E18870CB-37E1-4117-A643-CA5FF8F91D98}" destId="{547EA2D8-8FBB-4070-83FD-DF3D0E83844B}" srcOrd="3" destOrd="0" presId="urn:microsoft.com/office/officeart/2016/7/layout/RepeatingBendingProcessNew"/>
    <dgm:cxn modelId="{BD917632-93BA-46A2-B6E1-0CC0B04C2855}" type="presParOf" srcId="{547EA2D8-8FBB-4070-83FD-DF3D0E83844B}" destId="{A1EBCE77-F4D4-4BB6-818A-373911C63109}" srcOrd="0" destOrd="0" presId="urn:microsoft.com/office/officeart/2016/7/layout/RepeatingBendingProcessNew"/>
    <dgm:cxn modelId="{E98C502F-432C-418B-BFF7-3B39BD36C4BF}" type="presParOf" srcId="{E18870CB-37E1-4117-A643-CA5FF8F91D98}" destId="{47CB60E5-64F9-46D3-9CA6-7DC5167EF89A}" srcOrd="4" destOrd="0" presId="urn:microsoft.com/office/officeart/2016/7/layout/RepeatingBendingProcessNew"/>
    <dgm:cxn modelId="{B52C312F-D685-4DB8-8024-AD5F5E7021D1}" type="presParOf" srcId="{E18870CB-37E1-4117-A643-CA5FF8F91D98}" destId="{A44173A2-0BC9-443F-8F37-DA82A5214A26}" srcOrd="5" destOrd="0" presId="urn:microsoft.com/office/officeart/2016/7/layout/RepeatingBendingProcessNew"/>
    <dgm:cxn modelId="{89FFDA7E-8290-4C95-874E-0E7E529DCB40}" type="presParOf" srcId="{A44173A2-0BC9-443F-8F37-DA82A5214A26}" destId="{81178E14-64E0-4F91-8087-97A1E92E370C}" srcOrd="0" destOrd="0" presId="urn:microsoft.com/office/officeart/2016/7/layout/RepeatingBendingProcessNew"/>
    <dgm:cxn modelId="{3D2013F1-B6C2-4DE6-BA37-8BE3E56C3393}" type="presParOf" srcId="{E18870CB-37E1-4117-A643-CA5FF8F91D98}" destId="{E2909B65-E914-48C5-B4FC-B11F7D536C3F}" srcOrd="6" destOrd="0" presId="urn:microsoft.com/office/officeart/2016/7/layout/RepeatingBendingProcessNew"/>
    <dgm:cxn modelId="{6F20F40E-44A3-4CB5-8302-03DB22105025}" type="presParOf" srcId="{E18870CB-37E1-4117-A643-CA5FF8F91D98}" destId="{CF63AB1D-D864-461C-A107-B21E19972BA2}" srcOrd="7" destOrd="0" presId="urn:microsoft.com/office/officeart/2016/7/layout/RepeatingBendingProcessNew"/>
    <dgm:cxn modelId="{383C673E-DD66-4D61-8394-F3CFBCB80BCD}" type="presParOf" srcId="{CF63AB1D-D864-461C-A107-B21E19972BA2}" destId="{92C62BD7-A0F9-4E26-8BDF-063DAA3D2E9F}" srcOrd="0" destOrd="0" presId="urn:microsoft.com/office/officeart/2016/7/layout/RepeatingBendingProcessNew"/>
    <dgm:cxn modelId="{2CFFAED2-E4D4-42F9-BE84-AF8E750C1F59}" type="presParOf" srcId="{E18870CB-37E1-4117-A643-CA5FF8F91D98}" destId="{94DBEF86-D38E-4503-BE3E-C3035936AB84}" srcOrd="8" destOrd="0" presId="urn:microsoft.com/office/officeart/2016/7/layout/RepeatingBendingProcessNew"/>
    <dgm:cxn modelId="{1DD1CC4F-32D5-42AE-8DCB-1914C3E66E06}" type="presParOf" srcId="{E18870CB-37E1-4117-A643-CA5FF8F91D98}" destId="{3A688DDB-D299-4C74-80AA-683AC6C7003A}" srcOrd="9" destOrd="0" presId="urn:microsoft.com/office/officeart/2016/7/layout/RepeatingBendingProcessNew"/>
    <dgm:cxn modelId="{5B6F05BA-E175-4BFA-B64E-38AB6D9ABB78}" type="presParOf" srcId="{3A688DDB-D299-4C74-80AA-683AC6C7003A}" destId="{1A3C57D5-FC42-4F22-950D-95CFFD70098F}" srcOrd="0" destOrd="0" presId="urn:microsoft.com/office/officeart/2016/7/layout/RepeatingBendingProcessNew"/>
    <dgm:cxn modelId="{F94CF42A-8A9E-4A2E-8F7E-5FC4CE6F15AD}" type="presParOf" srcId="{E18870CB-37E1-4117-A643-CA5FF8F91D98}" destId="{171D29B0-99A3-47CD-B7A5-156F72C4E3AC}" srcOrd="10" destOrd="0" presId="urn:microsoft.com/office/officeart/2016/7/layout/RepeatingBendingProcessNew"/>
    <dgm:cxn modelId="{C72A10D8-BD93-4956-B42E-8B6113CF7186}" type="presParOf" srcId="{E18870CB-37E1-4117-A643-CA5FF8F91D98}" destId="{DCFF6B2E-0BCC-4BF0-82CD-6CAA61A1A950}" srcOrd="11" destOrd="0" presId="urn:microsoft.com/office/officeart/2016/7/layout/RepeatingBendingProcessNew"/>
    <dgm:cxn modelId="{B9344CA2-9272-4518-9A7D-2E5B37E3D25C}" type="presParOf" srcId="{DCFF6B2E-0BCC-4BF0-82CD-6CAA61A1A950}" destId="{2A85B000-40E8-4221-B83F-DEE70B68E36F}" srcOrd="0" destOrd="0" presId="urn:microsoft.com/office/officeart/2016/7/layout/RepeatingBendingProcessNew"/>
    <dgm:cxn modelId="{5E0696CA-BD0C-4637-98FF-4D03FDE381F4}" type="presParOf" srcId="{E18870CB-37E1-4117-A643-CA5FF8F91D98}" destId="{C377CE25-E3B5-437E-8A81-F72FC1F69F0E}" srcOrd="12" destOrd="0" presId="urn:microsoft.com/office/officeart/2016/7/layout/RepeatingBendingProcessNew"/>
    <dgm:cxn modelId="{B59DF10E-585E-4E2A-B097-AD7B7B221048}" type="presParOf" srcId="{E18870CB-37E1-4117-A643-CA5FF8F91D98}" destId="{7218A37B-77A2-469D-8652-1B7AA46006FE}" srcOrd="13" destOrd="0" presId="urn:microsoft.com/office/officeart/2016/7/layout/RepeatingBendingProcessNew"/>
    <dgm:cxn modelId="{A25CD11F-F7D1-47ED-A07C-31CAEC68A71B}" type="presParOf" srcId="{7218A37B-77A2-469D-8652-1B7AA46006FE}" destId="{620DA6FB-E511-417C-8BB3-D4BF88592076}" srcOrd="0" destOrd="0" presId="urn:microsoft.com/office/officeart/2016/7/layout/RepeatingBendingProcessNew"/>
    <dgm:cxn modelId="{0F667A8B-6039-4E4C-9C44-EC87DB36B8F9}" type="presParOf" srcId="{E18870CB-37E1-4117-A643-CA5FF8F91D98}" destId="{8C356C5A-C472-4FCF-9439-CBDF936CD85F}" srcOrd="14" destOrd="0" presId="urn:microsoft.com/office/officeart/2016/7/layout/RepeatingBendingProcessNew"/>
    <dgm:cxn modelId="{29F6B485-2027-4840-AC39-8872BC69755A}" type="presParOf" srcId="{E18870CB-37E1-4117-A643-CA5FF8F91D98}" destId="{22573A6E-7EA8-4BB5-B845-FAD461C210B2}" srcOrd="15" destOrd="0" presId="urn:microsoft.com/office/officeart/2016/7/layout/RepeatingBendingProcessNew"/>
    <dgm:cxn modelId="{0A6736F0-B7F5-40B6-A6A5-922B98326F18}" type="presParOf" srcId="{22573A6E-7EA8-4BB5-B845-FAD461C210B2}" destId="{5E46D1A0-89B8-4101-A005-BD9917B56211}" srcOrd="0" destOrd="0" presId="urn:microsoft.com/office/officeart/2016/7/layout/RepeatingBendingProcessNew"/>
    <dgm:cxn modelId="{7AD7316C-E337-4F31-A4D7-63CEB5FD132E}" type="presParOf" srcId="{E18870CB-37E1-4117-A643-CA5FF8F91D98}" destId="{61525A73-C574-4099-A825-36289FAA0F12}" srcOrd="16" destOrd="0" presId="urn:microsoft.com/office/officeart/2016/7/layout/RepeatingBendingProcessNew"/>
    <dgm:cxn modelId="{07582903-483A-4E6E-BBDC-DBAF92DA7E3B}" type="presParOf" srcId="{E18870CB-37E1-4117-A643-CA5FF8F91D98}" destId="{1D32D3A2-0A5B-461E-86D6-60268E373892}" srcOrd="17" destOrd="0" presId="urn:microsoft.com/office/officeart/2016/7/layout/RepeatingBendingProcessNew"/>
    <dgm:cxn modelId="{CE617D15-68A2-401D-818B-5008C9E06E89}" type="presParOf" srcId="{1D32D3A2-0A5B-461E-86D6-60268E373892}" destId="{BD3A1AD0-EE59-429A-B53E-10477B4606F8}" srcOrd="0" destOrd="0" presId="urn:microsoft.com/office/officeart/2016/7/layout/RepeatingBendingProcessNew"/>
    <dgm:cxn modelId="{8B29749F-F2AC-4D18-AD4A-BC6C7EF91C83}" type="presParOf" srcId="{E18870CB-37E1-4117-A643-CA5FF8F91D98}" destId="{9B39091B-FC86-49E2-8155-B9EC68051DF3}" srcOrd="18" destOrd="0" presId="urn:microsoft.com/office/officeart/2016/7/layout/RepeatingBendingProcessNew"/>
    <dgm:cxn modelId="{72ACB531-5C3C-4016-A4BF-92998E58256A}" type="presParOf" srcId="{E18870CB-37E1-4117-A643-CA5FF8F91D98}" destId="{99064AE3-490E-4712-87E8-F8D4FA9183A0}" srcOrd="19" destOrd="0" presId="urn:microsoft.com/office/officeart/2016/7/layout/RepeatingBendingProcessNew"/>
    <dgm:cxn modelId="{50319880-617F-42C5-9E28-728881FD5D28}" type="presParOf" srcId="{99064AE3-490E-4712-87E8-F8D4FA9183A0}" destId="{B0309D4B-B18F-49AD-9643-20F8FD01EFBD}" srcOrd="0" destOrd="0" presId="urn:microsoft.com/office/officeart/2016/7/layout/RepeatingBendingProcessNew"/>
    <dgm:cxn modelId="{81591D5B-ECEB-4674-8F08-3A5608247B2B}" type="presParOf" srcId="{E18870CB-37E1-4117-A643-CA5FF8F91D98}" destId="{AE5E5CE5-AA9D-4C51-BD8D-91FBC4A253E7}" srcOrd="20" destOrd="0" presId="urn:microsoft.com/office/officeart/2016/7/layout/RepeatingBendingProcessNew"/>
    <dgm:cxn modelId="{620AC948-539C-41EB-8CE7-21243A789D27}" type="presParOf" srcId="{E18870CB-37E1-4117-A643-CA5FF8F91D98}" destId="{16C1AEE2-DCBA-48E1-AC02-0EEA178C16CE}" srcOrd="21" destOrd="0" presId="urn:microsoft.com/office/officeart/2016/7/layout/RepeatingBendingProcessNew"/>
    <dgm:cxn modelId="{8F7B094C-BE89-4129-92F7-8964F9FFAC7F}" type="presParOf" srcId="{16C1AEE2-DCBA-48E1-AC02-0EEA178C16CE}" destId="{98F5B912-AE0E-4522-B2C8-CE85983B5FE8}" srcOrd="0" destOrd="0" presId="urn:microsoft.com/office/officeart/2016/7/layout/RepeatingBendingProcessNew"/>
    <dgm:cxn modelId="{87DB2A91-F663-4756-8FCF-3CE521BFB5DD}" type="presParOf" srcId="{E18870CB-37E1-4117-A643-CA5FF8F91D98}" destId="{15EA0C53-25CD-4F2C-8542-DE1DC0531CA0}" srcOrd="22" destOrd="0" presId="urn:microsoft.com/office/officeart/2016/7/layout/RepeatingBendingProcessNew"/>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8473C9-069D-48FE-AF1E-510E20BCD510}">
      <dsp:nvSpPr>
        <dsp:cNvPr id="0" name=""/>
        <dsp:cNvSpPr/>
      </dsp:nvSpPr>
      <dsp:spPr>
        <a:xfrm>
          <a:off x="967132" y="2074"/>
          <a:ext cx="2077258" cy="1246354"/>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IN" sz="1800" b="1" kern="1200" dirty="0">
              <a:solidFill>
                <a:schemeClr val="accent1">
                  <a:lumMod val="75000"/>
                </a:schemeClr>
              </a:solidFill>
              <a:latin typeface="Cambria" panose="02040503050406030204" pitchFamily="18" charset="0"/>
              <a:ea typeface="Cambria" panose="02040503050406030204" pitchFamily="18" charset="0"/>
            </a:rPr>
            <a:t>One Pager Synopsis followed with detailed synopsis</a:t>
          </a:r>
          <a:endParaRPr lang="en-US" sz="1800" b="1" kern="1200" dirty="0">
            <a:solidFill>
              <a:schemeClr val="accent1">
                <a:lumMod val="75000"/>
              </a:schemeClr>
            </a:solidFill>
            <a:latin typeface="Cambria" panose="02040503050406030204" pitchFamily="18" charset="0"/>
            <a:ea typeface="Cambria" panose="02040503050406030204" pitchFamily="18" charset="0"/>
          </a:endParaRPr>
        </a:p>
      </dsp:txBody>
      <dsp:txXfrm>
        <a:off x="967132" y="2074"/>
        <a:ext cx="2077258" cy="1246354"/>
      </dsp:txXfrm>
    </dsp:sp>
    <dsp:sp modelId="{2D5D3A0B-8B66-4183-820D-4D43790A8B7D}">
      <dsp:nvSpPr>
        <dsp:cNvPr id="0" name=""/>
        <dsp:cNvSpPr/>
      </dsp:nvSpPr>
      <dsp:spPr>
        <a:xfrm>
          <a:off x="3252116" y="2074"/>
          <a:ext cx="2077258" cy="1246354"/>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IN" sz="1800" b="1" kern="1200" dirty="0">
              <a:solidFill>
                <a:schemeClr val="accent1">
                  <a:lumMod val="75000"/>
                </a:schemeClr>
              </a:solidFill>
              <a:latin typeface="Cambria" panose="02040503050406030204" pitchFamily="18" charset="0"/>
              <a:ea typeface="Cambria" panose="02040503050406030204" pitchFamily="18" charset="0"/>
            </a:rPr>
            <a:t>Synopsis must be crisp – Para no. referencing</a:t>
          </a:r>
          <a:endParaRPr lang="en-US" sz="1800" b="1" kern="1200" dirty="0">
            <a:solidFill>
              <a:schemeClr val="accent1">
                <a:lumMod val="75000"/>
              </a:schemeClr>
            </a:solidFill>
            <a:latin typeface="Cambria" panose="02040503050406030204" pitchFamily="18" charset="0"/>
            <a:ea typeface="Cambria" panose="02040503050406030204" pitchFamily="18" charset="0"/>
          </a:endParaRPr>
        </a:p>
      </dsp:txBody>
      <dsp:txXfrm>
        <a:off x="3252116" y="2074"/>
        <a:ext cx="2077258" cy="1246354"/>
      </dsp:txXfrm>
    </dsp:sp>
    <dsp:sp modelId="{BC4B6565-1CB3-4B8D-9AF7-86B68A83C47F}">
      <dsp:nvSpPr>
        <dsp:cNvPr id="0" name=""/>
        <dsp:cNvSpPr/>
      </dsp:nvSpPr>
      <dsp:spPr>
        <a:xfrm>
          <a:off x="5537100" y="2074"/>
          <a:ext cx="2077258" cy="1246354"/>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IN" sz="1800" b="1" kern="1200" dirty="0">
              <a:solidFill>
                <a:schemeClr val="accent1">
                  <a:lumMod val="75000"/>
                </a:schemeClr>
              </a:solidFill>
              <a:latin typeface="Cambria" panose="02040503050406030204" pitchFamily="18" charset="0"/>
              <a:ea typeface="Cambria" panose="02040503050406030204" pitchFamily="18" charset="0"/>
            </a:rPr>
            <a:t>Case laws – relevant to the issue in hand</a:t>
          </a:r>
          <a:endParaRPr lang="en-US" sz="1800" b="1" kern="1200" dirty="0">
            <a:solidFill>
              <a:schemeClr val="accent1">
                <a:lumMod val="75000"/>
              </a:schemeClr>
            </a:solidFill>
            <a:latin typeface="Cambria" panose="02040503050406030204" pitchFamily="18" charset="0"/>
            <a:ea typeface="Cambria" panose="02040503050406030204" pitchFamily="18" charset="0"/>
          </a:endParaRPr>
        </a:p>
      </dsp:txBody>
      <dsp:txXfrm>
        <a:off x="5537100" y="2074"/>
        <a:ext cx="2077258" cy="1246354"/>
      </dsp:txXfrm>
    </dsp:sp>
    <dsp:sp modelId="{16DD2FBE-F850-4638-B7A1-B1F1A4E013F3}">
      <dsp:nvSpPr>
        <dsp:cNvPr id="0" name=""/>
        <dsp:cNvSpPr/>
      </dsp:nvSpPr>
      <dsp:spPr>
        <a:xfrm>
          <a:off x="7822084" y="2074"/>
          <a:ext cx="2077258" cy="1246354"/>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IN" sz="1800" b="1" kern="1200" dirty="0">
              <a:solidFill>
                <a:schemeClr val="accent1">
                  <a:lumMod val="75000"/>
                </a:schemeClr>
              </a:solidFill>
              <a:latin typeface="Cambria" panose="02040503050406030204" pitchFamily="18" charset="0"/>
              <a:ea typeface="Cambria" panose="02040503050406030204" pitchFamily="18" charset="0"/>
            </a:rPr>
            <a:t>Prepare 5 set of synopsis and separate case law compilation </a:t>
          </a:r>
          <a:endParaRPr lang="en-US" sz="1800" b="1" kern="1200" dirty="0">
            <a:solidFill>
              <a:schemeClr val="accent1">
                <a:lumMod val="75000"/>
              </a:schemeClr>
            </a:solidFill>
            <a:latin typeface="Cambria" panose="02040503050406030204" pitchFamily="18" charset="0"/>
            <a:ea typeface="Cambria" panose="02040503050406030204" pitchFamily="18" charset="0"/>
          </a:endParaRPr>
        </a:p>
      </dsp:txBody>
      <dsp:txXfrm>
        <a:off x="7822084" y="2074"/>
        <a:ext cx="2077258" cy="1246354"/>
      </dsp:txXfrm>
    </dsp:sp>
    <dsp:sp modelId="{EBFB939F-53BD-41B4-BE2F-A8A1380DCC6D}">
      <dsp:nvSpPr>
        <dsp:cNvPr id="0" name=""/>
        <dsp:cNvSpPr/>
      </dsp:nvSpPr>
      <dsp:spPr>
        <a:xfrm>
          <a:off x="967132" y="1456155"/>
          <a:ext cx="2077258" cy="1246354"/>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IN" sz="1800" b="1" kern="1200" dirty="0">
              <a:solidFill>
                <a:schemeClr val="accent1">
                  <a:lumMod val="75000"/>
                </a:schemeClr>
              </a:solidFill>
              <a:latin typeface="Cambria" panose="02040503050406030204" pitchFamily="18" charset="0"/>
              <a:ea typeface="Cambria" panose="02040503050406030204" pitchFamily="18" charset="0"/>
            </a:rPr>
            <a:t>File must be on the finger tips</a:t>
          </a:r>
          <a:endParaRPr lang="en-US" sz="1800" b="1" kern="1200" dirty="0">
            <a:solidFill>
              <a:schemeClr val="accent1">
                <a:lumMod val="75000"/>
              </a:schemeClr>
            </a:solidFill>
            <a:latin typeface="Cambria" panose="02040503050406030204" pitchFamily="18" charset="0"/>
            <a:ea typeface="Cambria" panose="02040503050406030204" pitchFamily="18" charset="0"/>
          </a:endParaRPr>
        </a:p>
      </dsp:txBody>
      <dsp:txXfrm>
        <a:off x="967132" y="1456155"/>
        <a:ext cx="2077258" cy="1246354"/>
      </dsp:txXfrm>
    </dsp:sp>
    <dsp:sp modelId="{188393BC-F16E-4C08-A0EB-25E9AFA0E341}">
      <dsp:nvSpPr>
        <dsp:cNvPr id="0" name=""/>
        <dsp:cNvSpPr/>
      </dsp:nvSpPr>
      <dsp:spPr>
        <a:xfrm>
          <a:off x="3252116" y="1456155"/>
          <a:ext cx="2077258" cy="1246354"/>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IN" sz="1800" b="1" kern="1200" dirty="0">
              <a:solidFill>
                <a:schemeClr val="accent1">
                  <a:lumMod val="75000"/>
                </a:schemeClr>
              </a:solidFill>
              <a:latin typeface="Cambria" panose="02040503050406030204" pitchFamily="18" charset="0"/>
              <a:ea typeface="Cambria" panose="02040503050406030204" pitchFamily="18" charset="0"/>
            </a:rPr>
            <a:t>Proper Page numbering and indexing</a:t>
          </a:r>
          <a:endParaRPr lang="en-US" sz="1800" b="1" kern="1200" dirty="0">
            <a:solidFill>
              <a:schemeClr val="accent1">
                <a:lumMod val="75000"/>
              </a:schemeClr>
            </a:solidFill>
            <a:latin typeface="Cambria" panose="02040503050406030204" pitchFamily="18" charset="0"/>
            <a:ea typeface="Cambria" panose="02040503050406030204" pitchFamily="18" charset="0"/>
          </a:endParaRPr>
        </a:p>
      </dsp:txBody>
      <dsp:txXfrm>
        <a:off x="3252116" y="1456155"/>
        <a:ext cx="2077258" cy="1246354"/>
      </dsp:txXfrm>
    </dsp:sp>
    <dsp:sp modelId="{2C860D08-F8DE-4D25-984F-6EDFDCF82AC5}">
      <dsp:nvSpPr>
        <dsp:cNvPr id="0" name=""/>
        <dsp:cNvSpPr/>
      </dsp:nvSpPr>
      <dsp:spPr>
        <a:xfrm>
          <a:off x="5537100" y="1456155"/>
          <a:ext cx="2077258" cy="1246354"/>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IN" sz="1800" b="1" kern="1200" dirty="0">
              <a:solidFill>
                <a:schemeClr val="accent1">
                  <a:lumMod val="75000"/>
                </a:schemeClr>
              </a:solidFill>
              <a:latin typeface="Cambria" panose="02040503050406030204" pitchFamily="18" charset="0"/>
              <a:ea typeface="Cambria" panose="02040503050406030204" pitchFamily="18" charset="0"/>
            </a:rPr>
            <a:t>Mark the relevant portion of the case law/ agreements</a:t>
          </a:r>
          <a:endParaRPr lang="en-US" sz="1800" b="1" kern="1200" dirty="0">
            <a:solidFill>
              <a:schemeClr val="accent1">
                <a:lumMod val="75000"/>
              </a:schemeClr>
            </a:solidFill>
            <a:latin typeface="Cambria" panose="02040503050406030204" pitchFamily="18" charset="0"/>
            <a:ea typeface="Cambria" panose="02040503050406030204" pitchFamily="18" charset="0"/>
          </a:endParaRPr>
        </a:p>
      </dsp:txBody>
      <dsp:txXfrm>
        <a:off x="5537100" y="1456155"/>
        <a:ext cx="2077258" cy="1246354"/>
      </dsp:txXfrm>
    </dsp:sp>
    <dsp:sp modelId="{04C310B5-DFD1-4229-8097-9622646991A4}">
      <dsp:nvSpPr>
        <dsp:cNvPr id="0" name=""/>
        <dsp:cNvSpPr/>
      </dsp:nvSpPr>
      <dsp:spPr>
        <a:xfrm>
          <a:off x="7822084" y="1456155"/>
          <a:ext cx="2077258" cy="1246354"/>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IN" sz="1800" b="1" kern="1200" dirty="0">
              <a:solidFill>
                <a:schemeClr val="accent1">
                  <a:lumMod val="75000"/>
                </a:schemeClr>
              </a:solidFill>
              <a:latin typeface="Cambria" panose="02040503050406030204" pitchFamily="18" charset="0"/>
              <a:ea typeface="Cambria" panose="02040503050406030204" pitchFamily="18" charset="0"/>
            </a:rPr>
            <a:t>Anticipate the case laws dept could rely upon and be prepared for the same. </a:t>
          </a:r>
          <a:endParaRPr lang="en-US" sz="1800" b="1" kern="1200" dirty="0">
            <a:solidFill>
              <a:schemeClr val="accent1">
                <a:lumMod val="75000"/>
              </a:schemeClr>
            </a:solidFill>
            <a:latin typeface="Cambria" panose="02040503050406030204" pitchFamily="18" charset="0"/>
            <a:ea typeface="Cambria" panose="02040503050406030204" pitchFamily="18" charset="0"/>
          </a:endParaRPr>
        </a:p>
      </dsp:txBody>
      <dsp:txXfrm>
        <a:off x="7822084" y="1456155"/>
        <a:ext cx="2077258" cy="1246354"/>
      </dsp:txXfrm>
    </dsp:sp>
    <dsp:sp modelId="{12A4DA9E-3E30-4C74-8F01-B0BF9B92E80B}">
      <dsp:nvSpPr>
        <dsp:cNvPr id="0" name=""/>
        <dsp:cNvSpPr/>
      </dsp:nvSpPr>
      <dsp:spPr>
        <a:xfrm>
          <a:off x="967132" y="2910235"/>
          <a:ext cx="2077258" cy="1246354"/>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IN" sz="1800" b="1" kern="1200" dirty="0">
              <a:solidFill>
                <a:schemeClr val="accent1">
                  <a:lumMod val="75000"/>
                </a:schemeClr>
              </a:solidFill>
              <a:latin typeface="Cambria" panose="02040503050406030204" pitchFamily="18" charset="0"/>
              <a:ea typeface="Cambria" panose="02040503050406030204" pitchFamily="18" charset="0"/>
            </a:rPr>
            <a:t>Always think from the dept officers perspective while preparing for the case</a:t>
          </a:r>
          <a:endParaRPr lang="en-US" sz="1800" b="1" kern="1200" dirty="0">
            <a:solidFill>
              <a:schemeClr val="accent1">
                <a:lumMod val="75000"/>
              </a:schemeClr>
            </a:solidFill>
            <a:latin typeface="Cambria" panose="02040503050406030204" pitchFamily="18" charset="0"/>
            <a:ea typeface="Cambria" panose="02040503050406030204" pitchFamily="18" charset="0"/>
          </a:endParaRPr>
        </a:p>
      </dsp:txBody>
      <dsp:txXfrm>
        <a:off x="967132" y="2910235"/>
        <a:ext cx="2077258" cy="1246354"/>
      </dsp:txXfrm>
    </dsp:sp>
    <dsp:sp modelId="{E1D3326E-0989-4C8F-A04B-3C9A8763DF39}">
      <dsp:nvSpPr>
        <dsp:cNvPr id="0" name=""/>
        <dsp:cNvSpPr/>
      </dsp:nvSpPr>
      <dsp:spPr>
        <a:xfrm>
          <a:off x="3252116" y="2910235"/>
          <a:ext cx="2077258" cy="1246354"/>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accent1">
                  <a:lumMod val="75000"/>
                </a:schemeClr>
              </a:solidFill>
              <a:latin typeface="Cambria" panose="02040503050406030204" pitchFamily="18" charset="0"/>
              <a:ea typeface="Cambria" panose="02040503050406030204" pitchFamily="18" charset="0"/>
            </a:rPr>
            <a:t>Carry file/ Digital File - IPAD</a:t>
          </a:r>
        </a:p>
      </dsp:txBody>
      <dsp:txXfrm>
        <a:off x="3252116" y="2910235"/>
        <a:ext cx="2077258" cy="1246354"/>
      </dsp:txXfrm>
    </dsp:sp>
    <dsp:sp modelId="{6EA573EA-B6AD-4819-A667-89DE27EDD88F}">
      <dsp:nvSpPr>
        <dsp:cNvPr id="0" name=""/>
        <dsp:cNvSpPr/>
      </dsp:nvSpPr>
      <dsp:spPr>
        <a:xfrm>
          <a:off x="5537100" y="2910235"/>
          <a:ext cx="2077258" cy="1246354"/>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accent1">
                  <a:lumMod val="75000"/>
                </a:schemeClr>
              </a:solidFill>
              <a:latin typeface="Cambria" panose="02040503050406030204" pitchFamily="18" charset="0"/>
              <a:ea typeface="Cambria" panose="02040503050406030204" pitchFamily="18" charset="0"/>
            </a:rPr>
            <a:t>Should be present in the tribunal before the commencement</a:t>
          </a:r>
        </a:p>
      </dsp:txBody>
      <dsp:txXfrm>
        <a:off x="5537100" y="2910235"/>
        <a:ext cx="2077258" cy="1246354"/>
      </dsp:txXfrm>
    </dsp:sp>
    <dsp:sp modelId="{6EEB8522-19FC-4515-9533-7B135AF3E296}">
      <dsp:nvSpPr>
        <dsp:cNvPr id="0" name=""/>
        <dsp:cNvSpPr/>
      </dsp:nvSpPr>
      <dsp:spPr>
        <a:xfrm>
          <a:off x="7822084" y="2910235"/>
          <a:ext cx="2077258" cy="1246354"/>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accent1">
                  <a:lumMod val="75000"/>
                </a:schemeClr>
              </a:solidFill>
              <a:latin typeface="Cambria" panose="02040503050406030204" pitchFamily="18" charset="0"/>
              <a:ea typeface="Cambria" panose="02040503050406030204" pitchFamily="18" charset="0"/>
            </a:rPr>
            <a:t>Carry the cause list</a:t>
          </a:r>
        </a:p>
      </dsp:txBody>
      <dsp:txXfrm>
        <a:off x="7822084" y="2910235"/>
        <a:ext cx="2077258" cy="1246354"/>
      </dsp:txXfrm>
    </dsp:sp>
    <dsp:sp modelId="{7DCCB365-5565-4563-A535-ACCC42A73111}">
      <dsp:nvSpPr>
        <dsp:cNvPr id="0" name=""/>
        <dsp:cNvSpPr/>
      </dsp:nvSpPr>
      <dsp:spPr>
        <a:xfrm>
          <a:off x="967132" y="4364316"/>
          <a:ext cx="2077258" cy="1246354"/>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IN" sz="1800" b="1" kern="1200" dirty="0">
              <a:solidFill>
                <a:schemeClr val="accent1">
                  <a:lumMod val="75000"/>
                </a:schemeClr>
              </a:solidFill>
              <a:latin typeface="Cambria" panose="02040503050406030204" pitchFamily="18" charset="0"/>
              <a:ea typeface="Cambria" panose="02040503050406030204" pitchFamily="18" charset="0"/>
            </a:rPr>
            <a:t>You are an officer of the court to assist the court</a:t>
          </a:r>
          <a:endParaRPr lang="en-US" sz="1800" b="1" kern="1200" dirty="0">
            <a:solidFill>
              <a:schemeClr val="accent1">
                <a:lumMod val="75000"/>
              </a:schemeClr>
            </a:solidFill>
            <a:latin typeface="Cambria" panose="02040503050406030204" pitchFamily="18" charset="0"/>
            <a:ea typeface="Cambria" panose="02040503050406030204" pitchFamily="18" charset="0"/>
          </a:endParaRPr>
        </a:p>
      </dsp:txBody>
      <dsp:txXfrm>
        <a:off x="967132" y="4364316"/>
        <a:ext cx="2077258" cy="1246354"/>
      </dsp:txXfrm>
    </dsp:sp>
    <dsp:sp modelId="{222A61AE-E9BD-4597-91F7-46F6640DF0BD}">
      <dsp:nvSpPr>
        <dsp:cNvPr id="0" name=""/>
        <dsp:cNvSpPr/>
      </dsp:nvSpPr>
      <dsp:spPr>
        <a:xfrm>
          <a:off x="3252116" y="4364316"/>
          <a:ext cx="2077258" cy="1246354"/>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IN" sz="1800" b="1" kern="1200" dirty="0">
              <a:solidFill>
                <a:schemeClr val="accent1">
                  <a:lumMod val="75000"/>
                </a:schemeClr>
              </a:solidFill>
              <a:latin typeface="Cambria" panose="02040503050406030204" pitchFamily="18" charset="0"/>
              <a:ea typeface="Cambria" panose="02040503050406030204" pitchFamily="18" charset="0"/>
            </a:rPr>
            <a:t>Take your first best point first – Structure your arguments</a:t>
          </a:r>
        </a:p>
      </dsp:txBody>
      <dsp:txXfrm>
        <a:off x="3252116" y="4364316"/>
        <a:ext cx="2077258" cy="1246354"/>
      </dsp:txXfrm>
    </dsp:sp>
    <dsp:sp modelId="{8357CB2B-0CBB-41B7-8750-989882B895A9}">
      <dsp:nvSpPr>
        <dsp:cNvPr id="0" name=""/>
        <dsp:cNvSpPr/>
      </dsp:nvSpPr>
      <dsp:spPr>
        <a:xfrm>
          <a:off x="5537100" y="4364316"/>
          <a:ext cx="2077258" cy="1246354"/>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IN" sz="1800" b="1" kern="1200" dirty="0">
              <a:solidFill>
                <a:schemeClr val="accent1">
                  <a:lumMod val="75000"/>
                </a:schemeClr>
              </a:solidFill>
              <a:latin typeface="Cambria" panose="02040503050406030204" pitchFamily="18" charset="0"/>
              <a:ea typeface="Cambria" panose="02040503050406030204" pitchFamily="18" charset="0"/>
            </a:rPr>
            <a:t>Face value matters</a:t>
          </a:r>
          <a:endParaRPr lang="en-IN" sz="1800" b="1" kern="1200" dirty="0">
            <a:solidFill>
              <a:schemeClr val="accent1">
                <a:lumMod val="75000"/>
              </a:schemeClr>
            </a:solidFill>
          </a:endParaRPr>
        </a:p>
      </dsp:txBody>
      <dsp:txXfrm>
        <a:off x="5537100" y="4364316"/>
        <a:ext cx="2077258" cy="1246354"/>
      </dsp:txXfrm>
    </dsp:sp>
    <dsp:sp modelId="{64AAEB4F-9E34-41B7-84E6-0AB756114A5D}">
      <dsp:nvSpPr>
        <dsp:cNvPr id="0" name=""/>
        <dsp:cNvSpPr/>
      </dsp:nvSpPr>
      <dsp:spPr>
        <a:xfrm>
          <a:off x="7822084" y="4364316"/>
          <a:ext cx="2077258" cy="1246354"/>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accent1">
                  <a:lumMod val="75000"/>
                </a:schemeClr>
              </a:solidFill>
              <a:latin typeface="Cambria" panose="02040503050406030204" pitchFamily="18" charset="0"/>
              <a:ea typeface="Cambria" panose="02040503050406030204" pitchFamily="18" charset="0"/>
            </a:rPr>
            <a:t>Answer the Questions neutrally and to the point</a:t>
          </a:r>
          <a:endParaRPr lang="en-IN" sz="1800" b="1" kern="1200" dirty="0">
            <a:solidFill>
              <a:schemeClr val="accent1">
                <a:lumMod val="75000"/>
              </a:schemeClr>
            </a:solidFill>
            <a:latin typeface="Cambria" panose="02040503050406030204" pitchFamily="18" charset="0"/>
            <a:ea typeface="Cambria" panose="02040503050406030204" pitchFamily="18" charset="0"/>
          </a:endParaRPr>
        </a:p>
      </dsp:txBody>
      <dsp:txXfrm>
        <a:off x="7822084" y="4364316"/>
        <a:ext cx="2077258" cy="124635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8473C9-069D-48FE-AF1E-510E20BCD510}">
      <dsp:nvSpPr>
        <dsp:cNvPr id="0" name=""/>
        <dsp:cNvSpPr/>
      </dsp:nvSpPr>
      <dsp:spPr>
        <a:xfrm>
          <a:off x="967132" y="2074"/>
          <a:ext cx="2077258" cy="1246354"/>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IN" sz="1800" b="1" kern="1200" dirty="0">
              <a:solidFill>
                <a:schemeClr val="accent1">
                  <a:lumMod val="75000"/>
                </a:schemeClr>
              </a:solidFill>
              <a:latin typeface="Cambria" panose="02040503050406030204" pitchFamily="18" charset="0"/>
              <a:ea typeface="Cambria" panose="02040503050406030204" pitchFamily="18" charset="0"/>
            </a:rPr>
            <a:t>Don’t harp on technical issues in the first instance</a:t>
          </a:r>
          <a:endParaRPr lang="en-US" sz="1800" b="1" kern="1200" dirty="0">
            <a:solidFill>
              <a:schemeClr val="accent1">
                <a:lumMod val="75000"/>
              </a:schemeClr>
            </a:solidFill>
            <a:latin typeface="Cambria" panose="02040503050406030204" pitchFamily="18" charset="0"/>
            <a:ea typeface="Cambria" panose="02040503050406030204" pitchFamily="18" charset="0"/>
          </a:endParaRPr>
        </a:p>
      </dsp:txBody>
      <dsp:txXfrm>
        <a:off x="967132" y="2074"/>
        <a:ext cx="2077258" cy="1246354"/>
      </dsp:txXfrm>
    </dsp:sp>
    <dsp:sp modelId="{2D5D3A0B-8B66-4183-820D-4D43790A8B7D}">
      <dsp:nvSpPr>
        <dsp:cNvPr id="0" name=""/>
        <dsp:cNvSpPr/>
      </dsp:nvSpPr>
      <dsp:spPr>
        <a:xfrm>
          <a:off x="3252116" y="2074"/>
          <a:ext cx="2077258" cy="1246354"/>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IN" sz="1800" b="1" kern="1200" dirty="0">
              <a:solidFill>
                <a:schemeClr val="accent1">
                  <a:lumMod val="75000"/>
                </a:schemeClr>
              </a:solidFill>
              <a:latin typeface="Cambria" panose="02040503050406030204" pitchFamily="18" charset="0"/>
              <a:ea typeface="Cambria" panose="02040503050406030204" pitchFamily="18" charset="0"/>
            </a:rPr>
            <a:t>Limitation can be pressed for provided supported with merits</a:t>
          </a:r>
          <a:endParaRPr lang="en-US" sz="1800" b="1" kern="1200" dirty="0">
            <a:solidFill>
              <a:schemeClr val="accent1">
                <a:lumMod val="75000"/>
              </a:schemeClr>
            </a:solidFill>
            <a:latin typeface="Cambria" panose="02040503050406030204" pitchFamily="18" charset="0"/>
            <a:ea typeface="Cambria" panose="02040503050406030204" pitchFamily="18" charset="0"/>
          </a:endParaRPr>
        </a:p>
      </dsp:txBody>
      <dsp:txXfrm>
        <a:off x="3252116" y="2074"/>
        <a:ext cx="2077258" cy="1246354"/>
      </dsp:txXfrm>
    </dsp:sp>
    <dsp:sp modelId="{BC4B6565-1CB3-4B8D-9AF7-86B68A83C47F}">
      <dsp:nvSpPr>
        <dsp:cNvPr id="0" name=""/>
        <dsp:cNvSpPr/>
      </dsp:nvSpPr>
      <dsp:spPr>
        <a:xfrm>
          <a:off x="5537100" y="2074"/>
          <a:ext cx="2077258" cy="1246354"/>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IN" sz="1800" b="1" kern="1200" dirty="0">
              <a:solidFill>
                <a:schemeClr val="accent1">
                  <a:lumMod val="75000"/>
                </a:schemeClr>
              </a:solidFill>
              <a:latin typeface="Cambria" panose="02040503050406030204" pitchFamily="18" charset="0"/>
              <a:ea typeface="Cambria" panose="02040503050406030204" pitchFamily="18" charset="0"/>
            </a:rPr>
            <a:t>Keep your ears open and mouth shut</a:t>
          </a:r>
          <a:endParaRPr lang="en-US" sz="1800" b="1" kern="1200" dirty="0">
            <a:solidFill>
              <a:schemeClr val="accent1">
                <a:lumMod val="75000"/>
              </a:schemeClr>
            </a:solidFill>
            <a:latin typeface="Cambria" panose="02040503050406030204" pitchFamily="18" charset="0"/>
            <a:ea typeface="Cambria" panose="02040503050406030204" pitchFamily="18" charset="0"/>
          </a:endParaRPr>
        </a:p>
      </dsp:txBody>
      <dsp:txXfrm>
        <a:off x="5537100" y="2074"/>
        <a:ext cx="2077258" cy="1246354"/>
      </dsp:txXfrm>
    </dsp:sp>
    <dsp:sp modelId="{16DD2FBE-F850-4638-B7A1-B1F1A4E013F3}">
      <dsp:nvSpPr>
        <dsp:cNvPr id="0" name=""/>
        <dsp:cNvSpPr/>
      </dsp:nvSpPr>
      <dsp:spPr>
        <a:xfrm>
          <a:off x="7822084" y="2074"/>
          <a:ext cx="2077258" cy="1246354"/>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IN" sz="1800" b="1" kern="1200" dirty="0">
              <a:solidFill>
                <a:schemeClr val="accent1">
                  <a:lumMod val="75000"/>
                </a:schemeClr>
              </a:solidFill>
              <a:latin typeface="Cambria" panose="02040503050406030204" pitchFamily="18" charset="0"/>
              <a:ea typeface="Cambria" panose="02040503050406030204" pitchFamily="18" charset="0"/>
            </a:rPr>
            <a:t>Be humble and respectful yet firm</a:t>
          </a:r>
          <a:endParaRPr lang="en-US" sz="1800" b="1" kern="1200" dirty="0">
            <a:solidFill>
              <a:schemeClr val="accent1">
                <a:lumMod val="75000"/>
              </a:schemeClr>
            </a:solidFill>
            <a:latin typeface="Cambria" panose="02040503050406030204" pitchFamily="18" charset="0"/>
            <a:ea typeface="Cambria" panose="02040503050406030204" pitchFamily="18" charset="0"/>
          </a:endParaRPr>
        </a:p>
      </dsp:txBody>
      <dsp:txXfrm>
        <a:off x="7822084" y="2074"/>
        <a:ext cx="2077258" cy="1246354"/>
      </dsp:txXfrm>
    </dsp:sp>
    <dsp:sp modelId="{EBFB939F-53BD-41B4-BE2F-A8A1380DCC6D}">
      <dsp:nvSpPr>
        <dsp:cNvPr id="0" name=""/>
        <dsp:cNvSpPr/>
      </dsp:nvSpPr>
      <dsp:spPr>
        <a:xfrm>
          <a:off x="967132" y="1456155"/>
          <a:ext cx="2077258" cy="1246354"/>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IN" sz="1800" b="1" kern="1200" dirty="0">
              <a:solidFill>
                <a:schemeClr val="accent1">
                  <a:lumMod val="75000"/>
                </a:schemeClr>
              </a:solidFill>
              <a:latin typeface="Cambria" panose="02040503050406030204" pitchFamily="18" charset="0"/>
              <a:ea typeface="Cambria" panose="02040503050406030204" pitchFamily="18" charset="0"/>
            </a:rPr>
            <a:t>Respect the DR while arguing the case – Refer as a friend</a:t>
          </a:r>
          <a:endParaRPr lang="en-US" sz="1800" b="1" kern="1200" dirty="0">
            <a:solidFill>
              <a:schemeClr val="accent1">
                <a:lumMod val="75000"/>
              </a:schemeClr>
            </a:solidFill>
            <a:latin typeface="Cambria" panose="02040503050406030204" pitchFamily="18" charset="0"/>
            <a:ea typeface="Cambria" panose="02040503050406030204" pitchFamily="18" charset="0"/>
          </a:endParaRPr>
        </a:p>
      </dsp:txBody>
      <dsp:txXfrm>
        <a:off x="967132" y="1456155"/>
        <a:ext cx="2077258" cy="1246354"/>
      </dsp:txXfrm>
    </dsp:sp>
    <dsp:sp modelId="{188393BC-F16E-4C08-A0EB-25E9AFA0E341}">
      <dsp:nvSpPr>
        <dsp:cNvPr id="0" name=""/>
        <dsp:cNvSpPr/>
      </dsp:nvSpPr>
      <dsp:spPr>
        <a:xfrm>
          <a:off x="3252116" y="1456155"/>
          <a:ext cx="2077258" cy="1246354"/>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IN" sz="1800" b="1" kern="1200" dirty="0">
              <a:solidFill>
                <a:schemeClr val="accent1">
                  <a:lumMod val="75000"/>
                </a:schemeClr>
              </a:solidFill>
              <a:latin typeface="Cambria" panose="02040503050406030204" pitchFamily="18" charset="0"/>
              <a:ea typeface="Cambria" panose="02040503050406030204" pitchFamily="18" charset="0"/>
            </a:rPr>
            <a:t>In case the DR disrespect you – raise the issue before the bench </a:t>
          </a:r>
          <a:endParaRPr lang="en-US" sz="1800" b="1" kern="1200" dirty="0">
            <a:solidFill>
              <a:schemeClr val="accent1">
                <a:lumMod val="75000"/>
              </a:schemeClr>
            </a:solidFill>
            <a:latin typeface="Cambria" panose="02040503050406030204" pitchFamily="18" charset="0"/>
            <a:ea typeface="Cambria" panose="02040503050406030204" pitchFamily="18" charset="0"/>
          </a:endParaRPr>
        </a:p>
      </dsp:txBody>
      <dsp:txXfrm>
        <a:off x="3252116" y="1456155"/>
        <a:ext cx="2077258" cy="1246354"/>
      </dsp:txXfrm>
    </dsp:sp>
    <dsp:sp modelId="{2C860D08-F8DE-4D25-984F-6EDFDCF82AC5}">
      <dsp:nvSpPr>
        <dsp:cNvPr id="0" name=""/>
        <dsp:cNvSpPr/>
      </dsp:nvSpPr>
      <dsp:spPr>
        <a:xfrm>
          <a:off x="5537100" y="1456155"/>
          <a:ext cx="2077258" cy="1246354"/>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IN" sz="1800" b="1" kern="1200" dirty="0">
              <a:solidFill>
                <a:schemeClr val="accent1">
                  <a:lumMod val="75000"/>
                </a:schemeClr>
              </a:solidFill>
              <a:latin typeface="Cambria" panose="02040503050406030204" pitchFamily="18" charset="0"/>
              <a:ea typeface="Cambria" panose="02040503050406030204" pitchFamily="18" charset="0"/>
            </a:rPr>
            <a:t>Don’t interrupt the judge while he speaking</a:t>
          </a:r>
          <a:endParaRPr lang="en-US" sz="1800" b="1" kern="1200" dirty="0">
            <a:solidFill>
              <a:schemeClr val="accent1">
                <a:lumMod val="75000"/>
              </a:schemeClr>
            </a:solidFill>
            <a:latin typeface="Cambria" panose="02040503050406030204" pitchFamily="18" charset="0"/>
            <a:ea typeface="Cambria" panose="02040503050406030204" pitchFamily="18" charset="0"/>
          </a:endParaRPr>
        </a:p>
      </dsp:txBody>
      <dsp:txXfrm>
        <a:off x="5537100" y="1456155"/>
        <a:ext cx="2077258" cy="1246354"/>
      </dsp:txXfrm>
    </dsp:sp>
    <dsp:sp modelId="{04C310B5-DFD1-4229-8097-9622646991A4}">
      <dsp:nvSpPr>
        <dsp:cNvPr id="0" name=""/>
        <dsp:cNvSpPr/>
      </dsp:nvSpPr>
      <dsp:spPr>
        <a:xfrm>
          <a:off x="7822084" y="1456155"/>
          <a:ext cx="2077258" cy="1246354"/>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IN" sz="1800" b="1" kern="1200" dirty="0">
              <a:solidFill>
                <a:schemeClr val="accent1">
                  <a:lumMod val="75000"/>
                </a:schemeClr>
              </a:solidFill>
              <a:latin typeface="Cambria" panose="02040503050406030204" pitchFamily="18" charset="0"/>
              <a:ea typeface="Cambria" panose="02040503050406030204" pitchFamily="18" charset="0"/>
            </a:rPr>
            <a:t>Make note to rebut each of DR’s points in note pad</a:t>
          </a:r>
          <a:endParaRPr lang="en-US" sz="1800" b="1" kern="1200" dirty="0">
            <a:solidFill>
              <a:schemeClr val="accent1">
                <a:lumMod val="75000"/>
              </a:schemeClr>
            </a:solidFill>
            <a:latin typeface="Cambria" panose="02040503050406030204" pitchFamily="18" charset="0"/>
            <a:ea typeface="Cambria" panose="02040503050406030204" pitchFamily="18" charset="0"/>
          </a:endParaRPr>
        </a:p>
      </dsp:txBody>
      <dsp:txXfrm>
        <a:off x="7822084" y="1456155"/>
        <a:ext cx="2077258" cy="1246354"/>
      </dsp:txXfrm>
    </dsp:sp>
    <dsp:sp modelId="{12A4DA9E-3E30-4C74-8F01-B0BF9B92E80B}">
      <dsp:nvSpPr>
        <dsp:cNvPr id="0" name=""/>
        <dsp:cNvSpPr/>
      </dsp:nvSpPr>
      <dsp:spPr>
        <a:xfrm>
          <a:off x="967132" y="2910235"/>
          <a:ext cx="2077258" cy="1246354"/>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IN" sz="1800" b="1" kern="1200" dirty="0">
              <a:solidFill>
                <a:schemeClr val="accent1">
                  <a:lumMod val="75000"/>
                </a:schemeClr>
              </a:solidFill>
              <a:latin typeface="Cambria" panose="02040503050406030204" pitchFamily="18" charset="0"/>
              <a:ea typeface="Cambria" panose="02040503050406030204" pitchFamily="18" charset="0"/>
            </a:rPr>
            <a:t>If needed, seek adjournments with valid reasons</a:t>
          </a:r>
          <a:endParaRPr lang="en-US" sz="1800" b="1" kern="1200" dirty="0">
            <a:solidFill>
              <a:schemeClr val="accent1">
                <a:lumMod val="75000"/>
              </a:schemeClr>
            </a:solidFill>
            <a:latin typeface="Cambria" panose="02040503050406030204" pitchFamily="18" charset="0"/>
            <a:ea typeface="Cambria" panose="02040503050406030204" pitchFamily="18" charset="0"/>
          </a:endParaRPr>
        </a:p>
      </dsp:txBody>
      <dsp:txXfrm>
        <a:off x="967132" y="2910235"/>
        <a:ext cx="2077258" cy="1246354"/>
      </dsp:txXfrm>
    </dsp:sp>
    <dsp:sp modelId="{E1D3326E-0989-4C8F-A04B-3C9A8763DF39}">
      <dsp:nvSpPr>
        <dsp:cNvPr id="0" name=""/>
        <dsp:cNvSpPr/>
      </dsp:nvSpPr>
      <dsp:spPr>
        <a:xfrm>
          <a:off x="3252116" y="2910235"/>
          <a:ext cx="2077258" cy="1246354"/>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IN" sz="1800" b="1" kern="1200" dirty="0">
              <a:solidFill>
                <a:schemeClr val="accent1">
                  <a:lumMod val="75000"/>
                </a:schemeClr>
              </a:solidFill>
              <a:latin typeface="Cambria" panose="02040503050406030204" pitchFamily="18" charset="0"/>
              <a:ea typeface="Cambria" panose="02040503050406030204" pitchFamily="18" charset="0"/>
            </a:rPr>
            <a:t>Never Lie nor breach the judges trust </a:t>
          </a:r>
          <a:endParaRPr lang="en-US" sz="1800" b="1" kern="1200" dirty="0">
            <a:solidFill>
              <a:schemeClr val="accent1">
                <a:lumMod val="75000"/>
              </a:schemeClr>
            </a:solidFill>
            <a:latin typeface="Cambria" panose="02040503050406030204" pitchFamily="18" charset="0"/>
            <a:ea typeface="Cambria" panose="02040503050406030204" pitchFamily="18" charset="0"/>
          </a:endParaRPr>
        </a:p>
      </dsp:txBody>
      <dsp:txXfrm>
        <a:off x="3252116" y="2910235"/>
        <a:ext cx="2077258" cy="1246354"/>
      </dsp:txXfrm>
    </dsp:sp>
    <dsp:sp modelId="{6EA573EA-B6AD-4819-A667-89DE27EDD88F}">
      <dsp:nvSpPr>
        <dsp:cNvPr id="0" name=""/>
        <dsp:cNvSpPr/>
      </dsp:nvSpPr>
      <dsp:spPr>
        <a:xfrm>
          <a:off x="5537100" y="2910235"/>
          <a:ext cx="2077258" cy="1246354"/>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IN" sz="1800" b="1" kern="1200" dirty="0">
              <a:solidFill>
                <a:schemeClr val="accent1">
                  <a:lumMod val="75000"/>
                </a:schemeClr>
              </a:solidFill>
              <a:latin typeface="Cambria" panose="02040503050406030204" pitchFamily="18" charset="0"/>
              <a:ea typeface="Cambria" panose="02040503050406030204" pitchFamily="18" charset="0"/>
            </a:rPr>
            <a:t>Know your judges</a:t>
          </a:r>
          <a:endParaRPr lang="en-US" sz="1800" b="1" kern="1200" dirty="0">
            <a:solidFill>
              <a:schemeClr val="accent1">
                <a:lumMod val="75000"/>
              </a:schemeClr>
            </a:solidFill>
            <a:latin typeface="Cambria" panose="02040503050406030204" pitchFamily="18" charset="0"/>
            <a:ea typeface="Cambria" panose="02040503050406030204" pitchFamily="18" charset="0"/>
          </a:endParaRPr>
        </a:p>
      </dsp:txBody>
      <dsp:txXfrm>
        <a:off x="5537100" y="2910235"/>
        <a:ext cx="2077258" cy="1246354"/>
      </dsp:txXfrm>
    </dsp:sp>
    <dsp:sp modelId="{6EEB8522-19FC-4515-9533-7B135AF3E296}">
      <dsp:nvSpPr>
        <dsp:cNvPr id="0" name=""/>
        <dsp:cNvSpPr/>
      </dsp:nvSpPr>
      <dsp:spPr>
        <a:xfrm>
          <a:off x="7822084" y="2910235"/>
          <a:ext cx="2077258" cy="1246354"/>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IN" sz="1800" b="1" kern="1200" dirty="0">
              <a:solidFill>
                <a:schemeClr val="accent1">
                  <a:lumMod val="75000"/>
                </a:schemeClr>
              </a:solidFill>
              <a:latin typeface="Cambria" panose="02040503050406030204" pitchFamily="18" charset="0"/>
              <a:ea typeface="Cambria" panose="02040503050406030204" pitchFamily="18" charset="0"/>
            </a:rPr>
            <a:t>Know the departmental AR</a:t>
          </a:r>
          <a:endParaRPr lang="en-US" sz="1800" b="1" kern="1200" dirty="0">
            <a:solidFill>
              <a:schemeClr val="accent1">
                <a:lumMod val="75000"/>
              </a:schemeClr>
            </a:solidFill>
            <a:latin typeface="Cambria" panose="02040503050406030204" pitchFamily="18" charset="0"/>
            <a:ea typeface="Cambria" panose="02040503050406030204" pitchFamily="18" charset="0"/>
          </a:endParaRPr>
        </a:p>
      </dsp:txBody>
      <dsp:txXfrm>
        <a:off x="7822084" y="2910235"/>
        <a:ext cx="2077258" cy="1246354"/>
      </dsp:txXfrm>
    </dsp:sp>
    <dsp:sp modelId="{7DCCB365-5565-4563-A535-ACCC42A73111}">
      <dsp:nvSpPr>
        <dsp:cNvPr id="0" name=""/>
        <dsp:cNvSpPr/>
      </dsp:nvSpPr>
      <dsp:spPr>
        <a:xfrm>
          <a:off x="967132" y="4364316"/>
          <a:ext cx="2077258" cy="1246354"/>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IN" sz="1800" b="1" kern="1200" dirty="0">
              <a:solidFill>
                <a:schemeClr val="accent1">
                  <a:lumMod val="75000"/>
                </a:schemeClr>
              </a:solidFill>
              <a:latin typeface="Cambria" panose="02040503050406030204" pitchFamily="18" charset="0"/>
              <a:ea typeface="Cambria" panose="02040503050406030204" pitchFamily="18" charset="0"/>
            </a:rPr>
            <a:t>Dress Code – Black Coat with Bow/ Tie</a:t>
          </a:r>
          <a:endParaRPr lang="en-US" sz="1800" b="1" kern="1200" dirty="0">
            <a:solidFill>
              <a:schemeClr val="accent1">
                <a:lumMod val="75000"/>
              </a:schemeClr>
            </a:solidFill>
            <a:latin typeface="Cambria" panose="02040503050406030204" pitchFamily="18" charset="0"/>
            <a:ea typeface="Cambria" panose="02040503050406030204" pitchFamily="18" charset="0"/>
          </a:endParaRPr>
        </a:p>
      </dsp:txBody>
      <dsp:txXfrm>
        <a:off x="967132" y="4364316"/>
        <a:ext cx="2077258" cy="1246354"/>
      </dsp:txXfrm>
    </dsp:sp>
    <dsp:sp modelId="{222A61AE-E9BD-4597-91F7-46F6640DF0BD}">
      <dsp:nvSpPr>
        <dsp:cNvPr id="0" name=""/>
        <dsp:cNvSpPr/>
      </dsp:nvSpPr>
      <dsp:spPr>
        <a:xfrm>
          <a:off x="3252116" y="4364316"/>
          <a:ext cx="2077258" cy="1246354"/>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IN" sz="1800" b="1" kern="1200" dirty="0">
              <a:solidFill>
                <a:schemeClr val="accent1">
                  <a:lumMod val="75000"/>
                </a:schemeClr>
              </a:solidFill>
              <a:latin typeface="Cambria" panose="02040503050406030204" pitchFamily="18" charset="0"/>
              <a:ea typeface="Cambria" panose="02040503050406030204" pitchFamily="18" charset="0"/>
            </a:rPr>
            <a:t>Use simple persuasive language</a:t>
          </a:r>
          <a:endParaRPr lang="en-IN" sz="1800" b="1" kern="1200" dirty="0">
            <a:solidFill>
              <a:schemeClr val="accent1">
                <a:lumMod val="75000"/>
              </a:schemeClr>
            </a:solidFill>
          </a:endParaRPr>
        </a:p>
      </dsp:txBody>
      <dsp:txXfrm>
        <a:off x="3252116" y="4364316"/>
        <a:ext cx="2077258" cy="1246354"/>
      </dsp:txXfrm>
    </dsp:sp>
    <dsp:sp modelId="{8357CB2B-0CBB-41B7-8750-989882B895A9}">
      <dsp:nvSpPr>
        <dsp:cNvPr id="0" name=""/>
        <dsp:cNvSpPr/>
      </dsp:nvSpPr>
      <dsp:spPr>
        <a:xfrm>
          <a:off x="5537100" y="4364316"/>
          <a:ext cx="2077258" cy="1246354"/>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IN" sz="1800" b="1" kern="1200" dirty="0">
              <a:solidFill>
                <a:schemeClr val="accent1">
                  <a:lumMod val="75000"/>
                </a:schemeClr>
              </a:solidFill>
              <a:latin typeface="Cambria" panose="02040503050406030204" pitchFamily="18" charset="0"/>
              <a:ea typeface="Cambria" panose="02040503050406030204" pitchFamily="18" charset="0"/>
            </a:rPr>
            <a:t>Rebut opposing counsels arguments without being defensive</a:t>
          </a:r>
          <a:endParaRPr lang="en-IN" sz="1800" b="1" kern="1200" dirty="0">
            <a:solidFill>
              <a:schemeClr val="accent1">
                <a:lumMod val="75000"/>
              </a:schemeClr>
            </a:solidFill>
          </a:endParaRPr>
        </a:p>
      </dsp:txBody>
      <dsp:txXfrm>
        <a:off x="5537100" y="4364316"/>
        <a:ext cx="2077258" cy="1246354"/>
      </dsp:txXfrm>
    </dsp:sp>
    <dsp:sp modelId="{64AAEB4F-9E34-41B7-84E6-0AB756114A5D}">
      <dsp:nvSpPr>
        <dsp:cNvPr id="0" name=""/>
        <dsp:cNvSpPr/>
      </dsp:nvSpPr>
      <dsp:spPr>
        <a:xfrm>
          <a:off x="7822084" y="4364316"/>
          <a:ext cx="2077258" cy="1246354"/>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accent1">
                  <a:lumMod val="75000"/>
                </a:schemeClr>
              </a:solidFill>
              <a:latin typeface="Cambria" panose="02040503050406030204" pitchFamily="18" charset="0"/>
              <a:ea typeface="Cambria" panose="02040503050406030204" pitchFamily="18" charset="0"/>
            </a:rPr>
            <a:t>Know when to stop</a:t>
          </a:r>
          <a:endParaRPr lang="en-IN" sz="1800" b="1" kern="1200" dirty="0">
            <a:solidFill>
              <a:schemeClr val="accent1">
                <a:lumMod val="75000"/>
              </a:schemeClr>
            </a:solidFill>
            <a:latin typeface="Cambria" panose="02040503050406030204" pitchFamily="18" charset="0"/>
            <a:ea typeface="Cambria" panose="02040503050406030204" pitchFamily="18" charset="0"/>
          </a:endParaRPr>
        </a:p>
      </dsp:txBody>
      <dsp:txXfrm>
        <a:off x="7822084" y="4364316"/>
        <a:ext cx="2077258" cy="124635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861F09-8503-4219-8F75-2F6A856A26DF}">
      <dsp:nvSpPr>
        <dsp:cNvPr id="0" name=""/>
        <dsp:cNvSpPr/>
      </dsp:nvSpPr>
      <dsp:spPr>
        <a:xfrm>
          <a:off x="2258103" y="866686"/>
          <a:ext cx="487506" cy="91440"/>
        </a:xfrm>
        <a:custGeom>
          <a:avLst/>
          <a:gdLst/>
          <a:ahLst/>
          <a:cxnLst/>
          <a:rect l="0" t="0" r="0" b="0"/>
          <a:pathLst>
            <a:path>
              <a:moveTo>
                <a:pt x="0" y="45720"/>
              </a:moveTo>
              <a:lnTo>
                <a:pt x="487506" y="45720"/>
              </a:lnTo>
            </a:path>
          </a:pathLst>
        </a:custGeom>
        <a:noFill/>
        <a:ln w="6350" cap="flat" cmpd="sng" algn="ctr">
          <a:solidFill>
            <a:schemeClr val="dk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488903" y="909812"/>
        <a:ext cx="25905" cy="5186"/>
      </dsp:txXfrm>
    </dsp:sp>
    <dsp:sp modelId="{FBF5D820-38F2-4232-BE37-4C3C6D7FA61C}">
      <dsp:nvSpPr>
        <dsp:cNvPr id="0" name=""/>
        <dsp:cNvSpPr/>
      </dsp:nvSpPr>
      <dsp:spPr>
        <a:xfrm>
          <a:off x="7268" y="236615"/>
          <a:ext cx="2252634" cy="1351580"/>
        </a:xfrm>
        <a:prstGeom prst="rect">
          <a:avLst/>
        </a:prstGeom>
        <a:solidFill>
          <a:schemeClr val="accent1">
            <a:lumMod val="75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0381" tIns="115864" rIns="110381" bIns="115864" numCol="1" spcCol="1270" anchor="ctr" anchorCtr="0">
          <a:noAutofit/>
        </a:bodyPr>
        <a:lstStyle/>
        <a:p>
          <a:pPr marL="0" lvl="0" indent="0" algn="ctr" defTabSz="800100">
            <a:lnSpc>
              <a:spcPct val="90000"/>
            </a:lnSpc>
            <a:spcBef>
              <a:spcPct val="0"/>
            </a:spcBef>
            <a:spcAft>
              <a:spcPct val="35000"/>
            </a:spcAft>
            <a:buNone/>
          </a:pPr>
          <a:r>
            <a:rPr lang="en-IN" sz="1800" b="1" kern="1200">
              <a:solidFill>
                <a:schemeClr val="bg1"/>
              </a:solidFill>
              <a:latin typeface="Cambria" panose="02040503050406030204" pitchFamily="18" charset="0"/>
              <a:ea typeface="Cambria" panose="02040503050406030204" pitchFamily="18" charset="0"/>
            </a:rPr>
            <a:t>Study the entire file</a:t>
          </a:r>
          <a:endParaRPr lang="en-US" sz="1800" b="1" kern="1200" dirty="0">
            <a:solidFill>
              <a:schemeClr val="bg1"/>
            </a:solidFill>
            <a:latin typeface="Cambria" panose="02040503050406030204" pitchFamily="18" charset="0"/>
            <a:ea typeface="Cambria" panose="02040503050406030204" pitchFamily="18" charset="0"/>
          </a:endParaRPr>
        </a:p>
      </dsp:txBody>
      <dsp:txXfrm>
        <a:off x="7268" y="236615"/>
        <a:ext cx="2252634" cy="1351580"/>
      </dsp:txXfrm>
    </dsp:sp>
    <dsp:sp modelId="{547EA2D8-8FBB-4070-83FD-DF3D0E83844B}">
      <dsp:nvSpPr>
        <dsp:cNvPr id="0" name=""/>
        <dsp:cNvSpPr/>
      </dsp:nvSpPr>
      <dsp:spPr>
        <a:xfrm>
          <a:off x="5028844" y="866686"/>
          <a:ext cx="487506" cy="91440"/>
        </a:xfrm>
        <a:custGeom>
          <a:avLst/>
          <a:gdLst/>
          <a:ahLst/>
          <a:cxnLst/>
          <a:rect l="0" t="0" r="0" b="0"/>
          <a:pathLst>
            <a:path>
              <a:moveTo>
                <a:pt x="0" y="45720"/>
              </a:moveTo>
              <a:lnTo>
                <a:pt x="487506" y="45720"/>
              </a:lnTo>
            </a:path>
          </a:pathLst>
        </a:custGeom>
        <a:noFill/>
        <a:ln w="6350" cap="flat" cmpd="sng" algn="ctr">
          <a:solidFill>
            <a:schemeClr val="dk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259644" y="909812"/>
        <a:ext cx="25905" cy="5186"/>
      </dsp:txXfrm>
    </dsp:sp>
    <dsp:sp modelId="{C92FF79E-DB12-4EBF-9CB8-7C5DABCC41B8}">
      <dsp:nvSpPr>
        <dsp:cNvPr id="0" name=""/>
        <dsp:cNvSpPr/>
      </dsp:nvSpPr>
      <dsp:spPr>
        <a:xfrm>
          <a:off x="2778009" y="236615"/>
          <a:ext cx="2252634" cy="1351580"/>
        </a:xfrm>
        <a:prstGeom prst="rect">
          <a:avLst/>
        </a:prstGeom>
        <a:solidFill>
          <a:schemeClr val="accent1">
            <a:lumMod val="75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0381" tIns="115864" rIns="110381" bIns="115864" numCol="1" spcCol="1270" anchor="ctr" anchorCtr="0">
          <a:noAutofit/>
        </a:bodyPr>
        <a:lstStyle/>
        <a:p>
          <a:pPr marL="0" lvl="0" indent="0" algn="ctr" defTabSz="800100">
            <a:lnSpc>
              <a:spcPct val="90000"/>
            </a:lnSpc>
            <a:spcBef>
              <a:spcPct val="0"/>
            </a:spcBef>
            <a:spcAft>
              <a:spcPct val="35000"/>
            </a:spcAft>
            <a:buNone/>
          </a:pPr>
          <a:r>
            <a:rPr lang="en-IN" sz="1800" b="1" kern="1200">
              <a:solidFill>
                <a:schemeClr val="bg1"/>
              </a:solidFill>
              <a:latin typeface="Cambria" panose="02040503050406030204" pitchFamily="18" charset="0"/>
              <a:ea typeface="Cambria" panose="02040503050406030204" pitchFamily="18" charset="0"/>
            </a:rPr>
            <a:t>See the hearing intimation </a:t>
          </a:r>
          <a:endParaRPr lang="en-US" sz="1800" b="1" kern="1200">
            <a:solidFill>
              <a:schemeClr val="bg1"/>
            </a:solidFill>
            <a:latin typeface="Cambria" panose="02040503050406030204" pitchFamily="18" charset="0"/>
            <a:ea typeface="Cambria" panose="02040503050406030204" pitchFamily="18" charset="0"/>
          </a:endParaRPr>
        </a:p>
      </dsp:txBody>
      <dsp:txXfrm>
        <a:off x="2778009" y="236615"/>
        <a:ext cx="2252634" cy="1351580"/>
      </dsp:txXfrm>
    </dsp:sp>
    <dsp:sp modelId="{A44173A2-0BC9-443F-8F37-DA82A5214A26}">
      <dsp:nvSpPr>
        <dsp:cNvPr id="0" name=""/>
        <dsp:cNvSpPr/>
      </dsp:nvSpPr>
      <dsp:spPr>
        <a:xfrm>
          <a:off x="7799585" y="866686"/>
          <a:ext cx="487506" cy="91440"/>
        </a:xfrm>
        <a:custGeom>
          <a:avLst/>
          <a:gdLst/>
          <a:ahLst/>
          <a:cxnLst/>
          <a:rect l="0" t="0" r="0" b="0"/>
          <a:pathLst>
            <a:path>
              <a:moveTo>
                <a:pt x="0" y="45720"/>
              </a:moveTo>
              <a:lnTo>
                <a:pt x="487506" y="45720"/>
              </a:lnTo>
            </a:path>
          </a:pathLst>
        </a:custGeom>
        <a:noFill/>
        <a:ln w="6350" cap="flat" cmpd="sng" algn="ctr">
          <a:solidFill>
            <a:schemeClr val="dk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8030385" y="909812"/>
        <a:ext cx="25905" cy="5186"/>
      </dsp:txXfrm>
    </dsp:sp>
    <dsp:sp modelId="{47CB60E5-64F9-46D3-9CA6-7DC5167EF89A}">
      <dsp:nvSpPr>
        <dsp:cNvPr id="0" name=""/>
        <dsp:cNvSpPr/>
      </dsp:nvSpPr>
      <dsp:spPr>
        <a:xfrm>
          <a:off x="5548750" y="236615"/>
          <a:ext cx="2252634" cy="1351580"/>
        </a:xfrm>
        <a:prstGeom prst="rect">
          <a:avLst/>
        </a:prstGeom>
        <a:solidFill>
          <a:schemeClr val="accent1">
            <a:lumMod val="75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0381" tIns="115864" rIns="110381" bIns="115864" numCol="1" spcCol="1270" anchor="ctr" anchorCtr="0">
          <a:noAutofit/>
        </a:bodyPr>
        <a:lstStyle/>
        <a:p>
          <a:pPr marL="0" lvl="0" indent="0" algn="ctr" defTabSz="800100">
            <a:lnSpc>
              <a:spcPct val="90000"/>
            </a:lnSpc>
            <a:spcBef>
              <a:spcPct val="0"/>
            </a:spcBef>
            <a:spcAft>
              <a:spcPct val="35000"/>
            </a:spcAft>
            <a:buNone/>
          </a:pPr>
          <a:r>
            <a:rPr lang="en-IN" sz="1800" b="1" kern="1200">
              <a:solidFill>
                <a:schemeClr val="bg1"/>
              </a:solidFill>
              <a:latin typeface="Cambria" panose="02040503050406030204" pitchFamily="18" charset="0"/>
              <a:ea typeface="Cambria" panose="02040503050406030204" pitchFamily="18" charset="0"/>
            </a:rPr>
            <a:t>Confirm the correct file</a:t>
          </a:r>
          <a:endParaRPr lang="en-US" sz="1800" b="1" kern="1200">
            <a:solidFill>
              <a:schemeClr val="bg1"/>
            </a:solidFill>
            <a:latin typeface="Cambria" panose="02040503050406030204" pitchFamily="18" charset="0"/>
            <a:ea typeface="Cambria" panose="02040503050406030204" pitchFamily="18" charset="0"/>
          </a:endParaRPr>
        </a:p>
      </dsp:txBody>
      <dsp:txXfrm>
        <a:off x="5548750" y="236615"/>
        <a:ext cx="2252634" cy="1351580"/>
      </dsp:txXfrm>
    </dsp:sp>
    <dsp:sp modelId="{CF63AB1D-D864-461C-A107-B21E19972BA2}">
      <dsp:nvSpPr>
        <dsp:cNvPr id="0" name=""/>
        <dsp:cNvSpPr/>
      </dsp:nvSpPr>
      <dsp:spPr>
        <a:xfrm>
          <a:off x="1133586" y="1586396"/>
          <a:ext cx="8312222" cy="487506"/>
        </a:xfrm>
        <a:custGeom>
          <a:avLst/>
          <a:gdLst/>
          <a:ahLst/>
          <a:cxnLst/>
          <a:rect l="0" t="0" r="0" b="0"/>
          <a:pathLst>
            <a:path>
              <a:moveTo>
                <a:pt x="8312222" y="0"/>
              </a:moveTo>
              <a:lnTo>
                <a:pt x="8312222" y="260853"/>
              </a:lnTo>
              <a:lnTo>
                <a:pt x="0" y="260853"/>
              </a:lnTo>
              <a:lnTo>
                <a:pt x="0" y="487506"/>
              </a:lnTo>
            </a:path>
          </a:pathLst>
        </a:custGeom>
        <a:noFill/>
        <a:ln w="6350" cap="flat" cmpd="sng" algn="ctr">
          <a:solidFill>
            <a:schemeClr val="dk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081488" y="1827556"/>
        <a:ext cx="416417" cy="5186"/>
      </dsp:txXfrm>
    </dsp:sp>
    <dsp:sp modelId="{E2909B65-E914-48C5-B4FC-B11F7D536C3F}">
      <dsp:nvSpPr>
        <dsp:cNvPr id="0" name=""/>
        <dsp:cNvSpPr/>
      </dsp:nvSpPr>
      <dsp:spPr>
        <a:xfrm>
          <a:off x="8319491" y="236615"/>
          <a:ext cx="2252634" cy="1351580"/>
        </a:xfrm>
        <a:prstGeom prst="rect">
          <a:avLst/>
        </a:prstGeom>
        <a:solidFill>
          <a:schemeClr val="accent1">
            <a:lumMod val="75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0381" tIns="115864" rIns="110381" bIns="115864" numCol="1" spcCol="1270" anchor="ctr" anchorCtr="0">
          <a:noAutofit/>
        </a:bodyPr>
        <a:lstStyle/>
        <a:p>
          <a:pPr marL="0" lvl="0" indent="0" algn="ctr" defTabSz="800100">
            <a:lnSpc>
              <a:spcPct val="90000"/>
            </a:lnSpc>
            <a:spcBef>
              <a:spcPct val="0"/>
            </a:spcBef>
            <a:spcAft>
              <a:spcPct val="35000"/>
            </a:spcAft>
            <a:buNone/>
          </a:pPr>
          <a:r>
            <a:rPr lang="en-IN" sz="1800" b="1" kern="1200">
              <a:solidFill>
                <a:schemeClr val="bg1"/>
              </a:solidFill>
              <a:latin typeface="Cambria" panose="02040503050406030204" pitchFamily="18" charset="0"/>
              <a:ea typeface="Cambria" panose="02040503050406030204" pitchFamily="18" charset="0"/>
            </a:rPr>
            <a:t>Check the authorization letter</a:t>
          </a:r>
          <a:endParaRPr lang="en-US" sz="1800" b="1" kern="1200">
            <a:solidFill>
              <a:schemeClr val="bg1"/>
            </a:solidFill>
            <a:latin typeface="Cambria" panose="02040503050406030204" pitchFamily="18" charset="0"/>
            <a:ea typeface="Cambria" panose="02040503050406030204" pitchFamily="18" charset="0"/>
          </a:endParaRPr>
        </a:p>
      </dsp:txBody>
      <dsp:txXfrm>
        <a:off x="8319491" y="236615"/>
        <a:ext cx="2252634" cy="1351580"/>
      </dsp:txXfrm>
    </dsp:sp>
    <dsp:sp modelId="{3A688DDB-D299-4C74-80AA-683AC6C7003A}">
      <dsp:nvSpPr>
        <dsp:cNvPr id="0" name=""/>
        <dsp:cNvSpPr/>
      </dsp:nvSpPr>
      <dsp:spPr>
        <a:xfrm>
          <a:off x="2258103" y="2736373"/>
          <a:ext cx="487506" cy="91440"/>
        </a:xfrm>
        <a:custGeom>
          <a:avLst/>
          <a:gdLst/>
          <a:ahLst/>
          <a:cxnLst/>
          <a:rect l="0" t="0" r="0" b="0"/>
          <a:pathLst>
            <a:path>
              <a:moveTo>
                <a:pt x="0" y="45720"/>
              </a:moveTo>
              <a:lnTo>
                <a:pt x="487506" y="45720"/>
              </a:lnTo>
            </a:path>
          </a:pathLst>
        </a:custGeom>
        <a:noFill/>
        <a:ln w="6350" cap="flat" cmpd="sng" algn="ctr">
          <a:solidFill>
            <a:schemeClr val="dk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488903" y="2779499"/>
        <a:ext cx="25905" cy="5186"/>
      </dsp:txXfrm>
    </dsp:sp>
    <dsp:sp modelId="{94DBEF86-D38E-4503-BE3E-C3035936AB84}">
      <dsp:nvSpPr>
        <dsp:cNvPr id="0" name=""/>
        <dsp:cNvSpPr/>
      </dsp:nvSpPr>
      <dsp:spPr>
        <a:xfrm>
          <a:off x="7268" y="2106302"/>
          <a:ext cx="2252634" cy="1351580"/>
        </a:xfrm>
        <a:prstGeom prst="rect">
          <a:avLst/>
        </a:prstGeom>
        <a:solidFill>
          <a:schemeClr val="accent1">
            <a:lumMod val="75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0381" tIns="115864" rIns="110381" bIns="115864" numCol="1" spcCol="1270" anchor="ctr" anchorCtr="0">
          <a:noAutofit/>
        </a:bodyPr>
        <a:lstStyle/>
        <a:p>
          <a:pPr marL="0" lvl="0" indent="0" algn="ctr" defTabSz="800100">
            <a:lnSpc>
              <a:spcPct val="90000"/>
            </a:lnSpc>
            <a:spcBef>
              <a:spcPct val="0"/>
            </a:spcBef>
            <a:spcAft>
              <a:spcPct val="35000"/>
            </a:spcAft>
            <a:buNone/>
          </a:pPr>
          <a:r>
            <a:rPr lang="en-IN" sz="1800" b="1" kern="1200">
              <a:solidFill>
                <a:schemeClr val="bg1"/>
              </a:solidFill>
              <a:latin typeface="Cambria" panose="02040503050406030204" pitchFamily="18" charset="0"/>
              <a:ea typeface="Cambria" panose="02040503050406030204" pitchFamily="18" charset="0"/>
            </a:rPr>
            <a:t>Check one day before the availability officer for a hearing</a:t>
          </a:r>
          <a:endParaRPr lang="en-US" sz="1800" b="1" kern="1200">
            <a:solidFill>
              <a:schemeClr val="bg1"/>
            </a:solidFill>
            <a:latin typeface="Cambria" panose="02040503050406030204" pitchFamily="18" charset="0"/>
            <a:ea typeface="Cambria" panose="02040503050406030204" pitchFamily="18" charset="0"/>
          </a:endParaRPr>
        </a:p>
      </dsp:txBody>
      <dsp:txXfrm>
        <a:off x="7268" y="2106302"/>
        <a:ext cx="2252634" cy="1351580"/>
      </dsp:txXfrm>
    </dsp:sp>
    <dsp:sp modelId="{DCFF6B2E-0BCC-4BF0-82CD-6CAA61A1A950}">
      <dsp:nvSpPr>
        <dsp:cNvPr id="0" name=""/>
        <dsp:cNvSpPr/>
      </dsp:nvSpPr>
      <dsp:spPr>
        <a:xfrm>
          <a:off x="5028844" y="2736373"/>
          <a:ext cx="487506" cy="91440"/>
        </a:xfrm>
        <a:custGeom>
          <a:avLst/>
          <a:gdLst/>
          <a:ahLst/>
          <a:cxnLst/>
          <a:rect l="0" t="0" r="0" b="0"/>
          <a:pathLst>
            <a:path>
              <a:moveTo>
                <a:pt x="0" y="45720"/>
              </a:moveTo>
              <a:lnTo>
                <a:pt x="487506" y="45720"/>
              </a:lnTo>
            </a:path>
          </a:pathLst>
        </a:custGeom>
        <a:noFill/>
        <a:ln w="6350" cap="flat" cmpd="sng" algn="ctr">
          <a:solidFill>
            <a:schemeClr val="dk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259644" y="2779499"/>
        <a:ext cx="25905" cy="5186"/>
      </dsp:txXfrm>
    </dsp:sp>
    <dsp:sp modelId="{171D29B0-99A3-47CD-B7A5-156F72C4E3AC}">
      <dsp:nvSpPr>
        <dsp:cNvPr id="0" name=""/>
        <dsp:cNvSpPr/>
      </dsp:nvSpPr>
      <dsp:spPr>
        <a:xfrm>
          <a:off x="2778009" y="2106302"/>
          <a:ext cx="2252634" cy="1351580"/>
        </a:xfrm>
        <a:prstGeom prst="rect">
          <a:avLst/>
        </a:prstGeom>
        <a:solidFill>
          <a:schemeClr val="accent1">
            <a:lumMod val="75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0381" tIns="115864" rIns="110381" bIns="115864" numCol="1" spcCol="1270" anchor="ctr" anchorCtr="0">
          <a:noAutofit/>
        </a:bodyPr>
        <a:lstStyle/>
        <a:p>
          <a:pPr marL="0" lvl="0" indent="0" algn="ctr" defTabSz="800100">
            <a:lnSpc>
              <a:spcPct val="90000"/>
            </a:lnSpc>
            <a:spcBef>
              <a:spcPct val="0"/>
            </a:spcBef>
            <a:spcAft>
              <a:spcPct val="35000"/>
            </a:spcAft>
            <a:buNone/>
          </a:pPr>
          <a:r>
            <a:rPr lang="en-IN" sz="1800" b="1" kern="1200">
              <a:solidFill>
                <a:schemeClr val="bg1"/>
              </a:solidFill>
              <a:latin typeface="Cambria" panose="02040503050406030204" pitchFamily="18" charset="0"/>
              <a:ea typeface="Cambria" panose="02040503050406030204" pitchFamily="18" charset="0"/>
            </a:rPr>
            <a:t>Study the file</a:t>
          </a:r>
          <a:endParaRPr lang="en-US" sz="1800" b="1" kern="1200">
            <a:solidFill>
              <a:schemeClr val="bg1"/>
            </a:solidFill>
            <a:latin typeface="Cambria" panose="02040503050406030204" pitchFamily="18" charset="0"/>
            <a:ea typeface="Cambria" panose="02040503050406030204" pitchFamily="18" charset="0"/>
          </a:endParaRPr>
        </a:p>
      </dsp:txBody>
      <dsp:txXfrm>
        <a:off x="2778009" y="2106302"/>
        <a:ext cx="2252634" cy="1351580"/>
      </dsp:txXfrm>
    </dsp:sp>
    <dsp:sp modelId="{7218A37B-77A2-469D-8652-1B7AA46006FE}">
      <dsp:nvSpPr>
        <dsp:cNvPr id="0" name=""/>
        <dsp:cNvSpPr/>
      </dsp:nvSpPr>
      <dsp:spPr>
        <a:xfrm>
          <a:off x="7799585" y="2736373"/>
          <a:ext cx="487506" cy="91440"/>
        </a:xfrm>
        <a:custGeom>
          <a:avLst/>
          <a:gdLst/>
          <a:ahLst/>
          <a:cxnLst/>
          <a:rect l="0" t="0" r="0" b="0"/>
          <a:pathLst>
            <a:path>
              <a:moveTo>
                <a:pt x="0" y="45720"/>
              </a:moveTo>
              <a:lnTo>
                <a:pt x="487506" y="45720"/>
              </a:lnTo>
            </a:path>
          </a:pathLst>
        </a:custGeom>
        <a:noFill/>
        <a:ln w="6350" cap="flat" cmpd="sng" algn="ctr">
          <a:solidFill>
            <a:schemeClr val="dk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8030385" y="2779499"/>
        <a:ext cx="25905" cy="5186"/>
      </dsp:txXfrm>
    </dsp:sp>
    <dsp:sp modelId="{C377CE25-E3B5-437E-8A81-F72FC1F69F0E}">
      <dsp:nvSpPr>
        <dsp:cNvPr id="0" name=""/>
        <dsp:cNvSpPr/>
      </dsp:nvSpPr>
      <dsp:spPr>
        <a:xfrm>
          <a:off x="5548750" y="2106302"/>
          <a:ext cx="2252634" cy="1351580"/>
        </a:xfrm>
        <a:prstGeom prst="rect">
          <a:avLst/>
        </a:prstGeom>
        <a:solidFill>
          <a:schemeClr val="accent1">
            <a:lumMod val="75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0381" tIns="115864" rIns="110381" bIns="115864" numCol="1" spcCol="1270" anchor="ctr" anchorCtr="0">
          <a:noAutofit/>
        </a:bodyPr>
        <a:lstStyle/>
        <a:p>
          <a:pPr marL="0" lvl="0" indent="0" algn="ctr" defTabSz="800100">
            <a:lnSpc>
              <a:spcPct val="90000"/>
            </a:lnSpc>
            <a:spcBef>
              <a:spcPct val="0"/>
            </a:spcBef>
            <a:spcAft>
              <a:spcPct val="35000"/>
            </a:spcAft>
            <a:buNone/>
          </a:pPr>
          <a:r>
            <a:rPr lang="en-IN" sz="1800" b="1" kern="1200">
              <a:solidFill>
                <a:schemeClr val="bg1"/>
              </a:solidFill>
              <a:latin typeface="Cambria" panose="02040503050406030204" pitchFamily="18" charset="0"/>
              <a:ea typeface="Cambria" panose="02040503050406030204" pitchFamily="18" charset="0"/>
            </a:rPr>
            <a:t>Prepare synopsis – Don’t print what is there in the file.</a:t>
          </a:r>
          <a:endParaRPr lang="en-US" sz="1800" b="1" kern="1200">
            <a:solidFill>
              <a:schemeClr val="bg1"/>
            </a:solidFill>
            <a:latin typeface="Cambria" panose="02040503050406030204" pitchFamily="18" charset="0"/>
            <a:ea typeface="Cambria" panose="02040503050406030204" pitchFamily="18" charset="0"/>
          </a:endParaRPr>
        </a:p>
      </dsp:txBody>
      <dsp:txXfrm>
        <a:off x="5548750" y="2106302"/>
        <a:ext cx="2252634" cy="1351580"/>
      </dsp:txXfrm>
    </dsp:sp>
    <dsp:sp modelId="{22573A6E-7EA8-4BB5-B845-FAD461C210B2}">
      <dsp:nvSpPr>
        <dsp:cNvPr id="0" name=""/>
        <dsp:cNvSpPr/>
      </dsp:nvSpPr>
      <dsp:spPr>
        <a:xfrm>
          <a:off x="1133586" y="3456083"/>
          <a:ext cx="8312222" cy="487506"/>
        </a:xfrm>
        <a:custGeom>
          <a:avLst/>
          <a:gdLst/>
          <a:ahLst/>
          <a:cxnLst/>
          <a:rect l="0" t="0" r="0" b="0"/>
          <a:pathLst>
            <a:path>
              <a:moveTo>
                <a:pt x="8312222" y="0"/>
              </a:moveTo>
              <a:lnTo>
                <a:pt x="8312222" y="260853"/>
              </a:lnTo>
              <a:lnTo>
                <a:pt x="0" y="260853"/>
              </a:lnTo>
              <a:lnTo>
                <a:pt x="0" y="487506"/>
              </a:lnTo>
            </a:path>
          </a:pathLst>
        </a:custGeom>
        <a:noFill/>
        <a:ln w="6350" cap="flat" cmpd="sng" algn="ctr">
          <a:solidFill>
            <a:schemeClr val="dk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081488" y="3697243"/>
        <a:ext cx="416417" cy="5186"/>
      </dsp:txXfrm>
    </dsp:sp>
    <dsp:sp modelId="{8C356C5A-C472-4FCF-9439-CBDF936CD85F}">
      <dsp:nvSpPr>
        <dsp:cNvPr id="0" name=""/>
        <dsp:cNvSpPr/>
      </dsp:nvSpPr>
      <dsp:spPr>
        <a:xfrm>
          <a:off x="8319491" y="2106302"/>
          <a:ext cx="2252634" cy="1351580"/>
        </a:xfrm>
        <a:prstGeom prst="rect">
          <a:avLst/>
        </a:prstGeom>
        <a:solidFill>
          <a:schemeClr val="accent1">
            <a:lumMod val="75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0381" tIns="115864" rIns="110381" bIns="115864" numCol="1" spcCol="1270" anchor="ctr" anchorCtr="0">
          <a:noAutofit/>
        </a:bodyPr>
        <a:lstStyle/>
        <a:p>
          <a:pPr marL="0" lvl="0" indent="0" algn="ctr" defTabSz="800100">
            <a:lnSpc>
              <a:spcPct val="90000"/>
            </a:lnSpc>
            <a:spcBef>
              <a:spcPct val="0"/>
            </a:spcBef>
            <a:spcAft>
              <a:spcPct val="35000"/>
            </a:spcAft>
            <a:buNone/>
          </a:pPr>
          <a:r>
            <a:rPr lang="en-IN" sz="1800" b="1" kern="1200">
              <a:solidFill>
                <a:schemeClr val="bg1"/>
              </a:solidFill>
              <a:latin typeface="Cambria" panose="02040503050406030204" pitchFamily="18" charset="0"/>
              <a:ea typeface="Cambria" panose="02040503050406030204" pitchFamily="18" charset="0"/>
            </a:rPr>
            <a:t>Understand the grounds taken</a:t>
          </a:r>
          <a:endParaRPr lang="en-US" sz="1800" b="1" kern="1200">
            <a:solidFill>
              <a:schemeClr val="bg1"/>
            </a:solidFill>
            <a:latin typeface="Cambria" panose="02040503050406030204" pitchFamily="18" charset="0"/>
            <a:ea typeface="Cambria" panose="02040503050406030204" pitchFamily="18" charset="0"/>
          </a:endParaRPr>
        </a:p>
      </dsp:txBody>
      <dsp:txXfrm>
        <a:off x="8319491" y="2106302"/>
        <a:ext cx="2252634" cy="1351580"/>
      </dsp:txXfrm>
    </dsp:sp>
    <dsp:sp modelId="{1D32D3A2-0A5B-461E-86D6-60268E373892}">
      <dsp:nvSpPr>
        <dsp:cNvPr id="0" name=""/>
        <dsp:cNvSpPr/>
      </dsp:nvSpPr>
      <dsp:spPr>
        <a:xfrm>
          <a:off x="2258103" y="4606059"/>
          <a:ext cx="487506" cy="91440"/>
        </a:xfrm>
        <a:custGeom>
          <a:avLst/>
          <a:gdLst/>
          <a:ahLst/>
          <a:cxnLst/>
          <a:rect l="0" t="0" r="0" b="0"/>
          <a:pathLst>
            <a:path>
              <a:moveTo>
                <a:pt x="0" y="45720"/>
              </a:moveTo>
              <a:lnTo>
                <a:pt x="487506" y="45720"/>
              </a:lnTo>
            </a:path>
          </a:pathLst>
        </a:custGeom>
        <a:noFill/>
        <a:ln w="6350" cap="flat" cmpd="sng" algn="ctr">
          <a:solidFill>
            <a:schemeClr val="dk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488903" y="4649186"/>
        <a:ext cx="25905" cy="5186"/>
      </dsp:txXfrm>
    </dsp:sp>
    <dsp:sp modelId="{61525A73-C574-4099-A825-36289FAA0F12}">
      <dsp:nvSpPr>
        <dsp:cNvPr id="0" name=""/>
        <dsp:cNvSpPr/>
      </dsp:nvSpPr>
      <dsp:spPr>
        <a:xfrm>
          <a:off x="7268" y="3975989"/>
          <a:ext cx="2252634" cy="1351580"/>
        </a:xfrm>
        <a:prstGeom prst="rect">
          <a:avLst/>
        </a:prstGeom>
        <a:solidFill>
          <a:schemeClr val="accent1">
            <a:lumMod val="75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0381" tIns="115864" rIns="110381" bIns="115864" numCol="1" spcCol="1270" anchor="ctr" anchorCtr="0">
          <a:noAutofit/>
        </a:bodyPr>
        <a:lstStyle/>
        <a:p>
          <a:pPr marL="0" lvl="0" indent="0" algn="ctr" defTabSz="800100">
            <a:lnSpc>
              <a:spcPct val="90000"/>
            </a:lnSpc>
            <a:spcBef>
              <a:spcPct val="0"/>
            </a:spcBef>
            <a:spcAft>
              <a:spcPct val="35000"/>
            </a:spcAft>
            <a:buNone/>
          </a:pPr>
          <a:r>
            <a:rPr lang="en-IN" sz="1800" b="1" kern="1200">
              <a:solidFill>
                <a:schemeClr val="bg1"/>
              </a:solidFill>
              <a:latin typeface="Cambria" panose="02040503050406030204" pitchFamily="18" charset="0"/>
              <a:ea typeface="Cambria" panose="02040503050406030204" pitchFamily="18" charset="0"/>
            </a:rPr>
            <a:t>See the documentary evidence available in file</a:t>
          </a:r>
          <a:endParaRPr lang="en-US" sz="1800" b="1" kern="1200">
            <a:solidFill>
              <a:schemeClr val="bg1"/>
            </a:solidFill>
            <a:latin typeface="Cambria" panose="02040503050406030204" pitchFamily="18" charset="0"/>
            <a:ea typeface="Cambria" panose="02040503050406030204" pitchFamily="18" charset="0"/>
          </a:endParaRPr>
        </a:p>
      </dsp:txBody>
      <dsp:txXfrm>
        <a:off x="7268" y="3975989"/>
        <a:ext cx="2252634" cy="1351580"/>
      </dsp:txXfrm>
    </dsp:sp>
    <dsp:sp modelId="{99064AE3-490E-4712-87E8-F8D4FA9183A0}">
      <dsp:nvSpPr>
        <dsp:cNvPr id="0" name=""/>
        <dsp:cNvSpPr/>
      </dsp:nvSpPr>
      <dsp:spPr>
        <a:xfrm>
          <a:off x="5028844" y="4606059"/>
          <a:ext cx="487506" cy="91440"/>
        </a:xfrm>
        <a:custGeom>
          <a:avLst/>
          <a:gdLst/>
          <a:ahLst/>
          <a:cxnLst/>
          <a:rect l="0" t="0" r="0" b="0"/>
          <a:pathLst>
            <a:path>
              <a:moveTo>
                <a:pt x="0" y="45720"/>
              </a:moveTo>
              <a:lnTo>
                <a:pt x="487506" y="45720"/>
              </a:lnTo>
            </a:path>
          </a:pathLst>
        </a:custGeom>
        <a:noFill/>
        <a:ln w="6350" cap="flat" cmpd="sng" algn="ctr">
          <a:solidFill>
            <a:schemeClr val="dk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259644" y="4649186"/>
        <a:ext cx="25905" cy="5186"/>
      </dsp:txXfrm>
    </dsp:sp>
    <dsp:sp modelId="{9B39091B-FC86-49E2-8155-B9EC68051DF3}">
      <dsp:nvSpPr>
        <dsp:cNvPr id="0" name=""/>
        <dsp:cNvSpPr/>
      </dsp:nvSpPr>
      <dsp:spPr>
        <a:xfrm>
          <a:off x="2778009" y="3975989"/>
          <a:ext cx="2252634" cy="1351580"/>
        </a:xfrm>
        <a:prstGeom prst="rect">
          <a:avLst/>
        </a:prstGeom>
        <a:solidFill>
          <a:schemeClr val="accent1">
            <a:lumMod val="75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0381" tIns="115864" rIns="110381" bIns="115864" numCol="1" spcCol="1270" anchor="ctr" anchorCtr="0">
          <a:noAutofit/>
        </a:bodyPr>
        <a:lstStyle/>
        <a:p>
          <a:pPr marL="0" lvl="0" indent="0" algn="ctr" defTabSz="800100">
            <a:lnSpc>
              <a:spcPct val="90000"/>
            </a:lnSpc>
            <a:spcBef>
              <a:spcPct val="0"/>
            </a:spcBef>
            <a:spcAft>
              <a:spcPct val="35000"/>
            </a:spcAft>
            <a:buNone/>
          </a:pPr>
          <a:r>
            <a:rPr lang="en-IN" sz="1800" b="1" kern="1200">
              <a:solidFill>
                <a:schemeClr val="bg1"/>
              </a:solidFill>
              <a:latin typeface="Cambria" panose="02040503050406030204" pitchFamily="18" charset="0"/>
              <a:ea typeface="Cambria" panose="02040503050406030204" pitchFamily="18" charset="0"/>
            </a:rPr>
            <a:t>If you come across an alternative point which is missing in the file  - can be added</a:t>
          </a:r>
          <a:endParaRPr lang="en-US" sz="1800" b="1" kern="1200">
            <a:solidFill>
              <a:schemeClr val="bg1"/>
            </a:solidFill>
            <a:latin typeface="Cambria" panose="02040503050406030204" pitchFamily="18" charset="0"/>
            <a:ea typeface="Cambria" panose="02040503050406030204" pitchFamily="18" charset="0"/>
          </a:endParaRPr>
        </a:p>
      </dsp:txBody>
      <dsp:txXfrm>
        <a:off x="2778009" y="3975989"/>
        <a:ext cx="2252634" cy="1351580"/>
      </dsp:txXfrm>
    </dsp:sp>
    <dsp:sp modelId="{16C1AEE2-DCBA-48E1-AC02-0EEA178C16CE}">
      <dsp:nvSpPr>
        <dsp:cNvPr id="0" name=""/>
        <dsp:cNvSpPr/>
      </dsp:nvSpPr>
      <dsp:spPr>
        <a:xfrm>
          <a:off x="7799585" y="4606059"/>
          <a:ext cx="487506" cy="91440"/>
        </a:xfrm>
        <a:custGeom>
          <a:avLst/>
          <a:gdLst/>
          <a:ahLst/>
          <a:cxnLst/>
          <a:rect l="0" t="0" r="0" b="0"/>
          <a:pathLst>
            <a:path>
              <a:moveTo>
                <a:pt x="0" y="45720"/>
              </a:moveTo>
              <a:lnTo>
                <a:pt x="487506" y="45720"/>
              </a:lnTo>
            </a:path>
          </a:pathLst>
        </a:custGeom>
        <a:noFill/>
        <a:ln w="6350" cap="flat" cmpd="sng" algn="ctr">
          <a:solidFill>
            <a:schemeClr val="dk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8030385" y="4649186"/>
        <a:ext cx="25905" cy="5186"/>
      </dsp:txXfrm>
    </dsp:sp>
    <dsp:sp modelId="{AE5E5CE5-AA9D-4C51-BD8D-91FBC4A253E7}">
      <dsp:nvSpPr>
        <dsp:cNvPr id="0" name=""/>
        <dsp:cNvSpPr/>
      </dsp:nvSpPr>
      <dsp:spPr>
        <a:xfrm>
          <a:off x="5548750" y="3975989"/>
          <a:ext cx="2252634" cy="1351580"/>
        </a:xfrm>
        <a:prstGeom prst="rect">
          <a:avLst/>
        </a:prstGeom>
        <a:solidFill>
          <a:schemeClr val="accent1">
            <a:lumMod val="75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0381" tIns="115864" rIns="110381" bIns="115864" numCol="1" spcCol="1270" anchor="ctr" anchorCtr="0">
          <a:noAutofit/>
        </a:bodyPr>
        <a:lstStyle/>
        <a:p>
          <a:pPr marL="0" lvl="0" indent="0" algn="ctr" defTabSz="800100">
            <a:lnSpc>
              <a:spcPct val="90000"/>
            </a:lnSpc>
            <a:spcBef>
              <a:spcPct val="0"/>
            </a:spcBef>
            <a:spcAft>
              <a:spcPct val="35000"/>
            </a:spcAft>
            <a:buNone/>
          </a:pPr>
          <a:r>
            <a:rPr lang="en-IN" sz="1800" b="1" kern="1200">
              <a:solidFill>
                <a:schemeClr val="bg1"/>
              </a:solidFill>
              <a:latin typeface="Cambria" panose="02040503050406030204" pitchFamily="18" charset="0"/>
              <a:ea typeface="Cambria" panose="02040503050406030204" pitchFamily="18" charset="0"/>
            </a:rPr>
            <a:t>Ensure the synopsis is prepared and finalized by your partner</a:t>
          </a:r>
          <a:endParaRPr lang="en-US" sz="1800" b="1" kern="1200">
            <a:solidFill>
              <a:schemeClr val="bg1"/>
            </a:solidFill>
            <a:latin typeface="Cambria" panose="02040503050406030204" pitchFamily="18" charset="0"/>
            <a:ea typeface="Cambria" panose="02040503050406030204" pitchFamily="18" charset="0"/>
          </a:endParaRPr>
        </a:p>
      </dsp:txBody>
      <dsp:txXfrm>
        <a:off x="5548750" y="3975989"/>
        <a:ext cx="2252634" cy="1351580"/>
      </dsp:txXfrm>
    </dsp:sp>
    <dsp:sp modelId="{15EA0C53-25CD-4F2C-8542-DE1DC0531CA0}">
      <dsp:nvSpPr>
        <dsp:cNvPr id="0" name=""/>
        <dsp:cNvSpPr/>
      </dsp:nvSpPr>
      <dsp:spPr>
        <a:xfrm>
          <a:off x="8319491" y="3975989"/>
          <a:ext cx="2252634" cy="1351580"/>
        </a:xfrm>
        <a:prstGeom prst="rect">
          <a:avLst/>
        </a:prstGeom>
        <a:solidFill>
          <a:schemeClr val="accent1">
            <a:lumMod val="75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0381" tIns="115864" rIns="110381" bIns="115864" numCol="1" spcCol="1270" anchor="ctr" anchorCtr="0">
          <a:noAutofit/>
        </a:bodyPr>
        <a:lstStyle/>
        <a:p>
          <a:pPr marL="0" lvl="0" indent="0" algn="ctr" defTabSz="800100">
            <a:lnSpc>
              <a:spcPct val="90000"/>
            </a:lnSpc>
            <a:spcBef>
              <a:spcPct val="0"/>
            </a:spcBef>
            <a:spcAft>
              <a:spcPct val="35000"/>
            </a:spcAft>
            <a:buNone/>
          </a:pPr>
          <a:r>
            <a:rPr lang="en-IN" sz="1800" b="1" kern="1200">
              <a:solidFill>
                <a:schemeClr val="bg1"/>
              </a:solidFill>
              <a:latin typeface="Cambria" panose="02040503050406030204" pitchFamily="18" charset="0"/>
              <a:ea typeface="Cambria" panose="02040503050406030204" pitchFamily="18" charset="0"/>
            </a:rPr>
            <a:t>Ensure 2 set of print out for of case laws and synopsis is taken</a:t>
          </a:r>
          <a:endParaRPr lang="en-US" sz="1800" b="1" kern="1200">
            <a:solidFill>
              <a:schemeClr val="bg1"/>
            </a:solidFill>
            <a:latin typeface="Cambria" panose="02040503050406030204" pitchFamily="18" charset="0"/>
            <a:ea typeface="Cambria" panose="02040503050406030204" pitchFamily="18" charset="0"/>
          </a:endParaRPr>
        </a:p>
      </dsp:txBody>
      <dsp:txXfrm>
        <a:off x="8319491" y="3975989"/>
        <a:ext cx="2252634" cy="1351580"/>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9AAC100-2E20-4735-9434-7BEB9871A2F0}" type="datetimeFigureOut">
              <a:rPr lang="en-IN" smtClean="0"/>
              <a:t>16-06-2025</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29F97B7-2B10-4F4C-942A-C74949D51109}" type="slidenum">
              <a:rPr lang="en-IN" smtClean="0"/>
              <a:t>‹#›</a:t>
            </a:fld>
            <a:endParaRPr lang="en-IN"/>
          </a:p>
        </p:txBody>
      </p:sp>
    </p:spTree>
    <p:extLst>
      <p:ext uri="{BB962C8B-B14F-4D97-AF65-F5344CB8AC3E}">
        <p14:creationId xmlns:p14="http://schemas.microsoft.com/office/powerpoint/2010/main" val="33763894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BDA3D9-F1E4-24F0-DB74-2F2E223336B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2CF1E06-A458-E64F-1D2D-BB432A8FEA2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36D5A52-E473-DE93-474E-18DF026340BA}"/>
              </a:ext>
            </a:extLst>
          </p:cNvPr>
          <p:cNvSpPr>
            <a:spLocks noGrp="1"/>
          </p:cNvSpPr>
          <p:nvPr>
            <p:ph type="body" idx="1"/>
          </p:nvPr>
        </p:nvSpPr>
        <p:spPr/>
        <p:txBody>
          <a:bodyPr/>
          <a:lstStyle/>
          <a:p>
            <a:endParaRPr lang="en-IN"/>
          </a:p>
        </p:txBody>
      </p:sp>
      <p:sp>
        <p:nvSpPr>
          <p:cNvPr id="4" name="Footer Placeholder 3">
            <a:extLst>
              <a:ext uri="{FF2B5EF4-FFF2-40B4-BE49-F238E27FC236}">
                <a16:creationId xmlns:a16="http://schemas.microsoft.com/office/drawing/2014/main" id="{CC091481-A929-8A44-0C16-24FF2EF2A2C2}"/>
              </a:ext>
            </a:extLst>
          </p:cNvPr>
          <p:cNvSpPr>
            <a:spLocks noGrp="1"/>
          </p:cNvSpPr>
          <p:nvPr>
            <p:ph type="ftr" sz="quarter" idx="4"/>
          </p:nvPr>
        </p:nvSpPr>
        <p:spPr/>
        <p:txBody>
          <a:bodyPr/>
          <a:lstStyle/>
          <a:p>
            <a:r>
              <a:rPr lang="en-US"/>
              <a:t>HNA&amp;CO LLP</a:t>
            </a:r>
          </a:p>
        </p:txBody>
      </p:sp>
    </p:spTree>
    <p:extLst>
      <p:ext uri="{BB962C8B-B14F-4D97-AF65-F5344CB8AC3E}">
        <p14:creationId xmlns:p14="http://schemas.microsoft.com/office/powerpoint/2010/main" val="8344515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D18826-60E6-81B7-9649-15AFEE7D803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207BFAA-C480-AE9F-0760-1177B63FDED5}"/>
              </a:ext>
            </a:extLst>
          </p:cNvPr>
          <p:cNvSpPr>
            <a:spLocks noGrp="1" noRot="1" noChangeAspect="1"/>
          </p:cNvSpPr>
          <p:nvPr>
            <p:ph type="sldImg"/>
          </p:nvPr>
        </p:nvSpPr>
        <p:spPr>
          <a:xfrm>
            <a:off x="685800" y="1143000"/>
            <a:ext cx="5486400" cy="3086100"/>
          </a:xfrm>
          <a:prstGeom prst="rect">
            <a:avLst/>
          </a:prstGeom>
        </p:spPr>
      </p:sp>
      <p:sp>
        <p:nvSpPr>
          <p:cNvPr id="3" name="Notes Placeholder 2">
            <a:extLst>
              <a:ext uri="{FF2B5EF4-FFF2-40B4-BE49-F238E27FC236}">
                <a16:creationId xmlns:a16="http://schemas.microsoft.com/office/drawing/2014/main" id="{4CA75A5B-C353-B0C3-A51B-1E1D367D50D1}"/>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AE6B60CA-78B1-8B41-CBEC-DEB8F282054A}"/>
              </a:ext>
            </a:extLst>
          </p:cNvPr>
          <p:cNvSpPr>
            <a:spLocks noGrp="1"/>
          </p:cNvSpPr>
          <p:nvPr>
            <p:ph type="sldNum" sz="quarter" idx="5"/>
          </p:nvPr>
        </p:nvSpPr>
        <p:spPr>
          <a:xfrm>
            <a:off x="3884613" y="8685213"/>
            <a:ext cx="2971800" cy="458787"/>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7105BD-6D6F-49DB-9DE4-D4A6452D7E5F}" type="slidenum">
              <a:rPr kumimoji="0" lang="en-US" altLang="zh-CN"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altLang="zh-CN" sz="1200" b="0"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1857288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3884613" y="8685213"/>
            <a:ext cx="2971800" cy="458787"/>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7105BD-6D6F-49DB-9DE4-D4A6452D7E5F}" type="slidenum">
              <a:rPr kumimoji="0" lang="en-US" altLang="zh-CN"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altLang="zh-CN" sz="1200" b="0"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6599358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CE610A-64FD-9BE3-58A3-8CE6A0B0FAD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61D3E67-73D4-DF6E-752D-AA52DB77C93C}"/>
              </a:ext>
            </a:extLst>
          </p:cNvPr>
          <p:cNvSpPr>
            <a:spLocks noGrp="1" noRot="1" noChangeAspect="1"/>
          </p:cNvSpPr>
          <p:nvPr>
            <p:ph type="sldImg"/>
          </p:nvPr>
        </p:nvSpPr>
        <p:spPr>
          <a:xfrm>
            <a:off x="685800" y="1143000"/>
            <a:ext cx="5486400" cy="3086100"/>
          </a:xfrm>
          <a:prstGeom prst="rect">
            <a:avLst/>
          </a:prstGeom>
        </p:spPr>
      </p:sp>
      <p:sp>
        <p:nvSpPr>
          <p:cNvPr id="3" name="Notes Placeholder 2">
            <a:extLst>
              <a:ext uri="{FF2B5EF4-FFF2-40B4-BE49-F238E27FC236}">
                <a16:creationId xmlns:a16="http://schemas.microsoft.com/office/drawing/2014/main" id="{EAB99299-670A-CB42-7457-380082AAAF75}"/>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BB36A300-CB8C-2F85-8779-63CCD1CD8288}"/>
              </a:ext>
            </a:extLst>
          </p:cNvPr>
          <p:cNvSpPr>
            <a:spLocks noGrp="1"/>
          </p:cNvSpPr>
          <p:nvPr>
            <p:ph type="sldNum" sz="quarter" idx="5"/>
          </p:nvPr>
        </p:nvSpPr>
        <p:spPr>
          <a:xfrm>
            <a:off x="3884613" y="8685213"/>
            <a:ext cx="2971800" cy="458787"/>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7105BD-6D6F-49DB-9DE4-D4A6452D7E5F}" type="slidenum">
              <a:rPr kumimoji="0" lang="en-US" altLang="zh-CN"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altLang="zh-CN" sz="1200" b="0"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1205798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3884613" y="8685213"/>
            <a:ext cx="2971800" cy="458787"/>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7105BD-6D6F-49DB-9DE4-D4A6452D7E5F}" type="slidenum">
              <a:rPr kumimoji="0" lang="en-US" altLang="zh-CN"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altLang="zh-CN" sz="1200" b="0"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2854600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334F28-7C79-0D07-B5BC-AC3F5F427FC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72F0266-A4E6-FAF9-A45F-316D26D3E713}"/>
              </a:ext>
            </a:extLst>
          </p:cNvPr>
          <p:cNvSpPr>
            <a:spLocks noGrp="1" noRot="1" noChangeAspect="1"/>
          </p:cNvSpPr>
          <p:nvPr>
            <p:ph type="sldImg"/>
          </p:nvPr>
        </p:nvSpPr>
        <p:spPr>
          <a:xfrm>
            <a:off x="685800" y="1143000"/>
            <a:ext cx="5486400" cy="3086100"/>
          </a:xfrm>
          <a:prstGeom prst="rect">
            <a:avLst/>
          </a:prstGeom>
        </p:spPr>
      </p:sp>
      <p:sp>
        <p:nvSpPr>
          <p:cNvPr id="3" name="Notes Placeholder 2">
            <a:extLst>
              <a:ext uri="{FF2B5EF4-FFF2-40B4-BE49-F238E27FC236}">
                <a16:creationId xmlns:a16="http://schemas.microsoft.com/office/drawing/2014/main" id="{0508C89D-C74D-6D01-4977-19BC2A8D4293}"/>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DA74B781-7195-1D46-4E6C-C0C2D2BEB6CB}"/>
              </a:ext>
            </a:extLst>
          </p:cNvPr>
          <p:cNvSpPr>
            <a:spLocks noGrp="1"/>
          </p:cNvSpPr>
          <p:nvPr>
            <p:ph type="sldNum" sz="quarter" idx="5"/>
          </p:nvPr>
        </p:nvSpPr>
        <p:spPr>
          <a:xfrm>
            <a:off x="3884613" y="8685213"/>
            <a:ext cx="2971800" cy="458787"/>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7105BD-6D6F-49DB-9DE4-D4A6452D7E5F}" type="slidenum">
              <a:rPr kumimoji="0" lang="en-US" altLang="zh-CN"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altLang="zh-CN" sz="1200" b="0"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2937647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A4EEE7-D971-FC13-1105-DCAAC55B801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FF2A045-64E1-81FF-2FDD-5BD1B3DC77B5}"/>
              </a:ext>
            </a:extLst>
          </p:cNvPr>
          <p:cNvSpPr>
            <a:spLocks noGrp="1" noRot="1" noChangeAspect="1"/>
          </p:cNvSpPr>
          <p:nvPr>
            <p:ph type="sldImg"/>
          </p:nvPr>
        </p:nvSpPr>
        <p:spPr>
          <a:xfrm>
            <a:off x="685800" y="1143000"/>
            <a:ext cx="5486400" cy="3086100"/>
          </a:xfrm>
          <a:prstGeom prst="rect">
            <a:avLst/>
          </a:prstGeom>
        </p:spPr>
      </p:sp>
      <p:sp>
        <p:nvSpPr>
          <p:cNvPr id="3" name="Notes Placeholder 2">
            <a:extLst>
              <a:ext uri="{FF2B5EF4-FFF2-40B4-BE49-F238E27FC236}">
                <a16:creationId xmlns:a16="http://schemas.microsoft.com/office/drawing/2014/main" id="{E785FEDE-D5BB-4A45-59A3-D3A7E6CC9E10}"/>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FC5C252D-A6D9-33DC-5830-B4778CFE27A8}"/>
              </a:ext>
            </a:extLst>
          </p:cNvPr>
          <p:cNvSpPr>
            <a:spLocks noGrp="1"/>
          </p:cNvSpPr>
          <p:nvPr>
            <p:ph type="sldNum" sz="quarter" idx="5"/>
          </p:nvPr>
        </p:nvSpPr>
        <p:spPr>
          <a:xfrm>
            <a:off x="3884613" y="8685213"/>
            <a:ext cx="2971800" cy="458787"/>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7105BD-6D6F-49DB-9DE4-D4A6452D7E5F}" type="slidenum">
              <a:rPr kumimoji="0" lang="en-US" altLang="zh-CN"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altLang="zh-CN" sz="1200" b="0"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7231323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02AE93-7F36-D26D-2A88-9BDADA578FA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C20BAF7-748A-307D-2D19-50FCB6C9823B}"/>
              </a:ext>
            </a:extLst>
          </p:cNvPr>
          <p:cNvSpPr>
            <a:spLocks noGrp="1" noRot="1" noChangeAspect="1"/>
          </p:cNvSpPr>
          <p:nvPr>
            <p:ph type="sldImg"/>
          </p:nvPr>
        </p:nvSpPr>
        <p:spPr>
          <a:xfrm>
            <a:off x="685800" y="1143000"/>
            <a:ext cx="5486400" cy="3086100"/>
          </a:xfrm>
          <a:prstGeom prst="rect">
            <a:avLst/>
          </a:prstGeom>
        </p:spPr>
      </p:sp>
      <p:sp>
        <p:nvSpPr>
          <p:cNvPr id="3" name="Notes Placeholder 2">
            <a:extLst>
              <a:ext uri="{FF2B5EF4-FFF2-40B4-BE49-F238E27FC236}">
                <a16:creationId xmlns:a16="http://schemas.microsoft.com/office/drawing/2014/main" id="{D4ECE287-711E-AE05-28FF-C09D3DBCC58D}"/>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C03DF8DA-97AD-DD1D-D418-A6C5ED473AD8}"/>
              </a:ext>
            </a:extLst>
          </p:cNvPr>
          <p:cNvSpPr>
            <a:spLocks noGrp="1"/>
          </p:cNvSpPr>
          <p:nvPr>
            <p:ph type="sldNum" sz="quarter" idx="5"/>
          </p:nvPr>
        </p:nvSpPr>
        <p:spPr>
          <a:xfrm>
            <a:off x="3884613" y="8685213"/>
            <a:ext cx="2971800" cy="458787"/>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7105BD-6D6F-49DB-9DE4-D4A6452D7E5F}" type="slidenum">
              <a:rPr kumimoji="0" lang="en-US" altLang="zh-CN"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altLang="zh-CN" sz="1200" b="0"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1441054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3884613" y="8685213"/>
            <a:ext cx="2971800" cy="458787"/>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7105BD-6D6F-49DB-9DE4-D4A6452D7E5F}" type="slidenum">
              <a:rPr kumimoji="0" lang="en-US" altLang="zh-CN"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altLang="zh-CN" sz="1200" b="0"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5592914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2"/>
        <p:cNvGrpSpPr/>
        <p:nvPr/>
      </p:nvGrpSpPr>
      <p:grpSpPr>
        <a:xfrm>
          <a:off x="0" y="0"/>
          <a:ext cx="0" cy="0"/>
          <a:chOff x="0" y="0"/>
          <a:chExt cx="0" cy="0"/>
        </a:xfrm>
      </p:grpSpPr>
      <p:sp>
        <p:nvSpPr>
          <p:cNvPr id="953" name="Google Shape;953;g24571811aa5_0_50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954" name="Google Shape;954;g24571811aa5_0_50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1442332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3884613" y="8685213"/>
            <a:ext cx="2971800" cy="458787"/>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7105BD-6D6F-49DB-9DE4-D4A6452D7E5F}" type="slidenum">
              <a:rPr kumimoji="0" lang="en-US" altLang="zh-CN"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altLang="zh-CN" sz="1200" b="0"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2440023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DB5DB1-B8FF-B88F-C16C-A3D0955E567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CC4929A-6A02-D8EF-B620-E82301FA763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19DC255-16E4-DE45-F817-02F09463F7DB}"/>
              </a:ext>
            </a:extLst>
          </p:cNvPr>
          <p:cNvSpPr>
            <a:spLocks noGrp="1"/>
          </p:cNvSpPr>
          <p:nvPr>
            <p:ph type="body" idx="1"/>
          </p:nvPr>
        </p:nvSpPr>
        <p:spPr/>
        <p:txBody>
          <a:bodyPr/>
          <a:lstStyle/>
          <a:p>
            <a:endParaRPr lang="en-IN"/>
          </a:p>
        </p:txBody>
      </p:sp>
      <p:sp>
        <p:nvSpPr>
          <p:cNvPr id="4" name="Footer Placeholder 3">
            <a:extLst>
              <a:ext uri="{FF2B5EF4-FFF2-40B4-BE49-F238E27FC236}">
                <a16:creationId xmlns:a16="http://schemas.microsoft.com/office/drawing/2014/main" id="{A78EFE4B-68C4-9892-7B9D-37D39EA0BE45}"/>
              </a:ext>
            </a:extLst>
          </p:cNvPr>
          <p:cNvSpPr>
            <a:spLocks noGrp="1"/>
          </p:cNvSpPr>
          <p:nvPr>
            <p:ph type="ftr" sz="quarter" idx="4"/>
          </p:nvPr>
        </p:nvSpPr>
        <p:spPr/>
        <p:txBody>
          <a:bodyPr/>
          <a:lstStyle/>
          <a:p>
            <a:r>
              <a:rPr lang="en-US"/>
              <a:t>HNA&amp;CO LLP</a:t>
            </a:r>
          </a:p>
        </p:txBody>
      </p:sp>
    </p:spTree>
    <p:extLst>
      <p:ext uri="{BB962C8B-B14F-4D97-AF65-F5344CB8AC3E}">
        <p14:creationId xmlns:p14="http://schemas.microsoft.com/office/powerpoint/2010/main" val="10773591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3884613" y="8685213"/>
            <a:ext cx="2971800" cy="458787"/>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7105BD-6D6F-49DB-9DE4-D4A6452D7E5F}" type="slidenum">
              <a:rPr kumimoji="0" lang="en-US" altLang="zh-CN"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altLang="zh-CN" sz="1200" b="0"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3099343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2"/>
        <p:cNvGrpSpPr/>
        <p:nvPr/>
      </p:nvGrpSpPr>
      <p:grpSpPr>
        <a:xfrm>
          <a:off x="0" y="0"/>
          <a:ext cx="0" cy="0"/>
          <a:chOff x="0" y="0"/>
          <a:chExt cx="0" cy="0"/>
        </a:xfrm>
      </p:grpSpPr>
      <p:sp>
        <p:nvSpPr>
          <p:cNvPr id="1553" name="Google Shape;1553;g282da6ab8a8_0_3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1554" name="Google Shape;1554;g282da6ab8a8_0_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8137459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 name="Google Shape;144;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069062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3884613" y="8685213"/>
            <a:ext cx="2971800" cy="458787"/>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7105BD-6D6F-49DB-9DE4-D4A6452D7E5F}" type="slidenum">
              <a:rPr kumimoji="0" lang="en-US" altLang="zh-CN"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altLang="zh-CN" sz="1200" b="0"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9736260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1A7690-F67D-F7A0-DAD3-116D3740683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B4AA277-AC8A-FEDF-3EF4-D80C71B99220}"/>
              </a:ext>
            </a:extLst>
          </p:cNvPr>
          <p:cNvSpPr>
            <a:spLocks noGrp="1" noRot="1" noChangeAspect="1"/>
          </p:cNvSpPr>
          <p:nvPr>
            <p:ph type="sldImg"/>
          </p:nvPr>
        </p:nvSpPr>
        <p:spPr>
          <a:xfrm>
            <a:off x="685800" y="1143000"/>
            <a:ext cx="5486400" cy="3086100"/>
          </a:xfrm>
          <a:prstGeom prst="rect">
            <a:avLst/>
          </a:prstGeom>
        </p:spPr>
      </p:sp>
      <p:sp>
        <p:nvSpPr>
          <p:cNvPr id="3" name="Notes Placeholder 2">
            <a:extLst>
              <a:ext uri="{FF2B5EF4-FFF2-40B4-BE49-F238E27FC236}">
                <a16:creationId xmlns:a16="http://schemas.microsoft.com/office/drawing/2014/main" id="{36BE6039-F8FF-871A-90A8-A39CD291484E}"/>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86DABE10-E087-DD4F-262F-3DBD01E229CA}"/>
              </a:ext>
            </a:extLst>
          </p:cNvPr>
          <p:cNvSpPr>
            <a:spLocks noGrp="1"/>
          </p:cNvSpPr>
          <p:nvPr>
            <p:ph type="sldNum" sz="quarter" idx="5"/>
          </p:nvPr>
        </p:nvSpPr>
        <p:spPr>
          <a:xfrm>
            <a:off x="3884613" y="8685213"/>
            <a:ext cx="2971800" cy="458787"/>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7105BD-6D6F-49DB-9DE4-D4A6452D7E5F}" type="slidenum">
              <a:rPr kumimoji="0" lang="en-US" altLang="zh-CN"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altLang="zh-CN" sz="1200" b="0"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06240283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3884613" y="8685213"/>
            <a:ext cx="2971800" cy="458787"/>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7105BD-6D6F-49DB-9DE4-D4A6452D7E5F}" type="slidenum">
              <a:rPr kumimoji="0" lang="en-US" altLang="zh-CN"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altLang="zh-CN" sz="1200" b="0"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15058698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2"/>
        <p:cNvGrpSpPr/>
        <p:nvPr/>
      </p:nvGrpSpPr>
      <p:grpSpPr>
        <a:xfrm>
          <a:off x="0" y="0"/>
          <a:ext cx="0" cy="0"/>
          <a:chOff x="0" y="0"/>
          <a:chExt cx="0" cy="0"/>
        </a:xfrm>
      </p:grpSpPr>
      <p:sp>
        <p:nvSpPr>
          <p:cNvPr id="1553" name="Google Shape;1553;g282da6ab8a8_0_3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1554" name="Google Shape;1554;g282da6ab8a8_0_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25365364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3884613" y="8685213"/>
            <a:ext cx="2971800" cy="458787"/>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7105BD-6D6F-49DB-9DE4-D4A6452D7E5F}" type="slidenum">
              <a:rPr kumimoji="0" lang="en-US" altLang="zh-CN"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altLang="zh-CN" sz="1200" b="0"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5110317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3884613" y="8685213"/>
            <a:ext cx="2971800" cy="458787"/>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7105BD-6D6F-49DB-9DE4-D4A6452D7E5F}" type="slidenum">
              <a:rPr kumimoji="0" lang="en-US" altLang="zh-CN"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altLang="zh-CN" sz="1200" b="0"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5033512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3884613" y="8685213"/>
            <a:ext cx="2971800" cy="458787"/>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7105BD-6D6F-49DB-9DE4-D4A6452D7E5F}" type="slidenum">
              <a:rPr kumimoji="0" lang="en-US" altLang="zh-CN"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altLang="zh-CN" sz="1200" b="0"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7376440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8"/>
        <p:cNvGrpSpPr/>
        <p:nvPr/>
      </p:nvGrpSpPr>
      <p:grpSpPr>
        <a:xfrm>
          <a:off x="0" y="0"/>
          <a:ext cx="0" cy="0"/>
          <a:chOff x="0" y="0"/>
          <a:chExt cx="0" cy="0"/>
        </a:xfrm>
      </p:grpSpPr>
      <p:sp>
        <p:nvSpPr>
          <p:cNvPr id="1629" name="Google Shape;1629;g282da6ab8a8_0_8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1630" name="Google Shape;1630;g282da6ab8a8_0_8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 name="Footer Placeholder 1">
            <a:extLst>
              <a:ext uri="{FF2B5EF4-FFF2-40B4-BE49-F238E27FC236}">
                <a16:creationId xmlns:a16="http://schemas.microsoft.com/office/drawing/2014/main" id="{F59777AC-AA22-CE59-F552-514D19908E55}"/>
              </a:ext>
            </a:extLst>
          </p:cNvPr>
          <p:cNvSpPr>
            <a:spLocks noGrp="1"/>
          </p:cNvSpPr>
          <p:nvPr>
            <p:ph type="ftr" sz="quarter" idx="4"/>
          </p:nvPr>
        </p:nvSpPr>
        <p:spPr/>
        <p:txBody>
          <a:bodyPr/>
          <a:lstStyle/>
          <a:p>
            <a:r>
              <a:rPr lang="en-US"/>
              <a:t>HNA&amp;CO LLP</a:t>
            </a:r>
          </a:p>
        </p:txBody>
      </p:sp>
    </p:spTree>
    <p:extLst>
      <p:ext uri="{BB962C8B-B14F-4D97-AF65-F5344CB8AC3E}">
        <p14:creationId xmlns:p14="http://schemas.microsoft.com/office/powerpoint/2010/main" val="240129001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FF2511-6C22-68A3-91C1-A57A5A198E2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E05DB4D-59D4-CC06-823E-5C47CB59FD5F}"/>
              </a:ext>
            </a:extLst>
          </p:cNvPr>
          <p:cNvSpPr>
            <a:spLocks noGrp="1" noRot="1" noChangeAspect="1"/>
          </p:cNvSpPr>
          <p:nvPr>
            <p:ph type="sldImg"/>
          </p:nvPr>
        </p:nvSpPr>
        <p:spPr>
          <a:xfrm>
            <a:off x="685800" y="1143000"/>
            <a:ext cx="5486400" cy="3086100"/>
          </a:xfrm>
          <a:prstGeom prst="rect">
            <a:avLst/>
          </a:prstGeom>
        </p:spPr>
      </p:sp>
      <p:sp>
        <p:nvSpPr>
          <p:cNvPr id="3" name="Notes Placeholder 2">
            <a:extLst>
              <a:ext uri="{FF2B5EF4-FFF2-40B4-BE49-F238E27FC236}">
                <a16:creationId xmlns:a16="http://schemas.microsoft.com/office/drawing/2014/main" id="{EC32DF12-1336-C091-6377-CAD33E5E606D}"/>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EAD43A86-4B25-D5DB-67A3-2F8D8CF2CD91}"/>
              </a:ext>
            </a:extLst>
          </p:cNvPr>
          <p:cNvSpPr>
            <a:spLocks noGrp="1"/>
          </p:cNvSpPr>
          <p:nvPr>
            <p:ph type="sldNum" sz="quarter" idx="5"/>
          </p:nvPr>
        </p:nvSpPr>
        <p:spPr>
          <a:xfrm>
            <a:off x="3884613" y="8685213"/>
            <a:ext cx="2971800" cy="458787"/>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7105BD-6D6F-49DB-9DE4-D4A6452D7E5F}" type="slidenum">
              <a:rPr kumimoji="0" lang="en-US" altLang="zh-CN"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altLang="zh-CN" sz="1200" b="0"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07725212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21497B-055A-C760-C24F-C4182C80F9E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B88E086-9151-E7FE-3431-917FB852A0A4}"/>
              </a:ext>
            </a:extLst>
          </p:cNvPr>
          <p:cNvSpPr>
            <a:spLocks noGrp="1" noRot="1" noChangeAspect="1"/>
          </p:cNvSpPr>
          <p:nvPr>
            <p:ph type="sldImg"/>
          </p:nvPr>
        </p:nvSpPr>
        <p:spPr>
          <a:xfrm>
            <a:off x="685800" y="1143000"/>
            <a:ext cx="5486400" cy="3086100"/>
          </a:xfrm>
          <a:prstGeom prst="rect">
            <a:avLst/>
          </a:prstGeom>
        </p:spPr>
      </p:sp>
      <p:sp>
        <p:nvSpPr>
          <p:cNvPr id="3" name="Notes Placeholder 2">
            <a:extLst>
              <a:ext uri="{FF2B5EF4-FFF2-40B4-BE49-F238E27FC236}">
                <a16:creationId xmlns:a16="http://schemas.microsoft.com/office/drawing/2014/main" id="{A52FD145-23C3-B585-0E04-FF9454D7C3DE}"/>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3AC86846-9CFD-B4FD-00B3-2E9958600F66}"/>
              </a:ext>
            </a:extLst>
          </p:cNvPr>
          <p:cNvSpPr>
            <a:spLocks noGrp="1"/>
          </p:cNvSpPr>
          <p:nvPr>
            <p:ph type="sldNum" sz="quarter" idx="5"/>
          </p:nvPr>
        </p:nvSpPr>
        <p:spPr>
          <a:xfrm>
            <a:off x="3884613" y="8685213"/>
            <a:ext cx="2971800" cy="458787"/>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7105BD-6D6F-49DB-9DE4-D4A6452D7E5F}" type="slidenum">
              <a:rPr kumimoji="0" lang="en-US" altLang="zh-CN"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altLang="zh-CN" sz="1200" b="0"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18178253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F528F3-8A8C-7E75-AB87-D31D2177149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7152CDB-A88E-E21A-26C5-90B6171EA731}"/>
              </a:ext>
            </a:extLst>
          </p:cNvPr>
          <p:cNvSpPr>
            <a:spLocks noGrp="1" noRot="1" noChangeAspect="1"/>
          </p:cNvSpPr>
          <p:nvPr>
            <p:ph type="sldImg"/>
          </p:nvPr>
        </p:nvSpPr>
        <p:spPr>
          <a:xfrm>
            <a:off x="685800" y="1143000"/>
            <a:ext cx="5486400" cy="3086100"/>
          </a:xfrm>
          <a:prstGeom prst="rect">
            <a:avLst/>
          </a:prstGeom>
        </p:spPr>
      </p:sp>
      <p:sp>
        <p:nvSpPr>
          <p:cNvPr id="3" name="Notes Placeholder 2">
            <a:extLst>
              <a:ext uri="{FF2B5EF4-FFF2-40B4-BE49-F238E27FC236}">
                <a16:creationId xmlns:a16="http://schemas.microsoft.com/office/drawing/2014/main" id="{F9D283C9-548D-D8C5-EA4E-AE1055482C1E}"/>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B5DE9ABE-DDC5-45BC-3A9D-75ADCA267F8D}"/>
              </a:ext>
            </a:extLst>
          </p:cNvPr>
          <p:cNvSpPr>
            <a:spLocks noGrp="1"/>
          </p:cNvSpPr>
          <p:nvPr>
            <p:ph type="sldNum" sz="quarter" idx="5"/>
          </p:nvPr>
        </p:nvSpPr>
        <p:spPr>
          <a:xfrm>
            <a:off x="3884613" y="8685213"/>
            <a:ext cx="2971800" cy="458787"/>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7105BD-6D6F-49DB-9DE4-D4A6452D7E5F}" type="slidenum">
              <a:rPr kumimoji="0" lang="en-US" altLang="zh-CN"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altLang="zh-CN" sz="1200" b="0"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06651031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1810F1-A66C-EE5E-614F-18815E8F6D9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0C394DC-483B-3A6F-BCEF-FBC6D4C08A89}"/>
              </a:ext>
            </a:extLst>
          </p:cNvPr>
          <p:cNvSpPr>
            <a:spLocks noGrp="1" noRot="1" noChangeAspect="1"/>
          </p:cNvSpPr>
          <p:nvPr>
            <p:ph type="sldImg"/>
          </p:nvPr>
        </p:nvSpPr>
        <p:spPr>
          <a:xfrm>
            <a:off x="685800" y="1143000"/>
            <a:ext cx="5486400" cy="3086100"/>
          </a:xfrm>
          <a:prstGeom prst="rect">
            <a:avLst/>
          </a:prstGeom>
        </p:spPr>
      </p:sp>
      <p:sp>
        <p:nvSpPr>
          <p:cNvPr id="3" name="Notes Placeholder 2">
            <a:extLst>
              <a:ext uri="{FF2B5EF4-FFF2-40B4-BE49-F238E27FC236}">
                <a16:creationId xmlns:a16="http://schemas.microsoft.com/office/drawing/2014/main" id="{31E6A333-12A5-9E9A-88D7-652B5E3A0589}"/>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19F8F51F-D288-ECC9-9ECB-47AA21E4B567}"/>
              </a:ext>
            </a:extLst>
          </p:cNvPr>
          <p:cNvSpPr>
            <a:spLocks noGrp="1"/>
          </p:cNvSpPr>
          <p:nvPr>
            <p:ph type="sldNum" sz="quarter" idx="5"/>
          </p:nvPr>
        </p:nvSpPr>
        <p:spPr>
          <a:xfrm>
            <a:off x="3884613" y="8685213"/>
            <a:ext cx="2971800" cy="458787"/>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7105BD-6D6F-49DB-9DE4-D4A6452D7E5F}" type="slidenum">
              <a:rPr kumimoji="0" lang="en-US" altLang="zh-CN"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altLang="zh-CN" sz="1200" b="0"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79948457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BF785C-EAAE-599E-12A9-F816E605BB7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8787D76-3AC3-3645-88BD-92666AFB34C8}"/>
              </a:ext>
            </a:extLst>
          </p:cNvPr>
          <p:cNvSpPr>
            <a:spLocks noGrp="1" noRot="1" noChangeAspect="1"/>
          </p:cNvSpPr>
          <p:nvPr>
            <p:ph type="sldImg"/>
          </p:nvPr>
        </p:nvSpPr>
        <p:spPr>
          <a:xfrm>
            <a:off x="685800" y="1143000"/>
            <a:ext cx="5486400" cy="3086100"/>
          </a:xfrm>
          <a:prstGeom prst="rect">
            <a:avLst/>
          </a:prstGeom>
        </p:spPr>
      </p:sp>
      <p:sp>
        <p:nvSpPr>
          <p:cNvPr id="3" name="Notes Placeholder 2">
            <a:extLst>
              <a:ext uri="{FF2B5EF4-FFF2-40B4-BE49-F238E27FC236}">
                <a16:creationId xmlns:a16="http://schemas.microsoft.com/office/drawing/2014/main" id="{B5C97F82-74DE-40A8-F9B7-E8BA2581BBBD}"/>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6B4AC15C-C7D8-6CDD-AEF6-6B4AC45891AE}"/>
              </a:ext>
            </a:extLst>
          </p:cNvPr>
          <p:cNvSpPr>
            <a:spLocks noGrp="1"/>
          </p:cNvSpPr>
          <p:nvPr>
            <p:ph type="sldNum" sz="quarter" idx="5"/>
          </p:nvPr>
        </p:nvSpPr>
        <p:spPr>
          <a:xfrm>
            <a:off x="3884613" y="8685213"/>
            <a:ext cx="2971800" cy="458787"/>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7105BD-6D6F-49DB-9DE4-D4A6452D7E5F}" type="slidenum">
              <a:rPr kumimoji="0" lang="en-US" altLang="zh-CN"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altLang="zh-CN" sz="1200" b="0"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11553415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947400-1B62-7D86-A3E0-A07051ED5BA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E3430B6-73A1-A0E3-61F0-CCC3433A1410}"/>
              </a:ext>
            </a:extLst>
          </p:cNvPr>
          <p:cNvSpPr>
            <a:spLocks noGrp="1" noRot="1" noChangeAspect="1"/>
          </p:cNvSpPr>
          <p:nvPr>
            <p:ph type="sldImg"/>
          </p:nvPr>
        </p:nvSpPr>
        <p:spPr>
          <a:xfrm>
            <a:off x="685800" y="1143000"/>
            <a:ext cx="5486400" cy="3086100"/>
          </a:xfrm>
          <a:prstGeom prst="rect">
            <a:avLst/>
          </a:prstGeom>
        </p:spPr>
      </p:sp>
      <p:sp>
        <p:nvSpPr>
          <p:cNvPr id="3" name="Notes Placeholder 2">
            <a:extLst>
              <a:ext uri="{FF2B5EF4-FFF2-40B4-BE49-F238E27FC236}">
                <a16:creationId xmlns:a16="http://schemas.microsoft.com/office/drawing/2014/main" id="{C232C502-835B-FEF4-7E30-B38CFA020553}"/>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40E0279D-B53B-10AE-3EA9-FDA6A62B87B6}"/>
              </a:ext>
            </a:extLst>
          </p:cNvPr>
          <p:cNvSpPr>
            <a:spLocks noGrp="1"/>
          </p:cNvSpPr>
          <p:nvPr>
            <p:ph type="sldNum" sz="quarter" idx="5"/>
          </p:nvPr>
        </p:nvSpPr>
        <p:spPr>
          <a:xfrm>
            <a:off x="3884613" y="8685213"/>
            <a:ext cx="2971800" cy="458787"/>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7105BD-6D6F-49DB-9DE4-D4A6452D7E5F}" type="slidenum">
              <a:rPr kumimoji="0" lang="en-US" altLang="zh-CN"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altLang="zh-CN" sz="1200" b="0"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98675766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180909-A314-505C-112A-384E41CE423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B0F2575-85BC-8447-EC3F-1EDD2253C9B1}"/>
              </a:ext>
            </a:extLst>
          </p:cNvPr>
          <p:cNvSpPr>
            <a:spLocks noGrp="1" noRot="1" noChangeAspect="1"/>
          </p:cNvSpPr>
          <p:nvPr>
            <p:ph type="sldImg"/>
          </p:nvPr>
        </p:nvSpPr>
        <p:spPr>
          <a:xfrm>
            <a:off x="685800" y="1143000"/>
            <a:ext cx="5486400" cy="3086100"/>
          </a:xfrm>
          <a:prstGeom prst="rect">
            <a:avLst/>
          </a:prstGeom>
        </p:spPr>
      </p:sp>
      <p:sp>
        <p:nvSpPr>
          <p:cNvPr id="3" name="Notes Placeholder 2">
            <a:extLst>
              <a:ext uri="{FF2B5EF4-FFF2-40B4-BE49-F238E27FC236}">
                <a16:creationId xmlns:a16="http://schemas.microsoft.com/office/drawing/2014/main" id="{D00C163F-2C75-DCD2-289D-48C24D975680}"/>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5F9396B2-CA6C-2685-8DA0-FAA7B61E13D3}"/>
              </a:ext>
            </a:extLst>
          </p:cNvPr>
          <p:cNvSpPr>
            <a:spLocks noGrp="1"/>
          </p:cNvSpPr>
          <p:nvPr>
            <p:ph type="sldNum" sz="quarter" idx="5"/>
          </p:nvPr>
        </p:nvSpPr>
        <p:spPr>
          <a:xfrm>
            <a:off x="3884613" y="8685213"/>
            <a:ext cx="2971800" cy="458787"/>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7105BD-6D6F-49DB-9DE4-D4A6452D7E5F}" type="slidenum">
              <a:rPr kumimoji="0" lang="en-US" altLang="zh-CN"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altLang="zh-CN" sz="1200" b="0"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43474883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7FB983-F046-B52A-1749-D63571DFD22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E05A60E-467A-168C-E3DF-7F889F8EB609}"/>
              </a:ext>
            </a:extLst>
          </p:cNvPr>
          <p:cNvSpPr>
            <a:spLocks noGrp="1" noRot="1" noChangeAspect="1"/>
          </p:cNvSpPr>
          <p:nvPr>
            <p:ph type="sldImg"/>
          </p:nvPr>
        </p:nvSpPr>
        <p:spPr>
          <a:xfrm>
            <a:off x="685800" y="1143000"/>
            <a:ext cx="5486400" cy="3086100"/>
          </a:xfrm>
          <a:prstGeom prst="rect">
            <a:avLst/>
          </a:prstGeom>
        </p:spPr>
      </p:sp>
      <p:sp>
        <p:nvSpPr>
          <p:cNvPr id="3" name="Notes Placeholder 2">
            <a:extLst>
              <a:ext uri="{FF2B5EF4-FFF2-40B4-BE49-F238E27FC236}">
                <a16:creationId xmlns:a16="http://schemas.microsoft.com/office/drawing/2014/main" id="{5FB8EEF2-2BED-68E9-8DB4-751386CF20DE}"/>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3294B96A-8B58-42B2-0C64-D26AC2279137}"/>
              </a:ext>
            </a:extLst>
          </p:cNvPr>
          <p:cNvSpPr>
            <a:spLocks noGrp="1"/>
          </p:cNvSpPr>
          <p:nvPr>
            <p:ph type="sldNum" sz="quarter" idx="5"/>
          </p:nvPr>
        </p:nvSpPr>
        <p:spPr>
          <a:xfrm>
            <a:off x="3884613" y="8685213"/>
            <a:ext cx="2971800" cy="458787"/>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7105BD-6D6F-49DB-9DE4-D4A6452D7E5F}" type="slidenum">
              <a:rPr kumimoji="0" lang="en-US" altLang="zh-CN"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altLang="zh-CN" sz="1200" b="0"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32103087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A2D7B2-3D5E-CF3D-0949-F3E00363BEE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40F63B5-47C4-1AD6-5B18-1B60926B8432}"/>
              </a:ext>
            </a:extLst>
          </p:cNvPr>
          <p:cNvSpPr>
            <a:spLocks noGrp="1" noRot="1" noChangeAspect="1"/>
          </p:cNvSpPr>
          <p:nvPr>
            <p:ph type="sldImg"/>
          </p:nvPr>
        </p:nvSpPr>
        <p:spPr>
          <a:xfrm>
            <a:off x="685800" y="1143000"/>
            <a:ext cx="5486400" cy="3086100"/>
          </a:xfrm>
          <a:prstGeom prst="rect">
            <a:avLst/>
          </a:prstGeom>
        </p:spPr>
      </p:sp>
      <p:sp>
        <p:nvSpPr>
          <p:cNvPr id="3" name="Notes Placeholder 2">
            <a:extLst>
              <a:ext uri="{FF2B5EF4-FFF2-40B4-BE49-F238E27FC236}">
                <a16:creationId xmlns:a16="http://schemas.microsoft.com/office/drawing/2014/main" id="{423A9A5F-0B13-8195-89B5-1F3CDEFD7C53}"/>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A86BB380-3C63-5B6B-3649-EB8F63396D97}"/>
              </a:ext>
            </a:extLst>
          </p:cNvPr>
          <p:cNvSpPr>
            <a:spLocks noGrp="1"/>
          </p:cNvSpPr>
          <p:nvPr>
            <p:ph type="sldNum" sz="quarter" idx="5"/>
          </p:nvPr>
        </p:nvSpPr>
        <p:spPr>
          <a:xfrm>
            <a:off x="3884613" y="8685213"/>
            <a:ext cx="2971800" cy="458787"/>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7105BD-6D6F-49DB-9DE4-D4A6452D7E5F}" type="slidenum">
              <a:rPr kumimoji="0" lang="en-US" altLang="zh-CN"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altLang="zh-CN" sz="1200" b="0"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2186376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EF3F00-E199-6748-4B58-F867120AFD1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C6F3490-6116-EFDB-8F99-06E2C904AC76}"/>
              </a:ext>
            </a:extLst>
          </p:cNvPr>
          <p:cNvSpPr>
            <a:spLocks noGrp="1" noRot="1" noChangeAspect="1"/>
          </p:cNvSpPr>
          <p:nvPr>
            <p:ph type="sldImg"/>
          </p:nvPr>
        </p:nvSpPr>
        <p:spPr>
          <a:xfrm>
            <a:off x="685800" y="1143000"/>
            <a:ext cx="5486400" cy="3086100"/>
          </a:xfrm>
          <a:prstGeom prst="rect">
            <a:avLst/>
          </a:prstGeom>
        </p:spPr>
      </p:sp>
      <p:sp>
        <p:nvSpPr>
          <p:cNvPr id="3" name="Notes Placeholder 2">
            <a:extLst>
              <a:ext uri="{FF2B5EF4-FFF2-40B4-BE49-F238E27FC236}">
                <a16:creationId xmlns:a16="http://schemas.microsoft.com/office/drawing/2014/main" id="{7C55E4D7-0848-8D38-60DE-1DCF3CDBCD77}"/>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DBC76283-FD32-54D0-1B3A-674EBB1FA504}"/>
              </a:ext>
            </a:extLst>
          </p:cNvPr>
          <p:cNvSpPr>
            <a:spLocks noGrp="1"/>
          </p:cNvSpPr>
          <p:nvPr>
            <p:ph type="sldNum" sz="quarter" idx="5"/>
          </p:nvPr>
        </p:nvSpPr>
        <p:spPr>
          <a:xfrm>
            <a:off x="3884613" y="8685213"/>
            <a:ext cx="2971800" cy="458787"/>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7105BD-6D6F-49DB-9DE4-D4A6452D7E5F}" type="slidenum">
              <a:rPr kumimoji="0" lang="en-US" altLang="zh-CN"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altLang="zh-CN" sz="1200" b="0"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74119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 name="Google Shape;144;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5749308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407FA2-025A-4FDD-2DF4-1944DCDD2C8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2950C90-6638-B00D-F36F-35FC0F04D141}"/>
              </a:ext>
            </a:extLst>
          </p:cNvPr>
          <p:cNvSpPr>
            <a:spLocks noGrp="1" noRot="1" noChangeAspect="1"/>
          </p:cNvSpPr>
          <p:nvPr>
            <p:ph type="sldImg"/>
          </p:nvPr>
        </p:nvSpPr>
        <p:spPr>
          <a:xfrm>
            <a:off x="685800" y="1143000"/>
            <a:ext cx="5486400" cy="3086100"/>
          </a:xfrm>
          <a:prstGeom prst="rect">
            <a:avLst/>
          </a:prstGeom>
        </p:spPr>
      </p:sp>
      <p:sp>
        <p:nvSpPr>
          <p:cNvPr id="3" name="Notes Placeholder 2">
            <a:extLst>
              <a:ext uri="{FF2B5EF4-FFF2-40B4-BE49-F238E27FC236}">
                <a16:creationId xmlns:a16="http://schemas.microsoft.com/office/drawing/2014/main" id="{7A3A80E4-99A5-D601-3E5D-9CA2C3CE61D8}"/>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7C287784-F42E-C31D-C2EF-127BA17D0BC4}"/>
              </a:ext>
            </a:extLst>
          </p:cNvPr>
          <p:cNvSpPr>
            <a:spLocks noGrp="1"/>
          </p:cNvSpPr>
          <p:nvPr>
            <p:ph type="sldNum" sz="quarter" idx="5"/>
          </p:nvPr>
        </p:nvSpPr>
        <p:spPr>
          <a:xfrm>
            <a:off x="3884613" y="8685213"/>
            <a:ext cx="2971800" cy="458787"/>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7105BD-6D6F-49DB-9DE4-D4A6452D7E5F}" type="slidenum">
              <a:rPr kumimoji="0" lang="en-US" altLang="zh-CN"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altLang="zh-CN" sz="1200" b="0"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91215532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F59E4E-F96F-C806-32EE-FC0ADA1A59D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10B41FA-A546-E324-183C-A696791AB9D0}"/>
              </a:ext>
            </a:extLst>
          </p:cNvPr>
          <p:cNvSpPr>
            <a:spLocks noGrp="1" noRot="1" noChangeAspect="1"/>
          </p:cNvSpPr>
          <p:nvPr>
            <p:ph type="sldImg"/>
          </p:nvPr>
        </p:nvSpPr>
        <p:spPr>
          <a:xfrm>
            <a:off x="685800" y="1143000"/>
            <a:ext cx="5486400" cy="3086100"/>
          </a:xfrm>
          <a:prstGeom prst="rect">
            <a:avLst/>
          </a:prstGeom>
        </p:spPr>
      </p:sp>
      <p:sp>
        <p:nvSpPr>
          <p:cNvPr id="3" name="Notes Placeholder 2">
            <a:extLst>
              <a:ext uri="{FF2B5EF4-FFF2-40B4-BE49-F238E27FC236}">
                <a16:creationId xmlns:a16="http://schemas.microsoft.com/office/drawing/2014/main" id="{5EAAD326-C001-5723-4205-FE95066D7EAD}"/>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88074B79-142D-1264-E1FE-032414659513}"/>
              </a:ext>
            </a:extLst>
          </p:cNvPr>
          <p:cNvSpPr>
            <a:spLocks noGrp="1"/>
          </p:cNvSpPr>
          <p:nvPr>
            <p:ph type="sldNum" sz="quarter" idx="5"/>
          </p:nvPr>
        </p:nvSpPr>
        <p:spPr>
          <a:xfrm>
            <a:off x="3884613" y="8685213"/>
            <a:ext cx="2971800" cy="458787"/>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7105BD-6D6F-49DB-9DE4-D4A6452D7E5F}" type="slidenum">
              <a:rPr kumimoji="0" lang="en-US" altLang="zh-CN"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altLang="zh-CN" sz="1200" b="0"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54292200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2252E5-2E51-C0FD-DB75-B6836B5682F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253FCDA-F725-D4CA-E868-81A5EF0A4EC5}"/>
              </a:ext>
            </a:extLst>
          </p:cNvPr>
          <p:cNvSpPr>
            <a:spLocks noGrp="1" noRot="1" noChangeAspect="1"/>
          </p:cNvSpPr>
          <p:nvPr>
            <p:ph type="sldImg"/>
          </p:nvPr>
        </p:nvSpPr>
        <p:spPr>
          <a:xfrm>
            <a:off x="685800" y="1143000"/>
            <a:ext cx="5486400" cy="3086100"/>
          </a:xfrm>
          <a:prstGeom prst="rect">
            <a:avLst/>
          </a:prstGeom>
        </p:spPr>
      </p:sp>
      <p:sp>
        <p:nvSpPr>
          <p:cNvPr id="3" name="Notes Placeholder 2">
            <a:extLst>
              <a:ext uri="{FF2B5EF4-FFF2-40B4-BE49-F238E27FC236}">
                <a16:creationId xmlns:a16="http://schemas.microsoft.com/office/drawing/2014/main" id="{10389F43-A98E-898D-D1E7-AE4C1F671C4F}"/>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DC200CED-139C-259B-20C8-D9873768A3E5}"/>
              </a:ext>
            </a:extLst>
          </p:cNvPr>
          <p:cNvSpPr>
            <a:spLocks noGrp="1"/>
          </p:cNvSpPr>
          <p:nvPr>
            <p:ph type="sldNum" sz="quarter" idx="5"/>
          </p:nvPr>
        </p:nvSpPr>
        <p:spPr>
          <a:xfrm>
            <a:off x="3884613" y="8685213"/>
            <a:ext cx="2971800" cy="458787"/>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7105BD-6D6F-49DB-9DE4-D4A6452D7E5F}" type="slidenum">
              <a:rPr kumimoji="0" lang="en-US" altLang="zh-CN"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altLang="zh-CN" sz="1200" b="0"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04074037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5531D3-5A88-A6D3-AB43-67FAB6CF271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2D6E683-E672-CAA9-8A61-6335D04F7EBE}"/>
              </a:ext>
            </a:extLst>
          </p:cNvPr>
          <p:cNvSpPr>
            <a:spLocks noGrp="1" noRot="1" noChangeAspect="1"/>
          </p:cNvSpPr>
          <p:nvPr>
            <p:ph type="sldImg"/>
          </p:nvPr>
        </p:nvSpPr>
        <p:spPr>
          <a:xfrm>
            <a:off x="685800" y="1143000"/>
            <a:ext cx="5486400" cy="3086100"/>
          </a:xfrm>
          <a:prstGeom prst="rect">
            <a:avLst/>
          </a:prstGeom>
        </p:spPr>
      </p:sp>
      <p:sp>
        <p:nvSpPr>
          <p:cNvPr id="3" name="Notes Placeholder 2">
            <a:extLst>
              <a:ext uri="{FF2B5EF4-FFF2-40B4-BE49-F238E27FC236}">
                <a16:creationId xmlns:a16="http://schemas.microsoft.com/office/drawing/2014/main" id="{30C3F0EC-F22C-545C-3685-8B32BD63AB2E}"/>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5923ACDA-87B5-4F20-4B9C-362326A8119F}"/>
              </a:ext>
            </a:extLst>
          </p:cNvPr>
          <p:cNvSpPr>
            <a:spLocks noGrp="1"/>
          </p:cNvSpPr>
          <p:nvPr>
            <p:ph type="sldNum" sz="quarter" idx="5"/>
          </p:nvPr>
        </p:nvSpPr>
        <p:spPr>
          <a:xfrm>
            <a:off x="3884613" y="8685213"/>
            <a:ext cx="2971800" cy="458787"/>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7105BD-6D6F-49DB-9DE4-D4A6452D7E5F}" type="slidenum">
              <a:rPr kumimoji="0" lang="en-US" altLang="zh-CN"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altLang="zh-CN" sz="1200" b="0"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53303264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7FE122-76E1-FD8B-62A7-B026F3938B2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CF5BA64-1759-BA71-8E70-F76CD94D923F}"/>
              </a:ext>
            </a:extLst>
          </p:cNvPr>
          <p:cNvSpPr>
            <a:spLocks noGrp="1" noRot="1" noChangeAspect="1"/>
          </p:cNvSpPr>
          <p:nvPr>
            <p:ph type="sldImg"/>
          </p:nvPr>
        </p:nvSpPr>
        <p:spPr>
          <a:xfrm>
            <a:off x="685800" y="1143000"/>
            <a:ext cx="5486400" cy="3086100"/>
          </a:xfrm>
          <a:prstGeom prst="rect">
            <a:avLst/>
          </a:prstGeom>
        </p:spPr>
      </p:sp>
      <p:sp>
        <p:nvSpPr>
          <p:cNvPr id="3" name="Notes Placeholder 2">
            <a:extLst>
              <a:ext uri="{FF2B5EF4-FFF2-40B4-BE49-F238E27FC236}">
                <a16:creationId xmlns:a16="http://schemas.microsoft.com/office/drawing/2014/main" id="{640B2F34-9C48-52D8-79FE-81B19100AEB1}"/>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1DF15AFE-9D98-9D71-1E10-A631D4607174}"/>
              </a:ext>
            </a:extLst>
          </p:cNvPr>
          <p:cNvSpPr>
            <a:spLocks noGrp="1"/>
          </p:cNvSpPr>
          <p:nvPr>
            <p:ph type="sldNum" sz="quarter" idx="5"/>
          </p:nvPr>
        </p:nvSpPr>
        <p:spPr>
          <a:xfrm>
            <a:off x="3884613" y="8685213"/>
            <a:ext cx="2971800" cy="458787"/>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7105BD-6D6F-49DB-9DE4-D4A6452D7E5F}" type="slidenum">
              <a:rPr kumimoji="0" lang="en-US" altLang="zh-CN"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US" altLang="zh-CN" sz="1200" b="0"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22839444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225908-2214-77D6-A5A1-206D4D5DBD8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0C02C25-B879-B446-FE0E-D014526037E0}"/>
              </a:ext>
            </a:extLst>
          </p:cNvPr>
          <p:cNvSpPr>
            <a:spLocks noGrp="1" noRot="1" noChangeAspect="1"/>
          </p:cNvSpPr>
          <p:nvPr>
            <p:ph type="sldImg"/>
          </p:nvPr>
        </p:nvSpPr>
        <p:spPr>
          <a:xfrm>
            <a:off x="685800" y="1143000"/>
            <a:ext cx="5486400" cy="3086100"/>
          </a:xfrm>
          <a:prstGeom prst="rect">
            <a:avLst/>
          </a:prstGeom>
        </p:spPr>
      </p:sp>
      <p:sp>
        <p:nvSpPr>
          <p:cNvPr id="3" name="Notes Placeholder 2">
            <a:extLst>
              <a:ext uri="{FF2B5EF4-FFF2-40B4-BE49-F238E27FC236}">
                <a16:creationId xmlns:a16="http://schemas.microsoft.com/office/drawing/2014/main" id="{165B4005-F362-05BF-0B8A-C26160F2E9F3}"/>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E54573D2-D920-C6BC-0999-1ADE7DCACB7D}"/>
              </a:ext>
            </a:extLst>
          </p:cNvPr>
          <p:cNvSpPr>
            <a:spLocks noGrp="1"/>
          </p:cNvSpPr>
          <p:nvPr>
            <p:ph type="sldNum" sz="quarter" idx="5"/>
          </p:nvPr>
        </p:nvSpPr>
        <p:spPr>
          <a:xfrm>
            <a:off x="3884613" y="8685213"/>
            <a:ext cx="2971800" cy="458787"/>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7105BD-6D6F-49DB-9DE4-D4A6452D7E5F}" type="slidenum">
              <a:rPr kumimoji="0" lang="en-US" altLang="zh-CN"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US" altLang="zh-CN" sz="1200" b="0"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32572541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131289-FD50-27B7-3C43-F1C7CB38035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FF93E20-8FB3-D5F9-3204-ADC29CC0CD00}"/>
              </a:ext>
            </a:extLst>
          </p:cNvPr>
          <p:cNvSpPr>
            <a:spLocks noGrp="1" noRot="1" noChangeAspect="1"/>
          </p:cNvSpPr>
          <p:nvPr>
            <p:ph type="sldImg"/>
          </p:nvPr>
        </p:nvSpPr>
        <p:spPr>
          <a:xfrm>
            <a:off x="685800" y="1143000"/>
            <a:ext cx="5486400" cy="3086100"/>
          </a:xfrm>
          <a:prstGeom prst="rect">
            <a:avLst/>
          </a:prstGeom>
        </p:spPr>
      </p:sp>
      <p:sp>
        <p:nvSpPr>
          <p:cNvPr id="3" name="Notes Placeholder 2">
            <a:extLst>
              <a:ext uri="{FF2B5EF4-FFF2-40B4-BE49-F238E27FC236}">
                <a16:creationId xmlns:a16="http://schemas.microsoft.com/office/drawing/2014/main" id="{E6263DFC-2539-1E1E-26F7-8495A333ABDD}"/>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090CE127-7B12-0664-98C1-A634706951AC}"/>
              </a:ext>
            </a:extLst>
          </p:cNvPr>
          <p:cNvSpPr>
            <a:spLocks noGrp="1"/>
          </p:cNvSpPr>
          <p:nvPr>
            <p:ph type="sldNum" sz="quarter" idx="5"/>
          </p:nvPr>
        </p:nvSpPr>
        <p:spPr>
          <a:xfrm>
            <a:off x="3884613" y="8685213"/>
            <a:ext cx="2971800" cy="458787"/>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7105BD-6D6F-49DB-9DE4-D4A6452D7E5F}" type="slidenum">
              <a:rPr kumimoji="0" lang="en-US" altLang="zh-CN"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US" altLang="zh-CN" sz="1200" b="0"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30377557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3884613" y="8685213"/>
            <a:ext cx="2971800" cy="458787"/>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7105BD-6D6F-49DB-9DE4-D4A6452D7E5F}" type="slidenum">
              <a:rPr kumimoji="0" lang="en-US" altLang="zh-CN"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US" altLang="zh-CN" sz="1200" b="0"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63908237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2">
          <a:extLst>
            <a:ext uri="{FF2B5EF4-FFF2-40B4-BE49-F238E27FC236}">
              <a16:creationId xmlns:a16="http://schemas.microsoft.com/office/drawing/2014/main" id="{C1638F4D-8751-5270-8487-62C36DDCA556}"/>
            </a:ext>
          </a:extLst>
        </p:cNvPr>
        <p:cNvGrpSpPr/>
        <p:nvPr/>
      </p:nvGrpSpPr>
      <p:grpSpPr>
        <a:xfrm>
          <a:off x="0" y="0"/>
          <a:ext cx="0" cy="0"/>
          <a:chOff x="0" y="0"/>
          <a:chExt cx="0" cy="0"/>
        </a:xfrm>
      </p:grpSpPr>
      <p:sp>
        <p:nvSpPr>
          <p:cNvPr id="1553" name="Google Shape;1553;g282da6ab8a8_0_39:notes">
            <a:extLst>
              <a:ext uri="{FF2B5EF4-FFF2-40B4-BE49-F238E27FC236}">
                <a16:creationId xmlns:a16="http://schemas.microsoft.com/office/drawing/2014/main" id="{B22308C9-A063-CCFB-7D1F-F5A8D970BD27}"/>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1554" name="Google Shape;1554;g282da6ab8a8_0_39:notes">
            <a:extLst>
              <a:ext uri="{FF2B5EF4-FFF2-40B4-BE49-F238E27FC236}">
                <a16:creationId xmlns:a16="http://schemas.microsoft.com/office/drawing/2014/main" id="{EFFCB8B5-14D5-9F6C-8A7C-591CEBFA5C8E}"/>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05012536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2">
          <a:extLst>
            <a:ext uri="{FF2B5EF4-FFF2-40B4-BE49-F238E27FC236}">
              <a16:creationId xmlns:a16="http://schemas.microsoft.com/office/drawing/2014/main" id="{AFB82CB9-0473-DA35-C622-5FFC7E6AE727}"/>
            </a:ext>
          </a:extLst>
        </p:cNvPr>
        <p:cNvGrpSpPr/>
        <p:nvPr/>
      </p:nvGrpSpPr>
      <p:grpSpPr>
        <a:xfrm>
          <a:off x="0" y="0"/>
          <a:ext cx="0" cy="0"/>
          <a:chOff x="0" y="0"/>
          <a:chExt cx="0" cy="0"/>
        </a:xfrm>
      </p:grpSpPr>
      <p:sp>
        <p:nvSpPr>
          <p:cNvPr id="1553" name="Google Shape;1553;g282da6ab8a8_0_39:notes">
            <a:extLst>
              <a:ext uri="{FF2B5EF4-FFF2-40B4-BE49-F238E27FC236}">
                <a16:creationId xmlns:a16="http://schemas.microsoft.com/office/drawing/2014/main" id="{0EE1C672-A93D-41E5-5F6A-1A6DD22B8287}"/>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1554" name="Google Shape;1554;g282da6ab8a8_0_39:notes">
            <a:extLst>
              <a:ext uri="{FF2B5EF4-FFF2-40B4-BE49-F238E27FC236}">
                <a16:creationId xmlns:a16="http://schemas.microsoft.com/office/drawing/2014/main" id="{102AEF33-6F40-2AFF-D7B5-A1E3BC310820}"/>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9773882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8"/>
        <p:cNvGrpSpPr/>
        <p:nvPr/>
      </p:nvGrpSpPr>
      <p:grpSpPr>
        <a:xfrm>
          <a:off x="0" y="0"/>
          <a:ext cx="0" cy="0"/>
          <a:chOff x="0" y="0"/>
          <a:chExt cx="0" cy="0"/>
        </a:xfrm>
      </p:grpSpPr>
      <p:sp>
        <p:nvSpPr>
          <p:cNvPr id="1629" name="Google Shape;1629;g282da6ab8a8_0_8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1630" name="Google Shape;1630;g282da6ab8a8_0_8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2369378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2">
          <a:extLst>
            <a:ext uri="{FF2B5EF4-FFF2-40B4-BE49-F238E27FC236}">
              <a16:creationId xmlns:a16="http://schemas.microsoft.com/office/drawing/2014/main" id="{A4A3D76C-2867-508F-7D54-B7D158077C5C}"/>
            </a:ext>
          </a:extLst>
        </p:cNvPr>
        <p:cNvGrpSpPr/>
        <p:nvPr/>
      </p:nvGrpSpPr>
      <p:grpSpPr>
        <a:xfrm>
          <a:off x="0" y="0"/>
          <a:ext cx="0" cy="0"/>
          <a:chOff x="0" y="0"/>
          <a:chExt cx="0" cy="0"/>
        </a:xfrm>
      </p:grpSpPr>
      <p:sp>
        <p:nvSpPr>
          <p:cNvPr id="1553" name="Google Shape;1553;g282da6ab8a8_0_39:notes">
            <a:extLst>
              <a:ext uri="{FF2B5EF4-FFF2-40B4-BE49-F238E27FC236}">
                <a16:creationId xmlns:a16="http://schemas.microsoft.com/office/drawing/2014/main" id="{2BCD9305-65DF-0BA6-E764-DB0C6C83258D}"/>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1554" name="Google Shape;1554;g282da6ab8a8_0_39:notes">
            <a:extLst>
              <a:ext uri="{FF2B5EF4-FFF2-40B4-BE49-F238E27FC236}">
                <a16:creationId xmlns:a16="http://schemas.microsoft.com/office/drawing/2014/main" id="{99720FC6-4D9D-9720-DD3C-D77455867A09}"/>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23394534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 name="Google Shape;144;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418796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8"/>
        <p:cNvGrpSpPr/>
        <p:nvPr/>
      </p:nvGrpSpPr>
      <p:grpSpPr>
        <a:xfrm>
          <a:off x="0" y="0"/>
          <a:ext cx="0" cy="0"/>
          <a:chOff x="0" y="0"/>
          <a:chExt cx="0" cy="0"/>
        </a:xfrm>
      </p:grpSpPr>
      <p:sp>
        <p:nvSpPr>
          <p:cNvPr id="1629" name="Google Shape;1629;g282da6ab8a8_0_8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1630" name="Google Shape;1630;g282da6ab8a8_0_8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4693838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IN" b="1" dirty="0"/>
              <a:t>Inquiry – more in the nature of formal proceedings.</a:t>
            </a:r>
          </a:p>
          <a:p>
            <a:pPr marL="0" lvl="0" indent="0" algn="l" rtl="0">
              <a:spcBef>
                <a:spcPts val="0"/>
              </a:spcBef>
              <a:spcAft>
                <a:spcPts val="0"/>
              </a:spcAft>
              <a:buNone/>
            </a:pPr>
            <a:endParaRPr lang="en-IN" b="1" dirty="0"/>
          </a:p>
          <a:p>
            <a:pPr marL="0" lvl="0" indent="0" algn="l" rtl="0">
              <a:spcBef>
                <a:spcPts val="0"/>
              </a:spcBef>
              <a:spcAft>
                <a:spcPts val="0"/>
              </a:spcAft>
              <a:buNone/>
            </a:pPr>
            <a:r>
              <a:rPr lang="en-IN" b="1" dirty="0"/>
              <a:t>Q.1) Can Authorised person attend Summon ?</a:t>
            </a:r>
          </a:p>
          <a:p>
            <a:pPr marL="0" lvl="0" indent="0" algn="l" rtl="0">
              <a:spcBef>
                <a:spcPts val="0"/>
              </a:spcBef>
              <a:spcAft>
                <a:spcPts val="0"/>
              </a:spcAft>
              <a:buNone/>
            </a:pPr>
            <a:endParaRPr lang="en-IN" b="1" dirty="0"/>
          </a:p>
          <a:p>
            <a:pPr marL="0" lvl="0" indent="0" algn="l" rtl="0">
              <a:spcBef>
                <a:spcPts val="0"/>
              </a:spcBef>
              <a:spcAft>
                <a:spcPts val="0"/>
              </a:spcAft>
              <a:buNone/>
            </a:pPr>
            <a:r>
              <a:rPr lang="en-IN" b="1" dirty="0"/>
              <a:t>-- Yes, as per CBIC issued FAQ. No. 32, </a:t>
            </a:r>
            <a:r>
              <a:rPr lang="en-IN" b="1" dirty="0">
                <a:solidFill>
                  <a:srgbClr val="C00000"/>
                </a:solidFill>
              </a:rPr>
              <a:t>However Sec 70 exhibits presence of “concerned person”</a:t>
            </a:r>
          </a:p>
          <a:p>
            <a:pPr marL="0" lvl="0" indent="0" algn="l" rtl="0">
              <a:spcBef>
                <a:spcPts val="0"/>
              </a:spcBef>
              <a:spcAft>
                <a:spcPts val="0"/>
              </a:spcAft>
              <a:buNone/>
            </a:pPr>
            <a:r>
              <a:rPr lang="en-IN" b="1" dirty="0"/>
              <a:t>	</a:t>
            </a:r>
          </a:p>
          <a:p>
            <a:pPr marL="0" lvl="0" indent="0" algn="l" rtl="0">
              <a:spcBef>
                <a:spcPts val="0"/>
              </a:spcBef>
              <a:spcAft>
                <a:spcPts val="0"/>
              </a:spcAft>
              <a:buNone/>
            </a:pPr>
            <a:r>
              <a:rPr lang="en-IN" b="1" dirty="0"/>
              <a:t>Authorised Representative can also attend when only documents asked for (FSM Education)</a:t>
            </a:r>
          </a:p>
          <a:p>
            <a:pPr marL="0" lvl="0" indent="0" algn="l" rtl="0">
              <a:spcBef>
                <a:spcPts val="0"/>
              </a:spcBef>
              <a:spcAft>
                <a:spcPts val="0"/>
              </a:spcAft>
              <a:buNone/>
            </a:pPr>
            <a:endParaRPr lang="en-IN" b="1" dirty="0"/>
          </a:p>
          <a:p>
            <a:pPr marL="0" lvl="0" indent="0" algn="l" rtl="0">
              <a:spcBef>
                <a:spcPts val="0"/>
              </a:spcBef>
              <a:spcAft>
                <a:spcPts val="0"/>
              </a:spcAft>
              <a:buNone/>
            </a:pPr>
            <a:r>
              <a:rPr lang="en-IN" b="1" dirty="0"/>
              <a:t>Case Laws Ratio of Judgement say to attend in person, however assistance can be taken.</a:t>
            </a:r>
            <a:endParaRPr b="1" dirty="0"/>
          </a:p>
        </p:txBody>
      </p:sp>
      <p:sp>
        <p:nvSpPr>
          <p:cNvPr id="144" name="Google Shape;144;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48141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EC686C-16E3-9394-904B-43005A264CF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8B87730-5AA7-BC45-2BA3-E1748A1115C4}"/>
              </a:ext>
            </a:extLst>
          </p:cNvPr>
          <p:cNvSpPr>
            <a:spLocks noGrp="1" noRot="1" noChangeAspect="1"/>
          </p:cNvSpPr>
          <p:nvPr>
            <p:ph type="sldImg"/>
          </p:nvPr>
        </p:nvSpPr>
        <p:spPr>
          <a:xfrm>
            <a:off x="685800" y="1143000"/>
            <a:ext cx="5486400" cy="3086100"/>
          </a:xfrm>
          <a:prstGeom prst="rect">
            <a:avLst/>
          </a:prstGeom>
        </p:spPr>
      </p:sp>
      <p:sp>
        <p:nvSpPr>
          <p:cNvPr id="3" name="Notes Placeholder 2">
            <a:extLst>
              <a:ext uri="{FF2B5EF4-FFF2-40B4-BE49-F238E27FC236}">
                <a16:creationId xmlns:a16="http://schemas.microsoft.com/office/drawing/2014/main" id="{BA0180C5-EF54-3E40-D6D3-C8C7DD472E46}"/>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745EA0FE-B0BA-6B53-F566-A703BA4BD0AA}"/>
              </a:ext>
            </a:extLst>
          </p:cNvPr>
          <p:cNvSpPr>
            <a:spLocks noGrp="1"/>
          </p:cNvSpPr>
          <p:nvPr>
            <p:ph type="sldNum" sz="quarter" idx="5"/>
          </p:nvPr>
        </p:nvSpPr>
        <p:spPr>
          <a:xfrm>
            <a:off x="3884613" y="8685213"/>
            <a:ext cx="2971800" cy="458787"/>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7105BD-6D6F-49DB-9DE4-D4A6452D7E5F}" type="slidenum">
              <a:rPr kumimoji="0" lang="en-US" altLang="zh-CN"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altLang="zh-CN" sz="1200" b="0"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6937340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15464C-96B4-E148-FD94-D2E22063C45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1B9A376-872F-231C-4900-E10F4AE2F28C}"/>
              </a:ext>
            </a:extLst>
          </p:cNvPr>
          <p:cNvSpPr>
            <a:spLocks noGrp="1" noRot="1" noChangeAspect="1"/>
          </p:cNvSpPr>
          <p:nvPr>
            <p:ph type="sldImg"/>
          </p:nvPr>
        </p:nvSpPr>
        <p:spPr>
          <a:xfrm>
            <a:off x="685800" y="1143000"/>
            <a:ext cx="5486400" cy="3086100"/>
          </a:xfrm>
          <a:prstGeom prst="rect">
            <a:avLst/>
          </a:prstGeom>
        </p:spPr>
      </p:sp>
      <p:sp>
        <p:nvSpPr>
          <p:cNvPr id="3" name="Notes Placeholder 2">
            <a:extLst>
              <a:ext uri="{FF2B5EF4-FFF2-40B4-BE49-F238E27FC236}">
                <a16:creationId xmlns:a16="http://schemas.microsoft.com/office/drawing/2014/main" id="{61F78189-C96A-B2C8-5CA7-DBDCB5DDD08B}"/>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5FA18D3E-F51C-7276-1D09-A78D5ECBE024}"/>
              </a:ext>
            </a:extLst>
          </p:cNvPr>
          <p:cNvSpPr>
            <a:spLocks noGrp="1"/>
          </p:cNvSpPr>
          <p:nvPr>
            <p:ph type="sldNum" sz="quarter" idx="5"/>
          </p:nvPr>
        </p:nvSpPr>
        <p:spPr>
          <a:xfrm>
            <a:off x="3884613" y="8685213"/>
            <a:ext cx="2971800" cy="458787"/>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7105BD-6D6F-49DB-9DE4-D4A6452D7E5F}" type="slidenum">
              <a:rPr kumimoji="0" lang="en-US" altLang="zh-CN"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altLang="zh-CN" sz="1200" b="0"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6411810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6535FB-C1A3-72AC-2BDF-111FB9320A2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42840A89-A5A1-C617-0666-00D326D3219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BADDD875-EAE3-FE90-523E-4B81151951DF}"/>
              </a:ext>
            </a:extLst>
          </p:cNvPr>
          <p:cNvSpPr>
            <a:spLocks noGrp="1"/>
          </p:cNvSpPr>
          <p:nvPr>
            <p:ph type="dt" sz="half" idx="10"/>
          </p:nvPr>
        </p:nvSpPr>
        <p:spPr/>
        <p:txBody>
          <a:bodyPr/>
          <a:lstStyle/>
          <a:p>
            <a:fld id="{29DC1C79-AA51-4597-9B41-A45295548071}" type="datetimeFigureOut">
              <a:rPr lang="en-IN" smtClean="0"/>
              <a:t>16-06-2025</a:t>
            </a:fld>
            <a:endParaRPr lang="en-IN"/>
          </a:p>
        </p:txBody>
      </p:sp>
      <p:sp>
        <p:nvSpPr>
          <p:cNvPr id="5" name="Footer Placeholder 4">
            <a:extLst>
              <a:ext uri="{FF2B5EF4-FFF2-40B4-BE49-F238E27FC236}">
                <a16:creationId xmlns:a16="http://schemas.microsoft.com/office/drawing/2014/main" id="{F407392F-63D8-1414-73B7-5AE0B3D69E06}"/>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9F4E2176-F3F2-B34F-D3BB-CA7A79DA8DF4}"/>
              </a:ext>
            </a:extLst>
          </p:cNvPr>
          <p:cNvSpPr>
            <a:spLocks noGrp="1"/>
          </p:cNvSpPr>
          <p:nvPr>
            <p:ph type="sldNum" sz="quarter" idx="12"/>
          </p:nvPr>
        </p:nvSpPr>
        <p:spPr/>
        <p:txBody>
          <a:bodyPr/>
          <a:lstStyle/>
          <a:p>
            <a:fld id="{01440383-6F30-4212-BBC6-544AE28BA270}" type="slidenum">
              <a:rPr lang="en-IN" smtClean="0"/>
              <a:t>‹#›</a:t>
            </a:fld>
            <a:endParaRPr lang="en-IN"/>
          </a:p>
        </p:txBody>
      </p:sp>
    </p:spTree>
    <p:extLst>
      <p:ext uri="{BB962C8B-B14F-4D97-AF65-F5344CB8AC3E}">
        <p14:creationId xmlns:p14="http://schemas.microsoft.com/office/powerpoint/2010/main" val="27162903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58FD5C-F8CA-C3B8-EC2E-DC74650CA32B}"/>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85D93A68-F77B-5DD8-80F4-38216AAF7E9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EB7861D1-055C-0775-D659-CAAF8EC58B2B}"/>
              </a:ext>
            </a:extLst>
          </p:cNvPr>
          <p:cNvSpPr>
            <a:spLocks noGrp="1"/>
          </p:cNvSpPr>
          <p:nvPr>
            <p:ph type="dt" sz="half" idx="10"/>
          </p:nvPr>
        </p:nvSpPr>
        <p:spPr/>
        <p:txBody>
          <a:bodyPr/>
          <a:lstStyle/>
          <a:p>
            <a:fld id="{29DC1C79-AA51-4597-9B41-A45295548071}" type="datetimeFigureOut">
              <a:rPr lang="en-IN" smtClean="0"/>
              <a:t>16-06-2025</a:t>
            </a:fld>
            <a:endParaRPr lang="en-IN"/>
          </a:p>
        </p:txBody>
      </p:sp>
      <p:sp>
        <p:nvSpPr>
          <p:cNvPr id="5" name="Footer Placeholder 4">
            <a:extLst>
              <a:ext uri="{FF2B5EF4-FFF2-40B4-BE49-F238E27FC236}">
                <a16:creationId xmlns:a16="http://schemas.microsoft.com/office/drawing/2014/main" id="{FAFEB739-9FCD-F699-6DB5-C94C8BD4B993}"/>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B453C59C-DE88-B01C-6AFE-B1DB6833ED55}"/>
              </a:ext>
            </a:extLst>
          </p:cNvPr>
          <p:cNvSpPr>
            <a:spLocks noGrp="1"/>
          </p:cNvSpPr>
          <p:nvPr>
            <p:ph type="sldNum" sz="quarter" idx="12"/>
          </p:nvPr>
        </p:nvSpPr>
        <p:spPr/>
        <p:txBody>
          <a:bodyPr/>
          <a:lstStyle/>
          <a:p>
            <a:fld id="{01440383-6F30-4212-BBC6-544AE28BA270}" type="slidenum">
              <a:rPr lang="en-IN" smtClean="0"/>
              <a:t>‹#›</a:t>
            </a:fld>
            <a:endParaRPr lang="en-IN"/>
          </a:p>
        </p:txBody>
      </p:sp>
    </p:spTree>
    <p:extLst>
      <p:ext uri="{BB962C8B-B14F-4D97-AF65-F5344CB8AC3E}">
        <p14:creationId xmlns:p14="http://schemas.microsoft.com/office/powerpoint/2010/main" val="6442334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15CE64C-C543-A58C-ECBE-E0C25667D18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9BC75E1C-0C62-7F83-A403-4116DBC6008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4A54D649-3024-022B-DC7A-4F7B95E58445}"/>
              </a:ext>
            </a:extLst>
          </p:cNvPr>
          <p:cNvSpPr>
            <a:spLocks noGrp="1"/>
          </p:cNvSpPr>
          <p:nvPr>
            <p:ph type="dt" sz="half" idx="10"/>
          </p:nvPr>
        </p:nvSpPr>
        <p:spPr/>
        <p:txBody>
          <a:bodyPr/>
          <a:lstStyle/>
          <a:p>
            <a:fld id="{29DC1C79-AA51-4597-9B41-A45295548071}" type="datetimeFigureOut">
              <a:rPr lang="en-IN" smtClean="0"/>
              <a:t>16-06-2025</a:t>
            </a:fld>
            <a:endParaRPr lang="en-IN"/>
          </a:p>
        </p:txBody>
      </p:sp>
      <p:sp>
        <p:nvSpPr>
          <p:cNvPr id="5" name="Footer Placeholder 4">
            <a:extLst>
              <a:ext uri="{FF2B5EF4-FFF2-40B4-BE49-F238E27FC236}">
                <a16:creationId xmlns:a16="http://schemas.microsoft.com/office/drawing/2014/main" id="{49802805-4405-CBFC-A6EA-D10628FACB8E}"/>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2FA7D00D-90AD-119D-B48B-7932578421C6}"/>
              </a:ext>
            </a:extLst>
          </p:cNvPr>
          <p:cNvSpPr>
            <a:spLocks noGrp="1"/>
          </p:cNvSpPr>
          <p:nvPr>
            <p:ph type="sldNum" sz="quarter" idx="12"/>
          </p:nvPr>
        </p:nvSpPr>
        <p:spPr/>
        <p:txBody>
          <a:bodyPr/>
          <a:lstStyle/>
          <a:p>
            <a:fld id="{01440383-6F30-4212-BBC6-544AE28BA270}" type="slidenum">
              <a:rPr lang="en-IN" smtClean="0"/>
              <a:t>‹#›</a:t>
            </a:fld>
            <a:endParaRPr lang="en-IN"/>
          </a:p>
        </p:txBody>
      </p:sp>
    </p:spTree>
    <p:extLst>
      <p:ext uri="{BB962C8B-B14F-4D97-AF65-F5344CB8AC3E}">
        <p14:creationId xmlns:p14="http://schemas.microsoft.com/office/powerpoint/2010/main" val="37732697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hree Content">
    <p:spTree>
      <p:nvGrpSpPr>
        <p:cNvPr id="1" name=""/>
        <p:cNvGrpSpPr/>
        <p:nvPr/>
      </p:nvGrpSpPr>
      <p:grpSpPr>
        <a:xfrm>
          <a:off x="0" y="0"/>
          <a:ext cx="0" cy="0"/>
          <a:chOff x="0" y="0"/>
          <a:chExt cx="0" cy="0"/>
        </a:xfrm>
      </p:grpSpPr>
      <p:sp>
        <p:nvSpPr>
          <p:cNvPr id="15" name="Freeform 14">
            <a:extLst>
              <a:ext uri="{FF2B5EF4-FFF2-40B4-BE49-F238E27FC236}">
                <a16:creationId xmlns:a16="http://schemas.microsoft.com/office/drawing/2014/main" id="{F946AB17-3782-8412-C51A-DE10A0637453}"/>
              </a:ext>
            </a:extLst>
          </p:cNvPr>
          <p:cNvSpPr/>
          <p:nvPr userDrawn="1"/>
        </p:nvSpPr>
        <p:spPr>
          <a:xfrm>
            <a:off x="0" y="2860787"/>
            <a:ext cx="2361029" cy="3676532"/>
          </a:xfrm>
          <a:custGeom>
            <a:avLst/>
            <a:gdLst>
              <a:gd name="connsiteX0" fmla="*/ 773997 w 2361029"/>
              <a:gd name="connsiteY0" fmla="*/ 0 h 3676532"/>
              <a:gd name="connsiteX1" fmla="*/ 2361029 w 2361029"/>
              <a:gd name="connsiteY1" fmla="*/ 925683 h 3676532"/>
              <a:gd name="connsiteX2" fmla="*/ 2361029 w 2361029"/>
              <a:gd name="connsiteY2" fmla="*/ 2763949 h 3676532"/>
              <a:gd name="connsiteX3" fmla="*/ 769661 w 2361029"/>
              <a:gd name="connsiteY3" fmla="*/ 3676532 h 3676532"/>
              <a:gd name="connsiteX4" fmla="*/ 0 w 2361029"/>
              <a:gd name="connsiteY4" fmla="*/ 3234717 h 3676532"/>
              <a:gd name="connsiteX5" fmla="*/ 0 w 2361029"/>
              <a:gd name="connsiteY5" fmla="*/ 446885 h 3676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61029" h="3676532">
                <a:moveTo>
                  <a:pt x="773997" y="0"/>
                </a:moveTo>
                <a:lnTo>
                  <a:pt x="2361029" y="925683"/>
                </a:lnTo>
                <a:lnTo>
                  <a:pt x="2361029" y="2763949"/>
                </a:lnTo>
                <a:lnTo>
                  <a:pt x="769661" y="3676532"/>
                </a:lnTo>
                <a:lnTo>
                  <a:pt x="0" y="3234717"/>
                </a:lnTo>
                <a:lnTo>
                  <a:pt x="0" y="446885"/>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15">
            <a:extLst>
              <a:ext uri="{FF2B5EF4-FFF2-40B4-BE49-F238E27FC236}">
                <a16:creationId xmlns:a16="http://schemas.microsoft.com/office/drawing/2014/main" id="{2BA5A58B-9440-7DAB-E7D7-3143B049FBAC}"/>
              </a:ext>
            </a:extLst>
          </p:cNvPr>
          <p:cNvSpPr/>
          <p:nvPr userDrawn="1"/>
        </p:nvSpPr>
        <p:spPr>
          <a:xfrm flipH="1">
            <a:off x="1014233" y="5253270"/>
            <a:ext cx="1710765" cy="1593273"/>
          </a:xfrm>
          <a:custGeom>
            <a:avLst/>
            <a:gdLst>
              <a:gd name="connsiteX0" fmla="*/ 852873 w 1710765"/>
              <a:gd name="connsiteY0" fmla="*/ 0 h 1593273"/>
              <a:gd name="connsiteX1" fmla="*/ 0 w 1710765"/>
              <a:gd name="connsiteY1" fmla="*/ 494134 h 1593273"/>
              <a:gd name="connsiteX2" fmla="*/ 0 w 1710765"/>
              <a:gd name="connsiteY2" fmla="*/ 1475410 h 1593273"/>
              <a:gd name="connsiteX3" fmla="*/ 206916 w 1710765"/>
              <a:gd name="connsiteY3" fmla="*/ 1593273 h 1593273"/>
              <a:gd name="connsiteX4" fmla="*/ 1502835 w 1710765"/>
              <a:gd name="connsiteY4" fmla="*/ 1593273 h 1593273"/>
              <a:gd name="connsiteX5" fmla="*/ 1709418 w 1710765"/>
              <a:gd name="connsiteY5" fmla="*/ 1475480 h 1593273"/>
              <a:gd name="connsiteX6" fmla="*/ 1710407 w 1710765"/>
              <a:gd name="connsiteY6" fmla="*/ 491803 h 1593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0765" h="1593273">
                <a:moveTo>
                  <a:pt x="852873" y="0"/>
                </a:moveTo>
                <a:lnTo>
                  <a:pt x="0" y="494134"/>
                </a:lnTo>
                <a:lnTo>
                  <a:pt x="0" y="1475410"/>
                </a:lnTo>
                <a:lnTo>
                  <a:pt x="206916" y="1593273"/>
                </a:lnTo>
                <a:lnTo>
                  <a:pt x="1502835" y="1593273"/>
                </a:lnTo>
                <a:lnTo>
                  <a:pt x="1709418" y="1475480"/>
                </a:lnTo>
                <a:cubicBezTo>
                  <a:pt x="1707864" y="1146834"/>
                  <a:pt x="1711961" y="820449"/>
                  <a:pt x="1710407" y="491803"/>
                </a:cubicBezTo>
                <a:close/>
              </a:path>
            </a:pathLst>
          </a:cu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2" name="Content Placeholder 47" descr="Click icon to add picture">
            <a:extLst>
              <a:ext uri="{FF2B5EF4-FFF2-40B4-BE49-F238E27FC236}">
                <a16:creationId xmlns:a16="http://schemas.microsoft.com/office/drawing/2014/main" id="{95ADF367-2619-4E00-AB82-8FFF41D0E5C2}"/>
              </a:ext>
            </a:extLst>
          </p:cNvPr>
          <p:cNvSpPr>
            <a:spLocks noGrp="1"/>
          </p:cNvSpPr>
          <p:nvPr>
            <p:ph type="body" sz="quarter" idx="27" hasCustomPrompt="1"/>
          </p:nvPr>
        </p:nvSpPr>
        <p:spPr>
          <a:xfrm>
            <a:off x="5271609" y="1025236"/>
            <a:ext cx="5162709" cy="420683"/>
          </a:xfrm>
          <a:prstGeom prst="rect">
            <a:avLst/>
          </a:prstGeom>
        </p:spPr>
        <p:txBody>
          <a:bodyPr anchor="b">
            <a:noAutofit/>
          </a:bodyPr>
          <a:lstStyle>
            <a:lvl1pPr marL="0" indent="0" algn="l">
              <a:lnSpc>
                <a:spcPct val="100000"/>
              </a:lnSpc>
              <a:buNone/>
              <a:defRPr sz="1800" b="1" i="0">
                <a:solidFill>
                  <a:schemeClr val="bg1"/>
                </a:solidFill>
                <a:latin typeface="+mn-lt"/>
                <a:cs typeface="Posterama" panose="020B0504020200020000" pitchFamily="34" charset="0"/>
              </a:defRPr>
            </a:lvl1pPr>
            <a:lvl2pPr>
              <a:defRPr sz="1000"/>
            </a:lvl2pPr>
            <a:lvl3pPr>
              <a:defRPr sz="900"/>
            </a:lvl3pPr>
            <a:lvl4pPr>
              <a:defRPr sz="800"/>
            </a:lvl4pPr>
            <a:lvl5pPr>
              <a:defRPr sz="800"/>
            </a:lvl5pPr>
          </a:lstStyle>
          <a:p>
            <a:pPr lvl="0"/>
            <a:r>
              <a:rPr lang="en-US" altLang="zh-CN" dirty="0"/>
              <a:t>Click to edit Master title style </a:t>
            </a:r>
          </a:p>
        </p:txBody>
      </p:sp>
      <p:sp>
        <p:nvSpPr>
          <p:cNvPr id="23" name="Content Placeholder 47">
            <a:extLst>
              <a:ext uri="{FF2B5EF4-FFF2-40B4-BE49-F238E27FC236}">
                <a16:creationId xmlns:a16="http://schemas.microsoft.com/office/drawing/2014/main" id="{8CEB04CE-793E-47B4-8D80-9B82864F2CDF}"/>
              </a:ext>
            </a:extLst>
          </p:cNvPr>
          <p:cNvSpPr>
            <a:spLocks noGrp="1"/>
          </p:cNvSpPr>
          <p:nvPr>
            <p:ph type="body" sz="quarter" idx="28" hasCustomPrompt="1"/>
          </p:nvPr>
        </p:nvSpPr>
        <p:spPr>
          <a:xfrm>
            <a:off x="5271608" y="1469069"/>
            <a:ext cx="5162709" cy="1506166"/>
          </a:xfrm>
          <a:prstGeom prst="rect">
            <a:avLst/>
          </a:prstGeom>
        </p:spPr>
        <p:txBody>
          <a:bodyPr>
            <a:noAutofit/>
          </a:bodyPr>
          <a:lstStyle>
            <a:lvl1pPr marL="228600" indent="-228600" algn="l">
              <a:lnSpc>
                <a:spcPct val="100000"/>
              </a:lnSpc>
              <a:spcBef>
                <a:spcPts val="0"/>
              </a:spcBef>
              <a:spcAft>
                <a:spcPts val="600"/>
              </a:spcAft>
              <a:buFont typeface="Arial" panose="020B0604020202020204" pitchFamily="34" charset="0"/>
              <a:buChar char="•"/>
              <a:defRPr sz="1400" b="0">
                <a:solidFill>
                  <a:schemeClr val="bg1"/>
                </a:solidFill>
                <a:latin typeface="+mn-lt"/>
              </a:defRPr>
            </a:lvl1pPr>
            <a:lvl2pPr>
              <a:defRPr sz="1000"/>
            </a:lvl2pPr>
            <a:lvl3pPr>
              <a:defRPr sz="900"/>
            </a:lvl3pPr>
            <a:lvl4pPr>
              <a:defRPr sz="800"/>
            </a:lvl4pPr>
            <a:lvl5pPr>
              <a:defRPr sz="800"/>
            </a:lvl5pPr>
          </a:lstStyle>
          <a:p>
            <a:pPr lvl="0"/>
            <a:r>
              <a:rPr lang="en-US" altLang="zh-CN" dirty="0"/>
              <a:t>Click to edit Master text styles </a:t>
            </a:r>
          </a:p>
        </p:txBody>
      </p:sp>
      <p:sp>
        <p:nvSpPr>
          <p:cNvPr id="24" name="Content Placeholder 47" descr="Click icon to add picture">
            <a:extLst>
              <a:ext uri="{FF2B5EF4-FFF2-40B4-BE49-F238E27FC236}">
                <a16:creationId xmlns:a16="http://schemas.microsoft.com/office/drawing/2014/main" id="{067BF8FD-2643-4122-BE3E-63F413244ECB}"/>
              </a:ext>
            </a:extLst>
          </p:cNvPr>
          <p:cNvSpPr>
            <a:spLocks noGrp="1"/>
          </p:cNvSpPr>
          <p:nvPr>
            <p:ph type="body" sz="quarter" idx="29" hasCustomPrompt="1"/>
          </p:nvPr>
        </p:nvSpPr>
        <p:spPr>
          <a:xfrm>
            <a:off x="5271609" y="2984685"/>
            <a:ext cx="5162709" cy="420683"/>
          </a:xfrm>
          <a:prstGeom prst="rect">
            <a:avLst/>
          </a:prstGeom>
        </p:spPr>
        <p:txBody>
          <a:bodyPr anchor="b">
            <a:noAutofit/>
          </a:bodyPr>
          <a:lstStyle>
            <a:lvl1pPr marL="0" indent="0" algn="l">
              <a:lnSpc>
                <a:spcPct val="100000"/>
              </a:lnSpc>
              <a:buNone/>
              <a:defRPr sz="1800" b="1" i="0">
                <a:solidFill>
                  <a:schemeClr val="bg1"/>
                </a:solidFill>
                <a:latin typeface="+mn-lt"/>
                <a:cs typeface="Posterama" panose="020B0504020200020000" pitchFamily="34" charset="0"/>
              </a:defRPr>
            </a:lvl1pPr>
            <a:lvl2pPr>
              <a:defRPr sz="1000"/>
            </a:lvl2pPr>
            <a:lvl3pPr>
              <a:defRPr sz="900"/>
            </a:lvl3pPr>
            <a:lvl4pPr>
              <a:defRPr sz="800"/>
            </a:lvl4pPr>
            <a:lvl5pPr>
              <a:defRPr sz="800"/>
            </a:lvl5pPr>
          </a:lstStyle>
          <a:p>
            <a:pPr lvl="0"/>
            <a:r>
              <a:rPr lang="en-US" altLang="zh-CN" dirty="0"/>
              <a:t>Click to edit Master title style </a:t>
            </a:r>
          </a:p>
        </p:txBody>
      </p:sp>
      <p:sp>
        <p:nvSpPr>
          <p:cNvPr id="26" name="Content Placeholder 47" descr="Click icon to add picture">
            <a:extLst>
              <a:ext uri="{FF2B5EF4-FFF2-40B4-BE49-F238E27FC236}">
                <a16:creationId xmlns:a16="http://schemas.microsoft.com/office/drawing/2014/main" id="{02260D10-FEA1-48A7-B544-FAEEAECF5DE2}"/>
              </a:ext>
            </a:extLst>
          </p:cNvPr>
          <p:cNvSpPr>
            <a:spLocks noGrp="1"/>
          </p:cNvSpPr>
          <p:nvPr>
            <p:ph type="body" sz="quarter" idx="31" hasCustomPrompt="1"/>
          </p:nvPr>
        </p:nvSpPr>
        <p:spPr>
          <a:xfrm>
            <a:off x="5271607" y="4597473"/>
            <a:ext cx="5162709" cy="421399"/>
          </a:xfrm>
          <a:prstGeom prst="rect">
            <a:avLst/>
          </a:prstGeom>
        </p:spPr>
        <p:txBody>
          <a:bodyPr anchor="b">
            <a:noAutofit/>
          </a:bodyPr>
          <a:lstStyle>
            <a:lvl1pPr marL="0" indent="0" algn="l">
              <a:lnSpc>
                <a:spcPct val="100000"/>
              </a:lnSpc>
              <a:buNone/>
              <a:defRPr sz="1800" b="1" i="0">
                <a:solidFill>
                  <a:schemeClr val="bg1"/>
                </a:solidFill>
                <a:latin typeface="+mn-lt"/>
                <a:cs typeface="Posterama" panose="020B0504020200020000" pitchFamily="34" charset="0"/>
              </a:defRPr>
            </a:lvl1pPr>
            <a:lvl2pPr>
              <a:defRPr sz="1000"/>
            </a:lvl2pPr>
            <a:lvl3pPr>
              <a:defRPr sz="900"/>
            </a:lvl3pPr>
            <a:lvl4pPr>
              <a:defRPr sz="800"/>
            </a:lvl4pPr>
            <a:lvl5pPr>
              <a:defRPr sz="800"/>
            </a:lvl5pPr>
          </a:lstStyle>
          <a:p>
            <a:pPr lvl="0"/>
            <a:r>
              <a:rPr lang="en-US" altLang="zh-CN" dirty="0"/>
              <a:t>Click to edit Master title style </a:t>
            </a:r>
          </a:p>
        </p:txBody>
      </p:sp>
      <p:sp>
        <p:nvSpPr>
          <p:cNvPr id="20" name="Content Placeholder 47">
            <a:extLst>
              <a:ext uri="{FF2B5EF4-FFF2-40B4-BE49-F238E27FC236}">
                <a16:creationId xmlns:a16="http://schemas.microsoft.com/office/drawing/2014/main" id="{64584B30-8BCF-4D75-8A6C-FD82347CC7B6}"/>
              </a:ext>
            </a:extLst>
          </p:cNvPr>
          <p:cNvSpPr>
            <a:spLocks noGrp="1"/>
          </p:cNvSpPr>
          <p:nvPr>
            <p:ph type="body" sz="quarter" idx="34" hasCustomPrompt="1"/>
          </p:nvPr>
        </p:nvSpPr>
        <p:spPr>
          <a:xfrm>
            <a:off x="5271608" y="3419684"/>
            <a:ext cx="5162709" cy="1177789"/>
          </a:xfrm>
          <a:prstGeom prst="rect">
            <a:avLst/>
          </a:prstGeom>
        </p:spPr>
        <p:txBody>
          <a:bodyPr>
            <a:noAutofit/>
          </a:bodyPr>
          <a:lstStyle>
            <a:lvl1pPr marL="228600" indent="-228600" algn="l">
              <a:lnSpc>
                <a:spcPct val="100000"/>
              </a:lnSpc>
              <a:spcBef>
                <a:spcPts val="0"/>
              </a:spcBef>
              <a:spcAft>
                <a:spcPts val="600"/>
              </a:spcAft>
              <a:buFont typeface="Arial" panose="020B0604020202020204" pitchFamily="34" charset="0"/>
              <a:buChar char="•"/>
              <a:defRPr sz="1400" b="0">
                <a:solidFill>
                  <a:schemeClr val="bg1"/>
                </a:solidFill>
                <a:latin typeface="+mn-lt"/>
              </a:defRPr>
            </a:lvl1pPr>
            <a:lvl2pPr>
              <a:defRPr sz="1000"/>
            </a:lvl2pPr>
            <a:lvl3pPr>
              <a:defRPr sz="900"/>
            </a:lvl3pPr>
            <a:lvl4pPr>
              <a:defRPr sz="800"/>
            </a:lvl4pPr>
            <a:lvl5pPr>
              <a:defRPr sz="800"/>
            </a:lvl5pPr>
          </a:lstStyle>
          <a:p>
            <a:pPr lvl="0"/>
            <a:r>
              <a:rPr lang="en-US" altLang="zh-CN" dirty="0"/>
              <a:t>Click to edit Master text styles </a:t>
            </a:r>
          </a:p>
        </p:txBody>
      </p:sp>
      <p:sp>
        <p:nvSpPr>
          <p:cNvPr id="28" name="Content Placeholder 47">
            <a:extLst>
              <a:ext uri="{FF2B5EF4-FFF2-40B4-BE49-F238E27FC236}">
                <a16:creationId xmlns:a16="http://schemas.microsoft.com/office/drawing/2014/main" id="{A4A25056-27FA-4039-ACFA-6624F778712A}"/>
              </a:ext>
            </a:extLst>
          </p:cNvPr>
          <p:cNvSpPr>
            <a:spLocks noGrp="1"/>
          </p:cNvSpPr>
          <p:nvPr>
            <p:ph type="body" sz="quarter" idx="35" hasCustomPrompt="1"/>
          </p:nvPr>
        </p:nvSpPr>
        <p:spPr>
          <a:xfrm>
            <a:off x="5271608" y="5041922"/>
            <a:ext cx="5162709" cy="1635938"/>
          </a:xfrm>
          <a:prstGeom prst="rect">
            <a:avLst/>
          </a:prstGeom>
        </p:spPr>
        <p:txBody>
          <a:bodyPr>
            <a:noAutofit/>
          </a:bodyPr>
          <a:lstStyle>
            <a:lvl1pPr marL="228600" indent="-228600" algn="l">
              <a:lnSpc>
                <a:spcPct val="100000"/>
              </a:lnSpc>
              <a:spcBef>
                <a:spcPts val="0"/>
              </a:spcBef>
              <a:spcAft>
                <a:spcPts val="600"/>
              </a:spcAft>
              <a:buFont typeface="Arial" panose="020B0604020202020204" pitchFamily="34" charset="0"/>
              <a:buChar char="•"/>
              <a:defRPr sz="1400" b="0">
                <a:solidFill>
                  <a:schemeClr val="bg1"/>
                </a:solidFill>
                <a:latin typeface="+mn-lt"/>
              </a:defRPr>
            </a:lvl1pPr>
            <a:lvl2pPr>
              <a:defRPr sz="1000"/>
            </a:lvl2pPr>
            <a:lvl3pPr>
              <a:defRPr sz="900"/>
            </a:lvl3pPr>
            <a:lvl4pPr>
              <a:defRPr sz="800"/>
            </a:lvl4pPr>
            <a:lvl5pPr>
              <a:defRPr sz="800"/>
            </a:lvl5pPr>
          </a:lstStyle>
          <a:p>
            <a:pPr lvl="0"/>
            <a:r>
              <a:rPr lang="en-US" altLang="zh-CN" dirty="0"/>
              <a:t>Click to edit Master text styles </a:t>
            </a:r>
          </a:p>
        </p:txBody>
      </p:sp>
      <p:sp>
        <p:nvSpPr>
          <p:cNvPr id="27" name="Freeform: Shape 24">
            <a:extLst>
              <a:ext uri="{FF2B5EF4-FFF2-40B4-BE49-F238E27FC236}">
                <a16:creationId xmlns:a16="http://schemas.microsoft.com/office/drawing/2014/main" id="{A23F9759-CF52-CE45-5E22-9678534685A7}"/>
              </a:ext>
            </a:extLst>
          </p:cNvPr>
          <p:cNvSpPr/>
          <p:nvPr userDrawn="1"/>
        </p:nvSpPr>
        <p:spPr>
          <a:xfrm flipH="1">
            <a:off x="2631891" y="4699053"/>
            <a:ext cx="668814" cy="784693"/>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6" name="Title 5">
            <a:extLst>
              <a:ext uri="{FF2B5EF4-FFF2-40B4-BE49-F238E27FC236}">
                <a16:creationId xmlns:a16="http://schemas.microsoft.com/office/drawing/2014/main" id="{5D84FCC1-368D-680C-31AA-597C3AAF4232}"/>
              </a:ext>
            </a:extLst>
          </p:cNvPr>
          <p:cNvSpPr>
            <a:spLocks noGrp="1"/>
          </p:cNvSpPr>
          <p:nvPr>
            <p:ph type="title"/>
          </p:nvPr>
        </p:nvSpPr>
        <p:spPr>
          <a:xfrm>
            <a:off x="502665" y="707105"/>
            <a:ext cx="3994173" cy="2277580"/>
          </a:xfrm>
        </p:spPr>
        <p:txBody>
          <a:bodyPr anchor="t">
            <a:noAutofit/>
          </a:bodyPr>
          <a:lstStyle/>
          <a:p>
            <a:r>
              <a:rPr lang="en-US"/>
              <a:t>Click to edit Master title style</a:t>
            </a:r>
            <a:endParaRPr lang="en-US" dirty="0"/>
          </a:p>
        </p:txBody>
      </p:sp>
      <p:sp>
        <p:nvSpPr>
          <p:cNvPr id="18" name="Picture Placeholder 2">
            <a:extLst>
              <a:ext uri="{FF2B5EF4-FFF2-40B4-BE49-F238E27FC236}">
                <a16:creationId xmlns:a16="http://schemas.microsoft.com/office/drawing/2014/main" id="{E53E8C9F-CD73-30CD-1F24-20F2E6149D58}"/>
              </a:ext>
            </a:extLst>
          </p:cNvPr>
          <p:cNvSpPr>
            <a:spLocks noGrp="1"/>
          </p:cNvSpPr>
          <p:nvPr>
            <p:ph type="pic" sz="quarter" idx="36"/>
          </p:nvPr>
        </p:nvSpPr>
        <p:spPr>
          <a:xfrm>
            <a:off x="4734172" y="1141669"/>
            <a:ext cx="507778" cy="565882"/>
          </a:xfrm>
        </p:spPr>
        <p:txBody>
          <a:bodyPr lIns="0" rIns="0" anchor="ct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800">
                <a:latin typeface="Abadi" panose="020B0604020104020204" pitchFamily="34"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ltLang="zh-CN"/>
              <a:t>Click icon to add picture</a:t>
            </a:r>
            <a:endParaRPr lang="en-US" dirty="0"/>
          </a:p>
        </p:txBody>
      </p:sp>
      <p:sp>
        <p:nvSpPr>
          <p:cNvPr id="19" name="Picture Placeholder 2">
            <a:extLst>
              <a:ext uri="{FF2B5EF4-FFF2-40B4-BE49-F238E27FC236}">
                <a16:creationId xmlns:a16="http://schemas.microsoft.com/office/drawing/2014/main" id="{CE61E189-349E-0076-EA43-7BCB6E24CE86}"/>
              </a:ext>
            </a:extLst>
          </p:cNvPr>
          <p:cNvSpPr>
            <a:spLocks noGrp="1"/>
          </p:cNvSpPr>
          <p:nvPr>
            <p:ph type="pic" sz="quarter" idx="37"/>
          </p:nvPr>
        </p:nvSpPr>
        <p:spPr>
          <a:xfrm>
            <a:off x="4724705" y="3105650"/>
            <a:ext cx="536270" cy="565882"/>
          </a:xfrm>
        </p:spPr>
        <p:txBody>
          <a:bodyPr lIns="0" rIns="0" anchor="ct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800">
                <a:latin typeface="Abadi" panose="020B0604020104020204" pitchFamily="34"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ltLang="zh-CN"/>
              <a:t>Click icon to add picture</a:t>
            </a:r>
            <a:endParaRPr lang="en-US" dirty="0"/>
          </a:p>
        </p:txBody>
      </p:sp>
      <p:sp>
        <p:nvSpPr>
          <p:cNvPr id="21" name="Picture Placeholder 2">
            <a:extLst>
              <a:ext uri="{FF2B5EF4-FFF2-40B4-BE49-F238E27FC236}">
                <a16:creationId xmlns:a16="http://schemas.microsoft.com/office/drawing/2014/main" id="{68B04572-5D47-C3DF-CDEA-15EC646EA8FE}"/>
              </a:ext>
            </a:extLst>
          </p:cNvPr>
          <p:cNvSpPr>
            <a:spLocks noGrp="1"/>
          </p:cNvSpPr>
          <p:nvPr>
            <p:ph type="pic" sz="quarter" idx="38"/>
          </p:nvPr>
        </p:nvSpPr>
        <p:spPr>
          <a:xfrm>
            <a:off x="4714069" y="4716041"/>
            <a:ext cx="536270" cy="565882"/>
          </a:xfrm>
        </p:spPr>
        <p:txBody>
          <a:bodyPr lIns="0" rIns="0" anchor="ct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800">
                <a:latin typeface="Abadi" panose="020B0604020104020204" pitchFamily="34"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ltLang="zh-CN"/>
              <a:t>Click icon to add picture</a:t>
            </a:r>
            <a:endParaRPr lang="en-US" dirty="0"/>
          </a:p>
        </p:txBody>
      </p:sp>
      <p:sp>
        <p:nvSpPr>
          <p:cNvPr id="5" name="Slide Number Placeholder 4">
            <a:extLst>
              <a:ext uri="{FF2B5EF4-FFF2-40B4-BE49-F238E27FC236}">
                <a16:creationId xmlns:a16="http://schemas.microsoft.com/office/drawing/2014/main" id="{2446A453-65E1-B688-A3F9-EA0AA347DDEA}"/>
              </a:ext>
            </a:extLst>
          </p:cNvPr>
          <p:cNvSpPr>
            <a:spLocks noGrp="1"/>
          </p:cNvSpPr>
          <p:nvPr>
            <p:ph type="sldNum" sz="quarter" idx="40"/>
          </p:nvPr>
        </p:nvSpPr>
        <p:spPr/>
        <p:txBody>
          <a:bodyPr>
            <a:noAutofit/>
          </a:bodyPr>
          <a:lstStyle/>
          <a:p>
            <a:fld id="{47FEACEE-25B4-4A2D-B147-27296E36371D}" type="slidenum">
              <a:rPr lang="en-US" altLang="zh-CN" noProof="0" smtClean="0"/>
              <a:pPr/>
              <a:t>‹#›</a:t>
            </a:fld>
            <a:endParaRPr lang="en-US" altLang="zh-CN" noProof="0" dirty="0"/>
          </a:p>
        </p:txBody>
      </p:sp>
    </p:spTree>
    <p:extLst>
      <p:ext uri="{BB962C8B-B14F-4D97-AF65-F5344CB8AC3E}">
        <p14:creationId xmlns:p14="http://schemas.microsoft.com/office/powerpoint/2010/main" val="33065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ubject Slide">
  <p:cSld name="Subject Slide">
    <p:bg>
      <p:bgPr>
        <a:solidFill>
          <a:schemeClr val="lt1"/>
        </a:solidFill>
        <a:effectLst/>
      </p:bgPr>
    </p:bg>
    <p:spTree>
      <p:nvGrpSpPr>
        <p:cNvPr id="1" name="Shape 21"/>
        <p:cNvGrpSpPr/>
        <p:nvPr/>
      </p:nvGrpSpPr>
      <p:grpSpPr>
        <a:xfrm>
          <a:off x="0" y="0"/>
          <a:ext cx="0" cy="0"/>
          <a:chOff x="0" y="0"/>
          <a:chExt cx="0" cy="0"/>
        </a:xfrm>
      </p:grpSpPr>
      <p:sp>
        <p:nvSpPr>
          <p:cNvPr id="23" name="Google Shape;23;p3"/>
          <p:cNvSpPr txBox="1">
            <a:spLocks noGrp="1"/>
          </p:cNvSpPr>
          <p:nvPr>
            <p:ph type="body" idx="1"/>
          </p:nvPr>
        </p:nvSpPr>
        <p:spPr>
          <a:xfrm>
            <a:off x="327025" y="150813"/>
            <a:ext cx="8407400" cy="585787"/>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lt1"/>
              </a:buClr>
              <a:buSzPts val="3600"/>
              <a:buNone/>
              <a:defRPr sz="3600">
                <a:solidFill>
                  <a:schemeClr val="lt1"/>
                </a:solidFill>
                <a:latin typeface="Cambria"/>
                <a:ea typeface="Cambria"/>
                <a:cs typeface="Cambria"/>
                <a:sym typeface="Cambria"/>
              </a:defRPr>
            </a:lvl1pPr>
            <a:lvl2pPr marL="914400" lvl="1" indent="-381000" algn="l">
              <a:lnSpc>
                <a:spcPct val="90000"/>
              </a:lnSpc>
              <a:spcBef>
                <a:spcPts val="500"/>
              </a:spcBef>
              <a:spcAft>
                <a:spcPts val="0"/>
              </a:spcAft>
              <a:buClr>
                <a:schemeClr val="lt1"/>
              </a:buClr>
              <a:buSzPts val="2400"/>
              <a:buChar char="•"/>
              <a:defRPr>
                <a:solidFill>
                  <a:schemeClr val="lt1"/>
                </a:solidFill>
                <a:latin typeface="Cambria"/>
                <a:ea typeface="Cambria"/>
                <a:cs typeface="Cambria"/>
                <a:sym typeface="Cambria"/>
              </a:defRPr>
            </a:lvl2pPr>
            <a:lvl3pPr marL="1371600" lvl="2" indent="-355600" algn="l">
              <a:lnSpc>
                <a:spcPct val="90000"/>
              </a:lnSpc>
              <a:spcBef>
                <a:spcPts val="500"/>
              </a:spcBef>
              <a:spcAft>
                <a:spcPts val="0"/>
              </a:spcAft>
              <a:buClr>
                <a:schemeClr val="lt1"/>
              </a:buClr>
              <a:buSzPts val="2000"/>
              <a:buChar char="•"/>
              <a:defRPr>
                <a:solidFill>
                  <a:schemeClr val="lt1"/>
                </a:solidFill>
                <a:latin typeface="Cambria"/>
                <a:ea typeface="Cambria"/>
                <a:cs typeface="Cambria"/>
                <a:sym typeface="Cambria"/>
              </a:defRPr>
            </a:lvl3pPr>
            <a:lvl4pPr marL="1828800" lvl="3" indent="-342900" algn="l">
              <a:lnSpc>
                <a:spcPct val="90000"/>
              </a:lnSpc>
              <a:spcBef>
                <a:spcPts val="500"/>
              </a:spcBef>
              <a:spcAft>
                <a:spcPts val="0"/>
              </a:spcAft>
              <a:buClr>
                <a:schemeClr val="lt1"/>
              </a:buClr>
              <a:buSzPts val="1800"/>
              <a:buChar char="•"/>
              <a:defRPr>
                <a:solidFill>
                  <a:schemeClr val="lt1"/>
                </a:solidFill>
                <a:latin typeface="Cambria"/>
                <a:ea typeface="Cambria"/>
                <a:cs typeface="Cambria"/>
                <a:sym typeface="Cambria"/>
              </a:defRPr>
            </a:lvl4pPr>
            <a:lvl5pPr marL="2286000" lvl="4" indent="-342900" algn="l">
              <a:lnSpc>
                <a:spcPct val="90000"/>
              </a:lnSpc>
              <a:spcBef>
                <a:spcPts val="500"/>
              </a:spcBef>
              <a:spcAft>
                <a:spcPts val="0"/>
              </a:spcAft>
              <a:buClr>
                <a:schemeClr val="lt1"/>
              </a:buClr>
              <a:buSzPts val="1800"/>
              <a:buChar char="•"/>
              <a:defRPr>
                <a:solidFill>
                  <a:schemeClr val="lt1"/>
                </a:solidFill>
                <a:latin typeface="Cambria"/>
                <a:ea typeface="Cambria"/>
                <a:cs typeface="Cambria"/>
                <a:sym typeface="Cambria"/>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 name="Google Shape;25;p3"/>
          <p:cNvSpPr txBox="1">
            <a:spLocks noGrp="1"/>
          </p:cNvSpPr>
          <p:nvPr>
            <p:ph type="body" idx="2"/>
          </p:nvPr>
        </p:nvSpPr>
        <p:spPr>
          <a:xfrm>
            <a:off x="327024" y="1108259"/>
            <a:ext cx="11650331" cy="5749741"/>
          </a:xfrm>
          <a:prstGeom prst="rect">
            <a:avLst/>
          </a:prstGeom>
          <a:noFill/>
          <a:ln>
            <a:noFill/>
          </a:ln>
        </p:spPr>
        <p:txBody>
          <a:bodyPr spcFirstLastPara="1" wrap="square" lIns="91425" tIns="45700" rIns="91425" bIns="45700" anchor="t" anchorCtr="0">
            <a:normAutofit/>
          </a:bodyPr>
          <a:lstStyle>
            <a:lvl1pPr marL="457200" lvl="0" indent="-355600" algn="l">
              <a:lnSpc>
                <a:spcPct val="90000"/>
              </a:lnSpc>
              <a:spcBef>
                <a:spcPts val="1000"/>
              </a:spcBef>
              <a:spcAft>
                <a:spcPts val="0"/>
              </a:spcAft>
              <a:buClr>
                <a:schemeClr val="dk1"/>
              </a:buClr>
              <a:buSzPts val="2000"/>
              <a:buChar char="•"/>
              <a:defRPr sz="2000">
                <a:latin typeface="Cambria"/>
                <a:ea typeface="Cambria"/>
                <a:cs typeface="Cambria"/>
                <a:sym typeface="Cambria"/>
              </a:defRPr>
            </a:lvl1pPr>
            <a:lvl2pPr marL="914400" lvl="1" indent="-355600" algn="l">
              <a:lnSpc>
                <a:spcPct val="90000"/>
              </a:lnSpc>
              <a:spcBef>
                <a:spcPts val="500"/>
              </a:spcBef>
              <a:spcAft>
                <a:spcPts val="0"/>
              </a:spcAft>
              <a:buClr>
                <a:schemeClr val="dk1"/>
              </a:buClr>
              <a:buSzPts val="2000"/>
              <a:buChar char="•"/>
              <a:defRPr sz="2000">
                <a:latin typeface="Cambria"/>
                <a:ea typeface="Cambria"/>
                <a:cs typeface="Cambria"/>
                <a:sym typeface="Cambria"/>
              </a:defRPr>
            </a:lvl2pPr>
            <a:lvl3pPr marL="1371600" lvl="2" indent="-355600" algn="l">
              <a:lnSpc>
                <a:spcPct val="90000"/>
              </a:lnSpc>
              <a:spcBef>
                <a:spcPts val="500"/>
              </a:spcBef>
              <a:spcAft>
                <a:spcPts val="0"/>
              </a:spcAft>
              <a:buClr>
                <a:schemeClr val="dk1"/>
              </a:buClr>
              <a:buSzPts val="2000"/>
              <a:buChar char="•"/>
              <a:defRPr sz="2000">
                <a:latin typeface="Cambria"/>
                <a:ea typeface="Cambria"/>
                <a:cs typeface="Cambria"/>
                <a:sym typeface="Cambria"/>
              </a:defRPr>
            </a:lvl3pPr>
            <a:lvl4pPr marL="1828800" lvl="3" indent="-355600" algn="l">
              <a:lnSpc>
                <a:spcPct val="90000"/>
              </a:lnSpc>
              <a:spcBef>
                <a:spcPts val="500"/>
              </a:spcBef>
              <a:spcAft>
                <a:spcPts val="0"/>
              </a:spcAft>
              <a:buClr>
                <a:schemeClr val="dk1"/>
              </a:buClr>
              <a:buSzPts val="2000"/>
              <a:buChar char="•"/>
              <a:defRPr sz="2000">
                <a:latin typeface="Cambria"/>
                <a:ea typeface="Cambria"/>
                <a:cs typeface="Cambria"/>
                <a:sym typeface="Cambria"/>
              </a:defRPr>
            </a:lvl4pPr>
            <a:lvl5pPr marL="2286000" lvl="4" indent="-355600" algn="l">
              <a:lnSpc>
                <a:spcPct val="90000"/>
              </a:lnSpc>
              <a:spcBef>
                <a:spcPts val="500"/>
              </a:spcBef>
              <a:spcAft>
                <a:spcPts val="0"/>
              </a:spcAft>
              <a:buClr>
                <a:schemeClr val="dk1"/>
              </a:buClr>
              <a:buSzPts val="2000"/>
              <a:buChar char="•"/>
              <a:defRPr sz="2000">
                <a:latin typeface="Cambria"/>
                <a:ea typeface="Cambria"/>
                <a:cs typeface="Cambria"/>
                <a:sym typeface="Cambria"/>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6" name="Google Shape;26;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0" i="0" u="none" strike="noStrike" cap="none">
                <a:solidFill>
                  <a:srgbClr val="000000"/>
                </a:solidFill>
                <a:latin typeface="Calibri"/>
                <a:ea typeface="Calibri"/>
                <a:cs typeface="Calibri"/>
                <a:sym typeface="Calibri"/>
              </a:defRPr>
            </a:lvl1pPr>
            <a:lvl2pPr marL="0" lvl="1" indent="0" algn="r">
              <a:spcBef>
                <a:spcPts val="0"/>
              </a:spcBef>
              <a:buNone/>
              <a:defRPr sz="1200" b="0" i="0" u="none" strike="noStrike" cap="none">
                <a:solidFill>
                  <a:srgbClr val="000000"/>
                </a:solidFill>
                <a:latin typeface="Calibri"/>
                <a:ea typeface="Calibri"/>
                <a:cs typeface="Calibri"/>
                <a:sym typeface="Calibri"/>
              </a:defRPr>
            </a:lvl2pPr>
            <a:lvl3pPr marL="0" lvl="2" indent="0" algn="r">
              <a:spcBef>
                <a:spcPts val="0"/>
              </a:spcBef>
              <a:buNone/>
              <a:defRPr sz="1200" b="0" i="0" u="none" strike="noStrike" cap="none">
                <a:solidFill>
                  <a:srgbClr val="000000"/>
                </a:solidFill>
                <a:latin typeface="Calibri"/>
                <a:ea typeface="Calibri"/>
                <a:cs typeface="Calibri"/>
                <a:sym typeface="Calibri"/>
              </a:defRPr>
            </a:lvl3pPr>
            <a:lvl4pPr marL="0" lvl="3" indent="0" algn="r">
              <a:spcBef>
                <a:spcPts val="0"/>
              </a:spcBef>
              <a:buNone/>
              <a:defRPr sz="1200" b="0" i="0" u="none" strike="noStrike" cap="none">
                <a:solidFill>
                  <a:srgbClr val="000000"/>
                </a:solidFill>
                <a:latin typeface="Calibri"/>
                <a:ea typeface="Calibri"/>
                <a:cs typeface="Calibri"/>
                <a:sym typeface="Calibri"/>
              </a:defRPr>
            </a:lvl4pPr>
            <a:lvl5pPr marL="0" lvl="4" indent="0" algn="r">
              <a:spcBef>
                <a:spcPts val="0"/>
              </a:spcBef>
              <a:buNone/>
              <a:defRPr sz="1200" b="0" i="0" u="none" strike="noStrike" cap="none">
                <a:solidFill>
                  <a:srgbClr val="000000"/>
                </a:solidFill>
                <a:latin typeface="Calibri"/>
                <a:ea typeface="Calibri"/>
                <a:cs typeface="Calibri"/>
                <a:sym typeface="Calibri"/>
              </a:defRPr>
            </a:lvl5pPr>
            <a:lvl6pPr marL="0" lvl="5" indent="0" algn="r">
              <a:spcBef>
                <a:spcPts val="0"/>
              </a:spcBef>
              <a:buNone/>
              <a:defRPr sz="1200" b="0" i="0" u="none" strike="noStrike" cap="none">
                <a:solidFill>
                  <a:srgbClr val="000000"/>
                </a:solidFill>
                <a:latin typeface="Calibri"/>
                <a:ea typeface="Calibri"/>
                <a:cs typeface="Calibri"/>
                <a:sym typeface="Calibri"/>
              </a:defRPr>
            </a:lvl6pPr>
            <a:lvl7pPr marL="0" lvl="6" indent="0" algn="r">
              <a:spcBef>
                <a:spcPts val="0"/>
              </a:spcBef>
              <a:buNone/>
              <a:defRPr sz="1200" b="0" i="0" u="none" strike="noStrike" cap="none">
                <a:solidFill>
                  <a:srgbClr val="000000"/>
                </a:solidFill>
                <a:latin typeface="Calibri"/>
                <a:ea typeface="Calibri"/>
                <a:cs typeface="Calibri"/>
                <a:sym typeface="Calibri"/>
              </a:defRPr>
            </a:lvl7pPr>
            <a:lvl8pPr marL="0" lvl="7" indent="0" algn="r">
              <a:spcBef>
                <a:spcPts val="0"/>
              </a:spcBef>
              <a:buNone/>
              <a:defRPr sz="1200" b="0" i="0" u="none" strike="noStrike" cap="none">
                <a:solidFill>
                  <a:srgbClr val="000000"/>
                </a:solidFill>
                <a:latin typeface="Calibri"/>
                <a:ea typeface="Calibri"/>
                <a:cs typeface="Calibri"/>
                <a:sym typeface="Calibri"/>
              </a:defRPr>
            </a:lvl8pPr>
            <a:lvl9pPr marL="0" lvl="8" indent="0" algn="r">
              <a:spcBef>
                <a:spcPts val="0"/>
              </a:spcBef>
              <a:buNone/>
              <a:defRPr sz="1200" b="0" i="0" u="none" strike="noStrike" cap="none">
                <a:solidFill>
                  <a:srgbClr val="000000"/>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4689927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05BB21-5545-01EB-F394-5B58DA6E4C6E}"/>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5ECA4F61-C434-2730-A2FA-F16987F6B0E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E5ADFD53-3237-8BAB-4ED2-1175D70519BF}"/>
              </a:ext>
            </a:extLst>
          </p:cNvPr>
          <p:cNvSpPr>
            <a:spLocks noGrp="1"/>
          </p:cNvSpPr>
          <p:nvPr>
            <p:ph type="dt" sz="half" idx="10"/>
          </p:nvPr>
        </p:nvSpPr>
        <p:spPr/>
        <p:txBody>
          <a:bodyPr/>
          <a:lstStyle/>
          <a:p>
            <a:fld id="{29DC1C79-AA51-4597-9B41-A45295548071}" type="datetimeFigureOut">
              <a:rPr lang="en-IN" smtClean="0"/>
              <a:t>16-06-2025</a:t>
            </a:fld>
            <a:endParaRPr lang="en-IN"/>
          </a:p>
        </p:txBody>
      </p:sp>
      <p:sp>
        <p:nvSpPr>
          <p:cNvPr id="5" name="Footer Placeholder 4">
            <a:extLst>
              <a:ext uri="{FF2B5EF4-FFF2-40B4-BE49-F238E27FC236}">
                <a16:creationId xmlns:a16="http://schemas.microsoft.com/office/drawing/2014/main" id="{823060DA-C519-5D8F-87E6-6754F2FC09D5}"/>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4E9F8DB1-1779-48EC-C86F-D6AA12AFD7DA}"/>
              </a:ext>
            </a:extLst>
          </p:cNvPr>
          <p:cNvSpPr>
            <a:spLocks noGrp="1"/>
          </p:cNvSpPr>
          <p:nvPr>
            <p:ph type="sldNum" sz="quarter" idx="12"/>
          </p:nvPr>
        </p:nvSpPr>
        <p:spPr/>
        <p:txBody>
          <a:bodyPr/>
          <a:lstStyle/>
          <a:p>
            <a:fld id="{01440383-6F30-4212-BBC6-544AE28BA270}" type="slidenum">
              <a:rPr lang="en-IN" smtClean="0"/>
              <a:t>‹#›</a:t>
            </a:fld>
            <a:endParaRPr lang="en-IN"/>
          </a:p>
        </p:txBody>
      </p:sp>
    </p:spTree>
    <p:extLst>
      <p:ext uri="{BB962C8B-B14F-4D97-AF65-F5344CB8AC3E}">
        <p14:creationId xmlns:p14="http://schemas.microsoft.com/office/powerpoint/2010/main" val="31307518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2BD5E9-E450-F1B8-95E0-4CF35E6BC68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BDEB9DB8-4D45-BAE4-6486-0AE7EC0D6C4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86B87A0-B1E1-45BF-FE13-F0DFFC528F5A}"/>
              </a:ext>
            </a:extLst>
          </p:cNvPr>
          <p:cNvSpPr>
            <a:spLocks noGrp="1"/>
          </p:cNvSpPr>
          <p:nvPr>
            <p:ph type="dt" sz="half" idx="10"/>
          </p:nvPr>
        </p:nvSpPr>
        <p:spPr/>
        <p:txBody>
          <a:bodyPr/>
          <a:lstStyle/>
          <a:p>
            <a:fld id="{29DC1C79-AA51-4597-9B41-A45295548071}" type="datetimeFigureOut">
              <a:rPr lang="en-IN" smtClean="0"/>
              <a:t>16-06-2025</a:t>
            </a:fld>
            <a:endParaRPr lang="en-IN"/>
          </a:p>
        </p:txBody>
      </p:sp>
      <p:sp>
        <p:nvSpPr>
          <p:cNvPr id="5" name="Footer Placeholder 4">
            <a:extLst>
              <a:ext uri="{FF2B5EF4-FFF2-40B4-BE49-F238E27FC236}">
                <a16:creationId xmlns:a16="http://schemas.microsoft.com/office/drawing/2014/main" id="{D5BD2887-9516-A288-4920-6296BE1D2554}"/>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B81CEB67-4DA8-8792-8328-1D6851B68629}"/>
              </a:ext>
            </a:extLst>
          </p:cNvPr>
          <p:cNvSpPr>
            <a:spLocks noGrp="1"/>
          </p:cNvSpPr>
          <p:nvPr>
            <p:ph type="sldNum" sz="quarter" idx="12"/>
          </p:nvPr>
        </p:nvSpPr>
        <p:spPr/>
        <p:txBody>
          <a:bodyPr/>
          <a:lstStyle/>
          <a:p>
            <a:fld id="{01440383-6F30-4212-BBC6-544AE28BA270}" type="slidenum">
              <a:rPr lang="en-IN" smtClean="0"/>
              <a:t>‹#›</a:t>
            </a:fld>
            <a:endParaRPr lang="en-IN"/>
          </a:p>
        </p:txBody>
      </p:sp>
    </p:spTree>
    <p:extLst>
      <p:ext uri="{BB962C8B-B14F-4D97-AF65-F5344CB8AC3E}">
        <p14:creationId xmlns:p14="http://schemas.microsoft.com/office/powerpoint/2010/main" val="11323944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7FA62C-B574-311B-7858-7319B38890BF}"/>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A62ABA87-7993-051C-7417-9175FF0DE22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49C9D730-7A83-2D8F-F76F-B39FF11742F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6910954B-21A1-BA99-EE17-34549C35169F}"/>
              </a:ext>
            </a:extLst>
          </p:cNvPr>
          <p:cNvSpPr>
            <a:spLocks noGrp="1"/>
          </p:cNvSpPr>
          <p:nvPr>
            <p:ph type="dt" sz="half" idx="10"/>
          </p:nvPr>
        </p:nvSpPr>
        <p:spPr/>
        <p:txBody>
          <a:bodyPr/>
          <a:lstStyle/>
          <a:p>
            <a:fld id="{29DC1C79-AA51-4597-9B41-A45295548071}" type="datetimeFigureOut">
              <a:rPr lang="en-IN" smtClean="0"/>
              <a:t>16-06-2025</a:t>
            </a:fld>
            <a:endParaRPr lang="en-IN"/>
          </a:p>
        </p:txBody>
      </p:sp>
      <p:sp>
        <p:nvSpPr>
          <p:cNvPr id="6" name="Footer Placeholder 5">
            <a:extLst>
              <a:ext uri="{FF2B5EF4-FFF2-40B4-BE49-F238E27FC236}">
                <a16:creationId xmlns:a16="http://schemas.microsoft.com/office/drawing/2014/main" id="{9378C0B1-501A-363F-695B-7128A488F8BD}"/>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E77F03AE-5AF4-1E37-7B6A-08E50C14ADB8}"/>
              </a:ext>
            </a:extLst>
          </p:cNvPr>
          <p:cNvSpPr>
            <a:spLocks noGrp="1"/>
          </p:cNvSpPr>
          <p:nvPr>
            <p:ph type="sldNum" sz="quarter" idx="12"/>
          </p:nvPr>
        </p:nvSpPr>
        <p:spPr/>
        <p:txBody>
          <a:bodyPr/>
          <a:lstStyle/>
          <a:p>
            <a:fld id="{01440383-6F30-4212-BBC6-544AE28BA270}" type="slidenum">
              <a:rPr lang="en-IN" smtClean="0"/>
              <a:t>‹#›</a:t>
            </a:fld>
            <a:endParaRPr lang="en-IN"/>
          </a:p>
        </p:txBody>
      </p:sp>
    </p:spTree>
    <p:extLst>
      <p:ext uri="{BB962C8B-B14F-4D97-AF65-F5344CB8AC3E}">
        <p14:creationId xmlns:p14="http://schemas.microsoft.com/office/powerpoint/2010/main" val="34270892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4F3DB8-A83C-3870-E525-66DBD3194971}"/>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B99AA6B7-3D0A-D319-1F66-37EC9187749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594EEBE-9EF5-8EA8-BEBB-DBD3CD47048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9E698E4C-80B2-B8FD-03EA-E4ED2EC6591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03C09E0-1B71-33D3-DA7B-417FA8B6A36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95D96E98-A2E9-D914-28C0-3FEF8A0D630B}"/>
              </a:ext>
            </a:extLst>
          </p:cNvPr>
          <p:cNvSpPr>
            <a:spLocks noGrp="1"/>
          </p:cNvSpPr>
          <p:nvPr>
            <p:ph type="dt" sz="half" idx="10"/>
          </p:nvPr>
        </p:nvSpPr>
        <p:spPr/>
        <p:txBody>
          <a:bodyPr/>
          <a:lstStyle/>
          <a:p>
            <a:fld id="{29DC1C79-AA51-4597-9B41-A45295548071}" type="datetimeFigureOut">
              <a:rPr lang="en-IN" smtClean="0"/>
              <a:t>16-06-2025</a:t>
            </a:fld>
            <a:endParaRPr lang="en-IN"/>
          </a:p>
        </p:txBody>
      </p:sp>
      <p:sp>
        <p:nvSpPr>
          <p:cNvPr id="8" name="Footer Placeholder 7">
            <a:extLst>
              <a:ext uri="{FF2B5EF4-FFF2-40B4-BE49-F238E27FC236}">
                <a16:creationId xmlns:a16="http://schemas.microsoft.com/office/drawing/2014/main" id="{8F5977FE-6F84-3FF4-1817-E5101987F0F8}"/>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F1C3790A-3A61-A75A-833B-065B7B28AF1B}"/>
              </a:ext>
            </a:extLst>
          </p:cNvPr>
          <p:cNvSpPr>
            <a:spLocks noGrp="1"/>
          </p:cNvSpPr>
          <p:nvPr>
            <p:ph type="sldNum" sz="quarter" idx="12"/>
          </p:nvPr>
        </p:nvSpPr>
        <p:spPr/>
        <p:txBody>
          <a:bodyPr/>
          <a:lstStyle/>
          <a:p>
            <a:fld id="{01440383-6F30-4212-BBC6-544AE28BA270}" type="slidenum">
              <a:rPr lang="en-IN" smtClean="0"/>
              <a:t>‹#›</a:t>
            </a:fld>
            <a:endParaRPr lang="en-IN"/>
          </a:p>
        </p:txBody>
      </p:sp>
    </p:spTree>
    <p:extLst>
      <p:ext uri="{BB962C8B-B14F-4D97-AF65-F5344CB8AC3E}">
        <p14:creationId xmlns:p14="http://schemas.microsoft.com/office/powerpoint/2010/main" val="8779251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415652-6E1C-5A74-BB54-AA931264B849}"/>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28DD8D30-1A2B-2151-60AA-036666FC19CA}"/>
              </a:ext>
            </a:extLst>
          </p:cNvPr>
          <p:cNvSpPr>
            <a:spLocks noGrp="1"/>
          </p:cNvSpPr>
          <p:nvPr>
            <p:ph type="dt" sz="half" idx="10"/>
          </p:nvPr>
        </p:nvSpPr>
        <p:spPr/>
        <p:txBody>
          <a:bodyPr/>
          <a:lstStyle/>
          <a:p>
            <a:fld id="{29DC1C79-AA51-4597-9B41-A45295548071}" type="datetimeFigureOut">
              <a:rPr lang="en-IN" smtClean="0"/>
              <a:t>16-06-2025</a:t>
            </a:fld>
            <a:endParaRPr lang="en-IN"/>
          </a:p>
        </p:txBody>
      </p:sp>
      <p:sp>
        <p:nvSpPr>
          <p:cNvPr id="4" name="Footer Placeholder 3">
            <a:extLst>
              <a:ext uri="{FF2B5EF4-FFF2-40B4-BE49-F238E27FC236}">
                <a16:creationId xmlns:a16="http://schemas.microsoft.com/office/drawing/2014/main" id="{2C664360-ACF2-CBA4-F10F-9686E39DAB6B}"/>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2E4306CB-60A6-9AA5-0B3C-582278B4D330}"/>
              </a:ext>
            </a:extLst>
          </p:cNvPr>
          <p:cNvSpPr>
            <a:spLocks noGrp="1"/>
          </p:cNvSpPr>
          <p:nvPr>
            <p:ph type="sldNum" sz="quarter" idx="12"/>
          </p:nvPr>
        </p:nvSpPr>
        <p:spPr/>
        <p:txBody>
          <a:bodyPr/>
          <a:lstStyle/>
          <a:p>
            <a:fld id="{01440383-6F30-4212-BBC6-544AE28BA270}" type="slidenum">
              <a:rPr lang="en-IN" smtClean="0"/>
              <a:t>‹#›</a:t>
            </a:fld>
            <a:endParaRPr lang="en-IN"/>
          </a:p>
        </p:txBody>
      </p:sp>
    </p:spTree>
    <p:extLst>
      <p:ext uri="{BB962C8B-B14F-4D97-AF65-F5344CB8AC3E}">
        <p14:creationId xmlns:p14="http://schemas.microsoft.com/office/powerpoint/2010/main" val="12317539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449121E-AC39-B760-9206-9FA6983B9349}"/>
              </a:ext>
            </a:extLst>
          </p:cNvPr>
          <p:cNvSpPr>
            <a:spLocks noGrp="1"/>
          </p:cNvSpPr>
          <p:nvPr>
            <p:ph type="dt" sz="half" idx="10"/>
          </p:nvPr>
        </p:nvSpPr>
        <p:spPr/>
        <p:txBody>
          <a:bodyPr/>
          <a:lstStyle/>
          <a:p>
            <a:fld id="{29DC1C79-AA51-4597-9B41-A45295548071}" type="datetimeFigureOut">
              <a:rPr lang="en-IN" smtClean="0"/>
              <a:t>16-06-2025</a:t>
            </a:fld>
            <a:endParaRPr lang="en-IN"/>
          </a:p>
        </p:txBody>
      </p:sp>
      <p:sp>
        <p:nvSpPr>
          <p:cNvPr id="3" name="Footer Placeholder 2">
            <a:extLst>
              <a:ext uri="{FF2B5EF4-FFF2-40B4-BE49-F238E27FC236}">
                <a16:creationId xmlns:a16="http://schemas.microsoft.com/office/drawing/2014/main" id="{8C6EC499-BF6B-5D3A-40A8-A5E293C3A765}"/>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C793C5C2-1906-942E-1975-3FA1AC43763C}"/>
              </a:ext>
            </a:extLst>
          </p:cNvPr>
          <p:cNvSpPr>
            <a:spLocks noGrp="1"/>
          </p:cNvSpPr>
          <p:nvPr>
            <p:ph type="sldNum" sz="quarter" idx="12"/>
          </p:nvPr>
        </p:nvSpPr>
        <p:spPr/>
        <p:txBody>
          <a:bodyPr/>
          <a:lstStyle/>
          <a:p>
            <a:fld id="{01440383-6F30-4212-BBC6-544AE28BA270}" type="slidenum">
              <a:rPr lang="en-IN" smtClean="0"/>
              <a:t>‹#›</a:t>
            </a:fld>
            <a:endParaRPr lang="en-IN"/>
          </a:p>
        </p:txBody>
      </p:sp>
    </p:spTree>
    <p:extLst>
      <p:ext uri="{BB962C8B-B14F-4D97-AF65-F5344CB8AC3E}">
        <p14:creationId xmlns:p14="http://schemas.microsoft.com/office/powerpoint/2010/main" val="40715927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FF4050-1E65-DE7F-F094-5DE572B5D2D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C441CFED-25A5-A0D6-1995-5B664E726AB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2DEB0DD7-A31A-78CA-525D-DF4D917F8CB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C4889CF-4448-011E-B2AE-2A13F5DA8D43}"/>
              </a:ext>
            </a:extLst>
          </p:cNvPr>
          <p:cNvSpPr>
            <a:spLocks noGrp="1"/>
          </p:cNvSpPr>
          <p:nvPr>
            <p:ph type="dt" sz="half" idx="10"/>
          </p:nvPr>
        </p:nvSpPr>
        <p:spPr/>
        <p:txBody>
          <a:bodyPr/>
          <a:lstStyle/>
          <a:p>
            <a:fld id="{29DC1C79-AA51-4597-9B41-A45295548071}" type="datetimeFigureOut">
              <a:rPr lang="en-IN" smtClean="0"/>
              <a:t>16-06-2025</a:t>
            </a:fld>
            <a:endParaRPr lang="en-IN"/>
          </a:p>
        </p:txBody>
      </p:sp>
      <p:sp>
        <p:nvSpPr>
          <p:cNvPr id="6" name="Footer Placeholder 5">
            <a:extLst>
              <a:ext uri="{FF2B5EF4-FFF2-40B4-BE49-F238E27FC236}">
                <a16:creationId xmlns:a16="http://schemas.microsoft.com/office/drawing/2014/main" id="{24CC3E44-8C68-B798-13C5-C544BE57878D}"/>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6198B91C-4769-37DE-113E-4E687FC52F6B}"/>
              </a:ext>
            </a:extLst>
          </p:cNvPr>
          <p:cNvSpPr>
            <a:spLocks noGrp="1"/>
          </p:cNvSpPr>
          <p:nvPr>
            <p:ph type="sldNum" sz="quarter" idx="12"/>
          </p:nvPr>
        </p:nvSpPr>
        <p:spPr/>
        <p:txBody>
          <a:bodyPr/>
          <a:lstStyle/>
          <a:p>
            <a:fld id="{01440383-6F30-4212-BBC6-544AE28BA270}" type="slidenum">
              <a:rPr lang="en-IN" smtClean="0"/>
              <a:t>‹#›</a:t>
            </a:fld>
            <a:endParaRPr lang="en-IN"/>
          </a:p>
        </p:txBody>
      </p:sp>
    </p:spTree>
    <p:extLst>
      <p:ext uri="{BB962C8B-B14F-4D97-AF65-F5344CB8AC3E}">
        <p14:creationId xmlns:p14="http://schemas.microsoft.com/office/powerpoint/2010/main" val="25498073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32E210-8E63-DD69-322D-1E5A8AC2BD1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B4B9DF14-BE97-EBD7-DB35-4865202987F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44BDCA9C-020D-A4B9-C6C2-5E92D5AF2A7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7130FEA-5B89-4F7F-1E5C-CC6D30AA1CE3}"/>
              </a:ext>
            </a:extLst>
          </p:cNvPr>
          <p:cNvSpPr>
            <a:spLocks noGrp="1"/>
          </p:cNvSpPr>
          <p:nvPr>
            <p:ph type="dt" sz="half" idx="10"/>
          </p:nvPr>
        </p:nvSpPr>
        <p:spPr/>
        <p:txBody>
          <a:bodyPr/>
          <a:lstStyle/>
          <a:p>
            <a:fld id="{29DC1C79-AA51-4597-9B41-A45295548071}" type="datetimeFigureOut">
              <a:rPr lang="en-IN" smtClean="0"/>
              <a:t>16-06-2025</a:t>
            </a:fld>
            <a:endParaRPr lang="en-IN"/>
          </a:p>
        </p:txBody>
      </p:sp>
      <p:sp>
        <p:nvSpPr>
          <p:cNvPr id="6" name="Footer Placeholder 5">
            <a:extLst>
              <a:ext uri="{FF2B5EF4-FFF2-40B4-BE49-F238E27FC236}">
                <a16:creationId xmlns:a16="http://schemas.microsoft.com/office/drawing/2014/main" id="{3AF243ED-EFEA-6E44-5469-318A38F3535F}"/>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BAEB8B43-39F7-5ACA-4CA7-3FD3184AD5BC}"/>
              </a:ext>
            </a:extLst>
          </p:cNvPr>
          <p:cNvSpPr>
            <a:spLocks noGrp="1"/>
          </p:cNvSpPr>
          <p:nvPr>
            <p:ph type="sldNum" sz="quarter" idx="12"/>
          </p:nvPr>
        </p:nvSpPr>
        <p:spPr/>
        <p:txBody>
          <a:bodyPr/>
          <a:lstStyle/>
          <a:p>
            <a:fld id="{01440383-6F30-4212-BBC6-544AE28BA270}" type="slidenum">
              <a:rPr lang="en-IN" smtClean="0"/>
              <a:t>‹#›</a:t>
            </a:fld>
            <a:endParaRPr lang="en-IN"/>
          </a:p>
        </p:txBody>
      </p:sp>
    </p:spTree>
    <p:extLst>
      <p:ext uri="{BB962C8B-B14F-4D97-AF65-F5344CB8AC3E}">
        <p14:creationId xmlns:p14="http://schemas.microsoft.com/office/powerpoint/2010/main" val="28616665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F5D25DF-4752-DC72-7791-254DCB923F6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1CC5494E-C010-367B-B5CF-8D76C2366DF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5C6D680A-44A0-F9D3-F608-7AF6B0DF9FE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DC1C79-AA51-4597-9B41-A45295548071}" type="datetimeFigureOut">
              <a:rPr lang="en-IN" smtClean="0"/>
              <a:t>16-06-2025</a:t>
            </a:fld>
            <a:endParaRPr lang="en-IN"/>
          </a:p>
        </p:txBody>
      </p:sp>
      <p:sp>
        <p:nvSpPr>
          <p:cNvPr id="5" name="Footer Placeholder 4">
            <a:extLst>
              <a:ext uri="{FF2B5EF4-FFF2-40B4-BE49-F238E27FC236}">
                <a16:creationId xmlns:a16="http://schemas.microsoft.com/office/drawing/2014/main" id="{3317284D-58B3-19D6-A165-14BC15BD28F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a:extLst>
              <a:ext uri="{FF2B5EF4-FFF2-40B4-BE49-F238E27FC236}">
                <a16:creationId xmlns:a16="http://schemas.microsoft.com/office/drawing/2014/main" id="{5B3910E1-D477-3E06-FAD7-5ECBB7AA448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440383-6F30-4212-BBC6-544AE28BA270}" type="slidenum">
              <a:rPr lang="en-IN" smtClean="0"/>
              <a:t>‹#›</a:t>
            </a:fld>
            <a:endParaRPr lang="en-IN"/>
          </a:p>
        </p:txBody>
      </p:sp>
    </p:spTree>
    <p:extLst>
      <p:ext uri="{BB962C8B-B14F-4D97-AF65-F5344CB8AC3E}">
        <p14:creationId xmlns:p14="http://schemas.microsoft.com/office/powerpoint/2010/main" val="26809139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sv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14.sv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14.sv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14.sv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14.sv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14.svg"/></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image" Target="../media/image14.svg"/></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image" Target="../media/image14.svg"/></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13.xml"/><Relationship Id="rId4" Type="http://schemas.openxmlformats.org/officeDocument/2006/relationships/image" Target="../media/image17.png"/></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1.xml"/><Relationship Id="rId1" Type="http://schemas.openxmlformats.org/officeDocument/2006/relationships/slideLayout" Target="../slideLayouts/slideLayout12.xml"/><Relationship Id="rId4" Type="http://schemas.openxmlformats.org/officeDocument/2006/relationships/image" Target="../media/image14.sv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7.xml"/><Relationship Id="rId1" Type="http://schemas.openxmlformats.org/officeDocument/2006/relationships/slideLayout" Target="../slideLayouts/slideLayout12.xml"/><Relationship Id="rId4" Type="http://schemas.openxmlformats.org/officeDocument/2006/relationships/image" Target="../media/image14.svg"/></Relationships>
</file>

<file path=ppt/slides/_rels/slide5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8.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9.xml"/><Relationship Id="rId1" Type="http://schemas.openxmlformats.org/officeDocument/2006/relationships/slideLayout" Target="../slideLayouts/slideLayout1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0.xml"/><Relationship Id="rId1" Type="http://schemas.openxmlformats.org/officeDocument/2006/relationships/slideLayout" Target="../slideLayouts/slideLayout1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mailto:madhukar@hnaindia.com" TargetMode="External"/><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20.sv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H="1">
            <a:off x="0" y="122158"/>
            <a:ext cx="12192000" cy="6858000"/>
          </a:xfrm>
          <a:custGeom>
            <a:avLst/>
            <a:gdLst/>
            <a:ahLst/>
            <a:cxnLst/>
            <a:rect l="l" t="t" r="r" b="b"/>
            <a:pathLst>
              <a:path w="18288000" h="10287000">
                <a:moveTo>
                  <a:pt x="18288000" y="0"/>
                </a:moveTo>
                <a:lnTo>
                  <a:pt x="0" y="0"/>
                </a:lnTo>
                <a:lnTo>
                  <a:pt x="0" y="10287000"/>
                </a:lnTo>
                <a:lnTo>
                  <a:pt x="18288000" y="10287000"/>
                </a:lnTo>
                <a:lnTo>
                  <a:pt x="18288000" y="0"/>
                </a:lnTo>
                <a:close/>
              </a:path>
            </a:pathLst>
          </a:custGeom>
          <a:blipFill>
            <a:blip r:embed="rId2"/>
            <a:stretch>
              <a:fillRect l="-23432" t="-38932" r="-141" b="-25833"/>
            </a:stretch>
          </a:blipFill>
        </p:spPr>
        <p:txBody>
          <a:bodyPr/>
          <a:lstStyle/>
          <a:p>
            <a:endParaRPr lang="en-IN" sz="1200"/>
          </a:p>
        </p:txBody>
      </p:sp>
      <p:sp>
        <p:nvSpPr>
          <p:cNvPr id="3" name="Freeform 3"/>
          <p:cNvSpPr/>
          <p:nvPr/>
        </p:nvSpPr>
        <p:spPr>
          <a:xfrm>
            <a:off x="0" y="5556328"/>
            <a:ext cx="12192000" cy="1301672"/>
          </a:xfrm>
          <a:custGeom>
            <a:avLst/>
            <a:gdLst/>
            <a:ahLst/>
            <a:cxnLst/>
            <a:rect l="l" t="t" r="r" b="b"/>
            <a:pathLst>
              <a:path w="18288000" h="1920658">
                <a:moveTo>
                  <a:pt x="0" y="0"/>
                </a:moveTo>
                <a:lnTo>
                  <a:pt x="18288000" y="0"/>
                </a:lnTo>
                <a:lnTo>
                  <a:pt x="18288000" y="1920658"/>
                </a:lnTo>
                <a:lnTo>
                  <a:pt x="0" y="192065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IN" sz="1200"/>
          </a:p>
        </p:txBody>
      </p:sp>
      <p:sp>
        <p:nvSpPr>
          <p:cNvPr id="4" name="TextBox 4"/>
          <p:cNvSpPr txBox="1"/>
          <p:nvPr/>
        </p:nvSpPr>
        <p:spPr>
          <a:xfrm>
            <a:off x="3078888" y="2259278"/>
            <a:ext cx="6879639" cy="423193"/>
          </a:xfrm>
          <a:prstGeom prst="rect">
            <a:avLst/>
          </a:prstGeom>
        </p:spPr>
        <p:txBody>
          <a:bodyPr wrap="square" lIns="0" tIns="0" rIns="0" bIns="0" rtlCol="0" anchor="t">
            <a:spAutoFit/>
          </a:bodyPr>
          <a:lstStyle/>
          <a:p>
            <a:pPr>
              <a:lnSpc>
                <a:spcPts val="3267"/>
              </a:lnSpc>
              <a:spcBef>
                <a:spcPct val="0"/>
              </a:spcBef>
            </a:pPr>
            <a:r>
              <a:rPr lang="en-US" sz="2400" b="1" spc="-47" dirty="0">
                <a:solidFill>
                  <a:srgbClr val="002060"/>
                </a:solidFill>
                <a:latin typeface="Cambria" panose="02040503050406030204" pitchFamily="18" charset="0"/>
                <a:ea typeface="Cambria" panose="02040503050406030204" pitchFamily="18" charset="0"/>
              </a:rPr>
              <a:t>- </a:t>
            </a:r>
            <a:r>
              <a:rPr lang="en-US" sz="3000" b="1" spc="-47" dirty="0">
                <a:solidFill>
                  <a:srgbClr val="002060"/>
                </a:solidFill>
                <a:latin typeface="Cambria" panose="02040503050406030204" pitchFamily="18" charset="0"/>
                <a:ea typeface="Cambria" panose="02040503050406030204" pitchFamily="18" charset="0"/>
              </a:rPr>
              <a:t>CA. Sudhir V. S</a:t>
            </a:r>
          </a:p>
        </p:txBody>
      </p:sp>
      <p:sp>
        <p:nvSpPr>
          <p:cNvPr id="5" name="TextBox 5"/>
          <p:cNvSpPr txBox="1"/>
          <p:nvPr/>
        </p:nvSpPr>
        <p:spPr>
          <a:xfrm>
            <a:off x="81230" y="824795"/>
            <a:ext cx="7575493" cy="615553"/>
          </a:xfrm>
          <a:prstGeom prst="rect">
            <a:avLst/>
          </a:prstGeom>
        </p:spPr>
        <p:txBody>
          <a:bodyPr wrap="square" lIns="0" tIns="0" rIns="0" bIns="0" rtlCol="0" anchor="t">
            <a:spAutoFit/>
          </a:bodyPr>
          <a:lstStyle/>
          <a:p>
            <a:r>
              <a:rPr lang="en-US" sz="4000" b="1" i="1" spc="-220" dirty="0">
                <a:solidFill>
                  <a:srgbClr val="00569E"/>
                </a:solidFill>
                <a:latin typeface="Cambria" panose="02040503050406030204" pitchFamily="18" charset="0"/>
                <a:ea typeface="Cambria" panose="02040503050406030204" pitchFamily="18" charset="0"/>
              </a:rPr>
              <a:t>GST Tribunal Procedures &amp; Practice</a:t>
            </a:r>
          </a:p>
        </p:txBody>
      </p:sp>
      <p:sp>
        <p:nvSpPr>
          <p:cNvPr id="6" name="TextBox 5">
            <a:extLst>
              <a:ext uri="{FF2B5EF4-FFF2-40B4-BE49-F238E27FC236}">
                <a16:creationId xmlns:a16="http://schemas.microsoft.com/office/drawing/2014/main" id="{0CFB6638-3B62-1874-6C83-E64DEEB3BB97}"/>
              </a:ext>
            </a:extLst>
          </p:cNvPr>
          <p:cNvSpPr txBox="1"/>
          <p:nvPr/>
        </p:nvSpPr>
        <p:spPr>
          <a:xfrm>
            <a:off x="81230" y="6366510"/>
            <a:ext cx="2633978" cy="369332"/>
          </a:xfrm>
          <a:prstGeom prst="rect">
            <a:avLst/>
          </a:prstGeom>
          <a:noFill/>
        </p:spPr>
        <p:txBody>
          <a:bodyPr wrap="square" rtlCol="0">
            <a:spAutoFit/>
          </a:bodyPr>
          <a:lstStyle/>
          <a:p>
            <a:r>
              <a:rPr lang="en-US" b="1" dirty="0">
                <a:solidFill>
                  <a:schemeClr val="bg1"/>
                </a:solidFill>
                <a:latin typeface="Cambria" panose="02040503050406030204" pitchFamily="18" charset="0"/>
                <a:ea typeface="Cambria" panose="02040503050406030204" pitchFamily="18" charset="0"/>
              </a:rPr>
              <a:t>June 16, 2025</a:t>
            </a:r>
            <a:endParaRPr lang="en-IN" b="1" dirty="0">
              <a:solidFill>
                <a:schemeClr val="bg1"/>
              </a:solidFill>
              <a:latin typeface="Cambria" panose="02040503050406030204" pitchFamily="18" charset="0"/>
              <a:ea typeface="Cambria" panose="02040503050406030204"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22"/>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US">
                <a:solidFill>
                  <a:schemeClr val="tx1"/>
                </a:solidFill>
              </a:rPr>
              <a:t>Start of dispute</a:t>
            </a:r>
            <a:endParaRPr>
              <a:solidFill>
                <a:schemeClr val="tx1"/>
              </a:solidFill>
            </a:endParaRPr>
          </a:p>
        </p:txBody>
      </p:sp>
      <p:sp>
        <p:nvSpPr>
          <p:cNvPr id="2" name="Rectangle 1">
            <a:extLst>
              <a:ext uri="{FF2B5EF4-FFF2-40B4-BE49-F238E27FC236}">
                <a16:creationId xmlns:a16="http://schemas.microsoft.com/office/drawing/2014/main" id="{7FBDADE5-EA1C-9D38-EF39-E86D80C13D07}"/>
              </a:ext>
            </a:extLst>
          </p:cNvPr>
          <p:cNvSpPr/>
          <p:nvPr/>
        </p:nvSpPr>
        <p:spPr>
          <a:xfrm>
            <a:off x="1" y="-13448"/>
            <a:ext cx="11053482" cy="954741"/>
          </a:xfrm>
          <a:custGeom>
            <a:avLst/>
            <a:gdLst>
              <a:gd name="connsiteX0" fmla="*/ 0 w 10757647"/>
              <a:gd name="connsiteY0" fmla="*/ 0 h 941294"/>
              <a:gd name="connsiteX1" fmla="*/ 10757647 w 10757647"/>
              <a:gd name="connsiteY1" fmla="*/ 0 h 941294"/>
              <a:gd name="connsiteX2" fmla="*/ 10757647 w 10757647"/>
              <a:gd name="connsiteY2" fmla="*/ 941294 h 941294"/>
              <a:gd name="connsiteX3" fmla="*/ 0 w 10757647"/>
              <a:gd name="connsiteY3" fmla="*/ 941294 h 941294"/>
              <a:gd name="connsiteX4" fmla="*/ 0 w 10757647"/>
              <a:gd name="connsiteY4" fmla="*/ 0 h 941294"/>
              <a:gd name="connsiteX0" fmla="*/ 0 w 11053482"/>
              <a:gd name="connsiteY0" fmla="*/ 13447 h 954741"/>
              <a:gd name="connsiteX1" fmla="*/ 11053482 w 11053482"/>
              <a:gd name="connsiteY1" fmla="*/ 0 h 954741"/>
              <a:gd name="connsiteX2" fmla="*/ 10757647 w 11053482"/>
              <a:gd name="connsiteY2" fmla="*/ 954741 h 954741"/>
              <a:gd name="connsiteX3" fmla="*/ 0 w 11053482"/>
              <a:gd name="connsiteY3" fmla="*/ 954741 h 954741"/>
              <a:gd name="connsiteX4" fmla="*/ 0 w 11053482"/>
              <a:gd name="connsiteY4" fmla="*/ 13447 h 9547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53482" h="954741">
                <a:moveTo>
                  <a:pt x="0" y="13447"/>
                </a:moveTo>
                <a:lnTo>
                  <a:pt x="11053482" y="0"/>
                </a:lnTo>
                <a:lnTo>
                  <a:pt x="10757647" y="954741"/>
                </a:lnTo>
                <a:lnTo>
                  <a:pt x="0" y="954741"/>
                </a:lnTo>
                <a:lnTo>
                  <a:pt x="0" y="13447"/>
                </a:lnTo>
                <a:close/>
              </a:path>
            </a:pathLst>
          </a:custGeom>
          <a:solidFill>
            <a:schemeClr val="accent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3" name="Rectangle 2">
            <a:extLst>
              <a:ext uri="{FF2B5EF4-FFF2-40B4-BE49-F238E27FC236}">
                <a16:creationId xmlns:a16="http://schemas.microsoft.com/office/drawing/2014/main" id="{4E96C062-C8A7-0023-7593-F8E4F113CCB5}"/>
              </a:ext>
            </a:extLst>
          </p:cNvPr>
          <p:cNvSpPr/>
          <p:nvPr/>
        </p:nvSpPr>
        <p:spPr>
          <a:xfrm>
            <a:off x="12021483" y="0"/>
            <a:ext cx="170517" cy="6871448"/>
          </a:xfrm>
          <a:prstGeom prst="rect">
            <a:avLst/>
          </a:prstGeom>
          <a:solidFill>
            <a:schemeClr val="accent1">
              <a:lumMod val="7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4" name="TextBox 3">
            <a:extLst>
              <a:ext uri="{FF2B5EF4-FFF2-40B4-BE49-F238E27FC236}">
                <a16:creationId xmlns:a16="http://schemas.microsoft.com/office/drawing/2014/main" id="{1B9A10C6-2065-AAD9-3D4F-B323B919ED55}"/>
              </a:ext>
            </a:extLst>
          </p:cNvPr>
          <p:cNvSpPr txBox="1"/>
          <p:nvPr/>
        </p:nvSpPr>
        <p:spPr>
          <a:xfrm>
            <a:off x="327025" y="142515"/>
            <a:ext cx="10468354" cy="646331"/>
          </a:xfrm>
          <a:prstGeom prst="rect">
            <a:avLst/>
          </a:prstGeom>
          <a:noFill/>
        </p:spPr>
        <p:txBody>
          <a:bodyPr wrap="square">
            <a:spAutoFit/>
          </a:bodyPr>
          <a:lstStyle/>
          <a:p>
            <a:r>
              <a:rPr lang="en-US" sz="3600" i="1" dirty="0">
                <a:latin typeface="Cambria" panose="02040503050406030204" pitchFamily="18" charset="0"/>
                <a:ea typeface="Cambria" panose="02040503050406030204" pitchFamily="18" charset="0"/>
              </a:rPr>
              <a:t>Flow of Litigation Proceedings in GST </a:t>
            </a:r>
            <a:endParaRPr lang="en-IN" sz="3600" i="1" dirty="0">
              <a:latin typeface="Cambria" panose="02040503050406030204" pitchFamily="18" charset="0"/>
              <a:ea typeface="Cambria" panose="02040503050406030204" pitchFamily="18" charset="0"/>
            </a:endParaRPr>
          </a:p>
        </p:txBody>
      </p:sp>
      <p:sp>
        <p:nvSpPr>
          <p:cNvPr id="8" name="Arrow: Pentagon 7">
            <a:extLst>
              <a:ext uri="{FF2B5EF4-FFF2-40B4-BE49-F238E27FC236}">
                <a16:creationId xmlns:a16="http://schemas.microsoft.com/office/drawing/2014/main" id="{746E36C0-8B27-C783-3F55-316A101DB26A}"/>
              </a:ext>
            </a:extLst>
          </p:cNvPr>
          <p:cNvSpPr/>
          <p:nvPr/>
        </p:nvSpPr>
        <p:spPr>
          <a:xfrm rot="5400000">
            <a:off x="657987" y="1214136"/>
            <a:ext cx="721454" cy="754540"/>
          </a:xfrm>
          <a:prstGeom prst="homePlat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solidFill>
                <a:schemeClr val="tx1"/>
              </a:solidFill>
            </a:endParaRPr>
          </a:p>
        </p:txBody>
      </p:sp>
      <p:sp>
        <p:nvSpPr>
          <p:cNvPr id="20" name="TextBox 19">
            <a:extLst>
              <a:ext uri="{FF2B5EF4-FFF2-40B4-BE49-F238E27FC236}">
                <a16:creationId xmlns:a16="http://schemas.microsoft.com/office/drawing/2014/main" id="{C2D6D643-3278-CACB-E37D-DDAD472A477B}"/>
              </a:ext>
            </a:extLst>
          </p:cNvPr>
          <p:cNvSpPr txBox="1"/>
          <p:nvPr/>
        </p:nvSpPr>
        <p:spPr>
          <a:xfrm>
            <a:off x="641444" y="1230680"/>
            <a:ext cx="754540" cy="584775"/>
          </a:xfrm>
          <a:prstGeom prst="rect">
            <a:avLst/>
          </a:prstGeom>
          <a:noFill/>
        </p:spPr>
        <p:txBody>
          <a:bodyPr wrap="square" rtlCol="0">
            <a:spAutoFit/>
          </a:bodyPr>
          <a:lstStyle/>
          <a:p>
            <a:pPr algn="ctr"/>
            <a:r>
              <a:rPr lang="en-IN" sz="3200" b="1" dirty="0">
                <a:latin typeface="Cambria" panose="02040503050406030204" pitchFamily="18" charset="0"/>
                <a:ea typeface="Cambria" panose="02040503050406030204" pitchFamily="18" charset="0"/>
              </a:rPr>
              <a:t>1</a:t>
            </a:r>
          </a:p>
        </p:txBody>
      </p:sp>
      <p:sp>
        <p:nvSpPr>
          <p:cNvPr id="24" name="TextBox 23">
            <a:extLst>
              <a:ext uri="{FF2B5EF4-FFF2-40B4-BE49-F238E27FC236}">
                <a16:creationId xmlns:a16="http://schemas.microsoft.com/office/drawing/2014/main" id="{789B773B-8E50-45E1-BA41-7E056B137E48}"/>
              </a:ext>
            </a:extLst>
          </p:cNvPr>
          <p:cNvSpPr txBox="1"/>
          <p:nvPr/>
        </p:nvSpPr>
        <p:spPr>
          <a:xfrm>
            <a:off x="1799041" y="1139863"/>
            <a:ext cx="9492026" cy="830997"/>
          </a:xfrm>
          <a:prstGeom prst="rect">
            <a:avLst/>
          </a:prstGeom>
          <a:noFill/>
        </p:spPr>
        <p:txBody>
          <a:bodyPr wrap="square">
            <a:spAutoFit/>
          </a:bodyPr>
          <a:lstStyle/>
          <a:p>
            <a:pPr>
              <a:spcAft>
                <a:spcPts val="120"/>
              </a:spcAft>
            </a:pPr>
            <a:r>
              <a:rPr lang="en-US" sz="2400" dirty="0">
                <a:latin typeface="Cambria" panose="02040503050406030204" pitchFamily="18" charset="0"/>
                <a:ea typeface="Cambria" panose="02040503050406030204" pitchFamily="18" charset="0"/>
              </a:rPr>
              <a:t>Show Cause Notice with Summary in DRC-01</a:t>
            </a:r>
            <a:br>
              <a:rPr lang="en-US" sz="2400" dirty="0">
                <a:latin typeface="Cambria" panose="02040503050406030204" pitchFamily="18" charset="0"/>
                <a:ea typeface="Cambria" panose="02040503050406030204" pitchFamily="18" charset="0"/>
              </a:rPr>
            </a:br>
            <a:r>
              <a:rPr lang="en-US" sz="2400" b="1" dirty="0">
                <a:latin typeface="Cambria" panose="02040503050406030204" pitchFamily="18" charset="0"/>
                <a:ea typeface="Cambria" panose="02040503050406030204" pitchFamily="18" charset="0"/>
              </a:rPr>
              <a:t>Reply in Form GST DRC-06</a:t>
            </a:r>
            <a:endParaRPr lang="en-IN" sz="2400" b="1" dirty="0">
              <a:latin typeface="Cambria" panose="02040503050406030204" pitchFamily="18" charset="0"/>
              <a:ea typeface="Cambria" panose="02040503050406030204" pitchFamily="18" charset="0"/>
            </a:endParaRPr>
          </a:p>
        </p:txBody>
      </p:sp>
      <p:sp>
        <p:nvSpPr>
          <p:cNvPr id="25" name="TextBox 24">
            <a:extLst>
              <a:ext uri="{FF2B5EF4-FFF2-40B4-BE49-F238E27FC236}">
                <a16:creationId xmlns:a16="http://schemas.microsoft.com/office/drawing/2014/main" id="{D10B5E9B-01BA-5E77-9E6E-421BC459624D}"/>
              </a:ext>
            </a:extLst>
          </p:cNvPr>
          <p:cNvSpPr txBox="1"/>
          <p:nvPr/>
        </p:nvSpPr>
        <p:spPr>
          <a:xfrm>
            <a:off x="1835617" y="2128642"/>
            <a:ext cx="9492026" cy="830997"/>
          </a:xfrm>
          <a:prstGeom prst="rect">
            <a:avLst/>
          </a:prstGeom>
          <a:noFill/>
        </p:spPr>
        <p:txBody>
          <a:bodyPr wrap="square">
            <a:spAutoFit/>
          </a:bodyPr>
          <a:lstStyle/>
          <a:p>
            <a:pPr>
              <a:spcAft>
                <a:spcPts val="120"/>
              </a:spcAft>
            </a:pPr>
            <a:r>
              <a:rPr lang="en-US" sz="2400" dirty="0">
                <a:latin typeface="Cambria" panose="02040503050406030204" pitchFamily="18" charset="0"/>
                <a:ea typeface="Cambria" panose="02040503050406030204" pitchFamily="18" charset="0"/>
              </a:rPr>
              <a:t>Order (DRC-07) : Order-in-Original</a:t>
            </a:r>
            <a:br>
              <a:rPr lang="en-US" sz="2400" dirty="0">
                <a:latin typeface="Cambria" panose="02040503050406030204" pitchFamily="18" charset="0"/>
                <a:ea typeface="Cambria" panose="02040503050406030204" pitchFamily="18" charset="0"/>
              </a:rPr>
            </a:br>
            <a:r>
              <a:rPr lang="en-US" sz="2400" b="1" dirty="0">
                <a:latin typeface="Cambria" panose="02040503050406030204" pitchFamily="18" charset="0"/>
                <a:ea typeface="Cambria" panose="02040503050406030204" pitchFamily="18" charset="0"/>
              </a:rPr>
              <a:t>Appeal in Form GST APL-01</a:t>
            </a:r>
            <a:endParaRPr lang="en-IN" sz="2400" b="1" dirty="0">
              <a:latin typeface="Cambria" panose="02040503050406030204" pitchFamily="18" charset="0"/>
              <a:ea typeface="Cambria" panose="02040503050406030204" pitchFamily="18" charset="0"/>
            </a:endParaRPr>
          </a:p>
        </p:txBody>
      </p:sp>
      <p:sp>
        <p:nvSpPr>
          <p:cNvPr id="6" name="Arrow: Pentagon 5">
            <a:extLst>
              <a:ext uri="{FF2B5EF4-FFF2-40B4-BE49-F238E27FC236}">
                <a16:creationId xmlns:a16="http://schemas.microsoft.com/office/drawing/2014/main" id="{A0445CAA-A2CD-2F69-539C-90D08F8C014B}"/>
              </a:ext>
            </a:extLst>
          </p:cNvPr>
          <p:cNvSpPr/>
          <p:nvPr/>
        </p:nvSpPr>
        <p:spPr>
          <a:xfrm rot="5400000">
            <a:off x="664254" y="2183994"/>
            <a:ext cx="721454" cy="754540"/>
          </a:xfrm>
          <a:prstGeom prst="homePlat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solidFill>
                <a:schemeClr val="tx1"/>
              </a:solidFill>
            </a:endParaRPr>
          </a:p>
        </p:txBody>
      </p:sp>
      <p:sp>
        <p:nvSpPr>
          <p:cNvPr id="7" name="TextBox 6">
            <a:extLst>
              <a:ext uri="{FF2B5EF4-FFF2-40B4-BE49-F238E27FC236}">
                <a16:creationId xmlns:a16="http://schemas.microsoft.com/office/drawing/2014/main" id="{CAA9E22F-6E04-E3B3-9557-E7C93497AFA1}"/>
              </a:ext>
            </a:extLst>
          </p:cNvPr>
          <p:cNvSpPr txBox="1"/>
          <p:nvPr/>
        </p:nvSpPr>
        <p:spPr>
          <a:xfrm>
            <a:off x="647711" y="2200538"/>
            <a:ext cx="754540" cy="584775"/>
          </a:xfrm>
          <a:prstGeom prst="rect">
            <a:avLst/>
          </a:prstGeom>
          <a:noFill/>
        </p:spPr>
        <p:txBody>
          <a:bodyPr wrap="square" rtlCol="0">
            <a:spAutoFit/>
          </a:bodyPr>
          <a:lstStyle/>
          <a:p>
            <a:pPr algn="ctr"/>
            <a:r>
              <a:rPr lang="en-IN" sz="3200" b="1" dirty="0">
                <a:latin typeface="Cambria" panose="02040503050406030204" pitchFamily="18" charset="0"/>
                <a:ea typeface="Cambria" panose="02040503050406030204" pitchFamily="18" charset="0"/>
              </a:rPr>
              <a:t>2</a:t>
            </a:r>
          </a:p>
        </p:txBody>
      </p:sp>
      <p:sp>
        <p:nvSpPr>
          <p:cNvPr id="9" name="Arrow: Pentagon 8">
            <a:extLst>
              <a:ext uri="{FF2B5EF4-FFF2-40B4-BE49-F238E27FC236}">
                <a16:creationId xmlns:a16="http://schemas.microsoft.com/office/drawing/2014/main" id="{2C7D9383-416F-874E-96BE-35B3715DE516}"/>
              </a:ext>
            </a:extLst>
          </p:cNvPr>
          <p:cNvSpPr/>
          <p:nvPr/>
        </p:nvSpPr>
        <p:spPr>
          <a:xfrm rot="5400000">
            <a:off x="657987" y="3196375"/>
            <a:ext cx="721454" cy="754540"/>
          </a:xfrm>
          <a:prstGeom prst="homePlat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solidFill>
                <a:schemeClr val="tx1"/>
              </a:solidFill>
            </a:endParaRPr>
          </a:p>
        </p:txBody>
      </p:sp>
      <p:sp>
        <p:nvSpPr>
          <p:cNvPr id="11" name="TextBox 10">
            <a:extLst>
              <a:ext uri="{FF2B5EF4-FFF2-40B4-BE49-F238E27FC236}">
                <a16:creationId xmlns:a16="http://schemas.microsoft.com/office/drawing/2014/main" id="{40C5B268-DC70-5D7D-B1C0-2B14A2E115CB}"/>
              </a:ext>
            </a:extLst>
          </p:cNvPr>
          <p:cNvSpPr txBox="1"/>
          <p:nvPr/>
        </p:nvSpPr>
        <p:spPr>
          <a:xfrm>
            <a:off x="641444" y="3212919"/>
            <a:ext cx="754540" cy="584775"/>
          </a:xfrm>
          <a:prstGeom prst="rect">
            <a:avLst/>
          </a:prstGeom>
          <a:noFill/>
        </p:spPr>
        <p:txBody>
          <a:bodyPr wrap="square" rtlCol="0">
            <a:spAutoFit/>
          </a:bodyPr>
          <a:lstStyle/>
          <a:p>
            <a:pPr algn="ctr"/>
            <a:r>
              <a:rPr lang="en-IN" sz="3200" b="1" dirty="0">
                <a:latin typeface="Cambria" panose="02040503050406030204" pitchFamily="18" charset="0"/>
                <a:ea typeface="Cambria" panose="02040503050406030204" pitchFamily="18" charset="0"/>
              </a:rPr>
              <a:t>3</a:t>
            </a:r>
          </a:p>
        </p:txBody>
      </p:sp>
      <p:sp>
        <p:nvSpPr>
          <p:cNvPr id="12" name="TextBox 11">
            <a:extLst>
              <a:ext uri="{FF2B5EF4-FFF2-40B4-BE49-F238E27FC236}">
                <a16:creationId xmlns:a16="http://schemas.microsoft.com/office/drawing/2014/main" id="{6C294667-7219-C047-66E7-441DC9E55026}"/>
              </a:ext>
            </a:extLst>
          </p:cNvPr>
          <p:cNvSpPr txBox="1"/>
          <p:nvPr/>
        </p:nvSpPr>
        <p:spPr>
          <a:xfrm>
            <a:off x="1799041" y="3122102"/>
            <a:ext cx="9492026" cy="830997"/>
          </a:xfrm>
          <a:prstGeom prst="rect">
            <a:avLst/>
          </a:prstGeom>
          <a:noFill/>
        </p:spPr>
        <p:txBody>
          <a:bodyPr wrap="square">
            <a:spAutoFit/>
          </a:bodyPr>
          <a:lstStyle/>
          <a:p>
            <a:pPr>
              <a:spcAft>
                <a:spcPts val="120"/>
              </a:spcAft>
            </a:pPr>
            <a:r>
              <a:rPr lang="en-US" sz="2400" dirty="0">
                <a:latin typeface="Cambria" panose="02040503050406030204" pitchFamily="18" charset="0"/>
                <a:ea typeface="Cambria" panose="02040503050406030204" pitchFamily="18" charset="0"/>
              </a:rPr>
              <a:t>Order (APL-04) : Order-in-Appeal</a:t>
            </a:r>
            <a:br>
              <a:rPr lang="en-US" sz="2400" dirty="0">
                <a:latin typeface="Cambria" panose="02040503050406030204" pitchFamily="18" charset="0"/>
                <a:ea typeface="Cambria" panose="02040503050406030204" pitchFamily="18" charset="0"/>
              </a:rPr>
            </a:br>
            <a:r>
              <a:rPr lang="en-US" sz="2400" b="1" dirty="0">
                <a:latin typeface="Cambria" panose="02040503050406030204" pitchFamily="18" charset="0"/>
                <a:ea typeface="Cambria" panose="02040503050406030204" pitchFamily="18" charset="0"/>
              </a:rPr>
              <a:t>Appeal to Tribunal in Form GST APL-05</a:t>
            </a:r>
            <a:endParaRPr lang="en-IN" sz="2400" b="1" dirty="0">
              <a:latin typeface="Cambria" panose="02040503050406030204" pitchFamily="18" charset="0"/>
              <a:ea typeface="Cambria" panose="02040503050406030204" pitchFamily="18" charset="0"/>
            </a:endParaRPr>
          </a:p>
        </p:txBody>
      </p:sp>
      <p:sp>
        <p:nvSpPr>
          <p:cNvPr id="13" name="TextBox 12">
            <a:extLst>
              <a:ext uri="{FF2B5EF4-FFF2-40B4-BE49-F238E27FC236}">
                <a16:creationId xmlns:a16="http://schemas.microsoft.com/office/drawing/2014/main" id="{988D69D4-0AAA-7D9A-982C-442CFF307AFB}"/>
              </a:ext>
            </a:extLst>
          </p:cNvPr>
          <p:cNvSpPr txBox="1"/>
          <p:nvPr/>
        </p:nvSpPr>
        <p:spPr>
          <a:xfrm>
            <a:off x="1835617" y="4094103"/>
            <a:ext cx="9492026" cy="830997"/>
          </a:xfrm>
          <a:prstGeom prst="rect">
            <a:avLst/>
          </a:prstGeom>
          <a:noFill/>
        </p:spPr>
        <p:txBody>
          <a:bodyPr wrap="square">
            <a:spAutoFit/>
          </a:bodyPr>
          <a:lstStyle/>
          <a:p>
            <a:pPr>
              <a:spcAft>
                <a:spcPts val="120"/>
              </a:spcAft>
            </a:pPr>
            <a:r>
              <a:rPr lang="en-US" sz="2400" dirty="0">
                <a:latin typeface="Cambria" panose="02040503050406030204" pitchFamily="18" charset="0"/>
                <a:ea typeface="Cambria" panose="02040503050406030204" pitchFamily="18" charset="0"/>
              </a:rPr>
              <a:t>Order of GST Tribunal</a:t>
            </a:r>
            <a:br>
              <a:rPr lang="en-US" sz="2400" dirty="0">
                <a:latin typeface="Cambria" panose="02040503050406030204" pitchFamily="18" charset="0"/>
                <a:ea typeface="Cambria" panose="02040503050406030204" pitchFamily="18" charset="0"/>
              </a:rPr>
            </a:br>
            <a:r>
              <a:rPr lang="en-US" sz="2400" b="1" dirty="0">
                <a:latin typeface="Cambria" panose="02040503050406030204" pitchFamily="18" charset="0"/>
                <a:ea typeface="Cambria" panose="02040503050406030204" pitchFamily="18" charset="0"/>
              </a:rPr>
              <a:t>Appeal to High Court or Supreme Court</a:t>
            </a:r>
            <a:endParaRPr lang="en-IN" sz="2400" b="1" dirty="0">
              <a:latin typeface="Cambria" panose="02040503050406030204" pitchFamily="18" charset="0"/>
              <a:ea typeface="Cambria" panose="02040503050406030204" pitchFamily="18" charset="0"/>
            </a:endParaRPr>
          </a:p>
        </p:txBody>
      </p:sp>
      <p:sp>
        <p:nvSpPr>
          <p:cNvPr id="14" name="Arrow: Pentagon 13">
            <a:extLst>
              <a:ext uri="{FF2B5EF4-FFF2-40B4-BE49-F238E27FC236}">
                <a16:creationId xmlns:a16="http://schemas.microsoft.com/office/drawing/2014/main" id="{4FA146D2-B5CA-9433-E266-C117CD9AD84D}"/>
              </a:ext>
            </a:extLst>
          </p:cNvPr>
          <p:cNvSpPr/>
          <p:nvPr/>
        </p:nvSpPr>
        <p:spPr>
          <a:xfrm rot="5400000">
            <a:off x="664254" y="4149455"/>
            <a:ext cx="721454" cy="754540"/>
          </a:xfrm>
          <a:prstGeom prst="homePlat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solidFill>
                <a:schemeClr val="tx1"/>
              </a:solidFill>
            </a:endParaRPr>
          </a:p>
        </p:txBody>
      </p:sp>
      <p:sp>
        <p:nvSpPr>
          <p:cNvPr id="16" name="TextBox 15">
            <a:extLst>
              <a:ext uri="{FF2B5EF4-FFF2-40B4-BE49-F238E27FC236}">
                <a16:creationId xmlns:a16="http://schemas.microsoft.com/office/drawing/2014/main" id="{6AE70234-9260-923D-7FD2-2823115D0634}"/>
              </a:ext>
            </a:extLst>
          </p:cNvPr>
          <p:cNvSpPr txBox="1"/>
          <p:nvPr/>
        </p:nvSpPr>
        <p:spPr>
          <a:xfrm>
            <a:off x="647711" y="4165999"/>
            <a:ext cx="754540" cy="584775"/>
          </a:xfrm>
          <a:prstGeom prst="rect">
            <a:avLst/>
          </a:prstGeom>
          <a:noFill/>
        </p:spPr>
        <p:txBody>
          <a:bodyPr wrap="square" rtlCol="0">
            <a:spAutoFit/>
          </a:bodyPr>
          <a:lstStyle/>
          <a:p>
            <a:pPr algn="ctr"/>
            <a:r>
              <a:rPr lang="en-IN" sz="3200" b="1" dirty="0">
                <a:latin typeface="Cambria" panose="02040503050406030204" pitchFamily="18" charset="0"/>
                <a:ea typeface="Cambria" panose="02040503050406030204" pitchFamily="18" charset="0"/>
              </a:rPr>
              <a:t>4</a:t>
            </a:r>
          </a:p>
        </p:txBody>
      </p:sp>
      <p:sp>
        <p:nvSpPr>
          <p:cNvPr id="17" name="Arrow: Pentagon 16">
            <a:extLst>
              <a:ext uri="{FF2B5EF4-FFF2-40B4-BE49-F238E27FC236}">
                <a16:creationId xmlns:a16="http://schemas.microsoft.com/office/drawing/2014/main" id="{E2660A34-257A-3ECB-9D40-4B166614B962}"/>
              </a:ext>
            </a:extLst>
          </p:cNvPr>
          <p:cNvSpPr/>
          <p:nvPr/>
        </p:nvSpPr>
        <p:spPr>
          <a:xfrm rot="5400000">
            <a:off x="657987" y="5097921"/>
            <a:ext cx="721454" cy="754540"/>
          </a:xfrm>
          <a:prstGeom prst="homePlat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solidFill>
                <a:schemeClr val="tx1"/>
              </a:solidFill>
            </a:endParaRPr>
          </a:p>
        </p:txBody>
      </p:sp>
      <p:sp>
        <p:nvSpPr>
          <p:cNvPr id="19" name="TextBox 18">
            <a:extLst>
              <a:ext uri="{FF2B5EF4-FFF2-40B4-BE49-F238E27FC236}">
                <a16:creationId xmlns:a16="http://schemas.microsoft.com/office/drawing/2014/main" id="{67512792-22C0-531F-9261-E27B15A54993}"/>
              </a:ext>
            </a:extLst>
          </p:cNvPr>
          <p:cNvSpPr txBox="1"/>
          <p:nvPr/>
        </p:nvSpPr>
        <p:spPr>
          <a:xfrm>
            <a:off x="641444" y="5114465"/>
            <a:ext cx="754540" cy="584775"/>
          </a:xfrm>
          <a:prstGeom prst="rect">
            <a:avLst/>
          </a:prstGeom>
          <a:noFill/>
        </p:spPr>
        <p:txBody>
          <a:bodyPr wrap="square" rtlCol="0">
            <a:spAutoFit/>
          </a:bodyPr>
          <a:lstStyle/>
          <a:p>
            <a:pPr algn="ctr"/>
            <a:r>
              <a:rPr lang="en-IN" sz="3200" b="1" dirty="0">
                <a:latin typeface="Cambria" panose="02040503050406030204" pitchFamily="18" charset="0"/>
                <a:ea typeface="Cambria" panose="02040503050406030204" pitchFamily="18" charset="0"/>
              </a:rPr>
              <a:t>5</a:t>
            </a:r>
          </a:p>
        </p:txBody>
      </p:sp>
      <p:sp>
        <p:nvSpPr>
          <p:cNvPr id="27" name="TextBox 26">
            <a:extLst>
              <a:ext uri="{FF2B5EF4-FFF2-40B4-BE49-F238E27FC236}">
                <a16:creationId xmlns:a16="http://schemas.microsoft.com/office/drawing/2014/main" id="{184B5754-4003-FD5A-DEB3-95C92693FCE1}"/>
              </a:ext>
            </a:extLst>
          </p:cNvPr>
          <p:cNvSpPr txBox="1"/>
          <p:nvPr/>
        </p:nvSpPr>
        <p:spPr>
          <a:xfrm>
            <a:off x="1799041" y="5054019"/>
            <a:ext cx="9492026" cy="830997"/>
          </a:xfrm>
          <a:prstGeom prst="rect">
            <a:avLst/>
          </a:prstGeom>
          <a:noFill/>
        </p:spPr>
        <p:txBody>
          <a:bodyPr wrap="square">
            <a:spAutoFit/>
          </a:bodyPr>
          <a:lstStyle/>
          <a:p>
            <a:pPr>
              <a:spcAft>
                <a:spcPts val="120"/>
              </a:spcAft>
            </a:pPr>
            <a:r>
              <a:rPr lang="en-US" sz="2400" dirty="0">
                <a:latin typeface="Cambria" panose="02040503050406030204" pitchFamily="18" charset="0"/>
                <a:ea typeface="Cambria" panose="02040503050406030204" pitchFamily="18" charset="0"/>
              </a:rPr>
              <a:t>High Court</a:t>
            </a:r>
            <a:br>
              <a:rPr lang="en-US" sz="2400" dirty="0">
                <a:latin typeface="Cambria" panose="02040503050406030204" pitchFamily="18" charset="0"/>
                <a:ea typeface="Cambria" panose="02040503050406030204" pitchFamily="18" charset="0"/>
              </a:rPr>
            </a:br>
            <a:r>
              <a:rPr lang="en-US" sz="2400" b="1" dirty="0">
                <a:latin typeface="Cambria" panose="02040503050406030204" pitchFamily="18" charset="0"/>
                <a:ea typeface="Cambria" panose="02040503050406030204" pitchFamily="18" charset="0"/>
              </a:rPr>
              <a:t>Appeal to Supreme Court</a:t>
            </a:r>
            <a:endParaRPr lang="en-IN" sz="2400" b="1" dirty="0">
              <a:latin typeface="Cambria" panose="02040503050406030204" pitchFamily="18" charset="0"/>
              <a:ea typeface="Cambria" panose="02040503050406030204" pitchFamily="18" charset="0"/>
            </a:endParaRPr>
          </a:p>
        </p:txBody>
      </p:sp>
      <p:sp>
        <p:nvSpPr>
          <p:cNvPr id="29" name="TextBox 28">
            <a:extLst>
              <a:ext uri="{FF2B5EF4-FFF2-40B4-BE49-F238E27FC236}">
                <a16:creationId xmlns:a16="http://schemas.microsoft.com/office/drawing/2014/main" id="{B35E64A1-8ED7-08A5-C538-D7C84BF48D72}"/>
              </a:ext>
            </a:extLst>
          </p:cNvPr>
          <p:cNvSpPr txBox="1"/>
          <p:nvPr/>
        </p:nvSpPr>
        <p:spPr>
          <a:xfrm>
            <a:off x="1802061" y="5945315"/>
            <a:ext cx="9492026" cy="830997"/>
          </a:xfrm>
          <a:prstGeom prst="rect">
            <a:avLst/>
          </a:prstGeom>
          <a:noFill/>
        </p:spPr>
        <p:txBody>
          <a:bodyPr wrap="square">
            <a:spAutoFit/>
          </a:bodyPr>
          <a:lstStyle/>
          <a:p>
            <a:pPr>
              <a:spcAft>
                <a:spcPts val="120"/>
              </a:spcAft>
            </a:pPr>
            <a:r>
              <a:rPr lang="en-US" sz="2400" dirty="0">
                <a:latin typeface="Cambria" panose="02040503050406030204" pitchFamily="18" charset="0"/>
                <a:ea typeface="Cambria" panose="02040503050406030204" pitchFamily="18" charset="0"/>
              </a:rPr>
              <a:t>Supreme Court</a:t>
            </a:r>
            <a:br>
              <a:rPr lang="en-US" sz="2400" dirty="0">
                <a:latin typeface="Cambria" panose="02040503050406030204" pitchFamily="18" charset="0"/>
                <a:ea typeface="Cambria" panose="02040503050406030204" pitchFamily="18" charset="0"/>
              </a:rPr>
            </a:br>
            <a:r>
              <a:rPr lang="en-US" sz="2400" b="1" dirty="0">
                <a:latin typeface="Cambria" panose="02040503050406030204" pitchFamily="18" charset="0"/>
                <a:ea typeface="Cambria" panose="02040503050406030204" pitchFamily="18" charset="0"/>
              </a:rPr>
              <a:t>(Law of the Land)</a:t>
            </a:r>
            <a:endParaRPr lang="en-IN" sz="2400" b="1" dirty="0">
              <a:latin typeface="Cambria" panose="02040503050406030204" pitchFamily="18" charset="0"/>
              <a:ea typeface="Cambria" panose="02040503050406030204" pitchFamily="18" charset="0"/>
            </a:endParaRPr>
          </a:p>
        </p:txBody>
      </p:sp>
      <p:sp>
        <p:nvSpPr>
          <p:cNvPr id="30" name="Arrow: Pentagon 29">
            <a:extLst>
              <a:ext uri="{FF2B5EF4-FFF2-40B4-BE49-F238E27FC236}">
                <a16:creationId xmlns:a16="http://schemas.microsoft.com/office/drawing/2014/main" id="{371E8245-C843-E64D-9A31-79C73AA259D9}"/>
              </a:ext>
            </a:extLst>
          </p:cNvPr>
          <p:cNvSpPr/>
          <p:nvPr/>
        </p:nvSpPr>
        <p:spPr>
          <a:xfrm rot="5400000">
            <a:off x="664254" y="6042612"/>
            <a:ext cx="721454" cy="754540"/>
          </a:xfrm>
          <a:prstGeom prst="homePlat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solidFill>
                <a:schemeClr val="tx1"/>
              </a:solidFill>
            </a:endParaRPr>
          </a:p>
        </p:txBody>
      </p:sp>
      <p:sp>
        <p:nvSpPr>
          <p:cNvPr id="31" name="TextBox 30">
            <a:extLst>
              <a:ext uri="{FF2B5EF4-FFF2-40B4-BE49-F238E27FC236}">
                <a16:creationId xmlns:a16="http://schemas.microsoft.com/office/drawing/2014/main" id="{1D4B627E-7840-B70B-7016-847310D4BC3A}"/>
              </a:ext>
            </a:extLst>
          </p:cNvPr>
          <p:cNvSpPr txBox="1"/>
          <p:nvPr/>
        </p:nvSpPr>
        <p:spPr>
          <a:xfrm>
            <a:off x="647711" y="6059156"/>
            <a:ext cx="754540" cy="584775"/>
          </a:xfrm>
          <a:prstGeom prst="rect">
            <a:avLst/>
          </a:prstGeom>
          <a:noFill/>
        </p:spPr>
        <p:txBody>
          <a:bodyPr wrap="square" rtlCol="0">
            <a:spAutoFit/>
          </a:bodyPr>
          <a:lstStyle/>
          <a:p>
            <a:pPr algn="ctr"/>
            <a:r>
              <a:rPr lang="en-IN" sz="3200" b="1" dirty="0">
                <a:latin typeface="Cambria" panose="02040503050406030204" pitchFamily="18" charset="0"/>
                <a:ea typeface="Cambria" panose="02040503050406030204" pitchFamily="18" charset="0"/>
              </a:rPr>
              <a:t>6</a:t>
            </a:r>
          </a:p>
        </p:txBody>
      </p:sp>
    </p:spTree>
    <p:extLst>
      <p:ext uri="{BB962C8B-B14F-4D97-AF65-F5344CB8AC3E}">
        <p14:creationId xmlns:p14="http://schemas.microsoft.com/office/powerpoint/2010/main" val="32903632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C2D54E-9C06-397B-81E9-EB1F741C34DF}"/>
            </a:ext>
          </a:extLst>
        </p:cNvPr>
        <p:cNvGrpSpPr/>
        <p:nvPr/>
      </p:nvGrpSpPr>
      <p:grpSpPr>
        <a:xfrm>
          <a:off x="0" y="0"/>
          <a:ext cx="0" cy="0"/>
          <a:chOff x="0" y="0"/>
          <a:chExt cx="0" cy="0"/>
        </a:xfrm>
      </p:grpSpPr>
      <p:sp>
        <p:nvSpPr>
          <p:cNvPr id="9" name="Text Placeholder 8">
            <a:extLst>
              <a:ext uri="{FF2B5EF4-FFF2-40B4-BE49-F238E27FC236}">
                <a16:creationId xmlns:a16="http://schemas.microsoft.com/office/drawing/2014/main" id="{0BECCA1A-1D35-CA3D-6BA3-08F2A77CAEDD}"/>
              </a:ext>
            </a:extLst>
          </p:cNvPr>
          <p:cNvSpPr>
            <a:spLocks noGrp="1"/>
          </p:cNvSpPr>
          <p:nvPr>
            <p:ph type="body" sz="quarter" idx="27"/>
          </p:nvPr>
        </p:nvSpPr>
        <p:spPr/>
        <p:txBody>
          <a:bodyPr/>
          <a:lstStyle/>
          <a:p>
            <a:r>
              <a:rPr lang="en-US" dirty="0"/>
              <a:t>ROI</a:t>
            </a:r>
          </a:p>
        </p:txBody>
      </p:sp>
      <p:sp>
        <p:nvSpPr>
          <p:cNvPr id="10" name="Text Placeholder 9">
            <a:extLst>
              <a:ext uri="{FF2B5EF4-FFF2-40B4-BE49-F238E27FC236}">
                <a16:creationId xmlns:a16="http://schemas.microsoft.com/office/drawing/2014/main" id="{43D5503D-584E-B7B1-1072-96C88C0534DE}"/>
              </a:ext>
            </a:extLst>
          </p:cNvPr>
          <p:cNvSpPr>
            <a:spLocks noGrp="1"/>
          </p:cNvSpPr>
          <p:nvPr>
            <p:ph type="body" sz="quarter" idx="28"/>
          </p:nvPr>
        </p:nvSpPr>
        <p:spPr>
          <a:xfrm>
            <a:off x="3982327" y="1378724"/>
            <a:ext cx="7931584" cy="565883"/>
          </a:xfrm>
        </p:spPr>
        <p:txBody>
          <a:bodyPr/>
          <a:lstStyle/>
          <a:p>
            <a:pPr marL="0" indent="0" algn="just">
              <a:buNone/>
            </a:pPr>
            <a:r>
              <a:rPr lang="en-US" sz="2200" b="1" u="sng" dirty="0">
                <a:solidFill>
                  <a:schemeClr val="tx1"/>
                </a:solidFill>
                <a:latin typeface="Cambria" panose="02040503050406030204" pitchFamily="18" charset="0"/>
                <a:ea typeface="Cambria" panose="02040503050406030204" pitchFamily="18" charset="0"/>
              </a:rPr>
              <a:t>Cases Pending before GSTAT – CBIC Clarification</a:t>
            </a:r>
          </a:p>
          <a:p>
            <a:pPr algn="just"/>
            <a:r>
              <a:rPr lang="en-US" sz="2200" dirty="0">
                <a:solidFill>
                  <a:schemeClr val="tx1"/>
                </a:solidFill>
                <a:latin typeface="Cambria" panose="02040503050406030204" pitchFamily="18" charset="0"/>
                <a:ea typeface="Cambria" panose="02040503050406030204" pitchFamily="18" charset="0"/>
              </a:rPr>
              <a:t>Stay on Recovery in Absence of Tribunal - Taxpayer pays the required pre-deposit amount,</a:t>
            </a:r>
          </a:p>
          <a:p>
            <a:pPr algn="just"/>
            <a:endParaRPr lang="en-US" sz="2200" dirty="0">
              <a:solidFill>
                <a:schemeClr val="tx1"/>
              </a:solidFill>
              <a:latin typeface="Cambria" panose="02040503050406030204" pitchFamily="18" charset="0"/>
              <a:ea typeface="Cambria" panose="02040503050406030204" pitchFamily="18" charset="0"/>
            </a:endParaRPr>
          </a:p>
          <a:p>
            <a:pPr algn="just"/>
            <a:r>
              <a:rPr lang="en-US" sz="2200" dirty="0">
                <a:solidFill>
                  <a:schemeClr val="tx1"/>
                </a:solidFill>
                <a:latin typeface="Cambria" panose="02040503050406030204" pitchFamily="18" charset="0"/>
                <a:ea typeface="Cambria" panose="02040503050406030204" pitchFamily="18" charset="0"/>
              </a:rPr>
              <a:t>Taxpayers must pay via: Dashboard &gt; Services &gt; Ledgers &gt; Payment towards demand to correctly credit the payment against the demand in the Electronic Liability Register (ELL) Part-II,</a:t>
            </a:r>
          </a:p>
          <a:p>
            <a:pPr algn="just"/>
            <a:endParaRPr lang="en-US" sz="2200" dirty="0">
              <a:solidFill>
                <a:schemeClr val="tx1"/>
              </a:solidFill>
              <a:latin typeface="Cambria" panose="02040503050406030204" pitchFamily="18" charset="0"/>
              <a:ea typeface="Cambria" panose="02040503050406030204" pitchFamily="18" charset="0"/>
            </a:endParaRPr>
          </a:p>
          <a:p>
            <a:pPr algn="just"/>
            <a:r>
              <a:rPr lang="en-US" sz="2200" dirty="0">
                <a:solidFill>
                  <a:schemeClr val="tx1"/>
                </a:solidFill>
                <a:latin typeface="Cambria" panose="02040503050406030204" pitchFamily="18" charset="0"/>
                <a:ea typeface="Cambria" panose="02040503050406030204" pitchFamily="18" charset="0"/>
              </a:rPr>
              <a:t>Taxpayer must submit a declaration to the jurisdictional officer committing to file an appeal before the Tribunal within the prescribed timeline,</a:t>
            </a:r>
          </a:p>
          <a:p>
            <a:pPr algn="just"/>
            <a:endParaRPr lang="en-US" sz="2200" dirty="0">
              <a:solidFill>
                <a:schemeClr val="tx1"/>
              </a:solidFill>
              <a:latin typeface="Cambria" panose="02040503050406030204" pitchFamily="18" charset="0"/>
              <a:ea typeface="Cambria" panose="02040503050406030204" pitchFamily="18" charset="0"/>
            </a:endParaRPr>
          </a:p>
          <a:p>
            <a:pPr algn="just"/>
            <a:endParaRPr lang="en-US" sz="2200" dirty="0">
              <a:solidFill>
                <a:schemeClr val="tx1"/>
              </a:solidFill>
              <a:latin typeface="Cambria" panose="02040503050406030204" pitchFamily="18" charset="0"/>
              <a:ea typeface="Cambria" panose="02040503050406030204" pitchFamily="18" charset="0"/>
            </a:endParaRPr>
          </a:p>
          <a:p>
            <a:pPr algn="just"/>
            <a:endParaRPr lang="en-US" sz="2000" dirty="0">
              <a:solidFill>
                <a:schemeClr val="tx1"/>
              </a:solidFill>
              <a:latin typeface="Cambria" panose="02040503050406030204" pitchFamily="18" charset="0"/>
              <a:ea typeface="Cambria" panose="02040503050406030204" pitchFamily="18" charset="0"/>
            </a:endParaRPr>
          </a:p>
        </p:txBody>
      </p:sp>
      <p:pic>
        <p:nvPicPr>
          <p:cNvPr id="192" name="Picture Placeholder 191" descr="Abacus with solid fill">
            <a:extLst>
              <a:ext uri="{FF2B5EF4-FFF2-40B4-BE49-F238E27FC236}">
                <a16:creationId xmlns:a16="http://schemas.microsoft.com/office/drawing/2014/main" id="{0F537D41-838E-D91B-508D-25B60C9E8C2F}"/>
              </a:ext>
            </a:extLst>
          </p:cNvPr>
          <p:cNvPicPr>
            <a:picLocks noGrp="1" noChangeAspect="1"/>
          </p:cNvPicPr>
          <p:nvPr>
            <p:ph type="pic" sz="quarter" idx="36"/>
          </p:nvPr>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rcRect l="5182" r="5182"/>
          <a:stretch>
            <a:fillRect/>
          </a:stretch>
        </p:blipFill>
        <p:spPr>
          <a:xfrm>
            <a:off x="3357676" y="1718863"/>
            <a:ext cx="507778" cy="565882"/>
          </a:xfrm>
        </p:spPr>
      </p:pic>
      <p:sp>
        <p:nvSpPr>
          <p:cNvPr id="15" name="Slide Number Placeholder 13">
            <a:extLst>
              <a:ext uri="{FF2B5EF4-FFF2-40B4-BE49-F238E27FC236}">
                <a16:creationId xmlns:a16="http://schemas.microsoft.com/office/drawing/2014/main" id="{E1948695-947E-3A94-8F45-FC1EE0B4581C}"/>
              </a:ext>
            </a:extLst>
          </p:cNvPr>
          <p:cNvSpPr txBox="1">
            <a:spLocks/>
          </p:cNvSpPr>
          <p:nvPr/>
        </p:nvSpPr>
        <p:spPr>
          <a:xfrm>
            <a:off x="11194169" y="6215665"/>
            <a:ext cx="458592" cy="365125"/>
          </a:xfrm>
          <a:prstGeom prst="rect">
            <a:avLst/>
          </a:prstGeom>
        </p:spPr>
        <p:txBody>
          <a:bodyPr anchor="ctr"/>
          <a:lstStyle>
            <a:defPPr>
              <a:defRPr lang="zh-CN"/>
            </a:defPPr>
            <a:lvl1pPr marL="0" algn="ctr" defTabSz="914400" rtl="0" eaLnBrk="1" latinLnBrk="0" hangingPunct="1">
              <a:defRPr sz="1200" b="0" i="0" kern="1200">
                <a:solidFill>
                  <a:schemeClr val="tx1"/>
                </a:solidFill>
                <a:latin typeface="Abadi" panose="020B0604020104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47FEACEE-25B4-4A2D-B147-27296E36371D}" type="slidenum">
              <a:rPr kumimoji="0" lang="en-US" altLang="zh-CN" sz="1200" b="0" i="0" u="none" strike="noStrike" kern="1200" cap="none" spc="0" normalizeH="0" baseline="0" noProof="0" smtClean="0">
                <a:ln>
                  <a:noFill/>
                </a:ln>
                <a:solidFill>
                  <a:srgbClr val="FFFFFF"/>
                </a:solidFill>
                <a:effectLst/>
                <a:uLnTx/>
                <a:uFillTx/>
                <a:latin typeface="Abadi" panose="020B0604020104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11</a:t>
            </a:fld>
            <a:endParaRPr kumimoji="0" lang="en-US" altLang="zh-CN" sz="1200" b="0" i="0" u="none" strike="noStrike" kern="1200" cap="none" spc="0" normalizeH="0" baseline="0" noProof="0" dirty="0">
              <a:ln>
                <a:noFill/>
              </a:ln>
              <a:solidFill>
                <a:srgbClr val="FFFFFF"/>
              </a:solidFill>
              <a:effectLst/>
              <a:uLnTx/>
              <a:uFillTx/>
              <a:latin typeface="Abadi" panose="020B0604020104020204" pitchFamily="34" charset="0"/>
              <a:ea typeface="+mn-ea"/>
              <a:cs typeface="+mn-cs"/>
            </a:endParaRPr>
          </a:p>
        </p:txBody>
      </p:sp>
      <p:sp>
        <p:nvSpPr>
          <p:cNvPr id="2" name="Rectangle 1">
            <a:extLst>
              <a:ext uri="{FF2B5EF4-FFF2-40B4-BE49-F238E27FC236}">
                <a16:creationId xmlns:a16="http://schemas.microsoft.com/office/drawing/2014/main" id="{B0459249-CC3A-2ACA-4178-2B4B45BCE706}"/>
              </a:ext>
            </a:extLst>
          </p:cNvPr>
          <p:cNvSpPr/>
          <p:nvPr/>
        </p:nvSpPr>
        <p:spPr>
          <a:xfrm>
            <a:off x="12021483" y="0"/>
            <a:ext cx="170517" cy="6871448"/>
          </a:xfrm>
          <a:prstGeom prst="rect">
            <a:avLst/>
          </a:prstGeom>
          <a:solidFill>
            <a:schemeClr val="accent1">
              <a:lumMod val="7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 name="Rectangle 1">
            <a:extLst>
              <a:ext uri="{FF2B5EF4-FFF2-40B4-BE49-F238E27FC236}">
                <a16:creationId xmlns:a16="http://schemas.microsoft.com/office/drawing/2014/main" id="{C763C02B-95C0-B1E8-6341-23AE5D378E27}"/>
              </a:ext>
            </a:extLst>
          </p:cNvPr>
          <p:cNvSpPr/>
          <p:nvPr/>
        </p:nvSpPr>
        <p:spPr>
          <a:xfrm>
            <a:off x="1" y="-13448"/>
            <a:ext cx="11053482" cy="954741"/>
          </a:xfrm>
          <a:custGeom>
            <a:avLst/>
            <a:gdLst>
              <a:gd name="connsiteX0" fmla="*/ 0 w 10757647"/>
              <a:gd name="connsiteY0" fmla="*/ 0 h 941294"/>
              <a:gd name="connsiteX1" fmla="*/ 10757647 w 10757647"/>
              <a:gd name="connsiteY1" fmla="*/ 0 h 941294"/>
              <a:gd name="connsiteX2" fmla="*/ 10757647 w 10757647"/>
              <a:gd name="connsiteY2" fmla="*/ 941294 h 941294"/>
              <a:gd name="connsiteX3" fmla="*/ 0 w 10757647"/>
              <a:gd name="connsiteY3" fmla="*/ 941294 h 941294"/>
              <a:gd name="connsiteX4" fmla="*/ 0 w 10757647"/>
              <a:gd name="connsiteY4" fmla="*/ 0 h 941294"/>
              <a:gd name="connsiteX0" fmla="*/ 0 w 11053482"/>
              <a:gd name="connsiteY0" fmla="*/ 13447 h 954741"/>
              <a:gd name="connsiteX1" fmla="*/ 11053482 w 11053482"/>
              <a:gd name="connsiteY1" fmla="*/ 0 h 954741"/>
              <a:gd name="connsiteX2" fmla="*/ 10757647 w 11053482"/>
              <a:gd name="connsiteY2" fmla="*/ 954741 h 954741"/>
              <a:gd name="connsiteX3" fmla="*/ 0 w 11053482"/>
              <a:gd name="connsiteY3" fmla="*/ 954741 h 954741"/>
              <a:gd name="connsiteX4" fmla="*/ 0 w 11053482"/>
              <a:gd name="connsiteY4" fmla="*/ 13447 h 9547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53482" h="954741">
                <a:moveTo>
                  <a:pt x="0" y="13447"/>
                </a:moveTo>
                <a:lnTo>
                  <a:pt x="11053482" y="0"/>
                </a:lnTo>
                <a:lnTo>
                  <a:pt x="10757647" y="954741"/>
                </a:lnTo>
                <a:lnTo>
                  <a:pt x="0" y="954741"/>
                </a:lnTo>
                <a:lnTo>
                  <a:pt x="0" y="13447"/>
                </a:lnTo>
                <a:close/>
              </a:path>
            </a:pathLst>
          </a:custGeom>
          <a:solidFill>
            <a:schemeClr val="accent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TextBox 4">
            <a:extLst>
              <a:ext uri="{FF2B5EF4-FFF2-40B4-BE49-F238E27FC236}">
                <a16:creationId xmlns:a16="http://schemas.microsoft.com/office/drawing/2014/main" id="{5A7ABCC7-8EAE-4DAB-9597-F65882090E9D}"/>
              </a:ext>
            </a:extLst>
          </p:cNvPr>
          <p:cNvSpPr txBox="1"/>
          <p:nvPr/>
        </p:nvSpPr>
        <p:spPr>
          <a:xfrm>
            <a:off x="327025" y="142515"/>
            <a:ext cx="10468354" cy="646331"/>
          </a:xfrm>
          <a:prstGeom prst="rect">
            <a:avLst/>
          </a:prstGeom>
          <a:noFill/>
        </p:spPr>
        <p:txBody>
          <a:bodyPr wrap="square">
            <a:spAutoFit/>
          </a:bodyPr>
          <a:lstStyle/>
          <a:p>
            <a:r>
              <a:rPr lang="en-US" sz="3600" i="1" dirty="0">
                <a:solidFill>
                  <a:schemeClr val="bg1"/>
                </a:solidFill>
                <a:latin typeface="Cambria" panose="02040503050406030204" pitchFamily="18" charset="0"/>
                <a:ea typeface="Cambria" panose="02040503050406030204" pitchFamily="18" charset="0"/>
              </a:rPr>
              <a:t>Stay of Recovery in absence of GSTAT</a:t>
            </a:r>
            <a:endParaRPr lang="en-IN" sz="3600" i="1" dirty="0">
              <a:solidFill>
                <a:schemeClr val="bg1"/>
              </a:solidFill>
              <a:latin typeface="Cambria" panose="02040503050406030204" pitchFamily="18" charset="0"/>
              <a:ea typeface="Cambria" panose="02040503050406030204" pitchFamily="18" charset="0"/>
            </a:endParaRPr>
          </a:p>
        </p:txBody>
      </p:sp>
      <p:sp>
        <p:nvSpPr>
          <p:cNvPr id="11" name="Title 2">
            <a:extLst>
              <a:ext uri="{FF2B5EF4-FFF2-40B4-BE49-F238E27FC236}">
                <a16:creationId xmlns:a16="http://schemas.microsoft.com/office/drawing/2014/main" id="{023EEC1F-C782-3EB0-5310-B43E0DAD2EFF}"/>
              </a:ext>
            </a:extLst>
          </p:cNvPr>
          <p:cNvSpPr>
            <a:spLocks noGrp="1"/>
          </p:cNvSpPr>
          <p:nvPr>
            <p:ph type="title"/>
          </p:nvPr>
        </p:nvSpPr>
        <p:spPr>
          <a:xfrm>
            <a:off x="0" y="1601615"/>
            <a:ext cx="3240803" cy="954740"/>
          </a:xfrm>
          <a:solidFill>
            <a:schemeClr val="accent1">
              <a:lumMod val="75000"/>
            </a:schemeClr>
          </a:solidFill>
        </p:spPr>
        <p:txBody>
          <a:bodyPr/>
          <a:lstStyle/>
          <a:p>
            <a:r>
              <a:rPr lang="en-US" sz="3000" dirty="0">
                <a:solidFill>
                  <a:schemeClr val="bg1"/>
                </a:solidFill>
                <a:latin typeface="Cambria" panose="02040503050406030204" pitchFamily="18" charset="0"/>
                <a:ea typeface="Cambria" panose="02040503050406030204" pitchFamily="18" charset="0"/>
              </a:rPr>
              <a:t>Circular No. 224/18/2024</a:t>
            </a:r>
            <a:endParaRPr lang="en-US" sz="2400" dirty="0">
              <a:solidFill>
                <a:schemeClr val="bg1"/>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3208739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9CF1AF-6ABE-4DB3-F62D-5B92B90E7F0F}"/>
            </a:ext>
          </a:extLst>
        </p:cNvPr>
        <p:cNvGrpSpPr/>
        <p:nvPr/>
      </p:nvGrpSpPr>
      <p:grpSpPr>
        <a:xfrm>
          <a:off x="0" y="0"/>
          <a:ext cx="0" cy="0"/>
          <a:chOff x="0" y="0"/>
          <a:chExt cx="0" cy="0"/>
        </a:xfrm>
      </p:grpSpPr>
      <p:sp>
        <p:nvSpPr>
          <p:cNvPr id="9" name="Text Placeholder 8">
            <a:extLst>
              <a:ext uri="{FF2B5EF4-FFF2-40B4-BE49-F238E27FC236}">
                <a16:creationId xmlns:a16="http://schemas.microsoft.com/office/drawing/2014/main" id="{589CDE98-ED74-962E-AE2A-87E4B29A2ABA}"/>
              </a:ext>
            </a:extLst>
          </p:cNvPr>
          <p:cNvSpPr>
            <a:spLocks noGrp="1"/>
          </p:cNvSpPr>
          <p:nvPr>
            <p:ph type="body" sz="quarter" idx="27"/>
          </p:nvPr>
        </p:nvSpPr>
        <p:spPr/>
        <p:txBody>
          <a:bodyPr/>
          <a:lstStyle/>
          <a:p>
            <a:r>
              <a:rPr lang="en-US" dirty="0"/>
              <a:t>ROI</a:t>
            </a:r>
          </a:p>
        </p:txBody>
      </p:sp>
      <p:sp>
        <p:nvSpPr>
          <p:cNvPr id="10" name="Text Placeholder 9">
            <a:extLst>
              <a:ext uri="{FF2B5EF4-FFF2-40B4-BE49-F238E27FC236}">
                <a16:creationId xmlns:a16="http://schemas.microsoft.com/office/drawing/2014/main" id="{E61ADD44-388C-C9FE-F987-0E48796C0F49}"/>
              </a:ext>
            </a:extLst>
          </p:cNvPr>
          <p:cNvSpPr>
            <a:spLocks noGrp="1"/>
          </p:cNvSpPr>
          <p:nvPr>
            <p:ph type="body" sz="quarter" idx="28"/>
          </p:nvPr>
        </p:nvSpPr>
        <p:spPr>
          <a:xfrm>
            <a:off x="3982327" y="1378724"/>
            <a:ext cx="7931584" cy="565883"/>
          </a:xfrm>
        </p:spPr>
        <p:txBody>
          <a:bodyPr/>
          <a:lstStyle/>
          <a:p>
            <a:pPr algn="just"/>
            <a:r>
              <a:rPr lang="en-US" sz="2800" dirty="0">
                <a:solidFill>
                  <a:schemeClr val="tx1"/>
                </a:solidFill>
                <a:latin typeface="Cambria" panose="02040503050406030204" pitchFamily="18" charset="0"/>
                <a:ea typeface="Cambria" panose="02040503050406030204" pitchFamily="18" charset="0"/>
              </a:rPr>
              <a:t>If pre-deposit not done/ undertaking not given, Recovery proceedings may begin.</a:t>
            </a:r>
          </a:p>
          <a:p>
            <a:pPr algn="just"/>
            <a:endParaRPr lang="en-US" sz="2800" dirty="0">
              <a:solidFill>
                <a:schemeClr val="tx1"/>
              </a:solidFill>
              <a:latin typeface="Cambria" panose="02040503050406030204" pitchFamily="18" charset="0"/>
              <a:ea typeface="Cambria" panose="02040503050406030204" pitchFamily="18" charset="0"/>
            </a:endParaRPr>
          </a:p>
          <a:p>
            <a:pPr algn="just"/>
            <a:r>
              <a:rPr lang="en-US" sz="2800" dirty="0">
                <a:solidFill>
                  <a:schemeClr val="tx1"/>
                </a:solidFill>
                <a:latin typeface="Cambria" panose="02040503050406030204" pitchFamily="18" charset="0"/>
                <a:ea typeface="Cambria" panose="02040503050406030204" pitchFamily="18" charset="0"/>
              </a:rPr>
              <a:t>Once the functionality is made available on the common portal, Adjustment of Payments made via DRC-03, if they file an application via new FORM GST DRC-03A (inserted via Notification No. 12/2024),</a:t>
            </a:r>
          </a:p>
          <a:p>
            <a:pPr algn="just"/>
            <a:endParaRPr lang="en-US" sz="2800" dirty="0">
              <a:solidFill>
                <a:schemeClr val="tx1"/>
              </a:solidFill>
              <a:latin typeface="Cambria" panose="02040503050406030204" pitchFamily="18" charset="0"/>
              <a:ea typeface="Cambria" panose="02040503050406030204" pitchFamily="18" charset="0"/>
            </a:endParaRPr>
          </a:p>
          <a:p>
            <a:pPr algn="just"/>
            <a:r>
              <a:rPr lang="en-US" sz="2800" dirty="0">
                <a:solidFill>
                  <a:schemeClr val="tx1"/>
                </a:solidFill>
                <a:latin typeface="Cambria" panose="02040503050406030204" pitchFamily="18" charset="0"/>
                <a:ea typeface="Cambria" panose="02040503050406030204" pitchFamily="18" charset="0"/>
              </a:rPr>
              <a:t>DRC-03A cannot be used if proceedings were already concluded via FORM DRC-05.</a:t>
            </a:r>
          </a:p>
          <a:p>
            <a:pPr algn="just"/>
            <a:endParaRPr lang="en-US" sz="2800" dirty="0">
              <a:solidFill>
                <a:schemeClr val="tx1"/>
              </a:solidFill>
              <a:latin typeface="Cambria" panose="02040503050406030204" pitchFamily="18" charset="0"/>
              <a:ea typeface="Cambria" panose="02040503050406030204" pitchFamily="18" charset="0"/>
            </a:endParaRPr>
          </a:p>
          <a:p>
            <a:pPr algn="just"/>
            <a:endParaRPr lang="en-US" sz="2800" dirty="0">
              <a:solidFill>
                <a:schemeClr val="tx1"/>
              </a:solidFill>
              <a:latin typeface="Cambria" panose="02040503050406030204" pitchFamily="18" charset="0"/>
              <a:ea typeface="Cambria" panose="02040503050406030204" pitchFamily="18" charset="0"/>
            </a:endParaRPr>
          </a:p>
        </p:txBody>
      </p:sp>
      <p:pic>
        <p:nvPicPr>
          <p:cNvPr id="192" name="Picture Placeholder 191" descr="Abacus with solid fill">
            <a:extLst>
              <a:ext uri="{FF2B5EF4-FFF2-40B4-BE49-F238E27FC236}">
                <a16:creationId xmlns:a16="http://schemas.microsoft.com/office/drawing/2014/main" id="{D42917FC-9DCE-7B1E-0B7D-4AEA159A2BE5}"/>
              </a:ext>
            </a:extLst>
          </p:cNvPr>
          <p:cNvPicPr>
            <a:picLocks noGrp="1" noChangeAspect="1"/>
          </p:cNvPicPr>
          <p:nvPr>
            <p:ph type="pic" sz="quarter" idx="36"/>
          </p:nvPr>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rcRect l="5182" r="5182"/>
          <a:stretch>
            <a:fillRect/>
          </a:stretch>
        </p:blipFill>
        <p:spPr>
          <a:xfrm>
            <a:off x="3357676" y="1718863"/>
            <a:ext cx="507778" cy="565882"/>
          </a:xfrm>
        </p:spPr>
      </p:pic>
      <p:sp>
        <p:nvSpPr>
          <p:cNvPr id="15" name="Slide Number Placeholder 13">
            <a:extLst>
              <a:ext uri="{FF2B5EF4-FFF2-40B4-BE49-F238E27FC236}">
                <a16:creationId xmlns:a16="http://schemas.microsoft.com/office/drawing/2014/main" id="{79374373-B24D-DD2C-F16D-D6FFF140DA20}"/>
              </a:ext>
            </a:extLst>
          </p:cNvPr>
          <p:cNvSpPr txBox="1">
            <a:spLocks/>
          </p:cNvSpPr>
          <p:nvPr/>
        </p:nvSpPr>
        <p:spPr>
          <a:xfrm>
            <a:off x="11194169" y="6215665"/>
            <a:ext cx="458592" cy="365125"/>
          </a:xfrm>
          <a:prstGeom prst="rect">
            <a:avLst/>
          </a:prstGeom>
        </p:spPr>
        <p:txBody>
          <a:bodyPr anchor="ctr"/>
          <a:lstStyle>
            <a:defPPr>
              <a:defRPr lang="zh-CN"/>
            </a:defPPr>
            <a:lvl1pPr marL="0" algn="ctr" defTabSz="914400" rtl="0" eaLnBrk="1" latinLnBrk="0" hangingPunct="1">
              <a:defRPr sz="1200" b="0" i="0" kern="1200">
                <a:solidFill>
                  <a:schemeClr val="tx1"/>
                </a:solidFill>
                <a:latin typeface="Abadi" panose="020B0604020104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47FEACEE-25B4-4A2D-B147-27296E36371D}" type="slidenum">
              <a:rPr kumimoji="0" lang="en-US" altLang="zh-CN" sz="1200" b="0" i="0" u="none" strike="noStrike" kern="1200" cap="none" spc="0" normalizeH="0" baseline="0" noProof="0" smtClean="0">
                <a:ln>
                  <a:noFill/>
                </a:ln>
                <a:solidFill>
                  <a:srgbClr val="FFFFFF"/>
                </a:solidFill>
                <a:effectLst/>
                <a:uLnTx/>
                <a:uFillTx/>
                <a:latin typeface="Abadi" panose="020B0604020104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12</a:t>
            </a:fld>
            <a:endParaRPr kumimoji="0" lang="en-US" altLang="zh-CN" sz="1200" b="0" i="0" u="none" strike="noStrike" kern="1200" cap="none" spc="0" normalizeH="0" baseline="0" noProof="0" dirty="0">
              <a:ln>
                <a:noFill/>
              </a:ln>
              <a:solidFill>
                <a:srgbClr val="FFFFFF"/>
              </a:solidFill>
              <a:effectLst/>
              <a:uLnTx/>
              <a:uFillTx/>
              <a:latin typeface="Abadi" panose="020B0604020104020204" pitchFamily="34" charset="0"/>
              <a:ea typeface="+mn-ea"/>
              <a:cs typeface="+mn-cs"/>
            </a:endParaRPr>
          </a:p>
        </p:txBody>
      </p:sp>
      <p:sp>
        <p:nvSpPr>
          <p:cNvPr id="2" name="Rectangle 1">
            <a:extLst>
              <a:ext uri="{FF2B5EF4-FFF2-40B4-BE49-F238E27FC236}">
                <a16:creationId xmlns:a16="http://schemas.microsoft.com/office/drawing/2014/main" id="{E29DC763-1FFA-375E-99FB-6EBAF128D0EB}"/>
              </a:ext>
            </a:extLst>
          </p:cNvPr>
          <p:cNvSpPr/>
          <p:nvPr/>
        </p:nvSpPr>
        <p:spPr>
          <a:xfrm>
            <a:off x="12021483" y="0"/>
            <a:ext cx="170517" cy="6871448"/>
          </a:xfrm>
          <a:prstGeom prst="rect">
            <a:avLst/>
          </a:prstGeom>
          <a:solidFill>
            <a:schemeClr val="accent1">
              <a:lumMod val="7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 name="Rectangle 1">
            <a:extLst>
              <a:ext uri="{FF2B5EF4-FFF2-40B4-BE49-F238E27FC236}">
                <a16:creationId xmlns:a16="http://schemas.microsoft.com/office/drawing/2014/main" id="{0E413DAB-00C3-A8DA-1C71-CDBD7DD0D31C}"/>
              </a:ext>
            </a:extLst>
          </p:cNvPr>
          <p:cNvSpPr/>
          <p:nvPr/>
        </p:nvSpPr>
        <p:spPr>
          <a:xfrm>
            <a:off x="1" y="-13448"/>
            <a:ext cx="11053482" cy="954741"/>
          </a:xfrm>
          <a:custGeom>
            <a:avLst/>
            <a:gdLst>
              <a:gd name="connsiteX0" fmla="*/ 0 w 10757647"/>
              <a:gd name="connsiteY0" fmla="*/ 0 h 941294"/>
              <a:gd name="connsiteX1" fmla="*/ 10757647 w 10757647"/>
              <a:gd name="connsiteY1" fmla="*/ 0 h 941294"/>
              <a:gd name="connsiteX2" fmla="*/ 10757647 w 10757647"/>
              <a:gd name="connsiteY2" fmla="*/ 941294 h 941294"/>
              <a:gd name="connsiteX3" fmla="*/ 0 w 10757647"/>
              <a:gd name="connsiteY3" fmla="*/ 941294 h 941294"/>
              <a:gd name="connsiteX4" fmla="*/ 0 w 10757647"/>
              <a:gd name="connsiteY4" fmla="*/ 0 h 941294"/>
              <a:gd name="connsiteX0" fmla="*/ 0 w 11053482"/>
              <a:gd name="connsiteY0" fmla="*/ 13447 h 954741"/>
              <a:gd name="connsiteX1" fmla="*/ 11053482 w 11053482"/>
              <a:gd name="connsiteY1" fmla="*/ 0 h 954741"/>
              <a:gd name="connsiteX2" fmla="*/ 10757647 w 11053482"/>
              <a:gd name="connsiteY2" fmla="*/ 954741 h 954741"/>
              <a:gd name="connsiteX3" fmla="*/ 0 w 11053482"/>
              <a:gd name="connsiteY3" fmla="*/ 954741 h 954741"/>
              <a:gd name="connsiteX4" fmla="*/ 0 w 11053482"/>
              <a:gd name="connsiteY4" fmla="*/ 13447 h 9547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53482" h="954741">
                <a:moveTo>
                  <a:pt x="0" y="13447"/>
                </a:moveTo>
                <a:lnTo>
                  <a:pt x="11053482" y="0"/>
                </a:lnTo>
                <a:lnTo>
                  <a:pt x="10757647" y="954741"/>
                </a:lnTo>
                <a:lnTo>
                  <a:pt x="0" y="954741"/>
                </a:lnTo>
                <a:lnTo>
                  <a:pt x="0" y="13447"/>
                </a:lnTo>
                <a:close/>
              </a:path>
            </a:pathLst>
          </a:custGeom>
          <a:solidFill>
            <a:schemeClr val="accent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TextBox 4">
            <a:extLst>
              <a:ext uri="{FF2B5EF4-FFF2-40B4-BE49-F238E27FC236}">
                <a16:creationId xmlns:a16="http://schemas.microsoft.com/office/drawing/2014/main" id="{7BAB82E3-8806-29E0-13D9-A84BCDCB11A3}"/>
              </a:ext>
            </a:extLst>
          </p:cNvPr>
          <p:cNvSpPr txBox="1"/>
          <p:nvPr/>
        </p:nvSpPr>
        <p:spPr>
          <a:xfrm>
            <a:off x="327025" y="142515"/>
            <a:ext cx="10468354" cy="646331"/>
          </a:xfrm>
          <a:prstGeom prst="rect">
            <a:avLst/>
          </a:prstGeom>
          <a:noFill/>
        </p:spPr>
        <p:txBody>
          <a:bodyPr wrap="square">
            <a:spAutoFit/>
          </a:bodyPr>
          <a:lstStyle/>
          <a:p>
            <a:r>
              <a:rPr lang="en-US" sz="3600" i="1" dirty="0">
                <a:solidFill>
                  <a:schemeClr val="bg1"/>
                </a:solidFill>
                <a:latin typeface="Cambria" panose="02040503050406030204" pitchFamily="18" charset="0"/>
                <a:ea typeface="Cambria" panose="02040503050406030204" pitchFamily="18" charset="0"/>
              </a:rPr>
              <a:t>Stay of Recovery in absence of GSTAT</a:t>
            </a:r>
            <a:endParaRPr lang="en-IN" sz="3600" i="1" dirty="0">
              <a:solidFill>
                <a:schemeClr val="bg1"/>
              </a:solidFill>
              <a:latin typeface="Cambria" panose="02040503050406030204" pitchFamily="18" charset="0"/>
              <a:ea typeface="Cambria" panose="02040503050406030204" pitchFamily="18" charset="0"/>
            </a:endParaRPr>
          </a:p>
        </p:txBody>
      </p:sp>
      <p:sp>
        <p:nvSpPr>
          <p:cNvPr id="11" name="Title 2">
            <a:extLst>
              <a:ext uri="{FF2B5EF4-FFF2-40B4-BE49-F238E27FC236}">
                <a16:creationId xmlns:a16="http://schemas.microsoft.com/office/drawing/2014/main" id="{53BF5648-1A66-A1F9-2081-EFA2AC1E217E}"/>
              </a:ext>
            </a:extLst>
          </p:cNvPr>
          <p:cNvSpPr>
            <a:spLocks noGrp="1"/>
          </p:cNvSpPr>
          <p:nvPr>
            <p:ph type="title"/>
          </p:nvPr>
        </p:nvSpPr>
        <p:spPr>
          <a:xfrm>
            <a:off x="0" y="1601615"/>
            <a:ext cx="3240803" cy="954740"/>
          </a:xfrm>
          <a:solidFill>
            <a:schemeClr val="accent1">
              <a:lumMod val="75000"/>
            </a:schemeClr>
          </a:solidFill>
        </p:spPr>
        <p:txBody>
          <a:bodyPr/>
          <a:lstStyle/>
          <a:p>
            <a:r>
              <a:rPr lang="en-US" sz="3000" dirty="0">
                <a:solidFill>
                  <a:schemeClr val="bg1"/>
                </a:solidFill>
                <a:latin typeface="Cambria" panose="02040503050406030204" pitchFamily="18" charset="0"/>
                <a:ea typeface="Cambria" panose="02040503050406030204" pitchFamily="18" charset="0"/>
              </a:rPr>
              <a:t>Circular No. 224/18/2024</a:t>
            </a:r>
            <a:endParaRPr lang="en-US" sz="2400" dirty="0">
              <a:solidFill>
                <a:schemeClr val="bg1"/>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7322483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10F855-DC56-84FA-94A3-49C9ABB0DF09}"/>
            </a:ext>
          </a:extLst>
        </p:cNvPr>
        <p:cNvGrpSpPr/>
        <p:nvPr/>
      </p:nvGrpSpPr>
      <p:grpSpPr>
        <a:xfrm>
          <a:off x="0" y="0"/>
          <a:ext cx="0" cy="0"/>
          <a:chOff x="0" y="0"/>
          <a:chExt cx="0" cy="0"/>
        </a:xfrm>
      </p:grpSpPr>
      <p:sp>
        <p:nvSpPr>
          <p:cNvPr id="9" name="Text Placeholder 8">
            <a:extLst>
              <a:ext uri="{FF2B5EF4-FFF2-40B4-BE49-F238E27FC236}">
                <a16:creationId xmlns:a16="http://schemas.microsoft.com/office/drawing/2014/main" id="{03CF4B25-F3FF-BF69-0A6B-FCA38829E59B}"/>
              </a:ext>
            </a:extLst>
          </p:cNvPr>
          <p:cNvSpPr>
            <a:spLocks noGrp="1"/>
          </p:cNvSpPr>
          <p:nvPr>
            <p:ph type="body" sz="quarter" idx="27"/>
          </p:nvPr>
        </p:nvSpPr>
        <p:spPr/>
        <p:txBody>
          <a:bodyPr/>
          <a:lstStyle/>
          <a:p>
            <a:r>
              <a:rPr lang="en-US" dirty="0"/>
              <a:t>ROI</a:t>
            </a:r>
          </a:p>
        </p:txBody>
      </p:sp>
      <p:sp>
        <p:nvSpPr>
          <p:cNvPr id="10" name="Text Placeholder 9">
            <a:extLst>
              <a:ext uri="{FF2B5EF4-FFF2-40B4-BE49-F238E27FC236}">
                <a16:creationId xmlns:a16="http://schemas.microsoft.com/office/drawing/2014/main" id="{7228739E-3756-DE6E-A2D2-36353F563663}"/>
              </a:ext>
            </a:extLst>
          </p:cNvPr>
          <p:cNvSpPr>
            <a:spLocks noGrp="1"/>
          </p:cNvSpPr>
          <p:nvPr>
            <p:ph type="body" sz="quarter" idx="28"/>
          </p:nvPr>
        </p:nvSpPr>
        <p:spPr>
          <a:xfrm>
            <a:off x="3865454" y="1097256"/>
            <a:ext cx="7931584" cy="565883"/>
          </a:xfrm>
        </p:spPr>
        <p:txBody>
          <a:bodyPr/>
          <a:lstStyle/>
          <a:p>
            <a:pPr marL="0" indent="0" algn="just">
              <a:buNone/>
            </a:pPr>
            <a:r>
              <a:rPr lang="en-US" sz="2400" b="1" i="1" u="sng" dirty="0">
                <a:solidFill>
                  <a:schemeClr val="tx1"/>
                </a:solidFill>
                <a:latin typeface="Cambria" panose="02040503050406030204" pitchFamily="18" charset="0"/>
                <a:ea typeface="Cambria" panose="02040503050406030204" pitchFamily="18" charset="0"/>
              </a:rPr>
              <a:t>Any person</a:t>
            </a:r>
            <a:r>
              <a:rPr lang="en-US" sz="2400" i="1" dirty="0">
                <a:solidFill>
                  <a:schemeClr val="tx1"/>
                </a:solidFill>
                <a:latin typeface="Cambria" panose="02040503050406030204" pitchFamily="18" charset="0"/>
                <a:ea typeface="Cambria" panose="02040503050406030204" pitchFamily="18" charset="0"/>
              </a:rPr>
              <a:t> </a:t>
            </a:r>
            <a:r>
              <a:rPr lang="en-US" sz="2400" b="1" i="1" u="sng" dirty="0">
                <a:solidFill>
                  <a:schemeClr val="tx1"/>
                </a:solidFill>
                <a:latin typeface="Cambria" panose="02040503050406030204" pitchFamily="18" charset="0"/>
                <a:ea typeface="Cambria" panose="02040503050406030204" pitchFamily="18" charset="0"/>
              </a:rPr>
              <a:t>aggrieved</a:t>
            </a:r>
            <a:r>
              <a:rPr lang="en-US" sz="2400" i="1" dirty="0">
                <a:solidFill>
                  <a:schemeClr val="tx1"/>
                </a:solidFill>
                <a:latin typeface="Cambria" panose="02040503050406030204" pitchFamily="18" charset="0"/>
                <a:ea typeface="Cambria" panose="02040503050406030204" pitchFamily="18" charset="0"/>
              </a:rPr>
              <a:t> by an order passed against him under section 107 or section 108 of this Act or the State Goods and Services Tax Act or the Union Territory Goods and Services Tax Act may appeal to the Appellate Tribunal against such order </a:t>
            </a:r>
            <a:r>
              <a:rPr lang="en-US" sz="2400" b="1" i="1" u="sng" dirty="0">
                <a:solidFill>
                  <a:schemeClr val="tx1"/>
                </a:solidFill>
                <a:latin typeface="Cambria" panose="02040503050406030204" pitchFamily="18" charset="0"/>
                <a:ea typeface="Cambria" panose="02040503050406030204" pitchFamily="18" charset="0"/>
              </a:rPr>
              <a:t>within three months</a:t>
            </a:r>
            <a:r>
              <a:rPr lang="en-US" sz="2400" i="1" dirty="0">
                <a:solidFill>
                  <a:schemeClr val="tx1"/>
                </a:solidFill>
                <a:latin typeface="Cambria" panose="02040503050406030204" pitchFamily="18" charset="0"/>
                <a:ea typeface="Cambria" panose="02040503050406030204" pitchFamily="18" charset="0"/>
              </a:rPr>
              <a:t> from the date on which the order sought to be appealed against is </a:t>
            </a:r>
            <a:r>
              <a:rPr lang="en-US" sz="2400" b="1" i="1" u="sng" dirty="0">
                <a:solidFill>
                  <a:schemeClr val="tx1"/>
                </a:solidFill>
                <a:latin typeface="Cambria" panose="02040503050406030204" pitchFamily="18" charset="0"/>
                <a:ea typeface="Cambria" panose="02040503050406030204" pitchFamily="18" charset="0"/>
              </a:rPr>
              <a:t>communicated</a:t>
            </a:r>
            <a:r>
              <a:rPr lang="en-US" sz="2400" i="1" dirty="0">
                <a:solidFill>
                  <a:schemeClr val="tx1"/>
                </a:solidFill>
                <a:latin typeface="Cambria" panose="02040503050406030204" pitchFamily="18" charset="0"/>
                <a:ea typeface="Cambria" panose="02040503050406030204" pitchFamily="18" charset="0"/>
              </a:rPr>
              <a:t> to the person preferring the appeal or the </a:t>
            </a:r>
            <a:r>
              <a:rPr lang="en-US" sz="2400" b="1" i="1" u="sng" dirty="0">
                <a:solidFill>
                  <a:schemeClr val="tx1"/>
                </a:solidFill>
                <a:latin typeface="Cambria" panose="02040503050406030204" pitchFamily="18" charset="0"/>
                <a:ea typeface="Cambria" panose="02040503050406030204" pitchFamily="18" charset="0"/>
              </a:rPr>
              <a:t>date, as may be notified by the Government</a:t>
            </a:r>
            <a:r>
              <a:rPr lang="en-US" sz="2400" i="1" dirty="0">
                <a:solidFill>
                  <a:schemeClr val="tx1"/>
                </a:solidFill>
                <a:latin typeface="Cambria" panose="02040503050406030204" pitchFamily="18" charset="0"/>
                <a:ea typeface="Cambria" panose="02040503050406030204" pitchFamily="18" charset="0"/>
              </a:rPr>
              <a:t>, on the recommendations of the Council, for filing appeal before the Appellate Tribunal under this Act, whichever is later.</a:t>
            </a:r>
          </a:p>
          <a:p>
            <a:pPr marL="0" indent="0" algn="just">
              <a:buNone/>
            </a:pPr>
            <a:endParaRPr lang="en-US" sz="2400" b="1" i="1" dirty="0">
              <a:solidFill>
                <a:schemeClr val="tx1"/>
              </a:solidFill>
              <a:latin typeface="Cambria" panose="02040503050406030204" pitchFamily="18" charset="0"/>
              <a:ea typeface="Cambria" panose="02040503050406030204" pitchFamily="18" charset="0"/>
            </a:endParaRPr>
          </a:p>
          <a:p>
            <a:pPr marL="0" indent="0" algn="just">
              <a:buNone/>
            </a:pPr>
            <a:r>
              <a:rPr lang="en-US" sz="2400" i="1" dirty="0">
                <a:solidFill>
                  <a:schemeClr val="tx1"/>
                </a:solidFill>
                <a:latin typeface="Cambria" panose="02040503050406030204" pitchFamily="18" charset="0"/>
                <a:ea typeface="Cambria" panose="02040503050406030204" pitchFamily="18" charset="0"/>
              </a:rPr>
              <a:t>[Guidelines for recovery of outstanding dues, in cases wherein first appeal has been disposed of, till Appellate Tribunal comes into operation. - </a:t>
            </a:r>
            <a:r>
              <a:rPr lang="en-US" sz="2400" b="1" i="1" dirty="0">
                <a:solidFill>
                  <a:schemeClr val="tx1"/>
                </a:solidFill>
                <a:latin typeface="Cambria" panose="02040503050406030204" pitchFamily="18" charset="0"/>
                <a:ea typeface="Cambria" panose="02040503050406030204" pitchFamily="18" charset="0"/>
              </a:rPr>
              <a:t>Circular No. 224/18/2024 GST 11th July, 2024</a:t>
            </a:r>
            <a:r>
              <a:rPr lang="en-US" sz="2400" i="1" dirty="0">
                <a:solidFill>
                  <a:schemeClr val="tx1"/>
                </a:solidFill>
                <a:latin typeface="Cambria" panose="02040503050406030204" pitchFamily="18" charset="0"/>
                <a:ea typeface="Cambria" panose="02040503050406030204" pitchFamily="18" charset="0"/>
              </a:rPr>
              <a:t>]</a:t>
            </a:r>
          </a:p>
        </p:txBody>
      </p:sp>
      <p:pic>
        <p:nvPicPr>
          <p:cNvPr id="192" name="Picture Placeholder 191" descr="Abacus with solid fill">
            <a:extLst>
              <a:ext uri="{FF2B5EF4-FFF2-40B4-BE49-F238E27FC236}">
                <a16:creationId xmlns:a16="http://schemas.microsoft.com/office/drawing/2014/main" id="{0A72CC7C-0BF7-3938-4008-30B223F021E1}"/>
              </a:ext>
            </a:extLst>
          </p:cNvPr>
          <p:cNvPicPr>
            <a:picLocks noGrp="1" noChangeAspect="1"/>
          </p:cNvPicPr>
          <p:nvPr>
            <p:ph type="pic" sz="quarter" idx="36"/>
          </p:nvPr>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rcRect l="5182" r="5182"/>
          <a:stretch>
            <a:fillRect/>
          </a:stretch>
        </p:blipFill>
        <p:spPr>
          <a:xfrm>
            <a:off x="3357676" y="1718863"/>
            <a:ext cx="507778" cy="565882"/>
          </a:xfrm>
        </p:spPr>
      </p:pic>
      <p:sp>
        <p:nvSpPr>
          <p:cNvPr id="15" name="Slide Number Placeholder 13">
            <a:extLst>
              <a:ext uri="{FF2B5EF4-FFF2-40B4-BE49-F238E27FC236}">
                <a16:creationId xmlns:a16="http://schemas.microsoft.com/office/drawing/2014/main" id="{E443E226-62BE-DCEF-C41B-9F8B426DD07E}"/>
              </a:ext>
            </a:extLst>
          </p:cNvPr>
          <p:cNvSpPr txBox="1">
            <a:spLocks/>
          </p:cNvSpPr>
          <p:nvPr/>
        </p:nvSpPr>
        <p:spPr>
          <a:xfrm>
            <a:off x="11194169" y="6215665"/>
            <a:ext cx="458592" cy="365125"/>
          </a:xfrm>
          <a:prstGeom prst="rect">
            <a:avLst/>
          </a:prstGeom>
        </p:spPr>
        <p:txBody>
          <a:bodyPr anchor="ctr"/>
          <a:lstStyle>
            <a:defPPr>
              <a:defRPr lang="zh-CN"/>
            </a:defPPr>
            <a:lvl1pPr marL="0" algn="ctr" defTabSz="914400" rtl="0" eaLnBrk="1" latinLnBrk="0" hangingPunct="1">
              <a:defRPr sz="1200" b="0" i="0" kern="1200">
                <a:solidFill>
                  <a:schemeClr val="tx1"/>
                </a:solidFill>
                <a:latin typeface="Abadi" panose="020B0604020104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47FEACEE-25B4-4A2D-B147-27296E36371D}" type="slidenum">
              <a:rPr kumimoji="0" lang="en-US" altLang="zh-CN" sz="1200" b="0" i="0" u="none" strike="noStrike" kern="1200" cap="none" spc="0" normalizeH="0" baseline="0" noProof="0" smtClean="0">
                <a:ln>
                  <a:noFill/>
                </a:ln>
                <a:solidFill>
                  <a:srgbClr val="FFFFFF"/>
                </a:solidFill>
                <a:effectLst/>
                <a:uLnTx/>
                <a:uFillTx/>
                <a:latin typeface="Abadi" panose="020B0604020104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13</a:t>
            </a:fld>
            <a:endParaRPr kumimoji="0" lang="en-US" altLang="zh-CN" sz="1200" b="0" i="0" u="none" strike="noStrike" kern="1200" cap="none" spc="0" normalizeH="0" baseline="0" noProof="0" dirty="0">
              <a:ln>
                <a:noFill/>
              </a:ln>
              <a:solidFill>
                <a:srgbClr val="FFFFFF"/>
              </a:solidFill>
              <a:effectLst/>
              <a:uLnTx/>
              <a:uFillTx/>
              <a:latin typeface="Abadi" panose="020B0604020104020204" pitchFamily="34" charset="0"/>
              <a:ea typeface="+mn-ea"/>
              <a:cs typeface="+mn-cs"/>
            </a:endParaRPr>
          </a:p>
        </p:txBody>
      </p:sp>
      <p:sp>
        <p:nvSpPr>
          <p:cNvPr id="2" name="Rectangle 1">
            <a:extLst>
              <a:ext uri="{FF2B5EF4-FFF2-40B4-BE49-F238E27FC236}">
                <a16:creationId xmlns:a16="http://schemas.microsoft.com/office/drawing/2014/main" id="{2F7DC05B-99EC-73E2-7976-FC6D6AFD725B}"/>
              </a:ext>
            </a:extLst>
          </p:cNvPr>
          <p:cNvSpPr/>
          <p:nvPr/>
        </p:nvSpPr>
        <p:spPr>
          <a:xfrm>
            <a:off x="12021483" y="0"/>
            <a:ext cx="170517" cy="6871448"/>
          </a:xfrm>
          <a:prstGeom prst="rect">
            <a:avLst/>
          </a:prstGeom>
          <a:solidFill>
            <a:schemeClr val="accent1">
              <a:lumMod val="7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 name="Rectangle 1">
            <a:extLst>
              <a:ext uri="{FF2B5EF4-FFF2-40B4-BE49-F238E27FC236}">
                <a16:creationId xmlns:a16="http://schemas.microsoft.com/office/drawing/2014/main" id="{8D1505FB-BC25-89FD-0BBE-2E4696A4F0CA}"/>
              </a:ext>
            </a:extLst>
          </p:cNvPr>
          <p:cNvSpPr/>
          <p:nvPr/>
        </p:nvSpPr>
        <p:spPr>
          <a:xfrm>
            <a:off x="1" y="-13448"/>
            <a:ext cx="11053482" cy="954741"/>
          </a:xfrm>
          <a:custGeom>
            <a:avLst/>
            <a:gdLst>
              <a:gd name="connsiteX0" fmla="*/ 0 w 10757647"/>
              <a:gd name="connsiteY0" fmla="*/ 0 h 941294"/>
              <a:gd name="connsiteX1" fmla="*/ 10757647 w 10757647"/>
              <a:gd name="connsiteY1" fmla="*/ 0 h 941294"/>
              <a:gd name="connsiteX2" fmla="*/ 10757647 w 10757647"/>
              <a:gd name="connsiteY2" fmla="*/ 941294 h 941294"/>
              <a:gd name="connsiteX3" fmla="*/ 0 w 10757647"/>
              <a:gd name="connsiteY3" fmla="*/ 941294 h 941294"/>
              <a:gd name="connsiteX4" fmla="*/ 0 w 10757647"/>
              <a:gd name="connsiteY4" fmla="*/ 0 h 941294"/>
              <a:gd name="connsiteX0" fmla="*/ 0 w 11053482"/>
              <a:gd name="connsiteY0" fmla="*/ 13447 h 954741"/>
              <a:gd name="connsiteX1" fmla="*/ 11053482 w 11053482"/>
              <a:gd name="connsiteY1" fmla="*/ 0 h 954741"/>
              <a:gd name="connsiteX2" fmla="*/ 10757647 w 11053482"/>
              <a:gd name="connsiteY2" fmla="*/ 954741 h 954741"/>
              <a:gd name="connsiteX3" fmla="*/ 0 w 11053482"/>
              <a:gd name="connsiteY3" fmla="*/ 954741 h 954741"/>
              <a:gd name="connsiteX4" fmla="*/ 0 w 11053482"/>
              <a:gd name="connsiteY4" fmla="*/ 13447 h 9547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53482" h="954741">
                <a:moveTo>
                  <a:pt x="0" y="13447"/>
                </a:moveTo>
                <a:lnTo>
                  <a:pt x="11053482" y="0"/>
                </a:lnTo>
                <a:lnTo>
                  <a:pt x="10757647" y="954741"/>
                </a:lnTo>
                <a:lnTo>
                  <a:pt x="0" y="954741"/>
                </a:lnTo>
                <a:lnTo>
                  <a:pt x="0" y="13447"/>
                </a:lnTo>
                <a:close/>
              </a:path>
            </a:pathLst>
          </a:custGeom>
          <a:solidFill>
            <a:schemeClr val="accent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TextBox 4">
            <a:extLst>
              <a:ext uri="{FF2B5EF4-FFF2-40B4-BE49-F238E27FC236}">
                <a16:creationId xmlns:a16="http://schemas.microsoft.com/office/drawing/2014/main" id="{9599060A-F2D3-FE26-BA71-FF80E0BA4673}"/>
              </a:ext>
            </a:extLst>
          </p:cNvPr>
          <p:cNvSpPr txBox="1"/>
          <p:nvPr/>
        </p:nvSpPr>
        <p:spPr>
          <a:xfrm>
            <a:off x="327025" y="142515"/>
            <a:ext cx="10468354" cy="646331"/>
          </a:xfrm>
          <a:prstGeom prst="rect">
            <a:avLst/>
          </a:prstGeom>
          <a:noFill/>
        </p:spPr>
        <p:txBody>
          <a:bodyPr wrap="square">
            <a:spAutoFit/>
          </a:bodyPr>
          <a:lstStyle/>
          <a:p>
            <a:r>
              <a:rPr lang="en-US" sz="3600" i="1" dirty="0">
                <a:solidFill>
                  <a:schemeClr val="bg1"/>
                </a:solidFill>
                <a:latin typeface="Cambria" panose="02040503050406030204" pitchFamily="18" charset="0"/>
                <a:ea typeface="Cambria" panose="02040503050406030204" pitchFamily="18" charset="0"/>
              </a:rPr>
              <a:t>Appeals to the Appellate Tribunal</a:t>
            </a:r>
            <a:endParaRPr lang="en-IN" sz="3600" i="1" dirty="0">
              <a:solidFill>
                <a:schemeClr val="bg1"/>
              </a:solidFill>
              <a:latin typeface="Cambria" panose="02040503050406030204" pitchFamily="18" charset="0"/>
              <a:ea typeface="Cambria" panose="02040503050406030204" pitchFamily="18" charset="0"/>
            </a:endParaRPr>
          </a:p>
        </p:txBody>
      </p:sp>
      <p:sp>
        <p:nvSpPr>
          <p:cNvPr id="11" name="Title 2">
            <a:extLst>
              <a:ext uri="{FF2B5EF4-FFF2-40B4-BE49-F238E27FC236}">
                <a16:creationId xmlns:a16="http://schemas.microsoft.com/office/drawing/2014/main" id="{07CB8988-DEF0-01CD-223F-F2C0C9A7B689}"/>
              </a:ext>
            </a:extLst>
          </p:cNvPr>
          <p:cNvSpPr>
            <a:spLocks noGrp="1"/>
          </p:cNvSpPr>
          <p:nvPr>
            <p:ph type="title"/>
          </p:nvPr>
        </p:nvSpPr>
        <p:spPr>
          <a:xfrm>
            <a:off x="0" y="1601615"/>
            <a:ext cx="3240803" cy="565882"/>
          </a:xfrm>
          <a:solidFill>
            <a:schemeClr val="accent1">
              <a:lumMod val="75000"/>
            </a:schemeClr>
          </a:solidFill>
        </p:spPr>
        <p:txBody>
          <a:bodyPr/>
          <a:lstStyle/>
          <a:p>
            <a:r>
              <a:rPr lang="en-US" sz="3000" dirty="0">
                <a:solidFill>
                  <a:schemeClr val="bg1"/>
                </a:solidFill>
                <a:latin typeface="Cambria" panose="02040503050406030204" pitchFamily="18" charset="0"/>
                <a:ea typeface="Cambria" panose="02040503050406030204" pitchFamily="18" charset="0"/>
              </a:rPr>
              <a:t>Section 112</a:t>
            </a:r>
            <a:r>
              <a:rPr lang="en-US" sz="2400" dirty="0">
                <a:solidFill>
                  <a:schemeClr val="bg1"/>
                </a:solidFill>
                <a:latin typeface="Cambria" panose="02040503050406030204" pitchFamily="18" charset="0"/>
                <a:ea typeface="Cambria" panose="02040503050406030204" pitchFamily="18" charset="0"/>
              </a:rPr>
              <a:t> </a:t>
            </a:r>
          </a:p>
        </p:txBody>
      </p:sp>
    </p:spTree>
    <p:extLst>
      <p:ext uri="{BB962C8B-B14F-4D97-AF65-F5344CB8AC3E}">
        <p14:creationId xmlns:p14="http://schemas.microsoft.com/office/powerpoint/2010/main" val="32780339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FA96FE97-5E27-FC36-5E3A-511A31E6C789}"/>
              </a:ext>
            </a:extLst>
          </p:cNvPr>
          <p:cNvSpPr>
            <a:spLocks noGrp="1"/>
          </p:cNvSpPr>
          <p:nvPr>
            <p:ph type="body" sz="quarter" idx="27"/>
          </p:nvPr>
        </p:nvSpPr>
        <p:spPr/>
        <p:txBody>
          <a:bodyPr/>
          <a:lstStyle/>
          <a:p>
            <a:r>
              <a:rPr lang="en-US" dirty="0"/>
              <a:t>ROI</a:t>
            </a:r>
          </a:p>
        </p:txBody>
      </p:sp>
      <p:sp>
        <p:nvSpPr>
          <p:cNvPr id="10" name="Text Placeholder 9">
            <a:extLst>
              <a:ext uri="{FF2B5EF4-FFF2-40B4-BE49-F238E27FC236}">
                <a16:creationId xmlns:a16="http://schemas.microsoft.com/office/drawing/2014/main" id="{4CE5DE1C-24E7-3841-9376-89E91B4A4762}"/>
              </a:ext>
            </a:extLst>
          </p:cNvPr>
          <p:cNvSpPr>
            <a:spLocks noGrp="1"/>
          </p:cNvSpPr>
          <p:nvPr>
            <p:ph type="body" sz="quarter" idx="28"/>
          </p:nvPr>
        </p:nvSpPr>
        <p:spPr>
          <a:xfrm>
            <a:off x="3982327" y="1378724"/>
            <a:ext cx="7931584" cy="1135876"/>
          </a:xfrm>
        </p:spPr>
        <p:txBody>
          <a:bodyPr/>
          <a:lstStyle/>
          <a:p>
            <a:pPr marL="0" indent="0" algn="just">
              <a:buNone/>
            </a:pPr>
            <a:r>
              <a:rPr lang="en-US" sz="2800" i="1" dirty="0">
                <a:solidFill>
                  <a:schemeClr val="tx1"/>
                </a:solidFill>
                <a:latin typeface="Cambria" panose="02040503050406030204" pitchFamily="18" charset="0"/>
                <a:ea typeface="Cambria" panose="02040503050406030204" pitchFamily="18" charset="0"/>
              </a:rPr>
              <a:t>(2) The Appellate Tribunal may, in its discretion, refuse to admit any such appeal where the tax or input tax credit involved or the difference in tax or input tax credit involved or the amount of fine, fee or penalty determined by such order, </a:t>
            </a:r>
            <a:r>
              <a:rPr lang="en-US" sz="2800" b="1" i="1" u="sng" dirty="0">
                <a:solidFill>
                  <a:schemeClr val="tx1"/>
                </a:solidFill>
                <a:latin typeface="Cambria" panose="02040503050406030204" pitchFamily="18" charset="0"/>
                <a:ea typeface="Cambria" panose="02040503050406030204" pitchFamily="18" charset="0"/>
              </a:rPr>
              <a:t>does not exceed fifty thousand rupees</a:t>
            </a:r>
            <a:r>
              <a:rPr lang="en-US" sz="2800" i="1" dirty="0">
                <a:solidFill>
                  <a:schemeClr val="tx1"/>
                </a:solidFill>
                <a:latin typeface="Cambria" panose="02040503050406030204" pitchFamily="18" charset="0"/>
                <a:ea typeface="Cambria" panose="02040503050406030204" pitchFamily="18" charset="0"/>
              </a:rPr>
              <a:t>.</a:t>
            </a:r>
          </a:p>
        </p:txBody>
      </p:sp>
      <p:pic>
        <p:nvPicPr>
          <p:cNvPr id="192" name="Picture Placeholder 191" descr="Abacus with solid fill">
            <a:extLst>
              <a:ext uri="{FF2B5EF4-FFF2-40B4-BE49-F238E27FC236}">
                <a16:creationId xmlns:a16="http://schemas.microsoft.com/office/drawing/2014/main" id="{03D5E3D1-D423-EF5A-EE43-00CF1BD7FF63}"/>
              </a:ext>
            </a:extLst>
          </p:cNvPr>
          <p:cNvPicPr>
            <a:picLocks noGrp="1" noChangeAspect="1"/>
          </p:cNvPicPr>
          <p:nvPr>
            <p:ph type="pic" sz="quarter" idx="36"/>
          </p:nvPr>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rcRect l="5182" r="5182"/>
          <a:stretch>
            <a:fillRect/>
          </a:stretch>
        </p:blipFill>
        <p:spPr>
          <a:xfrm>
            <a:off x="3357676" y="1718863"/>
            <a:ext cx="507778" cy="565882"/>
          </a:xfrm>
        </p:spPr>
      </p:pic>
      <p:sp>
        <p:nvSpPr>
          <p:cNvPr id="15" name="Slide Number Placeholder 13">
            <a:extLst>
              <a:ext uri="{FF2B5EF4-FFF2-40B4-BE49-F238E27FC236}">
                <a16:creationId xmlns:a16="http://schemas.microsoft.com/office/drawing/2014/main" id="{55AB7753-4245-72E4-BEDB-33038672BA35}"/>
              </a:ext>
            </a:extLst>
          </p:cNvPr>
          <p:cNvSpPr txBox="1">
            <a:spLocks/>
          </p:cNvSpPr>
          <p:nvPr/>
        </p:nvSpPr>
        <p:spPr>
          <a:xfrm>
            <a:off x="11194169" y="6215665"/>
            <a:ext cx="458592" cy="365125"/>
          </a:xfrm>
          <a:prstGeom prst="rect">
            <a:avLst/>
          </a:prstGeom>
        </p:spPr>
        <p:txBody>
          <a:bodyPr anchor="ctr"/>
          <a:lstStyle>
            <a:defPPr>
              <a:defRPr lang="zh-CN"/>
            </a:defPPr>
            <a:lvl1pPr marL="0" algn="ctr" defTabSz="914400" rtl="0" eaLnBrk="1" latinLnBrk="0" hangingPunct="1">
              <a:defRPr sz="1200" b="0" i="0" kern="1200">
                <a:solidFill>
                  <a:schemeClr val="tx1"/>
                </a:solidFill>
                <a:latin typeface="Abadi" panose="020B0604020104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47FEACEE-25B4-4A2D-B147-27296E36371D}" type="slidenum">
              <a:rPr kumimoji="0" lang="en-US" altLang="zh-CN" sz="1200" b="0" i="0" u="none" strike="noStrike" kern="1200" cap="none" spc="0" normalizeH="0" baseline="0" noProof="0" smtClean="0">
                <a:ln>
                  <a:noFill/>
                </a:ln>
                <a:solidFill>
                  <a:srgbClr val="FFFFFF"/>
                </a:solidFill>
                <a:effectLst/>
                <a:uLnTx/>
                <a:uFillTx/>
                <a:latin typeface="Abadi" panose="020B0604020104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14</a:t>
            </a:fld>
            <a:endParaRPr kumimoji="0" lang="en-US" altLang="zh-CN" sz="1200" b="0" i="0" u="none" strike="noStrike" kern="1200" cap="none" spc="0" normalizeH="0" baseline="0" noProof="0" dirty="0">
              <a:ln>
                <a:noFill/>
              </a:ln>
              <a:solidFill>
                <a:srgbClr val="FFFFFF"/>
              </a:solidFill>
              <a:effectLst/>
              <a:uLnTx/>
              <a:uFillTx/>
              <a:latin typeface="Abadi" panose="020B0604020104020204" pitchFamily="34" charset="0"/>
              <a:ea typeface="+mn-ea"/>
              <a:cs typeface="+mn-cs"/>
            </a:endParaRPr>
          </a:p>
        </p:txBody>
      </p:sp>
      <p:sp>
        <p:nvSpPr>
          <p:cNvPr id="2" name="Rectangle 1">
            <a:extLst>
              <a:ext uri="{FF2B5EF4-FFF2-40B4-BE49-F238E27FC236}">
                <a16:creationId xmlns:a16="http://schemas.microsoft.com/office/drawing/2014/main" id="{BF1F9D88-D0B2-CE99-E07C-693C7FB323F2}"/>
              </a:ext>
            </a:extLst>
          </p:cNvPr>
          <p:cNvSpPr/>
          <p:nvPr/>
        </p:nvSpPr>
        <p:spPr>
          <a:xfrm>
            <a:off x="12021483" y="0"/>
            <a:ext cx="170517" cy="6871448"/>
          </a:xfrm>
          <a:prstGeom prst="rect">
            <a:avLst/>
          </a:prstGeom>
          <a:solidFill>
            <a:schemeClr val="accent1">
              <a:lumMod val="7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 name="Rectangle 1">
            <a:extLst>
              <a:ext uri="{FF2B5EF4-FFF2-40B4-BE49-F238E27FC236}">
                <a16:creationId xmlns:a16="http://schemas.microsoft.com/office/drawing/2014/main" id="{8582440C-03C1-78DB-3ADB-2B7138F7198E}"/>
              </a:ext>
            </a:extLst>
          </p:cNvPr>
          <p:cNvSpPr/>
          <p:nvPr/>
        </p:nvSpPr>
        <p:spPr>
          <a:xfrm>
            <a:off x="1" y="-13448"/>
            <a:ext cx="11053482" cy="954741"/>
          </a:xfrm>
          <a:custGeom>
            <a:avLst/>
            <a:gdLst>
              <a:gd name="connsiteX0" fmla="*/ 0 w 10757647"/>
              <a:gd name="connsiteY0" fmla="*/ 0 h 941294"/>
              <a:gd name="connsiteX1" fmla="*/ 10757647 w 10757647"/>
              <a:gd name="connsiteY1" fmla="*/ 0 h 941294"/>
              <a:gd name="connsiteX2" fmla="*/ 10757647 w 10757647"/>
              <a:gd name="connsiteY2" fmla="*/ 941294 h 941294"/>
              <a:gd name="connsiteX3" fmla="*/ 0 w 10757647"/>
              <a:gd name="connsiteY3" fmla="*/ 941294 h 941294"/>
              <a:gd name="connsiteX4" fmla="*/ 0 w 10757647"/>
              <a:gd name="connsiteY4" fmla="*/ 0 h 941294"/>
              <a:gd name="connsiteX0" fmla="*/ 0 w 11053482"/>
              <a:gd name="connsiteY0" fmla="*/ 13447 h 954741"/>
              <a:gd name="connsiteX1" fmla="*/ 11053482 w 11053482"/>
              <a:gd name="connsiteY1" fmla="*/ 0 h 954741"/>
              <a:gd name="connsiteX2" fmla="*/ 10757647 w 11053482"/>
              <a:gd name="connsiteY2" fmla="*/ 954741 h 954741"/>
              <a:gd name="connsiteX3" fmla="*/ 0 w 11053482"/>
              <a:gd name="connsiteY3" fmla="*/ 954741 h 954741"/>
              <a:gd name="connsiteX4" fmla="*/ 0 w 11053482"/>
              <a:gd name="connsiteY4" fmla="*/ 13447 h 9547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53482" h="954741">
                <a:moveTo>
                  <a:pt x="0" y="13447"/>
                </a:moveTo>
                <a:lnTo>
                  <a:pt x="11053482" y="0"/>
                </a:lnTo>
                <a:lnTo>
                  <a:pt x="10757647" y="954741"/>
                </a:lnTo>
                <a:lnTo>
                  <a:pt x="0" y="954741"/>
                </a:lnTo>
                <a:lnTo>
                  <a:pt x="0" y="13447"/>
                </a:lnTo>
                <a:close/>
              </a:path>
            </a:pathLst>
          </a:custGeom>
          <a:solidFill>
            <a:schemeClr val="accent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TextBox 4">
            <a:extLst>
              <a:ext uri="{FF2B5EF4-FFF2-40B4-BE49-F238E27FC236}">
                <a16:creationId xmlns:a16="http://schemas.microsoft.com/office/drawing/2014/main" id="{6F5155A0-855F-9EBE-591E-9C4F6013ADE3}"/>
              </a:ext>
            </a:extLst>
          </p:cNvPr>
          <p:cNvSpPr txBox="1"/>
          <p:nvPr/>
        </p:nvSpPr>
        <p:spPr>
          <a:xfrm>
            <a:off x="327025" y="142515"/>
            <a:ext cx="10468354" cy="646331"/>
          </a:xfrm>
          <a:prstGeom prst="rect">
            <a:avLst/>
          </a:prstGeom>
          <a:noFill/>
        </p:spPr>
        <p:txBody>
          <a:bodyPr wrap="square">
            <a:spAutoFit/>
          </a:bodyPr>
          <a:lstStyle/>
          <a:p>
            <a:r>
              <a:rPr lang="en-US" sz="3600" i="1" dirty="0">
                <a:solidFill>
                  <a:schemeClr val="bg1"/>
                </a:solidFill>
                <a:latin typeface="Cambria" panose="02040503050406030204" pitchFamily="18" charset="0"/>
                <a:ea typeface="Cambria" panose="02040503050406030204" pitchFamily="18" charset="0"/>
              </a:rPr>
              <a:t>Appeals to the Appellate Tribunal</a:t>
            </a:r>
            <a:endParaRPr lang="en-IN" sz="3600" i="1" dirty="0">
              <a:solidFill>
                <a:schemeClr val="bg1"/>
              </a:solidFill>
              <a:latin typeface="Cambria" panose="02040503050406030204" pitchFamily="18" charset="0"/>
              <a:ea typeface="Cambria" panose="02040503050406030204" pitchFamily="18" charset="0"/>
            </a:endParaRPr>
          </a:p>
        </p:txBody>
      </p:sp>
      <p:sp>
        <p:nvSpPr>
          <p:cNvPr id="11" name="Title 2">
            <a:extLst>
              <a:ext uri="{FF2B5EF4-FFF2-40B4-BE49-F238E27FC236}">
                <a16:creationId xmlns:a16="http://schemas.microsoft.com/office/drawing/2014/main" id="{BD905383-4B2D-070A-78AF-EBBB91A5D38A}"/>
              </a:ext>
            </a:extLst>
          </p:cNvPr>
          <p:cNvSpPr>
            <a:spLocks noGrp="1"/>
          </p:cNvSpPr>
          <p:nvPr>
            <p:ph type="title"/>
          </p:nvPr>
        </p:nvSpPr>
        <p:spPr>
          <a:xfrm>
            <a:off x="0" y="1601615"/>
            <a:ext cx="3240803" cy="565882"/>
          </a:xfrm>
          <a:solidFill>
            <a:schemeClr val="accent1">
              <a:lumMod val="75000"/>
            </a:schemeClr>
          </a:solidFill>
        </p:spPr>
        <p:txBody>
          <a:bodyPr/>
          <a:lstStyle/>
          <a:p>
            <a:r>
              <a:rPr lang="en-US" sz="3000" dirty="0">
                <a:solidFill>
                  <a:schemeClr val="bg1"/>
                </a:solidFill>
                <a:latin typeface="Cambria" panose="02040503050406030204" pitchFamily="18" charset="0"/>
                <a:ea typeface="Cambria" panose="02040503050406030204" pitchFamily="18" charset="0"/>
              </a:rPr>
              <a:t>Section 112</a:t>
            </a:r>
            <a:r>
              <a:rPr lang="en-US" sz="2400" dirty="0">
                <a:solidFill>
                  <a:schemeClr val="bg1"/>
                </a:solidFill>
                <a:latin typeface="Cambria" panose="02040503050406030204" pitchFamily="18" charset="0"/>
                <a:ea typeface="Cambria" panose="02040503050406030204" pitchFamily="18" charset="0"/>
              </a:rPr>
              <a:t> </a:t>
            </a:r>
          </a:p>
        </p:txBody>
      </p:sp>
    </p:spTree>
    <p:extLst>
      <p:ext uri="{BB962C8B-B14F-4D97-AF65-F5344CB8AC3E}">
        <p14:creationId xmlns:p14="http://schemas.microsoft.com/office/powerpoint/2010/main" val="13570878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968003-11D7-B17C-691B-8A005292F155}"/>
            </a:ext>
          </a:extLst>
        </p:cNvPr>
        <p:cNvGrpSpPr/>
        <p:nvPr/>
      </p:nvGrpSpPr>
      <p:grpSpPr>
        <a:xfrm>
          <a:off x="0" y="0"/>
          <a:ext cx="0" cy="0"/>
          <a:chOff x="0" y="0"/>
          <a:chExt cx="0" cy="0"/>
        </a:xfrm>
      </p:grpSpPr>
      <p:sp>
        <p:nvSpPr>
          <p:cNvPr id="9" name="Text Placeholder 8">
            <a:extLst>
              <a:ext uri="{FF2B5EF4-FFF2-40B4-BE49-F238E27FC236}">
                <a16:creationId xmlns:a16="http://schemas.microsoft.com/office/drawing/2014/main" id="{BCA3F24D-DAE4-9AB0-DFA7-FB3410031AAF}"/>
              </a:ext>
            </a:extLst>
          </p:cNvPr>
          <p:cNvSpPr>
            <a:spLocks noGrp="1"/>
          </p:cNvSpPr>
          <p:nvPr>
            <p:ph type="body" sz="quarter" idx="27"/>
          </p:nvPr>
        </p:nvSpPr>
        <p:spPr/>
        <p:txBody>
          <a:bodyPr/>
          <a:lstStyle/>
          <a:p>
            <a:r>
              <a:rPr lang="en-US" dirty="0"/>
              <a:t>ROI</a:t>
            </a:r>
          </a:p>
        </p:txBody>
      </p:sp>
      <p:sp>
        <p:nvSpPr>
          <p:cNvPr id="10" name="Text Placeholder 9">
            <a:extLst>
              <a:ext uri="{FF2B5EF4-FFF2-40B4-BE49-F238E27FC236}">
                <a16:creationId xmlns:a16="http://schemas.microsoft.com/office/drawing/2014/main" id="{6A4F3BC2-246A-817D-9E87-57BECE92153F}"/>
              </a:ext>
            </a:extLst>
          </p:cNvPr>
          <p:cNvSpPr>
            <a:spLocks noGrp="1"/>
          </p:cNvSpPr>
          <p:nvPr>
            <p:ph type="body" sz="quarter" idx="28"/>
          </p:nvPr>
        </p:nvSpPr>
        <p:spPr>
          <a:xfrm>
            <a:off x="3887171" y="877981"/>
            <a:ext cx="7931584" cy="1135876"/>
          </a:xfrm>
        </p:spPr>
        <p:txBody>
          <a:bodyPr/>
          <a:lstStyle/>
          <a:p>
            <a:pPr marL="0" indent="0" algn="just">
              <a:buNone/>
            </a:pPr>
            <a:r>
              <a:rPr lang="en-US" sz="2400" i="1" dirty="0">
                <a:solidFill>
                  <a:schemeClr val="tx1"/>
                </a:solidFill>
                <a:latin typeface="Cambria" panose="02040503050406030204" pitchFamily="18" charset="0"/>
                <a:ea typeface="Cambria" panose="02040503050406030204" pitchFamily="18" charset="0"/>
              </a:rPr>
              <a:t>(3) The Commissioner may, on his own motion, or upon request from the Commissioner of State tax or Commissioner of Union territory tax, </a:t>
            </a:r>
            <a:r>
              <a:rPr lang="en-US" sz="2400" b="1" i="1" u="sng" dirty="0">
                <a:solidFill>
                  <a:schemeClr val="tx1"/>
                </a:solidFill>
                <a:latin typeface="Cambria" panose="02040503050406030204" pitchFamily="18" charset="0"/>
                <a:ea typeface="Cambria" panose="02040503050406030204" pitchFamily="18" charset="0"/>
              </a:rPr>
              <a:t>call for and examine the record of any order passed</a:t>
            </a:r>
            <a:r>
              <a:rPr lang="en-US" sz="2400" i="1" dirty="0">
                <a:solidFill>
                  <a:schemeClr val="tx1"/>
                </a:solidFill>
                <a:latin typeface="Cambria" panose="02040503050406030204" pitchFamily="18" charset="0"/>
                <a:ea typeface="Cambria" panose="02040503050406030204" pitchFamily="18" charset="0"/>
              </a:rPr>
              <a:t> by the Appellate Authority or the Revisional Authority under this Act or the State Goods and Services Tax Act or the Union Territory Goods and Services Tax Act </a:t>
            </a:r>
            <a:r>
              <a:rPr lang="en-US" sz="2400" b="1" i="1" u="sng" dirty="0">
                <a:solidFill>
                  <a:schemeClr val="tx1"/>
                </a:solidFill>
                <a:latin typeface="Cambria" panose="02040503050406030204" pitchFamily="18" charset="0"/>
                <a:ea typeface="Cambria" panose="02040503050406030204" pitchFamily="18" charset="0"/>
              </a:rPr>
              <a:t>for the purpose of satisfying himself</a:t>
            </a:r>
            <a:r>
              <a:rPr lang="en-US" sz="2400" i="1" dirty="0">
                <a:solidFill>
                  <a:schemeClr val="tx1"/>
                </a:solidFill>
                <a:latin typeface="Cambria" panose="02040503050406030204" pitchFamily="18" charset="0"/>
                <a:ea typeface="Cambria" panose="02040503050406030204" pitchFamily="18" charset="0"/>
              </a:rPr>
              <a:t> as to the </a:t>
            </a:r>
            <a:r>
              <a:rPr lang="en-US" sz="2400" b="1" i="1" u="sng" dirty="0">
                <a:solidFill>
                  <a:schemeClr val="tx1"/>
                </a:solidFill>
                <a:latin typeface="Cambria" panose="02040503050406030204" pitchFamily="18" charset="0"/>
                <a:ea typeface="Cambria" panose="02040503050406030204" pitchFamily="18" charset="0"/>
              </a:rPr>
              <a:t>legality or propriety</a:t>
            </a:r>
            <a:r>
              <a:rPr lang="en-US" sz="2400" i="1" dirty="0">
                <a:solidFill>
                  <a:schemeClr val="tx1"/>
                </a:solidFill>
                <a:latin typeface="Cambria" panose="02040503050406030204" pitchFamily="18" charset="0"/>
                <a:ea typeface="Cambria" panose="02040503050406030204" pitchFamily="18" charset="0"/>
              </a:rPr>
              <a:t> of the said order and may, by order, direct any officer subordinate to him to apply to the Appellate Tribunal </a:t>
            </a:r>
            <a:r>
              <a:rPr lang="en-US" sz="2400" b="1" i="1" u="sng" dirty="0">
                <a:solidFill>
                  <a:schemeClr val="tx1"/>
                </a:solidFill>
                <a:latin typeface="Cambria" panose="02040503050406030204" pitchFamily="18" charset="0"/>
                <a:ea typeface="Cambria" panose="02040503050406030204" pitchFamily="18" charset="0"/>
              </a:rPr>
              <a:t>within six months from the date on which the said order has been passed</a:t>
            </a:r>
            <a:r>
              <a:rPr lang="en-US" sz="2400" i="1" dirty="0">
                <a:solidFill>
                  <a:schemeClr val="tx1"/>
                </a:solidFill>
                <a:latin typeface="Cambria" panose="02040503050406030204" pitchFamily="18" charset="0"/>
                <a:ea typeface="Cambria" panose="02040503050406030204" pitchFamily="18" charset="0"/>
              </a:rPr>
              <a:t> or the date, as may be notified by the Government, on the recommendations of the Council, for the purpose of filing application before the Appellate Tribunal under this Act, whichever is later, for determination of such points arising out of the said order as may be specified by the Commissioner in his order.</a:t>
            </a:r>
          </a:p>
        </p:txBody>
      </p:sp>
      <p:pic>
        <p:nvPicPr>
          <p:cNvPr id="192" name="Picture Placeholder 191" descr="Abacus with solid fill">
            <a:extLst>
              <a:ext uri="{FF2B5EF4-FFF2-40B4-BE49-F238E27FC236}">
                <a16:creationId xmlns:a16="http://schemas.microsoft.com/office/drawing/2014/main" id="{E23A2536-AFE7-3224-8793-E547D1F67657}"/>
              </a:ext>
            </a:extLst>
          </p:cNvPr>
          <p:cNvPicPr>
            <a:picLocks noGrp="1" noChangeAspect="1"/>
          </p:cNvPicPr>
          <p:nvPr>
            <p:ph type="pic" sz="quarter" idx="36"/>
          </p:nvPr>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rcRect l="5182" r="5182"/>
          <a:stretch>
            <a:fillRect/>
          </a:stretch>
        </p:blipFill>
        <p:spPr>
          <a:xfrm>
            <a:off x="3357676" y="1718863"/>
            <a:ext cx="507778" cy="565882"/>
          </a:xfrm>
        </p:spPr>
      </p:pic>
      <p:sp>
        <p:nvSpPr>
          <p:cNvPr id="15" name="Slide Number Placeholder 13">
            <a:extLst>
              <a:ext uri="{FF2B5EF4-FFF2-40B4-BE49-F238E27FC236}">
                <a16:creationId xmlns:a16="http://schemas.microsoft.com/office/drawing/2014/main" id="{1B248192-A56A-6A5F-A6B4-4E6FEE61B307}"/>
              </a:ext>
            </a:extLst>
          </p:cNvPr>
          <p:cNvSpPr txBox="1">
            <a:spLocks/>
          </p:cNvSpPr>
          <p:nvPr/>
        </p:nvSpPr>
        <p:spPr>
          <a:xfrm>
            <a:off x="11194169" y="6215665"/>
            <a:ext cx="458592" cy="365125"/>
          </a:xfrm>
          <a:prstGeom prst="rect">
            <a:avLst/>
          </a:prstGeom>
        </p:spPr>
        <p:txBody>
          <a:bodyPr anchor="ctr"/>
          <a:lstStyle>
            <a:defPPr>
              <a:defRPr lang="zh-CN"/>
            </a:defPPr>
            <a:lvl1pPr marL="0" algn="ctr" defTabSz="914400" rtl="0" eaLnBrk="1" latinLnBrk="0" hangingPunct="1">
              <a:defRPr sz="1200" b="0" i="0" kern="1200">
                <a:solidFill>
                  <a:schemeClr val="tx1"/>
                </a:solidFill>
                <a:latin typeface="Abadi" panose="020B0604020104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47FEACEE-25B4-4A2D-B147-27296E36371D}" type="slidenum">
              <a:rPr kumimoji="0" lang="en-US" altLang="zh-CN" sz="1200" b="0" i="0" u="none" strike="noStrike" kern="1200" cap="none" spc="0" normalizeH="0" baseline="0" noProof="0" smtClean="0">
                <a:ln>
                  <a:noFill/>
                </a:ln>
                <a:solidFill>
                  <a:srgbClr val="FFFFFF"/>
                </a:solidFill>
                <a:effectLst/>
                <a:uLnTx/>
                <a:uFillTx/>
                <a:latin typeface="Abadi" panose="020B0604020104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15</a:t>
            </a:fld>
            <a:endParaRPr kumimoji="0" lang="en-US" altLang="zh-CN" sz="1200" b="0" i="0" u="none" strike="noStrike" kern="1200" cap="none" spc="0" normalizeH="0" baseline="0" noProof="0" dirty="0">
              <a:ln>
                <a:noFill/>
              </a:ln>
              <a:solidFill>
                <a:srgbClr val="FFFFFF"/>
              </a:solidFill>
              <a:effectLst/>
              <a:uLnTx/>
              <a:uFillTx/>
              <a:latin typeface="Abadi" panose="020B0604020104020204" pitchFamily="34" charset="0"/>
              <a:ea typeface="+mn-ea"/>
              <a:cs typeface="+mn-cs"/>
            </a:endParaRPr>
          </a:p>
        </p:txBody>
      </p:sp>
      <p:sp>
        <p:nvSpPr>
          <p:cNvPr id="2" name="Rectangle 1">
            <a:extLst>
              <a:ext uri="{FF2B5EF4-FFF2-40B4-BE49-F238E27FC236}">
                <a16:creationId xmlns:a16="http://schemas.microsoft.com/office/drawing/2014/main" id="{F67129C0-2E55-BB19-04AE-449FED23037D}"/>
              </a:ext>
            </a:extLst>
          </p:cNvPr>
          <p:cNvSpPr/>
          <p:nvPr/>
        </p:nvSpPr>
        <p:spPr>
          <a:xfrm>
            <a:off x="12021483" y="0"/>
            <a:ext cx="170517" cy="6871448"/>
          </a:xfrm>
          <a:prstGeom prst="rect">
            <a:avLst/>
          </a:prstGeom>
          <a:solidFill>
            <a:schemeClr val="accent1">
              <a:lumMod val="7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 name="Rectangle 1">
            <a:extLst>
              <a:ext uri="{FF2B5EF4-FFF2-40B4-BE49-F238E27FC236}">
                <a16:creationId xmlns:a16="http://schemas.microsoft.com/office/drawing/2014/main" id="{F6DFEDBF-ED51-CA3F-91EC-0C8A57786E69}"/>
              </a:ext>
            </a:extLst>
          </p:cNvPr>
          <p:cNvSpPr/>
          <p:nvPr/>
        </p:nvSpPr>
        <p:spPr>
          <a:xfrm>
            <a:off x="1" y="-13448"/>
            <a:ext cx="11053482" cy="954741"/>
          </a:xfrm>
          <a:custGeom>
            <a:avLst/>
            <a:gdLst>
              <a:gd name="connsiteX0" fmla="*/ 0 w 10757647"/>
              <a:gd name="connsiteY0" fmla="*/ 0 h 941294"/>
              <a:gd name="connsiteX1" fmla="*/ 10757647 w 10757647"/>
              <a:gd name="connsiteY1" fmla="*/ 0 h 941294"/>
              <a:gd name="connsiteX2" fmla="*/ 10757647 w 10757647"/>
              <a:gd name="connsiteY2" fmla="*/ 941294 h 941294"/>
              <a:gd name="connsiteX3" fmla="*/ 0 w 10757647"/>
              <a:gd name="connsiteY3" fmla="*/ 941294 h 941294"/>
              <a:gd name="connsiteX4" fmla="*/ 0 w 10757647"/>
              <a:gd name="connsiteY4" fmla="*/ 0 h 941294"/>
              <a:gd name="connsiteX0" fmla="*/ 0 w 11053482"/>
              <a:gd name="connsiteY0" fmla="*/ 13447 h 954741"/>
              <a:gd name="connsiteX1" fmla="*/ 11053482 w 11053482"/>
              <a:gd name="connsiteY1" fmla="*/ 0 h 954741"/>
              <a:gd name="connsiteX2" fmla="*/ 10757647 w 11053482"/>
              <a:gd name="connsiteY2" fmla="*/ 954741 h 954741"/>
              <a:gd name="connsiteX3" fmla="*/ 0 w 11053482"/>
              <a:gd name="connsiteY3" fmla="*/ 954741 h 954741"/>
              <a:gd name="connsiteX4" fmla="*/ 0 w 11053482"/>
              <a:gd name="connsiteY4" fmla="*/ 13447 h 9547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53482" h="954741">
                <a:moveTo>
                  <a:pt x="0" y="13447"/>
                </a:moveTo>
                <a:lnTo>
                  <a:pt x="11053482" y="0"/>
                </a:lnTo>
                <a:lnTo>
                  <a:pt x="10757647" y="954741"/>
                </a:lnTo>
                <a:lnTo>
                  <a:pt x="0" y="954741"/>
                </a:lnTo>
                <a:lnTo>
                  <a:pt x="0" y="13447"/>
                </a:lnTo>
                <a:close/>
              </a:path>
            </a:pathLst>
          </a:custGeom>
          <a:solidFill>
            <a:schemeClr val="accent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TextBox 4">
            <a:extLst>
              <a:ext uri="{FF2B5EF4-FFF2-40B4-BE49-F238E27FC236}">
                <a16:creationId xmlns:a16="http://schemas.microsoft.com/office/drawing/2014/main" id="{AFB40281-DD9E-B7D1-07A8-957EE619D031}"/>
              </a:ext>
            </a:extLst>
          </p:cNvPr>
          <p:cNvSpPr txBox="1"/>
          <p:nvPr/>
        </p:nvSpPr>
        <p:spPr>
          <a:xfrm>
            <a:off x="327025" y="142515"/>
            <a:ext cx="10468354" cy="646331"/>
          </a:xfrm>
          <a:prstGeom prst="rect">
            <a:avLst/>
          </a:prstGeom>
          <a:noFill/>
        </p:spPr>
        <p:txBody>
          <a:bodyPr wrap="square">
            <a:spAutoFit/>
          </a:bodyPr>
          <a:lstStyle/>
          <a:p>
            <a:r>
              <a:rPr lang="en-US" sz="3600" i="1" dirty="0">
                <a:solidFill>
                  <a:schemeClr val="bg1"/>
                </a:solidFill>
                <a:latin typeface="Cambria" panose="02040503050406030204" pitchFamily="18" charset="0"/>
                <a:ea typeface="Cambria" panose="02040503050406030204" pitchFamily="18" charset="0"/>
              </a:rPr>
              <a:t>Appeals to the Appellate Tribunal</a:t>
            </a:r>
            <a:endParaRPr lang="en-IN" sz="3600" i="1" dirty="0">
              <a:solidFill>
                <a:schemeClr val="bg1"/>
              </a:solidFill>
              <a:latin typeface="Cambria" panose="02040503050406030204" pitchFamily="18" charset="0"/>
              <a:ea typeface="Cambria" panose="02040503050406030204" pitchFamily="18" charset="0"/>
            </a:endParaRPr>
          </a:p>
        </p:txBody>
      </p:sp>
      <p:sp>
        <p:nvSpPr>
          <p:cNvPr id="11" name="Title 2">
            <a:extLst>
              <a:ext uri="{FF2B5EF4-FFF2-40B4-BE49-F238E27FC236}">
                <a16:creationId xmlns:a16="http://schemas.microsoft.com/office/drawing/2014/main" id="{D1F217B1-918B-3754-0938-D9EA6A337485}"/>
              </a:ext>
            </a:extLst>
          </p:cNvPr>
          <p:cNvSpPr>
            <a:spLocks noGrp="1"/>
          </p:cNvSpPr>
          <p:nvPr>
            <p:ph type="title"/>
          </p:nvPr>
        </p:nvSpPr>
        <p:spPr>
          <a:xfrm>
            <a:off x="0" y="1601615"/>
            <a:ext cx="3240803" cy="565882"/>
          </a:xfrm>
          <a:solidFill>
            <a:schemeClr val="accent1">
              <a:lumMod val="75000"/>
            </a:schemeClr>
          </a:solidFill>
        </p:spPr>
        <p:txBody>
          <a:bodyPr/>
          <a:lstStyle/>
          <a:p>
            <a:r>
              <a:rPr lang="en-US" sz="3000" dirty="0">
                <a:solidFill>
                  <a:schemeClr val="bg1"/>
                </a:solidFill>
                <a:latin typeface="Cambria" panose="02040503050406030204" pitchFamily="18" charset="0"/>
                <a:ea typeface="Cambria" panose="02040503050406030204" pitchFamily="18" charset="0"/>
              </a:rPr>
              <a:t>Section 112</a:t>
            </a:r>
            <a:r>
              <a:rPr lang="en-US" sz="2400" dirty="0">
                <a:solidFill>
                  <a:schemeClr val="bg1"/>
                </a:solidFill>
                <a:latin typeface="Cambria" panose="02040503050406030204" pitchFamily="18" charset="0"/>
                <a:ea typeface="Cambria" panose="02040503050406030204" pitchFamily="18" charset="0"/>
              </a:rPr>
              <a:t> </a:t>
            </a:r>
          </a:p>
        </p:txBody>
      </p:sp>
    </p:spTree>
    <p:extLst>
      <p:ext uri="{BB962C8B-B14F-4D97-AF65-F5344CB8AC3E}">
        <p14:creationId xmlns:p14="http://schemas.microsoft.com/office/powerpoint/2010/main" val="7754200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4CE5DE1C-24E7-3841-9376-89E91B4A4762}"/>
              </a:ext>
            </a:extLst>
          </p:cNvPr>
          <p:cNvSpPr>
            <a:spLocks noGrp="1"/>
          </p:cNvSpPr>
          <p:nvPr>
            <p:ph type="body" sz="quarter" idx="27"/>
          </p:nvPr>
        </p:nvSpPr>
        <p:spPr>
          <a:xfrm>
            <a:off x="3721177" y="1094441"/>
            <a:ext cx="7931584" cy="5124130"/>
          </a:xfrm>
        </p:spPr>
        <p:txBody>
          <a:bodyPr anchor="t"/>
          <a:lstStyle/>
          <a:p>
            <a:pPr algn="just"/>
            <a:r>
              <a:rPr lang="en-US" sz="2800" u="sng" dirty="0">
                <a:solidFill>
                  <a:schemeClr val="tx1"/>
                </a:solidFill>
                <a:latin typeface="Cambria" panose="02040503050406030204" pitchFamily="18" charset="0"/>
                <a:ea typeface="Cambria" panose="02040503050406030204" pitchFamily="18" charset="0"/>
              </a:rPr>
              <a:t>Filing of Appeal</a:t>
            </a:r>
          </a:p>
          <a:p>
            <a:pPr algn="just"/>
            <a:r>
              <a:rPr lang="en-US" sz="2800" b="0" i="1" dirty="0">
                <a:solidFill>
                  <a:schemeClr val="tx1"/>
                </a:solidFill>
                <a:latin typeface="Cambria" panose="02040503050406030204" pitchFamily="18" charset="0"/>
                <a:ea typeface="Cambria" panose="02040503050406030204" pitchFamily="18" charset="0"/>
              </a:rPr>
              <a:t>(5) On receipt of notice that an appeal has been preferred under this section, the party against whom the appeal has been preferred may, </a:t>
            </a:r>
            <a:r>
              <a:rPr lang="en-US" sz="2800" i="1" u="sng" dirty="0">
                <a:solidFill>
                  <a:schemeClr val="tx1"/>
                </a:solidFill>
                <a:latin typeface="Cambria" panose="02040503050406030204" pitchFamily="18" charset="0"/>
                <a:ea typeface="Cambria" panose="02040503050406030204" pitchFamily="18" charset="0"/>
              </a:rPr>
              <a:t>notwithstanding that he may not have appealed against such order or any part thereof</a:t>
            </a:r>
            <a:r>
              <a:rPr lang="en-US" sz="2800" b="0" i="1" dirty="0">
                <a:solidFill>
                  <a:schemeClr val="tx1"/>
                </a:solidFill>
                <a:latin typeface="Cambria" panose="02040503050406030204" pitchFamily="18" charset="0"/>
                <a:ea typeface="Cambria" panose="02040503050406030204" pitchFamily="18" charset="0"/>
              </a:rPr>
              <a:t>, file, </a:t>
            </a:r>
            <a:r>
              <a:rPr lang="en-US" sz="2800" i="1" u="sng" dirty="0">
                <a:solidFill>
                  <a:schemeClr val="tx1"/>
                </a:solidFill>
                <a:latin typeface="Cambria" panose="02040503050406030204" pitchFamily="18" charset="0"/>
                <a:ea typeface="Cambria" panose="02040503050406030204" pitchFamily="18" charset="0"/>
              </a:rPr>
              <a:t>within forty-five days</a:t>
            </a:r>
            <a:r>
              <a:rPr lang="en-US" sz="2800" b="0" i="1" dirty="0">
                <a:solidFill>
                  <a:schemeClr val="tx1"/>
                </a:solidFill>
                <a:latin typeface="Cambria" panose="02040503050406030204" pitchFamily="18" charset="0"/>
                <a:ea typeface="Cambria" panose="02040503050406030204" pitchFamily="18" charset="0"/>
              </a:rPr>
              <a:t> of the receipt of notice, </a:t>
            </a:r>
            <a:r>
              <a:rPr lang="en-US" sz="2800" i="1" u="sng" dirty="0">
                <a:solidFill>
                  <a:schemeClr val="tx1"/>
                </a:solidFill>
                <a:latin typeface="Cambria" panose="02040503050406030204" pitchFamily="18" charset="0"/>
                <a:ea typeface="Cambria" panose="02040503050406030204" pitchFamily="18" charset="0"/>
              </a:rPr>
              <a:t>a memorandum of cross-objections</a:t>
            </a:r>
            <a:r>
              <a:rPr lang="en-US" sz="2800" b="0" i="1" dirty="0">
                <a:solidFill>
                  <a:schemeClr val="tx1"/>
                </a:solidFill>
                <a:latin typeface="Cambria" panose="02040503050406030204" pitchFamily="18" charset="0"/>
                <a:ea typeface="Cambria" panose="02040503050406030204" pitchFamily="18" charset="0"/>
              </a:rPr>
              <a:t>, verified in the prescribed manner, against any part of the order appealed against and such memorandum shall be disposed of by the Appellate Tribunal, </a:t>
            </a:r>
            <a:r>
              <a:rPr lang="en-US" sz="2800" i="1" u="sng" dirty="0">
                <a:solidFill>
                  <a:schemeClr val="tx1"/>
                </a:solidFill>
                <a:latin typeface="Cambria" panose="02040503050406030204" pitchFamily="18" charset="0"/>
                <a:ea typeface="Cambria" panose="02040503050406030204" pitchFamily="18" charset="0"/>
              </a:rPr>
              <a:t>as if it were an appeal presented within the time specified in sub-section (1)</a:t>
            </a:r>
            <a:r>
              <a:rPr lang="en-US" sz="2800" b="0" i="1" dirty="0">
                <a:solidFill>
                  <a:schemeClr val="tx1"/>
                </a:solidFill>
                <a:latin typeface="Cambria" panose="02040503050406030204" pitchFamily="18" charset="0"/>
                <a:ea typeface="Cambria" panose="02040503050406030204" pitchFamily="18" charset="0"/>
              </a:rPr>
              <a:t>.</a:t>
            </a:r>
          </a:p>
        </p:txBody>
      </p:sp>
      <p:pic>
        <p:nvPicPr>
          <p:cNvPr id="192" name="Picture Placeholder 191" descr="Abacus with solid fill">
            <a:extLst>
              <a:ext uri="{FF2B5EF4-FFF2-40B4-BE49-F238E27FC236}">
                <a16:creationId xmlns:a16="http://schemas.microsoft.com/office/drawing/2014/main" id="{03D5E3D1-D423-EF5A-EE43-00CF1BD7FF63}"/>
              </a:ext>
            </a:extLst>
          </p:cNvPr>
          <p:cNvPicPr>
            <a:picLocks noGrp="1" noChangeAspect="1"/>
          </p:cNvPicPr>
          <p:nvPr>
            <p:ph type="pic" sz="quarter" idx="36"/>
          </p:nvPr>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rcRect l="5182" r="5182"/>
          <a:stretch>
            <a:fillRect/>
          </a:stretch>
        </p:blipFill>
        <p:spPr>
          <a:xfrm>
            <a:off x="3357676" y="1718863"/>
            <a:ext cx="507778" cy="565882"/>
          </a:xfrm>
        </p:spPr>
      </p:pic>
      <p:sp>
        <p:nvSpPr>
          <p:cNvPr id="15" name="Slide Number Placeholder 13">
            <a:extLst>
              <a:ext uri="{FF2B5EF4-FFF2-40B4-BE49-F238E27FC236}">
                <a16:creationId xmlns:a16="http://schemas.microsoft.com/office/drawing/2014/main" id="{55AB7753-4245-72E4-BEDB-33038672BA35}"/>
              </a:ext>
            </a:extLst>
          </p:cNvPr>
          <p:cNvSpPr txBox="1">
            <a:spLocks/>
          </p:cNvSpPr>
          <p:nvPr/>
        </p:nvSpPr>
        <p:spPr>
          <a:xfrm>
            <a:off x="11194169" y="6215665"/>
            <a:ext cx="458592" cy="365125"/>
          </a:xfrm>
          <a:prstGeom prst="rect">
            <a:avLst/>
          </a:prstGeom>
        </p:spPr>
        <p:txBody>
          <a:bodyPr anchor="ctr"/>
          <a:lstStyle>
            <a:defPPr>
              <a:defRPr lang="zh-CN"/>
            </a:defPPr>
            <a:lvl1pPr marL="0" algn="ctr" defTabSz="914400" rtl="0" eaLnBrk="1" latinLnBrk="0" hangingPunct="1">
              <a:defRPr sz="1200" b="0" i="0" kern="1200">
                <a:solidFill>
                  <a:schemeClr val="tx1"/>
                </a:solidFill>
                <a:latin typeface="Abadi" panose="020B0604020104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47FEACEE-25B4-4A2D-B147-27296E36371D}" type="slidenum">
              <a:rPr kumimoji="0" lang="en-US" altLang="zh-CN" sz="1200" b="0" i="0" u="none" strike="noStrike" kern="1200" cap="none" spc="0" normalizeH="0" baseline="0" noProof="0" smtClean="0">
                <a:ln>
                  <a:noFill/>
                </a:ln>
                <a:solidFill>
                  <a:srgbClr val="FFFFFF"/>
                </a:solidFill>
                <a:effectLst/>
                <a:uLnTx/>
                <a:uFillTx/>
                <a:latin typeface="Abadi" panose="020B0604020104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16</a:t>
            </a:fld>
            <a:endParaRPr kumimoji="0" lang="en-US" altLang="zh-CN" sz="1200" b="0" i="0" u="none" strike="noStrike" kern="1200" cap="none" spc="0" normalizeH="0" baseline="0" noProof="0" dirty="0">
              <a:ln>
                <a:noFill/>
              </a:ln>
              <a:solidFill>
                <a:srgbClr val="FFFFFF"/>
              </a:solidFill>
              <a:effectLst/>
              <a:uLnTx/>
              <a:uFillTx/>
              <a:latin typeface="Abadi" panose="020B0604020104020204" pitchFamily="34" charset="0"/>
              <a:ea typeface="+mn-ea"/>
              <a:cs typeface="+mn-cs"/>
            </a:endParaRPr>
          </a:p>
        </p:txBody>
      </p:sp>
      <p:sp>
        <p:nvSpPr>
          <p:cNvPr id="2" name="Rectangle 1">
            <a:extLst>
              <a:ext uri="{FF2B5EF4-FFF2-40B4-BE49-F238E27FC236}">
                <a16:creationId xmlns:a16="http://schemas.microsoft.com/office/drawing/2014/main" id="{53C9632C-04A9-D4E9-2D58-F9AACB8DEA17}"/>
              </a:ext>
            </a:extLst>
          </p:cNvPr>
          <p:cNvSpPr/>
          <p:nvPr/>
        </p:nvSpPr>
        <p:spPr>
          <a:xfrm>
            <a:off x="12021483" y="0"/>
            <a:ext cx="170517" cy="6871448"/>
          </a:xfrm>
          <a:prstGeom prst="rect">
            <a:avLst/>
          </a:prstGeom>
          <a:solidFill>
            <a:schemeClr val="accent1">
              <a:lumMod val="7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 name="Rectangle 1">
            <a:extLst>
              <a:ext uri="{FF2B5EF4-FFF2-40B4-BE49-F238E27FC236}">
                <a16:creationId xmlns:a16="http://schemas.microsoft.com/office/drawing/2014/main" id="{7400B004-296F-A861-957F-1C4DA6DB9D84}"/>
              </a:ext>
            </a:extLst>
          </p:cNvPr>
          <p:cNvSpPr/>
          <p:nvPr/>
        </p:nvSpPr>
        <p:spPr>
          <a:xfrm>
            <a:off x="1" y="-13448"/>
            <a:ext cx="11053482" cy="954741"/>
          </a:xfrm>
          <a:custGeom>
            <a:avLst/>
            <a:gdLst>
              <a:gd name="connsiteX0" fmla="*/ 0 w 10757647"/>
              <a:gd name="connsiteY0" fmla="*/ 0 h 941294"/>
              <a:gd name="connsiteX1" fmla="*/ 10757647 w 10757647"/>
              <a:gd name="connsiteY1" fmla="*/ 0 h 941294"/>
              <a:gd name="connsiteX2" fmla="*/ 10757647 w 10757647"/>
              <a:gd name="connsiteY2" fmla="*/ 941294 h 941294"/>
              <a:gd name="connsiteX3" fmla="*/ 0 w 10757647"/>
              <a:gd name="connsiteY3" fmla="*/ 941294 h 941294"/>
              <a:gd name="connsiteX4" fmla="*/ 0 w 10757647"/>
              <a:gd name="connsiteY4" fmla="*/ 0 h 941294"/>
              <a:gd name="connsiteX0" fmla="*/ 0 w 11053482"/>
              <a:gd name="connsiteY0" fmla="*/ 13447 h 954741"/>
              <a:gd name="connsiteX1" fmla="*/ 11053482 w 11053482"/>
              <a:gd name="connsiteY1" fmla="*/ 0 h 954741"/>
              <a:gd name="connsiteX2" fmla="*/ 10757647 w 11053482"/>
              <a:gd name="connsiteY2" fmla="*/ 954741 h 954741"/>
              <a:gd name="connsiteX3" fmla="*/ 0 w 11053482"/>
              <a:gd name="connsiteY3" fmla="*/ 954741 h 954741"/>
              <a:gd name="connsiteX4" fmla="*/ 0 w 11053482"/>
              <a:gd name="connsiteY4" fmla="*/ 13447 h 9547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53482" h="954741">
                <a:moveTo>
                  <a:pt x="0" y="13447"/>
                </a:moveTo>
                <a:lnTo>
                  <a:pt x="11053482" y="0"/>
                </a:lnTo>
                <a:lnTo>
                  <a:pt x="10757647" y="954741"/>
                </a:lnTo>
                <a:lnTo>
                  <a:pt x="0" y="954741"/>
                </a:lnTo>
                <a:lnTo>
                  <a:pt x="0" y="13447"/>
                </a:lnTo>
                <a:close/>
              </a:path>
            </a:pathLst>
          </a:custGeom>
          <a:solidFill>
            <a:schemeClr val="accent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TextBox 4">
            <a:extLst>
              <a:ext uri="{FF2B5EF4-FFF2-40B4-BE49-F238E27FC236}">
                <a16:creationId xmlns:a16="http://schemas.microsoft.com/office/drawing/2014/main" id="{DF5B0289-430E-C470-98B1-CA0E61E428AC}"/>
              </a:ext>
            </a:extLst>
          </p:cNvPr>
          <p:cNvSpPr txBox="1"/>
          <p:nvPr/>
        </p:nvSpPr>
        <p:spPr>
          <a:xfrm>
            <a:off x="327025" y="142515"/>
            <a:ext cx="10468354" cy="646331"/>
          </a:xfrm>
          <a:prstGeom prst="rect">
            <a:avLst/>
          </a:prstGeom>
          <a:noFill/>
        </p:spPr>
        <p:txBody>
          <a:bodyPr wrap="square">
            <a:spAutoFit/>
          </a:bodyPr>
          <a:lstStyle/>
          <a:p>
            <a:r>
              <a:rPr lang="en-US" sz="3600" i="1" dirty="0">
                <a:solidFill>
                  <a:schemeClr val="bg1"/>
                </a:solidFill>
                <a:latin typeface="Cambria" panose="02040503050406030204" pitchFamily="18" charset="0"/>
                <a:ea typeface="Cambria" panose="02040503050406030204" pitchFamily="18" charset="0"/>
              </a:rPr>
              <a:t>Appeals to the Appellate Tribunal</a:t>
            </a:r>
            <a:endParaRPr lang="en-IN" sz="3600" i="1" dirty="0">
              <a:solidFill>
                <a:schemeClr val="bg1"/>
              </a:solidFill>
              <a:latin typeface="Cambria" panose="02040503050406030204" pitchFamily="18" charset="0"/>
              <a:ea typeface="Cambria" panose="02040503050406030204" pitchFamily="18" charset="0"/>
            </a:endParaRPr>
          </a:p>
        </p:txBody>
      </p:sp>
      <p:sp>
        <p:nvSpPr>
          <p:cNvPr id="9" name="Title 2">
            <a:extLst>
              <a:ext uri="{FF2B5EF4-FFF2-40B4-BE49-F238E27FC236}">
                <a16:creationId xmlns:a16="http://schemas.microsoft.com/office/drawing/2014/main" id="{F422743A-2965-F0FD-2EE4-E1BCEEF907A0}"/>
              </a:ext>
            </a:extLst>
          </p:cNvPr>
          <p:cNvSpPr>
            <a:spLocks noGrp="1"/>
          </p:cNvSpPr>
          <p:nvPr>
            <p:ph type="title"/>
          </p:nvPr>
        </p:nvSpPr>
        <p:spPr>
          <a:xfrm>
            <a:off x="0" y="1601615"/>
            <a:ext cx="3240803" cy="565882"/>
          </a:xfrm>
          <a:solidFill>
            <a:schemeClr val="accent1">
              <a:lumMod val="75000"/>
            </a:schemeClr>
          </a:solidFill>
        </p:spPr>
        <p:txBody>
          <a:bodyPr/>
          <a:lstStyle/>
          <a:p>
            <a:r>
              <a:rPr lang="en-US" sz="3000" dirty="0">
                <a:solidFill>
                  <a:schemeClr val="bg1"/>
                </a:solidFill>
                <a:latin typeface="Cambria" panose="02040503050406030204" pitchFamily="18" charset="0"/>
                <a:ea typeface="Cambria" panose="02040503050406030204" pitchFamily="18" charset="0"/>
              </a:rPr>
              <a:t>Section 112</a:t>
            </a:r>
            <a:r>
              <a:rPr lang="en-US" sz="2400" dirty="0">
                <a:solidFill>
                  <a:schemeClr val="bg1"/>
                </a:solidFill>
                <a:latin typeface="Cambria" panose="02040503050406030204" pitchFamily="18" charset="0"/>
                <a:ea typeface="Cambria" panose="02040503050406030204" pitchFamily="18" charset="0"/>
              </a:rPr>
              <a:t> </a:t>
            </a:r>
          </a:p>
        </p:txBody>
      </p:sp>
    </p:spTree>
    <p:extLst>
      <p:ext uri="{BB962C8B-B14F-4D97-AF65-F5344CB8AC3E}">
        <p14:creationId xmlns:p14="http://schemas.microsoft.com/office/powerpoint/2010/main" val="15718373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3C31A7-1BBE-34F5-5AC4-65B5DD80FEBE}"/>
            </a:ext>
          </a:extLst>
        </p:cNvPr>
        <p:cNvGrpSpPr/>
        <p:nvPr/>
      </p:nvGrpSpPr>
      <p:grpSpPr>
        <a:xfrm>
          <a:off x="0" y="0"/>
          <a:ext cx="0" cy="0"/>
          <a:chOff x="0" y="0"/>
          <a:chExt cx="0" cy="0"/>
        </a:xfrm>
      </p:grpSpPr>
      <p:sp>
        <p:nvSpPr>
          <p:cNvPr id="10" name="Text Placeholder 9">
            <a:extLst>
              <a:ext uri="{FF2B5EF4-FFF2-40B4-BE49-F238E27FC236}">
                <a16:creationId xmlns:a16="http://schemas.microsoft.com/office/drawing/2014/main" id="{AE995D36-43C2-134E-AD3A-B343BEB2B912}"/>
              </a:ext>
            </a:extLst>
          </p:cNvPr>
          <p:cNvSpPr>
            <a:spLocks noGrp="1"/>
          </p:cNvSpPr>
          <p:nvPr>
            <p:ph type="body" sz="quarter" idx="27"/>
          </p:nvPr>
        </p:nvSpPr>
        <p:spPr>
          <a:xfrm>
            <a:off x="3922161" y="1456661"/>
            <a:ext cx="7931584" cy="5124130"/>
          </a:xfrm>
        </p:spPr>
        <p:txBody>
          <a:bodyPr anchor="t"/>
          <a:lstStyle/>
          <a:p>
            <a:pPr algn="just"/>
            <a:r>
              <a:rPr lang="en-US" sz="2800" u="sng" dirty="0">
                <a:solidFill>
                  <a:schemeClr val="tx1"/>
                </a:solidFill>
                <a:latin typeface="Cambria" panose="02040503050406030204" pitchFamily="18" charset="0"/>
                <a:ea typeface="Cambria" panose="02040503050406030204" pitchFamily="18" charset="0"/>
              </a:rPr>
              <a:t>Filing Memorandum of Cross Objections:</a:t>
            </a:r>
          </a:p>
          <a:p>
            <a:pPr algn="just"/>
            <a:r>
              <a:rPr lang="en-US" sz="2800" b="0" i="1" dirty="0">
                <a:solidFill>
                  <a:schemeClr val="tx1"/>
                </a:solidFill>
                <a:latin typeface="Cambria" panose="02040503050406030204" pitchFamily="18" charset="0"/>
                <a:ea typeface="Cambria" panose="02040503050406030204" pitchFamily="18" charset="0"/>
              </a:rPr>
              <a:t>(6) The Appellate Tribunal may admit an appeal </a:t>
            </a:r>
            <a:r>
              <a:rPr lang="en-US" sz="2800" i="1" u="sng" dirty="0">
                <a:solidFill>
                  <a:schemeClr val="tx1"/>
                </a:solidFill>
                <a:latin typeface="Cambria" panose="02040503050406030204" pitchFamily="18" charset="0"/>
                <a:ea typeface="Cambria" panose="02040503050406030204" pitchFamily="18" charset="0"/>
              </a:rPr>
              <a:t>within three months</a:t>
            </a:r>
            <a:r>
              <a:rPr lang="en-US" sz="2800" b="0" i="1" dirty="0">
                <a:solidFill>
                  <a:schemeClr val="tx1"/>
                </a:solidFill>
                <a:latin typeface="Cambria" panose="02040503050406030204" pitchFamily="18" charset="0"/>
                <a:ea typeface="Cambria" panose="02040503050406030204" pitchFamily="18" charset="0"/>
              </a:rPr>
              <a:t> after the expiry of the period referred to in sub-section (1) or permit the filing of an application </a:t>
            </a:r>
            <a:r>
              <a:rPr lang="en-US" sz="2800" i="1" u="sng" dirty="0">
                <a:solidFill>
                  <a:schemeClr val="tx1"/>
                </a:solidFill>
                <a:latin typeface="Cambria" panose="02040503050406030204" pitchFamily="18" charset="0"/>
                <a:ea typeface="Cambria" panose="02040503050406030204" pitchFamily="18" charset="0"/>
              </a:rPr>
              <a:t>within three months</a:t>
            </a:r>
            <a:r>
              <a:rPr lang="en-US" sz="2800" b="0" i="1" dirty="0">
                <a:solidFill>
                  <a:schemeClr val="tx1"/>
                </a:solidFill>
                <a:latin typeface="Cambria" panose="02040503050406030204" pitchFamily="18" charset="0"/>
                <a:ea typeface="Cambria" panose="02040503050406030204" pitchFamily="18" charset="0"/>
              </a:rPr>
              <a:t> after the expiry of the period referred to in sub-section (3), or permit the filing of a memorandum of cross-objections </a:t>
            </a:r>
            <a:r>
              <a:rPr lang="en-US" sz="2800" i="1" u="sng" dirty="0">
                <a:solidFill>
                  <a:schemeClr val="tx1"/>
                </a:solidFill>
                <a:latin typeface="Cambria" panose="02040503050406030204" pitchFamily="18" charset="0"/>
                <a:ea typeface="Cambria" panose="02040503050406030204" pitchFamily="18" charset="0"/>
              </a:rPr>
              <a:t>within forty-five days</a:t>
            </a:r>
            <a:r>
              <a:rPr lang="en-US" sz="2800" b="0" i="1" dirty="0">
                <a:solidFill>
                  <a:schemeClr val="tx1"/>
                </a:solidFill>
                <a:latin typeface="Cambria" panose="02040503050406030204" pitchFamily="18" charset="0"/>
                <a:ea typeface="Cambria" panose="02040503050406030204" pitchFamily="18" charset="0"/>
              </a:rPr>
              <a:t> after the expiry of the period referred to in sub-section (5) if it is satisfied that there was </a:t>
            </a:r>
            <a:r>
              <a:rPr lang="en-US" sz="2800" i="1" u="sng" dirty="0">
                <a:solidFill>
                  <a:schemeClr val="tx1"/>
                </a:solidFill>
                <a:latin typeface="Cambria" panose="02040503050406030204" pitchFamily="18" charset="0"/>
                <a:ea typeface="Cambria" panose="02040503050406030204" pitchFamily="18" charset="0"/>
              </a:rPr>
              <a:t>sufficient cause for not presenting</a:t>
            </a:r>
            <a:r>
              <a:rPr lang="en-US" sz="2800" b="0" i="1" dirty="0">
                <a:solidFill>
                  <a:schemeClr val="tx1"/>
                </a:solidFill>
                <a:latin typeface="Cambria" panose="02040503050406030204" pitchFamily="18" charset="0"/>
                <a:ea typeface="Cambria" panose="02040503050406030204" pitchFamily="18" charset="0"/>
              </a:rPr>
              <a:t> it within that period.</a:t>
            </a:r>
          </a:p>
        </p:txBody>
      </p:sp>
      <p:sp>
        <p:nvSpPr>
          <p:cNvPr id="3" name="Title 2">
            <a:extLst>
              <a:ext uri="{FF2B5EF4-FFF2-40B4-BE49-F238E27FC236}">
                <a16:creationId xmlns:a16="http://schemas.microsoft.com/office/drawing/2014/main" id="{330CA8CE-7687-9CC8-3B91-ED7243DD67FC}"/>
              </a:ext>
            </a:extLst>
          </p:cNvPr>
          <p:cNvSpPr>
            <a:spLocks noGrp="1"/>
          </p:cNvSpPr>
          <p:nvPr>
            <p:ph type="title"/>
          </p:nvPr>
        </p:nvSpPr>
        <p:spPr>
          <a:xfrm>
            <a:off x="0" y="1601615"/>
            <a:ext cx="3240803" cy="565882"/>
          </a:xfrm>
          <a:solidFill>
            <a:schemeClr val="accent1">
              <a:lumMod val="75000"/>
            </a:schemeClr>
          </a:solidFill>
        </p:spPr>
        <p:txBody>
          <a:bodyPr/>
          <a:lstStyle/>
          <a:p>
            <a:r>
              <a:rPr lang="en-US" sz="3000" dirty="0">
                <a:solidFill>
                  <a:schemeClr val="bg1"/>
                </a:solidFill>
                <a:latin typeface="Cambria" panose="02040503050406030204" pitchFamily="18" charset="0"/>
                <a:ea typeface="Cambria" panose="02040503050406030204" pitchFamily="18" charset="0"/>
              </a:rPr>
              <a:t>Section 112</a:t>
            </a:r>
            <a:r>
              <a:rPr lang="en-US" sz="2400" dirty="0">
                <a:solidFill>
                  <a:schemeClr val="bg1"/>
                </a:solidFill>
                <a:latin typeface="Cambria" panose="02040503050406030204" pitchFamily="18" charset="0"/>
                <a:ea typeface="Cambria" panose="02040503050406030204" pitchFamily="18" charset="0"/>
              </a:rPr>
              <a:t> </a:t>
            </a:r>
          </a:p>
        </p:txBody>
      </p:sp>
      <p:pic>
        <p:nvPicPr>
          <p:cNvPr id="192" name="Picture Placeholder 191" descr="Abacus with solid fill">
            <a:extLst>
              <a:ext uri="{FF2B5EF4-FFF2-40B4-BE49-F238E27FC236}">
                <a16:creationId xmlns:a16="http://schemas.microsoft.com/office/drawing/2014/main" id="{C6F97B48-BF29-B7D4-F60D-2AD346EF45FF}"/>
              </a:ext>
            </a:extLst>
          </p:cNvPr>
          <p:cNvPicPr>
            <a:picLocks noGrp="1" noChangeAspect="1"/>
          </p:cNvPicPr>
          <p:nvPr>
            <p:ph type="pic" sz="quarter" idx="36"/>
          </p:nvPr>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rcRect l="5182" r="5182"/>
          <a:stretch>
            <a:fillRect/>
          </a:stretch>
        </p:blipFill>
        <p:spPr>
          <a:xfrm>
            <a:off x="3357676" y="1718863"/>
            <a:ext cx="507778" cy="565882"/>
          </a:xfrm>
        </p:spPr>
      </p:pic>
      <p:sp>
        <p:nvSpPr>
          <p:cNvPr id="15" name="Slide Number Placeholder 13">
            <a:extLst>
              <a:ext uri="{FF2B5EF4-FFF2-40B4-BE49-F238E27FC236}">
                <a16:creationId xmlns:a16="http://schemas.microsoft.com/office/drawing/2014/main" id="{CC687732-E6F8-A96C-AA94-F20A030902D8}"/>
              </a:ext>
            </a:extLst>
          </p:cNvPr>
          <p:cNvSpPr txBox="1">
            <a:spLocks/>
          </p:cNvSpPr>
          <p:nvPr/>
        </p:nvSpPr>
        <p:spPr>
          <a:xfrm>
            <a:off x="11194169" y="6215665"/>
            <a:ext cx="458592" cy="365125"/>
          </a:xfrm>
          <a:prstGeom prst="rect">
            <a:avLst/>
          </a:prstGeom>
        </p:spPr>
        <p:txBody>
          <a:bodyPr anchor="ctr"/>
          <a:lstStyle>
            <a:defPPr>
              <a:defRPr lang="zh-CN"/>
            </a:defPPr>
            <a:lvl1pPr marL="0" algn="ctr" defTabSz="914400" rtl="0" eaLnBrk="1" latinLnBrk="0" hangingPunct="1">
              <a:defRPr sz="1200" b="0" i="0" kern="1200">
                <a:solidFill>
                  <a:schemeClr val="tx1"/>
                </a:solidFill>
                <a:latin typeface="Abadi" panose="020B0604020104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47FEACEE-25B4-4A2D-B147-27296E36371D}" type="slidenum">
              <a:rPr kumimoji="0" lang="en-US" altLang="zh-CN" sz="1200" b="0" i="0" u="none" strike="noStrike" kern="1200" cap="none" spc="0" normalizeH="0" baseline="0" noProof="0" smtClean="0">
                <a:ln>
                  <a:noFill/>
                </a:ln>
                <a:solidFill>
                  <a:srgbClr val="FFFFFF"/>
                </a:solidFill>
                <a:effectLst/>
                <a:uLnTx/>
                <a:uFillTx/>
                <a:latin typeface="Abadi" panose="020B0604020104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17</a:t>
            </a:fld>
            <a:endParaRPr kumimoji="0" lang="en-US" altLang="zh-CN" sz="1200" b="0" i="0" u="none" strike="noStrike" kern="1200" cap="none" spc="0" normalizeH="0" baseline="0" noProof="0" dirty="0">
              <a:ln>
                <a:noFill/>
              </a:ln>
              <a:solidFill>
                <a:srgbClr val="FFFFFF"/>
              </a:solidFill>
              <a:effectLst/>
              <a:uLnTx/>
              <a:uFillTx/>
              <a:latin typeface="Abadi" panose="020B0604020104020204" pitchFamily="34" charset="0"/>
              <a:ea typeface="+mn-ea"/>
              <a:cs typeface="+mn-cs"/>
            </a:endParaRPr>
          </a:p>
        </p:txBody>
      </p:sp>
      <p:sp>
        <p:nvSpPr>
          <p:cNvPr id="2" name="Rectangle 1">
            <a:extLst>
              <a:ext uri="{FF2B5EF4-FFF2-40B4-BE49-F238E27FC236}">
                <a16:creationId xmlns:a16="http://schemas.microsoft.com/office/drawing/2014/main" id="{C3E512E9-7911-63E7-BE46-314D871261D5}"/>
              </a:ext>
            </a:extLst>
          </p:cNvPr>
          <p:cNvSpPr/>
          <p:nvPr/>
        </p:nvSpPr>
        <p:spPr>
          <a:xfrm>
            <a:off x="12021483" y="0"/>
            <a:ext cx="170517" cy="6871448"/>
          </a:xfrm>
          <a:prstGeom prst="rect">
            <a:avLst/>
          </a:prstGeom>
          <a:solidFill>
            <a:schemeClr val="accent1">
              <a:lumMod val="7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 name="Rectangle 1">
            <a:extLst>
              <a:ext uri="{FF2B5EF4-FFF2-40B4-BE49-F238E27FC236}">
                <a16:creationId xmlns:a16="http://schemas.microsoft.com/office/drawing/2014/main" id="{63537B42-8E0B-A561-5207-1B041C8AF855}"/>
              </a:ext>
            </a:extLst>
          </p:cNvPr>
          <p:cNvSpPr/>
          <p:nvPr/>
        </p:nvSpPr>
        <p:spPr>
          <a:xfrm>
            <a:off x="1" y="-13448"/>
            <a:ext cx="11053482" cy="954741"/>
          </a:xfrm>
          <a:custGeom>
            <a:avLst/>
            <a:gdLst>
              <a:gd name="connsiteX0" fmla="*/ 0 w 10757647"/>
              <a:gd name="connsiteY0" fmla="*/ 0 h 941294"/>
              <a:gd name="connsiteX1" fmla="*/ 10757647 w 10757647"/>
              <a:gd name="connsiteY1" fmla="*/ 0 h 941294"/>
              <a:gd name="connsiteX2" fmla="*/ 10757647 w 10757647"/>
              <a:gd name="connsiteY2" fmla="*/ 941294 h 941294"/>
              <a:gd name="connsiteX3" fmla="*/ 0 w 10757647"/>
              <a:gd name="connsiteY3" fmla="*/ 941294 h 941294"/>
              <a:gd name="connsiteX4" fmla="*/ 0 w 10757647"/>
              <a:gd name="connsiteY4" fmla="*/ 0 h 941294"/>
              <a:gd name="connsiteX0" fmla="*/ 0 w 11053482"/>
              <a:gd name="connsiteY0" fmla="*/ 13447 h 954741"/>
              <a:gd name="connsiteX1" fmla="*/ 11053482 w 11053482"/>
              <a:gd name="connsiteY1" fmla="*/ 0 h 954741"/>
              <a:gd name="connsiteX2" fmla="*/ 10757647 w 11053482"/>
              <a:gd name="connsiteY2" fmla="*/ 954741 h 954741"/>
              <a:gd name="connsiteX3" fmla="*/ 0 w 11053482"/>
              <a:gd name="connsiteY3" fmla="*/ 954741 h 954741"/>
              <a:gd name="connsiteX4" fmla="*/ 0 w 11053482"/>
              <a:gd name="connsiteY4" fmla="*/ 13447 h 9547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53482" h="954741">
                <a:moveTo>
                  <a:pt x="0" y="13447"/>
                </a:moveTo>
                <a:lnTo>
                  <a:pt x="11053482" y="0"/>
                </a:lnTo>
                <a:lnTo>
                  <a:pt x="10757647" y="954741"/>
                </a:lnTo>
                <a:lnTo>
                  <a:pt x="0" y="954741"/>
                </a:lnTo>
                <a:lnTo>
                  <a:pt x="0" y="13447"/>
                </a:lnTo>
                <a:close/>
              </a:path>
            </a:pathLst>
          </a:custGeom>
          <a:solidFill>
            <a:schemeClr val="accent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TextBox 4">
            <a:extLst>
              <a:ext uri="{FF2B5EF4-FFF2-40B4-BE49-F238E27FC236}">
                <a16:creationId xmlns:a16="http://schemas.microsoft.com/office/drawing/2014/main" id="{818D74BE-264C-039D-A376-A52F8D5F48F0}"/>
              </a:ext>
            </a:extLst>
          </p:cNvPr>
          <p:cNvSpPr txBox="1"/>
          <p:nvPr/>
        </p:nvSpPr>
        <p:spPr>
          <a:xfrm>
            <a:off x="327025" y="153148"/>
            <a:ext cx="10468354" cy="646331"/>
          </a:xfrm>
          <a:prstGeom prst="rect">
            <a:avLst/>
          </a:prstGeom>
          <a:noFill/>
        </p:spPr>
        <p:txBody>
          <a:bodyPr wrap="square">
            <a:spAutoFit/>
          </a:bodyPr>
          <a:lstStyle/>
          <a:p>
            <a:r>
              <a:rPr lang="en-US" sz="3600" i="1" dirty="0">
                <a:solidFill>
                  <a:schemeClr val="bg1"/>
                </a:solidFill>
                <a:latin typeface="Cambria" panose="02040503050406030204" pitchFamily="18" charset="0"/>
                <a:ea typeface="Cambria" panose="02040503050406030204" pitchFamily="18" charset="0"/>
              </a:rPr>
              <a:t>Appeals to the Appellate Tribunal</a:t>
            </a:r>
            <a:endParaRPr lang="en-IN" sz="3600" i="1" dirty="0">
              <a:solidFill>
                <a:schemeClr val="bg1"/>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6272636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5D64EE-A3C2-475D-5C99-B2FE0CB561D7}"/>
            </a:ext>
          </a:extLst>
        </p:cNvPr>
        <p:cNvGrpSpPr/>
        <p:nvPr/>
      </p:nvGrpSpPr>
      <p:grpSpPr>
        <a:xfrm>
          <a:off x="0" y="0"/>
          <a:ext cx="0" cy="0"/>
          <a:chOff x="0" y="0"/>
          <a:chExt cx="0" cy="0"/>
        </a:xfrm>
      </p:grpSpPr>
      <p:sp>
        <p:nvSpPr>
          <p:cNvPr id="10" name="Text Placeholder 9">
            <a:extLst>
              <a:ext uri="{FF2B5EF4-FFF2-40B4-BE49-F238E27FC236}">
                <a16:creationId xmlns:a16="http://schemas.microsoft.com/office/drawing/2014/main" id="{BA84FD0D-1ADA-F11B-8EB0-2A4D7193BB63}"/>
              </a:ext>
            </a:extLst>
          </p:cNvPr>
          <p:cNvSpPr>
            <a:spLocks noGrp="1"/>
          </p:cNvSpPr>
          <p:nvPr>
            <p:ph type="body" sz="quarter" idx="27"/>
          </p:nvPr>
        </p:nvSpPr>
        <p:spPr>
          <a:xfrm>
            <a:off x="3467100" y="1038830"/>
            <a:ext cx="8329938" cy="5124130"/>
          </a:xfrm>
        </p:spPr>
        <p:txBody>
          <a:bodyPr anchor="t"/>
          <a:lstStyle/>
          <a:p>
            <a:pPr algn="just"/>
            <a:r>
              <a:rPr lang="en-US" sz="2400" u="sng" dirty="0">
                <a:solidFill>
                  <a:schemeClr val="tx1"/>
                </a:solidFill>
                <a:latin typeface="Cambria" panose="02040503050406030204" pitchFamily="18" charset="0"/>
                <a:ea typeface="Cambria" panose="02040503050406030204" pitchFamily="18" charset="0"/>
              </a:rPr>
              <a:t>Payment of Pre-Deposit:</a:t>
            </a:r>
          </a:p>
          <a:p>
            <a:pPr algn="just"/>
            <a:r>
              <a:rPr lang="en-US" sz="2400" b="0" i="1" dirty="0">
                <a:solidFill>
                  <a:schemeClr val="tx1"/>
                </a:solidFill>
                <a:latin typeface="Cambria" panose="02040503050406030204" pitchFamily="18" charset="0"/>
                <a:ea typeface="Cambria" panose="02040503050406030204" pitchFamily="18" charset="0"/>
              </a:rPr>
              <a:t>(8) No appeal shall be filed under sub-section (1), unless the appellant has paid––</a:t>
            </a:r>
          </a:p>
          <a:p>
            <a:pPr algn="just"/>
            <a:r>
              <a:rPr lang="en-US" sz="2400" b="0" i="1" dirty="0">
                <a:solidFill>
                  <a:schemeClr val="tx1"/>
                </a:solidFill>
                <a:latin typeface="Cambria" panose="02040503050406030204" pitchFamily="18" charset="0"/>
                <a:ea typeface="Cambria" panose="02040503050406030204" pitchFamily="18" charset="0"/>
              </a:rPr>
              <a:t>(a) in full, such part of the amount of tax, interest, fine, fee and penalty arising from the impugned order, </a:t>
            </a:r>
            <a:r>
              <a:rPr lang="en-US" sz="2400" i="1" u="sng" dirty="0">
                <a:solidFill>
                  <a:schemeClr val="tx1"/>
                </a:solidFill>
                <a:latin typeface="Cambria" panose="02040503050406030204" pitchFamily="18" charset="0"/>
                <a:ea typeface="Cambria" panose="02040503050406030204" pitchFamily="18" charset="0"/>
              </a:rPr>
              <a:t>as is admitted by him</a:t>
            </a:r>
            <a:r>
              <a:rPr lang="en-US" sz="2400" b="0" i="1" dirty="0">
                <a:solidFill>
                  <a:schemeClr val="tx1"/>
                </a:solidFill>
                <a:latin typeface="Cambria" panose="02040503050406030204" pitchFamily="18" charset="0"/>
                <a:ea typeface="Cambria" panose="02040503050406030204" pitchFamily="18" charset="0"/>
              </a:rPr>
              <a:t>, and</a:t>
            </a:r>
          </a:p>
          <a:p>
            <a:pPr algn="just"/>
            <a:r>
              <a:rPr lang="en-US" sz="2400" b="0" i="1" dirty="0">
                <a:solidFill>
                  <a:schemeClr val="tx1"/>
                </a:solidFill>
                <a:latin typeface="Cambria" panose="02040503050406030204" pitchFamily="18" charset="0"/>
                <a:ea typeface="Cambria" panose="02040503050406030204" pitchFamily="18" charset="0"/>
              </a:rPr>
              <a:t>(b) </a:t>
            </a:r>
            <a:r>
              <a:rPr lang="en-US" sz="2400" i="1" u="sng" dirty="0">
                <a:solidFill>
                  <a:schemeClr val="tx1"/>
                </a:solidFill>
                <a:latin typeface="Cambria" panose="02040503050406030204" pitchFamily="18" charset="0"/>
                <a:ea typeface="Cambria" panose="02040503050406030204" pitchFamily="18" charset="0"/>
              </a:rPr>
              <a:t>a sum equal to ten per cent.</a:t>
            </a:r>
            <a:r>
              <a:rPr lang="en-US" sz="2400" b="0" i="1" dirty="0">
                <a:solidFill>
                  <a:schemeClr val="tx1"/>
                </a:solidFill>
                <a:latin typeface="Cambria" panose="02040503050406030204" pitchFamily="18" charset="0"/>
                <a:ea typeface="Cambria" panose="02040503050406030204" pitchFamily="18" charset="0"/>
              </a:rPr>
              <a:t> of the remaining amount of </a:t>
            </a:r>
            <a:r>
              <a:rPr lang="en-US" sz="2400" i="1" u="sng" dirty="0">
                <a:solidFill>
                  <a:schemeClr val="tx1"/>
                </a:solidFill>
                <a:latin typeface="Cambria" panose="02040503050406030204" pitchFamily="18" charset="0"/>
                <a:ea typeface="Cambria" panose="02040503050406030204" pitchFamily="18" charset="0"/>
              </a:rPr>
              <a:t>tax in dispute</a:t>
            </a:r>
            <a:r>
              <a:rPr lang="en-US" sz="2400" b="0" i="1" dirty="0">
                <a:solidFill>
                  <a:schemeClr val="tx1"/>
                </a:solidFill>
                <a:latin typeface="Cambria" panose="02040503050406030204" pitchFamily="18" charset="0"/>
                <a:ea typeface="Cambria" panose="02040503050406030204" pitchFamily="18" charset="0"/>
              </a:rPr>
              <a:t>, in addition to the </a:t>
            </a:r>
            <a:r>
              <a:rPr lang="en-US" sz="2400" i="1" u="sng" dirty="0">
                <a:solidFill>
                  <a:schemeClr val="tx1"/>
                </a:solidFill>
                <a:latin typeface="Cambria" panose="02040503050406030204" pitchFamily="18" charset="0"/>
                <a:ea typeface="Cambria" panose="02040503050406030204" pitchFamily="18" charset="0"/>
              </a:rPr>
              <a:t>amount paid under sub-section (6) of section 107</a:t>
            </a:r>
            <a:r>
              <a:rPr lang="en-US" sz="2400" b="0" i="1" dirty="0">
                <a:solidFill>
                  <a:schemeClr val="tx1"/>
                </a:solidFill>
                <a:latin typeface="Cambria" panose="02040503050406030204" pitchFamily="18" charset="0"/>
                <a:ea typeface="Cambria" panose="02040503050406030204" pitchFamily="18" charset="0"/>
              </a:rPr>
              <a:t>, arising from the said order subject to a </a:t>
            </a:r>
            <a:r>
              <a:rPr lang="en-US" sz="2400" i="1" u="sng" dirty="0">
                <a:solidFill>
                  <a:schemeClr val="tx1"/>
                </a:solidFill>
                <a:latin typeface="Cambria" panose="02040503050406030204" pitchFamily="18" charset="0"/>
                <a:ea typeface="Cambria" panose="02040503050406030204" pitchFamily="18" charset="0"/>
              </a:rPr>
              <a:t>maximum of twenty crore rupees</a:t>
            </a:r>
            <a:r>
              <a:rPr lang="en-US" sz="2400" b="0" i="1" dirty="0">
                <a:solidFill>
                  <a:schemeClr val="tx1"/>
                </a:solidFill>
                <a:latin typeface="Cambria" panose="02040503050406030204" pitchFamily="18" charset="0"/>
                <a:ea typeface="Cambria" panose="02040503050406030204" pitchFamily="18" charset="0"/>
              </a:rPr>
              <a:t>, in relation to which the appeal has been filed.</a:t>
            </a:r>
          </a:p>
          <a:p>
            <a:pPr algn="just"/>
            <a:endParaRPr lang="en-US" sz="2400" b="0" i="1" dirty="0">
              <a:solidFill>
                <a:schemeClr val="tx1"/>
              </a:solidFill>
              <a:latin typeface="Cambria" panose="02040503050406030204" pitchFamily="18" charset="0"/>
              <a:ea typeface="Cambria" panose="02040503050406030204" pitchFamily="18" charset="0"/>
            </a:endParaRPr>
          </a:p>
          <a:p>
            <a:pPr algn="just"/>
            <a:r>
              <a:rPr lang="en-US" sz="2000" b="0" i="1" dirty="0">
                <a:solidFill>
                  <a:schemeClr val="tx1"/>
                </a:solidFill>
                <a:latin typeface="Cambria" panose="02040503050406030204" pitchFamily="18" charset="0"/>
                <a:ea typeface="Cambria" panose="02040503050406030204" pitchFamily="18" charset="0"/>
              </a:rPr>
              <a:t>*Reduction from 20% to 10% and Reduction in maximum amount of pre-deposit from Rs. 50 crore to Rs. 40 crore.</a:t>
            </a:r>
          </a:p>
        </p:txBody>
      </p:sp>
      <p:sp>
        <p:nvSpPr>
          <p:cNvPr id="15" name="Slide Number Placeholder 13">
            <a:extLst>
              <a:ext uri="{FF2B5EF4-FFF2-40B4-BE49-F238E27FC236}">
                <a16:creationId xmlns:a16="http://schemas.microsoft.com/office/drawing/2014/main" id="{B3655D30-54AD-B833-FA8B-15831E32869A}"/>
              </a:ext>
            </a:extLst>
          </p:cNvPr>
          <p:cNvSpPr txBox="1">
            <a:spLocks/>
          </p:cNvSpPr>
          <p:nvPr/>
        </p:nvSpPr>
        <p:spPr>
          <a:xfrm>
            <a:off x="11194169" y="6215665"/>
            <a:ext cx="458592" cy="365125"/>
          </a:xfrm>
          <a:prstGeom prst="rect">
            <a:avLst/>
          </a:prstGeom>
        </p:spPr>
        <p:txBody>
          <a:bodyPr anchor="ctr"/>
          <a:lstStyle>
            <a:defPPr>
              <a:defRPr lang="zh-CN"/>
            </a:defPPr>
            <a:lvl1pPr marL="0" algn="ctr" defTabSz="914400" rtl="0" eaLnBrk="1" latinLnBrk="0" hangingPunct="1">
              <a:defRPr sz="1200" b="0" i="0" kern="1200">
                <a:solidFill>
                  <a:schemeClr val="tx1"/>
                </a:solidFill>
                <a:latin typeface="Abadi" panose="020B0604020104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47FEACEE-25B4-4A2D-B147-27296E36371D}" type="slidenum">
              <a:rPr kumimoji="0" lang="en-US" altLang="zh-CN" sz="1200" b="0" i="0" u="none" strike="noStrike" kern="1200" cap="none" spc="0" normalizeH="0" baseline="0" noProof="0" smtClean="0">
                <a:ln>
                  <a:noFill/>
                </a:ln>
                <a:solidFill>
                  <a:srgbClr val="FFFFFF"/>
                </a:solidFill>
                <a:effectLst/>
                <a:uLnTx/>
                <a:uFillTx/>
                <a:latin typeface="Abadi" panose="020B0604020104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18</a:t>
            </a:fld>
            <a:endParaRPr kumimoji="0" lang="en-US" altLang="zh-CN" sz="1200" b="0" i="0" u="none" strike="noStrike" kern="1200" cap="none" spc="0" normalizeH="0" baseline="0" noProof="0" dirty="0">
              <a:ln>
                <a:noFill/>
              </a:ln>
              <a:solidFill>
                <a:srgbClr val="FFFFFF"/>
              </a:solidFill>
              <a:effectLst/>
              <a:uLnTx/>
              <a:uFillTx/>
              <a:latin typeface="Abadi" panose="020B0604020104020204" pitchFamily="34" charset="0"/>
              <a:ea typeface="+mn-ea"/>
              <a:cs typeface="+mn-cs"/>
            </a:endParaRPr>
          </a:p>
        </p:txBody>
      </p:sp>
      <p:sp>
        <p:nvSpPr>
          <p:cNvPr id="2" name="Rectangle 1">
            <a:extLst>
              <a:ext uri="{FF2B5EF4-FFF2-40B4-BE49-F238E27FC236}">
                <a16:creationId xmlns:a16="http://schemas.microsoft.com/office/drawing/2014/main" id="{C2878585-22E4-AD9F-2A04-828EFFBEB2D0}"/>
              </a:ext>
            </a:extLst>
          </p:cNvPr>
          <p:cNvSpPr/>
          <p:nvPr/>
        </p:nvSpPr>
        <p:spPr>
          <a:xfrm>
            <a:off x="12021483" y="0"/>
            <a:ext cx="170517" cy="6871448"/>
          </a:xfrm>
          <a:prstGeom prst="rect">
            <a:avLst/>
          </a:prstGeom>
          <a:solidFill>
            <a:schemeClr val="accent1">
              <a:lumMod val="7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 name="Rectangle 1">
            <a:extLst>
              <a:ext uri="{FF2B5EF4-FFF2-40B4-BE49-F238E27FC236}">
                <a16:creationId xmlns:a16="http://schemas.microsoft.com/office/drawing/2014/main" id="{9E89D908-8CD9-F610-31DC-3163339534D2}"/>
              </a:ext>
            </a:extLst>
          </p:cNvPr>
          <p:cNvSpPr/>
          <p:nvPr/>
        </p:nvSpPr>
        <p:spPr>
          <a:xfrm>
            <a:off x="1" y="-13448"/>
            <a:ext cx="11053482" cy="954741"/>
          </a:xfrm>
          <a:custGeom>
            <a:avLst/>
            <a:gdLst>
              <a:gd name="connsiteX0" fmla="*/ 0 w 10757647"/>
              <a:gd name="connsiteY0" fmla="*/ 0 h 941294"/>
              <a:gd name="connsiteX1" fmla="*/ 10757647 w 10757647"/>
              <a:gd name="connsiteY1" fmla="*/ 0 h 941294"/>
              <a:gd name="connsiteX2" fmla="*/ 10757647 w 10757647"/>
              <a:gd name="connsiteY2" fmla="*/ 941294 h 941294"/>
              <a:gd name="connsiteX3" fmla="*/ 0 w 10757647"/>
              <a:gd name="connsiteY3" fmla="*/ 941294 h 941294"/>
              <a:gd name="connsiteX4" fmla="*/ 0 w 10757647"/>
              <a:gd name="connsiteY4" fmla="*/ 0 h 941294"/>
              <a:gd name="connsiteX0" fmla="*/ 0 w 11053482"/>
              <a:gd name="connsiteY0" fmla="*/ 13447 h 954741"/>
              <a:gd name="connsiteX1" fmla="*/ 11053482 w 11053482"/>
              <a:gd name="connsiteY1" fmla="*/ 0 h 954741"/>
              <a:gd name="connsiteX2" fmla="*/ 10757647 w 11053482"/>
              <a:gd name="connsiteY2" fmla="*/ 954741 h 954741"/>
              <a:gd name="connsiteX3" fmla="*/ 0 w 11053482"/>
              <a:gd name="connsiteY3" fmla="*/ 954741 h 954741"/>
              <a:gd name="connsiteX4" fmla="*/ 0 w 11053482"/>
              <a:gd name="connsiteY4" fmla="*/ 13447 h 9547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53482" h="954741">
                <a:moveTo>
                  <a:pt x="0" y="13447"/>
                </a:moveTo>
                <a:lnTo>
                  <a:pt x="11053482" y="0"/>
                </a:lnTo>
                <a:lnTo>
                  <a:pt x="10757647" y="954741"/>
                </a:lnTo>
                <a:lnTo>
                  <a:pt x="0" y="954741"/>
                </a:lnTo>
                <a:lnTo>
                  <a:pt x="0" y="13447"/>
                </a:lnTo>
                <a:close/>
              </a:path>
            </a:pathLst>
          </a:custGeom>
          <a:solidFill>
            <a:schemeClr val="accent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TextBox 4">
            <a:extLst>
              <a:ext uri="{FF2B5EF4-FFF2-40B4-BE49-F238E27FC236}">
                <a16:creationId xmlns:a16="http://schemas.microsoft.com/office/drawing/2014/main" id="{5CFC5E38-7454-3FDB-43ED-C7E5922890BB}"/>
              </a:ext>
            </a:extLst>
          </p:cNvPr>
          <p:cNvSpPr txBox="1"/>
          <p:nvPr/>
        </p:nvSpPr>
        <p:spPr>
          <a:xfrm>
            <a:off x="327025" y="142515"/>
            <a:ext cx="10468354" cy="646331"/>
          </a:xfrm>
          <a:prstGeom prst="rect">
            <a:avLst/>
          </a:prstGeom>
          <a:noFill/>
        </p:spPr>
        <p:txBody>
          <a:bodyPr wrap="square">
            <a:spAutoFit/>
          </a:bodyPr>
          <a:lstStyle/>
          <a:p>
            <a:r>
              <a:rPr lang="en-US" sz="3600" i="1" dirty="0">
                <a:solidFill>
                  <a:schemeClr val="bg1"/>
                </a:solidFill>
                <a:latin typeface="Cambria" panose="02040503050406030204" pitchFamily="18" charset="0"/>
                <a:ea typeface="Cambria" panose="02040503050406030204" pitchFamily="18" charset="0"/>
              </a:rPr>
              <a:t>Appeals to the Appellate Tribunal</a:t>
            </a:r>
            <a:endParaRPr lang="en-IN" sz="3600" i="1" dirty="0">
              <a:solidFill>
                <a:schemeClr val="bg1"/>
              </a:solidFill>
              <a:latin typeface="Cambria" panose="02040503050406030204" pitchFamily="18" charset="0"/>
              <a:ea typeface="Cambria" panose="02040503050406030204" pitchFamily="18" charset="0"/>
            </a:endParaRPr>
          </a:p>
        </p:txBody>
      </p:sp>
      <p:pic>
        <p:nvPicPr>
          <p:cNvPr id="6" name="Picture 4" descr="H N A &amp; Co LLP">
            <a:extLst>
              <a:ext uri="{FF2B5EF4-FFF2-40B4-BE49-F238E27FC236}">
                <a16:creationId xmlns:a16="http://schemas.microsoft.com/office/drawing/2014/main" id="{32974628-AF3A-D0EA-6A2E-2641F902B3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87390" y="-10633"/>
            <a:ext cx="3195505" cy="996758"/>
          </a:xfrm>
          <a:prstGeom prst="rect">
            <a:avLst/>
          </a:prstGeom>
          <a:solidFill>
            <a:schemeClr val="bg1"/>
          </a:solidFill>
        </p:spPr>
      </p:pic>
      <p:sp>
        <p:nvSpPr>
          <p:cNvPr id="9" name="Title 2">
            <a:extLst>
              <a:ext uri="{FF2B5EF4-FFF2-40B4-BE49-F238E27FC236}">
                <a16:creationId xmlns:a16="http://schemas.microsoft.com/office/drawing/2014/main" id="{03EEE6BF-91A2-31FC-D724-CA733291EBF8}"/>
              </a:ext>
            </a:extLst>
          </p:cNvPr>
          <p:cNvSpPr>
            <a:spLocks noGrp="1"/>
          </p:cNvSpPr>
          <p:nvPr>
            <p:ph type="title"/>
          </p:nvPr>
        </p:nvSpPr>
        <p:spPr>
          <a:xfrm>
            <a:off x="0" y="1601615"/>
            <a:ext cx="3240803" cy="565882"/>
          </a:xfrm>
          <a:solidFill>
            <a:schemeClr val="accent1">
              <a:lumMod val="75000"/>
            </a:schemeClr>
          </a:solidFill>
        </p:spPr>
        <p:txBody>
          <a:bodyPr/>
          <a:lstStyle/>
          <a:p>
            <a:r>
              <a:rPr lang="en-US" sz="3000" dirty="0">
                <a:solidFill>
                  <a:schemeClr val="bg1"/>
                </a:solidFill>
                <a:latin typeface="Cambria" panose="02040503050406030204" pitchFamily="18" charset="0"/>
                <a:ea typeface="Cambria" panose="02040503050406030204" pitchFamily="18" charset="0"/>
              </a:rPr>
              <a:t>Section 112</a:t>
            </a:r>
            <a:r>
              <a:rPr lang="en-US" sz="2400" dirty="0">
                <a:solidFill>
                  <a:schemeClr val="bg1"/>
                </a:solidFill>
                <a:latin typeface="Cambria" panose="02040503050406030204" pitchFamily="18" charset="0"/>
                <a:ea typeface="Cambria" panose="02040503050406030204" pitchFamily="18" charset="0"/>
              </a:rPr>
              <a:t> </a:t>
            </a:r>
          </a:p>
        </p:txBody>
      </p:sp>
      <p:sp>
        <p:nvSpPr>
          <p:cNvPr id="7" name="Picture Placeholder 6">
            <a:extLst>
              <a:ext uri="{FF2B5EF4-FFF2-40B4-BE49-F238E27FC236}">
                <a16:creationId xmlns:a16="http://schemas.microsoft.com/office/drawing/2014/main" id="{E6604E34-3BF1-4AFE-139B-DD34374F666C}"/>
              </a:ext>
            </a:extLst>
          </p:cNvPr>
          <p:cNvSpPr>
            <a:spLocks noGrp="1"/>
          </p:cNvSpPr>
          <p:nvPr>
            <p:ph type="pic" sz="quarter" idx="36"/>
          </p:nvPr>
        </p:nvSpPr>
        <p:spPr/>
        <p:txBody>
          <a:bodyPr/>
          <a:lstStyle/>
          <a:p>
            <a:endParaRPr lang="en-US"/>
          </a:p>
        </p:txBody>
      </p:sp>
    </p:spTree>
    <p:extLst>
      <p:ext uri="{BB962C8B-B14F-4D97-AF65-F5344CB8AC3E}">
        <p14:creationId xmlns:p14="http://schemas.microsoft.com/office/powerpoint/2010/main" val="40835556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065FFA-E827-AFD7-2D27-C3BD4383B3CD}"/>
            </a:ext>
          </a:extLst>
        </p:cNvPr>
        <p:cNvGrpSpPr/>
        <p:nvPr/>
      </p:nvGrpSpPr>
      <p:grpSpPr>
        <a:xfrm>
          <a:off x="0" y="0"/>
          <a:ext cx="0" cy="0"/>
          <a:chOff x="0" y="0"/>
          <a:chExt cx="0" cy="0"/>
        </a:xfrm>
      </p:grpSpPr>
      <p:sp>
        <p:nvSpPr>
          <p:cNvPr id="10" name="Text Placeholder 9">
            <a:extLst>
              <a:ext uri="{FF2B5EF4-FFF2-40B4-BE49-F238E27FC236}">
                <a16:creationId xmlns:a16="http://schemas.microsoft.com/office/drawing/2014/main" id="{A533562D-019C-2F71-1234-246A4BBA6302}"/>
              </a:ext>
            </a:extLst>
          </p:cNvPr>
          <p:cNvSpPr>
            <a:spLocks noGrp="1"/>
          </p:cNvSpPr>
          <p:nvPr>
            <p:ph type="body" sz="quarter" idx="27"/>
          </p:nvPr>
        </p:nvSpPr>
        <p:spPr>
          <a:xfrm>
            <a:off x="3357676" y="1139273"/>
            <a:ext cx="8479446" cy="5124130"/>
          </a:xfrm>
        </p:spPr>
        <p:txBody>
          <a:bodyPr anchor="t"/>
          <a:lstStyle/>
          <a:p>
            <a:pPr algn="just"/>
            <a:r>
              <a:rPr lang="en-US" sz="2800" u="sng" dirty="0">
                <a:solidFill>
                  <a:schemeClr val="tx1"/>
                </a:solidFill>
                <a:latin typeface="Cambria" panose="02040503050406030204" pitchFamily="18" charset="0"/>
                <a:ea typeface="Cambria" panose="02040503050406030204" pitchFamily="18" charset="0"/>
              </a:rPr>
              <a:t>Pre-Deposit in case of only Penalty:</a:t>
            </a:r>
          </a:p>
          <a:p>
            <a:pPr algn="just"/>
            <a:r>
              <a:rPr lang="en-US" sz="2800" b="0" i="1" dirty="0">
                <a:solidFill>
                  <a:schemeClr val="tx1"/>
                </a:solidFill>
                <a:latin typeface="Cambria" panose="02040503050406030204" pitchFamily="18" charset="0"/>
                <a:ea typeface="Cambria" panose="02040503050406030204" pitchFamily="18" charset="0"/>
              </a:rPr>
              <a:t>Provided that in case of any order demanding penalty without involving demand of any tax, no appeal shall be filed against such order </a:t>
            </a:r>
            <a:r>
              <a:rPr lang="en-US" sz="2800" i="1" u="sng" dirty="0">
                <a:solidFill>
                  <a:schemeClr val="tx1"/>
                </a:solidFill>
                <a:latin typeface="Cambria" panose="02040503050406030204" pitchFamily="18" charset="0"/>
                <a:ea typeface="Cambria" panose="02040503050406030204" pitchFamily="18" charset="0"/>
              </a:rPr>
              <a:t>unless a sum equal to ten per cent. of the said penalty</a:t>
            </a:r>
            <a:r>
              <a:rPr lang="en-US" sz="2800" b="0" i="1" dirty="0">
                <a:solidFill>
                  <a:schemeClr val="tx1"/>
                </a:solidFill>
                <a:latin typeface="Cambria" panose="02040503050406030204" pitchFamily="18" charset="0"/>
                <a:ea typeface="Cambria" panose="02040503050406030204" pitchFamily="18" charset="0"/>
              </a:rPr>
              <a:t>, in addition to the amount payable under the proviso to sub-section (6) of section 107 has been paid by the appellant.</a:t>
            </a:r>
          </a:p>
          <a:p>
            <a:pPr algn="just"/>
            <a:r>
              <a:rPr lang="en-US" sz="2800" u="sng" dirty="0">
                <a:solidFill>
                  <a:schemeClr val="tx1"/>
                </a:solidFill>
                <a:latin typeface="Cambria" panose="02040503050406030204" pitchFamily="18" charset="0"/>
                <a:ea typeface="Cambria" panose="02040503050406030204" pitchFamily="18" charset="0"/>
              </a:rPr>
              <a:t>Stay of Recovery:</a:t>
            </a:r>
          </a:p>
          <a:p>
            <a:pPr algn="just"/>
            <a:r>
              <a:rPr lang="en-US" sz="2800" b="0" i="1" dirty="0">
                <a:solidFill>
                  <a:schemeClr val="tx1"/>
                </a:solidFill>
                <a:latin typeface="Cambria" panose="02040503050406030204" pitchFamily="18" charset="0"/>
                <a:ea typeface="Cambria" panose="02040503050406030204" pitchFamily="18" charset="0"/>
              </a:rPr>
              <a:t>(9) Where the appellant has paid the amount as per sub-section (8), the recovery proceedings for the balance amount shall be deemed </a:t>
            </a:r>
            <a:r>
              <a:rPr lang="en-US" sz="2800" i="1" u="sng" dirty="0">
                <a:solidFill>
                  <a:schemeClr val="tx1"/>
                </a:solidFill>
                <a:latin typeface="Cambria" panose="02040503050406030204" pitchFamily="18" charset="0"/>
                <a:ea typeface="Cambria" panose="02040503050406030204" pitchFamily="18" charset="0"/>
              </a:rPr>
              <a:t>to be stayed</a:t>
            </a:r>
            <a:r>
              <a:rPr lang="en-US" sz="2800" b="0" i="1" dirty="0">
                <a:solidFill>
                  <a:schemeClr val="tx1"/>
                </a:solidFill>
                <a:latin typeface="Cambria" panose="02040503050406030204" pitchFamily="18" charset="0"/>
                <a:ea typeface="Cambria" panose="02040503050406030204" pitchFamily="18" charset="0"/>
              </a:rPr>
              <a:t> till the disposal of the appeal.</a:t>
            </a:r>
          </a:p>
        </p:txBody>
      </p:sp>
      <p:sp>
        <p:nvSpPr>
          <p:cNvPr id="15" name="Slide Number Placeholder 13">
            <a:extLst>
              <a:ext uri="{FF2B5EF4-FFF2-40B4-BE49-F238E27FC236}">
                <a16:creationId xmlns:a16="http://schemas.microsoft.com/office/drawing/2014/main" id="{1C4D017A-3A72-4A1C-9C58-3067F1944CB7}"/>
              </a:ext>
            </a:extLst>
          </p:cNvPr>
          <p:cNvSpPr txBox="1">
            <a:spLocks/>
          </p:cNvSpPr>
          <p:nvPr/>
        </p:nvSpPr>
        <p:spPr>
          <a:xfrm>
            <a:off x="11194169" y="6215665"/>
            <a:ext cx="458592" cy="365125"/>
          </a:xfrm>
          <a:prstGeom prst="rect">
            <a:avLst/>
          </a:prstGeom>
        </p:spPr>
        <p:txBody>
          <a:bodyPr anchor="ctr"/>
          <a:lstStyle>
            <a:defPPr>
              <a:defRPr lang="zh-CN"/>
            </a:defPPr>
            <a:lvl1pPr marL="0" algn="ctr" defTabSz="914400" rtl="0" eaLnBrk="1" latinLnBrk="0" hangingPunct="1">
              <a:defRPr sz="1200" b="0" i="0" kern="1200">
                <a:solidFill>
                  <a:schemeClr val="tx1"/>
                </a:solidFill>
                <a:latin typeface="Abadi" panose="020B0604020104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47FEACEE-25B4-4A2D-B147-27296E36371D}" type="slidenum">
              <a:rPr kumimoji="0" lang="en-US" altLang="zh-CN" sz="1200" b="0" i="0" u="none" strike="noStrike" kern="1200" cap="none" spc="0" normalizeH="0" baseline="0" noProof="0" smtClean="0">
                <a:ln>
                  <a:noFill/>
                </a:ln>
                <a:solidFill>
                  <a:srgbClr val="FFFFFF"/>
                </a:solidFill>
                <a:effectLst/>
                <a:uLnTx/>
                <a:uFillTx/>
                <a:latin typeface="Abadi" panose="020B0604020104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19</a:t>
            </a:fld>
            <a:endParaRPr kumimoji="0" lang="en-US" altLang="zh-CN" sz="1200" b="0" i="0" u="none" strike="noStrike" kern="1200" cap="none" spc="0" normalizeH="0" baseline="0" noProof="0" dirty="0">
              <a:ln>
                <a:noFill/>
              </a:ln>
              <a:solidFill>
                <a:srgbClr val="FFFFFF"/>
              </a:solidFill>
              <a:effectLst/>
              <a:uLnTx/>
              <a:uFillTx/>
              <a:latin typeface="Abadi" panose="020B0604020104020204" pitchFamily="34" charset="0"/>
              <a:ea typeface="+mn-ea"/>
              <a:cs typeface="+mn-cs"/>
            </a:endParaRPr>
          </a:p>
        </p:txBody>
      </p:sp>
      <p:sp>
        <p:nvSpPr>
          <p:cNvPr id="2" name="Rectangle 1">
            <a:extLst>
              <a:ext uri="{FF2B5EF4-FFF2-40B4-BE49-F238E27FC236}">
                <a16:creationId xmlns:a16="http://schemas.microsoft.com/office/drawing/2014/main" id="{94FA85C8-65E3-8F0B-CA81-4EE685C9C9A8}"/>
              </a:ext>
            </a:extLst>
          </p:cNvPr>
          <p:cNvSpPr/>
          <p:nvPr/>
        </p:nvSpPr>
        <p:spPr>
          <a:xfrm>
            <a:off x="12021483" y="0"/>
            <a:ext cx="170517" cy="6871448"/>
          </a:xfrm>
          <a:prstGeom prst="rect">
            <a:avLst/>
          </a:prstGeom>
          <a:solidFill>
            <a:schemeClr val="accent1">
              <a:lumMod val="7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 name="Rectangle 1">
            <a:extLst>
              <a:ext uri="{FF2B5EF4-FFF2-40B4-BE49-F238E27FC236}">
                <a16:creationId xmlns:a16="http://schemas.microsoft.com/office/drawing/2014/main" id="{519DC8C8-77CC-A9F0-638A-58D8AD46D624}"/>
              </a:ext>
            </a:extLst>
          </p:cNvPr>
          <p:cNvSpPr/>
          <p:nvPr/>
        </p:nvSpPr>
        <p:spPr>
          <a:xfrm>
            <a:off x="1" y="-13448"/>
            <a:ext cx="11053482" cy="954741"/>
          </a:xfrm>
          <a:custGeom>
            <a:avLst/>
            <a:gdLst>
              <a:gd name="connsiteX0" fmla="*/ 0 w 10757647"/>
              <a:gd name="connsiteY0" fmla="*/ 0 h 941294"/>
              <a:gd name="connsiteX1" fmla="*/ 10757647 w 10757647"/>
              <a:gd name="connsiteY1" fmla="*/ 0 h 941294"/>
              <a:gd name="connsiteX2" fmla="*/ 10757647 w 10757647"/>
              <a:gd name="connsiteY2" fmla="*/ 941294 h 941294"/>
              <a:gd name="connsiteX3" fmla="*/ 0 w 10757647"/>
              <a:gd name="connsiteY3" fmla="*/ 941294 h 941294"/>
              <a:gd name="connsiteX4" fmla="*/ 0 w 10757647"/>
              <a:gd name="connsiteY4" fmla="*/ 0 h 941294"/>
              <a:gd name="connsiteX0" fmla="*/ 0 w 11053482"/>
              <a:gd name="connsiteY0" fmla="*/ 13447 h 954741"/>
              <a:gd name="connsiteX1" fmla="*/ 11053482 w 11053482"/>
              <a:gd name="connsiteY1" fmla="*/ 0 h 954741"/>
              <a:gd name="connsiteX2" fmla="*/ 10757647 w 11053482"/>
              <a:gd name="connsiteY2" fmla="*/ 954741 h 954741"/>
              <a:gd name="connsiteX3" fmla="*/ 0 w 11053482"/>
              <a:gd name="connsiteY3" fmla="*/ 954741 h 954741"/>
              <a:gd name="connsiteX4" fmla="*/ 0 w 11053482"/>
              <a:gd name="connsiteY4" fmla="*/ 13447 h 9547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53482" h="954741">
                <a:moveTo>
                  <a:pt x="0" y="13447"/>
                </a:moveTo>
                <a:lnTo>
                  <a:pt x="11053482" y="0"/>
                </a:lnTo>
                <a:lnTo>
                  <a:pt x="10757647" y="954741"/>
                </a:lnTo>
                <a:lnTo>
                  <a:pt x="0" y="954741"/>
                </a:lnTo>
                <a:lnTo>
                  <a:pt x="0" y="13447"/>
                </a:lnTo>
                <a:close/>
              </a:path>
            </a:pathLst>
          </a:custGeom>
          <a:solidFill>
            <a:schemeClr val="accent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TextBox 4">
            <a:extLst>
              <a:ext uri="{FF2B5EF4-FFF2-40B4-BE49-F238E27FC236}">
                <a16:creationId xmlns:a16="http://schemas.microsoft.com/office/drawing/2014/main" id="{82BF5E52-B640-7951-7D3A-71F0D411A30C}"/>
              </a:ext>
            </a:extLst>
          </p:cNvPr>
          <p:cNvSpPr txBox="1"/>
          <p:nvPr/>
        </p:nvSpPr>
        <p:spPr>
          <a:xfrm>
            <a:off x="327025" y="142515"/>
            <a:ext cx="10468354" cy="646331"/>
          </a:xfrm>
          <a:prstGeom prst="rect">
            <a:avLst/>
          </a:prstGeom>
          <a:noFill/>
        </p:spPr>
        <p:txBody>
          <a:bodyPr wrap="square">
            <a:spAutoFit/>
          </a:bodyPr>
          <a:lstStyle/>
          <a:p>
            <a:r>
              <a:rPr lang="en-US" sz="3600" i="1" dirty="0">
                <a:solidFill>
                  <a:schemeClr val="bg1"/>
                </a:solidFill>
                <a:latin typeface="Cambria" panose="02040503050406030204" pitchFamily="18" charset="0"/>
                <a:ea typeface="Cambria" panose="02040503050406030204" pitchFamily="18" charset="0"/>
              </a:rPr>
              <a:t>Appeals to the Appellate Tribunal</a:t>
            </a:r>
            <a:endParaRPr lang="en-IN" sz="3600" i="1" dirty="0">
              <a:solidFill>
                <a:schemeClr val="bg1"/>
              </a:solidFill>
              <a:latin typeface="Cambria" panose="02040503050406030204" pitchFamily="18" charset="0"/>
              <a:ea typeface="Cambria" panose="02040503050406030204" pitchFamily="18" charset="0"/>
            </a:endParaRPr>
          </a:p>
        </p:txBody>
      </p:sp>
      <p:sp>
        <p:nvSpPr>
          <p:cNvPr id="9" name="Title 2">
            <a:extLst>
              <a:ext uri="{FF2B5EF4-FFF2-40B4-BE49-F238E27FC236}">
                <a16:creationId xmlns:a16="http://schemas.microsoft.com/office/drawing/2014/main" id="{673252A6-2263-3378-52C4-78B60F0060EC}"/>
              </a:ext>
            </a:extLst>
          </p:cNvPr>
          <p:cNvSpPr>
            <a:spLocks noGrp="1"/>
          </p:cNvSpPr>
          <p:nvPr>
            <p:ph type="title"/>
          </p:nvPr>
        </p:nvSpPr>
        <p:spPr>
          <a:xfrm>
            <a:off x="0" y="1601615"/>
            <a:ext cx="3240803" cy="565882"/>
          </a:xfrm>
          <a:solidFill>
            <a:schemeClr val="accent1">
              <a:lumMod val="75000"/>
            </a:schemeClr>
          </a:solidFill>
        </p:spPr>
        <p:txBody>
          <a:bodyPr/>
          <a:lstStyle/>
          <a:p>
            <a:r>
              <a:rPr lang="en-US" sz="3000" dirty="0">
                <a:solidFill>
                  <a:schemeClr val="bg1"/>
                </a:solidFill>
                <a:latin typeface="Cambria" panose="02040503050406030204" pitchFamily="18" charset="0"/>
                <a:ea typeface="Cambria" panose="02040503050406030204" pitchFamily="18" charset="0"/>
              </a:rPr>
              <a:t>Section 112</a:t>
            </a:r>
            <a:r>
              <a:rPr lang="en-US" sz="2400" dirty="0">
                <a:solidFill>
                  <a:schemeClr val="bg1"/>
                </a:solidFill>
                <a:latin typeface="Cambria" panose="02040503050406030204" pitchFamily="18" charset="0"/>
                <a:ea typeface="Cambria" panose="02040503050406030204" pitchFamily="18" charset="0"/>
              </a:rPr>
              <a:t> </a:t>
            </a:r>
          </a:p>
        </p:txBody>
      </p:sp>
      <p:sp>
        <p:nvSpPr>
          <p:cNvPr id="7" name="Picture Placeholder 6">
            <a:extLst>
              <a:ext uri="{FF2B5EF4-FFF2-40B4-BE49-F238E27FC236}">
                <a16:creationId xmlns:a16="http://schemas.microsoft.com/office/drawing/2014/main" id="{E1B9D316-6C26-68EB-6725-3FAD46ADE798}"/>
              </a:ext>
            </a:extLst>
          </p:cNvPr>
          <p:cNvSpPr>
            <a:spLocks noGrp="1"/>
          </p:cNvSpPr>
          <p:nvPr>
            <p:ph type="pic" sz="quarter" idx="36"/>
          </p:nvPr>
        </p:nvSpPr>
        <p:spPr/>
        <p:txBody>
          <a:bodyPr/>
          <a:lstStyle/>
          <a:p>
            <a:endParaRPr lang="en-US"/>
          </a:p>
        </p:txBody>
      </p:sp>
    </p:spTree>
    <p:extLst>
      <p:ext uri="{BB962C8B-B14F-4D97-AF65-F5344CB8AC3E}">
        <p14:creationId xmlns:p14="http://schemas.microsoft.com/office/powerpoint/2010/main" val="40091077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72877" y="-1431955"/>
            <a:ext cx="10119201" cy="10119201"/>
            <a:chOff x="0" y="0"/>
            <a:chExt cx="812800" cy="812800"/>
          </a:xfrm>
        </p:grpSpPr>
        <p:sp>
          <p:nvSpPr>
            <p:cNvPr id="3" name="Freeform 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38100" cap="sq">
              <a:solidFill>
                <a:srgbClr val="145DA0"/>
              </a:solidFill>
              <a:prstDash val="solid"/>
              <a:miter/>
            </a:ln>
          </p:spPr>
          <p:txBody>
            <a:bodyPr/>
            <a:lstStyle/>
            <a:p>
              <a:endParaRPr lang="en-IN" sz="1200">
                <a:latin typeface="Cambria" panose="02040503050406030204" pitchFamily="18" charset="0"/>
                <a:ea typeface="Cambria" panose="02040503050406030204" pitchFamily="18" charset="0"/>
              </a:endParaRPr>
            </a:p>
          </p:txBody>
        </p:sp>
        <p:sp>
          <p:nvSpPr>
            <p:cNvPr id="4" name="TextBox 4"/>
            <p:cNvSpPr txBox="1"/>
            <p:nvPr/>
          </p:nvSpPr>
          <p:spPr>
            <a:xfrm>
              <a:off x="76200" y="38100"/>
              <a:ext cx="660400" cy="698500"/>
            </a:xfrm>
            <a:prstGeom prst="rect">
              <a:avLst/>
            </a:prstGeom>
          </p:spPr>
          <p:txBody>
            <a:bodyPr lIns="33867" tIns="33867" rIns="33867" bIns="33867" rtlCol="0" anchor="ctr"/>
            <a:lstStyle/>
            <a:p>
              <a:pPr algn="ctr">
                <a:lnSpc>
                  <a:spcPts val="1773"/>
                </a:lnSpc>
                <a:spcBef>
                  <a:spcPct val="0"/>
                </a:spcBef>
              </a:pPr>
              <a:endParaRPr sz="1200">
                <a:latin typeface="Cambria" panose="02040503050406030204" pitchFamily="18" charset="0"/>
                <a:ea typeface="Cambria" panose="02040503050406030204" pitchFamily="18" charset="0"/>
              </a:endParaRPr>
            </a:p>
          </p:txBody>
        </p:sp>
      </p:grpSp>
      <p:grpSp>
        <p:nvGrpSpPr>
          <p:cNvPr id="5" name="Group 5"/>
          <p:cNvGrpSpPr/>
          <p:nvPr/>
        </p:nvGrpSpPr>
        <p:grpSpPr>
          <a:xfrm>
            <a:off x="-4061337" y="-1010920"/>
            <a:ext cx="9254614" cy="9254613"/>
            <a:chOff x="0" y="4835"/>
            <a:chExt cx="812800" cy="812800"/>
          </a:xfrm>
        </p:grpSpPr>
        <p:sp>
          <p:nvSpPr>
            <p:cNvPr id="6" name="Freeform 6"/>
            <p:cNvSpPr/>
            <p:nvPr/>
          </p:nvSpPr>
          <p:spPr>
            <a:xfrm>
              <a:off x="0" y="4835"/>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45DA0"/>
            </a:solidFill>
          </p:spPr>
          <p:txBody>
            <a:bodyPr/>
            <a:lstStyle/>
            <a:p>
              <a:endParaRPr lang="en-IN" sz="1200">
                <a:latin typeface="Cambria" panose="02040503050406030204" pitchFamily="18" charset="0"/>
                <a:ea typeface="Cambria" panose="02040503050406030204" pitchFamily="18" charset="0"/>
              </a:endParaRPr>
            </a:p>
          </p:txBody>
        </p:sp>
        <p:sp>
          <p:nvSpPr>
            <p:cNvPr id="7" name="TextBox 7"/>
            <p:cNvSpPr txBox="1"/>
            <p:nvPr/>
          </p:nvSpPr>
          <p:spPr>
            <a:xfrm>
              <a:off x="76200" y="38100"/>
              <a:ext cx="660400" cy="698500"/>
            </a:xfrm>
            <a:prstGeom prst="rect">
              <a:avLst/>
            </a:prstGeom>
          </p:spPr>
          <p:txBody>
            <a:bodyPr lIns="33867" tIns="33867" rIns="33867" bIns="33867" rtlCol="0" anchor="ctr"/>
            <a:lstStyle/>
            <a:p>
              <a:pPr algn="ctr">
                <a:lnSpc>
                  <a:spcPts val="1773"/>
                </a:lnSpc>
                <a:spcBef>
                  <a:spcPct val="0"/>
                </a:spcBef>
              </a:pPr>
              <a:endParaRPr sz="1200">
                <a:latin typeface="Cambria" panose="02040503050406030204" pitchFamily="18" charset="0"/>
                <a:ea typeface="Cambria" panose="02040503050406030204" pitchFamily="18" charset="0"/>
              </a:endParaRPr>
            </a:p>
          </p:txBody>
        </p:sp>
      </p:grpSp>
      <p:grpSp>
        <p:nvGrpSpPr>
          <p:cNvPr id="8" name="Group 8"/>
          <p:cNvGrpSpPr/>
          <p:nvPr/>
        </p:nvGrpSpPr>
        <p:grpSpPr>
          <a:xfrm>
            <a:off x="5744558" y="1561041"/>
            <a:ext cx="936355" cy="934924"/>
            <a:chOff x="0" y="0"/>
            <a:chExt cx="812800" cy="812800"/>
          </a:xfrm>
        </p:grpSpPr>
        <p:sp>
          <p:nvSpPr>
            <p:cNvPr id="9" name="Freeform 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45DA0"/>
            </a:solidFill>
          </p:spPr>
          <p:txBody>
            <a:bodyPr/>
            <a:lstStyle/>
            <a:p>
              <a:endParaRPr lang="en-IN" sz="1200" dirty="0">
                <a:latin typeface="Cambria" panose="02040503050406030204" pitchFamily="18" charset="0"/>
                <a:ea typeface="Cambria" panose="02040503050406030204" pitchFamily="18" charset="0"/>
              </a:endParaRPr>
            </a:p>
          </p:txBody>
        </p:sp>
        <p:sp>
          <p:nvSpPr>
            <p:cNvPr id="10" name="TextBox 10"/>
            <p:cNvSpPr txBox="1"/>
            <p:nvPr/>
          </p:nvSpPr>
          <p:spPr>
            <a:xfrm>
              <a:off x="76200" y="38100"/>
              <a:ext cx="660400" cy="698500"/>
            </a:xfrm>
            <a:prstGeom prst="rect">
              <a:avLst/>
            </a:prstGeom>
          </p:spPr>
          <p:txBody>
            <a:bodyPr lIns="33867" tIns="33867" rIns="33867" bIns="33867" rtlCol="0" anchor="ctr"/>
            <a:lstStyle/>
            <a:p>
              <a:pPr algn="ctr">
                <a:lnSpc>
                  <a:spcPts val="1773"/>
                </a:lnSpc>
                <a:spcBef>
                  <a:spcPct val="0"/>
                </a:spcBef>
              </a:pPr>
              <a:endParaRPr sz="1200">
                <a:latin typeface="Cambria" panose="02040503050406030204" pitchFamily="18" charset="0"/>
                <a:ea typeface="Cambria" panose="02040503050406030204" pitchFamily="18" charset="0"/>
              </a:endParaRPr>
            </a:p>
          </p:txBody>
        </p:sp>
      </p:grpSp>
      <p:sp>
        <p:nvSpPr>
          <p:cNvPr id="12" name="TextBox 12"/>
          <p:cNvSpPr txBox="1"/>
          <p:nvPr/>
        </p:nvSpPr>
        <p:spPr>
          <a:xfrm>
            <a:off x="5850048" y="1712287"/>
            <a:ext cx="756093" cy="602729"/>
          </a:xfrm>
          <a:prstGeom prst="rect">
            <a:avLst/>
          </a:prstGeom>
        </p:spPr>
        <p:txBody>
          <a:bodyPr lIns="0" tIns="0" rIns="0" bIns="0" rtlCol="0" anchor="t">
            <a:spAutoFit/>
          </a:bodyPr>
          <a:lstStyle/>
          <a:p>
            <a:pPr algn="ctr">
              <a:lnSpc>
                <a:spcPts val="4667"/>
              </a:lnSpc>
              <a:spcBef>
                <a:spcPct val="0"/>
              </a:spcBef>
            </a:pPr>
            <a:r>
              <a:rPr lang="en-US" sz="4000" b="1" dirty="0">
                <a:solidFill>
                  <a:srgbClr val="FDFDFD"/>
                </a:solidFill>
                <a:latin typeface="Cambria" panose="02040503050406030204" pitchFamily="18" charset="0"/>
                <a:ea typeface="Cambria" panose="02040503050406030204" pitchFamily="18" charset="0"/>
              </a:rPr>
              <a:t>1</a:t>
            </a:r>
          </a:p>
        </p:txBody>
      </p:sp>
      <p:grpSp>
        <p:nvGrpSpPr>
          <p:cNvPr id="13" name="Group 13"/>
          <p:cNvGrpSpPr/>
          <p:nvPr/>
        </p:nvGrpSpPr>
        <p:grpSpPr>
          <a:xfrm>
            <a:off x="6010103" y="2639710"/>
            <a:ext cx="983808" cy="973929"/>
            <a:chOff x="0" y="0"/>
            <a:chExt cx="812800" cy="812800"/>
          </a:xfrm>
        </p:grpSpPr>
        <p:sp>
          <p:nvSpPr>
            <p:cNvPr id="14" name="Freeform 1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45DA0"/>
            </a:solidFill>
          </p:spPr>
          <p:txBody>
            <a:bodyPr/>
            <a:lstStyle/>
            <a:p>
              <a:endParaRPr lang="en-IN" sz="1200">
                <a:latin typeface="Cambria" panose="02040503050406030204" pitchFamily="18" charset="0"/>
                <a:ea typeface="Cambria" panose="02040503050406030204" pitchFamily="18" charset="0"/>
              </a:endParaRPr>
            </a:p>
          </p:txBody>
        </p:sp>
        <p:sp>
          <p:nvSpPr>
            <p:cNvPr id="15" name="TextBox 15"/>
            <p:cNvSpPr txBox="1"/>
            <p:nvPr/>
          </p:nvSpPr>
          <p:spPr>
            <a:xfrm>
              <a:off x="76200" y="38100"/>
              <a:ext cx="660400" cy="698500"/>
            </a:xfrm>
            <a:prstGeom prst="rect">
              <a:avLst/>
            </a:prstGeom>
          </p:spPr>
          <p:txBody>
            <a:bodyPr lIns="33867" tIns="33867" rIns="33867" bIns="33867" rtlCol="0" anchor="ctr"/>
            <a:lstStyle/>
            <a:p>
              <a:pPr algn="ctr">
                <a:lnSpc>
                  <a:spcPts val="1773"/>
                </a:lnSpc>
                <a:spcBef>
                  <a:spcPct val="0"/>
                </a:spcBef>
              </a:pPr>
              <a:endParaRPr sz="1200">
                <a:latin typeface="Cambria" panose="02040503050406030204" pitchFamily="18" charset="0"/>
                <a:ea typeface="Cambria" panose="02040503050406030204" pitchFamily="18" charset="0"/>
              </a:endParaRPr>
            </a:p>
          </p:txBody>
        </p:sp>
      </p:grpSp>
      <p:sp>
        <p:nvSpPr>
          <p:cNvPr id="16" name="TextBox 16"/>
          <p:cNvSpPr txBox="1"/>
          <p:nvPr/>
        </p:nvSpPr>
        <p:spPr>
          <a:xfrm>
            <a:off x="6146511" y="2796710"/>
            <a:ext cx="756093" cy="602729"/>
          </a:xfrm>
          <a:prstGeom prst="rect">
            <a:avLst/>
          </a:prstGeom>
        </p:spPr>
        <p:txBody>
          <a:bodyPr lIns="0" tIns="0" rIns="0" bIns="0" rtlCol="0" anchor="t">
            <a:spAutoFit/>
          </a:bodyPr>
          <a:lstStyle/>
          <a:p>
            <a:pPr algn="ctr">
              <a:lnSpc>
                <a:spcPts val="4667"/>
              </a:lnSpc>
              <a:spcBef>
                <a:spcPct val="0"/>
              </a:spcBef>
            </a:pPr>
            <a:r>
              <a:rPr lang="en-US" sz="4000" b="1" dirty="0">
                <a:solidFill>
                  <a:srgbClr val="FDFDFD"/>
                </a:solidFill>
                <a:latin typeface="Cambria" panose="02040503050406030204" pitchFamily="18" charset="0"/>
                <a:ea typeface="Cambria" panose="02040503050406030204" pitchFamily="18" charset="0"/>
              </a:rPr>
              <a:t>2</a:t>
            </a:r>
          </a:p>
        </p:txBody>
      </p:sp>
      <p:grpSp>
        <p:nvGrpSpPr>
          <p:cNvPr id="17" name="Group 17"/>
          <p:cNvGrpSpPr/>
          <p:nvPr/>
        </p:nvGrpSpPr>
        <p:grpSpPr>
          <a:xfrm>
            <a:off x="5965747" y="3824743"/>
            <a:ext cx="1012762" cy="995423"/>
            <a:chOff x="0" y="0"/>
            <a:chExt cx="812800" cy="812800"/>
          </a:xfrm>
        </p:grpSpPr>
        <p:sp>
          <p:nvSpPr>
            <p:cNvPr id="18" name="Freeform 1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45DA0"/>
            </a:solidFill>
          </p:spPr>
          <p:txBody>
            <a:bodyPr/>
            <a:lstStyle/>
            <a:p>
              <a:endParaRPr lang="en-IN" sz="1200">
                <a:latin typeface="Cambria" panose="02040503050406030204" pitchFamily="18" charset="0"/>
                <a:ea typeface="Cambria" panose="02040503050406030204" pitchFamily="18" charset="0"/>
              </a:endParaRPr>
            </a:p>
          </p:txBody>
        </p:sp>
        <p:sp>
          <p:nvSpPr>
            <p:cNvPr id="19" name="TextBox 19"/>
            <p:cNvSpPr txBox="1"/>
            <p:nvPr/>
          </p:nvSpPr>
          <p:spPr>
            <a:xfrm>
              <a:off x="76200" y="38100"/>
              <a:ext cx="660400" cy="698500"/>
            </a:xfrm>
            <a:prstGeom prst="rect">
              <a:avLst/>
            </a:prstGeom>
          </p:spPr>
          <p:txBody>
            <a:bodyPr lIns="33867" tIns="33867" rIns="33867" bIns="33867" rtlCol="0" anchor="ctr"/>
            <a:lstStyle/>
            <a:p>
              <a:pPr algn="ctr">
                <a:lnSpc>
                  <a:spcPts val="1773"/>
                </a:lnSpc>
                <a:spcBef>
                  <a:spcPct val="0"/>
                </a:spcBef>
              </a:pPr>
              <a:endParaRPr sz="1200">
                <a:latin typeface="Cambria" panose="02040503050406030204" pitchFamily="18" charset="0"/>
                <a:ea typeface="Cambria" panose="02040503050406030204" pitchFamily="18" charset="0"/>
              </a:endParaRPr>
            </a:p>
          </p:txBody>
        </p:sp>
      </p:grpSp>
      <p:sp>
        <p:nvSpPr>
          <p:cNvPr id="20" name="TextBox 20"/>
          <p:cNvSpPr txBox="1"/>
          <p:nvPr/>
        </p:nvSpPr>
        <p:spPr>
          <a:xfrm>
            <a:off x="6113241" y="4003321"/>
            <a:ext cx="756093" cy="602729"/>
          </a:xfrm>
          <a:prstGeom prst="rect">
            <a:avLst/>
          </a:prstGeom>
        </p:spPr>
        <p:txBody>
          <a:bodyPr lIns="0" tIns="0" rIns="0" bIns="0" rtlCol="0" anchor="t">
            <a:spAutoFit/>
          </a:bodyPr>
          <a:lstStyle/>
          <a:p>
            <a:pPr algn="ctr">
              <a:lnSpc>
                <a:spcPts val="4667"/>
              </a:lnSpc>
              <a:spcBef>
                <a:spcPct val="0"/>
              </a:spcBef>
            </a:pPr>
            <a:r>
              <a:rPr lang="en-US" sz="4000" b="1" dirty="0">
                <a:solidFill>
                  <a:srgbClr val="FDFDFD"/>
                </a:solidFill>
                <a:latin typeface="Cambria" panose="02040503050406030204" pitchFamily="18" charset="0"/>
                <a:ea typeface="Cambria" panose="02040503050406030204" pitchFamily="18" charset="0"/>
              </a:rPr>
              <a:t>3</a:t>
            </a:r>
          </a:p>
        </p:txBody>
      </p:sp>
      <p:grpSp>
        <p:nvGrpSpPr>
          <p:cNvPr id="25" name="Group 25"/>
          <p:cNvGrpSpPr/>
          <p:nvPr/>
        </p:nvGrpSpPr>
        <p:grpSpPr>
          <a:xfrm>
            <a:off x="5398436" y="2010994"/>
            <a:ext cx="249071" cy="249071"/>
            <a:chOff x="0" y="0"/>
            <a:chExt cx="812800" cy="812800"/>
          </a:xfrm>
        </p:grpSpPr>
        <p:sp>
          <p:nvSpPr>
            <p:cNvPr id="26" name="Freeform 2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DFDFD"/>
            </a:solidFill>
            <a:ln w="38100" cap="sq">
              <a:solidFill>
                <a:srgbClr val="00569E"/>
              </a:solidFill>
              <a:prstDash val="solid"/>
              <a:miter/>
            </a:ln>
          </p:spPr>
          <p:txBody>
            <a:bodyPr/>
            <a:lstStyle/>
            <a:p>
              <a:endParaRPr lang="en-IN" sz="1200">
                <a:latin typeface="Cambria" panose="02040503050406030204" pitchFamily="18" charset="0"/>
                <a:ea typeface="Cambria" panose="02040503050406030204" pitchFamily="18" charset="0"/>
              </a:endParaRPr>
            </a:p>
          </p:txBody>
        </p:sp>
        <p:sp>
          <p:nvSpPr>
            <p:cNvPr id="27" name="TextBox 27"/>
            <p:cNvSpPr txBox="1"/>
            <p:nvPr/>
          </p:nvSpPr>
          <p:spPr>
            <a:xfrm>
              <a:off x="76200" y="28575"/>
              <a:ext cx="660400" cy="708025"/>
            </a:xfrm>
            <a:prstGeom prst="rect">
              <a:avLst/>
            </a:prstGeom>
          </p:spPr>
          <p:txBody>
            <a:bodyPr lIns="0" tIns="0" rIns="0" bIns="0" rtlCol="0" anchor="ctr"/>
            <a:lstStyle/>
            <a:p>
              <a:pPr algn="ctr">
                <a:lnSpc>
                  <a:spcPts val="2427"/>
                </a:lnSpc>
              </a:pPr>
              <a:endParaRPr sz="1200">
                <a:latin typeface="Cambria" panose="02040503050406030204" pitchFamily="18" charset="0"/>
                <a:ea typeface="Cambria" panose="02040503050406030204" pitchFamily="18" charset="0"/>
              </a:endParaRPr>
            </a:p>
          </p:txBody>
        </p:sp>
      </p:grpSp>
      <p:grpSp>
        <p:nvGrpSpPr>
          <p:cNvPr id="28" name="Group 28"/>
          <p:cNvGrpSpPr/>
          <p:nvPr/>
        </p:nvGrpSpPr>
        <p:grpSpPr>
          <a:xfrm>
            <a:off x="5580245" y="4159237"/>
            <a:ext cx="249071" cy="249071"/>
            <a:chOff x="0" y="0"/>
            <a:chExt cx="812800" cy="812800"/>
          </a:xfrm>
        </p:grpSpPr>
        <p:sp>
          <p:nvSpPr>
            <p:cNvPr id="29" name="Freeform 2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DFDFD"/>
            </a:solidFill>
            <a:ln w="38100" cap="sq">
              <a:solidFill>
                <a:srgbClr val="00569E"/>
              </a:solidFill>
              <a:prstDash val="solid"/>
              <a:miter/>
            </a:ln>
          </p:spPr>
          <p:txBody>
            <a:bodyPr/>
            <a:lstStyle/>
            <a:p>
              <a:endParaRPr lang="en-IN" sz="1200">
                <a:latin typeface="Cambria" panose="02040503050406030204" pitchFamily="18" charset="0"/>
                <a:ea typeface="Cambria" panose="02040503050406030204" pitchFamily="18" charset="0"/>
              </a:endParaRPr>
            </a:p>
          </p:txBody>
        </p:sp>
        <p:sp>
          <p:nvSpPr>
            <p:cNvPr id="30" name="TextBox 30"/>
            <p:cNvSpPr txBox="1"/>
            <p:nvPr/>
          </p:nvSpPr>
          <p:spPr>
            <a:xfrm>
              <a:off x="76200" y="28575"/>
              <a:ext cx="660400" cy="708025"/>
            </a:xfrm>
            <a:prstGeom prst="rect">
              <a:avLst/>
            </a:prstGeom>
          </p:spPr>
          <p:txBody>
            <a:bodyPr lIns="0" tIns="0" rIns="0" bIns="0" rtlCol="0" anchor="ctr"/>
            <a:lstStyle/>
            <a:p>
              <a:pPr algn="ctr">
                <a:lnSpc>
                  <a:spcPts val="2427"/>
                </a:lnSpc>
              </a:pPr>
              <a:endParaRPr sz="1200">
                <a:latin typeface="Cambria" panose="02040503050406030204" pitchFamily="18" charset="0"/>
                <a:ea typeface="Cambria" panose="02040503050406030204" pitchFamily="18" charset="0"/>
              </a:endParaRPr>
            </a:p>
          </p:txBody>
        </p:sp>
      </p:grpSp>
      <p:grpSp>
        <p:nvGrpSpPr>
          <p:cNvPr id="34" name="Group 34"/>
          <p:cNvGrpSpPr/>
          <p:nvPr/>
        </p:nvGrpSpPr>
        <p:grpSpPr>
          <a:xfrm>
            <a:off x="5321634" y="5232620"/>
            <a:ext cx="249071" cy="249071"/>
            <a:chOff x="0" y="0"/>
            <a:chExt cx="812800" cy="812800"/>
          </a:xfrm>
        </p:grpSpPr>
        <p:sp>
          <p:nvSpPr>
            <p:cNvPr id="35" name="Freeform 3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DFDFD"/>
            </a:solidFill>
            <a:ln w="38100" cap="sq">
              <a:solidFill>
                <a:srgbClr val="00569E"/>
              </a:solidFill>
              <a:prstDash val="solid"/>
              <a:miter/>
            </a:ln>
          </p:spPr>
          <p:txBody>
            <a:bodyPr/>
            <a:lstStyle/>
            <a:p>
              <a:endParaRPr lang="en-IN" sz="1200">
                <a:latin typeface="Cambria" panose="02040503050406030204" pitchFamily="18" charset="0"/>
                <a:ea typeface="Cambria" panose="02040503050406030204" pitchFamily="18" charset="0"/>
              </a:endParaRPr>
            </a:p>
          </p:txBody>
        </p:sp>
        <p:sp>
          <p:nvSpPr>
            <p:cNvPr id="36" name="TextBox 36"/>
            <p:cNvSpPr txBox="1"/>
            <p:nvPr/>
          </p:nvSpPr>
          <p:spPr>
            <a:xfrm>
              <a:off x="76200" y="28575"/>
              <a:ext cx="660400" cy="708025"/>
            </a:xfrm>
            <a:prstGeom prst="rect">
              <a:avLst/>
            </a:prstGeom>
          </p:spPr>
          <p:txBody>
            <a:bodyPr lIns="0" tIns="0" rIns="0" bIns="0" rtlCol="0" anchor="ctr"/>
            <a:lstStyle/>
            <a:p>
              <a:pPr algn="ctr">
                <a:lnSpc>
                  <a:spcPts val="2427"/>
                </a:lnSpc>
              </a:pPr>
              <a:endParaRPr sz="1200">
                <a:latin typeface="Cambria" panose="02040503050406030204" pitchFamily="18" charset="0"/>
                <a:ea typeface="Cambria" panose="02040503050406030204" pitchFamily="18" charset="0"/>
              </a:endParaRPr>
            </a:p>
          </p:txBody>
        </p:sp>
      </p:grpSp>
      <p:sp>
        <p:nvSpPr>
          <p:cNvPr id="37" name="TextBox 37"/>
          <p:cNvSpPr txBox="1"/>
          <p:nvPr/>
        </p:nvSpPr>
        <p:spPr>
          <a:xfrm>
            <a:off x="498587" y="2683173"/>
            <a:ext cx="3741848" cy="1667123"/>
          </a:xfrm>
          <a:prstGeom prst="rect">
            <a:avLst/>
          </a:prstGeom>
        </p:spPr>
        <p:txBody>
          <a:bodyPr wrap="square" lIns="0" tIns="0" rIns="0" bIns="0" rtlCol="0" anchor="t">
            <a:spAutoFit/>
          </a:bodyPr>
          <a:lstStyle/>
          <a:p>
            <a:pPr algn="ctr">
              <a:lnSpc>
                <a:spcPts val="6533"/>
              </a:lnSpc>
            </a:pPr>
            <a:r>
              <a:rPr lang="en-US" sz="6500" b="1" dirty="0">
                <a:solidFill>
                  <a:srgbClr val="FFFFFF"/>
                </a:solidFill>
                <a:latin typeface="Cambria" panose="02040503050406030204" pitchFamily="18" charset="0"/>
                <a:ea typeface="Cambria" panose="02040503050406030204" pitchFamily="18" charset="0"/>
              </a:rPr>
              <a:t>Session</a:t>
            </a:r>
          </a:p>
          <a:p>
            <a:pPr algn="ctr">
              <a:lnSpc>
                <a:spcPts val="6533"/>
              </a:lnSpc>
            </a:pPr>
            <a:r>
              <a:rPr lang="en-US" sz="6500" b="1" dirty="0">
                <a:solidFill>
                  <a:srgbClr val="FFFFFF"/>
                </a:solidFill>
                <a:latin typeface="Cambria" panose="02040503050406030204" pitchFamily="18" charset="0"/>
                <a:ea typeface="Cambria" panose="02040503050406030204" pitchFamily="18" charset="0"/>
              </a:rPr>
              <a:t>Coverage</a:t>
            </a:r>
          </a:p>
        </p:txBody>
      </p:sp>
      <p:sp>
        <p:nvSpPr>
          <p:cNvPr id="38" name="TextBox 38"/>
          <p:cNvSpPr txBox="1"/>
          <p:nvPr/>
        </p:nvSpPr>
        <p:spPr>
          <a:xfrm>
            <a:off x="6762507" y="1719570"/>
            <a:ext cx="4816041" cy="269304"/>
          </a:xfrm>
          <a:prstGeom prst="rect">
            <a:avLst/>
          </a:prstGeom>
        </p:spPr>
        <p:txBody>
          <a:bodyPr wrap="square" lIns="0" tIns="0" rIns="0" bIns="0" rtlCol="0" anchor="t">
            <a:spAutoFit/>
          </a:bodyPr>
          <a:lstStyle/>
          <a:p>
            <a:pPr algn="just">
              <a:lnSpc>
                <a:spcPts val="2146"/>
              </a:lnSpc>
            </a:pPr>
            <a:r>
              <a:rPr lang="en-US" sz="2000" spc="-30" dirty="0">
                <a:solidFill>
                  <a:srgbClr val="000000"/>
                </a:solidFill>
                <a:latin typeface="Cambria" panose="02040503050406030204" pitchFamily="18" charset="0"/>
                <a:ea typeface="Cambria" panose="02040503050406030204" pitchFamily="18" charset="0"/>
              </a:rPr>
              <a:t>Legal Provisions relating to GST Tribunal </a:t>
            </a:r>
          </a:p>
        </p:txBody>
      </p:sp>
      <p:sp>
        <p:nvSpPr>
          <p:cNvPr id="39" name="TextBox 39"/>
          <p:cNvSpPr txBox="1"/>
          <p:nvPr/>
        </p:nvSpPr>
        <p:spPr>
          <a:xfrm>
            <a:off x="7086143" y="2823549"/>
            <a:ext cx="4400392" cy="269304"/>
          </a:xfrm>
          <a:prstGeom prst="rect">
            <a:avLst/>
          </a:prstGeom>
        </p:spPr>
        <p:txBody>
          <a:bodyPr lIns="0" tIns="0" rIns="0" bIns="0" rtlCol="0" anchor="t">
            <a:spAutoFit/>
          </a:bodyPr>
          <a:lstStyle/>
          <a:p>
            <a:pPr algn="just">
              <a:lnSpc>
                <a:spcPts val="2146"/>
              </a:lnSpc>
            </a:pPr>
            <a:r>
              <a:rPr lang="en-US" sz="2000" spc="-30" dirty="0">
                <a:solidFill>
                  <a:srgbClr val="000000"/>
                </a:solidFill>
                <a:latin typeface="Cambria" panose="02040503050406030204" pitchFamily="18" charset="0"/>
                <a:ea typeface="Cambria" panose="02040503050406030204" pitchFamily="18" charset="0"/>
              </a:rPr>
              <a:t>GST Tribunal Procedures</a:t>
            </a:r>
          </a:p>
        </p:txBody>
      </p:sp>
      <p:grpSp>
        <p:nvGrpSpPr>
          <p:cNvPr id="21" name="Group 25">
            <a:extLst>
              <a:ext uri="{FF2B5EF4-FFF2-40B4-BE49-F238E27FC236}">
                <a16:creationId xmlns:a16="http://schemas.microsoft.com/office/drawing/2014/main" id="{20CB4DC3-A82D-B757-8089-E6BEF10E805D}"/>
              </a:ext>
            </a:extLst>
          </p:cNvPr>
          <p:cNvGrpSpPr/>
          <p:nvPr/>
        </p:nvGrpSpPr>
        <p:grpSpPr>
          <a:xfrm>
            <a:off x="5588044" y="2988574"/>
            <a:ext cx="249071" cy="249071"/>
            <a:chOff x="0" y="0"/>
            <a:chExt cx="812800" cy="812800"/>
          </a:xfrm>
        </p:grpSpPr>
        <p:sp>
          <p:nvSpPr>
            <p:cNvPr id="22" name="Freeform 26">
              <a:extLst>
                <a:ext uri="{FF2B5EF4-FFF2-40B4-BE49-F238E27FC236}">
                  <a16:creationId xmlns:a16="http://schemas.microsoft.com/office/drawing/2014/main" id="{D503878E-B5BA-1D69-2B94-C01B525356D1}"/>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DFDFD"/>
            </a:solidFill>
            <a:ln w="38100" cap="sq">
              <a:solidFill>
                <a:srgbClr val="00569E"/>
              </a:solidFill>
              <a:prstDash val="solid"/>
              <a:miter/>
            </a:ln>
          </p:spPr>
          <p:txBody>
            <a:bodyPr/>
            <a:lstStyle/>
            <a:p>
              <a:endParaRPr lang="en-IN" sz="1200">
                <a:latin typeface="Cambria" panose="02040503050406030204" pitchFamily="18" charset="0"/>
                <a:ea typeface="Cambria" panose="02040503050406030204" pitchFamily="18" charset="0"/>
              </a:endParaRPr>
            </a:p>
          </p:txBody>
        </p:sp>
        <p:sp>
          <p:nvSpPr>
            <p:cNvPr id="23" name="TextBox 27">
              <a:extLst>
                <a:ext uri="{FF2B5EF4-FFF2-40B4-BE49-F238E27FC236}">
                  <a16:creationId xmlns:a16="http://schemas.microsoft.com/office/drawing/2014/main" id="{9AE93C5A-20C8-A37B-69F7-D3BE9E5578A4}"/>
                </a:ext>
              </a:extLst>
            </p:cNvPr>
            <p:cNvSpPr txBox="1"/>
            <p:nvPr/>
          </p:nvSpPr>
          <p:spPr>
            <a:xfrm>
              <a:off x="76200" y="28575"/>
              <a:ext cx="660400" cy="708025"/>
            </a:xfrm>
            <a:prstGeom prst="rect">
              <a:avLst/>
            </a:prstGeom>
          </p:spPr>
          <p:txBody>
            <a:bodyPr lIns="0" tIns="0" rIns="0" bIns="0" rtlCol="0" anchor="ctr"/>
            <a:lstStyle/>
            <a:p>
              <a:pPr algn="ctr">
                <a:lnSpc>
                  <a:spcPts val="2427"/>
                </a:lnSpc>
              </a:pPr>
              <a:endParaRPr sz="1200">
                <a:latin typeface="Cambria" panose="02040503050406030204" pitchFamily="18" charset="0"/>
                <a:ea typeface="Cambria" panose="02040503050406030204" pitchFamily="18" charset="0"/>
              </a:endParaRPr>
            </a:p>
          </p:txBody>
        </p:sp>
      </p:grpSp>
      <p:grpSp>
        <p:nvGrpSpPr>
          <p:cNvPr id="33" name="Group 17">
            <a:extLst>
              <a:ext uri="{FF2B5EF4-FFF2-40B4-BE49-F238E27FC236}">
                <a16:creationId xmlns:a16="http://schemas.microsoft.com/office/drawing/2014/main" id="{E2F0463C-5DF0-BC57-8698-CF4D12321EAF}"/>
              </a:ext>
            </a:extLst>
          </p:cNvPr>
          <p:cNvGrpSpPr/>
          <p:nvPr/>
        </p:nvGrpSpPr>
        <p:grpSpPr>
          <a:xfrm>
            <a:off x="5704780" y="5056467"/>
            <a:ext cx="973929" cy="973929"/>
            <a:chOff x="0" y="0"/>
            <a:chExt cx="812800" cy="812800"/>
          </a:xfrm>
        </p:grpSpPr>
        <p:sp>
          <p:nvSpPr>
            <p:cNvPr id="40" name="Freeform 18">
              <a:extLst>
                <a:ext uri="{FF2B5EF4-FFF2-40B4-BE49-F238E27FC236}">
                  <a16:creationId xmlns:a16="http://schemas.microsoft.com/office/drawing/2014/main" id="{C030BC84-E68B-2D81-A0DE-0A7DA362E4E2}"/>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45DA0"/>
            </a:solidFill>
          </p:spPr>
          <p:txBody>
            <a:bodyPr/>
            <a:lstStyle/>
            <a:p>
              <a:endParaRPr lang="en-IN" sz="1200">
                <a:latin typeface="Cambria" panose="02040503050406030204" pitchFamily="18" charset="0"/>
                <a:ea typeface="Cambria" panose="02040503050406030204" pitchFamily="18" charset="0"/>
              </a:endParaRPr>
            </a:p>
          </p:txBody>
        </p:sp>
        <p:sp>
          <p:nvSpPr>
            <p:cNvPr id="41" name="TextBox 19">
              <a:extLst>
                <a:ext uri="{FF2B5EF4-FFF2-40B4-BE49-F238E27FC236}">
                  <a16:creationId xmlns:a16="http://schemas.microsoft.com/office/drawing/2014/main" id="{110EC32B-5917-278E-EEAC-C39873555896}"/>
                </a:ext>
              </a:extLst>
            </p:cNvPr>
            <p:cNvSpPr txBox="1"/>
            <p:nvPr/>
          </p:nvSpPr>
          <p:spPr>
            <a:xfrm>
              <a:off x="76200" y="38100"/>
              <a:ext cx="660400" cy="698500"/>
            </a:xfrm>
            <a:prstGeom prst="rect">
              <a:avLst/>
            </a:prstGeom>
          </p:spPr>
          <p:txBody>
            <a:bodyPr lIns="33867" tIns="33867" rIns="33867" bIns="33867" rtlCol="0" anchor="ctr"/>
            <a:lstStyle/>
            <a:p>
              <a:pPr algn="ctr">
                <a:lnSpc>
                  <a:spcPts val="1773"/>
                </a:lnSpc>
                <a:spcBef>
                  <a:spcPct val="0"/>
                </a:spcBef>
              </a:pPr>
              <a:endParaRPr sz="1200">
                <a:latin typeface="Cambria" panose="02040503050406030204" pitchFamily="18" charset="0"/>
                <a:ea typeface="Cambria" panose="02040503050406030204" pitchFamily="18" charset="0"/>
              </a:endParaRPr>
            </a:p>
          </p:txBody>
        </p:sp>
      </p:grpSp>
      <p:sp>
        <p:nvSpPr>
          <p:cNvPr id="48" name="TextBox 39">
            <a:extLst>
              <a:ext uri="{FF2B5EF4-FFF2-40B4-BE49-F238E27FC236}">
                <a16:creationId xmlns:a16="http://schemas.microsoft.com/office/drawing/2014/main" id="{08199A7B-46F1-6B8A-8F55-B0E55A3EEAF8}"/>
              </a:ext>
            </a:extLst>
          </p:cNvPr>
          <p:cNvSpPr txBox="1"/>
          <p:nvPr/>
        </p:nvSpPr>
        <p:spPr>
          <a:xfrm>
            <a:off x="7114940" y="4083612"/>
            <a:ext cx="4556569" cy="538609"/>
          </a:xfrm>
          <a:prstGeom prst="rect">
            <a:avLst/>
          </a:prstGeom>
        </p:spPr>
        <p:txBody>
          <a:bodyPr wrap="square" lIns="0" tIns="0" rIns="0" bIns="0" rtlCol="0" anchor="t">
            <a:spAutoFit/>
          </a:bodyPr>
          <a:lstStyle/>
          <a:p>
            <a:pPr algn="just">
              <a:lnSpc>
                <a:spcPts val="2146"/>
              </a:lnSpc>
            </a:pPr>
            <a:r>
              <a:rPr lang="en-US" sz="2000" spc="-30" dirty="0">
                <a:solidFill>
                  <a:srgbClr val="000000"/>
                </a:solidFill>
                <a:latin typeface="Cambria" panose="02040503050406030204" pitchFamily="18" charset="0"/>
                <a:ea typeface="Cambria" panose="02040503050406030204" pitchFamily="18" charset="0"/>
              </a:rPr>
              <a:t>Code of Conduct at Tribunal - Practical Experience</a:t>
            </a:r>
          </a:p>
        </p:txBody>
      </p:sp>
      <p:sp>
        <p:nvSpPr>
          <p:cNvPr id="49" name="TextBox 39">
            <a:extLst>
              <a:ext uri="{FF2B5EF4-FFF2-40B4-BE49-F238E27FC236}">
                <a16:creationId xmlns:a16="http://schemas.microsoft.com/office/drawing/2014/main" id="{7708B6A6-3E88-062A-8831-4DDC002AA8DA}"/>
              </a:ext>
            </a:extLst>
          </p:cNvPr>
          <p:cNvSpPr txBox="1"/>
          <p:nvPr/>
        </p:nvSpPr>
        <p:spPr>
          <a:xfrm>
            <a:off x="6812784" y="5385536"/>
            <a:ext cx="4896008" cy="269304"/>
          </a:xfrm>
          <a:prstGeom prst="rect">
            <a:avLst/>
          </a:prstGeom>
        </p:spPr>
        <p:txBody>
          <a:bodyPr wrap="square" lIns="0" tIns="0" rIns="0" bIns="0" rtlCol="0" anchor="t">
            <a:spAutoFit/>
          </a:bodyPr>
          <a:lstStyle/>
          <a:p>
            <a:pPr>
              <a:lnSpc>
                <a:spcPts val="2146"/>
              </a:lnSpc>
            </a:pPr>
            <a:r>
              <a:rPr lang="en-US" sz="2000" spc="-30" dirty="0">
                <a:solidFill>
                  <a:srgbClr val="000000"/>
                </a:solidFill>
                <a:latin typeface="Cambria" panose="02040503050406030204" pitchFamily="18" charset="0"/>
                <a:ea typeface="Cambria" panose="02040503050406030204" pitchFamily="18" charset="0"/>
              </a:rPr>
              <a:t>Q&amp;A</a:t>
            </a:r>
          </a:p>
        </p:txBody>
      </p:sp>
      <p:sp>
        <p:nvSpPr>
          <p:cNvPr id="52" name="TextBox 51">
            <a:extLst>
              <a:ext uri="{FF2B5EF4-FFF2-40B4-BE49-F238E27FC236}">
                <a16:creationId xmlns:a16="http://schemas.microsoft.com/office/drawing/2014/main" id="{C872FA6F-5069-2893-6603-A417261DF66A}"/>
              </a:ext>
            </a:extLst>
          </p:cNvPr>
          <p:cNvSpPr txBox="1"/>
          <p:nvPr/>
        </p:nvSpPr>
        <p:spPr>
          <a:xfrm>
            <a:off x="5952505" y="5166245"/>
            <a:ext cx="467956" cy="707886"/>
          </a:xfrm>
          <a:prstGeom prst="rect">
            <a:avLst/>
          </a:prstGeom>
          <a:noFill/>
        </p:spPr>
        <p:txBody>
          <a:bodyPr wrap="square" rtlCol="0">
            <a:spAutoFit/>
          </a:bodyPr>
          <a:lstStyle/>
          <a:p>
            <a:r>
              <a:rPr lang="en-IN" sz="4000" b="1" dirty="0">
                <a:solidFill>
                  <a:schemeClr val="bg1"/>
                </a:solidFill>
                <a:latin typeface="Cambria" panose="02040503050406030204" pitchFamily="18" charset="0"/>
                <a:ea typeface="Cambria" panose="02040503050406030204" pitchFamily="18" charset="0"/>
              </a:rPr>
              <a:t>4</a:t>
            </a:r>
          </a:p>
        </p:txBody>
      </p:sp>
      <p:sp>
        <p:nvSpPr>
          <p:cNvPr id="55" name="TextBox 54">
            <a:extLst>
              <a:ext uri="{FF2B5EF4-FFF2-40B4-BE49-F238E27FC236}">
                <a16:creationId xmlns:a16="http://schemas.microsoft.com/office/drawing/2014/main" id="{E7E2ACDB-F334-F972-64B5-195E5CA6A2DB}"/>
              </a:ext>
            </a:extLst>
          </p:cNvPr>
          <p:cNvSpPr txBox="1"/>
          <p:nvPr/>
        </p:nvSpPr>
        <p:spPr>
          <a:xfrm>
            <a:off x="5639132" y="5824525"/>
            <a:ext cx="414321" cy="630942"/>
          </a:xfrm>
          <a:prstGeom prst="rect">
            <a:avLst/>
          </a:prstGeom>
          <a:noFill/>
        </p:spPr>
        <p:txBody>
          <a:bodyPr wrap="square" rtlCol="0">
            <a:spAutoFit/>
          </a:bodyPr>
          <a:lstStyle/>
          <a:p>
            <a:r>
              <a:rPr lang="en-IN" sz="3500" b="1" dirty="0">
                <a:solidFill>
                  <a:schemeClr val="bg1"/>
                </a:solidFill>
                <a:latin typeface="Cambria" panose="02040503050406030204" pitchFamily="18" charset="0"/>
                <a:ea typeface="Cambria" panose="02040503050406030204" pitchFamily="18" charset="0"/>
              </a:rPr>
              <a:t>5</a:t>
            </a:r>
          </a:p>
        </p:txBody>
      </p:sp>
    </p:spTree>
    <p:extLst>
      <p:ext uri="{BB962C8B-B14F-4D97-AF65-F5344CB8AC3E}">
        <p14:creationId xmlns:p14="http://schemas.microsoft.com/office/powerpoint/2010/main" val="20090582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FA96FE97-5E27-FC36-5E3A-511A31E6C789}"/>
              </a:ext>
            </a:extLst>
          </p:cNvPr>
          <p:cNvSpPr>
            <a:spLocks noGrp="1"/>
          </p:cNvSpPr>
          <p:nvPr>
            <p:ph type="body" sz="quarter" idx="27"/>
          </p:nvPr>
        </p:nvSpPr>
        <p:spPr/>
        <p:txBody>
          <a:bodyPr/>
          <a:lstStyle/>
          <a:p>
            <a:r>
              <a:rPr lang="en-US" dirty="0"/>
              <a:t>ROI</a:t>
            </a:r>
          </a:p>
        </p:txBody>
      </p:sp>
      <p:sp>
        <p:nvSpPr>
          <p:cNvPr id="10" name="Text Placeholder 9">
            <a:extLst>
              <a:ext uri="{FF2B5EF4-FFF2-40B4-BE49-F238E27FC236}">
                <a16:creationId xmlns:a16="http://schemas.microsoft.com/office/drawing/2014/main" id="{4CE5DE1C-24E7-3841-9376-89E91B4A4762}"/>
              </a:ext>
            </a:extLst>
          </p:cNvPr>
          <p:cNvSpPr>
            <a:spLocks noGrp="1"/>
          </p:cNvSpPr>
          <p:nvPr>
            <p:ph type="body" sz="quarter" idx="28"/>
          </p:nvPr>
        </p:nvSpPr>
        <p:spPr>
          <a:xfrm>
            <a:off x="3240803" y="1095783"/>
            <a:ext cx="8596319" cy="906021"/>
          </a:xfrm>
        </p:spPr>
        <p:txBody>
          <a:bodyPr/>
          <a:lstStyle/>
          <a:p>
            <a:pPr marL="0" indent="0">
              <a:buNone/>
            </a:pPr>
            <a:r>
              <a:rPr lang="en-US" sz="2400" b="1" dirty="0">
                <a:solidFill>
                  <a:schemeClr val="tx1"/>
                </a:solidFill>
                <a:latin typeface="Cambria" panose="02040503050406030204" pitchFamily="18" charset="0"/>
                <a:ea typeface="Cambria" panose="02040503050406030204" pitchFamily="18" charset="0"/>
              </a:rPr>
              <a:t>Form and Manner of Appeal:</a:t>
            </a:r>
          </a:p>
          <a:p>
            <a:pPr algn="just"/>
            <a:r>
              <a:rPr lang="en-US" sz="2400" dirty="0">
                <a:solidFill>
                  <a:schemeClr val="tx1"/>
                </a:solidFill>
                <a:latin typeface="Cambria" panose="02040503050406030204" pitchFamily="18" charset="0"/>
                <a:ea typeface="Cambria" panose="02040503050406030204" pitchFamily="18" charset="0"/>
              </a:rPr>
              <a:t>The Appeal to the Appellate Tribunal under sub-section (1) of Section 112 shall be filed in </a:t>
            </a:r>
            <a:r>
              <a:rPr lang="en-US" sz="2400" b="1" dirty="0">
                <a:solidFill>
                  <a:schemeClr val="tx1"/>
                </a:solidFill>
                <a:latin typeface="Cambria" panose="02040503050406030204" pitchFamily="18" charset="0"/>
                <a:ea typeface="Cambria" panose="02040503050406030204" pitchFamily="18" charset="0"/>
              </a:rPr>
              <a:t>Form GST APL-05 electronically</a:t>
            </a:r>
            <a:r>
              <a:rPr lang="en-US" sz="2400" dirty="0">
                <a:solidFill>
                  <a:schemeClr val="tx1"/>
                </a:solidFill>
                <a:latin typeface="Cambria" panose="02040503050406030204" pitchFamily="18" charset="0"/>
                <a:ea typeface="Cambria" panose="02040503050406030204" pitchFamily="18" charset="0"/>
              </a:rPr>
              <a:t>.</a:t>
            </a:r>
          </a:p>
          <a:p>
            <a:pPr algn="just"/>
            <a:r>
              <a:rPr lang="en-US" sz="2400" b="1" dirty="0">
                <a:solidFill>
                  <a:schemeClr val="tx1"/>
                </a:solidFill>
                <a:latin typeface="Cambria" panose="02040503050406030204" pitchFamily="18" charset="0"/>
                <a:ea typeface="Cambria" panose="02040503050406030204" pitchFamily="18" charset="0"/>
              </a:rPr>
              <a:t>Manual filing</a:t>
            </a:r>
            <a:r>
              <a:rPr lang="en-US" sz="2400" dirty="0">
                <a:solidFill>
                  <a:schemeClr val="tx1"/>
                </a:solidFill>
                <a:latin typeface="Cambria" panose="02040503050406030204" pitchFamily="18" charset="0"/>
                <a:ea typeface="Cambria" panose="02040503050406030204" pitchFamily="18" charset="0"/>
              </a:rPr>
              <a:t> allowed only on a special or general order to that effect is issued by the Registrar.</a:t>
            </a:r>
          </a:p>
          <a:p>
            <a:pPr algn="just"/>
            <a:r>
              <a:rPr lang="en-US" sz="2400" dirty="0">
                <a:solidFill>
                  <a:schemeClr val="tx1"/>
                </a:solidFill>
                <a:latin typeface="Cambria" panose="02040503050406030204" pitchFamily="18" charset="0"/>
                <a:ea typeface="Cambria" panose="02040503050406030204" pitchFamily="18" charset="0"/>
              </a:rPr>
              <a:t>The appeal shall be treated as filed only when the </a:t>
            </a:r>
            <a:r>
              <a:rPr lang="en-US" sz="2400" b="1" dirty="0">
                <a:solidFill>
                  <a:schemeClr val="tx1"/>
                </a:solidFill>
                <a:latin typeface="Cambria" panose="02040503050406030204" pitchFamily="18" charset="0"/>
                <a:ea typeface="Cambria" panose="02040503050406030204" pitchFamily="18" charset="0"/>
              </a:rPr>
              <a:t>final acknowledgement indicating the appeal number is issued</a:t>
            </a:r>
            <a:r>
              <a:rPr lang="en-US" sz="2400" dirty="0">
                <a:solidFill>
                  <a:schemeClr val="tx1"/>
                </a:solidFill>
                <a:latin typeface="Cambria" panose="02040503050406030204" pitchFamily="18" charset="0"/>
                <a:ea typeface="Cambria" panose="02040503050406030204" pitchFamily="18" charset="0"/>
              </a:rPr>
              <a:t>.</a:t>
            </a:r>
            <a:endParaRPr lang="en-US" sz="2400" b="1" dirty="0">
              <a:solidFill>
                <a:schemeClr val="tx1"/>
              </a:solidFill>
              <a:latin typeface="Cambria" panose="02040503050406030204" pitchFamily="18" charset="0"/>
              <a:ea typeface="Cambria" panose="02040503050406030204" pitchFamily="18" charset="0"/>
            </a:endParaRPr>
          </a:p>
          <a:p>
            <a:pPr marL="0" indent="0" algn="just">
              <a:buNone/>
            </a:pPr>
            <a:r>
              <a:rPr lang="en-US" sz="2400" b="1" dirty="0">
                <a:solidFill>
                  <a:schemeClr val="tx1"/>
                </a:solidFill>
                <a:latin typeface="Cambria" panose="02040503050406030204" pitchFamily="18" charset="0"/>
                <a:ea typeface="Cambria" panose="02040503050406030204" pitchFamily="18" charset="0"/>
              </a:rPr>
              <a:t>Filing Fees: </a:t>
            </a:r>
          </a:p>
          <a:p>
            <a:pPr algn="just"/>
            <a:r>
              <a:rPr lang="en-US" sz="2400" b="1" dirty="0">
                <a:solidFill>
                  <a:schemeClr val="tx1"/>
                </a:solidFill>
                <a:latin typeface="Cambria" panose="02040503050406030204" pitchFamily="18" charset="0"/>
                <a:ea typeface="Cambria" panose="02040503050406030204" pitchFamily="18" charset="0"/>
              </a:rPr>
              <a:t>Rs. 2,000/- for every Rs. 1,00,000/- </a:t>
            </a:r>
            <a:r>
              <a:rPr lang="en-US" sz="2400" dirty="0">
                <a:solidFill>
                  <a:schemeClr val="tx1"/>
                </a:solidFill>
                <a:latin typeface="Cambria" panose="02040503050406030204" pitchFamily="18" charset="0"/>
                <a:ea typeface="Cambria" panose="02040503050406030204" pitchFamily="18" charset="0"/>
              </a:rPr>
              <a:t>of Tax or ITC involved or difference in Tax or ITC involved or the amount of fine, fee or penalty, subject to a </a:t>
            </a:r>
            <a:r>
              <a:rPr lang="en-US" sz="2400" b="1" dirty="0">
                <a:solidFill>
                  <a:schemeClr val="tx1"/>
                </a:solidFill>
                <a:latin typeface="Cambria" panose="02040503050406030204" pitchFamily="18" charset="0"/>
                <a:ea typeface="Cambria" panose="02040503050406030204" pitchFamily="18" charset="0"/>
              </a:rPr>
              <a:t>max of Rs. 50,000/- </a:t>
            </a:r>
            <a:r>
              <a:rPr lang="en-US" sz="2400" dirty="0">
                <a:solidFill>
                  <a:schemeClr val="tx1"/>
                </a:solidFill>
                <a:latin typeface="Cambria" panose="02040503050406030204" pitchFamily="18" charset="0"/>
                <a:ea typeface="Cambria" panose="02040503050406030204" pitchFamily="18" charset="0"/>
              </a:rPr>
              <a:t>and a </a:t>
            </a:r>
            <a:r>
              <a:rPr lang="en-US" sz="2400" b="1" dirty="0">
                <a:solidFill>
                  <a:schemeClr val="tx1"/>
                </a:solidFill>
                <a:latin typeface="Cambria" panose="02040503050406030204" pitchFamily="18" charset="0"/>
                <a:ea typeface="Cambria" panose="02040503050406030204" pitchFamily="18" charset="0"/>
              </a:rPr>
              <a:t>min of Rs. 5,000/-.</a:t>
            </a:r>
          </a:p>
          <a:p>
            <a:pPr algn="just"/>
            <a:r>
              <a:rPr lang="en-US" sz="2400" dirty="0">
                <a:solidFill>
                  <a:schemeClr val="tx1"/>
                </a:solidFill>
                <a:latin typeface="Cambria" panose="02040503050406030204" pitchFamily="18" charset="0"/>
                <a:ea typeface="Cambria" panose="02040503050406030204" pitchFamily="18" charset="0"/>
              </a:rPr>
              <a:t>In case no tax, interest, penalty, fine - </a:t>
            </a:r>
            <a:r>
              <a:rPr lang="en-US" sz="2400" b="1" dirty="0">
                <a:solidFill>
                  <a:schemeClr val="tx1"/>
                </a:solidFill>
                <a:latin typeface="Cambria" panose="02040503050406030204" pitchFamily="18" charset="0"/>
                <a:ea typeface="Cambria" panose="02040503050406030204" pitchFamily="18" charset="0"/>
              </a:rPr>
              <a:t>Fee shall be Rs. 5,000/-.</a:t>
            </a:r>
          </a:p>
        </p:txBody>
      </p:sp>
      <p:sp>
        <p:nvSpPr>
          <p:cNvPr id="15" name="Slide Number Placeholder 13">
            <a:extLst>
              <a:ext uri="{FF2B5EF4-FFF2-40B4-BE49-F238E27FC236}">
                <a16:creationId xmlns:a16="http://schemas.microsoft.com/office/drawing/2014/main" id="{55AB7753-4245-72E4-BEDB-33038672BA35}"/>
              </a:ext>
            </a:extLst>
          </p:cNvPr>
          <p:cNvSpPr txBox="1">
            <a:spLocks/>
          </p:cNvSpPr>
          <p:nvPr/>
        </p:nvSpPr>
        <p:spPr>
          <a:xfrm>
            <a:off x="11194169" y="6215665"/>
            <a:ext cx="458592" cy="365125"/>
          </a:xfrm>
          <a:prstGeom prst="rect">
            <a:avLst/>
          </a:prstGeom>
        </p:spPr>
        <p:txBody>
          <a:bodyPr anchor="ctr"/>
          <a:lstStyle>
            <a:defPPr>
              <a:defRPr lang="zh-CN"/>
            </a:defPPr>
            <a:lvl1pPr marL="0" algn="ctr" defTabSz="914400" rtl="0" eaLnBrk="1" latinLnBrk="0" hangingPunct="1">
              <a:defRPr sz="1200" b="0" i="0" kern="1200">
                <a:solidFill>
                  <a:schemeClr val="tx1"/>
                </a:solidFill>
                <a:latin typeface="Abadi" panose="020B0604020104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47FEACEE-25B4-4A2D-B147-27296E36371D}" type="slidenum">
              <a:rPr kumimoji="0" lang="en-US" altLang="zh-CN" sz="1200" b="0" i="0" u="none" strike="noStrike" kern="1200" cap="none" spc="0" normalizeH="0" baseline="0" noProof="0" smtClean="0">
                <a:ln>
                  <a:noFill/>
                </a:ln>
                <a:solidFill>
                  <a:srgbClr val="FFFFFF"/>
                </a:solidFill>
                <a:effectLst/>
                <a:uLnTx/>
                <a:uFillTx/>
                <a:latin typeface="Abadi" panose="020B0604020104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20</a:t>
            </a:fld>
            <a:endParaRPr kumimoji="0" lang="en-US" altLang="zh-CN" sz="1200" b="0" i="0" u="none" strike="noStrike" kern="1200" cap="none" spc="0" normalizeH="0" baseline="0" noProof="0" dirty="0">
              <a:ln>
                <a:noFill/>
              </a:ln>
              <a:solidFill>
                <a:srgbClr val="FFFFFF"/>
              </a:solidFill>
              <a:effectLst/>
              <a:uLnTx/>
              <a:uFillTx/>
              <a:latin typeface="Abadi" panose="020B0604020104020204" pitchFamily="34" charset="0"/>
              <a:ea typeface="+mn-ea"/>
              <a:cs typeface="+mn-cs"/>
            </a:endParaRPr>
          </a:p>
        </p:txBody>
      </p:sp>
      <p:sp>
        <p:nvSpPr>
          <p:cNvPr id="2" name="Rectangle 1">
            <a:extLst>
              <a:ext uri="{FF2B5EF4-FFF2-40B4-BE49-F238E27FC236}">
                <a16:creationId xmlns:a16="http://schemas.microsoft.com/office/drawing/2014/main" id="{3E119EBD-779E-87AA-5021-25DCF9085A6B}"/>
              </a:ext>
            </a:extLst>
          </p:cNvPr>
          <p:cNvSpPr/>
          <p:nvPr/>
        </p:nvSpPr>
        <p:spPr>
          <a:xfrm>
            <a:off x="12021483" y="0"/>
            <a:ext cx="170517" cy="6871448"/>
          </a:xfrm>
          <a:prstGeom prst="rect">
            <a:avLst/>
          </a:prstGeom>
          <a:solidFill>
            <a:schemeClr val="accent1">
              <a:lumMod val="7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 name="Rectangle 1">
            <a:extLst>
              <a:ext uri="{FF2B5EF4-FFF2-40B4-BE49-F238E27FC236}">
                <a16:creationId xmlns:a16="http://schemas.microsoft.com/office/drawing/2014/main" id="{7674DFE3-2AE1-439A-B335-076C0C58D6D7}"/>
              </a:ext>
            </a:extLst>
          </p:cNvPr>
          <p:cNvSpPr/>
          <p:nvPr/>
        </p:nvSpPr>
        <p:spPr>
          <a:xfrm>
            <a:off x="1" y="-13448"/>
            <a:ext cx="11053482" cy="954741"/>
          </a:xfrm>
          <a:custGeom>
            <a:avLst/>
            <a:gdLst>
              <a:gd name="connsiteX0" fmla="*/ 0 w 10757647"/>
              <a:gd name="connsiteY0" fmla="*/ 0 h 941294"/>
              <a:gd name="connsiteX1" fmla="*/ 10757647 w 10757647"/>
              <a:gd name="connsiteY1" fmla="*/ 0 h 941294"/>
              <a:gd name="connsiteX2" fmla="*/ 10757647 w 10757647"/>
              <a:gd name="connsiteY2" fmla="*/ 941294 h 941294"/>
              <a:gd name="connsiteX3" fmla="*/ 0 w 10757647"/>
              <a:gd name="connsiteY3" fmla="*/ 941294 h 941294"/>
              <a:gd name="connsiteX4" fmla="*/ 0 w 10757647"/>
              <a:gd name="connsiteY4" fmla="*/ 0 h 941294"/>
              <a:gd name="connsiteX0" fmla="*/ 0 w 11053482"/>
              <a:gd name="connsiteY0" fmla="*/ 13447 h 954741"/>
              <a:gd name="connsiteX1" fmla="*/ 11053482 w 11053482"/>
              <a:gd name="connsiteY1" fmla="*/ 0 h 954741"/>
              <a:gd name="connsiteX2" fmla="*/ 10757647 w 11053482"/>
              <a:gd name="connsiteY2" fmla="*/ 954741 h 954741"/>
              <a:gd name="connsiteX3" fmla="*/ 0 w 11053482"/>
              <a:gd name="connsiteY3" fmla="*/ 954741 h 954741"/>
              <a:gd name="connsiteX4" fmla="*/ 0 w 11053482"/>
              <a:gd name="connsiteY4" fmla="*/ 13447 h 9547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53482" h="954741">
                <a:moveTo>
                  <a:pt x="0" y="13447"/>
                </a:moveTo>
                <a:lnTo>
                  <a:pt x="11053482" y="0"/>
                </a:lnTo>
                <a:lnTo>
                  <a:pt x="10757647" y="954741"/>
                </a:lnTo>
                <a:lnTo>
                  <a:pt x="0" y="954741"/>
                </a:lnTo>
                <a:lnTo>
                  <a:pt x="0" y="13447"/>
                </a:lnTo>
                <a:close/>
              </a:path>
            </a:pathLst>
          </a:custGeom>
          <a:solidFill>
            <a:schemeClr val="accent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TextBox 4">
            <a:extLst>
              <a:ext uri="{FF2B5EF4-FFF2-40B4-BE49-F238E27FC236}">
                <a16:creationId xmlns:a16="http://schemas.microsoft.com/office/drawing/2014/main" id="{E5B16A68-91F4-AC03-9034-6303D00D737F}"/>
              </a:ext>
            </a:extLst>
          </p:cNvPr>
          <p:cNvSpPr txBox="1"/>
          <p:nvPr/>
        </p:nvSpPr>
        <p:spPr>
          <a:xfrm>
            <a:off x="327025" y="142515"/>
            <a:ext cx="10468354" cy="646331"/>
          </a:xfrm>
          <a:prstGeom prst="rect">
            <a:avLst/>
          </a:prstGeom>
          <a:noFill/>
        </p:spPr>
        <p:txBody>
          <a:bodyPr wrap="square">
            <a:spAutoFit/>
          </a:bodyPr>
          <a:lstStyle/>
          <a:p>
            <a:r>
              <a:rPr lang="en-US" sz="3600" i="1" dirty="0">
                <a:solidFill>
                  <a:schemeClr val="bg1"/>
                </a:solidFill>
                <a:latin typeface="Cambria" panose="02040503050406030204" pitchFamily="18" charset="0"/>
                <a:ea typeface="Cambria" panose="02040503050406030204" pitchFamily="18" charset="0"/>
              </a:rPr>
              <a:t>Appeal to the Appellate Tribunal</a:t>
            </a:r>
          </a:p>
        </p:txBody>
      </p:sp>
      <p:sp>
        <p:nvSpPr>
          <p:cNvPr id="12" name="Title 2">
            <a:extLst>
              <a:ext uri="{FF2B5EF4-FFF2-40B4-BE49-F238E27FC236}">
                <a16:creationId xmlns:a16="http://schemas.microsoft.com/office/drawing/2014/main" id="{F4D7EEC7-200F-6E0A-85D7-4874BB84C04F}"/>
              </a:ext>
            </a:extLst>
          </p:cNvPr>
          <p:cNvSpPr>
            <a:spLocks noGrp="1"/>
          </p:cNvSpPr>
          <p:nvPr>
            <p:ph type="title"/>
          </p:nvPr>
        </p:nvSpPr>
        <p:spPr>
          <a:xfrm>
            <a:off x="0" y="1601615"/>
            <a:ext cx="3240803" cy="565882"/>
          </a:xfrm>
          <a:solidFill>
            <a:schemeClr val="accent1">
              <a:lumMod val="75000"/>
            </a:schemeClr>
          </a:solidFill>
        </p:spPr>
        <p:txBody>
          <a:bodyPr/>
          <a:lstStyle/>
          <a:p>
            <a:r>
              <a:rPr lang="en-US" sz="3000" dirty="0">
                <a:solidFill>
                  <a:schemeClr val="bg1"/>
                </a:solidFill>
                <a:latin typeface="Cambria" panose="02040503050406030204" pitchFamily="18" charset="0"/>
                <a:ea typeface="Cambria" panose="02040503050406030204" pitchFamily="18" charset="0"/>
              </a:rPr>
              <a:t>Rule 110</a:t>
            </a:r>
            <a:r>
              <a:rPr lang="en-US" sz="2400" dirty="0">
                <a:solidFill>
                  <a:schemeClr val="bg1"/>
                </a:solidFill>
                <a:latin typeface="Cambria" panose="02040503050406030204" pitchFamily="18" charset="0"/>
                <a:ea typeface="Cambria" panose="02040503050406030204" pitchFamily="18" charset="0"/>
              </a:rPr>
              <a:t> </a:t>
            </a:r>
          </a:p>
        </p:txBody>
      </p:sp>
      <p:sp>
        <p:nvSpPr>
          <p:cNvPr id="7" name="Picture Placeholder 6">
            <a:extLst>
              <a:ext uri="{FF2B5EF4-FFF2-40B4-BE49-F238E27FC236}">
                <a16:creationId xmlns:a16="http://schemas.microsoft.com/office/drawing/2014/main" id="{64361FB1-1D69-6B97-8C8C-7D17BB74A595}"/>
              </a:ext>
            </a:extLst>
          </p:cNvPr>
          <p:cNvSpPr>
            <a:spLocks noGrp="1"/>
          </p:cNvSpPr>
          <p:nvPr>
            <p:ph type="pic" sz="quarter" idx="36"/>
          </p:nvPr>
        </p:nvSpPr>
        <p:spPr/>
        <p:txBody>
          <a:bodyPr/>
          <a:lstStyle/>
          <a:p>
            <a:endParaRPr lang="en-US"/>
          </a:p>
        </p:txBody>
      </p:sp>
    </p:spTree>
    <p:extLst>
      <p:ext uri="{BB962C8B-B14F-4D97-AF65-F5344CB8AC3E}">
        <p14:creationId xmlns:p14="http://schemas.microsoft.com/office/powerpoint/2010/main" val="28081475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955"/>
        <p:cNvGrpSpPr/>
        <p:nvPr/>
      </p:nvGrpSpPr>
      <p:grpSpPr>
        <a:xfrm>
          <a:off x="0" y="0"/>
          <a:ext cx="0" cy="0"/>
          <a:chOff x="0" y="0"/>
          <a:chExt cx="0" cy="0"/>
        </a:xfrm>
      </p:grpSpPr>
      <p:sp>
        <p:nvSpPr>
          <p:cNvPr id="957" name="Google Shape;957;p49"/>
          <p:cNvSpPr txBox="1">
            <a:spLocks noGrp="1"/>
          </p:cNvSpPr>
          <p:nvPr>
            <p:ph type="body" idx="1"/>
          </p:nvPr>
        </p:nvSpPr>
        <p:spPr>
          <a:xfrm>
            <a:off x="327025" y="150813"/>
            <a:ext cx="8407200" cy="585600"/>
          </a:xfrm>
          <a:prstGeom prst="rect">
            <a:avLst/>
          </a:prstGeom>
          <a:noFill/>
          <a:ln>
            <a:noFill/>
          </a:ln>
        </p:spPr>
        <p:txBody>
          <a:bodyPr spcFirstLastPara="1" vert="horz" wrap="square" lIns="91433" tIns="45700" rIns="91433" bIns="45700" rtlCol="0" anchor="t" anchorCtr="0">
            <a:noAutofit/>
          </a:bodyPr>
          <a:lstStyle/>
          <a:p>
            <a:pPr marL="0" indent="0">
              <a:spcBef>
                <a:spcPts val="0"/>
              </a:spcBef>
              <a:buSzPts val="2700"/>
            </a:pPr>
            <a:r>
              <a:rPr lang="en"/>
              <a:t>Start of dispute</a:t>
            </a:r>
            <a:endParaRPr/>
          </a:p>
        </p:txBody>
      </p:sp>
      <p:sp>
        <p:nvSpPr>
          <p:cNvPr id="958" name="Google Shape;958;p49"/>
          <p:cNvSpPr/>
          <p:nvPr/>
        </p:nvSpPr>
        <p:spPr>
          <a:xfrm>
            <a:off x="-13654" y="-13448"/>
            <a:ext cx="11053481" cy="954741"/>
          </a:xfrm>
          <a:custGeom>
            <a:avLst/>
            <a:gdLst/>
            <a:ahLst/>
            <a:cxnLst/>
            <a:rect l="l" t="t" r="r" b="b"/>
            <a:pathLst>
              <a:path w="11053482" h="954741" extrusionOk="0">
                <a:moveTo>
                  <a:pt x="0" y="13447"/>
                </a:moveTo>
                <a:lnTo>
                  <a:pt x="11053482" y="0"/>
                </a:lnTo>
                <a:lnTo>
                  <a:pt x="10757647" y="954741"/>
                </a:lnTo>
                <a:lnTo>
                  <a:pt x="0" y="954741"/>
                </a:lnTo>
                <a:lnTo>
                  <a:pt x="0" y="13447"/>
                </a:lnTo>
                <a:close/>
              </a:path>
            </a:pathLst>
          </a:custGeom>
          <a:solidFill>
            <a:schemeClr val="accent1">
              <a:lumMod val="75000"/>
            </a:schemeClr>
          </a:solidFill>
          <a:ln>
            <a:noFill/>
          </a:ln>
          <a:effectLst>
            <a:outerShdw blurRad="50800" dist="38100" dir="2700000" algn="tl" rotWithShape="0">
              <a:srgbClr val="000000">
                <a:alpha val="40000"/>
              </a:srgbClr>
            </a:outerShdw>
          </a:effectLst>
        </p:spPr>
        <p:txBody>
          <a:bodyPr spcFirstLastPara="1" wrap="square" lIns="91433" tIns="45700" rIns="91433" bIns="45700" anchor="ctr" anchorCtr="0">
            <a:noAutofit/>
          </a:bodyPr>
          <a:lstStyle/>
          <a:p>
            <a:pPr algn="ctr"/>
            <a:endParaRPr sz="1867">
              <a:solidFill>
                <a:schemeClr val="lt1"/>
              </a:solidFill>
              <a:latin typeface="Calibri"/>
              <a:ea typeface="Calibri"/>
              <a:cs typeface="Calibri"/>
              <a:sym typeface="Calibri"/>
            </a:endParaRPr>
          </a:p>
        </p:txBody>
      </p:sp>
      <p:sp>
        <p:nvSpPr>
          <p:cNvPr id="959" name="Google Shape;959;p49"/>
          <p:cNvSpPr txBox="1"/>
          <p:nvPr/>
        </p:nvSpPr>
        <p:spPr>
          <a:xfrm>
            <a:off x="556900" y="89359"/>
            <a:ext cx="8869600" cy="707846"/>
          </a:xfrm>
          <a:prstGeom prst="rect">
            <a:avLst/>
          </a:prstGeom>
          <a:noFill/>
          <a:ln>
            <a:noFill/>
          </a:ln>
        </p:spPr>
        <p:txBody>
          <a:bodyPr spcFirstLastPara="1" wrap="square" lIns="91433" tIns="45700" rIns="91433" bIns="45700" anchor="t" anchorCtr="0">
            <a:spAutoFit/>
          </a:bodyPr>
          <a:lstStyle/>
          <a:p>
            <a:pPr>
              <a:buSzPts val="1100"/>
            </a:pPr>
            <a:endParaRPr sz="4000" b="1">
              <a:solidFill>
                <a:schemeClr val="lt1"/>
              </a:solidFill>
            </a:endParaRPr>
          </a:p>
        </p:txBody>
      </p:sp>
      <p:sp>
        <p:nvSpPr>
          <p:cNvPr id="963" name="Google Shape;963;p49"/>
          <p:cNvSpPr/>
          <p:nvPr/>
        </p:nvSpPr>
        <p:spPr>
          <a:xfrm>
            <a:off x="778567" y="1981876"/>
            <a:ext cx="6830121" cy="461624"/>
          </a:xfrm>
          <a:custGeom>
            <a:avLst/>
            <a:gdLst/>
            <a:ahLst/>
            <a:cxnLst/>
            <a:rect l="l" t="t" r="r" b="b"/>
            <a:pathLst>
              <a:path w="232894" h="32382" extrusionOk="0">
                <a:moveTo>
                  <a:pt x="0" y="32382"/>
                </a:moveTo>
                <a:cubicBezTo>
                  <a:pt x="19205" y="26986"/>
                  <a:pt x="76412" y="123"/>
                  <a:pt x="115228" y="7"/>
                </a:cubicBezTo>
                <a:cubicBezTo>
                  <a:pt x="154044" y="-109"/>
                  <a:pt x="213283" y="26406"/>
                  <a:pt x="232894" y="31686"/>
                </a:cubicBezTo>
              </a:path>
            </a:pathLst>
          </a:custGeom>
          <a:solidFill>
            <a:schemeClr val="bg1"/>
          </a:solidFill>
          <a:ln w="28575" cap="flat" cmpd="sng">
            <a:solidFill>
              <a:srgbClr val="1C3B75"/>
            </a:solidFill>
            <a:prstDash val="dash"/>
            <a:round/>
            <a:headEnd type="none" w="med" len="med"/>
            <a:tailEnd type="none" w="med" len="med"/>
          </a:ln>
        </p:spPr>
        <p:txBody>
          <a:bodyPr/>
          <a:lstStyle/>
          <a:p>
            <a:endParaRPr lang="en-IN" sz="2400">
              <a:solidFill>
                <a:schemeClr val="bg1"/>
              </a:solidFill>
              <a:latin typeface="Cambria" panose="02040503050406030204" pitchFamily="18" charset="0"/>
              <a:ea typeface="Cambria" panose="02040503050406030204" pitchFamily="18" charset="0"/>
            </a:endParaRPr>
          </a:p>
        </p:txBody>
      </p:sp>
      <p:cxnSp>
        <p:nvCxnSpPr>
          <p:cNvPr id="967" name="Google Shape;967;p49"/>
          <p:cNvCxnSpPr>
            <a:cxnSpLocks/>
          </p:cNvCxnSpPr>
          <p:nvPr/>
        </p:nvCxnSpPr>
        <p:spPr>
          <a:xfrm>
            <a:off x="788181" y="2434713"/>
            <a:ext cx="10799533" cy="0"/>
          </a:xfrm>
          <a:prstGeom prst="straightConnector1">
            <a:avLst/>
          </a:prstGeom>
          <a:noFill/>
          <a:ln w="28575" cap="flat" cmpd="sng">
            <a:solidFill>
              <a:schemeClr val="dk2"/>
            </a:solidFill>
            <a:prstDash val="solid"/>
            <a:round/>
            <a:headEnd type="none" w="med" len="med"/>
            <a:tailEnd type="none" w="med" len="med"/>
          </a:ln>
        </p:spPr>
      </p:cxnSp>
      <p:cxnSp>
        <p:nvCxnSpPr>
          <p:cNvPr id="968" name="Google Shape;968;p49"/>
          <p:cNvCxnSpPr/>
          <p:nvPr/>
        </p:nvCxnSpPr>
        <p:spPr>
          <a:xfrm>
            <a:off x="788181" y="2276713"/>
            <a:ext cx="0" cy="316000"/>
          </a:xfrm>
          <a:prstGeom prst="straightConnector1">
            <a:avLst/>
          </a:prstGeom>
          <a:noFill/>
          <a:ln w="28575" cap="flat" cmpd="sng">
            <a:solidFill>
              <a:schemeClr val="dk2"/>
            </a:solidFill>
            <a:prstDash val="solid"/>
            <a:round/>
            <a:headEnd type="none" w="med" len="med"/>
            <a:tailEnd type="none" w="med" len="med"/>
          </a:ln>
        </p:spPr>
      </p:cxnSp>
      <p:cxnSp>
        <p:nvCxnSpPr>
          <p:cNvPr id="969" name="Google Shape;969;p49"/>
          <p:cNvCxnSpPr>
            <a:cxnSpLocks/>
          </p:cNvCxnSpPr>
          <p:nvPr/>
        </p:nvCxnSpPr>
        <p:spPr>
          <a:xfrm>
            <a:off x="11587714" y="2276727"/>
            <a:ext cx="0" cy="760088"/>
          </a:xfrm>
          <a:prstGeom prst="straightConnector1">
            <a:avLst/>
          </a:prstGeom>
          <a:noFill/>
          <a:ln w="28575" cap="flat" cmpd="sng">
            <a:solidFill>
              <a:schemeClr val="dk2"/>
            </a:solidFill>
            <a:prstDash val="solid"/>
            <a:round/>
            <a:headEnd type="none" w="med" len="med"/>
            <a:tailEnd type="none" w="med" len="med"/>
          </a:ln>
        </p:spPr>
      </p:cxnSp>
      <p:cxnSp>
        <p:nvCxnSpPr>
          <p:cNvPr id="970" name="Google Shape;970;p49"/>
          <p:cNvCxnSpPr/>
          <p:nvPr/>
        </p:nvCxnSpPr>
        <p:spPr>
          <a:xfrm>
            <a:off x="7515006" y="2276713"/>
            <a:ext cx="0" cy="316000"/>
          </a:xfrm>
          <a:prstGeom prst="straightConnector1">
            <a:avLst/>
          </a:prstGeom>
          <a:noFill/>
          <a:ln w="28575" cap="flat" cmpd="sng">
            <a:solidFill>
              <a:schemeClr val="dk2"/>
            </a:solidFill>
            <a:prstDash val="solid"/>
            <a:round/>
            <a:headEnd type="none" w="med" len="med"/>
            <a:tailEnd type="none" w="med" len="med"/>
          </a:ln>
        </p:spPr>
      </p:cxnSp>
      <p:cxnSp>
        <p:nvCxnSpPr>
          <p:cNvPr id="973" name="Google Shape;973;p49"/>
          <p:cNvCxnSpPr/>
          <p:nvPr/>
        </p:nvCxnSpPr>
        <p:spPr>
          <a:xfrm>
            <a:off x="9598201" y="2276713"/>
            <a:ext cx="0" cy="312400"/>
          </a:xfrm>
          <a:prstGeom prst="straightConnector1">
            <a:avLst/>
          </a:prstGeom>
          <a:noFill/>
          <a:ln w="28575" cap="flat" cmpd="sng">
            <a:solidFill>
              <a:schemeClr val="dk2"/>
            </a:solidFill>
            <a:prstDash val="solid"/>
            <a:round/>
            <a:headEnd type="none" w="med" len="med"/>
            <a:tailEnd type="none" w="med" len="med"/>
          </a:ln>
        </p:spPr>
      </p:cxnSp>
      <p:sp>
        <p:nvSpPr>
          <p:cNvPr id="974" name="Google Shape;974;p49"/>
          <p:cNvSpPr txBox="1"/>
          <p:nvPr/>
        </p:nvSpPr>
        <p:spPr>
          <a:xfrm>
            <a:off x="288326" y="2694742"/>
            <a:ext cx="1160810" cy="461624"/>
          </a:xfrm>
          <a:prstGeom prst="rect">
            <a:avLst/>
          </a:prstGeom>
          <a:solidFill>
            <a:schemeClr val="accent1">
              <a:lumMod val="75000"/>
            </a:schemeClr>
          </a:solidFill>
          <a:ln>
            <a:noFill/>
          </a:ln>
        </p:spPr>
        <p:txBody>
          <a:bodyPr spcFirstLastPara="1" wrap="square" lIns="91433" tIns="45700" rIns="91433" bIns="45700" anchor="t" anchorCtr="0">
            <a:spAutoFit/>
          </a:bodyPr>
          <a:lstStyle/>
          <a:p>
            <a:r>
              <a:rPr lang="en-IN" sz="2400" b="1" dirty="0">
                <a:solidFill>
                  <a:schemeClr val="bg1"/>
                </a:solidFill>
                <a:latin typeface="Cambria" panose="02040503050406030204" pitchFamily="18" charset="0"/>
                <a:ea typeface="Cambria" panose="02040503050406030204" pitchFamily="18" charset="0"/>
              </a:rPr>
              <a:t>20 Sep </a:t>
            </a:r>
          </a:p>
        </p:txBody>
      </p:sp>
      <p:sp>
        <p:nvSpPr>
          <p:cNvPr id="975" name="Google Shape;975;p49"/>
          <p:cNvSpPr txBox="1"/>
          <p:nvPr/>
        </p:nvSpPr>
        <p:spPr>
          <a:xfrm>
            <a:off x="6936852" y="2685547"/>
            <a:ext cx="1196421" cy="461624"/>
          </a:xfrm>
          <a:prstGeom prst="rect">
            <a:avLst/>
          </a:prstGeom>
          <a:solidFill>
            <a:schemeClr val="accent1">
              <a:lumMod val="75000"/>
            </a:schemeClr>
          </a:solidFill>
          <a:ln>
            <a:noFill/>
          </a:ln>
        </p:spPr>
        <p:txBody>
          <a:bodyPr spcFirstLastPara="1" wrap="square" lIns="91433" tIns="45700" rIns="91433" bIns="45700" anchor="t" anchorCtr="0">
            <a:spAutoFit/>
          </a:bodyPr>
          <a:lstStyle/>
          <a:p>
            <a:r>
              <a:rPr lang="en-IN" sz="2400" b="1" dirty="0">
                <a:solidFill>
                  <a:schemeClr val="bg1"/>
                </a:solidFill>
                <a:latin typeface="Cambria" panose="02040503050406030204" pitchFamily="18" charset="0"/>
                <a:ea typeface="Cambria" panose="02040503050406030204" pitchFamily="18" charset="0"/>
              </a:rPr>
              <a:t>19 Dec </a:t>
            </a:r>
          </a:p>
        </p:txBody>
      </p:sp>
      <p:sp>
        <p:nvSpPr>
          <p:cNvPr id="980" name="Google Shape;980;p49"/>
          <p:cNvSpPr txBox="1"/>
          <p:nvPr/>
        </p:nvSpPr>
        <p:spPr>
          <a:xfrm>
            <a:off x="8990805" y="2674355"/>
            <a:ext cx="1602153" cy="461624"/>
          </a:xfrm>
          <a:prstGeom prst="rect">
            <a:avLst/>
          </a:prstGeom>
          <a:noFill/>
          <a:ln>
            <a:noFill/>
          </a:ln>
        </p:spPr>
        <p:txBody>
          <a:bodyPr spcFirstLastPara="1" wrap="square" lIns="91433" tIns="45700" rIns="91433" bIns="45700" anchor="t" anchorCtr="0">
            <a:spAutoFit/>
          </a:bodyPr>
          <a:lstStyle/>
          <a:p>
            <a:pPr algn="ctr"/>
            <a:r>
              <a:rPr lang="en" sz="2400" b="1" dirty="0">
                <a:solidFill>
                  <a:schemeClr val="accent1">
                    <a:lumMod val="75000"/>
                  </a:schemeClr>
                </a:solidFill>
                <a:latin typeface="Cambria" panose="02040503050406030204" pitchFamily="18" charset="0"/>
                <a:ea typeface="Cambria" panose="02040503050406030204" pitchFamily="18" charset="0"/>
              </a:rPr>
              <a:t>20 March</a:t>
            </a:r>
            <a:endParaRPr sz="2400" b="1" dirty="0">
              <a:solidFill>
                <a:schemeClr val="accent1">
                  <a:lumMod val="75000"/>
                </a:schemeClr>
              </a:solidFill>
              <a:latin typeface="Cambria" panose="02040503050406030204" pitchFamily="18" charset="0"/>
              <a:ea typeface="Cambria" panose="02040503050406030204" pitchFamily="18" charset="0"/>
            </a:endParaRPr>
          </a:p>
        </p:txBody>
      </p:sp>
      <p:cxnSp>
        <p:nvCxnSpPr>
          <p:cNvPr id="984" name="Google Shape;984;p49"/>
          <p:cNvCxnSpPr>
            <a:cxnSpLocks/>
          </p:cNvCxnSpPr>
          <p:nvPr/>
        </p:nvCxnSpPr>
        <p:spPr>
          <a:xfrm>
            <a:off x="7489717" y="4128286"/>
            <a:ext cx="0" cy="397600"/>
          </a:xfrm>
          <a:prstGeom prst="straightConnector1">
            <a:avLst/>
          </a:prstGeom>
          <a:noFill/>
          <a:ln w="28575" cap="flat" cmpd="sng">
            <a:solidFill>
              <a:schemeClr val="dk2"/>
            </a:solidFill>
            <a:prstDash val="solid"/>
            <a:round/>
            <a:headEnd type="none" w="med" len="med"/>
            <a:tailEnd type="none" w="med" len="med"/>
          </a:ln>
        </p:spPr>
      </p:cxnSp>
      <p:sp>
        <p:nvSpPr>
          <p:cNvPr id="986" name="Google Shape;986;p49"/>
          <p:cNvSpPr txBox="1"/>
          <p:nvPr/>
        </p:nvSpPr>
        <p:spPr>
          <a:xfrm>
            <a:off x="3046548" y="1249486"/>
            <a:ext cx="1643228" cy="923289"/>
          </a:xfrm>
          <a:prstGeom prst="rect">
            <a:avLst/>
          </a:prstGeom>
          <a:solidFill>
            <a:schemeClr val="accent1">
              <a:lumMod val="75000"/>
            </a:schemeClr>
          </a:solidFill>
          <a:ln>
            <a:noFill/>
          </a:ln>
        </p:spPr>
        <p:txBody>
          <a:bodyPr spcFirstLastPara="1" wrap="square" lIns="91433" tIns="45700" rIns="91433" bIns="45700" anchor="t" anchorCtr="0">
            <a:spAutoFit/>
          </a:bodyPr>
          <a:lstStyle/>
          <a:p>
            <a:pPr algn="ctr"/>
            <a:r>
              <a:rPr lang="en" b="1" dirty="0">
                <a:solidFill>
                  <a:schemeClr val="bg1"/>
                </a:solidFill>
                <a:latin typeface="Cambria" panose="02040503050406030204" pitchFamily="18" charset="0"/>
                <a:ea typeface="Cambria" panose="02040503050406030204" pitchFamily="18" charset="0"/>
              </a:rPr>
              <a:t>Section 112 (1)</a:t>
            </a:r>
            <a:br>
              <a:rPr lang="en" b="1" dirty="0">
                <a:solidFill>
                  <a:schemeClr val="bg1"/>
                </a:solidFill>
                <a:latin typeface="Cambria" panose="02040503050406030204" pitchFamily="18" charset="0"/>
                <a:ea typeface="Cambria" panose="02040503050406030204" pitchFamily="18" charset="0"/>
              </a:rPr>
            </a:br>
            <a:r>
              <a:rPr lang="en" b="1" dirty="0">
                <a:solidFill>
                  <a:schemeClr val="bg1"/>
                </a:solidFill>
                <a:latin typeface="Cambria" panose="02040503050406030204" pitchFamily="18" charset="0"/>
                <a:ea typeface="Cambria" panose="02040503050406030204" pitchFamily="18" charset="0"/>
              </a:rPr>
              <a:t>3 Months</a:t>
            </a:r>
            <a:endParaRPr b="1" dirty="0">
              <a:solidFill>
                <a:schemeClr val="bg1"/>
              </a:solidFill>
              <a:latin typeface="Cambria" panose="02040503050406030204" pitchFamily="18" charset="0"/>
              <a:ea typeface="Cambria" panose="02040503050406030204" pitchFamily="18" charset="0"/>
            </a:endParaRPr>
          </a:p>
        </p:txBody>
      </p:sp>
      <p:sp>
        <p:nvSpPr>
          <p:cNvPr id="987" name="Google Shape;987;p49"/>
          <p:cNvSpPr txBox="1"/>
          <p:nvPr/>
        </p:nvSpPr>
        <p:spPr>
          <a:xfrm>
            <a:off x="165043" y="3226658"/>
            <a:ext cx="1614654" cy="1815841"/>
          </a:xfrm>
          <a:prstGeom prst="rect">
            <a:avLst/>
          </a:prstGeom>
          <a:noFill/>
          <a:ln>
            <a:noFill/>
          </a:ln>
        </p:spPr>
        <p:txBody>
          <a:bodyPr spcFirstLastPara="1" wrap="square" lIns="91433" tIns="45700" rIns="91433" bIns="45700" anchor="t" anchorCtr="0">
            <a:spAutoFit/>
          </a:bodyPr>
          <a:lstStyle/>
          <a:p>
            <a:pPr algn="ctr"/>
            <a:r>
              <a:rPr lang="en-IN" sz="1600" b="1" dirty="0">
                <a:solidFill>
                  <a:schemeClr val="accent1">
                    <a:lumMod val="75000"/>
                  </a:schemeClr>
                </a:solidFill>
                <a:latin typeface="Cambria" panose="02040503050406030204" pitchFamily="18" charset="0"/>
                <a:ea typeface="Cambria" panose="02040503050406030204" pitchFamily="18" charset="0"/>
              </a:rPr>
              <a:t>Unfavourable Order               (APL-04) </a:t>
            </a:r>
            <a:br>
              <a:rPr lang="en-IN" sz="1600" b="1" dirty="0">
                <a:solidFill>
                  <a:schemeClr val="accent1">
                    <a:lumMod val="75000"/>
                  </a:schemeClr>
                </a:solidFill>
                <a:latin typeface="Cambria" panose="02040503050406030204" pitchFamily="18" charset="0"/>
                <a:ea typeface="Cambria" panose="02040503050406030204" pitchFamily="18" charset="0"/>
              </a:rPr>
            </a:br>
            <a:r>
              <a:rPr lang="en-IN" sz="1600" b="1" dirty="0">
                <a:solidFill>
                  <a:schemeClr val="accent1">
                    <a:lumMod val="75000"/>
                  </a:schemeClr>
                </a:solidFill>
                <a:latin typeface="Cambria" panose="02040503050406030204" pitchFamily="18" charset="0"/>
                <a:ea typeface="Cambria" panose="02040503050406030204" pitchFamily="18" charset="0"/>
              </a:rPr>
              <a:t>passed </a:t>
            </a:r>
            <a:br>
              <a:rPr lang="en-IN" sz="1600" b="1" dirty="0">
                <a:solidFill>
                  <a:schemeClr val="accent1">
                    <a:lumMod val="75000"/>
                  </a:schemeClr>
                </a:solidFill>
                <a:latin typeface="Cambria" panose="02040503050406030204" pitchFamily="18" charset="0"/>
                <a:ea typeface="Cambria" panose="02040503050406030204" pitchFamily="18" charset="0"/>
              </a:rPr>
            </a:br>
            <a:r>
              <a:rPr lang="en-IN" sz="1600" b="1" dirty="0">
                <a:solidFill>
                  <a:schemeClr val="accent1">
                    <a:lumMod val="75000"/>
                  </a:schemeClr>
                </a:solidFill>
                <a:latin typeface="Cambria" panose="02040503050406030204" pitchFamily="18" charset="0"/>
                <a:ea typeface="Cambria" panose="02040503050406030204" pitchFamily="18" charset="0"/>
              </a:rPr>
              <a:t>against Appeal </a:t>
            </a:r>
            <a:br>
              <a:rPr lang="en-IN" sz="1600" b="1" dirty="0">
                <a:solidFill>
                  <a:schemeClr val="accent1">
                    <a:lumMod val="75000"/>
                  </a:schemeClr>
                </a:solidFill>
                <a:latin typeface="Cambria" panose="02040503050406030204" pitchFamily="18" charset="0"/>
                <a:ea typeface="Cambria" panose="02040503050406030204" pitchFamily="18" charset="0"/>
              </a:rPr>
            </a:br>
            <a:r>
              <a:rPr lang="en-IN" sz="1600" b="1" dirty="0">
                <a:solidFill>
                  <a:schemeClr val="accent1">
                    <a:lumMod val="75000"/>
                  </a:schemeClr>
                </a:solidFill>
                <a:latin typeface="Cambria" panose="02040503050406030204" pitchFamily="18" charset="0"/>
                <a:ea typeface="Cambria" panose="02040503050406030204" pitchFamily="18" charset="0"/>
              </a:rPr>
              <a:t>filed to </a:t>
            </a:r>
            <a:br>
              <a:rPr lang="en-IN" sz="1600" b="1" dirty="0">
                <a:solidFill>
                  <a:schemeClr val="accent1">
                    <a:lumMod val="75000"/>
                  </a:schemeClr>
                </a:solidFill>
                <a:latin typeface="Cambria" panose="02040503050406030204" pitchFamily="18" charset="0"/>
                <a:ea typeface="Cambria" panose="02040503050406030204" pitchFamily="18" charset="0"/>
              </a:rPr>
            </a:br>
            <a:r>
              <a:rPr lang="en-IN" sz="1600" b="1" dirty="0">
                <a:solidFill>
                  <a:schemeClr val="accent1">
                    <a:lumMod val="75000"/>
                  </a:schemeClr>
                </a:solidFill>
                <a:latin typeface="Cambria" panose="02040503050406030204" pitchFamily="18" charset="0"/>
                <a:ea typeface="Cambria" panose="02040503050406030204" pitchFamily="18" charset="0"/>
              </a:rPr>
              <a:t>DRC-07 Order</a:t>
            </a:r>
            <a:endParaRPr sz="1600" b="1" dirty="0">
              <a:solidFill>
                <a:schemeClr val="accent1">
                  <a:lumMod val="75000"/>
                </a:schemeClr>
              </a:solidFill>
              <a:latin typeface="Cambria" panose="02040503050406030204" pitchFamily="18" charset="0"/>
              <a:ea typeface="Cambria" panose="02040503050406030204" pitchFamily="18" charset="0"/>
            </a:endParaRPr>
          </a:p>
        </p:txBody>
      </p:sp>
      <p:sp>
        <p:nvSpPr>
          <p:cNvPr id="988" name="Google Shape;988;p49"/>
          <p:cNvSpPr/>
          <p:nvPr/>
        </p:nvSpPr>
        <p:spPr>
          <a:xfrm>
            <a:off x="-13655" y="0"/>
            <a:ext cx="48800" cy="6871600"/>
          </a:xfrm>
          <a:prstGeom prst="rect">
            <a:avLst/>
          </a:prstGeom>
          <a:solidFill>
            <a:srgbClr val="00327D"/>
          </a:solidFill>
          <a:ln>
            <a:noFill/>
          </a:ln>
          <a:effectLst>
            <a:outerShdw blurRad="50800" dist="38100" dir="10800000" algn="r" rotWithShape="0">
              <a:srgbClr val="000000">
                <a:alpha val="40000"/>
              </a:srgbClr>
            </a:outerShdw>
          </a:effectLst>
        </p:spPr>
        <p:txBody>
          <a:bodyPr spcFirstLastPara="1" wrap="square" lIns="91433" tIns="45700" rIns="91433" bIns="45700" anchor="ctr" anchorCtr="0">
            <a:noAutofit/>
          </a:bodyPr>
          <a:lstStyle/>
          <a:p>
            <a:pPr algn="ctr"/>
            <a:endParaRPr sz="1867">
              <a:solidFill>
                <a:schemeClr val="lt1"/>
              </a:solidFill>
              <a:latin typeface="Calibri"/>
              <a:ea typeface="Calibri"/>
              <a:cs typeface="Calibri"/>
              <a:sym typeface="Calibri"/>
            </a:endParaRPr>
          </a:p>
        </p:txBody>
      </p:sp>
      <p:sp>
        <p:nvSpPr>
          <p:cNvPr id="989" name="Google Shape;989;p49"/>
          <p:cNvSpPr txBox="1"/>
          <p:nvPr/>
        </p:nvSpPr>
        <p:spPr>
          <a:xfrm>
            <a:off x="150500" y="89367"/>
            <a:ext cx="10214700" cy="646290"/>
          </a:xfrm>
          <a:prstGeom prst="rect">
            <a:avLst/>
          </a:prstGeom>
          <a:noFill/>
          <a:ln>
            <a:noFill/>
          </a:ln>
        </p:spPr>
        <p:txBody>
          <a:bodyPr spcFirstLastPara="1" wrap="square" lIns="91433" tIns="45700" rIns="91433" bIns="45700" anchor="t" anchorCtr="0">
            <a:spAutoFit/>
          </a:bodyPr>
          <a:lstStyle/>
          <a:p>
            <a:r>
              <a:rPr lang="en-US" sz="3600" i="1" dirty="0">
                <a:solidFill>
                  <a:schemeClr val="bg1"/>
                </a:solidFill>
                <a:latin typeface="Cambria" panose="02040503050406030204" pitchFamily="18" charset="0"/>
                <a:ea typeface="Cambria" panose="02040503050406030204" pitchFamily="18" charset="0"/>
              </a:rPr>
              <a:t>Appeal to the Appellate Tribunal</a:t>
            </a:r>
            <a:endParaRPr lang="en-IN" sz="3600" i="1" dirty="0">
              <a:solidFill>
                <a:schemeClr val="bg1"/>
              </a:solidFill>
              <a:latin typeface="Cambria" panose="02040503050406030204" pitchFamily="18" charset="0"/>
              <a:ea typeface="Cambria" panose="02040503050406030204" pitchFamily="18" charset="0"/>
            </a:endParaRPr>
          </a:p>
        </p:txBody>
      </p:sp>
      <p:sp>
        <p:nvSpPr>
          <p:cNvPr id="990" name="Google Shape;990;p49"/>
          <p:cNvSpPr/>
          <p:nvPr/>
        </p:nvSpPr>
        <p:spPr>
          <a:xfrm>
            <a:off x="-1088" y="-830"/>
            <a:ext cx="10722567" cy="45233"/>
          </a:xfrm>
          <a:custGeom>
            <a:avLst/>
            <a:gdLst/>
            <a:ahLst/>
            <a:cxnLst/>
            <a:rect l="l" t="t" r="r" b="b"/>
            <a:pathLst>
              <a:path w="321677" h="1357" extrusionOk="0">
                <a:moveTo>
                  <a:pt x="1054" y="28239"/>
                </a:moveTo>
                <a:lnTo>
                  <a:pt x="322255" y="28265"/>
                </a:lnTo>
                <a:lnTo>
                  <a:pt x="322731" y="26908"/>
                </a:lnTo>
                <a:lnTo>
                  <a:pt x="1054" y="26926"/>
                </a:lnTo>
                <a:close/>
              </a:path>
            </a:pathLst>
          </a:custGeom>
          <a:solidFill>
            <a:schemeClr val="lt1"/>
          </a:solidFill>
          <a:ln>
            <a:noFill/>
          </a:ln>
        </p:spPr>
        <p:txBody>
          <a:bodyPr/>
          <a:lstStyle/>
          <a:p>
            <a:endParaRPr lang="en-IN" sz="2400"/>
          </a:p>
        </p:txBody>
      </p:sp>
      <p:sp>
        <p:nvSpPr>
          <p:cNvPr id="991" name="Google Shape;991;p49"/>
          <p:cNvSpPr/>
          <p:nvPr/>
        </p:nvSpPr>
        <p:spPr>
          <a:xfrm>
            <a:off x="-1099" y="-839530"/>
            <a:ext cx="11003497" cy="45233"/>
          </a:xfrm>
          <a:custGeom>
            <a:avLst/>
            <a:gdLst/>
            <a:ahLst/>
            <a:cxnLst/>
            <a:rect l="l" t="t" r="r" b="b"/>
            <a:pathLst>
              <a:path w="321677" h="1357" extrusionOk="0">
                <a:moveTo>
                  <a:pt x="1054" y="28239"/>
                </a:moveTo>
                <a:lnTo>
                  <a:pt x="322255" y="28265"/>
                </a:lnTo>
                <a:lnTo>
                  <a:pt x="322731" y="26908"/>
                </a:lnTo>
                <a:lnTo>
                  <a:pt x="1054" y="26926"/>
                </a:lnTo>
                <a:close/>
              </a:path>
            </a:pathLst>
          </a:custGeom>
          <a:solidFill>
            <a:schemeClr val="lt1"/>
          </a:solidFill>
          <a:ln>
            <a:noFill/>
          </a:ln>
        </p:spPr>
        <p:txBody>
          <a:bodyPr/>
          <a:lstStyle/>
          <a:p>
            <a:endParaRPr lang="en-IN" sz="2400"/>
          </a:p>
        </p:txBody>
      </p:sp>
      <p:sp>
        <p:nvSpPr>
          <p:cNvPr id="992" name="Google Shape;992;p49"/>
          <p:cNvSpPr/>
          <p:nvPr/>
        </p:nvSpPr>
        <p:spPr>
          <a:xfrm>
            <a:off x="177983" y="3165157"/>
            <a:ext cx="1576861" cy="2153464"/>
          </a:xfrm>
          <a:prstGeom prst="round2DiagRect">
            <a:avLst>
              <a:gd name="adj1" fmla="val 16667"/>
              <a:gd name="adj2" fmla="val 0"/>
            </a:avLst>
          </a:prstGeom>
          <a:noFill/>
          <a:ln w="1905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endParaRPr sz="2400">
              <a:latin typeface="Calibri"/>
              <a:ea typeface="Calibri"/>
              <a:cs typeface="Calibri"/>
              <a:sym typeface="Calibri"/>
            </a:endParaRPr>
          </a:p>
        </p:txBody>
      </p:sp>
      <p:sp>
        <p:nvSpPr>
          <p:cNvPr id="2" name="Google Shape;987;p49">
            <a:extLst>
              <a:ext uri="{FF2B5EF4-FFF2-40B4-BE49-F238E27FC236}">
                <a16:creationId xmlns:a16="http://schemas.microsoft.com/office/drawing/2014/main" id="{3301C014-5EEE-EDD2-4A6A-91CC3CF139E4}"/>
              </a:ext>
            </a:extLst>
          </p:cNvPr>
          <p:cNvSpPr txBox="1"/>
          <p:nvPr/>
        </p:nvSpPr>
        <p:spPr>
          <a:xfrm>
            <a:off x="6841666" y="3160102"/>
            <a:ext cx="1309673" cy="830956"/>
          </a:xfrm>
          <a:prstGeom prst="rect">
            <a:avLst/>
          </a:prstGeom>
          <a:noFill/>
          <a:ln>
            <a:noFill/>
          </a:ln>
        </p:spPr>
        <p:txBody>
          <a:bodyPr spcFirstLastPara="1" wrap="square" lIns="91433" tIns="45700" rIns="91433" bIns="45700" anchor="t" anchorCtr="0">
            <a:spAutoFit/>
          </a:bodyPr>
          <a:lstStyle/>
          <a:p>
            <a:pPr algn="ctr"/>
            <a:r>
              <a:rPr lang="en-IN" sz="1600" b="1" dirty="0">
                <a:solidFill>
                  <a:schemeClr val="accent1">
                    <a:lumMod val="75000"/>
                  </a:schemeClr>
                </a:solidFill>
                <a:latin typeface="Cambria" panose="02040503050406030204" pitchFamily="18" charset="0"/>
                <a:ea typeface="Cambria" panose="02040503050406030204" pitchFamily="18" charset="0"/>
              </a:rPr>
              <a:t>Due date file  Appeal </a:t>
            </a:r>
          </a:p>
          <a:p>
            <a:pPr algn="ctr"/>
            <a:r>
              <a:rPr lang="en-IN" sz="1600" b="1" dirty="0">
                <a:solidFill>
                  <a:schemeClr val="accent1">
                    <a:lumMod val="75000"/>
                  </a:schemeClr>
                </a:solidFill>
                <a:latin typeface="Cambria" panose="02040503050406030204" pitchFamily="18" charset="0"/>
                <a:ea typeface="Cambria" panose="02040503050406030204" pitchFamily="18" charset="0"/>
              </a:rPr>
              <a:t>[APL-05]</a:t>
            </a:r>
            <a:endParaRPr sz="1600" b="1" dirty="0">
              <a:solidFill>
                <a:schemeClr val="accent1">
                  <a:lumMod val="75000"/>
                </a:schemeClr>
              </a:solidFill>
              <a:latin typeface="Cambria" panose="02040503050406030204" pitchFamily="18" charset="0"/>
              <a:ea typeface="Cambria" panose="02040503050406030204" pitchFamily="18" charset="0"/>
            </a:endParaRPr>
          </a:p>
        </p:txBody>
      </p:sp>
      <p:sp>
        <p:nvSpPr>
          <p:cNvPr id="3" name="Google Shape;992;p49">
            <a:extLst>
              <a:ext uri="{FF2B5EF4-FFF2-40B4-BE49-F238E27FC236}">
                <a16:creationId xmlns:a16="http://schemas.microsoft.com/office/drawing/2014/main" id="{D3A3C763-35BA-7723-2587-BC9FA79E96A5}"/>
              </a:ext>
            </a:extLst>
          </p:cNvPr>
          <p:cNvSpPr/>
          <p:nvPr/>
        </p:nvSpPr>
        <p:spPr>
          <a:xfrm>
            <a:off x="6839328" y="3141582"/>
            <a:ext cx="1314350" cy="954741"/>
          </a:xfrm>
          <a:prstGeom prst="round2DiagRect">
            <a:avLst>
              <a:gd name="adj1" fmla="val 16667"/>
              <a:gd name="adj2" fmla="val 0"/>
            </a:avLst>
          </a:prstGeom>
          <a:noFill/>
          <a:ln w="1905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endParaRPr sz="2400">
              <a:latin typeface="Calibri"/>
              <a:ea typeface="Calibri"/>
              <a:cs typeface="Calibri"/>
              <a:sym typeface="Calibri"/>
            </a:endParaRPr>
          </a:p>
        </p:txBody>
      </p:sp>
      <p:sp>
        <p:nvSpPr>
          <p:cNvPr id="18" name="Google Shape;987;p49">
            <a:extLst>
              <a:ext uri="{FF2B5EF4-FFF2-40B4-BE49-F238E27FC236}">
                <a16:creationId xmlns:a16="http://schemas.microsoft.com/office/drawing/2014/main" id="{2485976F-3590-8338-1E3F-E4E2D2ADD73B}"/>
              </a:ext>
            </a:extLst>
          </p:cNvPr>
          <p:cNvSpPr txBox="1"/>
          <p:nvPr/>
        </p:nvSpPr>
        <p:spPr>
          <a:xfrm>
            <a:off x="9259962" y="3144361"/>
            <a:ext cx="1105238" cy="584735"/>
          </a:xfrm>
          <a:prstGeom prst="rect">
            <a:avLst/>
          </a:prstGeom>
          <a:noFill/>
          <a:ln>
            <a:noFill/>
          </a:ln>
        </p:spPr>
        <p:txBody>
          <a:bodyPr spcFirstLastPara="1" wrap="square" lIns="91433" tIns="45700" rIns="91433" bIns="45700" anchor="t" anchorCtr="0">
            <a:spAutoFit/>
          </a:bodyPr>
          <a:lstStyle/>
          <a:p>
            <a:pPr algn="ctr"/>
            <a:r>
              <a:rPr lang="en-IN" sz="1600" b="1" dirty="0">
                <a:solidFill>
                  <a:schemeClr val="accent1">
                    <a:lumMod val="75000"/>
                  </a:schemeClr>
                </a:solidFill>
                <a:latin typeface="Cambria" panose="02040503050406030204" pitchFamily="18" charset="0"/>
                <a:ea typeface="Cambria" panose="02040503050406030204" pitchFamily="18" charset="0"/>
              </a:rPr>
              <a:t>Last Date with COD</a:t>
            </a:r>
            <a:endParaRPr sz="1600" b="1" dirty="0">
              <a:solidFill>
                <a:schemeClr val="accent1">
                  <a:lumMod val="75000"/>
                </a:schemeClr>
              </a:solidFill>
              <a:latin typeface="Cambria" panose="02040503050406030204" pitchFamily="18" charset="0"/>
              <a:ea typeface="Cambria" panose="02040503050406030204" pitchFamily="18" charset="0"/>
            </a:endParaRPr>
          </a:p>
        </p:txBody>
      </p:sp>
      <p:sp>
        <p:nvSpPr>
          <p:cNvPr id="19" name="Google Shape;992;p49">
            <a:extLst>
              <a:ext uri="{FF2B5EF4-FFF2-40B4-BE49-F238E27FC236}">
                <a16:creationId xmlns:a16="http://schemas.microsoft.com/office/drawing/2014/main" id="{19209E7C-BA64-BFB9-A508-E999DCF64AC9}"/>
              </a:ext>
            </a:extLst>
          </p:cNvPr>
          <p:cNvSpPr/>
          <p:nvPr/>
        </p:nvSpPr>
        <p:spPr>
          <a:xfrm>
            <a:off x="9298182" y="3127792"/>
            <a:ext cx="1084050" cy="954741"/>
          </a:xfrm>
          <a:prstGeom prst="round2DiagRect">
            <a:avLst>
              <a:gd name="adj1" fmla="val 16667"/>
              <a:gd name="adj2" fmla="val 0"/>
            </a:avLst>
          </a:prstGeom>
          <a:noFill/>
          <a:ln w="1905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endParaRPr sz="2400">
              <a:latin typeface="Calibri"/>
              <a:ea typeface="Calibri"/>
              <a:cs typeface="Calibri"/>
              <a:sym typeface="Calibri"/>
            </a:endParaRPr>
          </a:p>
        </p:txBody>
      </p:sp>
      <p:cxnSp>
        <p:nvCxnSpPr>
          <p:cNvPr id="20" name="Google Shape;984;p49">
            <a:extLst>
              <a:ext uri="{FF2B5EF4-FFF2-40B4-BE49-F238E27FC236}">
                <a16:creationId xmlns:a16="http://schemas.microsoft.com/office/drawing/2014/main" id="{0CC39BA9-94F4-A15B-9D5B-5A6CA7FBB5AD}"/>
              </a:ext>
            </a:extLst>
          </p:cNvPr>
          <p:cNvCxnSpPr>
            <a:cxnSpLocks/>
          </p:cNvCxnSpPr>
          <p:nvPr/>
        </p:nvCxnSpPr>
        <p:spPr>
          <a:xfrm>
            <a:off x="9916791" y="4112277"/>
            <a:ext cx="0" cy="397600"/>
          </a:xfrm>
          <a:prstGeom prst="straightConnector1">
            <a:avLst/>
          </a:prstGeom>
          <a:noFill/>
          <a:ln w="28575" cap="flat" cmpd="sng">
            <a:solidFill>
              <a:schemeClr val="dk2"/>
            </a:solidFill>
            <a:prstDash val="solid"/>
            <a:round/>
            <a:headEnd type="none" w="med" len="med"/>
            <a:tailEnd type="none" w="med" len="med"/>
          </a:ln>
        </p:spPr>
      </p:cxnSp>
      <p:sp>
        <p:nvSpPr>
          <p:cNvPr id="21" name="Google Shape;985;p49">
            <a:extLst>
              <a:ext uri="{FF2B5EF4-FFF2-40B4-BE49-F238E27FC236}">
                <a16:creationId xmlns:a16="http://schemas.microsoft.com/office/drawing/2014/main" id="{2C1A54D7-9878-B641-F062-6CFC2E68C261}"/>
              </a:ext>
            </a:extLst>
          </p:cNvPr>
          <p:cNvSpPr/>
          <p:nvPr/>
        </p:nvSpPr>
        <p:spPr>
          <a:xfrm>
            <a:off x="8883943" y="4611250"/>
            <a:ext cx="1709013" cy="1495923"/>
          </a:xfrm>
          <a:prstGeom prst="roundRect">
            <a:avLst>
              <a:gd name="adj" fmla="val 16667"/>
            </a:avLst>
          </a:prstGeom>
          <a:solidFill>
            <a:schemeClr val="accent1">
              <a:lumMod val="75000"/>
            </a:schemeClr>
          </a:solidFill>
          <a:ln w="76200" cap="flat" cmpd="sng">
            <a:solidFill>
              <a:srgbClr val="FFFFFF"/>
            </a:solidFill>
            <a:prstDash val="solid"/>
            <a:miter lim="800000"/>
            <a:headEnd type="none" w="sm" len="sm"/>
            <a:tailEnd type="none" w="sm" len="sm"/>
          </a:ln>
          <a:effectLst>
            <a:outerShdw blurRad="63500" sx="102000" sy="102000" algn="ctr" rotWithShape="0">
              <a:srgbClr val="000000">
                <a:alpha val="40000"/>
              </a:srgbClr>
            </a:outerShdw>
          </a:effectLst>
        </p:spPr>
        <p:txBody>
          <a:bodyPr spcFirstLastPara="1" wrap="square" lIns="91433" tIns="45700" rIns="91433" bIns="45700" anchor="ctr" anchorCtr="0">
            <a:noAutofit/>
          </a:bodyPr>
          <a:lstStyle/>
          <a:p>
            <a:pPr algn="ctr"/>
            <a:r>
              <a:rPr lang="en-IN" b="1" dirty="0">
                <a:solidFill>
                  <a:schemeClr val="bg1"/>
                </a:solidFill>
                <a:latin typeface="Cambria" panose="02040503050406030204" pitchFamily="18" charset="0"/>
                <a:ea typeface="Cambria" panose="02040503050406030204" pitchFamily="18" charset="0"/>
              </a:rPr>
              <a:t>Appeal to be filed with Condonation of Delay (COD)</a:t>
            </a:r>
            <a:endParaRPr dirty="0">
              <a:solidFill>
                <a:schemeClr val="bg1"/>
              </a:solidFill>
              <a:latin typeface="Cambria" panose="02040503050406030204" pitchFamily="18" charset="0"/>
              <a:ea typeface="Cambria" panose="02040503050406030204" pitchFamily="18" charset="0"/>
              <a:cs typeface="Calibri"/>
              <a:sym typeface="Calibri"/>
            </a:endParaRPr>
          </a:p>
        </p:txBody>
      </p:sp>
      <p:sp>
        <p:nvSpPr>
          <p:cNvPr id="4" name="Google Shape;963;p49">
            <a:extLst>
              <a:ext uri="{FF2B5EF4-FFF2-40B4-BE49-F238E27FC236}">
                <a16:creationId xmlns:a16="http://schemas.microsoft.com/office/drawing/2014/main" id="{143713F8-5ED4-3947-8792-338C8E63A6D8}"/>
              </a:ext>
            </a:extLst>
          </p:cNvPr>
          <p:cNvSpPr/>
          <p:nvPr/>
        </p:nvSpPr>
        <p:spPr>
          <a:xfrm>
            <a:off x="7599288" y="2096053"/>
            <a:ext cx="1992073" cy="299207"/>
          </a:xfrm>
          <a:custGeom>
            <a:avLst/>
            <a:gdLst/>
            <a:ahLst/>
            <a:cxnLst/>
            <a:rect l="l" t="t" r="r" b="b"/>
            <a:pathLst>
              <a:path w="232894" h="32382" extrusionOk="0">
                <a:moveTo>
                  <a:pt x="0" y="32382"/>
                </a:moveTo>
                <a:cubicBezTo>
                  <a:pt x="19205" y="26986"/>
                  <a:pt x="76412" y="123"/>
                  <a:pt x="115228" y="7"/>
                </a:cubicBezTo>
                <a:cubicBezTo>
                  <a:pt x="154044" y="-109"/>
                  <a:pt x="213283" y="26406"/>
                  <a:pt x="232894" y="31686"/>
                </a:cubicBezTo>
              </a:path>
            </a:pathLst>
          </a:custGeom>
          <a:solidFill>
            <a:schemeClr val="bg1"/>
          </a:solidFill>
          <a:ln w="28575" cap="flat" cmpd="sng">
            <a:solidFill>
              <a:srgbClr val="1C3B75"/>
            </a:solidFill>
            <a:prstDash val="dash"/>
            <a:round/>
            <a:headEnd type="none" w="med" len="med"/>
            <a:tailEnd type="none" w="med" len="med"/>
          </a:ln>
        </p:spPr>
        <p:txBody>
          <a:bodyPr/>
          <a:lstStyle/>
          <a:p>
            <a:endParaRPr lang="en-IN" sz="2400">
              <a:solidFill>
                <a:schemeClr val="bg1"/>
              </a:solidFill>
              <a:latin typeface="Cambria" panose="02040503050406030204" pitchFamily="18" charset="0"/>
              <a:ea typeface="Cambria" panose="02040503050406030204" pitchFamily="18" charset="0"/>
            </a:endParaRPr>
          </a:p>
        </p:txBody>
      </p:sp>
      <p:sp>
        <p:nvSpPr>
          <p:cNvPr id="7" name="Google Shape;986;p49">
            <a:extLst>
              <a:ext uri="{FF2B5EF4-FFF2-40B4-BE49-F238E27FC236}">
                <a16:creationId xmlns:a16="http://schemas.microsoft.com/office/drawing/2014/main" id="{D35F1F4F-3079-C066-D414-8065CA640AFF}"/>
              </a:ext>
            </a:extLst>
          </p:cNvPr>
          <p:cNvSpPr txBox="1"/>
          <p:nvPr/>
        </p:nvSpPr>
        <p:spPr>
          <a:xfrm>
            <a:off x="7833779" y="1294793"/>
            <a:ext cx="1588457" cy="923289"/>
          </a:xfrm>
          <a:prstGeom prst="rect">
            <a:avLst/>
          </a:prstGeom>
          <a:solidFill>
            <a:schemeClr val="accent1">
              <a:lumMod val="75000"/>
            </a:schemeClr>
          </a:solidFill>
          <a:ln>
            <a:noFill/>
          </a:ln>
        </p:spPr>
        <p:txBody>
          <a:bodyPr spcFirstLastPara="1" wrap="square" lIns="91433" tIns="45700" rIns="91433" bIns="45700" anchor="t" anchorCtr="0">
            <a:spAutoFit/>
          </a:bodyPr>
          <a:lstStyle/>
          <a:p>
            <a:pPr algn="ctr"/>
            <a:r>
              <a:rPr lang="en" b="1" dirty="0">
                <a:solidFill>
                  <a:schemeClr val="bg1"/>
                </a:solidFill>
                <a:latin typeface="Cambria" panose="02040503050406030204" pitchFamily="18" charset="0"/>
                <a:ea typeface="Cambria" panose="02040503050406030204" pitchFamily="18" charset="0"/>
              </a:rPr>
              <a:t>Section 112(6)</a:t>
            </a:r>
          </a:p>
          <a:p>
            <a:pPr algn="ctr"/>
            <a:r>
              <a:rPr lang="en" b="1" dirty="0">
                <a:solidFill>
                  <a:schemeClr val="bg1"/>
                </a:solidFill>
                <a:latin typeface="Cambria" panose="02040503050406030204" pitchFamily="18" charset="0"/>
                <a:ea typeface="Cambria" panose="02040503050406030204" pitchFamily="18" charset="0"/>
              </a:rPr>
              <a:t>+ 3 Months</a:t>
            </a:r>
            <a:endParaRPr b="1" dirty="0">
              <a:solidFill>
                <a:schemeClr val="bg1"/>
              </a:solidFill>
              <a:latin typeface="Cambria" panose="02040503050406030204" pitchFamily="18" charset="0"/>
              <a:ea typeface="Cambria" panose="02040503050406030204" pitchFamily="18" charset="0"/>
            </a:endParaRPr>
          </a:p>
        </p:txBody>
      </p:sp>
      <p:sp>
        <p:nvSpPr>
          <p:cNvPr id="8" name="Google Shape;987;p49">
            <a:extLst>
              <a:ext uri="{FF2B5EF4-FFF2-40B4-BE49-F238E27FC236}">
                <a16:creationId xmlns:a16="http://schemas.microsoft.com/office/drawing/2014/main" id="{BF8A93FB-6E29-0C20-F228-031CA2FA2CC0}"/>
              </a:ext>
            </a:extLst>
          </p:cNvPr>
          <p:cNvSpPr txBox="1"/>
          <p:nvPr/>
        </p:nvSpPr>
        <p:spPr>
          <a:xfrm>
            <a:off x="10780854" y="3260156"/>
            <a:ext cx="1105238" cy="584735"/>
          </a:xfrm>
          <a:prstGeom prst="rect">
            <a:avLst/>
          </a:prstGeom>
          <a:noFill/>
          <a:ln>
            <a:noFill/>
          </a:ln>
        </p:spPr>
        <p:txBody>
          <a:bodyPr spcFirstLastPara="1" wrap="square" lIns="91433" tIns="45700" rIns="91433" bIns="45700" anchor="t" anchorCtr="0">
            <a:spAutoFit/>
          </a:bodyPr>
          <a:lstStyle/>
          <a:p>
            <a:pPr algn="ctr"/>
            <a:r>
              <a:rPr lang="en-IN" sz="1600" b="1" dirty="0">
                <a:solidFill>
                  <a:schemeClr val="accent1">
                    <a:lumMod val="75000"/>
                  </a:schemeClr>
                </a:solidFill>
                <a:latin typeface="Cambria" panose="02040503050406030204" pitchFamily="18" charset="0"/>
                <a:ea typeface="Cambria" panose="02040503050406030204" pitchFamily="18" charset="0"/>
              </a:rPr>
              <a:t>Order of GSTAT</a:t>
            </a:r>
            <a:endParaRPr sz="1600" b="1" dirty="0">
              <a:solidFill>
                <a:schemeClr val="accent1">
                  <a:lumMod val="75000"/>
                </a:schemeClr>
              </a:solidFill>
              <a:latin typeface="Cambria" panose="02040503050406030204" pitchFamily="18" charset="0"/>
              <a:ea typeface="Cambria" panose="02040503050406030204" pitchFamily="18" charset="0"/>
            </a:endParaRPr>
          </a:p>
        </p:txBody>
      </p:sp>
      <p:sp>
        <p:nvSpPr>
          <p:cNvPr id="11" name="Google Shape;992;p49">
            <a:extLst>
              <a:ext uri="{FF2B5EF4-FFF2-40B4-BE49-F238E27FC236}">
                <a16:creationId xmlns:a16="http://schemas.microsoft.com/office/drawing/2014/main" id="{A29098B2-DAFB-4F4E-8EC4-08050533512D}"/>
              </a:ext>
            </a:extLst>
          </p:cNvPr>
          <p:cNvSpPr/>
          <p:nvPr/>
        </p:nvSpPr>
        <p:spPr>
          <a:xfrm>
            <a:off x="10730774" y="3142980"/>
            <a:ext cx="1132239" cy="954741"/>
          </a:xfrm>
          <a:prstGeom prst="round2DiagRect">
            <a:avLst>
              <a:gd name="adj1" fmla="val 16667"/>
              <a:gd name="adj2" fmla="val 0"/>
            </a:avLst>
          </a:prstGeom>
          <a:noFill/>
          <a:ln w="1905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endParaRPr sz="2400">
              <a:latin typeface="Calibri"/>
              <a:ea typeface="Calibri"/>
              <a:cs typeface="Calibri"/>
              <a:sym typeface="Calibri"/>
            </a:endParaRPr>
          </a:p>
        </p:txBody>
      </p:sp>
      <p:sp>
        <p:nvSpPr>
          <p:cNvPr id="38" name="Google Shape;985;p49">
            <a:extLst>
              <a:ext uri="{FF2B5EF4-FFF2-40B4-BE49-F238E27FC236}">
                <a16:creationId xmlns:a16="http://schemas.microsoft.com/office/drawing/2014/main" id="{C44672D4-6660-098B-DD4B-0C3B8C1B3300}"/>
              </a:ext>
            </a:extLst>
          </p:cNvPr>
          <p:cNvSpPr/>
          <p:nvPr/>
        </p:nvSpPr>
        <p:spPr>
          <a:xfrm>
            <a:off x="6461334" y="4611251"/>
            <a:ext cx="1837705" cy="1240906"/>
          </a:xfrm>
          <a:prstGeom prst="roundRect">
            <a:avLst>
              <a:gd name="adj" fmla="val 16667"/>
            </a:avLst>
          </a:prstGeom>
          <a:solidFill>
            <a:schemeClr val="accent1">
              <a:lumMod val="75000"/>
            </a:schemeClr>
          </a:solidFill>
          <a:ln w="76200" cap="flat" cmpd="sng">
            <a:solidFill>
              <a:srgbClr val="FFFFFF"/>
            </a:solidFill>
            <a:prstDash val="solid"/>
            <a:miter lim="800000"/>
            <a:headEnd type="none" w="sm" len="sm"/>
            <a:tailEnd type="none" w="sm" len="sm"/>
          </a:ln>
          <a:effectLst>
            <a:outerShdw blurRad="63500" sx="102000" sy="102000" algn="ctr" rotWithShape="0">
              <a:srgbClr val="000000">
                <a:alpha val="40000"/>
              </a:srgbClr>
            </a:outerShdw>
          </a:effectLst>
        </p:spPr>
        <p:txBody>
          <a:bodyPr spcFirstLastPara="1" wrap="square" lIns="91433" tIns="45700" rIns="91433" bIns="45700" anchor="ctr" anchorCtr="0">
            <a:noAutofit/>
          </a:bodyPr>
          <a:lstStyle/>
          <a:p>
            <a:pPr algn="ctr"/>
            <a:r>
              <a:rPr lang="en-IN" b="1" dirty="0">
                <a:solidFill>
                  <a:schemeClr val="bg1"/>
                </a:solidFill>
                <a:latin typeface="Cambria" panose="02040503050406030204" pitchFamily="18" charset="0"/>
                <a:ea typeface="Cambria" panose="02040503050406030204" pitchFamily="18" charset="0"/>
              </a:rPr>
              <a:t>Normal time limit to file              an Appeal</a:t>
            </a:r>
            <a:endParaRPr dirty="0">
              <a:solidFill>
                <a:schemeClr val="bg1"/>
              </a:solidFill>
              <a:latin typeface="Cambria" panose="02040503050406030204" pitchFamily="18" charset="0"/>
              <a:ea typeface="Cambria" panose="02040503050406030204" pitchFamily="18" charset="0"/>
              <a:cs typeface="Calibri"/>
              <a:sym typeface="Calibri"/>
            </a:endParaRPr>
          </a:p>
        </p:txBody>
      </p:sp>
      <p:grpSp>
        <p:nvGrpSpPr>
          <p:cNvPr id="42" name="Google Shape;338;p33">
            <a:extLst>
              <a:ext uri="{FF2B5EF4-FFF2-40B4-BE49-F238E27FC236}">
                <a16:creationId xmlns:a16="http://schemas.microsoft.com/office/drawing/2014/main" id="{E52366AE-3AFF-37F9-E309-57540959EA7D}"/>
              </a:ext>
            </a:extLst>
          </p:cNvPr>
          <p:cNvGrpSpPr/>
          <p:nvPr/>
        </p:nvGrpSpPr>
        <p:grpSpPr>
          <a:xfrm>
            <a:off x="2070388" y="2784392"/>
            <a:ext cx="1853424" cy="438600"/>
            <a:chOff x="3007550" y="2745975"/>
            <a:chExt cx="1699500" cy="438600"/>
          </a:xfrm>
          <a:solidFill>
            <a:schemeClr val="accent1">
              <a:lumMod val="75000"/>
            </a:schemeClr>
          </a:solidFill>
        </p:grpSpPr>
        <p:sp>
          <p:nvSpPr>
            <p:cNvPr id="43" name="Google Shape;339;p33">
              <a:extLst>
                <a:ext uri="{FF2B5EF4-FFF2-40B4-BE49-F238E27FC236}">
                  <a16:creationId xmlns:a16="http://schemas.microsoft.com/office/drawing/2014/main" id="{B7AFE4F9-F9D1-C01D-9729-FE484743FF78}"/>
                </a:ext>
              </a:extLst>
            </p:cNvPr>
            <p:cNvSpPr/>
            <p:nvPr/>
          </p:nvSpPr>
          <p:spPr>
            <a:xfrm>
              <a:off x="3007550" y="2745975"/>
              <a:ext cx="1699500" cy="438600"/>
            </a:xfrm>
            <a:prstGeom prst="rect">
              <a:avLst/>
            </a:prstGeom>
            <a:grp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solidFill>
                  <a:schemeClr val="bg1"/>
                </a:solidFill>
                <a:latin typeface="Cambria" panose="02040503050406030204" pitchFamily="18" charset="0"/>
                <a:ea typeface="Cambria" panose="02040503050406030204" pitchFamily="18" charset="0"/>
              </a:endParaRPr>
            </a:p>
          </p:txBody>
        </p:sp>
        <p:sp>
          <p:nvSpPr>
            <p:cNvPr id="44" name="Google Shape;340;p33">
              <a:extLst>
                <a:ext uri="{FF2B5EF4-FFF2-40B4-BE49-F238E27FC236}">
                  <a16:creationId xmlns:a16="http://schemas.microsoft.com/office/drawing/2014/main" id="{24622357-F616-EB5C-E7FB-4F44DA6D7435}"/>
                </a:ext>
              </a:extLst>
            </p:cNvPr>
            <p:cNvSpPr txBox="1"/>
            <p:nvPr/>
          </p:nvSpPr>
          <p:spPr>
            <a:xfrm>
              <a:off x="3007550" y="2745975"/>
              <a:ext cx="1699500" cy="438600"/>
            </a:xfrm>
            <a:prstGeom prst="rect">
              <a:avLst/>
            </a:prstGeom>
            <a:grpFill/>
            <a:ln>
              <a:noFill/>
            </a:ln>
          </p:spPr>
          <p:txBody>
            <a:bodyPr spcFirstLastPara="1" wrap="square" lIns="15225" tIns="15225" rIns="15225" bIns="15225" anchor="ctr" anchorCtr="0">
              <a:noAutofit/>
            </a:bodyPr>
            <a:lstStyle/>
            <a:p>
              <a:pPr marL="0" marR="0" lvl="0" indent="0" algn="ctr" rtl="0">
                <a:lnSpc>
                  <a:spcPct val="100000"/>
                </a:lnSpc>
                <a:spcBef>
                  <a:spcPts val="0"/>
                </a:spcBef>
                <a:spcAft>
                  <a:spcPts val="0"/>
                </a:spcAft>
                <a:buClr>
                  <a:schemeClr val="lt1"/>
                </a:buClr>
                <a:buSzPts val="2400"/>
                <a:buFont typeface="Arial"/>
                <a:buNone/>
              </a:pPr>
              <a:r>
                <a:rPr lang="en" sz="2400" b="1" dirty="0">
                  <a:solidFill>
                    <a:schemeClr val="bg1"/>
                  </a:solidFill>
                  <a:latin typeface="Cambria" panose="02040503050406030204" pitchFamily="18" charset="0"/>
                  <a:ea typeface="Cambria" panose="02040503050406030204" pitchFamily="18" charset="0"/>
                </a:rPr>
                <a:t>Pre-Deposit</a:t>
              </a:r>
              <a:endParaRPr sz="2400" b="1" dirty="0">
                <a:solidFill>
                  <a:schemeClr val="bg1"/>
                </a:solidFill>
                <a:latin typeface="Cambria" panose="02040503050406030204" pitchFamily="18" charset="0"/>
                <a:ea typeface="Cambria" panose="02040503050406030204" pitchFamily="18" charset="0"/>
              </a:endParaRPr>
            </a:p>
          </p:txBody>
        </p:sp>
      </p:grpSp>
      <p:sp>
        <p:nvSpPr>
          <p:cNvPr id="48" name="Google Shape;1286;p56">
            <a:extLst>
              <a:ext uri="{FF2B5EF4-FFF2-40B4-BE49-F238E27FC236}">
                <a16:creationId xmlns:a16="http://schemas.microsoft.com/office/drawing/2014/main" id="{8FD47A7A-80E9-9240-70C5-314627E09C4D}"/>
              </a:ext>
            </a:extLst>
          </p:cNvPr>
          <p:cNvSpPr txBox="1"/>
          <p:nvPr/>
        </p:nvSpPr>
        <p:spPr>
          <a:xfrm>
            <a:off x="1918630" y="3417845"/>
            <a:ext cx="2600136" cy="3393206"/>
          </a:xfrm>
          <a:prstGeom prst="rect">
            <a:avLst/>
          </a:prstGeom>
          <a:noFill/>
          <a:ln>
            <a:noFill/>
          </a:ln>
        </p:spPr>
        <p:txBody>
          <a:bodyPr spcFirstLastPara="1" wrap="square" lIns="68575" tIns="34275" rIns="68575" bIns="34275" anchor="t" anchorCtr="0">
            <a:spAutoFit/>
          </a:bodyPr>
          <a:lstStyle/>
          <a:p>
            <a:pPr marL="342900" marR="0" lvl="0" indent="-342900" algn="l" rtl="0">
              <a:spcBef>
                <a:spcPts val="0"/>
              </a:spcBef>
              <a:spcAft>
                <a:spcPts val="0"/>
              </a:spcAft>
              <a:buFont typeface="+mj-lt"/>
              <a:buAutoNum type="alphaLcParenR"/>
            </a:pPr>
            <a:r>
              <a:rPr lang="en-IN" b="1" dirty="0">
                <a:latin typeface="Cambria" panose="02040503050406030204" pitchFamily="18" charset="0"/>
                <a:ea typeface="Cambria" panose="02040503050406030204" pitchFamily="18" charset="0"/>
              </a:rPr>
              <a:t>Additional 10% of the disputed tax amount</a:t>
            </a:r>
          </a:p>
          <a:p>
            <a:pPr marL="342900" marR="0" lvl="0" indent="-342900" algn="l" rtl="0">
              <a:spcBef>
                <a:spcPts val="0"/>
              </a:spcBef>
              <a:spcAft>
                <a:spcPts val="0"/>
              </a:spcAft>
              <a:buFont typeface="+mj-lt"/>
              <a:buAutoNum type="alphaLcParenR"/>
            </a:pPr>
            <a:r>
              <a:rPr lang="en-IN" dirty="0">
                <a:latin typeface="Cambria" panose="02040503050406030204" pitchFamily="18" charset="0"/>
                <a:ea typeface="Cambria" panose="02040503050406030204" pitchFamily="18" charset="0"/>
              </a:rPr>
              <a:t>100% of the admitted amount (tax, interest, penalty)</a:t>
            </a:r>
          </a:p>
          <a:p>
            <a:pPr marL="342900" marR="0" lvl="0" indent="-342900" rtl="0">
              <a:spcBef>
                <a:spcPts val="0"/>
              </a:spcBef>
              <a:spcAft>
                <a:spcPts val="0"/>
              </a:spcAft>
              <a:buFont typeface="+mj-lt"/>
              <a:buAutoNum type="alphaLcParenR"/>
            </a:pPr>
            <a:r>
              <a:rPr lang="en-IN" dirty="0">
                <a:latin typeface="Cambria" panose="02040503050406030204" pitchFamily="18" charset="0"/>
                <a:ea typeface="Cambria" panose="02040503050406030204" pitchFamily="18" charset="0"/>
              </a:rPr>
              <a:t>Can be deposited </a:t>
            </a:r>
            <a:br>
              <a:rPr lang="en-IN" dirty="0">
                <a:latin typeface="Cambria" panose="02040503050406030204" pitchFamily="18" charset="0"/>
                <a:ea typeface="Cambria" panose="02040503050406030204" pitchFamily="18" charset="0"/>
              </a:rPr>
            </a:br>
            <a:r>
              <a:rPr lang="en-IN" dirty="0">
                <a:latin typeface="Cambria" panose="02040503050406030204" pitchFamily="18" charset="0"/>
                <a:ea typeface="Cambria" panose="02040503050406030204" pitchFamily="18" charset="0"/>
              </a:rPr>
              <a:t>via Cash Ledger or Credit Ledger or </a:t>
            </a:r>
            <a:br>
              <a:rPr lang="en-IN" dirty="0">
                <a:latin typeface="Cambria" panose="02040503050406030204" pitchFamily="18" charset="0"/>
                <a:ea typeface="Cambria" panose="02040503050406030204" pitchFamily="18" charset="0"/>
              </a:rPr>
            </a:br>
            <a:r>
              <a:rPr lang="en-IN" dirty="0">
                <a:latin typeface="Cambria" panose="02040503050406030204" pitchFamily="18" charset="0"/>
                <a:ea typeface="Cambria" panose="02040503050406030204" pitchFamily="18" charset="0"/>
              </a:rPr>
              <a:t>a mix of both</a:t>
            </a:r>
          </a:p>
          <a:p>
            <a:pPr marL="342900" marR="0" lvl="0" indent="-342900" rtl="0">
              <a:spcBef>
                <a:spcPts val="0"/>
              </a:spcBef>
              <a:spcAft>
                <a:spcPts val="0"/>
              </a:spcAft>
              <a:buFont typeface="+mj-lt"/>
              <a:buAutoNum type="alphaLcParenR"/>
            </a:pPr>
            <a:r>
              <a:rPr lang="en-IN" b="1" dirty="0">
                <a:latin typeface="Cambria" panose="02040503050406030204" pitchFamily="18" charset="0"/>
                <a:ea typeface="Cambria" panose="02040503050406030204" pitchFamily="18" charset="0"/>
              </a:rPr>
              <a:t>Max of ₹40 Cr</a:t>
            </a:r>
            <a:endParaRPr b="1" dirty="0">
              <a:latin typeface="Cambria" panose="02040503050406030204" pitchFamily="18" charset="0"/>
              <a:ea typeface="Cambria" panose="02040503050406030204" pitchFamily="18" charset="0"/>
            </a:endParaRPr>
          </a:p>
        </p:txBody>
      </p:sp>
      <p:cxnSp>
        <p:nvCxnSpPr>
          <p:cNvPr id="49" name="Google Shape;973;p49">
            <a:extLst>
              <a:ext uri="{FF2B5EF4-FFF2-40B4-BE49-F238E27FC236}">
                <a16:creationId xmlns:a16="http://schemas.microsoft.com/office/drawing/2014/main" id="{8B8F92F9-69B3-931B-712F-B2888CA46431}"/>
              </a:ext>
            </a:extLst>
          </p:cNvPr>
          <p:cNvCxnSpPr/>
          <p:nvPr/>
        </p:nvCxnSpPr>
        <p:spPr>
          <a:xfrm>
            <a:off x="3123291" y="2303278"/>
            <a:ext cx="0" cy="312400"/>
          </a:xfrm>
          <a:prstGeom prst="straightConnector1">
            <a:avLst/>
          </a:prstGeom>
          <a:noFill/>
          <a:ln w="28575" cap="flat" cmpd="sng">
            <a:solidFill>
              <a:schemeClr val="dk2"/>
            </a:solidFill>
            <a:prstDash val="solid"/>
            <a:round/>
            <a:headEnd type="none" w="med" len="med"/>
            <a:tailEnd type="none" w="med" len="med"/>
          </a:ln>
        </p:spPr>
      </p:cxnSp>
      <p:grpSp>
        <p:nvGrpSpPr>
          <p:cNvPr id="16" name="Group 15">
            <a:extLst>
              <a:ext uri="{FF2B5EF4-FFF2-40B4-BE49-F238E27FC236}">
                <a16:creationId xmlns:a16="http://schemas.microsoft.com/office/drawing/2014/main" id="{7A14CF2A-419B-2270-D95A-D8F723BDCAEE}"/>
              </a:ext>
            </a:extLst>
          </p:cNvPr>
          <p:cNvGrpSpPr/>
          <p:nvPr/>
        </p:nvGrpSpPr>
        <p:grpSpPr>
          <a:xfrm>
            <a:off x="4501784" y="2296287"/>
            <a:ext cx="1955439" cy="3994415"/>
            <a:chOff x="6666146" y="2304676"/>
            <a:chExt cx="1955439" cy="3994415"/>
          </a:xfrm>
          <a:solidFill>
            <a:schemeClr val="accent1">
              <a:lumMod val="75000"/>
            </a:schemeClr>
          </a:solidFill>
        </p:grpSpPr>
        <p:grpSp>
          <p:nvGrpSpPr>
            <p:cNvPr id="50" name="Google Shape;338;p33">
              <a:extLst>
                <a:ext uri="{FF2B5EF4-FFF2-40B4-BE49-F238E27FC236}">
                  <a16:creationId xmlns:a16="http://schemas.microsoft.com/office/drawing/2014/main" id="{7DAF1E3C-6D5D-8861-0EDA-65774DBE4CB2}"/>
                </a:ext>
              </a:extLst>
            </p:cNvPr>
            <p:cNvGrpSpPr/>
            <p:nvPr/>
          </p:nvGrpSpPr>
          <p:grpSpPr>
            <a:xfrm>
              <a:off x="6666146" y="2785790"/>
              <a:ext cx="1740522" cy="438600"/>
              <a:chOff x="3007550" y="2745975"/>
              <a:chExt cx="1699500" cy="438600"/>
            </a:xfrm>
            <a:grpFill/>
          </p:grpSpPr>
          <p:sp>
            <p:nvSpPr>
              <p:cNvPr id="51" name="Google Shape;339;p33">
                <a:extLst>
                  <a:ext uri="{FF2B5EF4-FFF2-40B4-BE49-F238E27FC236}">
                    <a16:creationId xmlns:a16="http://schemas.microsoft.com/office/drawing/2014/main" id="{1964FBAB-ACC2-917B-90BF-AC241F868616}"/>
                  </a:ext>
                </a:extLst>
              </p:cNvPr>
              <p:cNvSpPr/>
              <p:nvPr/>
            </p:nvSpPr>
            <p:spPr>
              <a:xfrm>
                <a:off x="3007550" y="2745975"/>
                <a:ext cx="1699500" cy="438600"/>
              </a:xfrm>
              <a:prstGeom prst="rect">
                <a:avLst/>
              </a:prstGeom>
              <a:grp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solidFill>
                    <a:schemeClr val="bg1"/>
                  </a:solidFill>
                  <a:latin typeface="Cambria" panose="02040503050406030204" pitchFamily="18" charset="0"/>
                  <a:ea typeface="Cambria" panose="02040503050406030204" pitchFamily="18" charset="0"/>
                </a:endParaRPr>
              </a:p>
            </p:txBody>
          </p:sp>
          <p:sp>
            <p:nvSpPr>
              <p:cNvPr id="52" name="Google Shape;340;p33">
                <a:extLst>
                  <a:ext uri="{FF2B5EF4-FFF2-40B4-BE49-F238E27FC236}">
                    <a16:creationId xmlns:a16="http://schemas.microsoft.com/office/drawing/2014/main" id="{4F50A77A-AA45-60A1-3233-8B0C47012106}"/>
                  </a:ext>
                </a:extLst>
              </p:cNvPr>
              <p:cNvSpPr txBox="1"/>
              <p:nvPr/>
            </p:nvSpPr>
            <p:spPr>
              <a:xfrm>
                <a:off x="3007550" y="2745975"/>
                <a:ext cx="1699500" cy="438600"/>
              </a:xfrm>
              <a:prstGeom prst="rect">
                <a:avLst/>
              </a:prstGeom>
              <a:grpFill/>
              <a:ln>
                <a:noFill/>
              </a:ln>
            </p:spPr>
            <p:txBody>
              <a:bodyPr spcFirstLastPara="1" wrap="square" lIns="15225" tIns="15225" rIns="15225" bIns="15225" anchor="ctr" anchorCtr="0">
                <a:noAutofit/>
              </a:bodyPr>
              <a:lstStyle/>
              <a:p>
                <a:pPr marL="0" marR="0" lvl="0" indent="0" algn="ctr" rtl="0">
                  <a:lnSpc>
                    <a:spcPct val="100000"/>
                  </a:lnSpc>
                  <a:spcBef>
                    <a:spcPts val="0"/>
                  </a:spcBef>
                  <a:spcAft>
                    <a:spcPts val="0"/>
                  </a:spcAft>
                  <a:buClr>
                    <a:schemeClr val="lt1"/>
                  </a:buClr>
                  <a:buSzPts val="2400"/>
                  <a:buFont typeface="Arial"/>
                  <a:buNone/>
                </a:pPr>
                <a:r>
                  <a:rPr lang="en" sz="2400" b="1" dirty="0">
                    <a:solidFill>
                      <a:schemeClr val="bg1"/>
                    </a:solidFill>
                    <a:latin typeface="Cambria" panose="02040503050406030204" pitchFamily="18" charset="0"/>
                    <a:ea typeface="Cambria" panose="02040503050406030204" pitchFamily="18" charset="0"/>
                  </a:rPr>
                  <a:t>Filing Fees</a:t>
                </a:r>
                <a:endParaRPr sz="2400" b="1" dirty="0">
                  <a:solidFill>
                    <a:schemeClr val="bg1"/>
                  </a:solidFill>
                  <a:latin typeface="Cambria" panose="02040503050406030204" pitchFamily="18" charset="0"/>
                  <a:ea typeface="Cambria" panose="02040503050406030204" pitchFamily="18" charset="0"/>
                </a:endParaRPr>
              </a:p>
            </p:txBody>
          </p:sp>
        </p:grpSp>
        <p:sp>
          <p:nvSpPr>
            <p:cNvPr id="53" name="Google Shape;1286;p56">
              <a:extLst>
                <a:ext uri="{FF2B5EF4-FFF2-40B4-BE49-F238E27FC236}">
                  <a16:creationId xmlns:a16="http://schemas.microsoft.com/office/drawing/2014/main" id="{4C0D9DAA-3A78-F1B7-950B-4C65EEE2D401}"/>
                </a:ext>
              </a:extLst>
            </p:cNvPr>
            <p:cNvSpPr txBox="1"/>
            <p:nvPr/>
          </p:nvSpPr>
          <p:spPr>
            <a:xfrm>
              <a:off x="6795526" y="3459883"/>
              <a:ext cx="1826059" cy="2839208"/>
            </a:xfrm>
            <a:prstGeom prst="rect">
              <a:avLst/>
            </a:prstGeom>
            <a:solidFill>
              <a:schemeClr val="bg1"/>
            </a:solidFill>
            <a:ln>
              <a:noFill/>
            </a:ln>
          </p:spPr>
          <p:txBody>
            <a:bodyPr spcFirstLastPara="1" wrap="square" lIns="68575" tIns="34275" rIns="68575" bIns="34275" anchor="t" anchorCtr="0">
              <a:spAutoFit/>
            </a:bodyPr>
            <a:lstStyle/>
            <a:p>
              <a:pPr marR="0" lvl="0" rtl="0">
                <a:spcBef>
                  <a:spcPts val="0"/>
                </a:spcBef>
                <a:spcAft>
                  <a:spcPts val="0"/>
                </a:spcAft>
              </a:pPr>
              <a:r>
                <a:rPr lang="en-US" b="1" dirty="0">
                  <a:latin typeface="Cambria" panose="02040503050406030204" pitchFamily="18" charset="0"/>
                  <a:ea typeface="Cambria" panose="02040503050406030204" pitchFamily="18" charset="0"/>
                </a:rPr>
                <a:t>₹2,000 </a:t>
              </a:r>
              <a:br>
                <a:rPr lang="en-US" b="1" dirty="0">
                  <a:latin typeface="Cambria" panose="02040503050406030204" pitchFamily="18" charset="0"/>
                  <a:ea typeface="Cambria" panose="02040503050406030204" pitchFamily="18" charset="0"/>
                </a:rPr>
              </a:br>
              <a:r>
                <a:rPr lang="en-US" b="1" dirty="0">
                  <a:latin typeface="Cambria" panose="02040503050406030204" pitchFamily="18" charset="0"/>
                  <a:ea typeface="Cambria" panose="02040503050406030204" pitchFamily="18" charset="0"/>
                </a:rPr>
                <a:t>per </a:t>
              </a:r>
              <a:br>
                <a:rPr lang="en-US" b="1" dirty="0">
                  <a:latin typeface="Cambria" panose="02040503050406030204" pitchFamily="18" charset="0"/>
                  <a:ea typeface="Cambria" panose="02040503050406030204" pitchFamily="18" charset="0"/>
                </a:rPr>
              </a:br>
              <a:r>
                <a:rPr lang="en-US" b="1" dirty="0">
                  <a:latin typeface="Cambria" panose="02040503050406030204" pitchFamily="18" charset="0"/>
                  <a:ea typeface="Cambria" panose="02040503050406030204" pitchFamily="18" charset="0"/>
                </a:rPr>
                <a:t>₹1 lakh </a:t>
              </a:r>
              <a:br>
                <a:rPr lang="en-US" b="1" dirty="0">
                  <a:latin typeface="Cambria" panose="02040503050406030204" pitchFamily="18" charset="0"/>
                  <a:ea typeface="Cambria" panose="02040503050406030204" pitchFamily="18" charset="0"/>
                </a:rPr>
              </a:br>
              <a:r>
                <a:rPr lang="en-US" b="1" dirty="0">
                  <a:latin typeface="Cambria" panose="02040503050406030204" pitchFamily="18" charset="0"/>
                  <a:ea typeface="Cambria" panose="02040503050406030204" pitchFamily="18" charset="0"/>
                </a:rPr>
                <a:t>of tax/ITC involved, </a:t>
              </a:r>
              <a:br>
                <a:rPr lang="en-US" b="1" dirty="0">
                  <a:latin typeface="Cambria" panose="02040503050406030204" pitchFamily="18" charset="0"/>
                  <a:ea typeface="Cambria" panose="02040503050406030204" pitchFamily="18" charset="0"/>
                </a:rPr>
              </a:br>
              <a:r>
                <a:rPr lang="en-US" b="1" dirty="0">
                  <a:latin typeface="Cambria" panose="02040503050406030204" pitchFamily="18" charset="0"/>
                  <a:ea typeface="Cambria" panose="02040503050406030204" pitchFamily="18" charset="0"/>
                </a:rPr>
                <a:t>with a minimum of ₹10,000 and a maximum of ₹50,000.</a:t>
              </a:r>
              <a:endParaRPr lang="en-IN" sz="1600" b="1" dirty="0">
                <a:latin typeface="Cambria" panose="02040503050406030204" pitchFamily="18" charset="0"/>
                <a:ea typeface="Cambria" panose="02040503050406030204" pitchFamily="18" charset="0"/>
              </a:endParaRPr>
            </a:p>
          </p:txBody>
        </p:sp>
        <p:cxnSp>
          <p:nvCxnSpPr>
            <p:cNvPr id="54" name="Google Shape;973;p49">
              <a:extLst>
                <a:ext uri="{FF2B5EF4-FFF2-40B4-BE49-F238E27FC236}">
                  <a16:creationId xmlns:a16="http://schemas.microsoft.com/office/drawing/2014/main" id="{009AFB22-00E4-FE17-1701-2D3CCC9B4C3F}"/>
                </a:ext>
              </a:extLst>
            </p:cNvPr>
            <p:cNvCxnSpPr/>
            <p:nvPr/>
          </p:nvCxnSpPr>
          <p:spPr>
            <a:xfrm>
              <a:off x="7646360" y="2304676"/>
              <a:ext cx="0" cy="312400"/>
            </a:xfrm>
            <a:prstGeom prst="straightConnector1">
              <a:avLst/>
            </a:prstGeom>
            <a:grpFill/>
            <a:ln w="28575" cap="flat" cmpd="sng">
              <a:solidFill>
                <a:schemeClr val="dk2"/>
              </a:solidFill>
              <a:prstDash val="solid"/>
              <a:round/>
              <a:headEnd type="none" w="med" len="med"/>
              <a:tailEnd type="none" w="med" len="med"/>
            </a:ln>
          </p:spPr>
        </p:cxnSp>
      </p:grpSp>
      <p:cxnSp>
        <p:nvCxnSpPr>
          <p:cNvPr id="55" name="Google Shape;973;p49">
            <a:extLst>
              <a:ext uri="{FF2B5EF4-FFF2-40B4-BE49-F238E27FC236}">
                <a16:creationId xmlns:a16="http://schemas.microsoft.com/office/drawing/2014/main" id="{FBD49934-86EA-3A85-6499-53460446A2C3}"/>
              </a:ext>
            </a:extLst>
          </p:cNvPr>
          <p:cNvCxnSpPr>
            <a:cxnSpLocks/>
          </p:cNvCxnSpPr>
          <p:nvPr/>
        </p:nvCxnSpPr>
        <p:spPr>
          <a:xfrm>
            <a:off x="5475008" y="3222992"/>
            <a:ext cx="0" cy="221248"/>
          </a:xfrm>
          <a:prstGeom prst="straightConnector1">
            <a:avLst/>
          </a:prstGeom>
          <a:noFill/>
          <a:ln w="28575" cap="flat" cmpd="sng">
            <a:solidFill>
              <a:schemeClr val="dk2"/>
            </a:solidFill>
            <a:prstDash val="solid"/>
            <a:round/>
            <a:headEnd type="none" w="med" len="med"/>
            <a:tailEnd type="none" w="med" len="med"/>
          </a:ln>
        </p:spPr>
      </p:cxnSp>
      <p:cxnSp>
        <p:nvCxnSpPr>
          <p:cNvPr id="58" name="Google Shape;973;p49">
            <a:extLst>
              <a:ext uri="{FF2B5EF4-FFF2-40B4-BE49-F238E27FC236}">
                <a16:creationId xmlns:a16="http://schemas.microsoft.com/office/drawing/2014/main" id="{575EA5B1-DB31-50D0-D0F8-A9AEF9CD3417}"/>
              </a:ext>
            </a:extLst>
          </p:cNvPr>
          <p:cNvCxnSpPr>
            <a:cxnSpLocks/>
          </p:cNvCxnSpPr>
          <p:nvPr/>
        </p:nvCxnSpPr>
        <p:spPr>
          <a:xfrm>
            <a:off x="3123291" y="3189606"/>
            <a:ext cx="0" cy="221248"/>
          </a:xfrm>
          <a:prstGeom prst="straightConnector1">
            <a:avLst/>
          </a:prstGeom>
          <a:noFill/>
          <a:ln w="28575" cap="flat" cmpd="sng">
            <a:solidFill>
              <a:schemeClr val="dk2"/>
            </a:solidFill>
            <a:prstDash val="solid"/>
            <a:round/>
            <a:headEnd type="none" w="med" len="med"/>
            <a:tailEnd type="none" w="med" len="med"/>
          </a:ln>
        </p:spPr>
      </p:cxnSp>
      <p:sp>
        <p:nvSpPr>
          <p:cNvPr id="62" name="Google Shape;1244;p55">
            <a:extLst>
              <a:ext uri="{FF2B5EF4-FFF2-40B4-BE49-F238E27FC236}">
                <a16:creationId xmlns:a16="http://schemas.microsoft.com/office/drawing/2014/main" id="{4AE2351D-8A76-F297-1DB6-CE19A2C043DE}"/>
              </a:ext>
            </a:extLst>
          </p:cNvPr>
          <p:cNvSpPr/>
          <p:nvPr/>
        </p:nvSpPr>
        <p:spPr>
          <a:xfrm>
            <a:off x="8580476" y="6450659"/>
            <a:ext cx="3249535" cy="256527"/>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b="1" dirty="0">
                <a:solidFill>
                  <a:srgbClr val="002060"/>
                </a:solidFill>
                <a:latin typeface="Cambria" panose="02040503050406030204" pitchFamily="18" charset="0"/>
                <a:ea typeface="Cambria" panose="02040503050406030204" pitchFamily="18" charset="0"/>
              </a:rPr>
              <a:t>May or may not be accepted</a:t>
            </a:r>
            <a:endParaRPr b="1" dirty="0">
              <a:solidFill>
                <a:srgbClr val="002060"/>
              </a:solidFill>
              <a:latin typeface="Cambria" panose="02040503050406030204" pitchFamily="18" charset="0"/>
              <a:ea typeface="Cambria" panose="02040503050406030204" pitchFamily="18" charset="0"/>
            </a:endParaRPr>
          </a:p>
        </p:txBody>
      </p:sp>
      <p:cxnSp>
        <p:nvCxnSpPr>
          <p:cNvPr id="63" name="Google Shape;984;p49">
            <a:extLst>
              <a:ext uri="{FF2B5EF4-FFF2-40B4-BE49-F238E27FC236}">
                <a16:creationId xmlns:a16="http://schemas.microsoft.com/office/drawing/2014/main" id="{44FE8F51-FD29-2684-0632-F3E042A8DACE}"/>
              </a:ext>
            </a:extLst>
          </p:cNvPr>
          <p:cNvCxnSpPr>
            <a:cxnSpLocks/>
          </p:cNvCxnSpPr>
          <p:nvPr/>
        </p:nvCxnSpPr>
        <p:spPr>
          <a:xfrm>
            <a:off x="9859809" y="6177280"/>
            <a:ext cx="0" cy="203273"/>
          </a:xfrm>
          <a:prstGeom prst="straightConnector1">
            <a:avLst/>
          </a:prstGeom>
          <a:noFill/>
          <a:ln w="28575" cap="flat" cmpd="sng">
            <a:solidFill>
              <a:schemeClr val="dk2"/>
            </a:solidFill>
            <a:prstDash val="solid"/>
            <a:round/>
            <a:headEnd type="none" w="med" len="med"/>
            <a:tailEnd type="none" w="med" len="med"/>
          </a:ln>
        </p:spPr>
      </p:cxnSp>
      <p:cxnSp>
        <p:nvCxnSpPr>
          <p:cNvPr id="5" name="Google Shape;984;p49">
            <a:extLst>
              <a:ext uri="{FF2B5EF4-FFF2-40B4-BE49-F238E27FC236}">
                <a16:creationId xmlns:a16="http://schemas.microsoft.com/office/drawing/2014/main" id="{E24D4568-B3E1-7A4C-227C-B07599BA9065}"/>
              </a:ext>
            </a:extLst>
          </p:cNvPr>
          <p:cNvCxnSpPr>
            <a:cxnSpLocks/>
          </p:cNvCxnSpPr>
          <p:nvPr/>
        </p:nvCxnSpPr>
        <p:spPr>
          <a:xfrm>
            <a:off x="859161" y="5349118"/>
            <a:ext cx="0" cy="425249"/>
          </a:xfrm>
          <a:prstGeom prst="straightConnector1">
            <a:avLst/>
          </a:prstGeom>
          <a:noFill/>
          <a:ln w="28575" cap="flat" cmpd="sng">
            <a:solidFill>
              <a:schemeClr val="dk2"/>
            </a:solidFill>
            <a:prstDash val="solid"/>
            <a:round/>
            <a:headEnd type="none" w="med" len="med"/>
            <a:tailEnd type="none" w="med" len="med"/>
          </a:ln>
        </p:spPr>
      </p:cxnSp>
      <p:sp>
        <p:nvSpPr>
          <p:cNvPr id="6" name="Google Shape;1244;p55">
            <a:extLst>
              <a:ext uri="{FF2B5EF4-FFF2-40B4-BE49-F238E27FC236}">
                <a16:creationId xmlns:a16="http://schemas.microsoft.com/office/drawing/2014/main" id="{539A0AEE-264E-6999-C945-4F9338A4A04D}"/>
              </a:ext>
            </a:extLst>
          </p:cNvPr>
          <p:cNvSpPr/>
          <p:nvPr/>
        </p:nvSpPr>
        <p:spPr>
          <a:xfrm>
            <a:off x="181906" y="5797227"/>
            <a:ext cx="1437802" cy="954741"/>
          </a:xfrm>
          <a:prstGeom prst="rect">
            <a:avLst/>
          </a:prstGeom>
          <a:solidFill>
            <a:schemeClr val="bg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b="1" dirty="0">
                <a:solidFill>
                  <a:srgbClr val="002060"/>
                </a:solidFill>
                <a:latin typeface="Cambria" panose="02040503050406030204" pitchFamily="18" charset="0"/>
                <a:ea typeface="Cambria" panose="02040503050406030204" pitchFamily="18" charset="0"/>
              </a:rPr>
              <a:t>Passed by Appellate Authority</a:t>
            </a:r>
            <a:endParaRPr b="1" dirty="0">
              <a:solidFill>
                <a:srgbClr val="002060"/>
              </a:solidFill>
              <a:latin typeface="Cambria" panose="02040503050406030204" pitchFamily="18" charset="0"/>
              <a:ea typeface="Cambria" panose="02040503050406030204" pitchFamily="18" charset="0"/>
            </a:endParaRPr>
          </a:p>
        </p:txBody>
      </p:sp>
      <p:sp>
        <p:nvSpPr>
          <p:cNvPr id="9" name="Rectangle 8">
            <a:extLst>
              <a:ext uri="{FF2B5EF4-FFF2-40B4-BE49-F238E27FC236}">
                <a16:creationId xmlns:a16="http://schemas.microsoft.com/office/drawing/2014/main" id="{EEFC873C-04DE-DCAC-DCE1-436DFE842A93}"/>
              </a:ext>
            </a:extLst>
          </p:cNvPr>
          <p:cNvSpPr/>
          <p:nvPr/>
        </p:nvSpPr>
        <p:spPr>
          <a:xfrm>
            <a:off x="12021483" y="0"/>
            <a:ext cx="170517" cy="6871448"/>
          </a:xfrm>
          <a:prstGeom prst="rect">
            <a:avLst/>
          </a:prstGeom>
          <a:solidFill>
            <a:schemeClr val="accent1">
              <a:lumMod val="7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35857081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FA96FE97-5E27-FC36-5E3A-511A31E6C789}"/>
              </a:ext>
            </a:extLst>
          </p:cNvPr>
          <p:cNvSpPr>
            <a:spLocks noGrp="1"/>
          </p:cNvSpPr>
          <p:nvPr>
            <p:ph type="body" sz="quarter" idx="27"/>
          </p:nvPr>
        </p:nvSpPr>
        <p:spPr/>
        <p:txBody>
          <a:bodyPr/>
          <a:lstStyle/>
          <a:p>
            <a:r>
              <a:rPr lang="en-US" dirty="0"/>
              <a:t>ROI</a:t>
            </a:r>
          </a:p>
        </p:txBody>
      </p:sp>
      <p:sp>
        <p:nvSpPr>
          <p:cNvPr id="10" name="Text Placeholder 9">
            <a:extLst>
              <a:ext uri="{FF2B5EF4-FFF2-40B4-BE49-F238E27FC236}">
                <a16:creationId xmlns:a16="http://schemas.microsoft.com/office/drawing/2014/main" id="{4CE5DE1C-24E7-3841-9376-89E91B4A4762}"/>
              </a:ext>
            </a:extLst>
          </p:cNvPr>
          <p:cNvSpPr>
            <a:spLocks noGrp="1"/>
          </p:cNvSpPr>
          <p:nvPr>
            <p:ph type="body" sz="quarter" idx="28"/>
          </p:nvPr>
        </p:nvSpPr>
        <p:spPr>
          <a:xfrm>
            <a:off x="3233861" y="1043781"/>
            <a:ext cx="8749034" cy="565883"/>
          </a:xfrm>
        </p:spPr>
        <p:txBody>
          <a:bodyPr/>
          <a:lstStyle/>
          <a:p>
            <a:pPr marL="0" indent="0" algn="just">
              <a:buNone/>
            </a:pPr>
            <a:r>
              <a:rPr lang="en-US" sz="2400" b="1" dirty="0">
                <a:solidFill>
                  <a:schemeClr val="tx1"/>
                </a:solidFill>
                <a:latin typeface="Cambria" panose="02040503050406030204" pitchFamily="18" charset="0"/>
                <a:ea typeface="Cambria" panose="02040503050406030204" pitchFamily="18" charset="0"/>
              </a:rPr>
              <a:t>Powers of the Tribunal: </a:t>
            </a:r>
          </a:p>
          <a:p>
            <a:pPr marL="0" indent="0" algn="just">
              <a:buNone/>
            </a:pPr>
            <a:r>
              <a:rPr lang="en-US" sz="2400" dirty="0">
                <a:solidFill>
                  <a:schemeClr val="tx1"/>
                </a:solidFill>
                <a:latin typeface="Cambria" panose="02040503050406030204" pitchFamily="18" charset="0"/>
                <a:ea typeface="Cambria" panose="02040503050406030204" pitchFamily="18" charset="0"/>
              </a:rPr>
              <a:t>The Appellate Tribunal can take any of the following actions after considering an appeal:</a:t>
            </a:r>
          </a:p>
          <a:p>
            <a:pPr lvl="1" algn="just"/>
            <a:r>
              <a:rPr lang="en-US" sz="2400" b="1" i="1" u="sng" dirty="0">
                <a:latin typeface="Cambria" panose="02040503050406030204" pitchFamily="18" charset="0"/>
                <a:ea typeface="Cambria" panose="02040503050406030204" pitchFamily="18" charset="0"/>
              </a:rPr>
              <a:t>Confirm:</a:t>
            </a:r>
            <a:r>
              <a:rPr lang="en-US" sz="2400" b="1" dirty="0">
                <a:latin typeface="Cambria" panose="02040503050406030204" pitchFamily="18" charset="0"/>
                <a:ea typeface="Cambria" panose="02040503050406030204" pitchFamily="18" charset="0"/>
              </a:rPr>
              <a:t> </a:t>
            </a:r>
            <a:r>
              <a:rPr lang="en-US" sz="2400" dirty="0">
                <a:latin typeface="Cambria" panose="02040503050406030204" pitchFamily="18" charset="0"/>
                <a:ea typeface="Cambria" panose="02040503050406030204" pitchFamily="18" charset="0"/>
              </a:rPr>
              <a:t>If the Tribunal finds the order passed by the Appellate Authority to be just and proper, it can confirm the decision.</a:t>
            </a:r>
            <a:endParaRPr lang="en-US" sz="2400" b="1" i="1" u="sng" dirty="0">
              <a:latin typeface="Cambria" panose="02040503050406030204" pitchFamily="18" charset="0"/>
              <a:ea typeface="Cambria" panose="02040503050406030204" pitchFamily="18" charset="0"/>
            </a:endParaRPr>
          </a:p>
          <a:p>
            <a:pPr lvl="1" algn="just"/>
            <a:r>
              <a:rPr lang="en-US" sz="2400" b="1" i="1" u="sng" dirty="0">
                <a:latin typeface="Cambria" panose="02040503050406030204" pitchFamily="18" charset="0"/>
                <a:ea typeface="Cambria" panose="02040503050406030204" pitchFamily="18" charset="0"/>
              </a:rPr>
              <a:t>Modify:</a:t>
            </a:r>
            <a:r>
              <a:rPr lang="en-US" sz="2400" b="1" dirty="0">
                <a:latin typeface="Cambria" panose="02040503050406030204" pitchFamily="18" charset="0"/>
                <a:ea typeface="Cambria" panose="02040503050406030204" pitchFamily="18" charset="0"/>
              </a:rPr>
              <a:t> </a:t>
            </a:r>
            <a:r>
              <a:rPr lang="en-US" sz="2400" dirty="0">
                <a:latin typeface="Cambria" panose="02040503050406030204" pitchFamily="18" charset="0"/>
                <a:ea typeface="Cambria" panose="02040503050406030204" pitchFamily="18" charset="0"/>
              </a:rPr>
              <a:t>The Tribunal may modify the order of the Appellate Authority if it finds that adjustments or corrections are necessary.</a:t>
            </a:r>
            <a:endParaRPr lang="en-US" sz="2400" b="1" i="1" u="sng" dirty="0">
              <a:latin typeface="Cambria" panose="02040503050406030204" pitchFamily="18" charset="0"/>
              <a:ea typeface="Cambria" panose="02040503050406030204" pitchFamily="18" charset="0"/>
            </a:endParaRPr>
          </a:p>
          <a:p>
            <a:pPr lvl="1" algn="just"/>
            <a:r>
              <a:rPr lang="en-US" sz="2400" b="1" i="1" u="sng" dirty="0">
                <a:latin typeface="Cambria" panose="02040503050406030204" pitchFamily="18" charset="0"/>
                <a:ea typeface="Cambria" panose="02040503050406030204" pitchFamily="18" charset="0"/>
              </a:rPr>
              <a:t>Annul:</a:t>
            </a:r>
            <a:r>
              <a:rPr lang="en-US" sz="2400" b="1" dirty="0">
                <a:latin typeface="Cambria" panose="02040503050406030204" pitchFamily="18" charset="0"/>
                <a:ea typeface="Cambria" panose="02040503050406030204" pitchFamily="18" charset="0"/>
              </a:rPr>
              <a:t> </a:t>
            </a:r>
            <a:r>
              <a:rPr lang="en-US" sz="2400" dirty="0">
                <a:latin typeface="Cambria" panose="02040503050406030204" pitchFamily="18" charset="0"/>
                <a:ea typeface="Cambria" panose="02040503050406030204" pitchFamily="18" charset="0"/>
              </a:rPr>
              <a:t>If the Tribunal determines that the order was wrong, it can annul or cancel the order in full.</a:t>
            </a:r>
            <a:endParaRPr lang="en-US" sz="2400" b="1" i="1" u="sng" dirty="0">
              <a:latin typeface="Cambria" panose="02040503050406030204" pitchFamily="18" charset="0"/>
              <a:ea typeface="Cambria" panose="02040503050406030204" pitchFamily="18" charset="0"/>
            </a:endParaRPr>
          </a:p>
          <a:p>
            <a:pPr lvl="1" algn="just"/>
            <a:r>
              <a:rPr lang="en-US" sz="2400" b="1" i="1" u="sng" dirty="0">
                <a:latin typeface="Cambria" panose="02040503050406030204" pitchFamily="18" charset="0"/>
                <a:ea typeface="Cambria" panose="02040503050406030204" pitchFamily="18" charset="0"/>
              </a:rPr>
              <a:t>Refer back the case:</a:t>
            </a:r>
            <a:r>
              <a:rPr lang="en-US" sz="2400" b="1" dirty="0">
                <a:latin typeface="Cambria" panose="02040503050406030204" pitchFamily="18" charset="0"/>
                <a:ea typeface="Cambria" panose="02040503050406030204" pitchFamily="18" charset="0"/>
              </a:rPr>
              <a:t> </a:t>
            </a:r>
            <a:r>
              <a:rPr lang="en-US" sz="2400" dirty="0">
                <a:latin typeface="Cambria" panose="02040503050406030204" pitchFamily="18" charset="0"/>
                <a:ea typeface="Cambria" panose="02040503050406030204" pitchFamily="18" charset="0"/>
              </a:rPr>
              <a:t>In some cases, the Tribunal may decide to refer the case back to the Appellate Authority or the original adjudicating authority </a:t>
            </a:r>
            <a:r>
              <a:rPr lang="en-US" sz="2400" b="1" i="1" dirty="0">
                <a:latin typeface="Cambria" panose="02040503050406030204" pitchFamily="18" charset="0"/>
                <a:ea typeface="Cambria" panose="02040503050406030204" pitchFamily="18" charset="0"/>
              </a:rPr>
              <a:t>with such directions as it may think fit</a:t>
            </a:r>
            <a:r>
              <a:rPr lang="en-US" sz="2400" dirty="0">
                <a:latin typeface="Cambria" panose="02040503050406030204" pitchFamily="18" charset="0"/>
                <a:ea typeface="Cambria" panose="02040503050406030204" pitchFamily="18" charset="0"/>
              </a:rPr>
              <a:t>, for a </a:t>
            </a:r>
            <a:r>
              <a:rPr lang="en-US" sz="2400" b="1" i="1" dirty="0">
                <a:latin typeface="Cambria" panose="02040503050406030204" pitchFamily="18" charset="0"/>
                <a:ea typeface="Cambria" panose="02040503050406030204" pitchFamily="18" charset="0"/>
              </a:rPr>
              <a:t>fresh adjudication or decision</a:t>
            </a:r>
            <a:r>
              <a:rPr lang="en-US" sz="2400" dirty="0">
                <a:latin typeface="Cambria" panose="02040503050406030204" pitchFamily="18" charset="0"/>
                <a:ea typeface="Cambria" panose="02040503050406030204" pitchFamily="18" charset="0"/>
              </a:rPr>
              <a:t> after taking additional evidence, if necessary.</a:t>
            </a:r>
          </a:p>
        </p:txBody>
      </p:sp>
      <p:sp>
        <p:nvSpPr>
          <p:cNvPr id="15" name="Slide Number Placeholder 13">
            <a:extLst>
              <a:ext uri="{FF2B5EF4-FFF2-40B4-BE49-F238E27FC236}">
                <a16:creationId xmlns:a16="http://schemas.microsoft.com/office/drawing/2014/main" id="{55AB7753-4245-72E4-BEDB-33038672BA35}"/>
              </a:ext>
            </a:extLst>
          </p:cNvPr>
          <p:cNvSpPr txBox="1">
            <a:spLocks/>
          </p:cNvSpPr>
          <p:nvPr/>
        </p:nvSpPr>
        <p:spPr>
          <a:xfrm>
            <a:off x="11194169" y="6215665"/>
            <a:ext cx="458592" cy="365125"/>
          </a:xfrm>
          <a:prstGeom prst="rect">
            <a:avLst/>
          </a:prstGeom>
        </p:spPr>
        <p:txBody>
          <a:bodyPr anchor="ctr"/>
          <a:lstStyle>
            <a:defPPr>
              <a:defRPr lang="zh-CN"/>
            </a:defPPr>
            <a:lvl1pPr marL="0" algn="ctr" defTabSz="914400" rtl="0" eaLnBrk="1" latinLnBrk="0" hangingPunct="1">
              <a:defRPr sz="1200" b="0" i="0" kern="1200">
                <a:solidFill>
                  <a:schemeClr val="tx1"/>
                </a:solidFill>
                <a:latin typeface="Abadi" panose="020B0604020104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47FEACEE-25B4-4A2D-B147-27296E36371D}" type="slidenum">
              <a:rPr kumimoji="0" lang="en-US" altLang="zh-CN" sz="1200" b="0" i="0" u="none" strike="noStrike" kern="1200" cap="none" spc="0" normalizeH="0" baseline="0" noProof="0" smtClean="0">
                <a:ln>
                  <a:noFill/>
                </a:ln>
                <a:solidFill>
                  <a:srgbClr val="FFFFFF"/>
                </a:solidFill>
                <a:effectLst/>
                <a:uLnTx/>
                <a:uFillTx/>
                <a:latin typeface="Abadi" panose="020B0604020104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22</a:t>
            </a:fld>
            <a:endParaRPr kumimoji="0" lang="en-US" altLang="zh-CN" sz="1200" b="0" i="0" u="none" strike="noStrike" kern="1200" cap="none" spc="0" normalizeH="0" baseline="0" noProof="0" dirty="0">
              <a:ln>
                <a:noFill/>
              </a:ln>
              <a:solidFill>
                <a:srgbClr val="FFFFFF"/>
              </a:solidFill>
              <a:effectLst/>
              <a:uLnTx/>
              <a:uFillTx/>
              <a:latin typeface="Abadi" panose="020B0604020104020204" pitchFamily="34" charset="0"/>
              <a:ea typeface="+mn-ea"/>
              <a:cs typeface="+mn-cs"/>
            </a:endParaRPr>
          </a:p>
        </p:txBody>
      </p:sp>
      <p:sp>
        <p:nvSpPr>
          <p:cNvPr id="2" name="Rectangle 1">
            <a:extLst>
              <a:ext uri="{FF2B5EF4-FFF2-40B4-BE49-F238E27FC236}">
                <a16:creationId xmlns:a16="http://schemas.microsoft.com/office/drawing/2014/main" id="{5D3B7A93-A171-EE26-E3F1-BFF655F71D13}"/>
              </a:ext>
            </a:extLst>
          </p:cNvPr>
          <p:cNvSpPr/>
          <p:nvPr/>
        </p:nvSpPr>
        <p:spPr>
          <a:xfrm>
            <a:off x="12021483" y="0"/>
            <a:ext cx="170517" cy="6871448"/>
          </a:xfrm>
          <a:prstGeom prst="rect">
            <a:avLst/>
          </a:prstGeom>
          <a:solidFill>
            <a:schemeClr val="accent1">
              <a:lumMod val="7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 name="Rectangle 1">
            <a:extLst>
              <a:ext uri="{FF2B5EF4-FFF2-40B4-BE49-F238E27FC236}">
                <a16:creationId xmlns:a16="http://schemas.microsoft.com/office/drawing/2014/main" id="{7CF6EBA5-4BDC-8EF4-A1C9-10DFDA727BF2}"/>
              </a:ext>
            </a:extLst>
          </p:cNvPr>
          <p:cNvSpPr/>
          <p:nvPr/>
        </p:nvSpPr>
        <p:spPr>
          <a:xfrm>
            <a:off x="1" y="-13448"/>
            <a:ext cx="11053482" cy="954741"/>
          </a:xfrm>
          <a:custGeom>
            <a:avLst/>
            <a:gdLst>
              <a:gd name="connsiteX0" fmla="*/ 0 w 10757647"/>
              <a:gd name="connsiteY0" fmla="*/ 0 h 941294"/>
              <a:gd name="connsiteX1" fmla="*/ 10757647 w 10757647"/>
              <a:gd name="connsiteY1" fmla="*/ 0 h 941294"/>
              <a:gd name="connsiteX2" fmla="*/ 10757647 w 10757647"/>
              <a:gd name="connsiteY2" fmla="*/ 941294 h 941294"/>
              <a:gd name="connsiteX3" fmla="*/ 0 w 10757647"/>
              <a:gd name="connsiteY3" fmla="*/ 941294 h 941294"/>
              <a:gd name="connsiteX4" fmla="*/ 0 w 10757647"/>
              <a:gd name="connsiteY4" fmla="*/ 0 h 941294"/>
              <a:gd name="connsiteX0" fmla="*/ 0 w 11053482"/>
              <a:gd name="connsiteY0" fmla="*/ 13447 h 954741"/>
              <a:gd name="connsiteX1" fmla="*/ 11053482 w 11053482"/>
              <a:gd name="connsiteY1" fmla="*/ 0 h 954741"/>
              <a:gd name="connsiteX2" fmla="*/ 10757647 w 11053482"/>
              <a:gd name="connsiteY2" fmla="*/ 954741 h 954741"/>
              <a:gd name="connsiteX3" fmla="*/ 0 w 11053482"/>
              <a:gd name="connsiteY3" fmla="*/ 954741 h 954741"/>
              <a:gd name="connsiteX4" fmla="*/ 0 w 11053482"/>
              <a:gd name="connsiteY4" fmla="*/ 13447 h 9547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53482" h="954741">
                <a:moveTo>
                  <a:pt x="0" y="13447"/>
                </a:moveTo>
                <a:lnTo>
                  <a:pt x="11053482" y="0"/>
                </a:lnTo>
                <a:lnTo>
                  <a:pt x="10757647" y="954741"/>
                </a:lnTo>
                <a:lnTo>
                  <a:pt x="0" y="954741"/>
                </a:lnTo>
                <a:lnTo>
                  <a:pt x="0" y="13447"/>
                </a:lnTo>
                <a:close/>
              </a:path>
            </a:pathLst>
          </a:custGeom>
          <a:solidFill>
            <a:schemeClr val="accent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TextBox 4">
            <a:extLst>
              <a:ext uri="{FF2B5EF4-FFF2-40B4-BE49-F238E27FC236}">
                <a16:creationId xmlns:a16="http://schemas.microsoft.com/office/drawing/2014/main" id="{82BC354D-4952-32E4-7CDF-E74AB70AD6EE}"/>
              </a:ext>
            </a:extLst>
          </p:cNvPr>
          <p:cNvSpPr txBox="1"/>
          <p:nvPr/>
        </p:nvSpPr>
        <p:spPr>
          <a:xfrm>
            <a:off x="327025" y="142515"/>
            <a:ext cx="10468354" cy="646331"/>
          </a:xfrm>
          <a:prstGeom prst="rect">
            <a:avLst/>
          </a:prstGeom>
          <a:noFill/>
        </p:spPr>
        <p:txBody>
          <a:bodyPr wrap="square">
            <a:spAutoFit/>
          </a:bodyPr>
          <a:lstStyle/>
          <a:p>
            <a:r>
              <a:rPr lang="en-US" sz="3600" i="1" dirty="0">
                <a:solidFill>
                  <a:schemeClr val="bg1"/>
                </a:solidFill>
                <a:latin typeface="Cambria" panose="02040503050406030204" pitchFamily="18" charset="0"/>
                <a:ea typeface="Cambria" panose="02040503050406030204" pitchFamily="18" charset="0"/>
              </a:rPr>
              <a:t>Orders of the Appellate Tribunal</a:t>
            </a:r>
            <a:endParaRPr lang="en-IN" sz="3600" i="1" dirty="0">
              <a:solidFill>
                <a:schemeClr val="bg1"/>
              </a:solidFill>
              <a:latin typeface="Cambria" panose="02040503050406030204" pitchFamily="18" charset="0"/>
              <a:ea typeface="Cambria" panose="02040503050406030204" pitchFamily="18" charset="0"/>
            </a:endParaRPr>
          </a:p>
        </p:txBody>
      </p:sp>
      <p:sp>
        <p:nvSpPr>
          <p:cNvPr id="11" name="Title 2">
            <a:extLst>
              <a:ext uri="{FF2B5EF4-FFF2-40B4-BE49-F238E27FC236}">
                <a16:creationId xmlns:a16="http://schemas.microsoft.com/office/drawing/2014/main" id="{D574441A-DCEC-B877-0EA0-6E6626741DA4}"/>
              </a:ext>
            </a:extLst>
          </p:cNvPr>
          <p:cNvSpPr>
            <a:spLocks noGrp="1"/>
          </p:cNvSpPr>
          <p:nvPr>
            <p:ph type="title"/>
          </p:nvPr>
        </p:nvSpPr>
        <p:spPr>
          <a:xfrm>
            <a:off x="0" y="1601615"/>
            <a:ext cx="3240803" cy="565882"/>
          </a:xfrm>
          <a:solidFill>
            <a:schemeClr val="accent1">
              <a:lumMod val="75000"/>
            </a:schemeClr>
          </a:solidFill>
        </p:spPr>
        <p:txBody>
          <a:bodyPr/>
          <a:lstStyle/>
          <a:p>
            <a:r>
              <a:rPr lang="en-US" sz="3000" dirty="0">
                <a:solidFill>
                  <a:schemeClr val="bg1"/>
                </a:solidFill>
                <a:latin typeface="Cambria" panose="02040503050406030204" pitchFamily="18" charset="0"/>
                <a:ea typeface="Cambria" panose="02040503050406030204" pitchFamily="18" charset="0"/>
              </a:rPr>
              <a:t>Section 113</a:t>
            </a:r>
            <a:r>
              <a:rPr lang="en-US" sz="2400" dirty="0">
                <a:solidFill>
                  <a:schemeClr val="bg1"/>
                </a:solidFill>
                <a:latin typeface="Cambria" panose="02040503050406030204" pitchFamily="18" charset="0"/>
                <a:ea typeface="Cambria" panose="02040503050406030204" pitchFamily="18" charset="0"/>
              </a:rPr>
              <a:t> </a:t>
            </a:r>
          </a:p>
        </p:txBody>
      </p:sp>
      <p:sp>
        <p:nvSpPr>
          <p:cNvPr id="7" name="Picture Placeholder 6">
            <a:extLst>
              <a:ext uri="{FF2B5EF4-FFF2-40B4-BE49-F238E27FC236}">
                <a16:creationId xmlns:a16="http://schemas.microsoft.com/office/drawing/2014/main" id="{D8031977-3BAA-9A97-E255-E68726EE4CBE}"/>
              </a:ext>
            </a:extLst>
          </p:cNvPr>
          <p:cNvSpPr>
            <a:spLocks noGrp="1"/>
          </p:cNvSpPr>
          <p:nvPr>
            <p:ph type="pic" sz="quarter" idx="36"/>
          </p:nvPr>
        </p:nvSpPr>
        <p:spPr/>
        <p:txBody>
          <a:bodyPr/>
          <a:lstStyle/>
          <a:p>
            <a:endParaRPr lang="en-US"/>
          </a:p>
        </p:txBody>
      </p:sp>
    </p:spTree>
    <p:extLst>
      <p:ext uri="{BB962C8B-B14F-4D97-AF65-F5344CB8AC3E}">
        <p14:creationId xmlns:p14="http://schemas.microsoft.com/office/powerpoint/2010/main" val="34869613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FA96FE97-5E27-FC36-5E3A-511A31E6C789}"/>
              </a:ext>
            </a:extLst>
          </p:cNvPr>
          <p:cNvSpPr>
            <a:spLocks noGrp="1"/>
          </p:cNvSpPr>
          <p:nvPr>
            <p:ph type="body" sz="quarter" idx="27"/>
          </p:nvPr>
        </p:nvSpPr>
        <p:spPr/>
        <p:txBody>
          <a:bodyPr/>
          <a:lstStyle/>
          <a:p>
            <a:r>
              <a:rPr lang="en-US" dirty="0"/>
              <a:t>ROI</a:t>
            </a:r>
          </a:p>
        </p:txBody>
      </p:sp>
      <p:sp>
        <p:nvSpPr>
          <p:cNvPr id="10" name="Text Placeholder 9">
            <a:extLst>
              <a:ext uri="{FF2B5EF4-FFF2-40B4-BE49-F238E27FC236}">
                <a16:creationId xmlns:a16="http://schemas.microsoft.com/office/drawing/2014/main" id="{4CE5DE1C-24E7-3841-9376-89E91B4A4762}"/>
              </a:ext>
            </a:extLst>
          </p:cNvPr>
          <p:cNvSpPr>
            <a:spLocks noGrp="1"/>
          </p:cNvSpPr>
          <p:nvPr>
            <p:ph type="body" sz="quarter" idx="28"/>
          </p:nvPr>
        </p:nvSpPr>
        <p:spPr>
          <a:xfrm>
            <a:off x="3240803" y="987236"/>
            <a:ext cx="8615915" cy="1037905"/>
          </a:xfrm>
        </p:spPr>
        <p:txBody>
          <a:bodyPr/>
          <a:lstStyle/>
          <a:p>
            <a:pPr marL="0" indent="0" algn="just">
              <a:buNone/>
            </a:pPr>
            <a:r>
              <a:rPr lang="en-US" sz="2400" b="1" dirty="0">
                <a:solidFill>
                  <a:schemeClr val="tx1"/>
                </a:solidFill>
                <a:latin typeface="Cambria" panose="02040503050406030204" pitchFamily="18" charset="0"/>
                <a:ea typeface="Cambria" panose="02040503050406030204" pitchFamily="18" charset="0"/>
              </a:rPr>
              <a:t>Adjournment of Hearings:</a:t>
            </a:r>
          </a:p>
          <a:p>
            <a:pPr algn="just"/>
            <a:r>
              <a:rPr lang="en-US" sz="2400" dirty="0">
                <a:solidFill>
                  <a:schemeClr val="tx1"/>
                </a:solidFill>
                <a:latin typeface="Cambria" panose="02040503050406030204" pitchFamily="18" charset="0"/>
                <a:ea typeface="Cambria" panose="02040503050406030204" pitchFamily="18" charset="0"/>
              </a:rPr>
              <a:t>The Appellate Tribunal may, grant time to the parties and </a:t>
            </a:r>
            <a:r>
              <a:rPr lang="en-US" sz="2400" b="1" i="1" u="sng" dirty="0">
                <a:solidFill>
                  <a:schemeClr val="tx1"/>
                </a:solidFill>
                <a:latin typeface="Cambria" panose="02040503050406030204" pitchFamily="18" charset="0"/>
                <a:ea typeface="Cambria" panose="02040503050406030204" pitchFamily="18" charset="0"/>
              </a:rPr>
              <a:t>adjourn the hearing</a:t>
            </a:r>
            <a:r>
              <a:rPr lang="en-US" sz="2400" dirty="0">
                <a:solidFill>
                  <a:schemeClr val="tx1"/>
                </a:solidFill>
                <a:latin typeface="Cambria" panose="02040503050406030204" pitchFamily="18" charset="0"/>
                <a:ea typeface="Cambria" panose="02040503050406030204" pitchFamily="18" charset="0"/>
              </a:rPr>
              <a:t> of the appeals, </a:t>
            </a:r>
            <a:r>
              <a:rPr lang="en-US" sz="2400" b="1" i="1" u="sng" dirty="0">
                <a:solidFill>
                  <a:schemeClr val="tx1"/>
                </a:solidFill>
                <a:latin typeface="Cambria" panose="02040503050406030204" pitchFamily="18" charset="0"/>
                <a:ea typeface="Cambria" panose="02040503050406030204" pitchFamily="18" charset="0"/>
              </a:rPr>
              <a:t>if sufficient cause is shown</a:t>
            </a:r>
            <a:r>
              <a:rPr lang="en-US" sz="2400" i="1" u="sng" dirty="0">
                <a:solidFill>
                  <a:schemeClr val="tx1"/>
                </a:solidFill>
                <a:latin typeface="Cambria" panose="02040503050406030204" pitchFamily="18" charset="0"/>
                <a:ea typeface="Cambria" panose="02040503050406030204" pitchFamily="18" charset="0"/>
              </a:rPr>
              <a:t>.</a:t>
            </a:r>
          </a:p>
          <a:p>
            <a:pPr algn="just"/>
            <a:r>
              <a:rPr lang="en-US" sz="2400" dirty="0">
                <a:solidFill>
                  <a:schemeClr val="tx1"/>
                </a:solidFill>
                <a:latin typeface="Cambria" panose="02040503050406030204" pitchFamily="18" charset="0"/>
                <a:ea typeface="Cambria" panose="02040503050406030204" pitchFamily="18" charset="0"/>
              </a:rPr>
              <a:t>No adjournment to be granted </a:t>
            </a:r>
            <a:r>
              <a:rPr lang="en-US" sz="2400" b="1" i="1" u="sng" dirty="0">
                <a:solidFill>
                  <a:schemeClr val="tx1"/>
                </a:solidFill>
                <a:latin typeface="Cambria" panose="02040503050406030204" pitchFamily="18" charset="0"/>
                <a:ea typeface="Cambria" panose="02040503050406030204" pitchFamily="18" charset="0"/>
              </a:rPr>
              <a:t>more than 3 times</a:t>
            </a:r>
            <a:r>
              <a:rPr lang="en-US" sz="2400" dirty="0">
                <a:solidFill>
                  <a:schemeClr val="tx1"/>
                </a:solidFill>
                <a:latin typeface="Cambria" panose="02040503050406030204" pitchFamily="18" charset="0"/>
                <a:ea typeface="Cambria" panose="02040503050406030204" pitchFamily="18" charset="0"/>
              </a:rPr>
              <a:t> to a party during hearing of the appeal.</a:t>
            </a:r>
            <a:endParaRPr lang="en-US" sz="2400" b="1" dirty="0">
              <a:solidFill>
                <a:schemeClr val="tx1"/>
              </a:solidFill>
              <a:latin typeface="Cambria" panose="02040503050406030204" pitchFamily="18" charset="0"/>
              <a:ea typeface="Cambria" panose="02040503050406030204" pitchFamily="18" charset="0"/>
            </a:endParaRPr>
          </a:p>
          <a:p>
            <a:pPr marL="0" indent="0" algn="just">
              <a:buNone/>
            </a:pPr>
            <a:r>
              <a:rPr lang="en-US" sz="2400" b="1" dirty="0">
                <a:solidFill>
                  <a:schemeClr val="tx1"/>
                </a:solidFill>
                <a:latin typeface="Cambria" panose="02040503050406030204" pitchFamily="18" charset="0"/>
                <a:ea typeface="Cambria" panose="02040503050406030204" pitchFamily="18" charset="0"/>
              </a:rPr>
              <a:t>Rectification of Errors:</a:t>
            </a:r>
          </a:p>
          <a:p>
            <a:pPr algn="just"/>
            <a:r>
              <a:rPr lang="en-US" sz="2400" dirty="0">
                <a:solidFill>
                  <a:schemeClr val="tx1"/>
                </a:solidFill>
                <a:latin typeface="Cambria" panose="02040503050406030204" pitchFamily="18" charset="0"/>
                <a:ea typeface="Cambria" panose="02040503050406030204" pitchFamily="18" charset="0"/>
              </a:rPr>
              <a:t>If the Tribunal finds any </a:t>
            </a:r>
            <a:r>
              <a:rPr lang="en-US" sz="2400" b="1" i="1" u="sng" dirty="0">
                <a:solidFill>
                  <a:schemeClr val="tx1"/>
                </a:solidFill>
                <a:latin typeface="Cambria" panose="02040503050406030204" pitchFamily="18" charset="0"/>
                <a:ea typeface="Cambria" panose="02040503050406030204" pitchFamily="18" charset="0"/>
              </a:rPr>
              <a:t>mistake apparent on the face of the record</a:t>
            </a:r>
            <a:r>
              <a:rPr lang="en-US" sz="2400" dirty="0">
                <a:solidFill>
                  <a:schemeClr val="tx1"/>
                </a:solidFill>
                <a:latin typeface="Cambria" panose="02040503050406030204" pitchFamily="18" charset="0"/>
                <a:ea typeface="Cambria" panose="02040503050406030204" pitchFamily="18" charset="0"/>
              </a:rPr>
              <a:t>, it can rectify such errors on its own or upon application by either party </a:t>
            </a:r>
            <a:r>
              <a:rPr lang="en-US" sz="2400" b="1" i="1" u="sng" dirty="0">
                <a:solidFill>
                  <a:schemeClr val="tx1"/>
                </a:solidFill>
                <a:latin typeface="Cambria" panose="02040503050406030204" pitchFamily="18" charset="0"/>
                <a:ea typeface="Cambria" panose="02040503050406030204" pitchFamily="18" charset="0"/>
              </a:rPr>
              <a:t>within three months from the date of the order</a:t>
            </a:r>
            <a:r>
              <a:rPr lang="en-US" sz="2400" u="sng" dirty="0">
                <a:solidFill>
                  <a:schemeClr val="tx1"/>
                </a:solidFill>
                <a:latin typeface="Cambria" panose="02040503050406030204" pitchFamily="18" charset="0"/>
                <a:ea typeface="Cambria" panose="02040503050406030204" pitchFamily="18" charset="0"/>
              </a:rPr>
              <a:t>.</a:t>
            </a:r>
            <a:endParaRPr lang="en-US" sz="2400" dirty="0">
              <a:solidFill>
                <a:schemeClr val="tx1"/>
              </a:solidFill>
              <a:latin typeface="Cambria" panose="02040503050406030204" pitchFamily="18" charset="0"/>
              <a:ea typeface="Cambria" panose="02040503050406030204" pitchFamily="18" charset="0"/>
            </a:endParaRPr>
          </a:p>
          <a:p>
            <a:pPr marL="0" indent="0" algn="just">
              <a:buNone/>
            </a:pPr>
            <a:r>
              <a:rPr lang="en-US" sz="2400" b="1" dirty="0">
                <a:solidFill>
                  <a:schemeClr val="tx1"/>
                </a:solidFill>
                <a:latin typeface="Cambria" panose="02040503050406030204" pitchFamily="18" charset="0"/>
                <a:ea typeface="Cambria" panose="02040503050406030204" pitchFamily="18" charset="0"/>
              </a:rPr>
              <a:t>Timeline for Orders:</a:t>
            </a:r>
          </a:p>
          <a:p>
            <a:pPr algn="just"/>
            <a:r>
              <a:rPr lang="en-US" sz="2400" dirty="0">
                <a:solidFill>
                  <a:schemeClr val="tx1"/>
                </a:solidFill>
                <a:latin typeface="Cambria" panose="02040503050406030204" pitchFamily="18" charset="0"/>
                <a:ea typeface="Cambria" panose="02040503050406030204" pitchFamily="18" charset="0"/>
              </a:rPr>
              <a:t>The tribunal shall </a:t>
            </a:r>
            <a:r>
              <a:rPr lang="en-US" sz="2400" b="1" i="1" u="sng" dirty="0">
                <a:solidFill>
                  <a:schemeClr val="tx1"/>
                </a:solidFill>
                <a:latin typeface="Cambria" panose="02040503050406030204" pitchFamily="18" charset="0"/>
                <a:ea typeface="Cambria" panose="02040503050406030204" pitchFamily="18" charset="0"/>
              </a:rPr>
              <a:t>as far as possible</a:t>
            </a:r>
            <a:r>
              <a:rPr lang="en-US" sz="2400" dirty="0">
                <a:solidFill>
                  <a:schemeClr val="tx1"/>
                </a:solidFill>
                <a:latin typeface="Cambria" panose="02040503050406030204" pitchFamily="18" charset="0"/>
                <a:ea typeface="Cambria" panose="02040503050406030204" pitchFamily="18" charset="0"/>
              </a:rPr>
              <a:t>, hear and decide every appeal </a:t>
            </a:r>
            <a:r>
              <a:rPr lang="en-US" sz="2400" b="1" i="1" u="sng" dirty="0">
                <a:solidFill>
                  <a:schemeClr val="tx1"/>
                </a:solidFill>
                <a:latin typeface="Cambria" panose="02040503050406030204" pitchFamily="18" charset="0"/>
                <a:ea typeface="Cambria" panose="02040503050406030204" pitchFamily="18" charset="0"/>
              </a:rPr>
              <a:t>within a period of one year from the date on which it is filed</a:t>
            </a:r>
            <a:r>
              <a:rPr lang="en-US" sz="2400" u="sng" dirty="0">
                <a:solidFill>
                  <a:schemeClr val="tx1"/>
                </a:solidFill>
                <a:latin typeface="Cambria" panose="02040503050406030204" pitchFamily="18" charset="0"/>
                <a:ea typeface="Cambria" panose="02040503050406030204" pitchFamily="18" charset="0"/>
              </a:rPr>
              <a:t>.</a:t>
            </a:r>
          </a:p>
          <a:p>
            <a:pPr marL="0" indent="0" algn="just">
              <a:buNone/>
            </a:pPr>
            <a:endParaRPr lang="en-US" sz="2400" dirty="0">
              <a:solidFill>
                <a:schemeClr val="tx1"/>
              </a:solidFill>
              <a:latin typeface="Cambria" panose="02040503050406030204" pitchFamily="18" charset="0"/>
              <a:ea typeface="Cambria" panose="02040503050406030204" pitchFamily="18" charset="0"/>
            </a:endParaRPr>
          </a:p>
        </p:txBody>
      </p:sp>
      <p:sp>
        <p:nvSpPr>
          <p:cNvPr id="15" name="Slide Number Placeholder 13">
            <a:extLst>
              <a:ext uri="{FF2B5EF4-FFF2-40B4-BE49-F238E27FC236}">
                <a16:creationId xmlns:a16="http://schemas.microsoft.com/office/drawing/2014/main" id="{55AB7753-4245-72E4-BEDB-33038672BA35}"/>
              </a:ext>
            </a:extLst>
          </p:cNvPr>
          <p:cNvSpPr txBox="1">
            <a:spLocks/>
          </p:cNvSpPr>
          <p:nvPr/>
        </p:nvSpPr>
        <p:spPr>
          <a:xfrm>
            <a:off x="11194169" y="6215665"/>
            <a:ext cx="458592" cy="365125"/>
          </a:xfrm>
          <a:prstGeom prst="rect">
            <a:avLst/>
          </a:prstGeom>
        </p:spPr>
        <p:txBody>
          <a:bodyPr anchor="ctr"/>
          <a:lstStyle>
            <a:defPPr>
              <a:defRPr lang="zh-CN"/>
            </a:defPPr>
            <a:lvl1pPr marL="0" algn="ctr" defTabSz="914400" rtl="0" eaLnBrk="1" latinLnBrk="0" hangingPunct="1">
              <a:defRPr sz="1200" b="0" i="0" kern="1200">
                <a:solidFill>
                  <a:schemeClr val="tx1"/>
                </a:solidFill>
                <a:latin typeface="Abadi" panose="020B0604020104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47FEACEE-25B4-4A2D-B147-27296E36371D}" type="slidenum">
              <a:rPr kumimoji="0" lang="en-US" altLang="zh-CN" sz="1200" b="0" i="0" u="none" strike="noStrike" kern="1200" cap="none" spc="0" normalizeH="0" baseline="0" noProof="0" smtClean="0">
                <a:ln>
                  <a:noFill/>
                </a:ln>
                <a:solidFill>
                  <a:srgbClr val="FFFFFF"/>
                </a:solidFill>
                <a:effectLst/>
                <a:uLnTx/>
                <a:uFillTx/>
                <a:latin typeface="Abadi" panose="020B0604020104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23</a:t>
            </a:fld>
            <a:endParaRPr kumimoji="0" lang="en-US" altLang="zh-CN" sz="1200" b="0" i="0" u="none" strike="noStrike" kern="1200" cap="none" spc="0" normalizeH="0" baseline="0" noProof="0" dirty="0">
              <a:ln>
                <a:noFill/>
              </a:ln>
              <a:solidFill>
                <a:srgbClr val="FFFFFF"/>
              </a:solidFill>
              <a:effectLst/>
              <a:uLnTx/>
              <a:uFillTx/>
              <a:latin typeface="Abadi" panose="020B0604020104020204" pitchFamily="34" charset="0"/>
              <a:ea typeface="+mn-ea"/>
              <a:cs typeface="+mn-cs"/>
            </a:endParaRPr>
          </a:p>
        </p:txBody>
      </p:sp>
      <p:sp>
        <p:nvSpPr>
          <p:cNvPr id="2" name="Rectangle 1">
            <a:extLst>
              <a:ext uri="{FF2B5EF4-FFF2-40B4-BE49-F238E27FC236}">
                <a16:creationId xmlns:a16="http://schemas.microsoft.com/office/drawing/2014/main" id="{D2153396-C1F5-1D30-0E2B-CEB9864BE2CE}"/>
              </a:ext>
            </a:extLst>
          </p:cNvPr>
          <p:cNvSpPr/>
          <p:nvPr/>
        </p:nvSpPr>
        <p:spPr>
          <a:xfrm>
            <a:off x="12021483" y="0"/>
            <a:ext cx="170517" cy="6871448"/>
          </a:xfrm>
          <a:prstGeom prst="rect">
            <a:avLst/>
          </a:prstGeom>
          <a:solidFill>
            <a:schemeClr val="accent1">
              <a:lumMod val="7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 name="Rectangle 1">
            <a:extLst>
              <a:ext uri="{FF2B5EF4-FFF2-40B4-BE49-F238E27FC236}">
                <a16:creationId xmlns:a16="http://schemas.microsoft.com/office/drawing/2014/main" id="{7DF06D34-1CFC-6B34-6824-C150868FC8E1}"/>
              </a:ext>
            </a:extLst>
          </p:cNvPr>
          <p:cNvSpPr/>
          <p:nvPr/>
        </p:nvSpPr>
        <p:spPr>
          <a:xfrm>
            <a:off x="1" y="-13448"/>
            <a:ext cx="11053482" cy="954741"/>
          </a:xfrm>
          <a:custGeom>
            <a:avLst/>
            <a:gdLst>
              <a:gd name="connsiteX0" fmla="*/ 0 w 10757647"/>
              <a:gd name="connsiteY0" fmla="*/ 0 h 941294"/>
              <a:gd name="connsiteX1" fmla="*/ 10757647 w 10757647"/>
              <a:gd name="connsiteY1" fmla="*/ 0 h 941294"/>
              <a:gd name="connsiteX2" fmla="*/ 10757647 w 10757647"/>
              <a:gd name="connsiteY2" fmla="*/ 941294 h 941294"/>
              <a:gd name="connsiteX3" fmla="*/ 0 w 10757647"/>
              <a:gd name="connsiteY3" fmla="*/ 941294 h 941294"/>
              <a:gd name="connsiteX4" fmla="*/ 0 w 10757647"/>
              <a:gd name="connsiteY4" fmla="*/ 0 h 941294"/>
              <a:gd name="connsiteX0" fmla="*/ 0 w 11053482"/>
              <a:gd name="connsiteY0" fmla="*/ 13447 h 954741"/>
              <a:gd name="connsiteX1" fmla="*/ 11053482 w 11053482"/>
              <a:gd name="connsiteY1" fmla="*/ 0 h 954741"/>
              <a:gd name="connsiteX2" fmla="*/ 10757647 w 11053482"/>
              <a:gd name="connsiteY2" fmla="*/ 954741 h 954741"/>
              <a:gd name="connsiteX3" fmla="*/ 0 w 11053482"/>
              <a:gd name="connsiteY3" fmla="*/ 954741 h 954741"/>
              <a:gd name="connsiteX4" fmla="*/ 0 w 11053482"/>
              <a:gd name="connsiteY4" fmla="*/ 13447 h 9547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53482" h="954741">
                <a:moveTo>
                  <a:pt x="0" y="13447"/>
                </a:moveTo>
                <a:lnTo>
                  <a:pt x="11053482" y="0"/>
                </a:lnTo>
                <a:lnTo>
                  <a:pt x="10757647" y="954741"/>
                </a:lnTo>
                <a:lnTo>
                  <a:pt x="0" y="954741"/>
                </a:lnTo>
                <a:lnTo>
                  <a:pt x="0" y="13447"/>
                </a:lnTo>
                <a:close/>
              </a:path>
            </a:pathLst>
          </a:custGeom>
          <a:solidFill>
            <a:schemeClr val="accent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TextBox 4">
            <a:extLst>
              <a:ext uri="{FF2B5EF4-FFF2-40B4-BE49-F238E27FC236}">
                <a16:creationId xmlns:a16="http://schemas.microsoft.com/office/drawing/2014/main" id="{02A2CFFB-61D0-AD6B-AB3E-8CFF7A45C62C}"/>
              </a:ext>
            </a:extLst>
          </p:cNvPr>
          <p:cNvSpPr txBox="1"/>
          <p:nvPr/>
        </p:nvSpPr>
        <p:spPr>
          <a:xfrm>
            <a:off x="327025" y="142515"/>
            <a:ext cx="10468354" cy="646331"/>
          </a:xfrm>
          <a:prstGeom prst="rect">
            <a:avLst/>
          </a:prstGeom>
          <a:noFill/>
        </p:spPr>
        <p:txBody>
          <a:bodyPr wrap="square">
            <a:spAutoFit/>
          </a:bodyPr>
          <a:lstStyle/>
          <a:p>
            <a:r>
              <a:rPr lang="en-US" sz="3600" i="1" dirty="0">
                <a:solidFill>
                  <a:schemeClr val="bg1"/>
                </a:solidFill>
                <a:latin typeface="Cambria" panose="02040503050406030204" pitchFamily="18" charset="0"/>
                <a:ea typeface="Cambria" panose="02040503050406030204" pitchFamily="18" charset="0"/>
              </a:rPr>
              <a:t>Orders of the Appellate Tribunal</a:t>
            </a:r>
            <a:endParaRPr lang="en-IN" sz="3600" i="1" dirty="0">
              <a:solidFill>
                <a:schemeClr val="bg1"/>
              </a:solidFill>
              <a:latin typeface="Cambria" panose="02040503050406030204" pitchFamily="18" charset="0"/>
              <a:ea typeface="Cambria" panose="02040503050406030204" pitchFamily="18" charset="0"/>
            </a:endParaRPr>
          </a:p>
        </p:txBody>
      </p:sp>
      <p:sp>
        <p:nvSpPr>
          <p:cNvPr id="11" name="Title 2">
            <a:extLst>
              <a:ext uri="{FF2B5EF4-FFF2-40B4-BE49-F238E27FC236}">
                <a16:creationId xmlns:a16="http://schemas.microsoft.com/office/drawing/2014/main" id="{B45F1A5A-CBCC-7590-BDD2-ED303351380F}"/>
              </a:ext>
            </a:extLst>
          </p:cNvPr>
          <p:cNvSpPr>
            <a:spLocks noGrp="1"/>
          </p:cNvSpPr>
          <p:nvPr>
            <p:ph type="title"/>
          </p:nvPr>
        </p:nvSpPr>
        <p:spPr>
          <a:xfrm>
            <a:off x="0" y="1601615"/>
            <a:ext cx="3240803" cy="565882"/>
          </a:xfrm>
          <a:solidFill>
            <a:schemeClr val="accent1">
              <a:lumMod val="75000"/>
            </a:schemeClr>
          </a:solidFill>
        </p:spPr>
        <p:txBody>
          <a:bodyPr/>
          <a:lstStyle/>
          <a:p>
            <a:r>
              <a:rPr lang="en-US" sz="3000" dirty="0">
                <a:solidFill>
                  <a:schemeClr val="bg1"/>
                </a:solidFill>
                <a:latin typeface="Cambria" panose="02040503050406030204" pitchFamily="18" charset="0"/>
                <a:ea typeface="Cambria" panose="02040503050406030204" pitchFamily="18" charset="0"/>
              </a:rPr>
              <a:t>Section 113</a:t>
            </a:r>
            <a:r>
              <a:rPr lang="en-US" sz="2400" dirty="0">
                <a:solidFill>
                  <a:schemeClr val="bg1"/>
                </a:solidFill>
                <a:latin typeface="Cambria" panose="02040503050406030204" pitchFamily="18" charset="0"/>
                <a:ea typeface="Cambria" panose="02040503050406030204" pitchFamily="18" charset="0"/>
              </a:rPr>
              <a:t> </a:t>
            </a:r>
          </a:p>
        </p:txBody>
      </p:sp>
      <p:sp>
        <p:nvSpPr>
          <p:cNvPr id="7" name="Picture Placeholder 6">
            <a:extLst>
              <a:ext uri="{FF2B5EF4-FFF2-40B4-BE49-F238E27FC236}">
                <a16:creationId xmlns:a16="http://schemas.microsoft.com/office/drawing/2014/main" id="{6DAC0844-B359-E606-1AF9-9C5DF4A9749B}"/>
              </a:ext>
            </a:extLst>
          </p:cNvPr>
          <p:cNvSpPr>
            <a:spLocks noGrp="1"/>
          </p:cNvSpPr>
          <p:nvPr>
            <p:ph type="pic" sz="quarter" idx="36"/>
          </p:nvPr>
        </p:nvSpPr>
        <p:spPr/>
        <p:txBody>
          <a:bodyPr/>
          <a:lstStyle/>
          <a:p>
            <a:endParaRPr lang="en-US"/>
          </a:p>
        </p:txBody>
      </p:sp>
    </p:spTree>
    <p:extLst>
      <p:ext uri="{BB962C8B-B14F-4D97-AF65-F5344CB8AC3E}">
        <p14:creationId xmlns:p14="http://schemas.microsoft.com/office/powerpoint/2010/main" val="8221629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555"/>
        <p:cNvGrpSpPr/>
        <p:nvPr/>
      </p:nvGrpSpPr>
      <p:grpSpPr>
        <a:xfrm>
          <a:off x="0" y="0"/>
          <a:ext cx="0" cy="0"/>
          <a:chOff x="0" y="0"/>
          <a:chExt cx="0" cy="0"/>
        </a:xfrm>
      </p:grpSpPr>
      <p:sp>
        <p:nvSpPr>
          <p:cNvPr id="1557" name="Google Shape;1557;p61"/>
          <p:cNvSpPr txBox="1">
            <a:spLocks noGrp="1"/>
          </p:cNvSpPr>
          <p:nvPr>
            <p:ph type="body" idx="1"/>
          </p:nvPr>
        </p:nvSpPr>
        <p:spPr>
          <a:xfrm>
            <a:off x="327025" y="150813"/>
            <a:ext cx="8407200" cy="585600"/>
          </a:xfrm>
          <a:prstGeom prst="rect">
            <a:avLst/>
          </a:prstGeom>
          <a:noFill/>
          <a:ln>
            <a:noFill/>
          </a:ln>
        </p:spPr>
        <p:txBody>
          <a:bodyPr spcFirstLastPara="1" vert="horz" wrap="square" lIns="91433" tIns="45700" rIns="91433" bIns="45700" rtlCol="0" anchor="t" anchorCtr="0">
            <a:noAutofit/>
          </a:bodyPr>
          <a:lstStyle/>
          <a:p>
            <a:pPr marL="0" indent="0">
              <a:spcBef>
                <a:spcPts val="0"/>
              </a:spcBef>
              <a:buSzPts val="2700"/>
            </a:pPr>
            <a:r>
              <a:rPr lang="en"/>
              <a:t>Start of dispute</a:t>
            </a:r>
            <a:endParaRPr/>
          </a:p>
        </p:txBody>
      </p:sp>
      <p:sp>
        <p:nvSpPr>
          <p:cNvPr id="1560" name="Google Shape;1560;p61"/>
          <p:cNvSpPr/>
          <p:nvPr/>
        </p:nvSpPr>
        <p:spPr>
          <a:xfrm>
            <a:off x="-13655" y="0"/>
            <a:ext cx="48800" cy="6871600"/>
          </a:xfrm>
          <a:prstGeom prst="rect">
            <a:avLst/>
          </a:prstGeom>
          <a:solidFill>
            <a:srgbClr val="00327D"/>
          </a:solidFill>
          <a:ln>
            <a:noFill/>
          </a:ln>
          <a:effectLst>
            <a:outerShdw blurRad="50800" dist="38100" dir="10800000" algn="r" rotWithShape="0">
              <a:srgbClr val="000000">
                <a:alpha val="40000"/>
              </a:srgbClr>
            </a:outerShdw>
          </a:effectLst>
        </p:spPr>
        <p:txBody>
          <a:bodyPr spcFirstLastPara="1" wrap="square" lIns="91433" tIns="45700" rIns="91433" bIns="45700" anchor="ctr" anchorCtr="0">
            <a:noAutofit/>
          </a:bodyPr>
          <a:lstStyle/>
          <a:p>
            <a:pPr algn="ctr"/>
            <a:endParaRPr sz="1867">
              <a:solidFill>
                <a:schemeClr val="lt1"/>
              </a:solidFill>
              <a:latin typeface="Calibri"/>
              <a:ea typeface="Calibri"/>
              <a:cs typeface="Calibri"/>
              <a:sym typeface="Calibri"/>
            </a:endParaRPr>
          </a:p>
        </p:txBody>
      </p:sp>
      <p:sp>
        <p:nvSpPr>
          <p:cNvPr id="1562" name="Google Shape;1562;p61"/>
          <p:cNvSpPr/>
          <p:nvPr/>
        </p:nvSpPr>
        <p:spPr>
          <a:xfrm>
            <a:off x="-1088" y="-830"/>
            <a:ext cx="10722567" cy="45233"/>
          </a:xfrm>
          <a:custGeom>
            <a:avLst/>
            <a:gdLst/>
            <a:ahLst/>
            <a:cxnLst/>
            <a:rect l="l" t="t" r="r" b="b"/>
            <a:pathLst>
              <a:path w="321677" h="1357" extrusionOk="0">
                <a:moveTo>
                  <a:pt x="1054" y="28239"/>
                </a:moveTo>
                <a:lnTo>
                  <a:pt x="322255" y="28265"/>
                </a:lnTo>
                <a:lnTo>
                  <a:pt x="322731" y="26908"/>
                </a:lnTo>
                <a:lnTo>
                  <a:pt x="1054" y="26926"/>
                </a:lnTo>
                <a:close/>
              </a:path>
            </a:pathLst>
          </a:custGeom>
          <a:solidFill>
            <a:schemeClr val="lt1"/>
          </a:solidFill>
          <a:ln>
            <a:noFill/>
          </a:ln>
        </p:spPr>
        <p:txBody>
          <a:bodyPr/>
          <a:lstStyle/>
          <a:p>
            <a:endParaRPr lang="en-IN" sz="2400"/>
          </a:p>
        </p:txBody>
      </p:sp>
      <p:sp>
        <p:nvSpPr>
          <p:cNvPr id="1563" name="Google Shape;1563;p61"/>
          <p:cNvSpPr/>
          <p:nvPr/>
        </p:nvSpPr>
        <p:spPr>
          <a:xfrm>
            <a:off x="-1099" y="-909866"/>
            <a:ext cx="11003497" cy="45233"/>
          </a:xfrm>
          <a:custGeom>
            <a:avLst/>
            <a:gdLst/>
            <a:ahLst/>
            <a:cxnLst/>
            <a:rect l="l" t="t" r="r" b="b"/>
            <a:pathLst>
              <a:path w="321677" h="1357" extrusionOk="0">
                <a:moveTo>
                  <a:pt x="1054" y="28239"/>
                </a:moveTo>
                <a:lnTo>
                  <a:pt x="322255" y="28265"/>
                </a:lnTo>
                <a:lnTo>
                  <a:pt x="322731" y="26908"/>
                </a:lnTo>
                <a:lnTo>
                  <a:pt x="1054" y="26926"/>
                </a:lnTo>
                <a:close/>
              </a:path>
            </a:pathLst>
          </a:custGeom>
          <a:solidFill>
            <a:schemeClr val="lt1"/>
          </a:solidFill>
          <a:ln>
            <a:noFill/>
          </a:ln>
        </p:spPr>
        <p:txBody>
          <a:bodyPr/>
          <a:lstStyle/>
          <a:p>
            <a:endParaRPr lang="en-IN" sz="2400"/>
          </a:p>
        </p:txBody>
      </p:sp>
      <p:pic>
        <p:nvPicPr>
          <p:cNvPr id="20" name="Picture 19">
            <a:extLst>
              <a:ext uri="{FF2B5EF4-FFF2-40B4-BE49-F238E27FC236}">
                <a16:creationId xmlns:a16="http://schemas.microsoft.com/office/drawing/2014/main" id="{AB6ABE2A-4191-224F-92E4-01AD3F71FFD4}"/>
              </a:ext>
            </a:extLst>
          </p:cNvPr>
          <p:cNvPicPr>
            <a:picLocks noChangeAspect="1"/>
          </p:cNvPicPr>
          <p:nvPr/>
        </p:nvPicPr>
        <p:blipFill>
          <a:blip r:embed="rId3"/>
          <a:stretch>
            <a:fillRect/>
          </a:stretch>
        </p:blipFill>
        <p:spPr>
          <a:xfrm>
            <a:off x="455443" y="1431652"/>
            <a:ext cx="10156872" cy="2577640"/>
          </a:xfrm>
          <a:prstGeom prst="rect">
            <a:avLst/>
          </a:prstGeom>
        </p:spPr>
      </p:pic>
      <p:sp>
        <p:nvSpPr>
          <p:cNvPr id="23" name="Rectangle: Rounded Corners 22">
            <a:extLst>
              <a:ext uri="{FF2B5EF4-FFF2-40B4-BE49-F238E27FC236}">
                <a16:creationId xmlns:a16="http://schemas.microsoft.com/office/drawing/2014/main" id="{059CA9F1-BC40-DF8D-1A0C-BFA4152F4407}"/>
              </a:ext>
            </a:extLst>
          </p:cNvPr>
          <p:cNvSpPr/>
          <p:nvPr/>
        </p:nvSpPr>
        <p:spPr>
          <a:xfrm>
            <a:off x="10197400" y="2495815"/>
            <a:ext cx="1599911" cy="449314"/>
          </a:xfrm>
          <a:prstGeom prst="roundRect">
            <a:avLst/>
          </a:prstGeom>
          <a:solidFill>
            <a:schemeClr val="accent1">
              <a:lumMod val="75000"/>
            </a:schemeClr>
          </a:solidFill>
          <a:ln w="762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solidFill>
                  <a:schemeClr val="bg1"/>
                </a:solidFill>
                <a:latin typeface="Cambria" panose="02040503050406030204" pitchFamily="18" charset="0"/>
                <a:ea typeface="Cambria" panose="02040503050406030204" pitchFamily="18" charset="0"/>
              </a:rPr>
              <a:t>Section 109(3)</a:t>
            </a:r>
            <a:endParaRPr lang="en-IN" sz="1500" dirty="0">
              <a:solidFill>
                <a:schemeClr val="bg1"/>
              </a:solidFill>
              <a:latin typeface="Cambria" panose="02040503050406030204" pitchFamily="18" charset="0"/>
              <a:ea typeface="Cambria" panose="02040503050406030204" pitchFamily="18" charset="0"/>
            </a:endParaRPr>
          </a:p>
        </p:txBody>
      </p:sp>
      <p:sp>
        <p:nvSpPr>
          <p:cNvPr id="26" name="Rectangle: Rounded Corners 25">
            <a:extLst>
              <a:ext uri="{FF2B5EF4-FFF2-40B4-BE49-F238E27FC236}">
                <a16:creationId xmlns:a16="http://schemas.microsoft.com/office/drawing/2014/main" id="{5678592E-D258-49D6-3747-8C75C2C8FD86}"/>
              </a:ext>
            </a:extLst>
          </p:cNvPr>
          <p:cNvSpPr/>
          <p:nvPr/>
        </p:nvSpPr>
        <p:spPr>
          <a:xfrm>
            <a:off x="10197400" y="3327523"/>
            <a:ext cx="1599911" cy="449314"/>
          </a:xfrm>
          <a:prstGeom prst="roundRect">
            <a:avLst/>
          </a:prstGeom>
          <a:solidFill>
            <a:schemeClr val="accent1">
              <a:lumMod val="75000"/>
            </a:schemeClr>
          </a:solidFill>
          <a:ln w="762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solidFill>
                  <a:schemeClr val="bg1"/>
                </a:solidFill>
                <a:latin typeface="Cambria" panose="02040503050406030204" pitchFamily="18" charset="0"/>
                <a:ea typeface="Cambria" panose="02040503050406030204" pitchFamily="18" charset="0"/>
              </a:rPr>
              <a:t>Section 109(4)</a:t>
            </a:r>
            <a:endParaRPr lang="en-IN" sz="1500" dirty="0">
              <a:solidFill>
                <a:schemeClr val="bg1"/>
              </a:solidFill>
              <a:latin typeface="Cambria" panose="02040503050406030204" pitchFamily="18" charset="0"/>
              <a:ea typeface="Cambria" panose="02040503050406030204" pitchFamily="18" charset="0"/>
            </a:endParaRPr>
          </a:p>
        </p:txBody>
      </p:sp>
      <p:pic>
        <p:nvPicPr>
          <p:cNvPr id="28" name="Picture 27">
            <a:extLst>
              <a:ext uri="{FF2B5EF4-FFF2-40B4-BE49-F238E27FC236}">
                <a16:creationId xmlns:a16="http://schemas.microsoft.com/office/drawing/2014/main" id="{B8F45444-52C7-4027-6AAC-52286440FB14}"/>
              </a:ext>
            </a:extLst>
          </p:cNvPr>
          <p:cNvPicPr>
            <a:picLocks noChangeAspect="1"/>
          </p:cNvPicPr>
          <p:nvPr/>
        </p:nvPicPr>
        <p:blipFill>
          <a:blip r:embed="rId4"/>
          <a:stretch>
            <a:fillRect/>
          </a:stretch>
        </p:blipFill>
        <p:spPr>
          <a:xfrm>
            <a:off x="516987" y="4210348"/>
            <a:ext cx="3620649" cy="2435295"/>
          </a:xfrm>
          <a:prstGeom prst="rect">
            <a:avLst/>
          </a:prstGeom>
          <a:ln w="28575">
            <a:solidFill>
              <a:srgbClr val="990000"/>
            </a:solidFill>
          </a:ln>
        </p:spPr>
      </p:pic>
      <p:grpSp>
        <p:nvGrpSpPr>
          <p:cNvPr id="32" name="Group 31">
            <a:extLst>
              <a:ext uri="{FF2B5EF4-FFF2-40B4-BE49-F238E27FC236}">
                <a16:creationId xmlns:a16="http://schemas.microsoft.com/office/drawing/2014/main" id="{8612617A-8C25-B6F1-1204-6D8BBA987707}"/>
              </a:ext>
            </a:extLst>
          </p:cNvPr>
          <p:cNvGrpSpPr/>
          <p:nvPr/>
        </p:nvGrpSpPr>
        <p:grpSpPr>
          <a:xfrm>
            <a:off x="4382509" y="4456852"/>
            <a:ext cx="6423237" cy="2017220"/>
            <a:chOff x="4382509" y="4456852"/>
            <a:chExt cx="6423237" cy="2017220"/>
          </a:xfrm>
        </p:grpSpPr>
        <p:sp>
          <p:nvSpPr>
            <p:cNvPr id="30" name="TextBox 29">
              <a:extLst>
                <a:ext uri="{FF2B5EF4-FFF2-40B4-BE49-F238E27FC236}">
                  <a16:creationId xmlns:a16="http://schemas.microsoft.com/office/drawing/2014/main" id="{09E4F992-6F4E-2F21-3177-A7777E9FFC1D}"/>
                </a:ext>
              </a:extLst>
            </p:cNvPr>
            <p:cNvSpPr txBox="1"/>
            <p:nvPr/>
          </p:nvSpPr>
          <p:spPr>
            <a:xfrm>
              <a:off x="4382509" y="4456852"/>
              <a:ext cx="6423237" cy="1569660"/>
            </a:xfrm>
            <a:prstGeom prst="rect">
              <a:avLst/>
            </a:prstGeom>
            <a:noFill/>
          </p:spPr>
          <p:txBody>
            <a:bodyPr wrap="square">
              <a:spAutoFit/>
            </a:bodyPr>
            <a:lstStyle/>
            <a:p>
              <a:pPr algn="just"/>
              <a:r>
                <a:rPr lang="en-US" sz="2400" b="1" i="0" dirty="0">
                  <a:solidFill>
                    <a:schemeClr val="accent1">
                      <a:lumMod val="75000"/>
                    </a:schemeClr>
                  </a:solidFill>
                  <a:effectLst/>
                  <a:latin typeface="Cambria" panose="02040503050406030204" pitchFamily="18" charset="0"/>
                  <a:ea typeface="Cambria" panose="02040503050406030204" pitchFamily="18" charset="0"/>
                </a:rPr>
                <a:t>Union Finance Minister Nirmala Sitharaman administers oath of integrity and sincerity             to the GST Tribunal President - Justice (Retd) Sanjaya Kumar Mishra. </a:t>
              </a:r>
              <a:endParaRPr lang="en-IN" sz="2400" b="1" dirty="0">
                <a:solidFill>
                  <a:schemeClr val="accent1">
                    <a:lumMod val="75000"/>
                  </a:schemeClr>
                </a:solidFill>
                <a:latin typeface="Cambria" panose="02040503050406030204" pitchFamily="18" charset="0"/>
                <a:ea typeface="Cambria" panose="02040503050406030204" pitchFamily="18" charset="0"/>
              </a:endParaRPr>
            </a:p>
          </p:txBody>
        </p:sp>
        <p:sp>
          <p:nvSpPr>
            <p:cNvPr id="31" name="TextBox 30">
              <a:extLst>
                <a:ext uri="{FF2B5EF4-FFF2-40B4-BE49-F238E27FC236}">
                  <a16:creationId xmlns:a16="http://schemas.microsoft.com/office/drawing/2014/main" id="{69215463-DBC4-5D94-85AA-11B5BBD05B20}"/>
                </a:ext>
              </a:extLst>
            </p:cNvPr>
            <p:cNvSpPr txBox="1"/>
            <p:nvPr/>
          </p:nvSpPr>
          <p:spPr>
            <a:xfrm>
              <a:off x="4382509" y="6012407"/>
              <a:ext cx="2079713" cy="461665"/>
            </a:xfrm>
            <a:prstGeom prst="rect">
              <a:avLst/>
            </a:prstGeom>
            <a:noFill/>
          </p:spPr>
          <p:txBody>
            <a:bodyPr wrap="square">
              <a:spAutoFit/>
            </a:bodyPr>
            <a:lstStyle/>
            <a:p>
              <a:r>
                <a:rPr lang="en-IN" sz="2400" b="1" dirty="0">
                  <a:solidFill>
                    <a:schemeClr val="accent1">
                      <a:lumMod val="75000"/>
                    </a:schemeClr>
                  </a:solidFill>
                  <a:latin typeface="Cambria" panose="02040503050406030204" pitchFamily="18" charset="0"/>
                  <a:ea typeface="Cambria" panose="02040503050406030204" pitchFamily="18" charset="0"/>
                </a:rPr>
                <a:t>06 May 2024</a:t>
              </a:r>
              <a:endParaRPr lang="en-IN" sz="2400" dirty="0">
                <a:solidFill>
                  <a:schemeClr val="accent1">
                    <a:lumMod val="75000"/>
                  </a:schemeClr>
                </a:solidFill>
                <a:latin typeface="Cambria" panose="02040503050406030204" pitchFamily="18" charset="0"/>
                <a:ea typeface="Cambria" panose="02040503050406030204" pitchFamily="18" charset="0"/>
              </a:endParaRPr>
            </a:p>
          </p:txBody>
        </p:sp>
      </p:grpSp>
      <p:sp>
        <p:nvSpPr>
          <p:cNvPr id="2" name="Rectangle 1">
            <a:extLst>
              <a:ext uri="{FF2B5EF4-FFF2-40B4-BE49-F238E27FC236}">
                <a16:creationId xmlns:a16="http://schemas.microsoft.com/office/drawing/2014/main" id="{1A8D294B-C10A-AFA4-5D32-29469A0DC36F}"/>
              </a:ext>
            </a:extLst>
          </p:cNvPr>
          <p:cNvSpPr/>
          <p:nvPr/>
        </p:nvSpPr>
        <p:spPr>
          <a:xfrm>
            <a:off x="1" y="-13448"/>
            <a:ext cx="11053482" cy="954741"/>
          </a:xfrm>
          <a:custGeom>
            <a:avLst/>
            <a:gdLst>
              <a:gd name="connsiteX0" fmla="*/ 0 w 10757647"/>
              <a:gd name="connsiteY0" fmla="*/ 0 h 941294"/>
              <a:gd name="connsiteX1" fmla="*/ 10757647 w 10757647"/>
              <a:gd name="connsiteY1" fmla="*/ 0 h 941294"/>
              <a:gd name="connsiteX2" fmla="*/ 10757647 w 10757647"/>
              <a:gd name="connsiteY2" fmla="*/ 941294 h 941294"/>
              <a:gd name="connsiteX3" fmla="*/ 0 w 10757647"/>
              <a:gd name="connsiteY3" fmla="*/ 941294 h 941294"/>
              <a:gd name="connsiteX4" fmla="*/ 0 w 10757647"/>
              <a:gd name="connsiteY4" fmla="*/ 0 h 941294"/>
              <a:gd name="connsiteX0" fmla="*/ 0 w 11053482"/>
              <a:gd name="connsiteY0" fmla="*/ 13447 h 954741"/>
              <a:gd name="connsiteX1" fmla="*/ 11053482 w 11053482"/>
              <a:gd name="connsiteY1" fmla="*/ 0 h 954741"/>
              <a:gd name="connsiteX2" fmla="*/ 10757647 w 11053482"/>
              <a:gd name="connsiteY2" fmla="*/ 954741 h 954741"/>
              <a:gd name="connsiteX3" fmla="*/ 0 w 11053482"/>
              <a:gd name="connsiteY3" fmla="*/ 954741 h 954741"/>
              <a:gd name="connsiteX4" fmla="*/ 0 w 11053482"/>
              <a:gd name="connsiteY4" fmla="*/ 13447 h 9547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53482" h="954741">
                <a:moveTo>
                  <a:pt x="0" y="13447"/>
                </a:moveTo>
                <a:lnTo>
                  <a:pt x="11053482" y="0"/>
                </a:lnTo>
                <a:lnTo>
                  <a:pt x="10757647" y="954741"/>
                </a:lnTo>
                <a:lnTo>
                  <a:pt x="0" y="954741"/>
                </a:lnTo>
                <a:lnTo>
                  <a:pt x="0" y="13447"/>
                </a:lnTo>
                <a:close/>
              </a:path>
            </a:pathLst>
          </a:custGeom>
          <a:solidFill>
            <a:schemeClr val="accent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 name="TextBox 2">
            <a:extLst>
              <a:ext uri="{FF2B5EF4-FFF2-40B4-BE49-F238E27FC236}">
                <a16:creationId xmlns:a16="http://schemas.microsoft.com/office/drawing/2014/main" id="{4842C4DF-803C-0A06-B58C-F23632FFBC75}"/>
              </a:ext>
            </a:extLst>
          </p:cNvPr>
          <p:cNvSpPr txBox="1"/>
          <p:nvPr/>
        </p:nvSpPr>
        <p:spPr>
          <a:xfrm>
            <a:off x="327025" y="142515"/>
            <a:ext cx="10468354" cy="646331"/>
          </a:xfrm>
          <a:prstGeom prst="rect">
            <a:avLst/>
          </a:prstGeom>
          <a:noFill/>
        </p:spPr>
        <p:txBody>
          <a:bodyPr wrap="square">
            <a:spAutoFit/>
          </a:bodyPr>
          <a:lstStyle/>
          <a:p>
            <a:r>
              <a:rPr lang="en-US" sz="3600" i="1" dirty="0">
                <a:solidFill>
                  <a:schemeClr val="bg1"/>
                </a:solidFill>
                <a:latin typeface="Cambria" panose="02040503050406030204" pitchFamily="18" charset="0"/>
                <a:ea typeface="Cambria" panose="02040503050406030204" pitchFamily="18" charset="0"/>
              </a:rPr>
              <a:t>Composition of the Tribunal Benches</a:t>
            </a:r>
            <a:endParaRPr lang="en-IN" sz="3600" i="1" dirty="0">
              <a:solidFill>
                <a:schemeClr val="bg1"/>
              </a:solidFill>
              <a:latin typeface="Cambria" panose="02040503050406030204" pitchFamily="18" charset="0"/>
              <a:ea typeface="Cambria" panose="02040503050406030204" pitchFamily="18" charset="0"/>
            </a:endParaRPr>
          </a:p>
        </p:txBody>
      </p:sp>
      <p:sp>
        <p:nvSpPr>
          <p:cNvPr id="4" name="Rectangle 3">
            <a:extLst>
              <a:ext uri="{FF2B5EF4-FFF2-40B4-BE49-F238E27FC236}">
                <a16:creationId xmlns:a16="http://schemas.microsoft.com/office/drawing/2014/main" id="{199E0BF0-AB56-3DB0-25A5-B7F2FD7308DC}"/>
              </a:ext>
            </a:extLst>
          </p:cNvPr>
          <p:cNvSpPr/>
          <p:nvPr/>
        </p:nvSpPr>
        <p:spPr>
          <a:xfrm>
            <a:off x="12021483" y="0"/>
            <a:ext cx="170517" cy="6871448"/>
          </a:xfrm>
          <a:prstGeom prst="rect">
            <a:avLst/>
          </a:prstGeom>
          <a:solidFill>
            <a:schemeClr val="accent1">
              <a:lumMod val="7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18927057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22"/>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US"/>
              <a:t>Start of dispute</a:t>
            </a:r>
            <a:endParaRPr/>
          </a:p>
        </p:txBody>
      </p:sp>
      <p:sp>
        <p:nvSpPr>
          <p:cNvPr id="8" name="TextBox 7">
            <a:extLst>
              <a:ext uri="{FF2B5EF4-FFF2-40B4-BE49-F238E27FC236}">
                <a16:creationId xmlns:a16="http://schemas.microsoft.com/office/drawing/2014/main" id="{4FCFF5BF-9BCA-9E39-A09E-000DB1957470}"/>
              </a:ext>
            </a:extLst>
          </p:cNvPr>
          <p:cNvSpPr txBox="1"/>
          <p:nvPr/>
        </p:nvSpPr>
        <p:spPr>
          <a:xfrm>
            <a:off x="296431" y="2742296"/>
            <a:ext cx="4234294" cy="1338828"/>
          </a:xfrm>
          <a:prstGeom prst="rect">
            <a:avLst/>
          </a:prstGeom>
          <a:noFill/>
        </p:spPr>
        <p:txBody>
          <a:bodyPr wrap="square">
            <a:spAutoFit/>
          </a:bodyPr>
          <a:lstStyle/>
          <a:p>
            <a:pPr algn="ctr">
              <a:spcAft>
                <a:spcPts val="120"/>
              </a:spcAft>
            </a:pPr>
            <a:r>
              <a:rPr lang="en-US" sz="2700" b="1" dirty="0">
                <a:solidFill>
                  <a:schemeClr val="accent1">
                    <a:lumMod val="75000"/>
                  </a:schemeClr>
                </a:solidFill>
                <a:latin typeface="Cambria" panose="02040503050406030204" pitchFamily="18" charset="0"/>
                <a:ea typeface="Cambria" panose="02040503050406030204" pitchFamily="18" charset="0"/>
              </a:rPr>
              <a:t>Dispute : Place of Supply/ Anti-Profiteering &amp; Any other aspect</a:t>
            </a:r>
            <a:endParaRPr lang="en-IN" sz="2700" dirty="0">
              <a:solidFill>
                <a:schemeClr val="accent1">
                  <a:lumMod val="75000"/>
                </a:schemeClr>
              </a:solidFill>
              <a:latin typeface="Cambria" panose="02040503050406030204" pitchFamily="18" charset="0"/>
              <a:ea typeface="Cambria" panose="02040503050406030204" pitchFamily="18" charset="0"/>
            </a:endParaRPr>
          </a:p>
        </p:txBody>
      </p:sp>
      <p:sp>
        <p:nvSpPr>
          <p:cNvPr id="9" name="Rectangle: Rounded Corners 8">
            <a:extLst>
              <a:ext uri="{FF2B5EF4-FFF2-40B4-BE49-F238E27FC236}">
                <a16:creationId xmlns:a16="http://schemas.microsoft.com/office/drawing/2014/main" id="{1F7DD2BD-1CCC-47D0-E791-05FC21A03B17}"/>
              </a:ext>
            </a:extLst>
          </p:cNvPr>
          <p:cNvSpPr/>
          <p:nvPr/>
        </p:nvSpPr>
        <p:spPr>
          <a:xfrm>
            <a:off x="1306872" y="1606338"/>
            <a:ext cx="2796246" cy="1094528"/>
          </a:xfrm>
          <a:prstGeom prst="roundRect">
            <a:avLst/>
          </a:prstGeom>
          <a:solidFill>
            <a:schemeClr val="accent1">
              <a:lumMod val="75000"/>
            </a:schemeClr>
          </a:solidFill>
          <a:ln w="762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Cambria" panose="02040503050406030204" pitchFamily="18" charset="0"/>
                <a:ea typeface="Cambria" panose="02040503050406030204" pitchFamily="18" charset="0"/>
              </a:rPr>
              <a:t>Principal Bench</a:t>
            </a:r>
            <a:br>
              <a:rPr lang="en-US" sz="2400" b="1" dirty="0">
                <a:solidFill>
                  <a:schemeClr val="bg1"/>
                </a:solidFill>
                <a:latin typeface="Cambria" panose="02040503050406030204" pitchFamily="18" charset="0"/>
                <a:ea typeface="Cambria" panose="02040503050406030204" pitchFamily="18" charset="0"/>
              </a:rPr>
            </a:br>
            <a:r>
              <a:rPr lang="en-US" sz="2400" b="1" dirty="0">
                <a:solidFill>
                  <a:schemeClr val="bg1"/>
                </a:solidFill>
                <a:latin typeface="Cambria" panose="02040503050406030204" pitchFamily="18" charset="0"/>
                <a:ea typeface="Cambria" panose="02040503050406030204" pitchFamily="18" charset="0"/>
              </a:rPr>
              <a:t>[New Delhi]</a:t>
            </a:r>
            <a:endParaRPr lang="en-IN" sz="2400" dirty="0">
              <a:solidFill>
                <a:schemeClr val="bg1"/>
              </a:solidFill>
              <a:latin typeface="Cambria" panose="02040503050406030204" pitchFamily="18" charset="0"/>
              <a:ea typeface="Cambria" panose="02040503050406030204" pitchFamily="18" charset="0"/>
            </a:endParaRPr>
          </a:p>
        </p:txBody>
      </p:sp>
      <p:sp>
        <p:nvSpPr>
          <p:cNvPr id="10" name="TextBox 9">
            <a:extLst>
              <a:ext uri="{FF2B5EF4-FFF2-40B4-BE49-F238E27FC236}">
                <a16:creationId xmlns:a16="http://schemas.microsoft.com/office/drawing/2014/main" id="{A8C15E22-37B4-470D-57B5-04790FDABED1}"/>
              </a:ext>
            </a:extLst>
          </p:cNvPr>
          <p:cNvSpPr txBox="1"/>
          <p:nvPr/>
        </p:nvSpPr>
        <p:spPr>
          <a:xfrm>
            <a:off x="6833266" y="2845548"/>
            <a:ext cx="4329032" cy="507831"/>
          </a:xfrm>
          <a:prstGeom prst="rect">
            <a:avLst/>
          </a:prstGeom>
          <a:noFill/>
        </p:spPr>
        <p:txBody>
          <a:bodyPr wrap="square">
            <a:spAutoFit/>
          </a:bodyPr>
          <a:lstStyle/>
          <a:p>
            <a:pPr algn="ctr">
              <a:spcAft>
                <a:spcPts val="120"/>
              </a:spcAft>
            </a:pPr>
            <a:r>
              <a:rPr lang="en-US" sz="2700" b="1" dirty="0">
                <a:solidFill>
                  <a:schemeClr val="accent1">
                    <a:lumMod val="75000"/>
                  </a:schemeClr>
                </a:solidFill>
                <a:latin typeface="Cambria" panose="02040503050406030204" pitchFamily="18" charset="0"/>
                <a:ea typeface="Cambria" panose="02040503050406030204" pitchFamily="18" charset="0"/>
              </a:rPr>
              <a:t>Dispute : Any other aspect</a:t>
            </a:r>
            <a:endParaRPr lang="en-IN" sz="2700" dirty="0">
              <a:solidFill>
                <a:schemeClr val="accent1">
                  <a:lumMod val="75000"/>
                </a:schemeClr>
              </a:solidFill>
              <a:latin typeface="Cambria" panose="02040503050406030204" pitchFamily="18" charset="0"/>
              <a:ea typeface="Cambria" panose="02040503050406030204" pitchFamily="18" charset="0"/>
            </a:endParaRPr>
          </a:p>
        </p:txBody>
      </p:sp>
      <p:sp>
        <p:nvSpPr>
          <p:cNvPr id="11" name="Rectangle: Rounded Corners 10">
            <a:extLst>
              <a:ext uri="{FF2B5EF4-FFF2-40B4-BE49-F238E27FC236}">
                <a16:creationId xmlns:a16="http://schemas.microsoft.com/office/drawing/2014/main" id="{8F1A6F95-366A-4348-1F80-B80197A7D014}"/>
              </a:ext>
            </a:extLst>
          </p:cNvPr>
          <p:cNvSpPr/>
          <p:nvPr/>
        </p:nvSpPr>
        <p:spPr>
          <a:xfrm>
            <a:off x="7507582" y="1721026"/>
            <a:ext cx="3293142" cy="954742"/>
          </a:xfrm>
          <a:prstGeom prst="roundRect">
            <a:avLst/>
          </a:prstGeom>
          <a:solidFill>
            <a:schemeClr val="accent1">
              <a:lumMod val="75000"/>
            </a:schemeClr>
          </a:solidFill>
          <a:ln w="762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Cambria" panose="02040503050406030204" pitchFamily="18" charset="0"/>
                <a:ea typeface="Cambria" panose="02040503050406030204" pitchFamily="18" charset="0"/>
              </a:rPr>
              <a:t>State Benches</a:t>
            </a:r>
            <a:endParaRPr lang="en-IN" sz="2400" dirty="0">
              <a:solidFill>
                <a:schemeClr val="bg1"/>
              </a:solidFill>
              <a:latin typeface="Cambria" panose="02040503050406030204" pitchFamily="18" charset="0"/>
              <a:ea typeface="Cambria" panose="02040503050406030204" pitchFamily="18" charset="0"/>
            </a:endParaRPr>
          </a:p>
        </p:txBody>
      </p:sp>
      <p:sp>
        <p:nvSpPr>
          <p:cNvPr id="13" name="Rectangle: Rounded Corners 12">
            <a:extLst>
              <a:ext uri="{FF2B5EF4-FFF2-40B4-BE49-F238E27FC236}">
                <a16:creationId xmlns:a16="http://schemas.microsoft.com/office/drawing/2014/main" id="{BC46B4FC-0081-8AB9-9B93-11ADD18742A9}"/>
              </a:ext>
            </a:extLst>
          </p:cNvPr>
          <p:cNvSpPr/>
          <p:nvPr/>
        </p:nvSpPr>
        <p:spPr>
          <a:xfrm>
            <a:off x="1323752" y="4197411"/>
            <a:ext cx="2796246" cy="968924"/>
          </a:xfrm>
          <a:prstGeom prst="roundRect">
            <a:avLst/>
          </a:prstGeom>
          <a:solidFill>
            <a:schemeClr val="accent1">
              <a:lumMod val="75000"/>
            </a:schemeClr>
          </a:solidFill>
          <a:ln w="762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Cambria" panose="02040503050406030204" pitchFamily="18" charset="0"/>
                <a:ea typeface="Cambria" panose="02040503050406030204" pitchFamily="18" charset="0"/>
              </a:rPr>
              <a:t>Supreme Court</a:t>
            </a:r>
            <a:endParaRPr lang="en-IN" sz="2800" dirty="0">
              <a:solidFill>
                <a:schemeClr val="bg1"/>
              </a:solidFill>
              <a:latin typeface="Cambria" panose="02040503050406030204" pitchFamily="18" charset="0"/>
              <a:ea typeface="Cambria" panose="02040503050406030204" pitchFamily="18" charset="0"/>
            </a:endParaRPr>
          </a:p>
        </p:txBody>
      </p:sp>
      <p:sp>
        <p:nvSpPr>
          <p:cNvPr id="25" name="Rectangle: Rounded Corners 24">
            <a:extLst>
              <a:ext uri="{FF2B5EF4-FFF2-40B4-BE49-F238E27FC236}">
                <a16:creationId xmlns:a16="http://schemas.microsoft.com/office/drawing/2014/main" id="{E48E4CF9-82F3-FAC0-CCF1-6515E994950A}"/>
              </a:ext>
            </a:extLst>
          </p:cNvPr>
          <p:cNvSpPr/>
          <p:nvPr/>
        </p:nvSpPr>
        <p:spPr>
          <a:xfrm>
            <a:off x="8356377" y="4197411"/>
            <a:ext cx="2273524" cy="968924"/>
          </a:xfrm>
          <a:prstGeom prst="roundRect">
            <a:avLst/>
          </a:prstGeom>
          <a:solidFill>
            <a:schemeClr val="accent1">
              <a:lumMod val="75000"/>
            </a:schemeClr>
          </a:solidFill>
          <a:ln w="762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Cambria" panose="02040503050406030204" pitchFamily="18" charset="0"/>
                <a:ea typeface="Cambria" panose="02040503050406030204" pitchFamily="18" charset="0"/>
              </a:rPr>
              <a:t>High Court</a:t>
            </a:r>
            <a:endParaRPr lang="en-IN" sz="2800" dirty="0">
              <a:solidFill>
                <a:schemeClr val="bg1"/>
              </a:solidFill>
              <a:latin typeface="Cambria" panose="02040503050406030204" pitchFamily="18" charset="0"/>
              <a:ea typeface="Cambria" panose="02040503050406030204" pitchFamily="18" charset="0"/>
            </a:endParaRPr>
          </a:p>
        </p:txBody>
      </p:sp>
      <p:sp>
        <p:nvSpPr>
          <p:cNvPr id="7" name="Google Shape;991;p49">
            <a:extLst>
              <a:ext uri="{FF2B5EF4-FFF2-40B4-BE49-F238E27FC236}">
                <a16:creationId xmlns:a16="http://schemas.microsoft.com/office/drawing/2014/main" id="{C9ACE9B6-BC0E-E4EE-FDD7-1D62F4F60DE3}"/>
              </a:ext>
            </a:extLst>
          </p:cNvPr>
          <p:cNvSpPr/>
          <p:nvPr/>
        </p:nvSpPr>
        <p:spPr>
          <a:xfrm>
            <a:off x="-62823" y="-824915"/>
            <a:ext cx="11003497" cy="45233"/>
          </a:xfrm>
          <a:custGeom>
            <a:avLst/>
            <a:gdLst/>
            <a:ahLst/>
            <a:cxnLst/>
            <a:rect l="l" t="t" r="r" b="b"/>
            <a:pathLst>
              <a:path w="321677" h="1357" extrusionOk="0">
                <a:moveTo>
                  <a:pt x="1054" y="28239"/>
                </a:moveTo>
                <a:lnTo>
                  <a:pt x="322255" y="28265"/>
                </a:lnTo>
                <a:lnTo>
                  <a:pt x="322731" y="26908"/>
                </a:lnTo>
                <a:lnTo>
                  <a:pt x="1054" y="26926"/>
                </a:lnTo>
                <a:close/>
              </a:path>
            </a:pathLst>
          </a:custGeom>
          <a:solidFill>
            <a:schemeClr val="lt1"/>
          </a:solidFill>
          <a:ln>
            <a:noFill/>
          </a:ln>
        </p:spPr>
        <p:txBody>
          <a:bodyPr/>
          <a:lstStyle/>
          <a:p>
            <a:endParaRPr lang="en-IN" sz="2400" dirty="0"/>
          </a:p>
        </p:txBody>
      </p:sp>
      <p:sp>
        <p:nvSpPr>
          <p:cNvPr id="14" name="Google Shape;991;p49">
            <a:extLst>
              <a:ext uri="{FF2B5EF4-FFF2-40B4-BE49-F238E27FC236}">
                <a16:creationId xmlns:a16="http://schemas.microsoft.com/office/drawing/2014/main" id="{8FD58EED-82C5-965E-09B7-0C981057DAD7}"/>
              </a:ext>
            </a:extLst>
          </p:cNvPr>
          <p:cNvSpPr/>
          <p:nvPr/>
        </p:nvSpPr>
        <p:spPr>
          <a:xfrm>
            <a:off x="-76160" y="-9721"/>
            <a:ext cx="11003497" cy="45233"/>
          </a:xfrm>
          <a:custGeom>
            <a:avLst/>
            <a:gdLst/>
            <a:ahLst/>
            <a:cxnLst/>
            <a:rect l="l" t="t" r="r" b="b"/>
            <a:pathLst>
              <a:path w="321677" h="1357" extrusionOk="0">
                <a:moveTo>
                  <a:pt x="1054" y="28239"/>
                </a:moveTo>
                <a:lnTo>
                  <a:pt x="322255" y="28265"/>
                </a:lnTo>
                <a:lnTo>
                  <a:pt x="322731" y="26908"/>
                </a:lnTo>
                <a:lnTo>
                  <a:pt x="1054" y="26926"/>
                </a:lnTo>
                <a:close/>
              </a:path>
            </a:pathLst>
          </a:custGeom>
          <a:solidFill>
            <a:schemeClr val="lt1"/>
          </a:solidFill>
          <a:ln>
            <a:noFill/>
          </a:ln>
        </p:spPr>
        <p:txBody>
          <a:bodyPr/>
          <a:lstStyle/>
          <a:p>
            <a:endParaRPr lang="en-IN" sz="2400"/>
          </a:p>
        </p:txBody>
      </p:sp>
      <p:sp>
        <p:nvSpPr>
          <p:cNvPr id="15" name="Google Shape;993;p49">
            <a:extLst>
              <a:ext uri="{FF2B5EF4-FFF2-40B4-BE49-F238E27FC236}">
                <a16:creationId xmlns:a16="http://schemas.microsoft.com/office/drawing/2014/main" id="{010000BF-8BBE-87B0-8BCA-4186DA1684C8}"/>
              </a:ext>
            </a:extLst>
          </p:cNvPr>
          <p:cNvSpPr/>
          <p:nvPr/>
        </p:nvSpPr>
        <p:spPr>
          <a:xfrm>
            <a:off x="4930080" y="1103690"/>
            <a:ext cx="1902940" cy="698949"/>
          </a:xfrm>
          <a:prstGeom prst="rect">
            <a:avLst/>
          </a:prstGeom>
          <a:solidFill>
            <a:schemeClr val="accent1">
              <a:lumMod val="75000"/>
            </a:schemeClr>
          </a:solidFill>
          <a:ln>
            <a:noFill/>
          </a:ln>
        </p:spPr>
        <p:txBody>
          <a:bodyPr spcFirstLastPara="1" wrap="square" lIns="121900" tIns="121900" rIns="121900" bIns="121900" anchor="ctr" anchorCtr="0">
            <a:noAutofit/>
          </a:bodyPr>
          <a:lstStyle/>
          <a:p>
            <a:pPr algn="ctr"/>
            <a:r>
              <a:rPr lang="en" sz="3600" b="1" dirty="0">
                <a:solidFill>
                  <a:srgbClr val="FFFFFF"/>
                </a:solidFill>
                <a:latin typeface="Cambria" panose="02040503050406030204" pitchFamily="18" charset="0"/>
                <a:ea typeface="Cambria" panose="02040503050406030204" pitchFamily="18" charset="0"/>
              </a:rPr>
              <a:t>GSTAT</a:t>
            </a:r>
            <a:endParaRPr sz="3600" b="1" dirty="0">
              <a:solidFill>
                <a:srgbClr val="FFFFFF"/>
              </a:solidFill>
              <a:latin typeface="Cambria" panose="02040503050406030204" pitchFamily="18" charset="0"/>
              <a:ea typeface="Cambria" panose="02040503050406030204" pitchFamily="18" charset="0"/>
            </a:endParaRPr>
          </a:p>
        </p:txBody>
      </p:sp>
      <p:grpSp>
        <p:nvGrpSpPr>
          <p:cNvPr id="2" name="Group 1">
            <a:extLst>
              <a:ext uri="{FF2B5EF4-FFF2-40B4-BE49-F238E27FC236}">
                <a16:creationId xmlns:a16="http://schemas.microsoft.com/office/drawing/2014/main" id="{F619BF40-C433-7758-949C-43DCE3ADE857}"/>
              </a:ext>
            </a:extLst>
          </p:cNvPr>
          <p:cNvGrpSpPr/>
          <p:nvPr/>
        </p:nvGrpSpPr>
        <p:grpSpPr>
          <a:xfrm>
            <a:off x="4216400" y="1802639"/>
            <a:ext cx="3209902" cy="414392"/>
            <a:chOff x="4216400" y="1802639"/>
            <a:chExt cx="3209902" cy="414392"/>
          </a:xfrm>
        </p:grpSpPr>
        <p:cxnSp>
          <p:nvCxnSpPr>
            <p:cNvPr id="23" name="Straight Arrow Connector 22">
              <a:extLst>
                <a:ext uri="{FF2B5EF4-FFF2-40B4-BE49-F238E27FC236}">
                  <a16:creationId xmlns:a16="http://schemas.microsoft.com/office/drawing/2014/main" id="{539F88A1-8A88-5AE3-5E9A-1BF15007CD13}"/>
                </a:ext>
              </a:extLst>
            </p:cNvPr>
            <p:cNvCxnSpPr>
              <a:cxnSpLocks/>
            </p:cNvCxnSpPr>
            <p:nvPr/>
          </p:nvCxnSpPr>
          <p:spPr>
            <a:xfrm flipV="1">
              <a:off x="4216400" y="2198397"/>
              <a:ext cx="3209902" cy="18634"/>
            </a:xfrm>
            <a:prstGeom prst="straightConnector1">
              <a:avLst/>
            </a:prstGeom>
            <a:ln w="28575">
              <a:solidFill>
                <a:srgbClr val="000048"/>
              </a:solidFill>
              <a:headEnd type="triangle"/>
              <a:tailEnd type="triangle"/>
            </a:ln>
          </p:spPr>
          <p:style>
            <a:lnRef idx="1">
              <a:schemeClr val="dk1"/>
            </a:lnRef>
            <a:fillRef idx="0">
              <a:schemeClr val="dk1"/>
            </a:fillRef>
            <a:effectRef idx="0">
              <a:schemeClr val="dk1"/>
            </a:effectRef>
            <a:fontRef idx="minor">
              <a:schemeClr val="tx1"/>
            </a:fontRef>
          </p:style>
        </p:cxnSp>
        <p:cxnSp>
          <p:nvCxnSpPr>
            <p:cNvPr id="29" name="Straight Connector 28">
              <a:extLst>
                <a:ext uri="{FF2B5EF4-FFF2-40B4-BE49-F238E27FC236}">
                  <a16:creationId xmlns:a16="http://schemas.microsoft.com/office/drawing/2014/main" id="{CBE9E76C-9ECF-FDE6-A73D-563FA9328AF4}"/>
                </a:ext>
              </a:extLst>
            </p:cNvPr>
            <p:cNvCxnSpPr>
              <a:cxnSpLocks/>
            </p:cNvCxnSpPr>
            <p:nvPr/>
          </p:nvCxnSpPr>
          <p:spPr>
            <a:xfrm>
              <a:off x="5901870" y="1802639"/>
              <a:ext cx="1090" cy="412241"/>
            </a:xfrm>
            <a:prstGeom prst="line">
              <a:avLst/>
            </a:prstGeom>
            <a:ln w="28575"/>
          </p:spPr>
          <p:style>
            <a:lnRef idx="1">
              <a:schemeClr val="dk1"/>
            </a:lnRef>
            <a:fillRef idx="0">
              <a:schemeClr val="dk1"/>
            </a:fillRef>
            <a:effectRef idx="0">
              <a:schemeClr val="dk1"/>
            </a:effectRef>
            <a:fontRef idx="minor">
              <a:schemeClr val="tx1"/>
            </a:fontRef>
          </p:style>
        </p:cxnSp>
      </p:grpSp>
      <p:pic>
        <p:nvPicPr>
          <p:cNvPr id="30" name="Google Shape;1796;p69">
            <a:extLst>
              <a:ext uri="{FF2B5EF4-FFF2-40B4-BE49-F238E27FC236}">
                <a16:creationId xmlns:a16="http://schemas.microsoft.com/office/drawing/2014/main" id="{9B2A3AC3-99C2-4615-8F51-F928623D22DA}"/>
              </a:ext>
            </a:extLst>
          </p:cNvPr>
          <p:cNvPicPr preferRelativeResize="0"/>
          <p:nvPr/>
        </p:nvPicPr>
        <p:blipFill>
          <a:blip r:embed="rId3">
            <a:alphaModFix/>
          </a:blip>
          <a:stretch>
            <a:fillRect/>
          </a:stretch>
        </p:blipFill>
        <p:spPr>
          <a:xfrm flipH="1">
            <a:off x="-203200" y="4226916"/>
            <a:ext cx="5628640" cy="2803801"/>
          </a:xfrm>
          <a:prstGeom prst="rect">
            <a:avLst/>
          </a:prstGeom>
          <a:noFill/>
          <a:ln>
            <a:noFill/>
          </a:ln>
        </p:spPr>
      </p:pic>
      <p:cxnSp>
        <p:nvCxnSpPr>
          <p:cNvPr id="36" name="Google Shape;1046;p50">
            <a:extLst>
              <a:ext uri="{FF2B5EF4-FFF2-40B4-BE49-F238E27FC236}">
                <a16:creationId xmlns:a16="http://schemas.microsoft.com/office/drawing/2014/main" id="{4FBF0809-DB6B-86AA-C969-B0AB0E4EF702}"/>
              </a:ext>
            </a:extLst>
          </p:cNvPr>
          <p:cNvCxnSpPr>
            <a:cxnSpLocks/>
          </p:cNvCxnSpPr>
          <p:nvPr/>
        </p:nvCxnSpPr>
        <p:spPr>
          <a:xfrm flipH="1">
            <a:off x="4216400" y="4437521"/>
            <a:ext cx="4003040" cy="0"/>
          </a:xfrm>
          <a:prstGeom prst="straightConnector1">
            <a:avLst/>
          </a:prstGeom>
          <a:noFill/>
          <a:ln w="28575" cap="flat" cmpd="sng">
            <a:solidFill>
              <a:srgbClr val="C00000"/>
            </a:solidFill>
            <a:prstDash val="dash"/>
            <a:round/>
            <a:headEnd type="none" w="med" len="med"/>
            <a:tailEnd type="stealth" w="med" len="med"/>
          </a:ln>
        </p:spPr>
      </p:cxnSp>
      <p:grpSp>
        <p:nvGrpSpPr>
          <p:cNvPr id="4" name="Group 3">
            <a:extLst>
              <a:ext uri="{FF2B5EF4-FFF2-40B4-BE49-F238E27FC236}">
                <a16:creationId xmlns:a16="http://schemas.microsoft.com/office/drawing/2014/main" id="{897B3511-BC17-0CFD-3432-7E35E1FB2561}"/>
              </a:ext>
            </a:extLst>
          </p:cNvPr>
          <p:cNvGrpSpPr/>
          <p:nvPr/>
        </p:nvGrpSpPr>
        <p:grpSpPr>
          <a:xfrm>
            <a:off x="3540642" y="3480599"/>
            <a:ext cx="5980443" cy="640816"/>
            <a:chOff x="2407254" y="3331352"/>
            <a:chExt cx="7230275" cy="640816"/>
          </a:xfrm>
        </p:grpSpPr>
        <p:cxnSp>
          <p:nvCxnSpPr>
            <p:cNvPr id="35" name="Straight Arrow Connector 34">
              <a:extLst>
                <a:ext uri="{FF2B5EF4-FFF2-40B4-BE49-F238E27FC236}">
                  <a16:creationId xmlns:a16="http://schemas.microsoft.com/office/drawing/2014/main" id="{FAEA785A-8917-962B-467A-CEDB5C2D6399}"/>
                </a:ext>
              </a:extLst>
            </p:cNvPr>
            <p:cNvCxnSpPr>
              <a:cxnSpLocks/>
            </p:cNvCxnSpPr>
            <p:nvPr/>
          </p:nvCxnSpPr>
          <p:spPr>
            <a:xfrm flipH="1">
              <a:off x="9636863" y="3331352"/>
              <a:ext cx="666" cy="640815"/>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41" name="Straight Arrow Connector 40">
              <a:extLst>
                <a:ext uri="{FF2B5EF4-FFF2-40B4-BE49-F238E27FC236}">
                  <a16:creationId xmlns:a16="http://schemas.microsoft.com/office/drawing/2014/main" id="{8CA2B5AB-D008-47F2-1144-7B23EAB12352}"/>
                </a:ext>
              </a:extLst>
            </p:cNvPr>
            <p:cNvCxnSpPr>
              <a:cxnSpLocks/>
            </p:cNvCxnSpPr>
            <p:nvPr/>
          </p:nvCxnSpPr>
          <p:spPr>
            <a:xfrm>
              <a:off x="2407254" y="3625702"/>
              <a:ext cx="0" cy="346466"/>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grpSp>
      <p:sp>
        <p:nvSpPr>
          <p:cNvPr id="53" name="TextBox 52">
            <a:extLst>
              <a:ext uri="{FF2B5EF4-FFF2-40B4-BE49-F238E27FC236}">
                <a16:creationId xmlns:a16="http://schemas.microsoft.com/office/drawing/2014/main" id="{05D5B842-E62A-03EA-D3D9-5ACE607224DA}"/>
              </a:ext>
            </a:extLst>
          </p:cNvPr>
          <p:cNvSpPr txBox="1"/>
          <p:nvPr/>
        </p:nvSpPr>
        <p:spPr>
          <a:xfrm>
            <a:off x="10615569" y="4192714"/>
            <a:ext cx="1428338" cy="923330"/>
          </a:xfrm>
          <a:prstGeom prst="rect">
            <a:avLst/>
          </a:prstGeom>
          <a:noFill/>
        </p:spPr>
        <p:txBody>
          <a:bodyPr wrap="square">
            <a:spAutoFit/>
          </a:bodyPr>
          <a:lstStyle/>
          <a:p>
            <a:pPr algn="ctr"/>
            <a:r>
              <a:rPr lang="en-IN" dirty="0">
                <a:solidFill>
                  <a:schemeClr val="accent1">
                    <a:lumMod val="75000"/>
                  </a:schemeClr>
                </a:solidFill>
                <a:latin typeface="Cambria" panose="02040503050406030204" pitchFamily="18" charset="0"/>
                <a:ea typeface="Cambria" panose="02040503050406030204" pitchFamily="18" charset="0"/>
              </a:rPr>
              <a:t>S</a:t>
            </a:r>
            <a:r>
              <a:rPr lang="en-IN" b="0" i="0" dirty="0">
                <a:solidFill>
                  <a:schemeClr val="accent1">
                    <a:lumMod val="75000"/>
                  </a:schemeClr>
                </a:solidFill>
                <a:effectLst/>
                <a:latin typeface="Cambria" panose="02040503050406030204" pitchFamily="18" charset="0"/>
                <a:ea typeface="Cambria" panose="02040503050406030204" pitchFamily="18" charset="0"/>
              </a:rPr>
              <a:t>ubstantial </a:t>
            </a:r>
            <a:br>
              <a:rPr lang="en-IN" b="0" i="0" dirty="0">
                <a:solidFill>
                  <a:schemeClr val="accent1">
                    <a:lumMod val="75000"/>
                  </a:schemeClr>
                </a:solidFill>
                <a:effectLst/>
                <a:latin typeface="Cambria" panose="02040503050406030204" pitchFamily="18" charset="0"/>
                <a:ea typeface="Cambria" panose="02040503050406030204" pitchFamily="18" charset="0"/>
              </a:rPr>
            </a:br>
            <a:r>
              <a:rPr lang="en-IN" b="0" i="0" dirty="0">
                <a:solidFill>
                  <a:schemeClr val="accent1">
                    <a:lumMod val="75000"/>
                  </a:schemeClr>
                </a:solidFill>
                <a:effectLst/>
                <a:latin typeface="Cambria" panose="02040503050406030204" pitchFamily="18" charset="0"/>
                <a:ea typeface="Cambria" panose="02040503050406030204" pitchFamily="18" charset="0"/>
              </a:rPr>
              <a:t>question </a:t>
            </a:r>
            <a:br>
              <a:rPr lang="en-IN" b="0" i="0" dirty="0">
                <a:solidFill>
                  <a:schemeClr val="accent1">
                    <a:lumMod val="75000"/>
                  </a:schemeClr>
                </a:solidFill>
                <a:effectLst/>
                <a:latin typeface="Cambria" panose="02040503050406030204" pitchFamily="18" charset="0"/>
                <a:ea typeface="Cambria" panose="02040503050406030204" pitchFamily="18" charset="0"/>
              </a:rPr>
            </a:br>
            <a:r>
              <a:rPr lang="en-IN" b="0" i="0" dirty="0">
                <a:solidFill>
                  <a:schemeClr val="accent1">
                    <a:lumMod val="75000"/>
                  </a:schemeClr>
                </a:solidFill>
                <a:effectLst/>
                <a:latin typeface="Cambria" panose="02040503050406030204" pitchFamily="18" charset="0"/>
                <a:ea typeface="Cambria" panose="02040503050406030204" pitchFamily="18" charset="0"/>
              </a:rPr>
              <a:t>of law</a:t>
            </a:r>
            <a:endParaRPr lang="en-IN" dirty="0">
              <a:solidFill>
                <a:schemeClr val="accent1">
                  <a:lumMod val="75000"/>
                </a:schemeClr>
              </a:solidFill>
              <a:latin typeface="Cambria" panose="02040503050406030204" pitchFamily="18" charset="0"/>
              <a:ea typeface="Cambria" panose="02040503050406030204" pitchFamily="18" charset="0"/>
            </a:endParaRPr>
          </a:p>
        </p:txBody>
      </p:sp>
      <p:sp>
        <p:nvSpPr>
          <p:cNvPr id="12" name="Rectangle 1">
            <a:extLst>
              <a:ext uri="{FF2B5EF4-FFF2-40B4-BE49-F238E27FC236}">
                <a16:creationId xmlns:a16="http://schemas.microsoft.com/office/drawing/2014/main" id="{B4AF7B35-BED0-11EF-C960-C9C21D146CD6}"/>
              </a:ext>
            </a:extLst>
          </p:cNvPr>
          <p:cNvSpPr/>
          <p:nvPr/>
        </p:nvSpPr>
        <p:spPr>
          <a:xfrm>
            <a:off x="1" y="-13448"/>
            <a:ext cx="11053482" cy="954741"/>
          </a:xfrm>
          <a:custGeom>
            <a:avLst/>
            <a:gdLst>
              <a:gd name="connsiteX0" fmla="*/ 0 w 10757647"/>
              <a:gd name="connsiteY0" fmla="*/ 0 h 941294"/>
              <a:gd name="connsiteX1" fmla="*/ 10757647 w 10757647"/>
              <a:gd name="connsiteY1" fmla="*/ 0 h 941294"/>
              <a:gd name="connsiteX2" fmla="*/ 10757647 w 10757647"/>
              <a:gd name="connsiteY2" fmla="*/ 941294 h 941294"/>
              <a:gd name="connsiteX3" fmla="*/ 0 w 10757647"/>
              <a:gd name="connsiteY3" fmla="*/ 941294 h 941294"/>
              <a:gd name="connsiteX4" fmla="*/ 0 w 10757647"/>
              <a:gd name="connsiteY4" fmla="*/ 0 h 941294"/>
              <a:gd name="connsiteX0" fmla="*/ 0 w 11053482"/>
              <a:gd name="connsiteY0" fmla="*/ 13447 h 954741"/>
              <a:gd name="connsiteX1" fmla="*/ 11053482 w 11053482"/>
              <a:gd name="connsiteY1" fmla="*/ 0 h 954741"/>
              <a:gd name="connsiteX2" fmla="*/ 10757647 w 11053482"/>
              <a:gd name="connsiteY2" fmla="*/ 954741 h 954741"/>
              <a:gd name="connsiteX3" fmla="*/ 0 w 11053482"/>
              <a:gd name="connsiteY3" fmla="*/ 954741 h 954741"/>
              <a:gd name="connsiteX4" fmla="*/ 0 w 11053482"/>
              <a:gd name="connsiteY4" fmla="*/ 13447 h 9547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53482" h="954741">
                <a:moveTo>
                  <a:pt x="0" y="13447"/>
                </a:moveTo>
                <a:lnTo>
                  <a:pt x="11053482" y="0"/>
                </a:lnTo>
                <a:lnTo>
                  <a:pt x="10757647" y="954741"/>
                </a:lnTo>
                <a:lnTo>
                  <a:pt x="0" y="954741"/>
                </a:lnTo>
                <a:lnTo>
                  <a:pt x="0" y="13447"/>
                </a:lnTo>
                <a:close/>
              </a:path>
            </a:pathLst>
          </a:custGeom>
          <a:solidFill>
            <a:schemeClr val="accent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6" name="TextBox 15">
            <a:extLst>
              <a:ext uri="{FF2B5EF4-FFF2-40B4-BE49-F238E27FC236}">
                <a16:creationId xmlns:a16="http://schemas.microsoft.com/office/drawing/2014/main" id="{8E17A9E2-5E6E-379B-6031-88BAD1512B31}"/>
              </a:ext>
            </a:extLst>
          </p:cNvPr>
          <p:cNvSpPr txBox="1"/>
          <p:nvPr/>
        </p:nvSpPr>
        <p:spPr>
          <a:xfrm>
            <a:off x="327025" y="142515"/>
            <a:ext cx="10468354" cy="646331"/>
          </a:xfrm>
          <a:prstGeom prst="rect">
            <a:avLst/>
          </a:prstGeom>
          <a:noFill/>
        </p:spPr>
        <p:txBody>
          <a:bodyPr wrap="square">
            <a:spAutoFit/>
          </a:bodyPr>
          <a:lstStyle/>
          <a:p>
            <a:r>
              <a:rPr lang="en-US" sz="3600" i="1" dirty="0">
                <a:solidFill>
                  <a:schemeClr val="bg1"/>
                </a:solidFill>
                <a:latin typeface="Cambria" panose="02040503050406030204" pitchFamily="18" charset="0"/>
                <a:ea typeface="Cambria" panose="02040503050406030204" pitchFamily="18" charset="0"/>
              </a:rPr>
              <a:t>Scope of Tribunal Benches</a:t>
            </a:r>
            <a:endParaRPr lang="en-IN" sz="3600" i="1" dirty="0">
              <a:solidFill>
                <a:schemeClr val="bg1"/>
              </a:solidFill>
              <a:latin typeface="Cambria" panose="02040503050406030204" pitchFamily="18" charset="0"/>
              <a:ea typeface="Cambria" panose="02040503050406030204" pitchFamily="18" charset="0"/>
            </a:endParaRPr>
          </a:p>
        </p:txBody>
      </p:sp>
      <p:sp>
        <p:nvSpPr>
          <p:cNvPr id="17" name="Rectangle 16">
            <a:extLst>
              <a:ext uri="{FF2B5EF4-FFF2-40B4-BE49-F238E27FC236}">
                <a16:creationId xmlns:a16="http://schemas.microsoft.com/office/drawing/2014/main" id="{631491D4-C1DC-1D0F-152F-B59A5C6AC67F}"/>
              </a:ext>
            </a:extLst>
          </p:cNvPr>
          <p:cNvSpPr/>
          <p:nvPr/>
        </p:nvSpPr>
        <p:spPr>
          <a:xfrm>
            <a:off x="12021483" y="0"/>
            <a:ext cx="170517" cy="6871448"/>
          </a:xfrm>
          <a:prstGeom prst="rect">
            <a:avLst/>
          </a:prstGeom>
          <a:solidFill>
            <a:schemeClr val="accent1">
              <a:lumMod val="7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17037515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FA96FE97-5E27-FC36-5E3A-511A31E6C789}"/>
              </a:ext>
            </a:extLst>
          </p:cNvPr>
          <p:cNvSpPr>
            <a:spLocks noGrp="1"/>
          </p:cNvSpPr>
          <p:nvPr>
            <p:ph type="body" sz="quarter" idx="27"/>
          </p:nvPr>
        </p:nvSpPr>
        <p:spPr/>
        <p:txBody>
          <a:bodyPr/>
          <a:lstStyle/>
          <a:p>
            <a:r>
              <a:rPr lang="en-US" dirty="0"/>
              <a:t>ROI</a:t>
            </a:r>
          </a:p>
        </p:txBody>
      </p:sp>
      <p:sp>
        <p:nvSpPr>
          <p:cNvPr id="10" name="Text Placeholder 9">
            <a:extLst>
              <a:ext uri="{FF2B5EF4-FFF2-40B4-BE49-F238E27FC236}">
                <a16:creationId xmlns:a16="http://schemas.microsoft.com/office/drawing/2014/main" id="{4CE5DE1C-24E7-3841-9376-89E91B4A4762}"/>
              </a:ext>
            </a:extLst>
          </p:cNvPr>
          <p:cNvSpPr>
            <a:spLocks noGrp="1"/>
          </p:cNvSpPr>
          <p:nvPr>
            <p:ph type="body" sz="quarter" idx="28"/>
          </p:nvPr>
        </p:nvSpPr>
        <p:spPr>
          <a:xfrm>
            <a:off x="3982327" y="1378724"/>
            <a:ext cx="8007510" cy="565883"/>
          </a:xfrm>
        </p:spPr>
        <p:txBody>
          <a:bodyPr/>
          <a:lstStyle/>
          <a:p>
            <a:pPr marL="0" indent="0">
              <a:buNone/>
            </a:pPr>
            <a:r>
              <a:rPr lang="en-US" sz="2800" b="1" dirty="0">
                <a:solidFill>
                  <a:schemeClr val="tx1"/>
                </a:solidFill>
                <a:latin typeface="Cambria" panose="02040503050406030204" pitchFamily="18" charset="0"/>
                <a:ea typeface="Cambria" panose="02040503050406030204" pitchFamily="18" charset="0"/>
              </a:rPr>
              <a:t>Distribution of work: </a:t>
            </a:r>
          </a:p>
          <a:p>
            <a:pPr algn="just"/>
            <a:r>
              <a:rPr lang="en-US" sz="2800" dirty="0">
                <a:solidFill>
                  <a:schemeClr val="tx1"/>
                </a:solidFill>
                <a:latin typeface="Cambria" panose="02040503050406030204" pitchFamily="18" charset="0"/>
                <a:ea typeface="Cambria" panose="02040503050406030204" pitchFamily="18" charset="0"/>
              </a:rPr>
              <a:t>The President shall distribute the business of the Appellate Tribunal among the Benches and may transfer cases from one Bench to another, by a general or special order.</a:t>
            </a:r>
          </a:p>
          <a:p>
            <a:pPr marL="0" indent="0" algn="just">
              <a:buNone/>
            </a:pPr>
            <a:endParaRPr lang="en-US" sz="2800" dirty="0">
              <a:solidFill>
                <a:schemeClr val="tx1"/>
              </a:solidFill>
              <a:latin typeface="Cambria" panose="02040503050406030204" pitchFamily="18" charset="0"/>
              <a:ea typeface="Cambria" panose="02040503050406030204" pitchFamily="18" charset="0"/>
            </a:endParaRPr>
          </a:p>
          <a:p>
            <a:pPr marL="0" indent="0">
              <a:buNone/>
            </a:pPr>
            <a:r>
              <a:rPr lang="en-US" sz="2800" b="1" dirty="0">
                <a:solidFill>
                  <a:schemeClr val="tx1"/>
                </a:solidFill>
                <a:latin typeface="Cambria" panose="02040503050406030204" pitchFamily="18" charset="0"/>
                <a:ea typeface="Cambria" panose="02040503050406030204" pitchFamily="18" charset="0"/>
              </a:rPr>
              <a:t>Vice-President:</a:t>
            </a:r>
          </a:p>
          <a:p>
            <a:pPr algn="just"/>
            <a:r>
              <a:rPr lang="en-US" sz="2800" dirty="0">
                <a:solidFill>
                  <a:schemeClr val="tx1"/>
                </a:solidFill>
                <a:latin typeface="Cambria" panose="02040503050406030204" pitchFamily="18" charset="0"/>
                <a:ea typeface="Cambria" panose="02040503050406030204" pitchFamily="18" charset="0"/>
              </a:rPr>
              <a:t>The senior-most Judicial Member within the State Benches, shall act as the Vice-President for State Bench and shall exercise the powers of the President as may be prescribed.</a:t>
            </a:r>
          </a:p>
        </p:txBody>
      </p:sp>
      <p:sp>
        <p:nvSpPr>
          <p:cNvPr id="2" name="Rectangle 1">
            <a:extLst>
              <a:ext uri="{FF2B5EF4-FFF2-40B4-BE49-F238E27FC236}">
                <a16:creationId xmlns:a16="http://schemas.microsoft.com/office/drawing/2014/main" id="{E82C959D-C50C-CFF5-4C75-42B859D3DDBA}"/>
              </a:ext>
            </a:extLst>
          </p:cNvPr>
          <p:cNvSpPr/>
          <p:nvPr/>
        </p:nvSpPr>
        <p:spPr>
          <a:xfrm>
            <a:off x="12021483" y="0"/>
            <a:ext cx="170517" cy="6871448"/>
          </a:xfrm>
          <a:prstGeom prst="rect">
            <a:avLst/>
          </a:prstGeom>
          <a:solidFill>
            <a:schemeClr val="accent1">
              <a:lumMod val="7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 name="Rectangle 1">
            <a:extLst>
              <a:ext uri="{FF2B5EF4-FFF2-40B4-BE49-F238E27FC236}">
                <a16:creationId xmlns:a16="http://schemas.microsoft.com/office/drawing/2014/main" id="{0024AC4A-0DA8-87F0-3267-5B0EDEA90623}"/>
              </a:ext>
            </a:extLst>
          </p:cNvPr>
          <p:cNvSpPr/>
          <p:nvPr/>
        </p:nvSpPr>
        <p:spPr>
          <a:xfrm>
            <a:off x="1" y="-13448"/>
            <a:ext cx="11053482" cy="954741"/>
          </a:xfrm>
          <a:custGeom>
            <a:avLst/>
            <a:gdLst>
              <a:gd name="connsiteX0" fmla="*/ 0 w 10757647"/>
              <a:gd name="connsiteY0" fmla="*/ 0 h 941294"/>
              <a:gd name="connsiteX1" fmla="*/ 10757647 w 10757647"/>
              <a:gd name="connsiteY1" fmla="*/ 0 h 941294"/>
              <a:gd name="connsiteX2" fmla="*/ 10757647 w 10757647"/>
              <a:gd name="connsiteY2" fmla="*/ 941294 h 941294"/>
              <a:gd name="connsiteX3" fmla="*/ 0 w 10757647"/>
              <a:gd name="connsiteY3" fmla="*/ 941294 h 941294"/>
              <a:gd name="connsiteX4" fmla="*/ 0 w 10757647"/>
              <a:gd name="connsiteY4" fmla="*/ 0 h 941294"/>
              <a:gd name="connsiteX0" fmla="*/ 0 w 11053482"/>
              <a:gd name="connsiteY0" fmla="*/ 13447 h 954741"/>
              <a:gd name="connsiteX1" fmla="*/ 11053482 w 11053482"/>
              <a:gd name="connsiteY1" fmla="*/ 0 h 954741"/>
              <a:gd name="connsiteX2" fmla="*/ 10757647 w 11053482"/>
              <a:gd name="connsiteY2" fmla="*/ 954741 h 954741"/>
              <a:gd name="connsiteX3" fmla="*/ 0 w 11053482"/>
              <a:gd name="connsiteY3" fmla="*/ 954741 h 954741"/>
              <a:gd name="connsiteX4" fmla="*/ 0 w 11053482"/>
              <a:gd name="connsiteY4" fmla="*/ 13447 h 9547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53482" h="954741">
                <a:moveTo>
                  <a:pt x="0" y="13447"/>
                </a:moveTo>
                <a:lnTo>
                  <a:pt x="11053482" y="0"/>
                </a:lnTo>
                <a:lnTo>
                  <a:pt x="10757647" y="954741"/>
                </a:lnTo>
                <a:lnTo>
                  <a:pt x="0" y="954741"/>
                </a:lnTo>
                <a:lnTo>
                  <a:pt x="0" y="13447"/>
                </a:lnTo>
                <a:close/>
              </a:path>
            </a:pathLst>
          </a:custGeom>
          <a:solidFill>
            <a:schemeClr val="accent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TextBox 4">
            <a:extLst>
              <a:ext uri="{FF2B5EF4-FFF2-40B4-BE49-F238E27FC236}">
                <a16:creationId xmlns:a16="http://schemas.microsoft.com/office/drawing/2014/main" id="{4ACFF779-0D91-357D-292E-B5A7728679D9}"/>
              </a:ext>
            </a:extLst>
          </p:cNvPr>
          <p:cNvSpPr txBox="1"/>
          <p:nvPr/>
        </p:nvSpPr>
        <p:spPr>
          <a:xfrm>
            <a:off x="327025" y="142515"/>
            <a:ext cx="10468354" cy="646331"/>
          </a:xfrm>
          <a:prstGeom prst="rect">
            <a:avLst/>
          </a:prstGeom>
          <a:noFill/>
        </p:spPr>
        <p:txBody>
          <a:bodyPr wrap="square">
            <a:spAutoFit/>
          </a:bodyPr>
          <a:lstStyle/>
          <a:p>
            <a:r>
              <a:rPr lang="en-US" sz="3600" i="1" dirty="0">
                <a:solidFill>
                  <a:schemeClr val="bg1"/>
                </a:solidFill>
                <a:latin typeface="Cambria" panose="02040503050406030204" pitchFamily="18" charset="0"/>
                <a:ea typeface="Cambria" panose="02040503050406030204" pitchFamily="18" charset="0"/>
              </a:rPr>
              <a:t>Constitution of the Appellate Tribunal</a:t>
            </a:r>
            <a:endParaRPr lang="en-IN" sz="3600" i="1" dirty="0">
              <a:solidFill>
                <a:schemeClr val="bg1"/>
              </a:solidFill>
              <a:latin typeface="Cambria" panose="02040503050406030204" pitchFamily="18" charset="0"/>
              <a:ea typeface="Cambria" panose="02040503050406030204" pitchFamily="18" charset="0"/>
            </a:endParaRPr>
          </a:p>
        </p:txBody>
      </p:sp>
      <p:pic>
        <p:nvPicPr>
          <p:cNvPr id="6" name="Picture 4" descr="H N A &amp; Co LLP">
            <a:extLst>
              <a:ext uri="{FF2B5EF4-FFF2-40B4-BE49-F238E27FC236}">
                <a16:creationId xmlns:a16="http://schemas.microsoft.com/office/drawing/2014/main" id="{E622E911-73A9-5270-4A05-B3C9D6036FE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87390" y="-10633"/>
            <a:ext cx="3195505" cy="996758"/>
          </a:xfrm>
          <a:prstGeom prst="rect">
            <a:avLst/>
          </a:prstGeom>
          <a:solidFill>
            <a:schemeClr val="bg1"/>
          </a:solidFill>
        </p:spPr>
      </p:pic>
      <p:sp>
        <p:nvSpPr>
          <p:cNvPr id="11" name="Title 2">
            <a:extLst>
              <a:ext uri="{FF2B5EF4-FFF2-40B4-BE49-F238E27FC236}">
                <a16:creationId xmlns:a16="http://schemas.microsoft.com/office/drawing/2014/main" id="{852F7F3F-DDD1-2422-43FB-8D5962992FB1}"/>
              </a:ext>
            </a:extLst>
          </p:cNvPr>
          <p:cNvSpPr>
            <a:spLocks noGrp="1"/>
          </p:cNvSpPr>
          <p:nvPr>
            <p:ph type="title"/>
          </p:nvPr>
        </p:nvSpPr>
        <p:spPr>
          <a:xfrm>
            <a:off x="0" y="1601615"/>
            <a:ext cx="3240803" cy="565882"/>
          </a:xfrm>
          <a:solidFill>
            <a:schemeClr val="accent1">
              <a:lumMod val="75000"/>
            </a:schemeClr>
          </a:solidFill>
        </p:spPr>
        <p:txBody>
          <a:bodyPr/>
          <a:lstStyle/>
          <a:p>
            <a:r>
              <a:rPr lang="en-US" sz="3000" dirty="0">
                <a:solidFill>
                  <a:schemeClr val="bg1"/>
                </a:solidFill>
                <a:latin typeface="Cambria" panose="02040503050406030204" pitchFamily="18" charset="0"/>
                <a:ea typeface="Cambria" panose="02040503050406030204" pitchFamily="18" charset="0"/>
              </a:rPr>
              <a:t>Section 109</a:t>
            </a:r>
            <a:r>
              <a:rPr lang="en-US" sz="2400" dirty="0">
                <a:solidFill>
                  <a:schemeClr val="bg1"/>
                </a:solidFill>
                <a:latin typeface="Cambria" panose="02040503050406030204" pitchFamily="18" charset="0"/>
                <a:ea typeface="Cambria" panose="02040503050406030204" pitchFamily="18" charset="0"/>
              </a:rPr>
              <a:t> </a:t>
            </a:r>
          </a:p>
        </p:txBody>
      </p:sp>
      <p:sp>
        <p:nvSpPr>
          <p:cNvPr id="7" name="Picture Placeholder 6">
            <a:extLst>
              <a:ext uri="{FF2B5EF4-FFF2-40B4-BE49-F238E27FC236}">
                <a16:creationId xmlns:a16="http://schemas.microsoft.com/office/drawing/2014/main" id="{73D81A53-609B-58FC-ECE3-E5FEEFDD13CA}"/>
              </a:ext>
            </a:extLst>
          </p:cNvPr>
          <p:cNvSpPr>
            <a:spLocks noGrp="1"/>
          </p:cNvSpPr>
          <p:nvPr>
            <p:ph type="pic" sz="quarter" idx="36"/>
          </p:nvPr>
        </p:nvSpPr>
        <p:spPr/>
        <p:txBody>
          <a:bodyPr/>
          <a:lstStyle/>
          <a:p>
            <a:endParaRPr lang="en-US"/>
          </a:p>
        </p:txBody>
      </p:sp>
    </p:spTree>
    <p:extLst>
      <p:ext uri="{BB962C8B-B14F-4D97-AF65-F5344CB8AC3E}">
        <p14:creationId xmlns:p14="http://schemas.microsoft.com/office/powerpoint/2010/main" val="26831736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CA2AAC-16BD-CD30-4753-5987D06FD804}"/>
            </a:ext>
          </a:extLst>
        </p:cNvPr>
        <p:cNvGrpSpPr/>
        <p:nvPr/>
      </p:nvGrpSpPr>
      <p:grpSpPr>
        <a:xfrm>
          <a:off x="0" y="0"/>
          <a:ext cx="0" cy="0"/>
          <a:chOff x="0" y="0"/>
          <a:chExt cx="0" cy="0"/>
        </a:xfrm>
      </p:grpSpPr>
      <p:sp>
        <p:nvSpPr>
          <p:cNvPr id="9" name="Text Placeholder 8">
            <a:extLst>
              <a:ext uri="{FF2B5EF4-FFF2-40B4-BE49-F238E27FC236}">
                <a16:creationId xmlns:a16="http://schemas.microsoft.com/office/drawing/2014/main" id="{0D8D3E91-B82C-F35B-CF66-D26A7BC37ABF}"/>
              </a:ext>
            </a:extLst>
          </p:cNvPr>
          <p:cNvSpPr>
            <a:spLocks noGrp="1"/>
          </p:cNvSpPr>
          <p:nvPr>
            <p:ph type="body" sz="quarter" idx="27"/>
          </p:nvPr>
        </p:nvSpPr>
        <p:spPr/>
        <p:txBody>
          <a:bodyPr/>
          <a:lstStyle/>
          <a:p>
            <a:r>
              <a:rPr lang="en-US" dirty="0"/>
              <a:t>ROI</a:t>
            </a:r>
          </a:p>
        </p:txBody>
      </p:sp>
      <p:sp>
        <p:nvSpPr>
          <p:cNvPr id="10" name="Text Placeholder 9">
            <a:extLst>
              <a:ext uri="{FF2B5EF4-FFF2-40B4-BE49-F238E27FC236}">
                <a16:creationId xmlns:a16="http://schemas.microsoft.com/office/drawing/2014/main" id="{A872A769-BCDD-D5B3-D4E6-06280CA4EBCD}"/>
              </a:ext>
            </a:extLst>
          </p:cNvPr>
          <p:cNvSpPr>
            <a:spLocks noGrp="1"/>
          </p:cNvSpPr>
          <p:nvPr>
            <p:ph type="body" sz="quarter" idx="28"/>
          </p:nvPr>
        </p:nvSpPr>
        <p:spPr>
          <a:xfrm>
            <a:off x="3240803" y="1133475"/>
            <a:ext cx="8780680" cy="565883"/>
          </a:xfrm>
        </p:spPr>
        <p:txBody>
          <a:bodyPr/>
          <a:lstStyle/>
          <a:p>
            <a:pPr marL="0" indent="0">
              <a:buNone/>
            </a:pPr>
            <a:r>
              <a:rPr lang="en-US" sz="2800" b="1" dirty="0">
                <a:solidFill>
                  <a:schemeClr val="tx1"/>
                </a:solidFill>
                <a:latin typeface="Cambria" panose="02040503050406030204" pitchFamily="18" charset="0"/>
                <a:ea typeface="Cambria" panose="02040503050406030204" pitchFamily="18" charset="0"/>
              </a:rPr>
              <a:t>Decision-making process:</a:t>
            </a:r>
          </a:p>
          <a:p>
            <a:pPr algn="just"/>
            <a:r>
              <a:rPr lang="en-US" sz="2800" dirty="0">
                <a:solidFill>
                  <a:schemeClr val="tx1"/>
                </a:solidFill>
                <a:latin typeface="Cambria" panose="02040503050406030204" pitchFamily="18" charset="0"/>
                <a:ea typeface="Cambria" panose="02040503050406030204" pitchFamily="18" charset="0"/>
              </a:rPr>
              <a:t>Appeals, where the </a:t>
            </a:r>
            <a:r>
              <a:rPr lang="en-US" sz="2800" b="1" i="1" u="sng" dirty="0">
                <a:solidFill>
                  <a:schemeClr val="tx1"/>
                </a:solidFill>
                <a:latin typeface="Cambria" panose="02040503050406030204" pitchFamily="18" charset="0"/>
                <a:ea typeface="Cambria" panose="02040503050406030204" pitchFamily="18" charset="0"/>
              </a:rPr>
              <a:t>tax or input tax credit involved or the amount of fine, fee or penalty determined</a:t>
            </a:r>
            <a:r>
              <a:rPr lang="en-US" sz="2800" dirty="0">
                <a:solidFill>
                  <a:schemeClr val="tx1"/>
                </a:solidFill>
                <a:latin typeface="Cambria" panose="02040503050406030204" pitchFamily="18" charset="0"/>
                <a:ea typeface="Cambria" panose="02040503050406030204" pitchFamily="18" charset="0"/>
              </a:rPr>
              <a:t> in any order appealed against </a:t>
            </a:r>
            <a:r>
              <a:rPr lang="en-US" sz="2800" b="1" i="1" u="sng" dirty="0">
                <a:solidFill>
                  <a:schemeClr val="tx1"/>
                </a:solidFill>
                <a:latin typeface="Cambria" panose="02040503050406030204" pitchFamily="18" charset="0"/>
                <a:ea typeface="Cambria" panose="02040503050406030204" pitchFamily="18" charset="0"/>
              </a:rPr>
              <a:t>does not exceed Rs. 50 lakh</a:t>
            </a:r>
            <a:r>
              <a:rPr lang="en-US" sz="2800" dirty="0">
                <a:solidFill>
                  <a:schemeClr val="tx1"/>
                </a:solidFill>
                <a:latin typeface="Cambria" panose="02040503050406030204" pitchFamily="18" charset="0"/>
                <a:ea typeface="Cambria" panose="02040503050406030204" pitchFamily="18" charset="0"/>
              </a:rPr>
              <a:t>, and </a:t>
            </a:r>
            <a:r>
              <a:rPr lang="en-US" sz="2800" b="1" i="1" u="sng" dirty="0">
                <a:solidFill>
                  <a:schemeClr val="tx1"/>
                </a:solidFill>
                <a:latin typeface="Cambria" panose="02040503050406030204" pitchFamily="18" charset="0"/>
                <a:ea typeface="Cambria" panose="02040503050406030204" pitchFamily="18" charset="0"/>
              </a:rPr>
              <a:t>where no question of law is involved</a:t>
            </a:r>
            <a:r>
              <a:rPr lang="en-US" sz="2800" dirty="0">
                <a:solidFill>
                  <a:schemeClr val="tx1"/>
                </a:solidFill>
                <a:latin typeface="Cambria" panose="02040503050406030204" pitchFamily="18" charset="0"/>
                <a:ea typeface="Cambria" panose="02040503050406030204" pitchFamily="18" charset="0"/>
              </a:rPr>
              <a:t>, the appeal may be heard by a </a:t>
            </a:r>
            <a:r>
              <a:rPr lang="en-US" sz="2800" b="1" i="1" u="sng" dirty="0">
                <a:solidFill>
                  <a:schemeClr val="tx1"/>
                </a:solidFill>
                <a:latin typeface="Cambria" panose="02040503050406030204" pitchFamily="18" charset="0"/>
                <a:ea typeface="Cambria" panose="02040503050406030204" pitchFamily="18" charset="0"/>
              </a:rPr>
              <a:t>Single Member</a:t>
            </a:r>
            <a:r>
              <a:rPr lang="en-US" sz="2800" dirty="0">
                <a:solidFill>
                  <a:schemeClr val="tx1"/>
                </a:solidFill>
                <a:latin typeface="Cambria" panose="02040503050406030204" pitchFamily="18" charset="0"/>
                <a:ea typeface="Cambria" panose="02040503050406030204" pitchFamily="18" charset="0"/>
              </a:rPr>
              <a:t>, with the approval of the President.</a:t>
            </a:r>
            <a:endParaRPr lang="en-US" sz="2800" b="1" i="1" u="sng" dirty="0">
              <a:solidFill>
                <a:schemeClr val="tx1"/>
              </a:solidFill>
              <a:latin typeface="Cambria" panose="02040503050406030204" pitchFamily="18" charset="0"/>
              <a:ea typeface="Cambria" panose="02040503050406030204" pitchFamily="18" charset="0"/>
            </a:endParaRPr>
          </a:p>
          <a:p>
            <a:pPr algn="just"/>
            <a:r>
              <a:rPr lang="en-US" sz="2800" b="1" i="1" u="sng" dirty="0">
                <a:solidFill>
                  <a:schemeClr val="tx1"/>
                </a:solidFill>
                <a:latin typeface="Cambria" panose="02040503050406030204" pitchFamily="18" charset="0"/>
                <a:ea typeface="Cambria" panose="02040503050406030204" pitchFamily="18" charset="0"/>
              </a:rPr>
              <a:t>In all other cases</a:t>
            </a:r>
            <a:r>
              <a:rPr lang="en-US" sz="2800" dirty="0">
                <a:solidFill>
                  <a:schemeClr val="tx1"/>
                </a:solidFill>
                <a:latin typeface="Cambria" panose="02040503050406030204" pitchFamily="18" charset="0"/>
                <a:ea typeface="Cambria" panose="02040503050406030204" pitchFamily="18" charset="0"/>
              </a:rPr>
              <a:t>, the appeals shall be heard together by </a:t>
            </a:r>
            <a:r>
              <a:rPr lang="en-US" sz="2800" b="1" i="1" u="sng" dirty="0">
                <a:solidFill>
                  <a:schemeClr val="tx1"/>
                </a:solidFill>
                <a:latin typeface="Cambria" panose="02040503050406030204" pitchFamily="18" charset="0"/>
                <a:ea typeface="Cambria" panose="02040503050406030204" pitchFamily="18" charset="0"/>
              </a:rPr>
              <a:t>a Judicial Member and a Technical Member</a:t>
            </a:r>
            <a:r>
              <a:rPr lang="en-US" sz="2800" dirty="0">
                <a:solidFill>
                  <a:schemeClr val="tx1"/>
                </a:solidFill>
                <a:latin typeface="Cambria" panose="02040503050406030204" pitchFamily="18" charset="0"/>
                <a:ea typeface="Cambria" panose="02040503050406030204" pitchFamily="18" charset="0"/>
              </a:rPr>
              <a:t>.</a:t>
            </a:r>
          </a:p>
          <a:p>
            <a:pPr algn="just"/>
            <a:endParaRPr lang="en-US" sz="2800" dirty="0">
              <a:solidFill>
                <a:schemeClr val="tx1"/>
              </a:solidFill>
              <a:latin typeface="Cambria" panose="02040503050406030204" pitchFamily="18" charset="0"/>
              <a:ea typeface="Cambria" panose="02040503050406030204" pitchFamily="18" charset="0"/>
            </a:endParaRPr>
          </a:p>
          <a:p>
            <a:pPr marL="0" indent="0" algn="just">
              <a:buNone/>
            </a:pPr>
            <a:r>
              <a:rPr lang="en-US" sz="2400" i="1" u="sng" dirty="0">
                <a:solidFill>
                  <a:schemeClr val="tx1"/>
                </a:solidFill>
                <a:latin typeface="Cambria" panose="02040503050406030204" pitchFamily="18" charset="0"/>
                <a:ea typeface="Cambria" panose="02040503050406030204" pitchFamily="18" charset="0"/>
              </a:rPr>
              <a:t>Note:</a:t>
            </a:r>
            <a:r>
              <a:rPr lang="en-US" sz="2400" i="1" dirty="0">
                <a:solidFill>
                  <a:schemeClr val="tx1"/>
                </a:solidFill>
                <a:latin typeface="Cambria" panose="02040503050406030204" pitchFamily="18" charset="0"/>
                <a:ea typeface="Cambria" panose="02040503050406030204" pitchFamily="18" charset="0"/>
              </a:rPr>
              <a:t> The limit of Rs. 50 lakhs, when read together for both CGST Act and SGST Act, is to be read as Rs. 1 Crore.</a:t>
            </a:r>
          </a:p>
        </p:txBody>
      </p:sp>
      <p:sp>
        <p:nvSpPr>
          <p:cNvPr id="2" name="Rectangle 1">
            <a:extLst>
              <a:ext uri="{FF2B5EF4-FFF2-40B4-BE49-F238E27FC236}">
                <a16:creationId xmlns:a16="http://schemas.microsoft.com/office/drawing/2014/main" id="{9F8BE9BD-A23E-DF53-EC71-CBFB7F8C6091}"/>
              </a:ext>
            </a:extLst>
          </p:cNvPr>
          <p:cNvSpPr/>
          <p:nvPr/>
        </p:nvSpPr>
        <p:spPr>
          <a:xfrm>
            <a:off x="12021483" y="0"/>
            <a:ext cx="170517" cy="6871448"/>
          </a:xfrm>
          <a:prstGeom prst="rect">
            <a:avLst/>
          </a:prstGeom>
          <a:solidFill>
            <a:schemeClr val="accent1">
              <a:lumMod val="7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 name="Rectangle 1">
            <a:extLst>
              <a:ext uri="{FF2B5EF4-FFF2-40B4-BE49-F238E27FC236}">
                <a16:creationId xmlns:a16="http://schemas.microsoft.com/office/drawing/2014/main" id="{4B16E197-9332-7084-6C14-7D899B0E3176}"/>
              </a:ext>
            </a:extLst>
          </p:cNvPr>
          <p:cNvSpPr/>
          <p:nvPr/>
        </p:nvSpPr>
        <p:spPr>
          <a:xfrm>
            <a:off x="1" y="-13448"/>
            <a:ext cx="11053482" cy="954741"/>
          </a:xfrm>
          <a:custGeom>
            <a:avLst/>
            <a:gdLst>
              <a:gd name="connsiteX0" fmla="*/ 0 w 10757647"/>
              <a:gd name="connsiteY0" fmla="*/ 0 h 941294"/>
              <a:gd name="connsiteX1" fmla="*/ 10757647 w 10757647"/>
              <a:gd name="connsiteY1" fmla="*/ 0 h 941294"/>
              <a:gd name="connsiteX2" fmla="*/ 10757647 w 10757647"/>
              <a:gd name="connsiteY2" fmla="*/ 941294 h 941294"/>
              <a:gd name="connsiteX3" fmla="*/ 0 w 10757647"/>
              <a:gd name="connsiteY3" fmla="*/ 941294 h 941294"/>
              <a:gd name="connsiteX4" fmla="*/ 0 w 10757647"/>
              <a:gd name="connsiteY4" fmla="*/ 0 h 941294"/>
              <a:gd name="connsiteX0" fmla="*/ 0 w 11053482"/>
              <a:gd name="connsiteY0" fmla="*/ 13447 h 954741"/>
              <a:gd name="connsiteX1" fmla="*/ 11053482 w 11053482"/>
              <a:gd name="connsiteY1" fmla="*/ 0 h 954741"/>
              <a:gd name="connsiteX2" fmla="*/ 10757647 w 11053482"/>
              <a:gd name="connsiteY2" fmla="*/ 954741 h 954741"/>
              <a:gd name="connsiteX3" fmla="*/ 0 w 11053482"/>
              <a:gd name="connsiteY3" fmla="*/ 954741 h 954741"/>
              <a:gd name="connsiteX4" fmla="*/ 0 w 11053482"/>
              <a:gd name="connsiteY4" fmla="*/ 13447 h 9547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53482" h="954741">
                <a:moveTo>
                  <a:pt x="0" y="13447"/>
                </a:moveTo>
                <a:lnTo>
                  <a:pt x="11053482" y="0"/>
                </a:lnTo>
                <a:lnTo>
                  <a:pt x="10757647" y="954741"/>
                </a:lnTo>
                <a:lnTo>
                  <a:pt x="0" y="954741"/>
                </a:lnTo>
                <a:lnTo>
                  <a:pt x="0" y="13447"/>
                </a:lnTo>
                <a:close/>
              </a:path>
            </a:pathLst>
          </a:custGeom>
          <a:solidFill>
            <a:schemeClr val="accent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TextBox 4">
            <a:extLst>
              <a:ext uri="{FF2B5EF4-FFF2-40B4-BE49-F238E27FC236}">
                <a16:creationId xmlns:a16="http://schemas.microsoft.com/office/drawing/2014/main" id="{DBE8F85E-C3FD-70AD-2CC4-866254EB027E}"/>
              </a:ext>
            </a:extLst>
          </p:cNvPr>
          <p:cNvSpPr txBox="1"/>
          <p:nvPr/>
        </p:nvSpPr>
        <p:spPr>
          <a:xfrm>
            <a:off x="327025" y="142515"/>
            <a:ext cx="10468354" cy="646331"/>
          </a:xfrm>
          <a:prstGeom prst="rect">
            <a:avLst/>
          </a:prstGeom>
          <a:noFill/>
        </p:spPr>
        <p:txBody>
          <a:bodyPr wrap="square">
            <a:spAutoFit/>
          </a:bodyPr>
          <a:lstStyle/>
          <a:p>
            <a:r>
              <a:rPr lang="en-US" sz="3600" i="1" dirty="0">
                <a:solidFill>
                  <a:schemeClr val="bg1"/>
                </a:solidFill>
                <a:latin typeface="Cambria" panose="02040503050406030204" pitchFamily="18" charset="0"/>
                <a:ea typeface="Cambria" panose="02040503050406030204" pitchFamily="18" charset="0"/>
              </a:rPr>
              <a:t>Constitution of the Appellate Tribunal</a:t>
            </a:r>
            <a:endParaRPr lang="en-IN" sz="3600" i="1" dirty="0">
              <a:solidFill>
                <a:schemeClr val="bg1"/>
              </a:solidFill>
              <a:latin typeface="Cambria" panose="02040503050406030204" pitchFamily="18" charset="0"/>
              <a:ea typeface="Cambria" panose="02040503050406030204" pitchFamily="18" charset="0"/>
            </a:endParaRPr>
          </a:p>
        </p:txBody>
      </p:sp>
      <p:sp>
        <p:nvSpPr>
          <p:cNvPr id="11" name="Title 2">
            <a:extLst>
              <a:ext uri="{FF2B5EF4-FFF2-40B4-BE49-F238E27FC236}">
                <a16:creationId xmlns:a16="http://schemas.microsoft.com/office/drawing/2014/main" id="{CC74E73E-07A1-25B0-A16F-C0150CC01D2D}"/>
              </a:ext>
            </a:extLst>
          </p:cNvPr>
          <p:cNvSpPr>
            <a:spLocks noGrp="1"/>
          </p:cNvSpPr>
          <p:nvPr>
            <p:ph type="title"/>
          </p:nvPr>
        </p:nvSpPr>
        <p:spPr>
          <a:xfrm>
            <a:off x="0" y="1601615"/>
            <a:ext cx="3240803" cy="565882"/>
          </a:xfrm>
          <a:solidFill>
            <a:schemeClr val="accent1">
              <a:lumMod val="75000"/>
            </a:schemeClr>
          </a:solidFill>
        </p:spPr>
        <p:txBody>
          <a:bodyPr/>
          <a:lstStyle/>
          <a:p>
            <a:r>
              <a:rPr lang="en-US" sz="3000" dirty="0">
                <a:solidFill>
                  <a:schemeClr val="bg1"/>
                </a:solidFill>
                <a:latin typeface="Cambria" panose="02040503050406030204" pitchFamily="18" charset="0"/>
                <a:ea typeface="Cambria" panose="02040503050406030204" pitchFamily="18" charset="0"/>
              </a:rPr>
              <a:t>Section 109</a:t>
            </a:r>
            <a:r>
              <a:rPr lang="en-US" sz="2400" dirty="0">
                <a:solidFill>
                  <a:schemeClr val="bg1"/>
                </a:solidFill>
                <a:latin typeface="Cambria" panose="02040503050406030204" pitchFamily="18" charset="0"/>
                <a:ea typeface="Cambria" panose="02040503050406030204" pitchFamily="18" charset="0"/>
              </a:rPr>
              <a:t> </a:t>
            </a:r>
          </a:p>
        </p:txBody>
      </p:sp>
      <p:sp>
        <p:nvSpPr>
          <p:cNvPr id="7" name="Picture Placeholder 6">
            <a:extLst>
              <a:ext uri="{FF2B5EF4-FFF2-40B4-BE49-F238E27FC236}">
                <a16:creationId xmlns:a16="http://schemas.microsoft.com/office/drawing/2014/main" id="{56A046CA-4BDD-8960-29FF-2FEA1D4DB888}"/>
              </a:ext>
            </a:extLst>
          </p:cNvPr>
          <p:cNvSpPr>
            <a:spLocks noGrp="1"/>
          </p:cNvSpPr>
          <p:nvPr>
            <p:ph type="pic" sz="quarter" idx="36"/>
          </p:nvPr>
        </p:nvSpPr>
        <p:spPr/>
        <p:txBody>
          <a:bodyPr/>
          <a:lstStyle/>
          <a:p>
            <a:endParaRPr lang="en-US"/>
          </a:p>
        </p:txBody>
      </p:sp>
    </p:spTree>
    <p:extLst>
      <p:ext uri="{BB962C8B-B14F-4D97-AF65-F5344CB8AC3E}">
        <p14:creationId xmlns:p14="http://schemas.microsoft.com/office/powerpoint/2010/main" val="19002025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FA96FE97-5E27-FC36-5E3A-511A31E6C789}"/>
              </a:ext>
            </a:extLst>
          </p:cNvPr>
          <p:cNvSpPr>
            <a:spLocks noGrp="1"/>
          </p:cNvSpPr>
          <p:nvPr>
            <p:ph type="body" sz="quarter" idx="27"/>
          </p:nvPr>
        </p:nvSpPr>
        <p:spPr/>
        <p:txBody>
          <a:bodyPr/>
          <a:lstStyle/>
          <a:p>
            <a:r>
              <a:rPr lang="en-US" dirty="0"/>
              <a:t>ROI</a:t>
            </a:r>
          </a:p>
        </p:txBody>
      </p:sp>
      <p:sp>
        <p:nvSpPr>
          <p:cNvPr id="10" name="Text Placeholder 9">
            <a:extLst>
              <a:ext uri="{FF2B5EF4-FFF2-40B4-BE49-F238E27FC236}">
                <a16:creationId xmlns:a16="http://schemas.microsoft.com/office/drawing/2014/main" id="{4CE5DE1C-24E7-3841-9376-89E91B4A4762}"/>
              </a:ext>
            </a:extLst>
          </p:cNvPr>
          <p:cNvSpPr>
            <a:spLocks noGrp="1"/>
          </p:cNvSpPr>
          <p:nvPr>
            <p:ph type="body" sz="quarter" idx="28"/>
          </p:nvPr>
        </p:nvSpPr>
        <p:spPr>
          <a:xfrm>
            <a:off x="3240803" y="1035732"/>
            <a:ext cx="8749034" cy="565883"/>
          </a:xfrm>
        </p:spPr>
        <p:txBody>
          <a:bodyPr/>
          <a:lstStyle/>
          <a:p>
            <a:pPr marL="0" indent="0">
              <a:buNone/>
            </a:pPr>
            <a:r>
              <a:rPr lang="en-US" sz="2600" b="1" dirty="0">
                <a:solidFill>
                  <a:schemeClr val="tx1"/>
                </a:solidFill>
                <a:latin typeface="Cambria" panose="02040503050406030204" pitchFamily="18" charset="0"/>
                <a:ea typeface="Cambria" panose="02040503050406030204" pitchFamily="18" charset="0"/>
              </a:rPr>
              <a:t>Decision-making process:</a:t>
            </a:r>
          </a:p>
          <a:p>
            <a:pPr algn="just"/>
            <a:r>
              <a:rPr lang="en-US" sz="2600" dirty="0">
                <a:solidFill>
                  <a:schemeClr val="tx1"/>
                </a:solidFill>
                <a:latin typeface="Cambria" panose="02040503050406030204" pitchFamily="18" charset="0"/>
                <a:ea typeface="Cambria" panose="02040503050406030204" pitchFamily="18" charset="0"/>
              </a:rPr>
              <a:t>In case there is any </a:t>
            </a:r>
            <a:r>
              <a:rPr lang="en-US" sz="2600" b="1" i="1" u="sng" dirty="0">
                <a:solidFill>
                  <a:schemeClr val="tx1"/>
                </a:solidFill>
                <a:latin typeface="Cambria" panose="02040503050406030204" pitchFamily="18" charset="0"/>
                <a:ea typeface="Cambria" panose="02040503050406030204" pitchFamily="18" charset="0"/>
              </a:rPr>
              <a:t>difference of opinion</a:t>
            </a:r>
            <a:r>
              <a:rPr lang="en-US" sz="2600" dirty="0">
                <a:solidFill>
                  <a:schemeClr val="tx1"/>
                </a:solidFill>
                <a:latin typeface="Cambria" panose="02040503050406030204" pitchFamily="18" charset="0"/>
                <a:ea typeface="Cambria" panose="02040503050406030204" pitchFamily="18" charset="0"/>
              </a:rPr>
              <a:t> among the members, the President shall refer the case to-</a:t>
            </a:r>
          </a:p>
          <a:p>
            <a:pPr marL="712788" indent="-333375" algn="just">
              <a:buFont typeface="+mj-lt"/>
              <a:buAutoNum type="romanLcPeriod"/>
            </a:pPr>
            <a:r>
              <a:rPr lang="en-US" sz="2600" b="1" u="sng" dirty="0">
                <a:solidFill>
                  <a:schemeClr val="tx1"/>
                </a:solidFill>
                <a:latin typeface="Cambria" panose="02040503050406030204" pitchFamily="18" charset="0"/>
                <a:ea typeface="Cambria" panose="02040503050406030204" pitchFamily="18" charset="0"/>
              </a:rPr>
              <a:t>State Bench matter:</a:t>
            </a:r>
            <a:r>
              <a:rPr lang="en-US" sz="2600" dirty="0">
                <a:solidFill>
                  <a:schemeClr val="tx1"/>
                </a:solidFill>
                <a:latin typeface="Cambria" panose="02040503050406030204" pitchFamily="18" charset="0"/>
                <a:ea typeface="Cambria" panose="02040503050406030204" pitchFamily="18" charset="0"/>
              </a:rPr>
              <a:t> Another member of a State Bench, or where no other State Bench is available, to a Member of a State Bench in another State, </a:t>
            </a:r>
          </a:p>
          <a:p>
            <a:pPr marL="712788" indent="-333375" algn="just">
              <a:buFont typeface="+mj-lt"/>
              <a:buAutoNum type="romanLcPeriod"/>
            </a:pPr>
            <a:r>
              <a:rPr lang="en-US" sz="2600" b="1" u="sng" dirty="0">
                <a:solidFill>
                  <a:schemeClr val="tx1"/>
                </a:solidFill>
                <a:latin typeface="Cambria" panose="02040503050406030204" pitchFamily="18" charset="0"/>
                <a:ea typeface="Cambria" panose="02040503050406030204" pitchFamily="18" charset="0"/>
              </a:rPr>
              <a:t>Principal Bench matter:</a:t>
            </a:r>
            <a:r>
              <a:rPr lang="en-US" sz="2600" dirty="0">
                <a:solidFill>
                  <a:schemeClr val="tx1"/>
                </a:solidFill>
                <a:latin typeface="Cambria" panose="02040503050406030204" pitchFamily="18" charset="0"/>
                <a:ea typeface="Cambria" panose="02040503050406030204" pitchFamily="18" charset="0"/>
              </a:rPr>
              <a:t> Another member of the Principal Bench, or where no such Member is available, a Member of any State Bench.</a:t>
            </a:r>
            <a:endParaRPr lang="en-US" sz="2600" b="1" dirty="0">
              <a:solidFill>
                <a:schemeClr val="tx1"/>
              </a:solidFill>
              <a:latin typeface="Cambria" panose="02040503050406030204" pitchFamily="18" charset="0"/>
              <a:ea typeface="Cambria" panose="02040503050406030204" pitchFamily="18" charset="0"/>
            </a:endParaRPr>
          </a:p>
          <a:p>
            <a:pPr marL="0" indent="0" algn="just">
              <a:buNone/>
            </a:pPr>
            <a:r>
              <a:rPr lang="en-US" sz="2600" b="1" dirty="0">
                <a:solidFill>
                  <a:schemeClr val="tx1"/>
                </a:solidFill>
                <a:latin typeface="Cambria" panose="02040503050406030204" pitchFamily="18" charset="0"/>
                <a:ea typeface="Cambria" panose="02040503050406030204" pitchFamily="18" charset="0"/>
              </a:rPr>
              <a:t>Validity of Proceedings notwithstanding defect:</a:t>
            </a:r>
          </a:p>
          <a:p>
            <a:pPr algn="just"/>
            <a:r>
              <a:rPr lang="en-US" sz="2600" dirty="0">
                <a:solidFill>
                  <a:schemeClr val="tx1"/>
                </a:solidFill>
                <a:latin typeface="Cambria" panose="02040503050406030204" pitchFamily="18" charset="0"/>
                <a:ea typeface="Cambria" panose="02040503050406030204" pitchFamily="18" charset="0"/>
              </a:rPr>
              <a:t>No act or proceedings of the Tribunal shall be questioned or shall be invalid </a:t>
            </a:r>
            <a:r>
              <a:rPr lang="en-US" sz="2600" b="1" i="1" u="sng" dirty="0">
                <a:solidFill>
                  <a:schemeClr val="tx1"/>
                </a:solidFill>
                <a:latin typeface="Cambria" panose="02040503050406030204" pitchFamily="18" charset="0"/>
                <a:ea typeface="Cambria" panose="02040503050406030204" pitchFamily="18" charset="0"/>
              </a:rPr>
              <a:t>merely on the ground of existence of any vacancy or defect</a:t>
            </a:r>
            <a:r>
              <a:rPr lang="en-US" sz="2600" dirty="0">
                <a:solidFill>
                  <a:schemeClr val="tx1"/>
                </a:solidFill>
                <a:latin typeface="Cambria" panose="02040503050406030204" pitchFamily="18" charset="0"/>
                <a:ea typeface="Cambria" panose="02040503050406030204" pitchFamily="18" charset="0"/>
              </a:rPr>
              <a:t> in the Constitution of the Appellate Tribunal.</a:t>
            </a:r>
          </a:p>
        </p:txBody>
      </p:sp>
      <p:sp>
        <p:nvSpPr>
          <p:cNvPr id="2" name="Rectangle 1">
            <a:extLst>
              <a:ext uri="{FF2B5EF4-FFF2-40B4-BE49-F238E27FC236}">
                <a16:creationId xmlns:a16="http://schemas.microsoft.com/office/drawing/2014/main" id="{EC798C7F-D8E3-4B42-ABA0-5D0BE00D9183}"/>
              </a:ext>
            </a:extLst>
          </p:cNvPr>
          <p:cNvSpPr/>
          <p:nvPr/>
        </p:nvSpPr>
        <p:spPr>
          <a:xfrm>
            <a:off x="12021483" y="0"/>
            <a:ext cx="170517" cy="6871448"/>
          </a:xfrm>
          <a:prstGeom prst="rect">
            <a:avLst/>
          </a:prstGeom>
          <a:solidFill>
            <a:schemeClr val="accent1">
              <a:lumMod val="7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 name="Rectangle 1">
            <a:extLst>
              <a:ext uri="{FF2B5EF4-FFF2-40B4-BE49-F238E27FC236}">
                <a16:creationId xmlns:a16="http://schemas.microsoft.com/office/drawing/2014/main" id="{69A7BD0F-6BDF-1AEF-6DD5-DAB692DFE673}"/>
              </a:ext>
            </a:extLst>
          </p:cNvPr>
          <p:cNvSpPr/>
          <p:nvPr/>
        </p:nvSpPr>
        <p:spPr>
          <a:xfrm>
            <a:off x="1" y="-13448"/>
            <a:ext cx="11053482" cy="954741"/>
          </a:xfrm>
          <a:custGeom>
            <a:avLst/>
            <a:gdLst>
              <a:gd name="connsiteX0" fmla="*/ 0 w 10757647"/>
              <a:gd name="connsiteY0" fmla="*/ 0 h 941294"/>
              <a:gd name="connsiteX1" fmla="*/ 10757647 w 10757647"/>
              <a:gd name="connsiteY1" fmla="*/ 0 h 941294"/>
              <a:gd name="connsiteX2" fmla="*/ 10757647 w 10757647"/>
              <a:gd name="connsiteY2" fmla="*/ 941294 h 941294"/>
              <a:gd name="connsiteX3" fmla="*/ 0 w 10757647"/>
              <a:gd name="connsiteY3" fmla="*/ 941294 h 941294"/>
              <a:gd name="connsiteX4" fmla="*/ 0 w 10757647"/>
              <a:gd name="connsiteY4" fmla="*/ 0 h 941294"/>
              <a:gd name="connsiteX0" fmla="*/ 0 w 11053482"/>
              <a:gd name="connsiteY0" fmla="*/ 13447 h 954741"/>
              <a:gd name="connsiteX1" fmla="*/ 11053482 w 11053482"/>
              <a:gd name="connsiteY1" fmla="*/ 0 h 954741"/>
              <a:gd name="connsiteX2" fmla="*/ 10757647 w 11053482"/>
              <a:gd name="connsiteY2" fmla="*/ 954741 h 954741"/>
              <a:gd name="connsiteX3" fmla="*/ 0 w 11053482"/>
              <a:gd name="connsiteY3" fmla="*/ 954741 h 954741"/>
              <a:gd name="connsiteX4" fmla="*/ 0 w 11053482"/>
              <a:gd name="connsiteY4" fmla="*/ 13447 h 9547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53482" h="954741">
                <a:moveTo>
                  <a:pt x="0" y="13447"/>
                </a:moveTo>
                <a:lnTo>
                  <a:pt x="11053482" y="0"/>
                </a:lnTo>
                <a:lnTo>
                  <a:pt x="10757647" y="954741"/>
                </a:lnTo>
                <a:lnTo>
                  <a:pt x="0" y="954741"/>
                </a:lnTo>
                <a:lnTo>
                  <a:pt x="0" y="13447"/>
                </a:lnTo>
                <a:close/>
              </a:path>
            </a:pathLst>
          </a:custGeom>
          <a:solidFill>
            <a:schemeClr val="accent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TextBox 4">
            <a:extLst>
              <a:ext uri="{FF2B5EF4-FFF2-40B4-BE49-F238E27FC236}">
                <a16:creationId xmlns:a16="http://schemas.microsoft.com/office/drawing/2014/main" id="{D82461E5-5EF9-1A5F-42CC-8F799D5BE3F6}"/>
              </a:ext>
            </a:extLst>
          </p:cNvPr>
          <p:cNvSpPr txBox="1"/>
          <p:nvPr/>
        </p:nvSpPr>
        <p:spPr>
          <a:xfrm>
            <a:off x="327025" y="142515"/>
            <a:ext cx="10468354" cy="646331"/>
          </a:xfrm>
          <a:prstGeom prst="rect">
            <a:avLst/>
          </a:prstGeom>
          <a:noFill/>
        </p:spPr>
        <p:txBody>
          <a:bodyPr wrap="square">
            <a:spAutoFit/>
          </a:bodyPr>
          <a:lstStyle/>
          <a:p>
            <a:r>
              <a:rPr lang="en-US" sz="3600" i="1" dirty="0">
                <a:solidFill>
                  <a:schemeClr val="bg1"/>
                </a:solidFill>
                <a:latin typeface="Cambria" panose="02040503050406030204" pitchFamily="18" charset="0"/>
                <a:ea typeface="Cambria" panose="02040503050406030204" pitchFamily="18" charset="0"/>
              </a:rPr>
              <a:t>Constitution of the Appellate Tribunal</a:t>
            </a:r>
            <a:endParaRPr lang="en-IN" sz="3600" i="1" dirty="0">
              <a:solidFill>
                <a:schemeClr val="bg1"/>
              </a:solidFill>
              <a:latin typeface="Cambria" panose="02040503050406030204" pitchFamily="18" charset="0"/>
              <a:ea typeface="Cambria" panose="02040503050406030204" pitchFamily="18" charset="0"/>
            </a:endParaRPr>
          </a:p>
        </p:txBody>
      </p:sp>
      <p:sp>
        <p:nvSpPr>
          <p:cNvPr id="11" name="Title 2">
            <a:extLst>
              <a:ext uri="{FF2B5EF4-FFF2-40B4-BE49-F238E27FC236}">
                <a16:creationId xmlns:a16="http://schemas.microsoft.com/office/drawing/2014/main" id="{352805D4-CE51-9DC0-7609-FFE06AED68CB}"/>
              </a:ext>
            </a:extLst>
          </p:cNvPr>
          <p:cNvSpPr>
            <a:spLocks noGrp="1"/>
          </p:cNvSpPr>
          <p:nvPr>
            <p:ph type="title"/>
          </p:nvPr>
        </p:nvSpPr>
        <p:spPr>
          <a:xfrm>
            <a:off x="0" y="1601615"/>
            <a:ext cx="3240803" cy="565882"/>
          </a:xfrm>
          <a:solidFill>
            <a:schemeClr val="accent1">
              <a:lumMod val="75000"/>
            </a:schemeClr>
          </a:solidFill>
        </p:spPr>
        <p:txBody>
          <a:bodyPr/>
          <a:lstStyle/>
          <a:p>
            <a:r>
              <a:rPr lang="en-US" sz="3000" dirty="0">
                <a:solidFill>
                  <a:schemeClr val="bg1"/>
                </a:solidFill>
                <a:latin typeface="Cambria" panose="02040503050406030204" pitchFamily="18" charset="0"/>
                <a:ea typeface="Cambria" panose="02040503050406030204" pitchFamily="18" charset="0"/>
              </a:rPr>
              <a:t>Section 109</a:t>
            </a:r>
            <a:r>
              <a:rPr lang="en-US" sz="2400" dirty="0">
                <a:solidFill>
                  <a:schemeClr val="bg1"/>
                </a:solidFill>
                <a:latin typeface="Cambria" panose="02040503050406030204" pitchFamily="18" charset="0"/>
                <a:ea typeface="Cambria" panose="02040503050406030204" pitchFamily="18" charset="0"/>
              </a:rPr>
              <a:t> </a:t>
            </a:r>
          </a:p>
        </p:txBody>
      </p:sp>
      <p:sp>
        <p:nvSpPr>
          <p:cNvPr id="7" name="Picture Placeholder 6">
            <a:extLst>
              <a:ext uri="{FF2B5EF4-FFF2-40B4-BE49-F238E27FC236}">
                <a16:creationId xmlns:a16="http://schemas.microsoft.com/office/drawing/2014/main" id="{5E6B48F3-4CDF-6459-3FB5-C6BD0E3356F1}"/>
              </a:ext>
            </a:extLst>
          </p:cNvPr>
          <p:cNvSpPr>
            <a:spLocks noGrp="1"/>
          </p:cNvSpPr>
          <p:nvPr>
            <p:ph type="pic" sz="quarter" idx="36"/>
          </p:nvPr>
        </p:nvSpPr>
        <p:spPr/>
        <p:txBody>
          <a:bodyPr/>
          <a:lstStyle/>
          <a:p>
            <a:endParaRPr lang="en-US"/>
          </a:p>
        </p:txBody>
      </p:sp>
    </p:spTree>
    <p:extLst>
      <p:ext uri="{BB962C8B-B14F-4D97-AF65-F5344CB8AC3E}">
        <p14:creationId xmlns:p14="http://schemas.microsoft.com/office/powerpoint/2010/main" val="31582584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555"/>
        <p:cNvGrpSpPr/>
        <p:nvPr/>
      </p:nvGrpSpPr>
      <p:grpSpPr>
        <a:xfrm>
          <a:off x="0" y="0"/>
          <a:ext cx="0" cy="0"/>
          <a:chOff x="0" y="0"/>
          <a:chExt cx="0" cy="0"/>
        </a:xfrm>
      </p:grpSpPr>
      <p:sp>
        <p:nvSpPr>
          <p:cNvPr id="1557" name="Google Shape;1557;p61"/>
          <p:cNvSpPr txBox="1">
            <a:spLocks noGrp="1"/>
          </p:cNvSpPr>
          <p:nvPr>
            <p:ph type="body" idx="1"/>
          </p:nvPr>
        </p:nvSpPr>
        <p:spPr>
          <a:xfrm>
            <a:off x="327025" y="150813"/>
            <a:ext cx="8407200" cy="585600"/>
          </a:xfrm>
          <a:prstGeom prst="rect">
            <a:avLst/>
          </a:prstGeom>
          <a:noFill/>
          <a:ln>
            <a:noFill/>
          </a:ln>
        </p:spPr>
        <p:txBody>
          <a:bodyPr spcFirstLastPara="1" vert="horz" wrap="square" lIns="91433" tIns="45700" rIns="91433" bIns="45700" rtlCol="0" anchor="t" anchorCtr="0">
            <a:noAutofit/>
          </a:bodyPr>
          <a:lstStyle/>
          <a:p>
            <a:pPr marL="0" indent="0">
              <a:spcBef>
                <a:spcPts val="0"/>
              </a:spcBef>
              <a:buSzPts val="2700"/>
            </a:pPr>
            <a:r>
              <a:rPr lang="en"/>
              <a:t>Start of dispute</a:t>
            </a:r>
            <a:endParaRPr/>
          </a:p>
        </p:txBody>
      </p:sp>
      <p:sp>
        <p:nvSpPr>
          <p:cNvPr id="1560" name="Google Shape;1560;p61"/>
          <p:cNvSpPr/>
          <p:nvPr/>
        </p:nvSpPr>
        <p:spPr>
          <a:xfrm>
            <a:off x="-13655" y="0"/>
            <a:ext cx="48800" cy="6871600"/>
          </a:xfrm>
          <a:prstGeom prst="rect">
            <a:avLst/>
          </a:prstGeom>
          <a:solidFill>
            <a:srgbClr val="00327D"/>
          </a:solidFill>
          <a:ln>
            <a:noFill/>
          </a:ln>
          <a:effectLst>
            <a:outerShdw blurRad="50800" dist="38100" dir="10800000" algn="r" rotWithShape="0">
              <a:srgbClr val="000000">
                <a:alpha val="40000"/>
              </a:srgbClr>
            </a:outerShdw>
          </a:effectLst>
        </p:spPr>
        <p:txBody>
          <a:bodyPr spcFirstLastPara="1" wrap="square" lIns="91433" tIns="45700" rIns="91433" bIns="45700" anchor="ctr" anchorCtr="0">
            <a:noAutofit/>
          </a:bodyPr>
          <a:lstStyle/>
          <a:p>
            <a:pPr algn="ctr"/>
            <a:endParaRPr sz="1867">
              <a:solidFill>
                <a:schemeClr val="lt1"/>
              </a:solidFill>
              <a:latin typeface="Calibri"/>
              <a:ea typeface="Calibri"/>
              <a:cs typeface="Calibri"/>
              <a:sym typeface="Calibri"/>
            </a:endParaRPr>
          </a:p>
        </p:txBody>
      </p:sp>
      <p:sp>
        <p:nvSpPr>
          <p:cNvPr id="1562" name="Google Shape;1562;p61"/>
          <p:cNvSpPr/>
          <p:nvPr/>
        </p:nvSpPr>
        <p:spPr>
          <a:xfrm>
            <a:off x="-1088" y="-830"/>
            <a:ext cx="10722567" cy="45233"/>
          </a:xfrm>
          <a:custGeom>
            <a:avLst/>
            <a:gdLst/>
            <a:ahLst/>
            <a:cxnLst/>
            <a:rect l="l" t="t" r="r" b="b"/>
            <a:pathLst>
              <a:path w="321677" h="1357" extrusionOk="0">
                <a:moveTo>
                  <a:pt x="1054" y="28239"/>
                </a:moveTo>
                <a:lnTo>
                  <a:pt x="322255" y="28265"/>
                </a:lnTo>
                <a:lnTo>
                  <a:pt x="322731" y="26908"/>
                </a:lnTo>
                <a:lnTo>
                  <a:pt x="1054" y="26926"/>
                </a:lnTo>
                <a:close/>
              </a:path>
            </a:pathLst>
          </a:custGeom>
          <a:solidFill>
            <a:schemeClr val="lt1"/>
          </a:solidFill>
          <a:ln>
            <a:noFill/>
          </a:ln>
        </p:spPr>
        <p:txBody>
          <a:bodyPr/>
          <a:lstStyle/>
          <a:p>
            <a:endParaRPr lang="en-IN" sz="2400"/>
          </a:p>
        </p:txBody>
      </p:sp>
      <p:sp>
        <p:nvSpPr>
          <p:cNvPr id="1563" name="Google Shape;1563;p61"/>
          <p:cNvSpPr/>
          <p:nvPr/>
        </p:nvSpPr>
        <p:spPr>
          <a:xfrm>
            <a:off x="-1099" y="-909866"/>
            <a:ext cx="11003497" cy="45233"/>
          </a:xfrm>
          <a:custGeom>
            <a:avLst/>
            <a:gdLst/>
            <a:ahLst/>
            <a:cxnLst/>
            <a:rect l="l" t="t" r="r" b="b"/>
            <a:pathLst>
              <a:path w="321677" h="1357" extrusionOk="0">
                <a:moveTo>
                  <a:pt x="1054" y="28239"/>
                </a:moveTo>
                <a:lnTo>
                  <a:pt x="322255" y="28265"/>
                </a:lnTo>
                <a:lnTo>
                  <a:pt x="322731" y="26908"/>
                </a:lnTo>
                <a:lnTo>
                  <a:pt x="1054" y="26926"/>
                </a:lnTo>
                <a:close/>
              </a:path>
            </a:pathLst>
          </a:custGeom>
          <a:solidFill>
            <a:schemeClr val="lt1"/>
          </a:solidFill>
          <a:ln>
            <a:noFill/>
          </a:ln>
        </p:spPr>
        <p:txBody>
          <a:bodyPr/>
          <a:lstStyle/>
          <a:p>
            <a:endParaRPr lang="en-IN" sz="2400"/>
          </a:p>
        </p:txBody>
      </p:sp>
      <p:sp>
        <p:nvSpPr>
          <p:cNvPr id="23" name="Rectangle: Rounded Corners 22">
            <a:extLst>
              <a:ext uri="{FF2B5EF4-FFF2-40B4-BE49-F238E27FC236}">
                <a16:creationId xmlns:a16="http://schemas.microsoft.com/office/drawing/2014/main" id="{059CA9F1-BC40-DF8D-1A0C-BFA4152F4407}"/>
              </a:ext>
            </a:extLst>
          </p:cNvPr>
          <p:cNvSpPr/>
          <p:nvPr/>
        </p:nvSpPr>
        <p:spPr>
          <a:xfrm>
            <a:off x="323733" y="1246462"/>
            <a:ext cx="1923823" cy="608712"/>
          </a:xfrm>
          <a:prstGeom prst="roundRect">
            <a:avLst/>
          </a:prstGeom>
          <a:solidFill>
            <a:schemeClr val="accent1">
              <a:lumMod val="75000"/>
            </a:schemeClr>
          </a:solidFill>
          <a:ln w="762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Cambria" panose="02040503050406030204" pitchFamily="18" charset="0"/>
                <a:ea typeface="Cambria" panose="02040503050406030204" pitchFamily="18" charset="0"/>
              </a:rPr>
              <a:t>President </a:t>
            </a:r>
            <a:endParaRPr lang="en-IN" sz="2400" dirty="0">
              <a:solidFill>
                <a:schemeClr val="bg1"/>
              </a:solidFill>
              <a:latin typeface="Cambria" panose="02040503050406030204" pitchFamily="18" charset="0"/>
              <a:ea typeface="Cambria" panose="02040503050406030204" pitchFamily="18" charset="0"/>
            </a:endParaRPr>
          </a:p>
        </p:txBody>
      </p:sp>
      <p:sp>
        <p:nvSpPr>
          <p:cNvPr id="2" name="TextBox 1">
            <a:extLst>
              <a:ext uri="{FF2B5EF4-FFF2-40B4-BE49-F238E27FC236}">
                <a16:creationId xmlns:a16="http://schemas.microsoft.com/office/drawing/2014/main" id="{88EE53A0-B21A-9F9D-9D5B-C04F4A748ADE}"/>
              </a:ext>
            </a:extLst>
          </p:cNvPr>
          <p:cNvSpPr txBox="1"/>
          <p:nvPr/>
        </p:nvSpPr>
        <p:spPr>
          <a:xfrm>
            <a:off x="212725" y="2187822"/>
            <a:ext cx="2358583" cy="2703304"/>
          </a:xfrm>
          <a:prstGeom prst="rect">
            <a:avLst/>
          </a:prstGeom>
          <a:noFill/>
        </p:spPr>
        <p:txBody>
          <a:bodyPr wrap="square">
            <a:spAutoFit/>
          </a:bodyPr>
          <a:lstStyle/>
          <a:p>
            <a:pPr marL="342900" indent="-342900">
              <a:spcAft>
                <a:spcPts val="120"/>
              </a:spcAft>
              <a:buFont typeface="Arial" panose="020B0604020202020204" pitchFamily="34" charset="0"/>
              <a:buChar char="•"/>
            </a:pPr>
            <a:r>
              <a:rPr lang="en-US" sz="2400" dirty="0">
                <a:latin typeface="Cambria" panose="02040503050406030204" pitchFamily="18" charset="0"/>
                <a:ea typeface="Cambria" panose="02040503050406030204" pitchFamily="18" charset="0"/>
              </a:rPr>
              <a:t>Judge of the Supreme Court </a:t>
            </a:r>
          </a:p>
          <a:p>
            <a:pPr marL="342900" indent="-342900">
              <a:spcAft>
                <a:spcPts val="120"/>
              </a:spcAft>
              <a:buFont typeface="Arial" panose="020B0604020202020204" pitchFamily="34" charset="0"/>
              <a:buChar char="•"/>
            </a:pPr>
            <a:endParaRPr lang="en-US" sz="2400" dirty="0">
              <a:latin typeface="Cambria" panose="02040503050406030204" pitchFamily="18" charset="0"/>
              <a:ea typeface="Cambria" panose="02040503050406030204" pitchFamily="18" charset="0"/>
            </a:endParaRPr>
          </a:p>
          <a:p>
            <a:pPr marL="342900" indent="-342900">
              <a:spcAft>
                <a:spcPts val="120"/>
              </a:spcAft>
              <a:buFont typeface="Arial" panose="020B0604020202020204" pitchFamily="34" charset="0"/>
              <a:buChar char="•"/>
            </a:pPr>
            <a:r>
              <a:rPr lang="en-US" sz="2400" dirty="0">
                <a:latin typeface="Cambria" panose="02040503050406030204" pitchFamily="18" charset="0"/>
                <a:ea typeface="Cambria" panose="02040503050406030204" pitchFamily="18" charset="0"/>
              </a:rPr>
              <a:t>Chief Justice of a High Court.</a:t>
            </a:r>
            <a:endParaRPr lang="en-IN" sz="2400" dirty="0">
              <a:latin typeface="Cambria" panose="02040503050406030204" pitchFamily="18" charset="0"/>
              <a:ea typeface="Cambria" panose="02040503050406030204" pitchFamily="18" charset="0"/>
            </a:endParaRPr>
          </a:p>
        </p:txBody>
      </p:sp>
      <p:sp>
        <p:nvSpPr>
          <p:cNvPr id="3" name="Rectangle: Rounded Corners 2">
            <a:extLst>
              <a:ext uri="{FF2B5EF4-FFF2-40B4-BE49-F238E27FC236}">
                <a16:creationId xmlns:a16="http://schemas.microsoft.com/office/drawing/2014/main" id="{E1AF7054-A261-71F9-205F-9B5C14DF9FAC}"/>
              </a:ext>
            </a:extLst>
          </p:cNvPr>
          <p:cNvSpPr/>
          <p:nvPr/>
        </p:nvSpPr>
        <p:spPr>
          <a:xfrm>
            <a:off x="2631996" y="1167334"/>
            <a:ext cx="1702609" cy="808442"/>
          </a:xfrm>
          <a:prstGeom prst="roundRect">
            <a:avLst/>
          </a:prstGeom>
          <a:solidFill>
            <a:schemeClr val="accent1">
              <a:lumMod val="75000"/>
            </a:schemeClr>
          </a:solidFill>
          <a:ln w="762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latin typeface="Cambria" panose="02040503050406030204" pitchFamily="18" charset="0"/>
                <a:ea typeface="Cambria" panose="02040503050406030204" pitchFamily="18" charset="0"/>
              </a:rPr>
              <a:t>Judicial Member</a:t>
            </a:r>
            <a:endParaRPr lang="en-IN" sz="2000" dirty="0">
              <a:solidFill>
                <a:schemeClr val="bg1"/>
              </a:solidFill>
              <a:latin typeface="Cambria" panose="02040503050406030204" pitchFamily="18" charset="0"/>
              <a:ea typeface="Cambria" panose="02040503050406030204" pitchFamily="18" charset="0"/>
            </a:endParaRPr>
          </a:p>
        </p:txBody>
      </p:sp>
      <p:sp>
        <p:nvSpPr>
          <p:cNvPr id="4" name="TextBox 3">
            <a:extLst>
              <a:ext uri="{FF2B5EF4-FFF2-40B4-BE49-F238E27FC236}">
                <a16:creationId xmlns:a16="http://schemas.microsoft.com/office/drawing/2014/main" id="{E3455271-B66D-42BB-F0F6-3D5266801E45}"/>
              </a:ext>
            </a:extLst>
          </p:cNvPr>
          <p:cNvSpPr txBox="1"/>
          <p:nvPr/>
        </p:nvSpPr>
        <p:spPr>
          <a:xfrm>
            <a:off x="2518564" y="2189038"/>
            <a:ext cx="2978672" cy="3529171"/>
          </a:xfrm>
          <a:prstGeom prst="rect">
            <a:avLst/>
          </a:prstGeom>
          <a:noFill/>
        </p:spPr>
        <p:txBody>
          <a:bodyPr wrap="square">
            <a:spAutoFit/>
          </a:bodyPr>
          <a:lstStyle/>
          <a:p>
            <a:pPr marL="342900" indent="-342900">
              <a:spcAft>
                <a:spcPts val="120"/>
              </a:spcAft>
              <a:buFont typeface="Arial" panose="020B0604020202020204" pitchFamily="34" charset="0"/>
              <a:buChar char="•"/>
            </a:pPr>
            <a:r>
              <a:rPr lang="en-US" sz="2000" dirty="0">
                <a:latin typeface="Cambria" panose="02040503050406030204" pitchFamily="18" charset="0"/>
                <a:ea typeface="Cambria" panose="02040503050406030204" pitchFamily="18" charset="0"/>
              </a:rPr>
              <a:t>Judge of a High Court </a:t>
            </a:r>
          </a:p>
          <a:p>
            <a:pPr marL="342900" indent="-342900">
              <a:spcAft>
                <a:spcPts val="120"/>
              </a:spcAft>
              <a:buFont typeface="Arial" panose="020B0604020202020204" pitchFamily="34" charset="0"/>
              <a:buChar char="•"/>
            </a:pPr>
            <a:endParaRPr lang="en-US" sz="2000" dirty="0">
              <a:latin typeface="Cambria" panose="02040503050406030204" pitchFamily="18" charset="0"/>
              <a:ea typeface="Cambria" panose="02040503050406030204" pitchFamily="18" charset="0"/>
            </a:endParaRPr>
          </a:p>
          <a:p>
            <a:pPr marL="342900" indent="-342900">
              <a:spcAft>
                <a:spcPts val="120"/>
              </a:spcAft>
              <a:buFont typeface="Arial" panose="020B0604020202020204" pitchFamily="34" charset="0"/>
              <a:buChar char="•"/>
            </a:pPr>
            <a:r>
              <a:rPr lang="en-US" sz="2000" dirty="0">
                <a:latin typeface="Cambria" panose="02040503050406030204" pitchFamily="18" charset="0"/>
                <a:ea typeface="Cambria" panose="02040503050406030204" pitchFamily="18" charset="0"/>
              </a:rPr>
              <a:t>10 years of combined experience as a District/Additional District Judge</a:t>
            </a:r>
          </a:p>
          <a:p>
            <a:pPr marL="342900" indent="-342900">
              <a:spcAft>
                <a:spcPts val="120"/>
              </a:spcAft>
              <a:buFont typeface="Arial" panose="020B0604020202020204" pitchFamily="34" charset="0"/>
              <a:buChar char="•"/>
            </a:pPr>
            <a:endParaRPr lang="en-US" sz="2000" dirty="0">
              <a:latin typeface="Cambria" panose="02040503050406030204" pitchFamily="18" charset="0"/>
              <a:ea typeface="Cambria" panose="02040503050406030204" pitchFamily="18" charset="0"/>
            </a:endParaRPr>
          </a:p>
          <a:p>
            <a:pPr marL="342900" indent="-342900">
              <a:spcAft>
                <a:spcPts val="120"/>
              </a:spcAft>
              <a:buFont typeface="Arial" panose="020B0604020202020204" pitchFamily="34" charset="0"/>
              <a:buChar char="•"/>
            </a:pPr>
            <a:r>
              <a:rPr lang="en-US" sz="2000" dirty="0">
                <a:latin typeface="Cambria" panose="02040503050406030204" pitchFamily="18" charset="0"/>
                <a:ea typeface="Cambria" panose="02040503050406030204" pitchFamily="18" charset="0"/>
              </a:rPr>
              <a:t>An Advocate with substantial experience in indirect tax litigation for 10 years.</a:t>
            </a:r>
            <a:endParaRPr lang="en-IN" sz="2000" dirty="0">
              <a:latin typeface="Cambria" panose="02040503050406030204" pitchFamily="18" charset="0"/>
              <a:ea typeface="Cambria" panose="02040503050406030204" pitchFamily="18" charset="0"/>
            </a:endParaRPr>
          </a:p>
        </p:txBody>
      </p:sp>
      <p:sp>
        <p:nvSpPr>
          <p:cNvPr id="5" name="Rectangle: Rounded Corners 4">
            <a:extLst>
              <a:ext uri="{FF2B5EF4-FFF2-40B4-BE49-F238E27FC236}">
                <a16:creationId xmlns:a16="http://schemas.microsoft.com/office/drawing/2014/main" id="{05F60F81-8BD8-E26D-7502-C7955F3E0794}"/>
              </a:ext>
            </a:extLst>
          </p:cNvPr>
          <p:cNvSpPr/>
          <p:nvPr/>
        </p:nvSpPr>
        <p:spPr>
          <a:xfrm>
            <a:off x="5849816" y="1132166"/>
            <a:ext cx="2293934" cy="954742"/>
          </a:xfrm>
          <a:prstGeom prst="roundRect">
            <a:avLst/>
          </a:prstGeom>
          <a:solidFill>
            <a:schemeClr val="accent1">
              <a:lumMod val="75000"/>
            </a:schemeClr>
          </a:solidFill>
          <a:ln w="762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latin typeface="Cambria" panose="02040503050406030204" pitchFamily="18" charset="0"/>
                <a:ea typeface="Cambria" panose="02040503050406030204" pitchFamily="18" charset="0"/>
              </a:rPr>
              <a:t>Technical Member (Central)</a:t>
            </a:r>
            <a:endParaRPr lang="en-IN" sz="2000" dirty="0">
              <a:solidFill>
                <a:schemeClr val="bg1"/>
              </a:solidFill>
              <a:latin typeface="Cambria" panose="02040503050406030204" pitchFamily="18" charset="0"/>
              <a:ea typeface="Cambria" panose="02040503050406030204" pitchFamily="18" charset="0"/>
            </a:endParaRPr>
          </a:p>
        </p:txBody>
      </p:sp>
      <p:sp>
        <p:nvSpPr>
          <p:cNvPr id="6" name="TextBox 5">
            <a:extLst>
              <a:ext uri="{FF2B5EF4-FFF2-40B4-BE49-F238E27FC236}">
                <a16:creationId xmlns:a16="http://schemas.microsoft.com/office/drawing/2014/main" id="{B0F281E1-CC90-0609-8E00-E581D604C0BF}"/>
              </a:ext>
            </a:extLst>
          </p:cNvPr>
          <p:cNvSpPr txBox="1"/>
          <p:nvPr/>
        </p:nvSpPr>
        <p:spPr>
          <a:xfrm>
            <a:off x="5743437" y="2204313"/>
            <a:ext cx="2839752" cy="3849772"/>
          </a:xfrm>
          <a:prstGeom prst="rect">
            <a:avLst/>
          </a:prstGeom>
          <a:noFill/>
        </p:spPr>
        <p:txBody>
          <a:bodyPr wrap="square">
            <a:spAutoFit/>
          </a:bodyPr>
          <a:lstStyle/>
          <a:p>
            <a:pPr marL="342900" indent="-342900">
              <a:spcAft>
                <a:spcPts val="120"/>
              </a:spcAft>
              <a:buFont typeface="Arial" panose="020B0604020202020204" pitchFamily="34" charset="0"/>
              <a:buChar char="•"/>
            </a:pPr>
            <a:r>
              <a:rPr lang="en-US" sz="2000" dirty="0">
                <a:latin typeface="Cambria" panose="02040503050406030204" pitchFamily="18" charset="0"/>
                <a:ea typeface="Cambria" panose="02040503050406030204" pitchFamily="18" charset="0"/>
              </a:rPr>
              <a:t>Member of Indian Revenue Service (Customs &amp; Indirect Taxes)</a:t>
            </a:r>
          </a:p>
          <a:p>
            <a:pPr marL="342900" indent="-342900">
              <a:spcAft>
                <a:spcPts val="120"/>
              </a:spcAft>
              <a:buFont typeface="Arial" panose="020B0604020202020204" pitchFamily="34" charset="0"/>
              <a:buChar char="•"/>
            </a:pPr>
            <a:endParaRPr lang="en-US" sz="2000" dirty="0">
              <a:latin typeface="Cambria" panose="02040503050406030204" pitchFamily="18" charset="0"/>
              <a:ea typeface="Cambria" panose="02040503050406030204" pitchFamily="18" charset="0"/>
            </a:endParaRPr>
          </a:p>
          <a:p>
            <a:pPr marL="342900" indent="-342900">
              <a:spcAft>
                <a:spcPts val="120"/>
              </a:spcAft>
              <a:buFont typeface="Arial" panose="020B0604020202020204" pitchFamily="34" charset="0"/>
              <a:buChar char="•"/>
            </a:pPr>
            <a:r>
              <a:rPr lang="en-US" sz="2000" dirty="0">
                <a:latin typeface="Cambria" panose="02040503050406030204" pitchFamily="18" charset="0"/>
                <a:ea typeface="Cambria" panose="02040503050406030204" pitchFamily="18" charset="0"/>
              </a:rPr>
              <a:t>All India Service, with 25 years of service in Group A, and 3 years of experience in existing law or GST administration.</a:t>
            </a:r>
            <a:endParaRPr lang="en-IN" sz="2000" dirty="0">
              <a:latin typeface="Cambria" panose="02040503050406030204" pitchFamily="18" charset="0"/>
              <a:ea typeface="Cambria" panose="02040503050406030204" pitchFamily="18" charset="0"/>
            </a:endParaRPr>
          </a:p>
        </p:txBody>
      </p:sp>
      <p:sp>
        <p:nvSpPr>
          <p:cNvPr id="7" name="Rectangle: Rounded Corners 6">
            <a:extLst>
              <a:ext uri="{FF2B5EF4-FFF2-40B4-BE49-F238E27FC236}">
                <a16:creationId xmlns:a16="http://schemas.microsoft.com/office/drawing/2014/main" id="{7929E1FE-7041-0471-7DC5-E3A3143E1010}"/>
              </a:ext>
            </a:extLst>
          </p:cNvPr>
          <p:cNvSpPr/>
          <p:nvPr/>
        </p:nvSpPr>
        <p:spPr>
          <a:xfrm>
            <a:off x="9132345" y="1132166"/>
            <a:ext cx="2457035" cy="954742"/>
          </a:xfrm>
          <a:prstGeom prst="roundRect">
            <a:avLst/>
          </a:prstGeom>
          <a:solidFill>
            <a:schemeClr val="accent1">
              <a:lumMod val="75000"/>
            </a:schemeClr>
          </a:solidFill>
          <a:ln w="762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latin typeface="Cambria" panose="02040503050406030204" pitchFamily="18" charset="0"/>
                <a:ea typeface="Cambria" panose="02040503050406030204" pitchFamily="18" charset="0"/>
              </a:rPr>
              <a:t>Technical Member (State)</a:t>
            </a:r>
            <a:endParaRPr lang="en-IN" sz="2000" dirty="0">
              <a:solidFill>
                <a:schemeClr val="bg1"/>
              </a:solidFill>
              <a:latin typeface="Cambria" panose="02040503050406030204" pitchFamily="18" charset="0"/>
              <a:ea typeface="Cambria" panose="02040503050406030204" pitchFamily="18" charset="0"/>
            </a:endParaRPr>
          </a:p>
        </p:txBody>
      </p:sp>
      <p:sp>
        <p:nvSpPr>
          <p:cNvPr id="8" name="TextBox 7">
            <a:extLst>
              <a:ext uri="{FF2B5EF4-FFF2-40B4-BE49-F238E27FC236}">
                <a16:creationId xmlns:a16="http://schemas.microsoft.com/office/drawing/2014/main" id="{D7B25E8F-89F8-4331-3473-6CA928A4736A}"/>
              </a:ext>
            </a:extLst>
          </p:cNvPr>
          <p:cNvSpPr txBox="1"/>
          <p:nvPr/>
        </p:nvSpPr>
        <p:spPr>
          <a:xfrm>
            <a:off x="8940987" y="2240400"/>
            <a:ext cx="2839752" cy="3503523"/>
          </a:xfrm>
          <a:prstGeom prst="rect">
            <a:avLst/>
          </a:prstGeom>
          <a:noFill/>
        </p:spPr>
        <p:txBody>
          <a:bodyPr wrap="square">
            <a:spAutoFit/>
          </a:bodyPr>
          <a:lstStyle/>
          <a:p>
            <a:pPr marL="342900" indent="-342900">
              <a:spcAft>
                <a:spcPts val="120"/>
              </a:spcAft>
              <a:buFont typeface="Arial" panose="020B0604020202020204" pitchFamily="34" charset="0"/>
              <a:buChar char="•"/>
            </a:pPr>
            <a:r>
              <a:rPr lang="en-US" sz="2000" dirty="0">
                <a:latin typeface="Cambria" panose="02040503050406030204" pitchFamily="18" charset="0"/>
                <a:ea typeface="Cambria" panose="02040503050406030204" pitchFamily="18" charset="0"/>
              </a:rPr>
              <a:t>Must be or have been an Officer of State Government or All India Service, with 25 years of service in Group A, and 3 years of experience in existing law or GST administration or finance/taxation in State Department.</a:t>
            </a:r>
            <a:endParaRPr lang="en-IN" sz="2000" dirty="0">
              <a:latin typeface="Cambria" panose="02040503050406030204" pitchFamily="18" charset="0"/>
              <a:ea typeface="Cambria" panose="02040503050406030204" pitchFamily="18" charset="0"/>
            </a:endParaRPr>
          </a:p>
        </p:txBody>
      </p:sp>
      <p:sp>
        <p:nvSpPr>
          <p:cNvPr id="9" name="Google Shape;392;p34">
            <a:extLst>
              <a:ext uri="{FF2B5EF4-FFF2-40B4-BE49-F238E27FC236}">
                <a16:creationId xmlns:a16="http://schemas.microsoft.com/office/drawing/2014/main" id="{92D7EB09-6A1E-ADF1-49A8-EEC0B7C2634C}"/>
              </a:ext>
            </a:extLst>
          </p:cNvPr>
          <p:cNvSpPr/>
          <p:nvPr/>
        </p:nvSpPr>
        <p:spPr>
          <a:xfrm>
            <a:off x="275889" y="5104039"/>
            <a:ext cx="1798030" cy="950046"/>
          </a:xfrm>
          <a:prstGeom prst="rect">
            <a:avLst/>
          </a:prstGeom>
          <a:solidFill>
            <a:schemeClr val="accent1">
              <a:lumMod val="75000"/>
            </a:schemeClr>
          </a:solidFill>
          <a:ln>
            <a:noFill/>
          </a:ln>
        </p:spPr>
        <p:txBody>
          <a:bodyPr spcFirstLastPara="1" wrap="square" lIns="91425" tIns="91425" rIns="91425" bIns="91425" anchor="ctr" anchorCtr="0">
            <a:noAutofit/>
          </a:bodyPr>
          <a:lstStyle/>
          <a:p>
            <a:pPr marL="0" lvl="0" indent="0" rtl="0">
              <a:spcBef>
                <a:spcPts val="0"/>
              </a:spcBef>
              <a:spcAft>
                <a:spcPts val="0"/>
              </a:spcAft>
              <a:buNone/>
            </a:pPr>
            <a:r>
              <a:rPr lang="en" b="1" dirty="0">
                <a:solidFill>
                  <a:schemeClr val="bg1"/>
                </a:solidFill>
                <a:latin typeface="Cambria" panose="02040503050406030204" pitchFamily="18" charset="0"/>
                <a:ea typeface="Cambria" panose="02040503050406030204" pitchFamily="18" charset="0"/>
              </a:rPr>
              <a:t>Term: 4 + 2 Yrs</a:t>
            </a:r>
          </a:p>
          <a:p>
            <a:pPr marL="0" lvl="0" indent="0" algn="ctr" rtl="0">
              <a:spcBef>
                <a:spcPts val="0"/>
              </a:spcBef>
              <a:spcAft>
                <a:spcPts val="0"/>
              </a:spcAft>
              <a:buNone/>
            </a:pPr>
            <a:r>
              <a:rPr lang="en" b="1" dirty="0">
                <a:solidFill>
                  <a:schemeClr val="bg1"/>
                </a:solidFill>
                <a:latin typeface="Cambria" panose="02040503050406030204" pitchFamily="18" charset="0"/>
                <a:ea typeface="Cambria" panose="02040503050406030204" pitchFamily="18" charset="0"/>
              </a:rPr>
              <a:t>Age: Min 50 Yrs</a:t>
            </a:r>
          </a:p>
          <a:p>
            <a:pPr marL="0" lvl="0" indent="0" algn="ctr" rtl="0">
              <a:spcBef>
                <a:spcPts val="0"/>
              </a:spcBef>
              <a:spcAft>
                <a:spcPts val="0"/>
              </a:spcAft>
              <a:buNone/>
            </a:pPr>
            <a:r>
              <a:rPr lang="en" b="1" dirty="0">
                <a:solidFill>
                  <a:schemeClr val="bg1"/>
                </a:solidFill>
                <a:latin typeface="Cambria" panose="02040503050406030204" pitchFamily="18" charset="0"/>
                <a:ea typeface="Cambria" panose="02040503050406030204" pitchFamily="18" charset="0"/>
              </a:rPr>
              <a:t>        Max 70 Yrs</a:t>
            </a:r>
            <a:endParaRPr b="1" dirty="0">
              <a:solidFill>
                <a:schemeClr val="bg1"/>
              </a:solidFill>
              <a:latin typeface="Cambria" panose="02040503050406030204" pitchFamily="18" charset="0"/>
              <a:ea typeface="Cambria" panose="02040503050406030204" pitchFamily="18" charset="0"/>
            </a:endParaRPr>
          </a:p>
        </p:txBody>
      </p:sp>
      <p:sp>
        <p:nvSpPr>
          <p:cNvPr id="11" name="Google Shape;392;p34">
            <a:extLst>
              <a:ext uri="{FF2B5EF4-FFF2-40B4-BE49-F238E27FC236}">
                <a16:creationId xmlns:a16="http://schemas.microsoft.com/office/drawing/2014/main" id="{2BFFD842-CA0C-0929-6E5A-4C3D0E504144}"/>
              </a:ext>
            </a:extLst>
          </p:cNvPr>
          <p:cNvSpPr/>
          <p:nvPr/>
        </p:nvSpPr>
        <p:spPr>
          <a:xfrm>
            <a:off x="2598438" y="5690665"/>
            <a:ext cx="1889592" cy="1016521"/>
          </a:xfrm>
          <a:prstGeom prst="rect">
            <a:avLst/>
          </a:prstGeom>
          <a:solidFill>
            <a:schemeClr val="accent1">
              <a:lumMod val="75000"/>
            </a:schemeClr>
          </a:solidFill>
          <a:ln>
            <a:noFill/>
          </a:ln>
        </p:spPr>
        <p:txBody>
          <a:bodyPr spcFirstLastPara="1" wrap="square" lIns="91425" tIns="91425" rIns="91425" bIns="91425" anchor="ctr" anchorCtr="0">
            <a:noAutofit/>
          </a:bodyPr>
          <a:lstStyle/>
          <a:p>
            <a:r>
              <a:rPr lang="en" b="1" dirty="0">
                <a:solidFill>
                  <a:schemeClr val="bg1"/>
                </a:solidFill>
                <a:latin typeface="Cambria" panose="02040503050406030204" pitchFamily="18" charset="0"/>
                <a:ea typeface="Cambria" panose="02040503050406030204" pitchFamily="18" charset="0"/>
              </a:rPr>
              <a:t>Term: 4 + 2 Yrs</a:t>
            </a:r>
          </a:p>
          <a:p>
            <a:pPr marL="0" lvl="0" indent="0" algn="ctr" rtl="0">
              <a:spcBef>
                <a:spcPts val="0"/>
              </a:spcBef>
              <a:spcAft>
                <a:spcPts val="0"/>
              </a:spcAft>
              <a:buNone/>
            </a:pPr>
            <a:r>
              <a:rPr lang="en" b="1" dirty="0">
                <a:solidFill>
                  <a:schemeClr val="bg1"/>
                </a:solidFill>
                <a:latin typeface="Cambria" panose="02040503050406030204" pitchFamily="18" charset="0"/>
                <a:ea typeface="Cambria" panose="02040503050406030204" pitchFamily="18" charset="0"/>
              </a:rPr>
              <a:t>Age: Min 50 Yrs </a:t>
            </a:r>
          </a:p>
          <a:p>
            <a:pPr marL="0" lvl="0" indent="0" algn="ctr" rtl="0">
              <a:spcBef>
                <a:spcPts val="0"/>
              </a:spcBef>
              <a:spcAft>
                <a:spcPts val="0"/>
              </a:spcAft>
              <a:buNone/>
            </a:pPr>
            <a:r>
              <a:rPr lang="en" b="1" dirty="0">
                <a:solidFill>
                  <a:schemeClr val="bg1"/>
                </a:solidFill>
                <a:latin typeface="Cambria" panose="02040503050406030204" pitchFamily="18" charset="0"/>
                <a:ea typeface="Cambria" panose="02040503050406030204" pitchFamily="18" charset="0"/>
              </a:rPr>
              <a:t>        Max 67 Yrs</a:t>
            </a:r>
            <a:endParaRPr b="1" dirty="0">
              <a:solidFill>
                <a:schemeClr val="bg1"/>
              </a:solidFill>
              <a:latin typeface="Cambria" panose="02040503050406030204" pitchFamily="18" charset="0"/>
              <a:ea typeface="Cambria" panose="02040503050406030204" pitchFamily="18" charset="0"/>
            </a:endParaRPr>
          </a:p>
        </p:txBody>
      </p:sp>
      <p:sp>
        <p:nvSpPr>
          <p:cNvPr id="12" name="Google Shape;392;p34">
            <a:extLst>
              <a:ext uri="{FF2B5EF4-FFF2-40B4-BE49-F238E27FC236}">
                <a16:creationId xmlns:a16="http://schemas.microsoft.com/office/drawing/2014/main" id="{958C5370-923F-8DCF-A27D-AEEF7C26E86E}"/>
              </a:ext>
            </a:extLst>
          </p:cNvPr>
          <p:cNvSpPr/>
          <p:nvPr/>
        </p:nvSpPr>
        <p:spPr>
          <a:xfrm>
            <a:off x="5849816" y="5982754"/>
            <a:ext cx="1889592" cy="724432"/>
          </a:xfrm>
          <a:prstGeom prst="rect">
            <a:avLst/>
          </a:prstGeom>
          <a:solidFill>
            <a:schemeClr val="accent1">
              <a:lumMod val="75000"/>
            </a:schemeClr>
          </a:solidFill>
          <a:ln>
            <a:noFill/>
          </a:ln>
        </p:spPr>
        <p:txBody>
          <a:bodyPr spcFirstLastPara="1" wrap="square" lIns="91425" tIns="91425" rIns="91425" bIns="91425" anchor="ctr" anchorCtr="0">
            <a:noAutofit/>
          </a:bodyPr>
          <a:lstStyle/>
          <a:p>
            <a:pPr lvl="0"/>
            <a:r>
              <a:rPr lang="en" b="1" dirty="0">
                <a:solidFill>
                  <a:schemeClr val="bg1"/>
                </a:solidFill>
                <a:latin typeface="Cambria" panose="02040503050406030204" pitchFamily="18" charset="0"/>
                <a:ea typeface="Cambria" panose="02040503050406030204" pitchFamily="18" charset="0"/>
              </a:rPr>
              <a:t>Term: 4 + 2 Yrs</a:t>
            </a:r>
          </a:p>
          <a:p>
            <a:pPr marL="0" lvl="0" indent="0" rtl="0">
              <a:spcBef>
                <a:spcPts val="0"/>
              </a:spcBef>
              <a:spcAft>
                <a:spcPts val="0"/>
              </a:spcAft>
              <a:buNone/>
            </a:pPr>
            <a:r>
              <a:rPr lang="en" b="1" dirty="0">
                <a:solidFill>
                  <a:schemeClr val="bg1"/>
                </a:solidFill>
                <a:latin typeface="Cambria" panose="02040503050406030204" pitchFamily="18" charset="0"/>
                <a:ea typeface="Cambria" panose="02040503050406030204" pitchFamily="18" charset="0"/>
              </a:rPr>
              <a:t>Age: Max 67 Yrs</a:t>
            </a:r>
            <a:endParaRPr b="1" dirty="0">
              <a:solidFill>
                <a:schemeClr val="bg1"/>
              </a:solidFill>
              <a:latin typeface="Cambria" panose="02040503050406030204" pitchFamily="18" charset="0"/>
              <a:ea typeface="Cambria" panose="02040503050406030204" pitchFamily="18" charset="0"/>
            </a:endParaRPr>
          </a:p>
        </p:txBody>
      </p:sp>
      <p:sp>
        <p:nvSpPr>
          <p:cNvPr id="14" name="Google Shape;392;p34">
            <a:extLst>
              <a:ext uri="{FF2B5EF4-FFF2-40B4-BE49-F238E27FC236}">
                <a16:creationId xmlns:a16="http://schemas.microsoft.com/office/drawing/2014/main" id="{5F8F14CB-3645-FFDF-951D-E133E3A9279A}"/>
              </a:ext>
            </a:extLst>
          </p:cNvPr>
          <p:cNvSpPr/>
          <p:nvPr/>
        </p:nvSpPr>
        <p:spPr>
          <a:xfrm>
            <a:off x="9249768" y="5897416"/>
            <a:ext cx="1889592" cy="724432"/>
          </a:xfrm>
          <a:prstGeom prst="rect">
            <a:avLst/>
          </a:prstGeom>
          <a:solidFill>
            <a:schemeClr val="accent1">
              <a:lumMod val="75000"/>
            </a:schemeClr>
          </a:solidFill>
          <a:ln>
            <a:noFill/>
          </a:ln>
        </p:spPr>
        <p:txBody>
          <a:bodyPr spcFirstLastPara="1" wrap="square" lIns="91425" tIns="91425" rIns="91425" bIns="91425" anchor="ctr" anchorCtr="0">
            <a:noAutofit/>
          </a:bodyPr>
          <a:lstStyle/>
          <a:p>
            <a:pPr lvl="0"/>
            <a:r>
              <a:rPr lang="en" b="1" dirty="0">
                <a:solidFill>
                  <a:schemeClr val="bg1"/>
                </a:solidFill>
                <a:latin typeface="Cambria" panose="02040503050406030204" pitchFamily="18" charset="0"/>
                <a:ea typeface="Cambria" panose="02040503050406030204" pitchFamily="18" charset="0"/>
              </a:rPr>
              <a:t>Term: 4 + 2 Yrs</a:t>
            </a:r>
          </a:p>
          <a:p>
            <a:pPr marL="0" lvl="0" indent="0" rtl="0">
              <a:spcBef>
                <a:spcPts val="0"/>
              </a:spcBef>
              <a:spcAft>
                <a:spcPts val="0"/>
              </a:spcAft>
              <a:buNone/>
            </a:pPr>
            <a:r>
              <a:rPr lang="en" b="1" dirty="0">
                <a:solidFill>
                  <a:schemeClr val="bg1"/>
                </a:solidFill>
                <a:latin typeface="Cambria" panose="02040503050406030204" pitchFamily="18" charset="0"/>
                <a:ea typeface="Cambria" panose="02040503050406030204" pitchFamily="18" charset="0"/>
              </a:rPr>
              <a:t>Age: Max 67 Yrs</a:t>
            </a:r>
            <a:endParaRPr b="1" dirty="0">
              <a:solidFill>
                <a:schemeClr val="bg1"/>
              </a:solidFill>
              <a:latin typeface="Cambria" panose="02040503050406030204" pitchFamily="18" charset="0"/>
              <a:ea typeface="Cambria" panose="02040503050406030204" pitchFamily="18" charset="0"/>
            </a:endParaRPr>
          </a:p>
        </p:txBody>
      </p:sp>
      <p:sp>
        <p:nvSpPr>
          <p:cNvPr id="10" name="Rectangle 1">
            <a:extLst>
              <a:ext uri="{FF2B5EF4-FFF2-40B4-BE49-F238E27FC236}">
                <a16:creationId xmlns:a16="http://schemas.microsoft.com/office/drawing/2014/main" id="{C44A75C8-6C6C-6E16-D7A2-34CDF24C6A9E}"/>
              </a:ext>
            </a:extLst>
          </p:cNvPr>
          <p:cNvSpPr/>
          <p:nvPr/>
        </p:nvSpPr>
        <p:spPr>
          <a:xfrm>
            <a:off x="1" y="-13448"/>
            <a:ext cx="11053482" cy="954741"/>
          </a:xfrm>
          <a:custGeom>
            <a:avLst/>
            <a:gdLst>
              <a:gd name="connsiteX0" fmla="*/ 0 w 10757647"/>
              <a:gd name="connsiteY0" fmla="*/ 0 h 941294"/>
              <a:gd name="connsiteX1" fmla="*/ 10757647 w 10757647"/>
              <a:gd name="connsiteY1" fmla="*/ 0 h 941294"/>
              <a:gd name="connsiteX2" fmla="*/ 10757647 w 10757647"/>
              <a:gd name="connsiteY2" fmla="*/ 941294 h 941294"/>
              <a:gd name="connsiteX3" fmla="*/ 0 w 10757647"/>
              <a:gd name="connsiteY3" fmla="*/ 941294 h 941294"/>
              <a:gd name="connsiteX4" fmla="*/ 0 w 10757647"/>
              <a:gd name="connsiteY4" fmla="*/ 0 h 941294"/>
              <a:gd name="connsiteX0" fmla="*/ 0 w 11053482"/>
              <a:gd name="connsiteY0" fmla="*/ 13447 h 954741"/>
              <a:gd name="connsiteX1" fmla="*/ 11053482 w 11053482"/>
              <a:gd name="connsiteY1" fmla="*/ 0 h 954741"/>
              <a:gd name="connsiteX2" fmla="*/ 10757647 w 11053482"/>
              <a:gd name="connsiteY2" fmla="*/ 954741 h 954741"/>
              <a:gd name="connsiteX3" fmla="*/ 0 w 11053482"/>
              <a:gd name="connsiteY3" fmla="*/ 954741 h 954741"/>
              <a:gd name="connsiteX4" fmla="*/ 0 w 11053482"/>
              <a:gd name="connsiteY4" fmla="*/ 13447 h 9547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53482" h="954741">
                <a:moveTo>
                  <a:pt x="0" y="13447"/>
                </a:moveTo>
                <a:lnTo>
                  <a:pt x="11053482" y="0"/>
                </a:lnTo>
                <a:lnTo>
                  <a:pt x="10757647" y="954741"/>
                </a:lnTo>
                <a:lnTo>
                  <a:pt x="0" y="954741"/>
                </a:lnTo>
                <a:lnTo>
                  <a:pt x="0" y="13447"/>
                </a:lnTo>
                <a:close/>
              </a:path>
            </a:pathLst>
          </a:custGeom>
          <a:solidFill>
            <a:schemeClr val="accent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3" name="TextBox 12">
            <a:extLst>
              <a:ext uri="{FF2B5EF4-FFF2-40B4-BE49-F238E27FC236}">
                <a16:creationId xmlns:a16="http://schemas.microsoft.com/office/drawing/2014/main" id="{DBAF6012-C7C3-E7D3-C42B-7D860E4BD0E1}"/>
              </a:ext>
            </a:extLst>
          </p:cNvPr>
          <p:cNvSpPr txBox="1"/>
          <p:nvPr/>
        </p:nvSpPr>
        <p:spPr>
          <a:xfrm>
            <a:off x="327025" y="142515"/>
            <a:ext cx="10468354" cy="646331"/>
          </a:xfrm>
          <a:prstGeom prst="rect">
            <a:avLst/>
          </a:prstGeom>
          <a:noFill/>
        </p:spPr>
        <p:txBody>
          <a:bodyPr wrap="square">
            <a:spAutoFit/>
          </a:bodyPr>
          <a:lstStyle/>
          <a:p>
            <a:r>
              <a:rPr lang="en-US" sz="3600" i="1" dirty="0">
                <a:solidFill>
                  <a:schemeClr val="bg1"/>
                </a:solidFill>
                <a:latin typeface="Cambria" panose="02040503050406030204" pitchFamily="18" charset="0"/>
                <a:ea typeface="Cambria" panose="02040503050406030204" pitchFamily="18" charset="0"/>
              </a:rPr>
              <a:t>Appointment of the Members (Section 110)</a:t>
            </a:r>
            <a:endParaRPr lang="en-IN" sz="3600" i="1" dirty="0">
              <a:solidFill>
                <a:schemeClr val="bg1"/>
              </a:solidFill>
              <a:latin typeface="Cambria" panose="02040503050406030204" pitchFamily="18" charset="0"/>
              <a:ea typeface="Cambria" panose="02040503050406030204" pitchFamily="18" charset="0"/>
            </a:endParaRPr>
          </a:p>
        </p:txBody>
      </p:sp>
      <p:sp>
        <p:nvSpPr>
          <p:cNvPr id="15" name="Rectangle 14">
            <a:extLst>
              <a:ext uri="{FF2B5EF4-FFF2-40B4-BE49-F238E27FC236}">
                <a16:creationId xmlns:a16="http://schemas.microsoft.com/office/drawing/2014/main" id="{23C2B3A1-8895-3474-3E55-F0605A7973A2}"/>
              </a:ext>
            </a:extLst>
          </p:cNvPr>
          <p:cNvSpPr/>
          <p:nvPr/>
        </p:nvSpPr>
        <p:spPr>
          <a:xfrm>
            <a:off x="12021483" y="0"/>
            <a:ext cx="170517" cy="6871448"/>
          </a:xfrm>
          <a:prstGeom prst="rect">
            <a:avLst/>
          </a:prstGeom>
          <a:solidFill>
            <a:schemeClr val="accent1">
              <a:lumMod val="7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22175630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83612F-A49C-47C2-DA1A-DBE93F37D87B}"/>
            </a:ext>
          </a:extLst>
        </p:cNvPr>
        <p:cNvGrpSpPr/>
        <p:nvPr/>
      </p:nvGrpSpPr>
      <p:grpSpPr>
        <a:xfrm>
          <a:off x="0" y="0"/>
          <a:ext cx="0" cy="0"/>
          <a:chOff x="0" y="0"/>
          <a:chExt cx="0" cy="0"/>
        </a:xfrm>
      </p:grpSpPr>
      <p:sp>
        <p:nvSpPr>
          <p:cNvPr id="2" name="Footer Placeholder 1">
            <a:extLst>
              <a:ext uri="{FF2B5EF4-FFF2-40B4-BE49-F238E27FC236}">
                <a16:creationId xmlns:a16="http://schemas.microsoft.com/office/drawing/2014/main" id="{2E089C14-57A5-95CF-3B1D-845CED09D237}"/>
              </a:ext>
            </a:extLst>
          </p:cNvPr>
          <p:cNvSpPr>
            <a:spLocks noGrp="1"/>
          </p:cNvSpPr>
          <p:nvPr>
            <p:ph type="ftr" sz="quarter" idx="11"/>
          </p:nvPr>
        </p:nvSpPr>
        <p:spPr/>
        <p:txBody>
          <a:bodyPr/>
          <a:lstStyle/>
          <a:p>
            <a:r>
              <a:rPr lang="en-US"/>
              <a:t>HNA &amp; CO LLP</a:t>
            </a:r>
          </a:p>
        </p:txBody>
      </p:sp>
      <p:sp>
        <p:nvSpPr>
          <p:cNvPr id="3" name="Rectangle 2">
            <a:extLst>
              <a:ext uri="{FF2B5EF4-FFF2-40B4-BE49-F238E27FC236}">
                <a16:creationId xmlns:a16="http://schemas.microsoft.com/office/drawing/2014/main" id="{CCC52F95-109A-DC6B-535C-61EB11C2891D}"/>
              </a:ext>
            </a:extLst>
          </p:cNvPr>
          <p:cNvSpPr/>
          <p:nvPr/>
        </p:nvSpPr>
        <p:spPr>
          <a:xfrm>
            <a:off x="-76200" y="0"/>
            <a:ext cx="8153400" cy="6858000"/>
          </a:xfrm>
          <a:prstGeom prst="rect">
            <a:avLst/>
          </a:prstGeom>
          <a:solidFill>
            <a:srgbClr val="09156B"/>
          </a:solidFill>
          <a:ln>
            <a:solidFill>
              <a:srgbClr val="09156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Isosceles Triangle 4">
            <a:extLst>
              <a:ext uri="{FF2B5EF4-FFF2-40B4-BE49-F238E27FC236}">
                <a16:creationId xmlns:a16="http://schemas.microsoft.com/office/drawing/2014/main" id="{2CBA44BE-022E-B487-094D-A8C8E15EF934}"/>
              </a:ext>
            </a:extLst>
          </p:cNvPr>
          <p:cNvSpPr/>
          <p:nvPr/>
        </p:nvSpPr>
        <p:spPr>
          <a:xfrm>
            <a:off x="5831174" y="0"/>
            <a:ext cx="4691921" cy="6858000"/>
          </a:xfrm>
          <a:prstGeom prst="triangl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5">
            <a:extLst>
              <a:ext uri="{FF2B5EF4-FFF2-40B4-BE49-F238E27FC236}">
                <a16:creationId xmlns:a16="http://schemas.microsoft.com/office/drawing/2014/main" id="{B6F03A55-236D-DDDE-CB45-6D1516AEDA02}"/>
              </a:ext>
            </a:extLst>
          </p:cNvPr>
          <p:cNvSpPr/>
          <p:nvPr/>
        </p:nvSpPr>
        <p:spPr>
          <a:xfrm>
            <a:off x="253583" y="2123242"/>
            <a:ext cx="6297118" cy="1169233"/>
          </a:xfrm>
          <a:prstGeom prst="rect">
            <a:avLst/>
          </a:prstGeom>
          <a:solidFill>
            <a:srgbClr val="09156B"/>
          </a:solidFill>
          <a:ln>
            <a:solidFill>
              <a:srgbClr val="09156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457200" marR="0" indent="457200" algn="ctr">
              <a:spcBef>
                <a:spcPts val="0"/>
              </a:spcBef>
              <a:spcAft>
                <a:spcPts val="0"/>
              </a:spcAft>
            </a:pPr>
            <a:r>
              <a:rPr lang="en-IN" sz="4000" b="1" i="0">
                <a:effectLst/>
                <a:latin typeface="Cambria" panose="02040503050406030204" pitchFamily="18" charset="0"/>
                <a:ea typeface="Cambria" panose="02040503050406030204" pitchFamily="18" charset="0"/>
              </a:rPr>
              <a:t>Origin of Tribunal System in India</a:t>
            </a:r>
            <a:endParaRPr lang="en-US" sz="4000">
              <a:latin typeface="Cambria" panose="02040503050406030204" pitchFamily="18" charset="0"/>
              <a:ea typeface="Cambria" panose="02040503050406030204" pitchFamily="18" charset="0"/>
              <a:cs typeface="Times New Roman" panose="02020603050405020304" pitchFamily="18" charset="0"/>
            </a:endParaRPr>
          </a:p>
        </p:txBody>
      </p:sp>
      <p:pic>
        <p:nvPicPr>
          <p:cNvPr id="4" name="Picture 3" descr="Administrative Tribunals in India: Features, Pros, Cons, Challenges | UPSC">
            <a:extLst>
              <a:ext uri="{FF2B5EF4-FFF2-40B4-BE49-F238E27FC236}">
                <a16:creationId xmlns:a16="http://schemas.microsoft.com/office/drawing/2014/main" id="{CB2B65D1-57B1-9471-5DFB-A906A296F9F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72107" y="2935478"/>
            <a:ext cx="4856185" cy="3922522"/>
          </a:xfrm>
          <a:prstGeom prst="rect">
            <a:avLst/>
          </a:prstGeom>
          <a:noFill/>
          <a:extLst>
            <a:ext uri="{909E8E84-426E-40DD-AFC4-6F175D3DCCD1}">
              <a14:hiddenFill xmlns:a14="http://schemas.microsoft.com/office/drawing/2010/main">
                <a:solidFill>
                  <a:srgbClr val="FFFFFF"/>
                </a:solidFill>
              </a14:hiddenFill>
            </a:ext>
          </a:extLst>
        </p:spPr>
      </p:pic>
      <p:sp>
        <p:nvSpPr>
          <p:cNvPr id="7" name="Footer Placeholder 1">
            <a:extLst>
              <a:ext uri="{FF2B5EF4-FFF2-40B4-BE49-F238E27FC236}">
                <a16:creationId xmlns:a16="http://schemas.microsoft.com/office/drawing/2014/main" id="{F28578B4-45B7-F80E-AD7E-ED67B6F868A1}"/>
              </a:ext>
            </a:extLst>
          </p:cNvPr>
          <p:cNvSpPr txBox="1">
            <a:spLocks/>
          </p:cNvSpPr>
          <p:nvPr/>
        </p:nvSpPr>
        <p:spPr>
          <a:xfrm>
            <a:off x="3089848" y="6378575"/>
            <a:ext cx="4114800" cy="365125"/>
          </a:xfrm>
          <a:prstGeom prst="rect">
            <a:avLst/>
          </a:prstGeom>
          <a:solidFill>
            <a:schemeClr val="bg1"/>
          </a:solidFill>
          <a:ln>
            <a:solidFill>
              <a:schemeClr val="bg1"/>
            </a:solidFill>
          </a:ln>
        </p:spPr>
        <p:txBody>
          <a:bodyPr vert="horz" lIns="91440" tIns="45720" rIns="91440" bIns="45720" rtlCol="0" anchor="ctr"/>
          <a:lstStyle>
            <a:defPPr>
              <a:defRPr lang="en-US"/>
            </a:defPPr>
            <a:lvl1pPr marL="0" algn="ct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solidFill>
                  <a:srgbClr val="000000"/>
                </a:solidFill>
              </a:rPr>
              <a:t>HNA &amp; CO LLP</a:t>
            </a:r>
            <a:endParaRPr lang="en-US" dirty="0">
              <a:solidFill>
                <a:srgbClr val="000000"/>
              </a:solidFill>
            </a:endParaRPr>
          </a:p>
        </p:txBody>
      </p:sp>
    </p:spTree>
    <p:extLst>
      <p:ext uri="{BB962C8B-B14F-4D97-AF65-F5344CB8AC3E}">
        <p14:creationId xmlns:p14="http://schemas.microsoft.com/office/powerpoint/2010/main" val="1812631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FA96FE97-5E27-FC36-5E3A-511A31E6C789}"/>
              </a:ext>
            </a:extLst>
          </p:cNvPr>
          <p:cNvSpPr>
            <a:spLocks noGrp="1"/>
          </p:cNvSpPr>
          <p:nvPr>
            <p:ph type="body" sz="quarter" idx="27"/>
          </p:nvPr>
        </p:nvSpPr>
        <p:spPr/>
        <p:txBody>
          <a:bodyPr/>
          <a:lstStyle/>
          <a:p>
            <a:r>
              <a:rPr lang="en-US" dirty="0"/>
              <a:t>ROI</a:t>
            </a:r>
          </a:p>
        </p:txBody>
      </p:sp>
      <p:sp>
        <p:nvSpPr>
          <p:cNvPr id="10" name="Text Placeholder 9">
            <a:extLst>
              <a:ext uri="{FF2B5EF4-FFF2-40B4-BE49-F238E27FC236}">
                <a16:creationId xmlns:a16="http://schemas.microsoft.com/office/drawing/2014/main" id="{4CE5DE1C-24E7-3841-9376-89E91B4A4762}"/>
              </a:ext>
            </a:extLst>
          </p:cNvPr>
          <p:cNvSpPr>
            <a:spLocks noGrp="1"/>
          </p:cNvSpPr>
          <p:nvPr>
            <p:ph type="body" sz="quarter" idx="28"/>
          </p:nvPr>
        </p:nvSpPr>
        <p:spPr>
          <a:xfrm>
            <a:off x="3240803" y="1047136"/>
            <a:ext cx="8511433" cy="565883"/>
          </a:xfrm>
        </p:spPr>
        <p:txBody>
          <a:bodyPr/>
          <a:lstStyle/>
          <a:p>
            <a:pPr marL="0" indent="0">
              <a:buNone/>
            </a:pPr>
            <a:r>
              <a:rPr lang="en-US" sz="2400" b="1" dirty="0">
                <a:solidFill>
                  <a:schemeClr val="tx1"/>
                </a:solidFill>
                <a:latin typeface="Cambria" panose="02040503050406030204" pitchFamily="18" charset="0"/>
                <a:ea typeface="Cambria" panose="02040503050406030204" pitchFamily="18" charset="0"/>
              </a:rPr>
              <a:t>Power to regulate procedure:</a:t>
            </a:r>
          </a:p>
          <a:p>
            <a:pPr algn="just"/>
            <a:r>
              <a:rPr lang="en-US" sz="2400" dirty="0">
                <a:solidFill>
                  <a:schemeClr val="tx1"/>
                </a:solidFill>
                <a:latin typeface="Cambria" panose="02040503050406030204" pitchFamily="18" charset="0"/>
                <a:ea typeface="Cambria" panose="02040503050406030204" pitchFamily="18" charset="0"/>
              </a:rPr>
              <a:t>The Appellate Tribunal is not bound by the procedure laid down in the Code of Civil Procedures, 1908. It shall be guided by the Principles of Natural Justice.</a:t>
            </a:r>
          </a:p>
          <a:p>
            <a:pPr algn="just"/>
            <a:r>
              <a:rPr lang="en-US" sz="2400" dirty="0">
                <a:solidFill>
                  <a:schemeClr val="tx1"/>
                </a:solidFill>
                <a:latin typeface="Cambria" panose="02040503050406030204" pitchFamily="18" charset="0"/>
                <a:ea typeface="Cambria" panose="02040503050406030204" pitchFamily="18" charset="0"/>
              </a:rPr>
              <a:t>The Appellate Tribunal shall have the power to regulate its own procedure, subject to other provisions and rules. </a:t>
            </a:r>
          </a:p>
          <a:p>
            <a:pPr marL="0" indent="0" algn="just">
              <a:buNone/>
            </a:pPr>
            <a:endParaRPr lang="en-US" sz="2400" b="1" dirty="0">
              <a:solidFill>
                <a:schemeClr val="tx1"/>
              </a:solidFill>
              <a:latin typeface="Cambria" panose="02040503050406030204" pitchFamily="18" charset="0"/>
              <a:ea typeface="Cambria" panose="02040503050406030204" pitchFamily="18" charset="0"/>
            </a:endParaRPr>
          </a:p>
          <a:p>
            <a:pPr marL="0" indent="0" algn="just">
              <a:buNone/>
            </a:pPr>
            <a:r>
              <a:rPr lang="en-US" sz="2400" b="1" dirty="0">
                <a:solidFill>
                  <a:schemeClr val="tx1"/>
                </a:solidFill>
                <a:latin typeface="Cambria" panose="02040503050406030204" pitchFamily="18" charset="0"/>
                <a:ea typeface="Cambria" panose="02040503050406030204" pitchFamily="18" charset="0"/>
              </a:rPr>
              <a:t>Powers of a Civil Court:</a:t>
            </a:r>
          </a:p>
          <a:p>
            <a:pPr algn="just"/>
            <a:r>
              <a:rPr lang="en-US" sz="2400" dirty="0">
                <a:solidFill>
                  <a:schemeClr val="tx1"/>
                </a:solidFill>
                <a:latin typeface="Cambria" panose="02040503050406030204" pitchFamily="18" charset="0"/>
                <a:ea typeface="Cambria" panose="02040503050406030204" pitchFamily="18" charset="0"/>
              </a:rPr>
              <a:t>The Appellate Tribunal shall have the same powers as are vested in a civil court under the Code of Civil Procedure, 1908, while trying a suit, in respect of the following matters-</a:t>
            </a:r>
          </a:p>
          <a:p>
            <a:pPr marL="457200" lvl="1" indent="0" algn="just">
              <a:buNone/>
            </a:pPr>
            <a:r>
              <a:rPr lang="en-US" sz="2400" dirty="0">
                <a:solidFill>
                  <a:schemeClr val="tx1"/>
                </a:solidFill>
                <a:latin typeface="Cambria" panose="02040503050406030204" pitchFamily="18" charset="0"/>
                <a:ea typeface="Cambria" panose="02040503050406030204" pitchFamily="18" charset="0"/>
              </a:rPr>
              <a:t>(a) summoning and enforcing the attendance of any person and examining him on oath;</a:t>
            </a:r>
          </a:p>
          <a:p>
            <a:pPr marL="457200" lvl="1" indent="0" algn="just">
              <a:buNone/>
            </a:pPr>
            <a:r>
              <a:rPr lang="en-US" sz="2400" dirty="0">
                <a:solidFill>
                  <a:schemeClr val="tx1"/>
                </a:solidFill>
                <a:latin typeface="Cambria" panose="02040503050406030204" pitchFamily="18" charset="0"/>
                <a:ea typeface="Cambria" panose="02040503050406030204" pitchFamily="18" charset="0"/>
              </a:rPr>
              <a:t>(b) requiring the discovery and production of documents;</a:t>
            </a:r>
          </a:p>
          <a:p>
            <a:pPr marL="0" indent="0" algn="just">
              <a:buNone/>
            </a:pPr>
            <a:endParaRPr lang="en-US" sz="2400" dirty="0">
              <a:solidFill>
                <a:schemeClr val="tx1"/>
              </a:solidFill>
              <a:latin typeface="Cambria" panose="02040503050406030204" pitchFamily="18" charset="0"/>
              <a:ea typeface="Cambria" panose="02040503050406030204" pitchFamily="18" charset="0"/>
            </a:endParaRPr>
          </a:p>
          <a:p>
            <a:pPr algn="just"/>
            <a:endParaRPr lang="en-US" sz="2400" dirty="0">
              <a:solidFill>
                <a:schemeClr val="tx1"/>
              </a:solidFill>
              <a:latin typeface="Cambria" panose="02040503050406030204" pitchFamily="18" charset="0"/>
              <a:ea typeface="Cambria" panose="02040503050406030204" pitchFamily="18" charset="0"/>
            </a:endParaRPr>
          </a:p>
        </p:txBody>
      </p:sp>
      <p:sp>
        <p:nvSpPr>
          <p:cNvPr id="2" name="Rectangle 1">
            <a:extLst>
              <a:ext uri="{FF2B5EF4-FFF2-40B4-BE49-F238E27FC236}">
                <a16:creationId xmlns:a16="http://schemas.microsoft.com/office/drawing/2014/main" id="{B37FF95C-6645-A428-78B5-46C7DFF38460}"/>
              </a:ext>
            </a:extLst>
          </p:cNvPr>
          <p:cNvSpPr/>
          <p:nvPr/>
        </p:nvSpPr>
        <p:spPr>
          <a:xfrm>
            <a:off x="12021483" y="0"/>
            <a:ext cx="170517" cy="6871448"/>
          </a:xfrm>
          <a:prstGeom prst="rect">
            <a:avLst/>
          </a:prstGeom>
          <a:solidFill>
            <a:schemeClr val="accent1">
              <a:lumMod val="7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 name="Rectangle 1">
            <a:extLst>
              <a:ext uri="{FF2B5EF4-FFF2-40B4-BE49-F238E27FC236}">
                <a16:creationId xmlns:a16="http://schemas.microsoft.com/office/drawing/2014/main" id="{A3FA9980-894D-5285-7594-1B4C25721A2E}"/>
              </a:ext>
            </a:extLst>
          </p:cNvPr>
          <p:cNvSpPr/>
          <p:nvPr/>
        </p:nvSpPr>
        <p:spPr>
          <a:xfrm>
            <a:off x="1" y="-13448"/>
            <a:ext cx="11053482" cy="954741"/>
          </a:xfrm>
          <a:custGeom>
            <a:avLst/>
            <a:gdLst>
              <a:gd name="connsiteX0" fmla="*/ 0 w 10757647"/>
              <a:gd name="connsiteY0" fmla="*/ 0 h 941294"/>
              <a:gd name="connsiteX1" fmla="*/ 10757647 w 10757647"/>
              <a:gd name="connsiteY1" fmla="*/ 0 h 941294"/>
              <a:gd name="connsiteX2" fmla="*/ 10757647 w 10757647"/>
              <a:gd name="connsiteY2" fmla="*/ 941294 h 941294"/>
              <a:gd name="connsiteX3" fmla="*/ 0 w 10757647"/>
              <a:gd name="connsiteY3" fmla="*/ 941294 h 941294"/>
              <a:gd name="connsiteX4" fmla="*/ 0 w 10757647"/>
              <a:gd name="connsiteY4" fmla="*/ 0 h 941294"/>
              <a:gd name="connsiteX0" fmla="*/ 0 w 11053482"/>
              <a:gd name="connsiteY0" fmla="*/ 13447 h 954741"/>
              <a:gd name="connsiteX1" fmla="*/ 11053482 w 11053482"/>
              <a:gd name="connsiteY1" fmla="*/ 0 h 954741"/>
              <a:gd name="connsiteX2" fmla="*/ 10757647 w 11053482"/>
              <a:gd name="connsiteY2" fmla="*/ 954741 h 954741"/>
              <a:gd name="connsiteX3" fmla="*/ 0 w 11053482"/>
              <a:gd name="connsiteY3" fmla="*/ 954741 h 954741"/>
              <a:gd name="connsiteX4" fmla="*/ 0 w 11053482"/>
              <a:gd name="connsiteY4" fmla="*/ 13447 h 9547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53482" h="954741">
                <a:moveTo>
                  <a:pt x="0" y="13447"/>
                </a:moveTo>
                <a:lnTo>
                  <a:pt x="11053482" y="0"/>
                </a:lnTo>
                <a:lnTo>
                  <a:pt x="10757647" y="954741"/>
                </a:lnTo>
                <a:lnTo>
                  <a:pt x="0" y="954741"/>
                </a:lnTo>
                <a:lnTo>
                  <a:pt x="0" y="13447"/>
                </a:lnTo>
                <a:close/>
              </a:path>
            </a:pathLst>
          </a:custGeom>
          <a:solidFill>
            <a:schemeClr val="accent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TextBox 4">
            <a:extLst>
              <a:ext uri="{FF2B5EF4-FFF2-40B4-BE49-F238E27FC236}">
                <a16:creationId xmlns:a16="http://schemas.microsoft.com/office/drawing/2014/main" id="{CEBAC7F3-CC6C-A70F-E8F2-E59A9269B4A4}"/>
              </a:ext>
            </a:extLst>
          </p:cNvPr>
          <p:cNvSpPr txBox="1"/>
          <p:nvPr/>
        </p:nvSpPr>
        <p:spPr>
          <a:xfrm>
            <a:off x="327025" y="142515"/>
            <a:ext cx="10468354" cy="646331"/>
          </a:xfrm>
          <a:prstGeom prst="rect">
            <a:avLst/>
          </a:prstGeom>
          <a:noFill/>
        </p:spPr>
        <p:txBody>
          <a:bodyPr wrap="square">
            <a:spAutoFit/>
          </a:bodyPr>
          <a:lstStyle/>
          <a:p>
            <a:r>
              <a:rPr lang="en-US" sz="3600" i="1" dirty="0">
                <a:solidFill>
                  <a:schemeClr val="bg1"/>
                </a:solidFill>
                <a:latin typeface="Cambria" panose="02040503050406030204" pitchFamily="18" charset="0"/>
                <a:ea typeface="Cambria" panose="02040503050406030204" pitchFamily="18" charset="0"/>
              </a:rPr>
              <a:t>Procedure before Appellate Tribunal</a:t>
            </a:r>
            <a:endParaRPr lang="en-IN" sz="3600" i="1" dirty="0">
              <a:solidFill>
                <a:schemeClr val="bg1"/>
              </a:solidFill>
              <a:latin typeface="Cambria" panose="02040503050406030204" pitchFamily="18" charset="0"/>
              <a:ea typeface="Cambria" panose="02040503050406030204" pitchFamily="18" charset="0"/>
            </a:endParaRPr>
          </a:p>
        </p:txBody>
      </p:sp>
      <p:sp>
        <p:nvSpPr>
          <p:cNvPr id="11" name="Title 2">
            <a:extLst>
              <a:ext uri="{FF2B5EF4-FFF2-40B4-BE49-F238E27FC236}">
                <a16:creationId xmlns:a16="http://schemas.microsoft.com/office/drawing/2014/main" id="{49660EE1-7EEC-6874-B761-836CE1AB4375}"/>
              </a:ext>
            </a:extLst>
          </p:cNvPr>
          <p:cNvSpPr>
            <a:spLocks noGrp="1"/>
          </p:cNvSpPr>
          <p:nvPr>
            <p:ph type="title"/>
          </p:nvPr>
        </p:nvSpPr>
        <p:spPr>
          <a:xfrm>
            <a:off x="0" y="1601615"/>
            <a:ext cx="3240803" cy="565882"/>
          </a:xfrm>
          <a:solidFill>
            <a:schemeClr val="accent1">
              <a:lumMod val="75000"/>
            </a:schemeClr>
          </a:solidFill>
        </p:spPr>
        <p:txBody>
          <a:bodyPr/>
          <a:lstStyle/>
          <a:p>
            <a:r>
              <a:rPr lang="en-US" sz="3000" dirty="0">
                <a:solidFill>
                  <a:schemeClr val="bg1"/>
                </a:solidFill>
                <a:latin typeface="Cambria" panose="02040503050406030204" pitchFamily="18" charset="0"/>
                <a:ea typeface="Cambria" panose="02040503050406030204" pitchFamily="18" charset="0"/>
              </a:rPr>
              <a:t>Section 111</a:t>
            </a:r>
            <a:r>
              <a:rPr lang="en-US" sz="2400" dirty="0">
                <a:solidFill>
                  <a:schemeClr val="bg1"/>
                </a:solidFill>
                <a:latin typeface="Cambria" panose="02040503050406030204" pitchFamily="18" charset="0"/>
                <a:ea typeface="Cambria" panose="02040503050406030204" pitchFamily="18" charset="0"/>
              </a:rPr>
              <a:t> </a:t>
            </a:r>
          </a:p>
        </p:txBody>
      </p:sp>
      <p:sp>
        <p:nvSpPr>
          <p:cNvPr id="7" name="Picture Placeholder 6">
            <a:extLst>
              <a:ext uri="{FF2B5EF4-FFF2-40B4-BE49-F238E27FC236}">
                <a16:creationId xmlns:a16="http://schemas.microsoft.com/office/drawing/2014/main" id="{35A6146C-CEAD-A5FC-059B-9962CC6473B3}"/>
              </a:ext>
            </a:extLst>
          </p:cNvPr>
          <p:cNvSpPr>
            <a:spLocks noGrp="1"/>
          </p:cNvSpPr>
          <p:nvPr>
            <p:ph type="pic" sz="quarter" idx="36"/>
          </p:nvPr>
        </p:nvSpPr>
        <p:spPr/>
        <p:txBody>
          <a:bodyPr/>
          <a:lstStyle/>
          <a:p>
            <a:endParaRPr lang="en-US"/>
          </a:p>
        </p:txBody>
      </p:sp>
    </p:spTree>
    <p:extLst>
      <p:ext uri="{BB962C8B-B14F-4D97-AF65-F5344CB8AC3E}">
        <p14:creationId xmlns:p14="http://schemas.microsoft.com/office/powerpoint/2010/main" val="36176003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FA96FE97-5E27-FC36-5E3A-511A31E6C789}"/>
              </a:ext>
            </a:extLst>
          </p:cNvPr>
          <p:cNvSpPr>
            <a:spLocks noGrp="1"/>
          </p:cNvSpPr>
          <p:nvPr>
            <p:ph type="body" sz="quarter" idx="27"/>
          </p:nvPr>
        </p:nvSpPr>
        <p:spPr/>
        <p:txBody>
          <a:bodyPr/>
          <a:lstStyle/>
          <a:p>
            <a:r>
              <a:rPr lang="en-US" dirty="0"/>
              <a:t>ROI</a:t>
            </a:r>
          </a:p>
        </p:txBody>
      </p:sp>
      <p:sp>
        <p:nvSpPr>
          <p:cNvPr id="10" name="Text Placeholder 9">
            <a:extLst>
              <a:ext uri="{FF2B5EF4-FFF2-40B4-BE49-F238E27FC236}">
                <a16:creationId xmlns:a16="http://schemas.microsoft.com/office/drawing/2014/main" id="{4CE5DE1C-24E7-3841-9376-89E91B4A4762}"/>
              </a:ext>
            </a:extLst>
          </p:cNvPr>
          <p:cNvSpPr>
            <a:spLocks noGrp="1"/>
          </p:cNvSpPr>
          <p:nvPr>
            <p:ph type="body" sz="quarter" idx="28"/>
          </p:nvPr>
        </p:nvSpPr>
        <p:spPr>
          <a:xfrm>
            <a:off x="3240803" y="1100931"/>
            <a:ext cx="8518806" cy="565883"/>
          </a:xfrm>
        </p:spPr>
        <p:txBody>
          <a:bodyPr/>
          <a:lstStyle/>
          <a:p>
            <a:pPr marL="0" indent="0" algn="just">
              <a:buNone/>
            </a:pPr>
            <a:r>
              <a:rPr lang="en-US" sz="2800" dirty="0">
                <a:solidFill>
                  <a:schemeClr val="tx1"/>
                </a:solidFill>
                <a:latin typeface="Cambria" panose="02040503050406030204" pitchFamily="18" charset="0"/>
                <a:ea typeface="Cambria" panose="02040503050406030204" pitchFamily="18" charset="0"/>
              </a:rPr>
              <a:t>(c) receiving evidence on affidavits;</a:t>
            </a:r>
          </a:p>
          <a:p>
            <a:pPr marL="0" indent="0" algn="just">
              <a:buNone/>
            </a:pPr>
            <a:r>
              <a:rPr lang="en-US" sz="2800" dirty="0">
                <a:solidFill>
                  <a:schemeClr val="tx1"/>
                </a:solidFill>
                <a:latin typeface="Cambria" panose="02040503050406030204" pitchFamily="18" charset="0"/>
                <a:ea typeface="Cambria" panose="02040503050406030204" pitchFamily="18" charset="0"/>
              </a:rPr>
              <a:t>(d) requisitioning any public record or document or a copy of such record or document from any office;</a:t>
            </a:r>
          </a:p>
          <a:p>
            <a:pPr marL="0" indent="0" algn="just">
              <a:buNone/>
            </a:pPr>
            <a:r>
              <a:rPr lang="en-US" sz="2800" dirty="0">
                <a:solidFill>
                  <a:schemeClr val="tx1"/>
                </a:solidFill>
                <a:latin typeface="Cambria" panose="02040503050406030204" pitchFamily="18" charset="0"/>
                <a:ea typeface="Cambria" panose="02040503050406030204" pitchFamily="18" charset="0"/>
              </a:rPr>
              <a:t>(e) issuing commissions for the examination of witnesses or documents;</a:t>
            </a:r>
          </a:p>
          <a:p>
            <a:pPr marL="0" indent="0" algn="just">
              <a:buNone/>
            </a:pPr>
            <a:r>
              <a:rPr lang="en-US" sz="2800" dirty="0">
                <a:solidFill>
                  <a:schemeClr val="tx1"/>
                </a:solidFill>
                <a:latin typeface="Cambria" panose="02040503050406030204" pitchFamily="18" charset="0"/>
                <a:ea typeface="Cambria" panose="02040503050406030204" pitchFamily="18" charset="0"/>
              </a:rPr>
              <a:t>(f) dismissing a representation for default or deciding it ex </a:t>
            </a:r>
            <a:r>
              <a:rPr lang="en-US" sz="2800" dirty="0" err="1">
                <a:solidFill>
                  <a:schemeClr val="tx1"/>
                </a:solidFill>
                <a:latin typeface="Cambria" panose="02040503050406030204" pitchFamily="18" charset="0"/>
                <a:ea typeface="Cambria" panose="02040503050406030204" pitchFamily="18" charset="0"/>
              </a:rPr>
              <a:t>parte</a:t>
            </a:r>
            <a:r>
              <a:rPr lang="en-US" sz="2800" dirty="0">
                <a:solidFill>
                  <a:schemeClr val="tx1"/>
                </a:solidFill>
                <a:latin typeface="Cambria" panose="02040503050406030204" pitchFamily="18" charset="0"/>
                <a:ea typeface="Cambria" panose="02040503050406030204" pitchFamily="18" charset="0"/>
              </a:rPr>
              <a:t>;</a:t>
            </a:r>
          </a:p>
          <a:p>
            <a:pPr marL="0" indent="0" algn="just">
              <a:buNone/>
            </a:pPr>
            <a:r>
              <a:rPr lang="en-US" sz="2800" dirty="0">
                <a:solidFill>
                  <a:schemeClr val="tx1"/>
                </a:solidFill>
                <a:latin typeface="Cambria" panose="02040503050406030204" pitchFamily="18" charset="0"/>
                <a:ea typeface="Cambria" panose="02040503050406030204" pitchFamily="18" charset="0"/>
              </a:rPr>
              <a:t>(g) setting aside any order of dismissal of any representation for default or any order passed by it ex parte; and</a:t>
            </a:r>
          </a:p>
          <a:p>
            <a:pPr marL="0" indent="0" algn="just">
              <a:buNone/>
            </a:pPr>
            <a:r>
              <a:rPr lang="en-US" sz="2800" dirty="0">
                <a:solidFill>
                  <a:schemeClr val="tx1"/>
                </a:solidFill>
                <a:latin typeface="Cambria" panose="02040503050406030204" pitchFamily="18" charset="0"/>
                <a:ea typeface="Cambria" panose="02040503050406030204" pitchFamily="18" charset="0"/>
              </a:rPr>
              <a:t>(h) any other matter which may be prescribed.</a:t>
            </a:r>
          </a:p>
        </p:txBody>
      </p:sp>
      <p:sp>
        <p:nvSpPr>
          <p:cNvPr id="2" name="Rectangle 1">
            <a:extLst>
              <a:ext uri="{FF2B5EF4-FFF2-40B4-BE49-F238E27FC236}">
                <a16:creationId xmlns:a16="http://schemas.microsoft.com/office/drawing/2014/main" id="{B2B8678B-0874-DDB0-6003-C458FBB97FE7}"/>
              </a:ext>
            </a:extLst>
          </p:cNvPr>
          <p:cNvSpPr/>
          <p:nvPr/>
        </p:nvSpPr>
        <p:spPr>
          <a:xfrm>
            <a:off x="12021483" y="0"/>
            <a:ext cx="170517" cy="6871448"/>
          </a:xfrm>
          <a:prstGeom prst="rect">
            <a:avLst/>
          </a:prstGeom>
          <a:solidFill>
            <a:schemeClr val="accent1">
              <a:lumMod val="7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 name="Rectangle 1">
            <a:extLst>
              <a:ext uri="{FF2B5EF4-FFF2-40B4-BE49-F238E27FC236}">
                <a16:creationId xmlns:a16="http://schemas.microsoft.com/office/drawing/2014/main" id="{932B571E-CB72-6DCD-BFE0-D9C5C928F8D6}"/>
              </a:ext>
            </a:extLst>
          </p:cNvPr>
          <p:cNvSpPr/>
          <p:nvPr/>
        </p:nvSpPr>
        <p:spPr>
          <a:xfrm>
            <a:off x="1" y="-13448"/>
            <a:ext cx="11053482" cy="954741"/>
          </a:xfrm>
          <a:custGeom>
            <a:avLst/>
            <a:gdLst>
              <a:gd name="connsiteX0" fmla="*/ 0 w 10757647"/>
              <a:gd name="connsiteY0" fmla="*/ 0 h 941294"/>
              <a:gd name="connsiteX1" fmla="*/ 10757647 w 10757647"/>
              <a:gd name="connsiteY1" fmla="*/ 0 h 941294"/>
              <a:gd name="connsiteX2" fmla="*/ 10757647 w 10757647"/>
              <a:gd name="connsiteY2" fmla="*/ 941294 h 941294"/>
              <a:gd name="connsiteX3" fmla="*/ 0 w 10757647"/>
              <a:gd name="connsiteY3" fmla="*/ 941294 h 941294"/>
              <a:gd name="connsiteX4" fmla="*/ 0 w 10757647"/>
              <a:gd name="connsiteY4" fmla="*/ 0 h 941294"/>
              <a:gd name="connsiteX0" fmla="*/ 0 w 11053482"/>
              <a:gd name="connsiteY0" fmla="*/ 13447 h 954741"/>
              <a:gd name="connsiteX1" fmla="*/ 11053482 w 11053482"/>
              <a:gd name="connsiteY1" fmla="*/ 0 h 954741"/>
              <a:gd name="connsiteX2" fmla="*/ 10757647 w 11053482"/>
              <a:gd name="connsiteY2" fmla="*/ 954741 h 954741"/>
              <a:gd name="connsiteX3" fmla="*/ 0 w 11053482"/>
              <a:gd name="connsiteY3" fmla="*/ 954741 h 954741"/>
              <a:gd name="connsiteX4" fmla="*/ 0 w 11053482"/>
              <a:gd name="connsiteY4" fmla="*/ 13447 h 9547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53482" h="954741">
                <a:moveTo>
                  <a:pt x="0" y="13447"/>
                </a:moveTo>
                <a:lnTo>
                  <a:pt x="11053482" y="0"/>
                </a:lnTo>
                <a:lnTo>
                  <a:pt x="10757647" y="954741"/>
                </a:lnTo>
                <a:lnTo>
                  <a:pt x="0" y="954741"/>
                </a:lnTo>
                <a:lnTo>
                  <a:pt x="0" y="13447"/>
                </a:lnTo>
                <a:close/>
              </a:path>
            </a:pathLst>
          </a:custGeom>
          <a:solidFill>
            <a:schemeClr val="accent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TextBox 4">
            <a:extLst>
              <a:ext uri="{FF2B5EF4-FFF2-40B4-BE49-F238E27FC236}">
                <a16:creationId xmlns:a16="http://schemas.microsoft.com/office/drawing/2014/main" id="{9A46EDE9-4D02-3EF4-1D85-765F279D42CD}"/>
              </a:ext>
            </a:extLst>
          </p:cNvPr>
          <p:cNvSpPr txBox="1"/>
          <p:nvPr/>
        </p:nvSpPr>
        <p:spPr>
          <a:xfrm>
            <a:off x="327025" y="142515"/>
            <a:ext cx="10468354" cy="646331"/>
          </a:xfrm>
          <a:prstGeom prst="rect">
            <a:avLst/>
          </a:prstGeom>
          <a:noFill/>
        </p:spPr>
        <p:txBody>
          <a:bodyPr wrap="square">
            <a:spAutoFit/>
          </a:bodyPr>
          <a:lstStyle/>
          <a:p>
            <a:r>
              <a:rPr lang="en-US" sz="3600" i="1" dirty="0">
                <a:solidFill>
                  <a:schemeClr val="bg1"/>
                </a:solidFill>
                <a:latin typeface="Cambria" panose="02040503050406030204" pitchFamily="18" charset="0"/>
                <a:ea typeface="Cambria" panose="02040503050406030204" pitchFamily="18" charset="0"/>
              </a:rPr>
              <a:t>Procedure before Appellate Tribunal</a:t>
            </a:r>
            <a:endParaRPr lang="en-IN" sz="3600" i="1" dirty="0">
              <a:solidFill>
                <a:schemeClr val="bg1"/>
              </a:solidFill>
              <a:latin typeface="Cambria" panose="02040503050406030204" pitchFamily="18" charset="0"/>
              <a:ea typeface="Cambria" panose="02040503050406030204" pitchFamily="18" charset="0"/>
            </a:endParaRPr>
          </a:p>
        </p:txBody>
      </p:sp>
      <p:sp>
        <p:nvSpPr>
          <p:cNvPr id="11" name="Title 2">
            <a:extLst>
              <a:ext uri="{FF2B5EF4-FFF2-40B4-BE49-F238E27FC236}">
                <a16:creationId xmlns:a16="http://schemas.microsoft.com/office/drawing/2014/main" id="{019DB6E1-BA50-371A-410F-2794D2622CF8}"/>
              </a:ext>
            </a:extLst>
          </p:cNvPr>
          <p:cNvSpPr>
            <a:spLocks noGrp="1"/>
          </p:cNvSpPr>
          <p:nvPr>
            <p:ph type="title"/>
          </p:nvPr>
        </p:nvSpPr>
        <p:spPr>
          <a:xfrm>
            <a:off x="0" y="1601615"/>
            <a:ext cx="3240803" cy="565882"/>
          </a:xfrm>
          <a:solidFill>
            <a:schemeClr val="accent1">
              <a:lumMod val="75000"/>
            </a:schemeClr>
          </a:solidFill>
        </p:spPr>
        <p:txBody>
          <a:bodyPr/>
          <a:lstStyle/>
          <a:p>
            <a:r>
              <a:rPr lang="en-US" sz="3000" dirty="0">
                <a:solidFill>
                  <a:schemeClr val="bg1"/>
                </a:solidFill>
                <a:latin typeface="Cambria" panose="02040503050406030204" pitchFamily="18" charset="0"/>
                <a:ea typeface="Cambria" panose="02040503050406030204" pitchFamily="18" charset="0"/>
              </a:rPr>
              <a:t>Section 111</a:t>
            </a:r>
            <a:r>
              <a:rPr lang="en-US" sz="2400" dirty="0">
                <a:solidFill>
                  <a:schemeClr val="bg1"/>
                </a:solidFill>
                <a:latin typeface="Cambria" panose="02040503050406030204" pitchFamily="18" charset="0"/>
                <a:ea typeface="Cambria" panose="02040503050406030204" pitchFamily="18" charset="0"/>
              </a:rPr>
              <a:t> </a:t>
            </a:r>
          </a:p>
        </p:txBody>
      </p:sp>
      <p:sp>
        <p:nvSpPr>
          <p:cNvPr id="7" name="Picture Placeholder 6">
            <a:extLst>
              <a:ext uri="{FF2B5EF4-FFF2-40B4-BE49-F238E27FC236}">
                <a16:creationId xmlns:a16="http://schemas.microsoft.com/office/drawing/2014/main" id="{30518BBB-770C-DF46-6575-B9EAB8FD91A5}"/>
              </a:ext>
            </a:extLst>
          </p:cNvPr>
          <p:cNvSpPr>
            <a:spLocks noGrp="1"/>
          </p:cNvSpPr>
          <p:nvPr>
            <p:ph type="pic" sz="quarter" idx="36"/>
          </p:nvPr>
        </p:nvSpPr>
        <p:spPr/>
        <p:txBody>
          <a:bodyPr/>
          <a:lstStyle/>
          <a:p>
            <a:endParaRPr lang="en-US"/>
          </a:p>
        </p:txBody>
      </p:sp>
    </p:spTree>
    <p:extLst>
      <p:ext uri="{BB962C8B-B14F-4D97-AF65-F5344CB8AC3E}">
        <p14:creationId xmlns:p14="http://schemas.microsoft.com/office/powerpoint/2010/main" val="178220299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FA96FE97-5E27-FC36-5E3A-511A31E6C789}"/>
              </a:ext>
            </a:extLst>
          </p:cNvPr>
          <p:cNvSpPr>
            <a:spLocks noGrp="1"/>
          </p:cNvSpPr>
          <p:nvPr>
            <p:ph type="body" sz="quarter" idx="27"/>
          </p:nvPr>
        </p:nvSpPr>
        <p:spPr/>
        <p:txBody>
          <a:bodyPr/>
          <a:lstStyle/>
          <a:p>
            <a:r>
              <a:rPr lang="en-US" dirty="0"/>
              <a:t>ROI</a:t>
            </a:r>
          </a:p>
        </p:txBody>
      </p:sp>
      <p:sp>
        <p:nvSpPr>
          <p:cNvPr id="10" name="Text Placeholder 9">
            <a:extLst>
              <a:ext uri="{FF2B5EF4-FFF2-40B4-BE49-F238E27FC236}">
                <a16:creationId xmlns:a16="http://schemas.microsoft.com/office/drawing/2014/main" id="{4CE5DE1C-24E7-3841-9376-89E91B4A4762}"/>
              </a:ext>
            </a:extLst>
          </p:cNvPr>
          <p:cNvSpPr>
            <a:spLocks noGrp="1"/>
          </p:cNvSpPr>
          <p:nvPr>
            <p:ph type="body" sz="quarter" idx="28"/>
          </p:nvPr>
        </p:nvSpPr>
        <p:spPr>
          <a:xfrm>
            <a:off x="3240803" y="952635"/>
            <a:ext cx="8394095" cy="565883"/>
          </a:xfrm>
        </p:spPr>
        <p:txBody>
          <a:bodyPr/>
          <a:lstStyle/>
          <a:p>
            <a:pPr marL="0" indent="0" algn="just">
              <a:buNone/>
            </a:pPr>
            <a:r>
              <a:rPr lang="en-US" sz="2800" b="1" dirty="0">
                <a:solidFill>
                  <a:schemeClr val="tx1"/>
                </a:solidFill>
                <a:latin typeface="Cambria" panose="02040503050406030204" pitchFamily="18" charset="0"/>
                <a:ea typeface="Cambria" panose="02040503050406030204" pitchFamily="18" charset="0"/>
              </a:rPr>
              <a:t>Enforcement of the Orders:</a:t>
            </a:r>
          </a:p>
          <a:p>
            <a:pPr algn="just"/>
            <a:r>
              <a:rPr lang="en-US" sz="2800" dirty="0">
                <a:solidFill>
                  <a:schemeClr val="tx1"/>
                </a:solidFill>
                <a:latin typeface="Cambria" panose="02040503050406030204" pitchFamily="18" charset="0"/>
                <a:ea typeface="Cambria" panose="02040503050406030204" pitchFamily="18" charset="0"/>
              </a:rPr>
              <a:t>The order passed by an Appellate Tribunal may be enforced by it as if it were a decree made by a court in a suit proceeding. </a:t>
            </a:r>
          </a:p>
          <a:p>
            <a:pPr algn="just"/>
            <a:r>
              <a:rPr lang="en-US" sz="2800" dirty="0">
                <a:solidFill>
                  <a:schemeClr val="tx1"/>
                </a:solidFill>
                <a:latin typeface="Cambria" panose="02040503050406030204" pitchFamily="18" charset="0"/>
                <a:ea typeface="Cambria" panose="02040503050406030204" pitchFamily="18" charset="0"/>
              </a:rPr>
              <a:t>It shall be lawful for the Appellate Tribunal to send for execution of its orders to the court within the local limits having jurisdiction.</a:t>
            </a:r>
          </a:p>
          <a:p>
            <a:pPr lvl="1" algn="just">
              <a:buFont typeface="Wingdings" panose="05000000000000000000" pitchFamily="2" charset="2"/>
              <a:buChar char="ü"/>
            </a:pPr>
            <a:r>
              <a:rPr lang="en-US" sz="2800" dirty="0">
                <a:solidFill>
                  <a:schemeClr val="tx1"/>
                </a:solidFill>
                <a:latin typeface="Cambria" panose="02040503050406030204" pitchFamily="18" charset="0"/>
                <a:ea typeface="Cambria" panose="02040503050406030204" pitchFamily="18" charset="0"/>
              </a:rPr>
              <a:t>In case of a company – the registered office of the company,</a:t>
            </a:r>
          </a:p>
          <a:p>
            <a:pPr lvl="1" algn="just">
              <a:buFont typeface="Wingdings" panose="05000000000000000000" pitchFamily="2" charset="2"/>
              <a:buChar char="ü"/>
            </a:pPr>
            <a:r>
              <a:rPr lang="en-US" sz="2800" dirty="0">
                <a:solidFill>
                  <a:schemeClr val="tx1"/>
                </a:solidFill>
                <a:latin typeface="Cambria" panose="02040503050406030204" pitchFamily="18" charset="0"/>
                <a:ea typeface="Cambria" panose="02040503050406030204" pitchFamily="18" charset="0"/>
              </a:rPr>
              <a:t>In case of any other person – the place where the person voluntarily resides or carries on business or personally works for gain.</a:t>
            </a:r>
          </a:p>
          <a:p>
            <a:pPr algn="just"/>
            <a:endParaRPr lang="en-US" sz="2400" b="1" dirty="0">
              <a:solidFill>
                <a:schemeClr val="tx1"/>
              </a:solidFill>
              <a:latin typeface="Cambria" panose="02040503050406030204" pitchFamily="18" charset="0"/>
              <a:ea typeface="Cambria" panose="02040503050406030204" pitchFamily="18" charset="0"/>
            </a:endParaRPr>
          </a:p>
          <a:p>
            <a:pPr marL="0" indent="0" algn="just">
              <a:buNone/>
            </a:pPr>
            <a:endParaRPr lang="en-US" sz="2000" dirty="0">
              <a:solidFill>
                <a:schemeClr val="tx1"/>
              </a:solidFill>
              <a:latin typeface="Cambria" panose="02040503050406030204" pitchFamily="18" charset="0"/>
              <a:ea typeface="Cambria" panose="02040503050406030204" pitchFamily="18" charset="0"/>
            </a:endParaRPr>
          </a:p>
        </p:txBody>
      </p:sp>
      <p:sp>
        <p:nvSpPr>
          <p:cNvPr id="2" name="Rectangle 1">
            <a:extLst>
              <a:ext uri="{FF2B5EF4-FFF2-40B4-BE49-F238E27FC236}">
                <a16:creationId xmlns:a16="http://schemas.microsoft.com/office/drawing/2014/main" id="{1BBEBA65-4C67-3DE5-B637-9741B8E06DD1}"/>
              </a:ext>
            </a:extLst>
          </p:cNvPr>
          <p:cNvSpPr/>
          <p:nvPr/>
        </p:nvSpPr>
        <p:spPr>
          <a:xfrm>
            <a:off x="12021483" y="0"/>
            <a:ext cx="170517" cy="6871448"/>
          </a:xfrm>
          <a:prstGeom prst="rect">
            <a:avLst/>
          </a:prstGeom>
          <a:solidFill>
            <a:schemeClr val="accent1">
              <a:lumMod val="7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 name="Rectangle 1">
            <a:extLst>
              <a:ext uri="{FF2B5EF4-FFF2-40B4-BE49-F238E27FC236}">
                <a16:creationId xmlns:a16="http://schemas.microsoft.com/office/drawing/2014/main" id="{2617A690-D8E3-F555-2E63-50193A44760B}"/>
              </a:ext>
            </a:extLst>
          </p:cNvPr>
          <p:cNvSpPr/>
          <p:nvPr/>
        </p:nvSpPr>
        <p:spPr>
          <a:xfrm>
            <a:off x="1" y="-13448"/>
            <a:ext cx="11053482" cy="954741"/>
          </a:xfrm>
          <a:custGeom>
            <a:avLst/>
            <a:gdLst>
              <a:gd name="connsiteX0" fmla="*/ 0 w 10757647"/>
              <a:gd name="connsiteY0" fmla="*/ 0 h 941294"/>
              <a:gd name="connsiteX1" fmla="*/ 10757647 w 10757647"/>
              <a:gd name="connsiteY1" fmla="*/ 0 h 941294"/>
              <a:gd name="connsiteX2" fmla="*/ 10757647 w 10757647"/>
              <a:gd name="connsiteY2" fmla="*/ 941294 h 941294"/>
              <a:gd name="connsiteX3" fmla="*/ 0 w 10757647"/>
              <a:gd name="connsiteY3" fmla="*/ 941294 h 941294"/>
              <a:gd name="connsiteX4" fmla="*/ 0 w 10757647"/>
              <a:gd name="connsiteY4" fmla="*/ 0 h 941294"/>
              <a:gd name="connsiteX0" fmla="*/ 0 w 11053482"/>
              <a:gd name="connsiteY0" fmla="*/ 13447 h 954741"/>
              <a:gd name="connsiteX1" fmla="*/ 11053482 w 11053482"/>
              <a:gd name="connsiteY1" fmla="*/ 0 h 954741"/>
              <a:gd name="connsiteX2" fmla="*/ 10757647 w 11053482"/>
              <a:gd name="connsiteY2" fmla="*/ 954741 h 954741"/>
              <a:gd name="connsiteX3" fmla="*/ 0 w 11053482"/>
              <a:gd name="connsiteY3" fmla="*/ 954741 h 954741"/>
              <a:gd name="connsiteX4" fmla="*/ 0 w 11053482"/>
              <a:gd name="connsiteY4" fmla="*/ 13447 h 9547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53482" h="954741">
                <a:moveTo>
                  <a:pt x="0" y="13447"/>
                </a:moveTo>
                <a:lnTo>
                  <a:pt x="11053482" y="0"/>
                </a:lnTo>
                <a:lnTo>
                  <a:pt x="10757647" y="954741"/>
                </a:lnTo>
                <a:lnTo>
                  <a:pt x="0" y="954741"/>
                </a:lnTo>
                <a:lnTo>
                  <a:pt x="0" y="13447"/>
                </a:lnTo>
                <a:close/>
              </a:path>
            </a:pathLst>
          </a:custGeom>
          <a:solidFill>
            <a:schemeClr val="accent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TextBox 4">
            <a:extLst>
              <a:ext uri="{FF2B5EF4-FFF2-40B4-BE49-F238E27FC236}">
                <a16:creationId xmlns:a16="http://schemas.microsoft.com/office/drawing/2014/main" id="{ABD009B3-2021-545E-52F8-C86EC7F53CF8}"/>
              </a:ext>
            </a:extLst>
          </p:cNvPr>
          <p:cNvSpPr txBox="1"/>
          <p:nvPr/>
        </p:nvSpPr>
        <p:spPr>
          <a:xfrm>
            <a:off x="327025" y="142515"/>
            <a:ext cx="10468354" cy="646331"/>
          </a:xfrm>
          <a:prstGeom prst="rect">
            <a:avLst/>
          </a:prstGeom>
          <a:noFill/>
        </p:spPr>
        <p:txBody>
          <a:bodyPr wrap="square">
            <a:spAutoFit/>
          </a:bodyPr>
          <a:lstStyle/>
          <a:p>
            <a:r>
              <a:rPr lang="en-US" sz="3600" i="1" dirty="0">
                <a:solidFill>
                  <a:schemeClr val="bg1"/>
                </a:solidFill>
                <a:latin typeface="Cambria" panose="02040503050406030204" pitchFamily="18" charset="0"/>
                <a:ea typeface="Cambria" panose="02040503050406030204" pitchFamily="18" charset="0"/>
              </a:rPr>
              <a:t>Procedure before Appellate Tribunal</a:t>
            </a:r>
            <a:endParaRPr lang="en-IN" sz="3600" i="1" dirty="0">
              <a:solidFill>
                <a:schemeClr val="bg1"/>
              </a:solidFill>
              <a:latin typeface="Cambria" panose="02040503050406030204" pitchFamily="18" charset="0"/>
              <a:ea typeface="Cambria" panose="02040503050406030204" pitchFamily="18" charset="0"/>
            </a:endParaRPr>
          </a:p>
        </p:txBody>
      </p:sp>
      <p:sp>
        <p:nvSpPr>
          <p:cNvPr id="11" name="Title 2">
            <a:extLst>
              <a:ext uri="{FF2B5EF4-FFF2-40B4-BE49-F238E27FC236}">
                <a16:creationId xmlns:a16="http://schemas.microsoft.com/office/drawing/2014/main" id="{7B166354-88DF-D7B0-C50B-21EC5DB26113}"/>
              </a:ext>
            </a:extLst>
          </p:cNvPr>
          <p:cNvSpPr>
            <a:spLocks noGrp="1"/>
          </p:cNvSpPr>
          <p:nvPr>
            <p:ph type="title"/>
          </p:nvPr>
        </p:nvSpPr>
        <p:spPr>
          <a:xfrm>
            <a:off x="0" y="1601615"/>
            <a:ext cx="3240803" cy="565882"/>
          </a:xfrm>
          <a:solidFill>
            <a:schemeClr val="accent1">
              <a:lumMod val="75000"/>
            </a:schemeClr>
          </a:solidFill>
        </p:spPr>
        <p:txBody>
          <a:bodyPr/>
          <a:lstStyle/>
          <a:p>
            <a:r>
              <a:rPr lang="en-US" sz="3000" dirty="0">
                <a:solidFill>
                  <a:schemeClr val="bg1"/>
                </a:solidFill>
                <a:latin typeface="Cambria" panose="02040503050406030204" pitchFamily="18" charset="0"/>
                <a:ea typeface="Cambria" panose="02040503050406030204" pitchFamily="18" charset="0"/>
              </a:rPr>
              <a:t>Section 111</a:t>
            </a:r>
            <a:r>
              <a:rPr lang="en-US" sz="2400" dirty="0">
                <a:solidFill>
                  <a:schemeClr val="bg1"/>
                </a:solidFill>
                <a:latin typeface="Cambria" panose="02040503050406030204" pitchFamily="18" charset="0"/>
                <a:ea typeface="Cambria" panose="02040503050406030204" pitchFamily="18" charset="0"/>
              </a:rPr>
              <a:t> </a:t>
            </a:r>
          </a:p>
        </p:txBody>
      </p:sp>
      <p:sp>
        <p:nvSpPr>
          <p:cNvPr id="7" name="Picture Placeholder 6">
            <a:extLst>
              <a:ext uri="{FF2B5EF4-FFF2-40B4-BE49-F238E27FC236}">
                <a16:creationId xmlns:a16="http://schemas.microsoft.com/office/drawing/2014/main" id="{B2A3BC75-1FE2-B791-E3AA-9199856C6B59}"/>
              </a:ext>
            </a:extLst>
          </p:cNvPr>
          <p:cNvSpPr>
            <a:spLocks noGrp="1"/>
          </p:cNvSpPr>
          <p:nvPr>
            <p:ph type="pic" sz="quarter" idx="36"/>
          </p:nvPr>
        </p:nvSpPr>
        <p:spPr/>
        <p:txBody>
          <a:bodyPr/>
          <a:lstStyle/>
          <a:p>
            <a:endParaRPr lang="en-US"/>
          </a:p>
        </p:txBody>
      </p:sp>
    </p:spTree>
    <p:extLst>
      <p:ext uri="{BB962C8B-B14F-4D97-AF65-F5344CB8AC3E}">
        <p14:creationId xmlns:p14="http://schemas.microsoft.com/office/powerpoint/2010/main" val="82234974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DBF518-D248-40CB-1D42-1BA9995B8252}"/>
            </a:ext>
          </a:extLst>
        </p:cNvPr>
        <p:cNvGrpSpPr/>
        <p:nvPr/>
      </p:nvGrpSpPr>
      <p:grpSpPr>
        <a:xfrm>
          <a:off x="0" y="0"/>
          <a:ext cx="0" cy="0"/>
          <a:chOff x="0" y="0"/>
          <a:chExt cx="0" cy="0"/>
        </a:xfrm>
      </p:grpSpPr>
      <p:sp>
        <p:nvSpPr>
          <p:cNvPr id="9" name="Text Placeholder 8">
            <a:extLst>
              <a:ext uri="{FF2B5EF4-FFF2-40B4-BE49-F238E27FC236}">
                <a16:creationId xmlns:a16="http://schemas.microsoft.com/office/drawing/2014/main" id="{70410BD0-D40F-1857-EE48-E246FEFB41D5}"/>
              </a:ext>
            </a:extLst>
          </p:cNvPr>
          <p:cNvSpPr>
            <a:spLocks noGrp="1"/>
          </p:cNvSpPr>
          <p:nvPr>
            <p:ph type="body" sz="quarter" idx="27"/>
          </p:nvPr>
        </p:nvSpPr>
        <p:spPr/>
        <p:txBody>
          <a:bodyPr/>
          <a:lstStyle/>
          <a:p>
            <a:r>
              <a:rPr lang="en-US" dirty="0"/>
              <a:t>ROI</a:t>
            </a:r>
          </a:p>
        </p:txBody>
      </p:sp>
      <p:sp>
        <p:nvSpPr>
          <p:cNvPr id="10" name="Text Placeholder 9">
            <a:extLst>
              <a:ext uri="{FF2B5EF4-FFF2-40B4-BE49-F238E27FC236}">
                <a16:creationId xmlns:a16="http://schemas.microsoft.com/office/drawing/2014/main" id="{6D15A714-6346-3246-7EBC-AD12A8172A81}"/>
              </a:ext>
            </a:extLst>
          </p:cNvPr>
          <p:cNvSpPr>
            <a:spLocks noGrp="1"/>
          </p:cNvSpPr>
          <p:nvPr>
            <p:ph type="body" sz="quarter" idx="28"/>
          </p:nvPr>
        </p:nvSpPr>
        <p:spPr>
          <a:xfrm>
            <a:off x="3240803" y="952635"/>
            <a:ext cx="8394095" cy="565883"/>
          </a:xfrm>
        </p:spPr>
        <p:txBody>
          <a:bodyPr/>
          <a:lstStyle/>
          <a:p>
            <a:pPr algn="just"/>
            <a:endParaRPr lang="en-US" sz="2800" b="1" dirty="0">
              <a:solidFill>
                <a:schemeClr val="tx1"/>
              </a:solidFill>
              <a:latin typeface="Cambria" panose="02040503050406030204" pitchFamily="18" charset="0"/>
              <a:ea typeface="Cambria" panose="02040503050406030204" pitchFamily="18" charset="0"/>
            </a:endParaRPr>
          </a:p>
          <a:p>
            <a:pPr marL="0" indent="0" algn="just">
              <a:buNone/>
            </a:pPr>
            <a:r>
              <a:rPr lang="en-US" sz="2800" b="1" dirty="0">
                <a:solidFill>
                  <a:schemeClr val="tx1"/>
                </a:solidFill>
                <a:latin typeface="Cambria" panose="02040503050406030204" pitchFamily="18" charset="0"/>
                <a:ea typeface="Cambria" panose="02040503050406030204" pitchFamily="18" charset="0"/>
              </a:rPr>
              <a:t>Deemed Judicial Proceedings:</a:t>
            </a:r>
          </a:p>
          <a:p>
            <a:pPr algn="just"/>
            <a:r>
              <a:rPr lang="en-US" sz="2800" dirty="0">
                <a:solidFill>
                  <a:schemeClr val="tx1"/>
                </a:solidFill>
                <a:latin typeface="Cambria" panose="02040503050406030204" pitchFamily="18" charset="0"/>
                <a:ea typeface="Cambria" panose="02040503050406030204" pitchFamily="18" charset="0"/>
              </a:rPr>
              <a:t>The proceedings before the Appellate Tribunal shall be deemed to be judicial proceedings within the meaning of sections 193 and 228, and for the purposes of section 196 of the Indian Penal Code.</a:t>
            </a:r>
          </a:p>
          <a:p>
            <a:pPr algn="just"/>
            <a:r>
              <a:rPr lang="en-US" sz="2800" dirty="0">
                <a:solidFill>
                  <a:schemeClr val="tx1"/>
                </a:solidFill>
                <a:latin typeface="Cambria" panose="02040503050406030204" pitchFamily="18" charset="0"/>
                <a:ea typeface="Cambria" panose="02040503050406030204" pitchFamily="18" charset="0"/>
              </a:rPr>
              <a:t>The Tribunal shall be deemed to be a Civil Court for the purpose of Section 195 of the Code of Criminal Procedure, 1973.</a:t>
            </a:r>
          </a:p>
          <a:p>
            <a:pPr marL="0" indent="0" algn="just">
              <a:buNone/>
            </a:pPr>
            <a:endParaRPr lang="en-US" sz="2000" dirty="0">
              <a:solidFill>
                <a:schemeClr val="tx1"/>
              </a:solidFill>
              <a:latin typeface="Cambria" panose="02040503050406030204" pitchFamily="18" charset="0"/>
              <a:ea typeface="Cambria" panose="02040503050406030204" pitchFamily="18" charset="0"/>
            </a:endParaRPr>
          </a:p>
        </p:txBody>
      </p:sp>
      <p:sp>
        <p:nvSpPr>
          <p:cNvPr id="2" name="Rectangle 1">
            <a:extLst>
              <a:ext uri="{FF2B5EF4-FFF2-40B4-BE49-F238E27FC236}">
                <a16:creationId xmlns:a16="http://schemas.microsoft.com/office/drawing/2014/main" id="{F2618159-F31E-DC3A-0689-40FA0C6FDF6E}"/>
              </a:ext>
            </a:extLst>
          </p:cNvPr>
          <p:cNvSpPr/>
          <p:nvPr/>
        </p:nvSpPr>
        <p:spPr>
          <a:xfrm>
            <a:off x="12021483" y="0"/>
            <a:ext cx="170517" cy="6871448"/>
          </a:xfrm>
          <a:prstGeom prst="rect">
            <a:avLst/>
          </a:prstGeom>
          <a:solidFill>
            <a:schemeClr val="accent1">
              <a:lumMod val="7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 name="Rectangle 1">
            <a:extLst>
              <a:ext uri="{FF2B5EF4-FFF2-40B4-BE49-F238E27FC236}">
                <a16:creationId xmlns:a16="http://schemas.microsoft.com/office/drawing/2014/main" id="{98E50B84-D8A1-4DA4-0AB9-96F10F44E1FD}"/>
              </a:ext>
            </a:extLst>
          </p:cNvPr>
          <p:cNvSpPr/>
          <p:nvPr/>
        </p:nvSpPr>
        <p:spPr>
          <a:xfrm>
            <a:off x="1" y="-13448"/>
            <a:ext cx="11053482" cy="954741"/>
          </a:xfrm>
          <a:custGeom>
            <a:avLst/>
            <a:gdLst>
              <a:gd name="connsiteX0" fmla="*/ 0 w 10757647"/>
              <a:gd name="connsiteY0" fmla="*/ 0 h 941294"/>
              <a:gd name="connsiteX1" fmla="*/ 10757647 w 10757647"/>
              <a:gd name="connsiteY1" fmla="*/ 0 h 941294"/>
              <a:gd name="connsiteX2" fmla="*/ 10757647 w 10757647"/>
              <a:gd name="connsiteY2" fmla="*/ 941294 h 941294"/>
              <a:gd name="connsiteX3" fmla="*/ 0 w 10757647"/>
              <a:gd name="connsiteY3" fmla="*/ 941294 h 941294"/>
              <a:gd name="connsiteX4" fmla="*/ 0 w 10757647"/>
              <a:gd name="connsiteY4" fmla="*/ 0 h 941294"/>
              <a:gd name="connsiteX0" fmla="*/ 0 w 11053482"/>
              <a:gd name="connsiteY0" fmla="*/ 13447 h 954741"/>
              <a:gd name="connsiteX1" fmla="*/ 11053482 w 11053482"/>
              <a:gd name="connsiteY1" fmla="*/ 0 h 954741"/>
              <a:gd name="connsiteX2" fmla="*/ 10757647 w 11053482"/>
              <a:gd name="connsiteY2" fmla="*/ 954741 h 954741"/>
              <a:gd name="connsiteX3" fmla="*/ 0 w 11053482"/>
              <a:gd name="connsiteY3" fmla="*/ 954741 h 954741"/>
              <a:gd name="connsiteX4" fmla="*/ 0 w 11053482"/>
              <a:gd name="connsiteY4" fmla="*/ 13447 h 9547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53482" h="954741">
                <a:moveTo>
                  <a:pt x="0" y="13447"/>
                </a:moveTo>
                <a:lnTo>
                  <a:pt x="11053482" y="0"/>
                </a:lnTo>
                <a:lnTo>
                  <a:pt x="10757647" y="954741"/>
                </a:lnTo>
                <a:lnTo>
                  <a:pt x="0" y="954741"/>
                </a:lnTo>
                <a:lnTo>
                  <a:pt x="0" y="13447"/>
                </a:lnTo>
                <a:close/>
              </a:path>
            </a:pathLst>
          </a:custGeom>
          <a:solidFill>
            <a:schemeClr val="accent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TextBox 4">
            <a:extLst>
              <a:ext uri="{FF2B5EF4-FFF2-40B4-BE49-F238E27FC236}">
                <a16:creationId xmlns:a16="http://schemas.microsoft.com/office/drawing/2014/main" id="{0E0C19CC-1DF8-608D-3DC1-80C1D71AE96D}"/>
              </a:ext>
            </a:extLst>
          </p:cNvPr>
          <p:cNvSpPr txBox="1"/>
          <p:nvPr/>
        </p:nvSpPr>
        <p:spPr>
          <a:xfrm>
            <a:off x="327025" y="142515"/>
            <a:ext cx="10468354" cy="646331"/>
          </a:xfrm>
          <a:prstGeom prst="rect">
            <a:avLst/>
          </a:prstGeom>
          <a:noFill/>
        </p:spPr>
        <p:txBody>
          <a:bodyPr wrap="square">
            <a:spAutoFit/>
          </a:bodyPr>
          <a:lstStyle/>
          <a:p>
            <a:r>
              <a:rPr lang="en-US" sz="3600" i="1" dirty="0">
                <a:solidFill>
                  <a:schemeClr val="bg1"/>
                </a:solidFill>
                <a:latin typeface="Cambria" panose="02040503050406030204" pitchFamily="18" charset="0"/>
                <a:ea typeface="Cambria" panose="02040503050406030204" pitchFamily="18" charset="0"/>
              </a:rPr>
              <a:t>Procedure before Appellate Tribunal</a:t>
            </a:r>
            <a:endParaRPr lang="en-IN" sz="3600" i="1" dirty="0">
              <a:solidFill>
                <a:schemeClr val="bg1"/>
              </a:solidFill>
              <a:latin typeface="Cambria" panose="02040503050406030204" pitchFamily="18" charset="0"/>
              <a:ea typeface="Cambria" panose="02040503050406030204" pitchFamily="18" charset="0"/>
            </a:endParaRPr>
          </a:p>
        </p:txBody>
      </p:sp>
      <p:sp>
        <p:nvSpPr>
          <p:cNvPr id="11" name="Title 2">
            <a:extLst>
              <a:ext uri="{FF2B5EF4-FFF2-40B4-BE49-F238E27FC236}">
                <a16:creationId xmlns:a16="http://schemas.microsoft.com/office/drawing/2014/main" id="{081F0276-EE99-B435-F8F1-25870EDEC26D}"/>
              </a:ext>
            </a:extLst>
          </p:cNvPr>
          <p:cNvSpPr>
            <a:spLocks noGrp="1"/>
          </p:cNvSpPr>
          <p:nvPr>
            <p:ph type="title"/>
          </p:nvPr>
        </p:nvSpPr>
        <p:spPr>
          <a:xfrm>
            <a:off x="0" y="1601615"/>
            <a:ext cx="3240803" cy="565882"/>
          </a:xfrm>
          <a:solidFill>
            <a:schemeClr val="accent1">
              <a:lumMod val="75000"/>
            </a:schemeClr>
          </a:solidFill>
        </p:spPr>
        <p:txBody>
          <a:bodyPr/>
          <a:lstStyle/>
          <a:p>
            <a:r>
              <a:rPr lang="en-US" sz="3000" dirty="0">
                <a:solidFill>
                  <a:schemeClr val="bg1"/>
                </a:solidFill>
                <a:latin typeface="Cambria" panose="02040503050406030204" pitchFamily="18" charset="0"/>
                <a:ea typeface="Cambria" panose="02040503050406030204" pitchFamily="18" charset="0"/>
              </a:rPr>
              <a:t>Section 111</a:t>
            </a:r>
            <a:r>
              <a:rPr lang="en-US" sz="2400" dirty="0">
                <a:solidFill>
                  <a:schemeClr val="bg1"/>
                </a:solidFill>
                <a:latin typeface="Cambria" panose="02040503050406030204" pitchFamily="18" charset="0"/>
                <a:ea typeface="Cambria" panose="02040503050406030204" pitchFamily="18" charset="0"/>
              </a:rPr>
              <a:t> </a:t>
            </a:r>
          </a:p>
        </p:txBody>
      </p:sp>
      <p:sp>
        <p:nvSpPr>
          <p:cNvPr id="7" name="Picture Placeholder 6">
            <a:extLst>
              <a:ext uri="{FF2B5EF4-FFF2-40B4-BE49-F238E27FC236}">
                <a16:creationId xmlns:a16="http://schemas.microsoft.com/office/drawing/2014/main" id="{4B656B2F-E7C7-EA3D-E0A1-1EFEB6BD2CBD}"/>
              </a:ext>
            </a:extLst>
          </p:cNvPr>
          <p:cNvSpPr>
            <a:spLocks noGrp="1"/>
          </p:cNvSpPr>
          <p:nvPr>
            <p:ph type="pic" sz="quarter" idx="36"/>
          </p:nvPr>
        </p:nvSpPr>
        <p:spPr/>
        <p:txBody>
          <a:bodyPr/>
          <a:lstStyle/>
          <a:p>
            <a:endParaRPr lang="en-US"/>
          </a:p>
        </p:txBody>
      </p:sp>
    </p:spTree>
    <p:extLst>
      <p:ext uri="{BB962C8B-B14F-4D97-AF65-F5344CB8AC3E}">
        <p14:creationId xmlns:p14="http://schemas.microsoft.com/office/powerpoint/2010/main" val="208969751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90458C-14B9-245B-D680-E9B226D74085}"/>
            </a:ext>
          </a:extLst>
        </p:cNvPr>
        <p:cNvGrpSpPr/>
        <p:nvPr/>
      </p:nvGrpSpPr>
      <p:grpSpPr>
        <a:xfrm>
          <a:off x="0" y="0"/>
          <a:ext cx="0" cy="0"/>
          <a:chOff x="0" y="0"/>
          <a:chExt cx="0" cy="0"/>
        </a:xfrm>
      </p:grpSpPr>
      <p:sp>
        <p:nvSpPr>
          <p:cNvPr id="9" name="Text Placeholder 8">
            <a:extLst>
              <a:ext uri="{FF2B5EF4-FFF2-40B4-BE49-F238E27FC236}">
                <a16:creationId xmlns:a16="http://schemas.microsoft.com/office/drawing/2014/main" id="{A98041A7-1B8F-EBC3-DE71-68341C828178}"/>
              </a:ext>
            </a:extLst>
          </p:cNvPr>
          <p:cNvSpPr>
            <a:spLocks noGrp="1"/>
          </p:cNvSpPr>
          <p:nvPr>
            <p:ph type="body" sz="quarter" idx="27"/>
          </p:nvPr>
        </p:nvSpPr>
        <p:spPr/>
        <p:txBody>
          <a:bodyPr/>
          <a:lstStyle/>
          <a:p>
            <a:r>
              <a:rPr lang="en-US" dirty="0"/>
              <a:t>ROI</a:t>
            </a:r>
          </a:p>
        </p:txBody>
      </p:sp>
      <p:sp>
        <p:nvSpPr>
          <p:cNvPr id="2" name="Rectangle 1">
            <a:extLst>
              <a:ext uri="{FF2B5EF4-FFF2-40B4-BE49-F238E27FC236}">
                <a16:creationId xmlns:a16="http://schemas.microsoft.com/office/drawing/2014/main" id="{F5E357CE-074B-5814-1F32-DA3B414AF7B9}"/>
              </a:ext>
            </a:extLst>
          </p:cNvPr>
          <p:cNvSpPr/>
          <p:nvPr/>
        </p:nvSpPr>
        <p:spPr>
          <a:xfrm>
            <a:off x="12021483" y="0"/>
            <a:ext cx="170517" cy="6871448"/>
          </a:xfrm>
          <a:prstGeom prst="rect">
            <a:avLst/>
          </a:prstGeom>
          <a:solidFill>
            <a:schemeClr val="accent1">
              <a:lumMod val="7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 name="Rectangle 1">
            <a:extLst>
              <a:ext uri="{FF2B5EF4-FFF2-40B4-BE49-F238E27FC236}">
                <a16:creationId xmlns:a16="http://schemas.microsoft.com/office/drawing/2014/main" id="{709CBC1F-1E83-9584-B179-DC6575EB0311}"/>
              </a:ext>
            </a:extLst>
          </p:cNvPr>
          <p:cNvSpPr/>
          <p:nvPr/>
        </p:nvSpPr>
        <p:spPr>
          <a:xfrm>
            <a:off x="1" y="-13448"/>
            <a:ext cx="11053482" cy="954741"/>
          </a:xfrm>
          <a:custGeom>
            <a:avLst/>
            <a:gdLst>
              <a:gd name="connsiteX0" fmla="*/ 0 w 10757647"/>
              <a:gd name="connsiteY0" fmla="*/ 0 h 941294"/>
              <a:gd name="connsiteX1" fmla="*/ 10757647 w 10757647"/>
              <a:gd name="connsiteY1" fmla="*/ 0 h 941294"/>
              <a:gd name="connsiteX2" fmla="*/ 10757647 w 10757647"/>
              <a:gd name="connsiteY2" fmla="*/ 941294 h 941294"/>
              <a:gd name="connsiteX3" fmla="*/ 0 w 10757647"/>
              <a:gd name="connsiteY3" fmla="*/ 941294 h 941294"/>
              <a:gd name="connsiteX4" fmla="*/ 0 w 10757647"/>
              <a:gd name="connsiteY4" fmla="*/ 0 h 941294"/>
              <a:gd name="connsiteX0" fmla="*/ 0 w 11053482"/>
              <a:gd name="connsiteY0" fmla="*/ 13447 h 954741"/>
              <a:gd name="connsiteX1" fmla="*/ 11053482 w 11053482"/>
              <a:gd name="connsiteY1" fmla="*/ 0 h 954741"/>
              <a:gd name="connsiteX2" fmla="*/ 10757647 w 11053482"/>
              <a:gd name="connsiteY2" fmla="*/ 954741 h 954741"/>
              <a:gd name="connsiteX3" fmla="*/ 0 w 11053482"/>
              <a:gd name="connsiteY3" fmla="*/ 954741 h 954741"/>
              <a:gd name="connsiteX4" fmla="*/ 0 w 11053482"/>
              <a:gd name="connsiteY4" fmla="*/ 13447 h 9547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53482" h="954741">
                <a:moveTo>
                  <a:pt x="0" y="13447"/>
                </a:moveTo>
                <a:lnTo>
                  <a:pt x="11053482" y="0"/>
                </a:lnTo>
                <a:lnTo>
                  <a:pt x="10757647" y="954741"/>
                </a:lnTo>
                <a:lnTo>
                  <a:pt x="0" y="954741"/>
                </a:lnTo>
                <a:lnTo>
                  <a:pt x="0" y="13447"/>
                </a:lnTo>
                <a:close/>
              </a:path>
            </a:pathLst>
          </a:custGeom>
          <a:solidFill>
            <a:schemeClr val="accent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TextBox 4">
            <a:extLst>
              <a:ext uri="{FF2B5EF4-FFF2-40B4-BE49-F238E27FC236}">
                <a16:creationId xmlns:a16="http://schemas.microsoft.com/office/drawing/2014/main" id="{C2D04640-720D-1BAD-9088-F98C15B0112E}"/>
              </a:ext>
            </a:extLst>
          </p:cNvPr>
          <p:cNvSpPr txBox="1"/>
          <p:nvPr/>
        </p:nvSpPr>
        <p:spPr>
          <a:xfrm>
            <a:off x="327025" y="142515"/>
            <a:ext cx="10468354" cy="646331"/>
          </a:xfrm>
          <a:prstGeom prst="rect">
            <a:avLst/>
          </a:prstGeom>
          <a:noFill/>
        </p:spPr>
        <p:txBody>
          <a:bodyPr wrap="square">
            <a:spAutoFit/>
          </a:bodyPr>
          <a:lstStyle/>
          <a:p>
            <a:r>
              <a:rPr lang="en-US" sz="3600" i="1" dirty="0">
                <a:solidFill>
                  <a:schemeClr val="bg1"/>
                </a:solidFill>
                <a:latin typeface="Cambria" panose="02040503050406030204" pitchFamily="18" charset="0"/>
                <a:ea typeface="Cambria" panose="02040503050406030204" pitchFamily="18" charset="0"/>
              </a:rPr>
              <a:t>Procedure before Appellate Tribunal</a:t>
            </a:r>
            <a:endParaRPr lang="en-IN" sz="3600" i="1" dirty="0">
              <a:solidFill>
                <a:schemeClr val="bg1"/>
              </a:solidFill>
              <a:latin typeface="Cambria" panose="02040503050406030204" pitchFamily="18" charset="0"/>
              <a:ea typeface="Cambria" panose="02040503050406030204" pitchFamily="18" charset="0"/>
            </a:endParaRPr>
          </a:p>
        </p:txBody>
      </p:sp>
      <p:sp>
        <p:nvSpPr>
          <p:cNvPr id="11" name="Title 2">
            <a:extLst>
              <a:ext uri="{FF2B5EF4-FFF2-40B4-BE49-F238E27FC236}">
                <a16:creationId xmlns:a16="http://schemas.microsoft.com/office/drawing/2014/main" id="{5A2E6C7D-3EE7-651F-257A-009A7198F886}"/>
              </a:ext>
            </a:extLst>
          </p:cNvPr>
          <p:cNvSpPr>
            <a:spLocks noGrp="1"/>
          </p:cNvSpPr>
          <p:nvPr>
            <p:ph type="title"/>
          </p:nvPr>
        </p:nvSpPr>
        <p:spPr>
          <a:xfrm>
            <a:off x="0" y="1601614"/>
            <a:ext cx="3240803" cy="1184115"/>
          </a:xfrm>
          <a:solidFill>
            <a:schemeClr val="accent1">
              <a:lumMod val="75000"/>
            </a:schemeClr>
          </a:solidFill>
        </p:spPr>
        <p:txBody>
          <a:bodyPr/>
          <a:lstStyle/>
          <a:p>
            <a:r>
              <a:rPr lang="en-US" sz="2600" dirty="0">
                <a:solidFill>
                  <a:schemeClr val="bg1"/>
                </a:solidFill>
                <a:latin typeface="Cambria" panose="02040503050406030204" pitchFamily="18" charset="0"/>
                <a:ea typeface="Cambria" panose="02040503050406030204" pitchFamily="18" charset="0"/>
              </a:rPr>
              <a:t>GST Appellate Tribunal (Procedure) Rules, 2025</a:t>
            </a:r>
            <a:r>
              <a:rPr lang="en-US" sz="2400" dirty="0">
                <a:solidFill>
                  <a:schemeClr val="bg1"/>
                </a:solidFill>
                <a:latin typeface="Cambria" panose="02040503050406030204" pitchFamily="18" charset="0"/>
                <a:ea typeface="Cambria" panose="02040503050406030204" pitchFamily="18" charset="0"/>
              </a:rPr>
              <a:t> </a:t>
            </a:r>
          </a:p>
        </p:txBody>
      </p:sp>
      <p:graphicFrame>
        <p:nvGraphicFramePr>
          <p:cNvPr id="8" name="Table 7">
            <a:extLst>
              <a:ext uri="{FF2B5EF4-FFF2-40B4-BE49-F238E27FC236}">
                <a16:creationId xmlns:a16="http://schemas.microsoft.com/office/drawing/2014/main" id="{843DE66E-4857-9472-1C56-41E4B3B5C4FE}"/>
              </a:ext>
            </a:extLst>
          </p:cNvPr>
          <p:cNvGraphicFramePr>
            <a:graphicFrameLocks noGrp="1"/>
          </p:cNvGraphicFramePr>
          <p:nvPr>
            <p:extLst>
              <p:ext uri="{D42A27DB-BD31-4B8C-83A1-F6EECF244321}">
                <p14:modId xmlns:p14="http://schemas.microsoft.com/office/powerpoint/2010/main" val="458546183"/>
              </p:ext>
            </p:extLst>
          </p:nvPr>
        </p:nvGraphicFramePr>
        <p:xfrm>
          <a:off x="2762250" y="1097256"/>
          <a:ext cx="9259233" cy="5760720"/>
        </p:xfrm>
        <a:graphic>
          <a:graphicData uri="http://schemas.openxmlformats.org/drawingml/2006/table">
            <a:tbl>
              <a:tblPr firstRow="1" bandRow="1">
                <a:tableStyleId>{5C22544A-7EE6-4342-B048-85BDC9FD1C3A}</a:tableStyleId>
              </a:tblPr>
              <a:tblGrid>
                <a:gridCol w="2271161">
                  <a:extLst>
                    <a:ext uri="{9D8B030D-6E8A-4147-A177-3AD203B41FA5}">
                      <a16:colId xmlns:a16="http://schemas.microsoft.com/office/drawing/2014/main" val="2613449525"/>
                    </a:ext>
                  </a:extLst>
                </a:gridCol>
                <a:gridCol w="6988072">
                  <a:extLst>
                    <a:ext uri="{9D8B030D-6E8A-4147-A177-3AD203B41FA5}">
                      <a16:colId xmlns:a16="http://schemas.microsoft.com/office/drawing/2014/main" val="1979174059"/>
                    </a:ext>
                  </a:extLst>
                </a:gridCol>
              </a:tblGrid>
              <a:tr h="370840">
                <a:tc>
                  <a:txBody>
                    <a:bodyPr/>
                    <a:lstStyle/>
                    <a:p>
                      <a:r>
                        <a:rPr lang="en-US" sz="2400" b="1" dirty="0">
                          <a:solidFill>
                            <a:schemeClr val="tx1"/>
                          </a:solidFill>
                          <a:latin typeface="Cambria" panose="02040503050406030204" pitchFamily="18" charset="0"/>
                          <a:ea typeface="Cambria" panose="02040503050406030204" pitchFamily="18" charset="0"/>
                        </a:rPr>
                        <a:t>Computation of Time Period </a:t>
                      </a:r>
                    </a:p>
                    <a:p>
                      <a:r>
                        <a:rPr lang="en-US" sz="2400" b="1" dirty="0">
                          <a:solidFill>
                            <a:schemeClr val="tx1"/>
                          </a:solidFill>
                          <a:latin typeface="Cambria" panose="02040503050406030204" pitchFamily="18" charset="0"/>
                          <a:ea typeface="Cambria" panose="02040503050406030204" pitchFamily="18" charset="0"/>
                        </a:rPr>
                        <a:t>(Rule 3)</a:t>
                      </a:r>
                      <a:endParaRPr lang="en-IN" sz="2400" b="1" dirty="0">
                        <a:solidFill>
                          <a:schemeClr val="tx1"/>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342900" indent="-342900" algn="just">
                        <a:buFont typeface="Arial" panose="020B0604020202020204" pitchFamily="34" charset="0"/>
                        <a:buChar char="•"/>
                      </a:pPr>
                      <a:r>
                        <a:rPr lang="en-US" sz="2400" b="0" dirty="0">
                          <a:solidFill>
                            <a:schemeClr val="tx1"/>
                          </a:solidFill>
                          <a:latin typeface="Cambria" panose="02040503050406030204" pitchFamily="18" charset="0"/>
                          <a:ea typeface="Cambria" panose="02040503050406030204" pitchFamily="18" charset="0"/>
                        </a:rPr>
                        <a:t>The day from which the said period is to be reckoned shall be excluded, </a:t>
                      </a:r>
                    </a:p>
                    <a:p>
                      <a:pPr marL="342900" indent="-342900" algn="just">
                        <a:buFont typeface="Arial" panose="020B0604020202020204" pitchFamily="34" charset="0"/>
                        <a:buChar char="•"/>
                      </a:pPr>
                      <a:r>
                        <a:rPr lang="en-US" sz="2400" b="0" dirty="0">
                          <a:solidFill>
                            <a:schemeClr val="tx1"/>
                          </a:solidFill>
                          <a:latin typeface="Cambria" panose="02040503050406030204" pitchFamily="18" charset="0"/>
                          <a:ea typeface="Cambria" panose="02040503050406030204" pitchFamily="18" charset="0"/>
                        </a:rPr>
                        <a:t>If the last day expires on a day when the office of the Appellate Tribunal is closed, that day and any succeeding day or days on which the Appellate Tribunal remains closed shall also be excluded</a:t>
                      </a:r>
                      <a:endParaRPr lang="en-IN" sz="2400" b="0" dirty="0">
                        <a:solidFill>
                          <a:schemeClr val="tx1"/>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35310912"/>
                  </a:ext>
                </a:extLst>
              </a:tr>
              <a:tr h="0">
                <a:tc>
                  <a:txBody>
                    <a:bodyPr/>
                    <a:lstStyle/>
                    <a:p>
                      <a:r>
                        <a:rPr lang="en-IN" sz="2400" b="1" dirty="0">
                          <a:solidFill>
                            <a:schemeClr val="tx1"/>
                          </a:solidFill>
                          <a:latin typeface="Cambria" panose="02040503050406030204" pitchFamily="18" charset="0"/>
                          <a:ea typeface="Cambria" panose="02040503050406030204" pitchFamily="18" charset="0"/>
                        </a:rPr>
                        <a:t>Sitting/ Working hours</a:t>
                      </a:r>
                    </a:p>
                    <a:p>
                      <a:r>
                        <a:rPr lang="en-IN" sz="2400" b="1" dirty="0">
                          <a:solidFill>
                            <a:schemeClr val="tx1"/>
                          </a:solidFill>
                          <a:latin typeface="Cambria" panose="02040503050406030204" pitchFamily="18" charset="0"/>
                          <a:ea typeface="Cambria" panose="02040503050406030204" pitchFamily="18" charset="0"/>
                        </a:rPr>
                        <a:t>(Rule 8 &amp; 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342900" indent="-342900">
                        <a:buFont typeface="Arial" panose="020B0604020202020204" pitchFamily="34" charset="0"/>
                        <a:buChar char="•"/>
                      </a:pPr>
                      <a:r>
                        <a:rPr lang="en-US" sz="2400" b="1" u="none" dirty="0">
                          <a:solidFill>
                            <a:schemeClr val="tx1"/>
                          </a:solidFill>
                          <a:latin typeface="Cambria" panose="02040503050406030204" pitchFamily="18" charset="0"/>
                          <a:ea typeface="Cambria" panose="02040503050406030204" pitchFamily="18" charset="0"/>
                        </a:rPr>
                        <a:t>Sitting hours:</a:t>
                      </a:r>
                      <a:r>
                        <a:rPr lang="en-US" sz="2400" dirty="0">
                          <a:solidFill>
                            <a:schemeClr val="tx1"/>
                          </a:solidFill>
                          <a:latin typeface="Cambria" panose="02040503050406030204" pitchFamily="18" charset="0"/>
                          <a:ea typeface="Cambria" panose="02040503050406030204" pitchFamily="18" charset="0"/>
                        </a:rPr>
                        <a:t> 10.30 a.m. to 01.30 p.m. &amp; 2.30 p.m. to 4.30 p.m.</a:t>
                      </a:r>
                    </a:p>
                    <a:p>
                      <a:pPr marL="342900" indent="-342900">
                        <a:buFont typeface="Arial" panose="020B0604020202020204" pitchFamily="34" charset="0"/>
                        <a:buChar char="•"/>
                      </a:pPr>
                      <a:r>
                        <a:rPr lang="en-US" sz="2400" b="1" dirty="0">
                          <a:solidFill>
                            <a:schemeClr val="tx1"/>
                          </a:solidFill>
                          <a:latin typeface="Cambria" panose="02040503050406030204" pitchFamily="18" charset="0"/>
                          <a:ea typeface="Cambria" panose="02040503050406030204" pitchFamily="18" charset="0"/>
                        </a:rPr>
                        <a:t>Working hours:</a:t>
                      </a:r>
                      <a:r>
                        <a:rPr lang="en-US" sz="2400" dirty="0">
                          <a:solidFill>
                            <a:schemeClr val="tx1"/>
                          </a:solidFill>
                          <a:latin typeface="Cambria" panose="02040503050406030204" pitchFamily="18" charset="0"/>
                          <a:ea typeface="Cambria" panose="02040503050406030204" pitchFamily="18" charset="0"/>
                        </a:rPr>
                        <a:t> 9.30 am to 6.00 pm</a:t>
                      </a:r>
                      <a:endParaRPr lang="en-IN" sz="2400" dirty="0">
                        <a:solidFill>
                          <a:schemeClr val="tx1"/>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38887431"/>
                  </a:ext>
                </a:extLst>
              </a:tr>
              <a:tr h="370840">
                <a:tc>
                  <a:txBody>
                    <a:bodyPr/>
                    <a:lstStyle/>
                    <a:p>
                      <a:r>
                        <a:rPr lang="en-IN" sz="2000" b="1" dirty="0">
                          <a:solidFill>
                            <a:schemeClr val="tx1"/>
                          </a:solidFill>
                          <a:latin typeface="Cambria" panose="02040503050406030204" pitchFamily="18" charset="0"/>
                          <a:ea typeface="Cambria" panose="02040503050406030204" pitchFamily="18" charset="0"/>
                        </a:rPr>
                        <a:t>Inherent Powers </a:t>
                      </a:r>
                    </a:p>
                    <a:p>
                      <a:r>
                        <a:rPr lang="en-IN" sz="2000" b="1" dirty="0">
                          <a:solidFill>
                            <a:schemeClr val="tx1"/>
                          </a:solidFill>
                          <a:latin typeface="Cambria" panose="02040503050406030204" pitchFamily="18" charset="0"/>
                          <a:ea typeface="Cambria" panose="02040503050406030204" pitchFamily="18" charset="0"/>
                        </a:rPr>
                        <a:t>(Rule 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lgn="just">
                        <a:buFont typeface="Arial" panose="020B0604020202020204" pitchFamily="34" charset="0"/>
                        <a:buNone/>
                      </a:pPr>
                      <a:r>
                        <a:rPr lang="en-US" sz="2400" b="0" dirty="0">
                          <a:solidFill>
                            <a:schemeClr val="tx1"/>
                          </a:solidFill>
                          <a:latin typeface="Cambria" panose="02040503050406030204" pitchFamily="18" charset="0"/>
                          <a:ea typeface="Cambria" panose="02040503050406030204" pitchFamily="18" charset="0"/>
                        </a:rPr>
                        <a:t>Appellate Tribunal has inherent powers to make such orders or give such directions as may be necessary </a:t>
                      </a:r>
                      <a:r>
                        <a:rPr lang="en-US" sz="2400" b="1" i="1" dirty="0">
                          <a:solidFill>
                            <a:schemeClr val="tx1"/>
                          </a:solidFill>
                          <a:latin typeface="Cambria" panose="02040503050406030204" pitchFamily="18" charset="0"/>
                          <a:ea typeface="Cambria" panose="02040503050406030204" pitchFamily="18" charset="0"/>
                        </a:rPr>
                        <a:t>for meeting the ends of justice</a:t>
                      </a:r>
                      <a:r>
                        <a:rPr lang="en-US" sz="2400" b="0" dirty="0">
                          <a:solidFill>
                            <a:schemeClr val="tx1"/>
                          </a:solidFill>
                          <a:latin typeface="Cambria" panose="02040503050406030204" pitchFamily="18" charset="0"/>
                          <a:ea typeface="Cambria" panose="02040503050406030204" pitchFamily="18" charset="0"/>
                        </a:rPr>
                        <a:t> or </a:t>
                      </a:r>
                      <a:r>
                        <a:rPr lang="en-US" sz="2400" b="1" i="1" dirty="0">
                          <a:solidFill>
                            <a:schemeClr val="tx1"/>
                          </a:solidFill>
                          <a:latin typeface="Cambria" panose="02040503050406030204" pitchFamily="18" charset="0"/>
                          <a:ea typeface="Cambria" panose="02040503050406030204" pitchFamily="18" charset="0"/>
                        </a:rPr>
                        <a:t>to prevent abuse of the process of the Appellate Tribunal</a:t>
                      </a:r>
                      <a:r>
                        <a:rPr lang="en-US" sz="2400" b="0" dirty="0">
                          <a:solidFill>
                            <a:schemeClr val="tx1"/>
                          </a:solidFill>
                          <a:latin typeface="Cambria" panose="02040503050406030204" pitchFamily="18" charset="0"/>
                          <a:ea typeface="Cambria" panose="02040503050406030204" pitchFamily="18" charset="0"/>
                        </a:rPr>
                        <a:t>.</a:t>
                      </a:r>
                      <a:endParaRPr lang="en-IN" sz="2400" b="0" dirty="0">
                        <a:solidFill>
                          <a:schemeClr val="tx1"/>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02998424"/>
                  </a:ext>
                </a:extLst>
              </a:tr>
            </a:tbl>
          </a:graphicData>
        </a:graphic>
      </p:graphicFrame>
    </p:spTree>
    <p:extLst>
      <p:ext uri="{BB962C8B-B14F-4D97-AF65-F5344CB8AC3E}">
        <p14:creationId xmlns:p14="http://schemas.microsoft.com/office/powerpoint/2010/main" val="72768837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53062B-5A43-4E8D-06EA-1A804F6E5342}"/>
            </a:ext>
          </a:extLst>
        </p:cNvPr>
        <p:cNvGrpSpPr/>
        <p:nvPr/>
      </p:nvGrpSpPr>
      <p:grpSpPr>
        <a:xfrm>
          <a:off x="0" y="0"/>
          <a:ext cx="0" cy="0"/>
          <a:chOff x="0" y="0"/>
          <a:chExt cx="0" cy="0"/>
        </a:xfrm>
      </p:grpSpPr>
      <p:sp>
        <p:nvSpPr>
          <p:cNvPr id="9" name="Text Placeholder 8">
            <a:extLst>
              <a:ext uri="{FF2B5EF4-FFF2-40B4-BE49-F238E27FC236}">
                <a16:creationId xmlns:a16="http://schemas.microsoft.com/office/drawing/2014/main" id="{6223B853-654D-0B3B-E335-D60C1C21E9C8}"/>
              </a:ext>
            </a:extLst>
          </p:cNvPr>
          <p:cNvSpPr>
            <a:spLocks noGrp="1"/>
          </p:cNvSpPr>
          <p:nvPr>
            <p:ph type="body" sz="quarter" idx="27"/>
          </p:nvPr>
        </p:nvSpPr>
        <p:spPr/>
        <p:txBody>
          <a:bodyPr/>
          <a:lstStyle/>
          <a:p>
            <a:r>
              <a:rPr lang="en-US" dirty="0"/>
              <a:t>ROI</a:t>
            </a:r>
          </a:p>
        </p:txBody>
      </p:sp>
      <p:sp>
        <p:nvSpPr>
          <p:cNvPr id="2" name="Rectangle 1">
            <a:extLst>
              <a:ext uri="{FF2B5EF4-FFF2-40B4-BE49-F238E27FC236}">
                <a16:creationId xmlns:a16="http://schemas.microsoft.com/office/drawing/2014/main" id="{B4B60B64-FEE8-4E0A-BB8F-C785E5EA9550}"/>
              </a:ext>
            </a:extLst>
          </p:cNvPr>
          <p:cNvSpPr/>
          <p:nvPr/>
        </p:nvSpPr>
        <p:spPr>
          <a:xfrm>
            <a:off x="12021483" y="0"/>
            <a:ext cx="170517" cy="6871448"/>
          </a:xfrm>
          <a:prstGeom prst="rect">
            <a:avLst/>
          </a:prstGeom>
          <a:solidFill>
            <a:schemeClr val="accent1">
              <a:lumMod val="7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 name="Rectangle 1">
            <a:extLst>
              <a:ext uri="{FF2B5EF4-FFF2-40B4-BE49-F238E27FC236}">
                <a16:creationId xmlns:a16="http://schemas.microsoft.com/office/drawing/2014/main" id="{BB2CFD84-63AA-D879-C73B-BF847C9D4569}"/>
              </a:ext>
            </a:extLst>
          </p:cNvPr>
          <p:cNvSpPr/>
          <p:nvPr/>
        </p:nvSpPr>
        <p:spPr>
          <a:xfrm>
            <a:off x="1" y="-13448"/>
            <a:ext cx="11053482" cy="954741"/>
          </a:xfrm>
          <a:custGeom>
            <a:avLst/>
            <a:gdLst>
              <a:gd name="connsiteX0" fmla="*/ 0 w 10757647"/>
              <a:gd name="connsiteY0" fmla="*/ 0 h 941294"/>
              <a:gd name="connsiteX1" fmla="*/ 10757647 w 10757647"/>
              <a:gd name="connsiteY1" fmla="*/ 0 h 941294"/>
              <a:gd name="connsiteX2" fmla="*/ 10757647 w 10757647"/>
              <a:gd name="connsiteY2" fmla="*/ 941294 h 941294"/>
              <a:gd name="connsiteX3" fmla="*/ 0 w 10757647"/>
              <a:gd name="connsiteY3" fmla="*/ 941294 h 941294"/>
              <a:gd name="connsiteX4" fmla="*/ 0 w 10757647"/>
              <a:gd name="connsiteY4" fmla="*/ 0 h 941294"/>
              <a:gd name="connsiteX0" fmla="*/ 0 w 11053482"/>
              <a:gd name="connsiteY0" fmla="*/ 13447 h 954741"/>
              <a:gd name="connsiteX1" fmla="*/ 11053482 w 11053482"/>
              <a:gd name="connsiteY1" fmla="*/ 0 h 954741"/>
              <a:gd name="connsiteX2" fmla="*/ 10757647 w 11053482"/>
              <a:gd name="connsiteY2" fmla="*/ 954741 h 954741"/>
              <a:gd name="connsiteX3" fmla="*/ 0 w 11053482"/>
              <a:gd name="connsiteY3" fmla="*/ 954741 h 954741"/>
              <a:gd name="connsiteX4" fmla="*/ 0 w 11053482"/>
              <a:gd name="connsiteY4" fmla="*/ 13447 h 9547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53482" h="954741">
                <a:moveTo>
                  <a:pt x="0" y="13447"/>
                </a:moveTo>
                <a:lnTo>
                  <a:pt x="11053482" y="0"/>
                </a:lnTo>
                <a:lnTo>
                  <a:pt x="10757647" y="954741"/>
                </a:lnTo>
                <a:lnTo>
                  <a:pt x="0" y="954741"/>
                </a:lnTo>
                <a:lnTo>
                  <a:pt x="0" y="13447"/>
                </a:lnTo>
                <a:close/>
              </a:path>
            </a:pathLst>
          </a:custGeom>
          <a:solidFill>
            <a:schemeClr val="accent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TextBox 4">
            <a:extLst>
              <a:ext uri="{FF2B5EF4-FFF2-40B4-BE49-F238E27FC236}">
                <a16:creationId xmlns:a16="http://schemas.microsoft.com/office/drawing/2014/main" id="{1F8294E6-F91A-A535-3ED7-64A0BC9D69B0}"/>
              </a:ext>
            </a:extLst>
          </p:cNvPr>
          <p:cNvSpPr txBox="1"/>
          <p:nvPr/>
        </p:nvSpPr>
        <p:spPr>
          <a:xfrm>
            <a:off x="327025" y="142515"/>
            <a:ext cx="10468354" cy="646331"/>
          </a:xfrm>
          <a:prstGeom prst="rect">
            <a:avLst/>
          </a:prstGeom>
          <a:noFill/>
        </p:spPr>
        <p:txBody>
          <a:bodyPr wrap="square">
            <a:spAutoFit/>
          </a:bodyPr>
          <a:lstStyle/>
          <a:p>
            <a:r>
              <a:rPr lang="en-US" sz="3600" i="1" dirty="0">
                <a:solidFill>
                  <a:schemeClr val="bg1"/>
                </a:solidFill>
                <a:latin typeface="Cambria" panose="02040503050406030204" pitchFamily="18" charset="0"/>
                <a:ea typeface="Cambria" panose="02040503050406030204" pitchFamily="18" charset="0"/>
              </a:rPr>
              <a:t>Procedure before Appellate Tribunal</a:t>
            </a:r>
            <a:endParaRPr lang="en-IN" sz="3600" i="1" dirty="0">
              <a:solidFill>
                <a:schemeClr val="bg1"/>
              </a:solidFill>
              <a:latin typeface="Cambria" panose="02040503050406030204" pitchFamily="18" charset="0"/>
              <a:ea typeface="Cambria" panose="02040503050406030204" pitchFamily="18" charset="0"/>
            </a:endParaRPr>
          </a:p>
        </p:txBody>
      </p:sp>
      <p:sp>
        <p:nvSpPr>
          <p:cNvPr id="11" name="Title 2">
            <a:extLst>
              <a:ext uri="{FF2B5EF4-FFF2-40B4-BE49-F238E27FC236}">
                <a16:creationId xmlns:a16="http://schemas.microsoft.com/office/drawing/2014/main" id="{FEE4350E-D79C-0B67-8F44-E4FFEF19501D}"/>
              </a:ext>
            </a:extLst>
          </p:cNvPr>
          <p:cNvSpPr>
            <a:spLocks noGrp="1"/>
          </p:cNvSpPr>
          <p:nvPr>
            <p:ph type="title"/>
          </p:nvPr>
        </p:nvSpPr>
        <p:spPr>
          <a:xfrm>
            <a:off x="0" y="1601614"/>
            <a:ext cx="3240803" cy="1184115"/>
          </a:xfrm>
          <a:solidFill>
            <a:schemeClr val="accent1">
              <a:lumMod val="75000"/>
            </a:schemeClr>
          </a:solidFill>
        </p:spPr>
        <p:txBody>
          <a:bodyPr/>
          <a:lstStyle/>
          <a:p>
            <a:r>
              <a:rPr lang="en-US" sz="2600" dirty="0">
                <a:solidFill>
                  <a:schemeClr val="bg1"/>
                </a:solidFill>
                <a:latin typeface="Cambria" panose="02040503050406030204" pitchFamily="18" charset="0"/>
                <a:ea typeface="Cambria" panose="02040503050406030204" pitchFamily="18" charset="0"/>
              </a:rPr>
              <a:t>GST Appellate Tribunal (Procedure) Rules, 2025</a:t>
            </a:r>
            <a:r>
              <a:rPr lang="en-US" sz="2400" dirty="0">
                <a:solidFill>
                  <a:schemeClr val="bg1"/>
                </a:solidFill>
                <a:latin typeface="Cambria" panose="02040503050406030204" pitchFamily="18" charset="0"/>
                <a:ea typeface="Cambria" panose="02040503050406030204" pitchFamily="18" charset="0"/>
              </a:rPr>
              <a:t> </a:t>
            </a:r>
          </a:p>
        </p:txBody>
      </p:sp>
      <p:graphicFrame>
        <p:nvGraphicFramePr>
          <p:cNvPr id="8" name="Table 7">
            <a:extLst>
              <a:ext uri="{FF2B5EF4-FFF2-40B4-BE49-F238E27FC236}">
                <a16:creationId xmlns:a16="http://schemas.microsoft.com/office/drawing/2014/main" id="{CF37561B-087A-287D-4ACF-F9EEEAF4E527}"/>
              </a:ext>
            </a:extLst>
          </p:cNvPr>
          <p:cNvGraphicFramePr>
            <a:graphicFrameLocks noGrp="1"/>
          </p:cNvGraphicFramePr>
          <p:nvPr>
            <p:extLst>
              <p:ext uri="{D42A27DB-BD31-4B8C-83A1-F6EECF244321}">
                <p14:modId xmlns:p14="http://schemas.microsoft.com/office/powerpoint/2010/main" val="2285940921"/>
              </p:ext>
            </p:extLst>
          </p:nvPr>
        </p:nvGraphicFramePr>
        <p:xfrm>
          <a:off x="3240803" y="1155820"/>
          <a:ext cx="8780680" cy="5742374"/>
        </p:xfrm>
        <a:graphic>
          <a:graphicData uri="http://schemas.openxmlformats.org/drawingml/2006/table">
            <a:tbl>
              <a:tblPr firstRow="1" bandRow="1">
                <a:tableStyleId>{5C22544A-7EE6-4342-B048-85BDC9FD1C3A}</a:tableStyleId>
              </a:tblPr>
              <a:tblGrid>
                <a:gridCol w="2153778">
                  <a:extLst>
                    <a:ext uri="{9D8B030D-6E8A-4147-A177-3AD203B41FA5}">
                      <a16:colId xmlns:a16="http://schemas.microsoft.com/office/drawing/2014/main" val="2613449525"/>
                    </a:ext>
                  </a:extLst>
                </a:gridCol>
                <a:gridCol w="6626902">
                  <a:extLst>
                    <a:ext uri="{9D8B030D-6E8A-4147-A177-3AD203B41FA5}">
                      <a16:colId xmlns:a16="http://schemas.microsoft.com/office/drawing/2014/main" val="1979174059"/>
                    </a:ext>
                  </a:extLst>
                </a:gridCol>
              </a:tblGrid>
              <a:tr h="2206694">
                <a:tc>
                  <a:txBody>
                    <a:bodyPr/>
                    <a:lstStyle/>
                    <a:p>
                      <a:r>
                        <a:rPr lang="en-US" sz="2000" b="1" dirty="0">
                          <a:solidFill>
                            <a:schemeClr val="tx1"/>
                          </a:solidFill>
                          <a:latin typeface="Cambria" panose="02040503050406030204" pitchFamily="18" charset="0"/>
                          <a:ea typeface="Cambria" panose="02040503050406030204" pitchFamily="18" charset="0"/>
                        </a:rPr>
                        <a:t>Listing of Cases </a:t>
                      </a:r>
                    </a:p>
                    <a:p>
                      <a:r>
                        <a:rPr lang="en-US" sz="2000" b="1" dirty="0">
                          <a:solidFill>
                            <a:schemeClr val="tx1"/>
                          </a:solidFill>
                          <a:latin typeface="Cambria" panose="02040503050406030204" pitchFamily="18" charset="0"/>
                          <a:ea typeface="Cambria" panose="02040503050406030204" pitchFamily="18" charset="0"/>
                        </a:rPr>
                        <a:t>(Rule 12)</a:t>
                      </a:r>
                      <a:endParaRPr lang="en-IN" sz="2000" b="1" dirty="0">
                        <a:solidFill>
                          <a:schemeClr val="tx1"/>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342900" indent="-342900" algn="just">
                        <a:buFont typeface="Arial" panose="020B0604020202020204" pitchFamily="34" charset="0"/>
                        <a:buChar char="•"/>
                      </a:pPr>
                      <a:r>
                        <a:rPr lang="en-US" sz="2000" b="0" dirty="0">
                          <a:solidFill>
                            <a:schemeClr val="tx1"/>
                          </a:solidFill>
                          <a:latin typeface="Cambria" panose="02040503050406030204" pitchFamily="18" charset="0"/>
                          <a:ea typeface="Cambria" panose="02040503050406030204" pitchFamily="18" charset="0"/>
                        </a:rPr>
                        <a:t>Any urgent matter filed before 12:00 noon shall be listed before the Appellate Tribunal on the following working day.</a:t>
                      </a:r>
                    </a:p>
                    <a:p>
                      <a:pPr marL="342900" indent="-342900" algn="just">
                        <a:buFont typeface="Arial" panose="020B0604020202020204" pitchFamily="34" charset="0"/>
                        <a:buChar char="•"/>
                      </a:pPr>
                      <a:r>
                        <a:rPr lang="en-US" sz="2000" b="0" dirty="0">
                          <a:solidFill>
                            <a:schemeClr val="tx1"/>
                          </a:solidFill>
                          <a:latin typeface="Cambria" panose="02040503050406030204" pitchFamily="18" charset="0"/>
                          <a:ea typeface="Cambria" panose="02040503050406030204" pitchFamily="18" charset="0"/>
                        </a:rPr>
                        <a:t>It may be received after 12:00 noon but before 3:00 p.m. for listing on the following day, with the specific permission of the Appellate Tribunal or President.</a:t>
                      </a:r>
                      <a:endParaRPr lang="en-IN" sz="2000" b="0" dirty="0">
                        <a:solidFill>
                          <a:schemeClr val="tx1"/>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35310912"/>
                  </a:ext>
                </a:extLst>
              </a:tr>
              <a:tr h="1303955">
                <a:tc>
                  <a:txBody>
                    <a:bodyPr/>
                    <a:lstStyle/>
                    <a:p>
                      <a:r>
                        <a:rPr lang="en-IN" sz="2000" b="1" dirty="0">
                          <a:solidFill>
                            <a:schemeClr val="tx1"/>
                          </a:solidFill>
                          <a:latin typeface="Cambria" panose="02040503050406030204" pitchFamily="18" charset="0"/>
                          <a:ea typeface="Cambria" panose="02040503050406030204" pitchFamily="18" charset="0"/>
                        </a:rPr>
                        <a:t>Power to Exempt</a:t>
                      </a:r>
                    </a:p>
                    <a:p>
                      <a:r>
                        <a:rPr lang="en-IN" sz="2000" b="1" dirty="0">
                          <a:solidFill>
                            <a:schemeClr val="tx1"/>
                          </a:solidFill>
                          <a:latin typeface="Cambria" panose="02040503050406030204" pitchFamily="18" charset="0"/>
                          <a:ea typeface="Cambria" panose="02040503050406030204" pitchFamily="18" charset="0"/>
                        </a:rPr>
                        <a:t>(Rule 13)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342900" indent="-342900" algn="just">
                        <a:buFont typeface="Arial" panose="020B0604020202020204" pitchFamily="34" charset="0"/>
                        <a:buChar char="•"/>
                      </a:pPr>
                      <a:r>
                        <a:rPr lang="en-US" sz="2000" b="0" u="none" dirty="0">
                          <a:solidFill>
                            <a:schemeClr val="tx1"/>
                          </a:solidFill>
                          <a:latin typeface="Cambria" panose="02040503050406030204" pitchFamily="18" charset="0"/>
                          <a:ea typeface="Cambria" panose="02040503050406030204" pitchFamily="18" charset="0"/>
                        </a:rPr>
                        <a:t>Power to exempt parties from compliance with any requirement of these rules and may give such directions in matters of </a:t>
                      </a:r>
                      <a:r>
                        <a:rPr lang="en-US" sz="2000" b="1" i="1" u="none" dirty="0">
                          <a:solidFill>
                            <a:schemeClr val="tx1"/>
                          </a:solidFill>
                          <a:latin typeface="Cambria" panose="02040503050406030204" pitchFamily="18" charset="0"/>
                          <a:ea typeface="Cambria" panose="02040503050406030204" pitchFamily="18" charset="0"/>
                        </a:rPr>
                        <a:t>practice and procedure</a:t>
                      </a:r>
                      <a:r>
                        <a:rPr lang="en-US" sz="2000" b="0" u="none" dirty="0">
                          <a:solidFill>
                            <a:schemeClr val="tx1"/>
                          </a:solidFill>
                          <a:latin typeface="Cambria" panose="02040503050406030204" pitchFamily="18" charset="0"/>
                          <a:ea typeface="Cambria" panose="02040503050406030204" pitchFamily="18" charset="0"/>
                        </a:rPr>
                        <a:t>, as it may consider just and expedient to render </a:t>
                      </a:r>
                      <a:r>
                        <a:rPr lang="en-US" sz="2000" b="1" i="1" u="none" dirty="0">
                          <a:solidFill>
                            <a:schemeClr val="tx1"/>
                          </a:solidFill>
                          <a:latin typeface="Cambria" panose="02040503050406030204" pitchFamily="18" charset="0"/>
                          <a:ea typeface="Cambria" panose="02040503050406030204" pitchFamily="18" charset="0"/>
                        </a:rPr>
                        <a:t>substantial justice</a:t>
                      </a:r>
                      <a:r>
                        <a:rPr lang="en-US" sz="2000" b="0" u="none" dirty="0">
                          <a:solidFill>
                            <a:schemeClr val="tx1"/>
                          </a:solidFill>
                          <a:latin typeface="Cambria" panose="02040503050406030204" pitchFamily="18" charset="0"/>
                          <a:ea typeface="Cambria" panose="02040503050406030204" pitchFamily="18"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38887431"/>
                  </a:ext>
                </a:extLst>
              </a:tr>
              <a:tr h="1905781">
                <a:tc>
                  <a:txBody>
                    <a:bodyPr/>
                    <a:lstStyle/>
                    <a:p>
                      <a:r>
                        <a:rPr lang="en-IN" sz="2000" b="1" dirty="0">
                          <a:solidFill>
                            <a:schemeClr val="tx1"/>
                          </a:solidFill>
                          <a:latin typeface="Cambria" panose="02040503050406030204" pitchFamily="18" charset="0"/>
                          <a:ea typeface="Cambria" panose="02040503050406030204" pitchFamily="18" charset="0"/>
                        </a:rPr>
                        <a:t>Power to extend time (Rule 14)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85750" indent="-285750" algn="just">
                        <a:buFont typeface="Arial" panose="020B0604020202020204" pitchFamily="34" charset="0"/>
                        <a:buChar char="•"/>
                      </a:pPr>
                      <a:r>
                        <a:rPr lang="en-US" sz="2000" b="0" dirty="0">
                          <a:solidFill>
                            <a:schemeClr val="tx1"/>
                          </a:solidFill>
                          <a:latin typeface="Cambria" panose="02040503050406030204" pitchFamily="18" charset="0"/>
                          <a:ea typeface="Cambria" panose="02040503050406030204" pitchFamily="18" charset="0"/>
                        </a:rPr>
                        <a:t>Extend the time appointed by these rules or fixed by any order, for doing any act or taking any proceeding, upon such terms, if any, </a:t>
                      </a:r>
                      <a:r>
                        <a:rPr lang="en-US" sz="2000" b="1" i="1" u="none" dirty="0">
                          <a:solidFill>
                            <a:schemeClr val="tx1"/>
                          </a:solidFill>
                          <a:latin typeface="Cambria" panose="02040503050406030204" pitchFamily="18" charset="0"/>
                          <a:ea typeface="Cambria" panose="02040503050406030204" pitchFamily="18" charset="0"/>
                        </a:rPr>
                        <a:t>as the justice of the case may require</a:t>
                      </a:r>
                      <a:r>
                        <a:rPr lang="en-US" sz="2000" b="0" dirty="0">
                          <a:solidFill>
                            <a:schemeClr val="tx1"/>
                          </a:solidFill>
                          <a:latin typeface="Cambria" panose="02040503050406030204" pitchFamily="18" charset="0"/>
                          <a:ea typeface="Cambria" panose="02040503050406030204" pitchFamily="18" charset="0"/>
                        </a:rPr>
                        <a:t>, and any extension may be ordered, although the application for the same is not made until the expiration of the time appointed or allowed.</a:t>
                      </a:r>
                      <a:endParaRPr lang="en-IN" sz="2000" b="0" dirty="0">
                        <a:solidFill>
                          <a:schemeClr val="tx1"/>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02998424"/>
                  </a:ext>
                </a:extLst>
              </a:tr>
            </a:tbl>
          </a:graphicData>
        </a:graphic>
      </p:graphicFrame>
    </p:spTree>
    <p:extLst>
      <p:ext uri="{BB962C8B-B14F-4D97-AF65-F5344CB8AC3E}">
        <p14:creationId xmlns:p14="http://schemas.microsoft.com/office/powerpoint/2010/main" val="143407584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67B20D-1CBB-C42E-0B39-A455872DF3E3}"/>
            </a:ext>
          </a:extLst>
        </p:cNvPr>
        <p:cNvGrpSpPr/>
        <p:nvPr/>
      </p:nvGrpSpPr>
      <p:grpSpPr>
        <a:xfrm>
          <a:off x="0" y="0"/>
          <a:ext cx="0" cy="0"/>
          <a:chOff x="0" y="0"/>
          <a:chExt cx="0" cy="0"/>
        </a:xfrm>
      </p:grpSpPr>
      <p:sp>
        <p:nvSpPr>
          <p:cNvPr id="9" name="Text Placeholder 8">
            <a:extLst>
              <a:ext uri="{FF2B5EF4-FFF2-40B4-BE49-F238E27FC236}">
                <a16:creationId xmlns:a16="http://schemas.microsoft.com/office/drawing/2014/main" id="{53DA8A55-7003-6E2F-C83A-48ADD961CE22}"/>
              </a:ext>
            </a:extLst>
          </p:cNvPr>
          <p:cNvSpPr>
            <a:spLocks noGrp="1"/>
          </p:cNvSpPr>
          <p:nvPr>
            <p:ph type="body" sz="quarter" idx="27"/>
          </p:nvPr>
        </p:nvSpPr>
        <p:spPr/>
        <p:txBody>
          <a:bodyPr/>
          <a:lstStyle/>
          <a:p>
            <a:r>
              <a:rPr lang="en-US" dirty="0"/>
              <a:t>ROI</a:t>
            </a:r>
          </a:p>
        </p:txBody>
      </p:sp>
      <p:sp>
        <p:nvSpPr>
          <p:cNvPr id="2" name="Rectangle 1">
            <a:extLst>
              <a:ext uri="{FF2B5EF4-FFF2-40B4-BE49-F238E27FC236}">
                <a16:creationId xmlns:a16="http://schemas.microsoft.com/office/drawing/2014/main" id="{2D8E2BBC-840B-2BF1-C4CF-17F1921A2206}"/>
              </a:ext>
            </a:extLst>
          </p:cNvPr>
          <p:cNvSpPr/>
          <p:nvPr/>
        </p:nvSpPr>
        <p:spPr>
          <a:xfrm>
            <a:off x="12021483" y="0"/>
            <a:ext cx="170517" cy="6871448"/>
          </a:xfrm>
          <a:prstGeom prst="rect">
            <a:avLst/>
          </a:prstGeom>
          <a:solidFill>
            <a:schemeClr val="accent1">
              <a:lumMod val="7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 name="Rectangle 1">
            <a:extLst>
              <a:ext uri="{FF2B5EF4-FFF2-40B4-BE49-F238E27FC236}">
                <a16:creationId xmlns:a16="http://schemas.microsoft.com/office/drawing/2014/main" id="{B1A574AE-B68E-DDC5-2740-476E471FC0A8}"/>
              </a:ext>
            </a:extLst>
          </p:cNvPr>
          <p:cNvSpPr/>
          <p:nvPr/>
        </p:nvSpPr>
        <p:spPr>
          <a:xfrm>
            <a:off x="1" y="-13448"/>
            <a:ext cx="11053482" cy="954741"/>
          </a:xfrm>
          <a:custGeom>
            <a:avLst/>
            <a:gdLst>
              <a:gd name="connsiteX0" fmla="*/ 0 w 10757647"/>
              <a:gd name="connsiteY0" fmla="*/ 0 h 941294"/>
              <a:gd name="connsiteX1" fmla="*/ 10757647 w 10757647"/>
              <a:gd name="connsiteY1" fmla="*/ 0 h 941294"/>
              <a:gd name="connsiteX2" fmla="*/ 10757647 w 10757647"/>
              <a:gd name="connsiteY2" fmla="*/ 941294 h 941294"/>
              <a:gd name="connsiteX3" fmla="*/ 0 w 10757647"/>
              <a:gd name="connsiteY3" fmla="*/ 941294 h 941294"/>
              <a:gd name="connsiteX4" fmla="*/ 0 w 10757647"/>
              <a:gd name="connsiteY4" fmla="*/ 0 h 941294"/>
              <a:gd name="connsiteX0" fmla="*/ 0 w 11053482"/>
              <a:gd name="connsiteY0" fmla="*/ 13447 h 954741"/>
              <a:gd name="connsiteX1" fmla="*/ 11053482 w 11053482"/>
              <a:gd name="connsiteY1" fmla="*/ 0 h 954741"/>
              <a:gd name="connsiteX2" fmla="*/ 10757647 w 11053482"/>
              <a:gd name="connsiteY2" fmla="*/ 954741 h 954741"/>
              <a:gd name="connsiteX3" fmla="*/ 0 w 11053482"/>
              <a:gd name="connsiteY3" fmla="*/ 954741 h 954741"/>
              <a:gd name="connsiteX4" fmla="*/ 0 w 11053482"/>
              <a:gd name="connsiteY4" fmla="*/ 13447 h 9547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53482" h="954741">
                <a:moveTo>
                  <a:pt x="0" y="13447"/>
                </a:moveTo>
                <a:lnTo>
                  <a:pt x="11053482" y="0"/>
                </a:lnTo>
                <a:lnTo>
                  <a:pt x="10757647" y="954741"/>
                </a:lnTo>
                <a:lnTo>
                  <a:pt x="0" y="954741"/>
                </a:lnTo>
                <a:lnTo>
                  <a:pt x="0" y="13447"/>
                </a:lnTo>
                <a:close/>
              </a:path>
            </a:pathLst>
          </a:custGeom>
          <a:solidFill>
            <a:schemeClr val="accent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TextBox 4">
            <a:extLst>
              <a:ext uri="{FF2B5EF4-FFF2-40B4-BE49-F238E27FC236}">
                <a16:creationId xmlns:a16="http://schemas.microsoft.com/office/drawing/2014/main" id="{4AF0D89A-9725-D0AB-C55D-16144A9F5E7D}"/>
              </a:ext>
            </a:extLst>
          </p:cNvPr>
          <p:cNvSpPr txBox="1"/>
          <p:nvPr/>
        </p:nvSpPr>
        <p:spPr>
          <a:xfrm>
            <a:off x="327025" y="142515"/>
            <a:ext cx="10468354" cy="646331"/>
          </a:xfrm>
          <a:prstGeom prst="rect">
            <a:avLst/>
          </a:prstGeom>
          <a:noFill/>
        </p:spPr>
        <p:txBody>
          <a:bodyPr wrap="square">
            <a:spAutoFit/>
          </a:bodyPr>
          <a:lstStyle/>
          <a:p>
            <a:r>
              <a:rPr lang="en-US" sz="3600" i="1" dirty="0">
                <a:solidFill>
                  <a:schemeClr val="bg1"/>
                </a:solidFill>
                <a:latin typeface="Cambria" panose="02040503050406030204" pitchFamily="18" charset="0"/>
                <a:ea typeface="Cambria" panose="02040503050406030204" pitchFamily="18" charset="0"/>
              </a:rPr>
              <a:t>Procedure before Appellate Tribunal</a:t>
            </a:r>
            <a:endParaRPr lang="en-IN" sz="3600" i="1" dirty="0">
              <a:solidFill>
                <a:schemeClr val="bg1"/>
              </a:solidFill>
              <a:latin typeface="Cambria" panose="02040503050406030204" pitchFamily="18" charset="0"/>
              <a:ea typeface="Cambria" panose="02040503050406030204" pitchFamily="18" charset="0"/>
            </a:endParaRPr>
          </a:p>
        </p:txBody>
      </p:sp>
      <p:sp>
        <p:nvSpPr>
          <p:cNvPr id="11" name="Title 2">
            <a:extLst>
              <a:ext uri="{FF2B5EF4-FFF2-40B4-BE49-F238E27FC236}">
                <a16:creationId xmlns:a16="http://schemas.microsoft.com/office/drawing/2014/main" id="{355A2EB4-FDF2-5F5A-3174-22B4FE50631F}"/>
              </a:ext>
            </a:extLst>
          </p:cNvPr>
          <p:cNvSpPr>
            <a:spLocks noGrp="1"/>
          </p:cNvSpPr>
          <p:nvPr>
            <p:ph type="title"/>
          </p:nvPr>
        </p:nvSpPr>
        <p:spPr>
          <a:xfrm>
            <a:off x="0" y="1601614"/>
            <a:ext cx="3240803" cy="1184115"/>
          </a:xfrm>
          <a:solidFill>
            <a:schemeClr val="accent1">
              <a:lumMod val="75000"/>
            </a:schemeClr>
          </a:solidFill>
        </p:spPr>
        <p:txBody>
          <a:bodyPr/>
          <a:lstStyle/>
          <a:p>
            <a:r>
              <a:rPr lang="en-US" sz="2600" dirty="0">
                <a:solidFill>
                  <a:schemeClr val="bg1"/>
                </a:solidFill>
                <a:latin typeface="Cambria" panose="02040503050406030204" pitchFamily="18" charset="0"/>
                <a:ea typeface="Cambria" panose="02040503050406030204" pitchFamily="18" charset="0"/>
              </a:rPr>
              <a:t>GST Appellate Tribunal (Procedure) Rules, 2025</a:t>
            </a:r>
            <a:r>
              <a:rPr lang="en-US" sz="2400" dirty="0">
                <a:solidFill>
                  <a:schemeClr val="bg1"/>
                </a:solidFill>
                <a:latin typeface="Cambria" panose="02040503050406030204" pitchFamily="18" charset="0"/>
                <a:ea typeface="Cambria" panose="02040503050406030204" pitchFamily="18" charset="0"/>
              </a:rPr>
              <a:t> </a:t>
            </a:r>
          </a:p>
        </p:txBody>
      </p:sp>
      <p:graphicFrame>
        <p:nvGraphicFramePr>
          <p:cNvPr id="8" name="Table 7">
            <a:extLst>
              <a:ext uri="{FF2B5EF4-FFF2-40B4-BE49-F238E27FC236}">
                <a16:creationId xmlns:a16="http://schemas.microsoft.com/office/drawing/2014/main" id="{CD3A125C-09F3-D282-106A-020877041888}"/>
              </a:ext>
            </a:extLst>
          </p:cNvPr>
          <p:cNvGraphicFramePr>
            <a:graphicFrameLocks noGrp="1"/>
          </p:cNvGraphicFramePr>
          <p:nvPr>
            <p:extLst>
              <p:ext uri="{D42A27DB-BD31-4B8C-83A1-F6EECF244321}">
                <p14:modId xmlns:p14="http://schemas.microsoft.com/office/powerpoint/2010/main" val="1232530017"/>
              </p:ext>
            </p:extLst>
          </p:nvPr>
        </p:nvGraphicFramePr>
        <p:xfrm>
          <a:off x="3240803" y="1025236"/>
          <a:ext cx="8780680" cy="5669280"/>
        </p:xfrm>
        <a:graphic>
          <a:graphicData uri="http://schemas.openxmlformats.org/drawingml/2006/table">
            <a:tbl>
              <a:tblPr firstRow="1" bandRow="1">
                <a:tableStyleId>{5C22544A-7EE6-4342-B048-85BDC9FD1C3A}</a:tableStyleId>
              </a:tblPr>
              <a:tblGrid>
                <a:gridCol w="1388347">
                  <a:extLst>
                    <a:ext uri="{9D8B030D-6E8A-4147-A177-3AD203B41FA5}">
                      <a16:colId xmlns:a16="http://schemas.microsoft.com/office/drawing/2014/main" val="2613449525"/>
                    </a:ext>
                  </a:extLst>
                </a:gridCol>
                <a:gridCol w="7392333">
                  <a:extLst>
                    <a:ext uri="{9D8B030D-6E8A-4147-A177-3AD203B41FA5}">
                      <a16:colId xmlns:a16="http://schemas.microsoft.com/office/drawing/2014/main" val="1979174059"/>
                    </a:ext>
                  </a:extLst>
                </a:gridCol>
              </a:tblGrid>
              <a:tr h="370840">
                <a:tc>
                  <a:txBody>
                    <a:bodyPr/>
                    <a:lstStyle/>
                    <a:p>
                      <a:r>
                        <a:rPr lang="en-US" sz="2000" b="1" dirty="0">
                          <a:solidFill>
                            <a:schemeClr val="tx1"/>
                          </a:solidFill>
                          <a:latin typeface="Cambria" panose="02040503050406030204" pitchFamily="18" charset="0"/>
                          <a:ea typeface="Cambria" panose="02040503050406030204" pitchFamily="18" charset="0"/>
                        </a:rPr>
                        <a:t>Power of Adjournment </a:t>
                      </a:r>
                    </a:p>
                    <a:p>
                      <a:r>
                        <a:rPr lang="en-US" sz="2000" b="1" dirty="0">
                          <a:solidFill>
                            <a:schemeClr val="tx1"/>
                          </a:solidFill>
                          <a:latin typeface="Cambria" panose="02040503050406030204" pitchFamily="18" charset="0"/>
                          <a:ea typeface="Cambria" panose="02040503050406030204" pitchFamily="18" charset="0"/>
                        </a:rPr>
                        <a:t>(Rule 16)</a:t>
                      </a:r>
                      <a:endParaRPr lang="en-IN" sz="2000" b="1" dirty="0">
                        <a:solidFill>
                          <a:schemeClr val="tx1"/>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342900" indent="-342900" algn="just">
                        <a:buFont typeface="Arial" panose="020B0604020202020204" pitchFamily="34" charset="0"/>
                        <a:buChar char="•"/>
                      </a:pPr>
                      <a:r>
                        <a:rPr lang="en-US" sz="2000" b="0" dirty="0">
                          <a:solidFill>
                            <a:schemeClr val="tx1"/>
                          </a:solidFill>
                          <a:latin typeface="Cambria" panose="02040503050406030204" pitchFamily="18" charset="0"/>
                          <a:ea typeface="Cambria" panose="02040503050406030204" pitchFamily="18" charset="0"/>
                        </a:rPr>
                        <a:t>All adjournments shall normally be sought </a:t>
                      </a:r>
                      <a:r>
                        <a:rPr lang="en-US" sz="2000" b="1" i="1" dirty="0">
                          <a:solidFill>
                            <a:schemeClr val="tx1"/>
                          </a:solidFill>
                          <a:latin typeface="Cambria" panose="02040503050406030204" pitchFamily="18" charset="0"/>
                          <a:ea typeface="Cambria" panose="02040503050406030204" pitchFamily="18" charset="0"/>
                        </a:rPr>
                        <a:t>before the concerned Bench</a:t>
                      </a:r>
                      <a:r>
                        <a:rPr lang="en-US" sz="2000" b="0" dirty="0">
                          <a:solidFill>
                            <a:schemeClr val="tx1"/>
                          </a:solidFill>
                          <a:latin typeface="Cambria" panose="02040503050406030204" pitchFamily="18" charset="0"/>
                          <a:ea typeface="Cambria" panose="02040503050406030204" pitchFamily="18" charset="0"/>
                        </a:rPr>
                        <a:t> </a:t>
                      </a:r>
                    </a:p>
                    <a:p>
                      <a:pPr marL="342900" indent="-342900" algn="just">
                        <a:buFont typeface="Arial" panose="020B0604020202020204" pitchFamily="34" charset="0"/>
                        <a:buChar char="•"/>
                      </a:pPr>
                      <a:endParaRPr lang="en-US" sz="2000" b="0" dirty="0">
                        <a:solidFill>
                          <a:schemeClr val="tx1"/>
                        </a:solidFill>
                        <a:latin typeface="Cambria" panose="02040503050406030204" pitchFamily="18" charset="0"/>
                        <a:ea typeface="Cambria" panose="02040503050406030204" pitchFamily="18" charset="0"/>
                      </a:endParaRPr>
                    </a:p>
                    <a:p>
                      <a:pPr marL="342900" indent="-342900" algn="just">
                        <a:buFont typeface="Arial" panose="020B0604020202020204" pitchFamily="34" charset="0"/>
                        <a:buChar char="•"/>
                      </a:pPr>
                      <a:r>
                        <a:rPr lang="en-US" sz="2000" b="0" dirty="0">
                          <a:solidFill>
                            <a:schemeClr val="tx1"/>
                          </a:solidFill>
                          <a:latin typeface="Cambria" panose="02040503050406030204" pitchFamily="18" charset="0"/>
                          <a:ea typeface="Cambria" panose="02040503050406030204" pitchFamily="18" charset="0"/>
                        </a:rPr>
                        <a:t>In </a:t>
                      </a:r>
                      <a:r>
                        <a:rPr lang="en-US" sz="2000" b="1" i="1" dirty="0">
                          <a:solidFill>
                            <a:schemeClr val="tx1"/>
                          </a:solidFill>
                          <a:latin typeface="Cambria" panose="02040503050406030204" pitchFamily="18" charset="0"/>
                          <a:ea typeface="Cambria" panose="02040503050406030204" pitchFamily="18" charset="0"/>
                        </a:rPr>
                        <a:t>extraordinary circumstances</a:t>
                      </a:r>
                      <a:r>
                        <a:rPr lang="en-US" sz="2000" b="0" dirty="0">
                          <a:solidFill>
                            <a:schemeClr val="tx1"/>
                          </a:solidFill>
                          <a:latin typeface="Cambria" panose="02040503050406030204" pitchFamily="18" charset="0"/>
                          <a:ea typeface="Cambria" panose="02040503050406030204" pitchFamily="18" charset="0"/>
                        </a:rPr>
                        <a:t>, the Registrar may, if so directed by the Appellate Tribunal in chambers, at any time adjourn any matter.</a:t>
                      </a:r>
                      <a:endParaRPr lang="en-IN" sz="2000" b="0" dirty="0">
                        <a:solidFill>
                          <a:schemeClr val="tx1"/>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35310912"/>
                  </a:ext>
                </a:extLst>
              </a:tr>
              <a:tr h="370840">
                <a:tc>
                  <a:txBody>
                    <a:bodyPr/>
                    <a:lstStyle/>
                    <a:p>
                      <a:r>
                        <a:rPr lang="en-IN" sz="2000" b="1" dirty="0">
                          <a:solidFill>
                            <a:schemeClr val="tx1"/>
                          </a:solidFill>
                          <a:latin typeface="Cambria" panose="02040503050406030204" pitchFamily="18" charset="0"/>
                          <a:ea typeface="Cambria" panose="02040503050406030204" pitchFamily="18" charset="0"/>
                        </a:rPr>
                        <a:t>Filing of Appeals</a:t>
                      </a:r>
                    </a:p>
                    <a:p>
                      <a:r>
                        <a:rPr lang="en-IN" sz="2000" b="1" dirty="0">
                          <a:solidFill>
                            <a:schemeClr val="tx1"/>
                          </a:solidFill>
                          <a:latin typeface="Cambria" panose="02040503050406030204" pitchFamily="18" charset="0"/>
                          <a:ea typeface="Cambria" panose="02040503050406030204" pitchFamily="18" charset="0"/>
                        </a:rPr>
                        <a:t>(Rule 18)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342900" indent="-342900" algn="just">
                        <a:buFont typeface="Arial" panose="020B0604020202020204" pitchFamily="34" charset="0"/>
                        <a:buChar char="•"/>
                      </a:pPr>
                      <a:r>
                        <a:rPr lang="en-US" sz="2000" b="0" u="none" dirty="0">
                          <a:solidFill>
                            <a:schemeClr val="tx1"/>
                          </a:solidFill>
                          <a:latin typeface="Cambria" panose="02040503050406030204" pitchFamily="18" charset="0"/>
                          <a:ea typeface="Cambria" panose="02040503050406030204" pitchFamily="18" charset="0"/>
                        </a:rPr>
                        <a:t>An appeal to the Appellate Tribunal shall be </a:t>
                      </a:r>
                      <a:r>
                        <a:rPr lang="en-US" sz="2000" b="1" i="1" u="none" dirty="0">
                          <a:solidFill>
                            <a:schemeClr val="tx1"/>
                          </a:solidFill>
                          <a:latin typeface="Cambria" panose="02040503050406030204" pitchFamily="18" charset="0"/>
                          <a:ea typeface="Cambria" panose="02040503050406030204" pitchFamily="18" charset="0"/>
                        </a:rPr>
                        <a:t>filed online on GSTAT Portal</a:t>
                      </a:r>
                      <a:r>
                        <a:rPr lang="en-US" sz="2000" b="0" u="none" dirty="0">
                          <a:solidFill>
                            <a:schemeClr val="tx1"/>
                          </a:solidFill>
                          <a:latin typeface="Cambria" panose="02040503050406030204" pitchFamily="18" charset="0"/>
                          <a:ea typeface="Cambria" panose="02040503050406030204" pitchFamily="18" charset="0"/>
                        </a:rPr>
                        <a:t> in Form prescribed under the Rules.</a:t>
                      </a:r>
                    </a:p>
                    <a:p>
                      <a:pPr marL="342900" indent="-342900" algn="just">
                        <a:buFont typeface="Arial" panose="020B0604020202020204" pitchFamily="34" charset="0"/>
                        <a:buChar char="•"/>
                      </a:pPr>
                      <a:endParaRPr lang="en-US" sz="2000" b="0" u="none" dirty="0">
                        <a:solidFill>
                          <a:schemeClr val="tx1"/>
                        </a:solidFill>
                        <a:latin typeface="Cambria" panose="02040503050406030204" pitchFamily="18" charset="0"/>
                        <a:ea typeface="Cambria" panose="02040503050406030204" pitchFamily="18" charset="0"/>
                      </a:endParaRPr>
                    </a:p>
                    <a:p>
                      <a:pPr marL="342900" indent="-342900" algn="just">
                        <a:buFont typeface="Arial" panose="020B0604020202020204" pitchFamily="34" charset="0"/>
                        <a:buChar char="•"/>
                      </a:pPr>
                      <a:r>
                        <a:rPr lang="en-US" sz="2000" b="1" i="1" u="none" dirty="0">
                          <a:solidFill>
                            <a:schemeClr val="tx1"/>
                          </a:solidFill>
                          <a:latin typeface="Cambria" panose="02040503050406030204" pitchFamily="18" charset="0"/>
                          <a:ea typeface="Cambria" panose="02040503050406030204" pitchFamily="18" charset="0"/>
                        </a:rPr>
                        <a:t>Single Appeal for each OIA</a:t>
                      </a:r>
                      <a:r>
                        <a:rPr lang="en-US" sz="2000" b="0" u="none" dirty="0">
                          <a:solidFill>
                            <a:schemeClr val="tx1"/>
                          </a:solidFill>
                          <a:latin typeface="Cambria" panose="02040503050406030204" pitchFamily="18" charset="0"/>
                          <a:ea typeface="Cambria" panose="02040503050406030204" pitchFamily="18" charset="0"/>
                        </a:rPr>
                        <a:t> even if there were multiple show cause notices, refund claims or demands, letters or declarations etc.</a:t>
                      </a:r>
                    </a:p>
                    <a:p>
                      <a:pPr marL="342900" indent="-342900" algn="just">
                        <a:buFont typeface="Arial" panose="020B0604020202020204" pitchFamily="34" charset="0"/>
                        <a:buChar char="•"/>
                      </a:pPr>
                      <a:endParaRPr lang="en-US" sz="2000" b="0" u="none" dirty="0">
                        <a:solidFill>
                          <a:schemeClr val="tx1"/>
                        </a:solidFill>
                        <a:latin typeface="Cambria" panose="02040503050406030204" pitchFamily="18" charset="0"/>
                        <a:ea typeface="Cambria" panose="02040503050406030204" pitchFamily="18" charset="0"/>
                      </a:endParaRPr>
                    </a:p>
                    <a:p>
                      <a:pPr marL="342900" indent="-342900" algn="just">
                        <a:buFont typeface="Arial" panose="020B0604020202020204" pitchFamily="34" charset="0"/>
                        <a:buChar char="•"/>
                      </a:pPr>
                      <a:r>
                        <a:rPr lang="en-US" sz="2000" b="1" i="1" u="none" dirty="0">
                          <a:solidFill>
                            <a:schemeClr val="tx1"/>
                          </a:solidFill>
                          <a:latin typeface="Cambria" panose="02040503050406030204" pitchFamily="18" charset="0"/>
                          <a:ea typeface="Cambria" panose="02040503050406030204" pitchFamily="18" charset="0"/>
                        </a:rPr>
                        <a:t>Single Appeal for each OIO</a:t>
                      </a:r>
                      <a:r>
                        <a:rPr lang="en-US" sz="2000" b="0" u="none" dirty="0">
                          <a:solidFill>
                            <a:schemeClr val="tx1"/>
                          </a:solidFill>
                          <a:latin typeface="Cambria" panose="02040503050406030204" pitchFamily="18" charset="0"/>
                          <a:ea typeface="Cambria" panose="02040503050406030204" pitchFamily="18" charset="0"/>
                        </a:rPr>
                        <a:t>, if multiple OIO culminates in a single OIA. – DGGI, EWB, Multiple POB, URD Person</a:t>
                      </a:r>
                    </a:p>
                    <a:p>
                      <a:pPr marL="342900" indent="-342900" algn="just">
                        <a:buFont typeface="Arial" panose="020B0604020202020204" pitchFamily="34" charset="0"/>
                        <a:buChar char="•"/>
                      </a:pPr>
                      <a:endParaRPr lang="en-US" sz="2000" b="0" u="none" dirty="0">
                        <a:solidFill>
                          <a:schemeClr val="tx1"/>
                        </a:solidFill>
                        <a:latin typeface="Cambria" panose="02040503050406030204" pitchFamily="18" charset="0"/>
                        <a:ea typeface="Cambria" panose="02040503050406030204" pitchFamily="18" charset="0"/>
                      </a:endParaRPr>
                    </a:p>
                    <a:p>
                      <a:pPr marL="342900" indent="-342900" algn="just">
                        <a:buFont typeface="Arial" panose="020B0604020202020204" pitchFamily="34" charset="0"/>
                        <a:buChar char="•"/>
                      </a:pPr>
                      <a:r>
                        <a:rPr lang="en-US" sz="2000" b="1" i="1" u="none" dirty="0">
                          <a:solidFill>
                            <a:schemeClr val="tx1"/>
                          </a:solidFill>
                          <a:latin typeface="Cambria" panose="02040503050406030204" pitchFamily="18" charset="0"/>
                          <a:ea typeface="Cambria" panose="02040503050406030204" pitchFamily="18" charset="0"/>
                        </a:rPr>
                        <a:t>Multiple OIA issued to multiple persons</a:t>
                      </a:r>
                      <a:r>
                        <a:rPr lang="en-US" sz="2000" b="0" u="none" dirty="0">
                          <a:solidFill>
                            <a:schemeClr val="tx1"/>
                          </a:solidFill>
                          <a:latin typeface="Cambria" panose="02040503050406030204" pitchFamily="18" charset="0"/>
                          <a:ea typeface="Cambria" panose="02040503050406030204" pitchFamily="18" charset="0"/>
                        </a:rPr>
                        <a:t>, each person aggrieved to file separate Appeal - Single/ Multiple OIO’s.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38887431"/>
                  </a:ext>
                </a:extLst>
              </a:tr>
            </a:tbl>
          </a:graphicData>
        </a:graphic>
      </p:graphicFrame>
    </p:spTree>
    <p:extLst>
      <p:ext uri="{BB962C8B-B14F-4D97-AF65-F5344CB8AC3E}">
        <p14:creationId xmlns:p14="http://schemas.microsoft.com/office/powerpoint/2010/main" val="397924604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AA682F-C6EB-0EEF-183F-0C5CD6F2A95E}"/>
            </a:ext>
          </a:extLst>
        </p:cNvPr>
        <p:cNvGrpSpPr/>
        <p:nvPr/>
      </p:nvGrpSpPr>
      <p:grpSpPr>
        <a:xfrm>
          <a:off x="0" y="0"/>
          <a:ext cx="0" cy="0"/>
          <a:chOff x="0" y="0"/>
          <a:chExt cx="0" cy="0"/>
        </a:xfrm>
      </p:grpSpPr>
      <p:sp>
        <p:nvSpPr>
          <p:cNvPr id="9" name="Text Placeholder 8">
            <a:extLst>
              <a:ext uri="{FF2B5EF4-FFF2-40B4-BE49-F238E27FC236}">
                <a16:creationId xmlns:a16="http://schemas.microsoft.com/office/drawing/2014/main" id="{42E599E2-64AE-9422-83D3-A1E1524E22ED}"/>
              </a:ext>
            </a:extLst>
          </p:cNvPr>
          <p:cNvSpPr>
            <a:spLocks noGrp="1"/>
          </p:cNvSpPr>
          <p:nvPr>
            <p:ph type="body" sz="quarter" idx="27"/>
          </p:nvPr>
        </p:nvSpPr>
        <p:spPr/>
        <p:txBody>
          <a:bodyPr/>
          <a:lstStyle/>
          <a:p>
            <a:r>
              <a:rPr lang="en-US" dirty="0"/>
              <a:t>ROI</a:t>
            </a:r>
          </a:p>
        </p:txBody>
      </p:sp>
      <p:sp>
        <p:nvSpPr>
          <p:cNvPr id="2" name="Rectangle 1">
            <a:extLst>
              <a:ext uri="{FF2B5EF4-FFF2-40B4-BE49-F238E27FC236}">
                <a16:creationId xmlns:a16="http://schemas.microsoft.com/office/drawing/2014/main" id="{A1B8BA29-410B-A767-3A2A-CB75B7A27CFD}"/>
              </a:ext>
            </a:extLst>
          </p:cNvPr>
          <p:cNvSpPr/>
          <p:nvPr/>
        </p:nvSpPr>
        <p:spPr>
          <a:xfrm>
            <a:off x="12021483" y="0"/>
            <a:ext cx="170517" cy="6871448"/>
          </a:xfrm>
          <a:prstGeom prst="rect">
            <a:avLst/>
          </a:prstGeom>
          <a:solidFill>
            <a:schemeClr val="accent1">
              <a:lumMod val="7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 name="Rectangle 1">
            <a:extLst>
              <a:ext uri="{FF2B5EF4-FFF2-40B4-BE49-F238E27FC236}">
                <a16:creationId xmlns:a16="http://schemas.microsoft.com/office/drawing/2014/main" id="{246AA582-3D80-6979-71E1-CCB9F0BCB17F}"/>
              </a:ext>
            </a:extLst>
          </p:cNvPr>
          <p:cNvSpPr/>
          <p:nvPr/>
        </p:nvSpPr>
        <p:spPr>
          <a:xfrm>
            <a:off x="1" y="-13448"/>
            <a:ext cx="11053482" cy="954741"/>
          </a:xfrm>
          <a:custGeom>
            <a:avLst/>
            <a:gdLst>
              <a:gd name="connsiteX0" fmla="*/ 0 w 10757647"/>
              <a:gd name="connsiteY0" fmla="*/ 0 h 941294"/>
              <a:gd name="connsiteX1" fmla="*/ 10757647 w 10757647"/>
              <a:gd name="connsiteY1" fmla="*/ 0 h 941294"/>
              <a:gd name="connsiteX2" fmla="*/ 10757647 w 10757647"/>
              <a:gd name="connsiteY2" fmla="*/ 941294 h 941294"/>
              <a:gd name="connsiteX3" fmla="*/ 0 w 10757647"/>
              <a:gd name="connsiteY3" fmla="*/ 941294 h 941294"/>
              <a:gd name="connsiteX4" fmla="*/ 0 w 10757647"/>
              <a:gd name="connsiteY4" fmla="*/ 0 h 941294"/>
              <a:gd name="connsiteX0" fmla="*/ 0 w 11053482"/>
              <a:gd name="connsiteY0" fmla="*/ 13447 h 954741"/>
              <a:gd name="connsiteX1" fmla="*/ 11053482 w 11053482"/>
              <a:gd name="connsiteY1" fmla="*/ 0 h 954741"/>
              <a:gd name="connsiteX2" fmla="*/ 10757647 w 11053482"/>
              <a:gd name="connsiteY2" fmla="*/ 954741 h 954741"/>
              <a:gd name="connsiteX3" fmla="*/ 0 w 11053482"/>
              <a:gd name="connsiteY3" fmla="*/ 954741 h 954741"/>
              <a:gd name="connsiteX4" fmla="*/ 0 w 11053482"/>
              <a:gd name="connsiteY4" fmla="*/ 13447 h 9547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53482" h="954741">
                <a:moveTo>
                  <a:pt x="0" y="13447"/>
                </a:moveTo>
                <a:lnTo>
                  <a:pt x="11053482" y="0"/>
                </a:lnTo>
                <a:lnTo>
                  <a:pt x="10757647" y="954741"/>
                </a:lnTo>
                <a:lnTo>
                  <a:pt x="0" y="954741"/>
                </a:lnTo>
                <a:lnTo>
                  <a:pt x="0" y="13447"/>
                </a:lnTo>
                <a:close/>
              </a:path>
            </a:pathLst>
          </a:custGeom>
          <a:solidFill>
            <a:schemeClr val="accent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TextBox 4">
            <a:extLst>
              <a:ext uri="{FF2B5EF4-FFF2-40B4-BE49-F238E27FC236}">
                <a16:creationId xmlns:a16="http://schemas.microsoft.com/office/drawing/2014/main" id="{382C0A2A-2909-4729-61A0-45EE948875D1}"/>
              </a:ext>
            </a:extLst>
          </p:cNvPr>
          <p:cNvSpPr txBox="1"/>
          <p:nvPr/>
        </p:nvSpPr>
        <p:spPr>
          <a:xfrm>
            <a:off x="327025" y="142515"/>
            <a:ext cx="10468354" cy="646331"/>
          </a:xfrm>
          <a:prstGeom prst="rect">
            <a:avLst/>
          </a:prstGeom>
          <a:noFill/>
        </p:spPr>
        <p:txBody>
          <a:bodyPr wrap="square">
            <a:spAutoFit/>
          </a:bodyPr>
          <a:lstStyle/>
          <a:p>
            <a:r>
              <a:rPr lang="en-US" sz="3600" i="1" dirty="0">
                <a:solidFill>
                  <a:schemeClr val="bg1"/>
                </a:solidFill>
                <a:latin typeface="Cambria" panose="02040503050406030204" pitchFamily="18" charset="0"/>
                <a:ea typeface="Cambria" panose="02040503050406030204" pitchFamily="18" charset="0"/>
              </a:rPr>
              <a:t>Procedure before Appellate Tribunal</a:t>
            </a:r>
            <a:endParaRPr lang="en-IN" sz="3600" i="1" dirty="0">
              <a:solidFill>
                <a:schemeClr val="bg1"/>
              </a:solidFill>
              <a:latin typeface="Cambria" panose="02040503050406030204" pitchFamily="18" charset="0"/>
              <a:ea typeface="Cambria" panose="02040503050406030204" pitchFamily="18" charset="0"/>
            </a:endParaRPr>
          </a:p>
        </p:txBody>
      </p:sp>
      <p:sp>
        <p:nvSpPr>
          <p:cNvPr id="11" name="Title 2">
            <a:extLst>
              <a:ext uri="{FF2B5EF4-FFF2-40B4-BE49-F238E27FC236}">
                <a16:creationId xmlns:a16="http://schemas.microsoft.com/office/drawing/2014/main" id="{09EDAF95-C288-CDB7-D4D6-5F716223E444}"/>
              </a:ext>
            </a:extLst>
          </p:cNvPr>
          <p:cNvSpPr>
            <a:spLocks noGrp="1"/>
          </p:cNvSpPr>
          <p:nvPr>
            <p:ph type="title"/>
          </p:nvPr>
        </p:nvSpPr>
        <p:spPr>
          <a:xfrm>
            <a:off x="0" y="1601614"/>
            <a:ext cx="3240803" cy="1184115"/>
          </a:xfrm>
          <a:solidFill>
            <a:schemeClr val="accent1">
              <a:lumMod val="75000"/>
            </a:schemeClr>
          </a:solidFill>
        </p:spPr>
        <p:txBody>
          <a:bodyPr/>
          <a:lstStyle/>
          <a:p>
            <a:r>
              <a:rPr lang="en-US" sz="2600" dirty="0">
                <a:solidFill>
                  <a:schemeClr val="bg1"/>
                </a:solidFill>
                <a:latin typeface="Cambria" panose="02040503050406030204" pitchFamily="18" charset="0"/>
                <a:ea typeface="Cambria" panose="02040503050406030204" pitchFamily="18" charset="0"/>
              </a:rPr>
              <a:t>GST Appellate Tribunal (Procedure) Rules, 2025</a:t>
            </a:r>
            <a:r>
              <a:rPr lang="en-US" sz="2400" dirty="0">
                <a:solidFill>
                  <a:schemeClr val="bg1"/>
                </a:solidFill>
                <a:latin typeface="Cambria" panose="02040503050406030204" pitchFamily="18" charset="0"/>
                <a:ea typeface="Cambria" panose="02040503050406030204" pitchFamily="18" charset="0"/>
              </a:rPr>
              <a:t> </a:t>
            </a:r>
          </a:p>
        </p:txBody>
      </p:sp>
      <p:graphicFrame>
        <p:nvGraphicFramePr>
          <p:cNvPr id="8" name="Table 7">
            <a:extLst>
              <a:ext uri="{FF2B5EF4-FFF2-40B4-BE49-F238E27FC236}">
                <a16:creationId xmlns:a16="http://schemas.microsoft.com/office/drawing/2014/main" id="{61FA0684-511E-1C47-9359-0DCE434A23CE}"/>
              </a:ext>
            </a:extLst>
          </p:cNvPr>
          <p:cNvGraphicFramePr>
            <a:graphicFrameLocks noGrp="1"/>
          </p:cNvGraphicFramePr>
          <p:nvPr>
            <p:extLst>
              <p:ext uri="{D42A27DB-BD31-4B8C-83A1-F6EECF244321}">
                <p14:modId xmlns:p14="http://schemas.microsoft.com/office/powerpoint/2010/main" val="2465017220"/>
              </p:ext>
            </p:extLst>
          </p:nvPr>
        </p:nvGraphicFramePr>
        <p:xfrm>
          <a:off x="3099900" y="1025236"/>
          <a:ext cx="8787299" cy="5659270"/>
        </p:xfrm>
        <a:graphic>
          <a:graphicData uri="http://schemas.openxmlformats.org/drawingml/2006/table">
            <a:tbl>
              <a:tblPr firstRow="1" bandRow="1">
                <a:tableStyleId>{5C22544A-7EE6-4342-B048-85BDC9FD1C3A}</a:tableStyleId>
              </a:tblPr>
              <a:tblGrid>
                <a:gridCol w="2155402">
                  <a:extLst>
                    <a:ext uri="{9D8B030D-6E8A-4147-A177-3AD203B41FA5}">
                      <a16:colId xmlns:a16="http://schemas.microsoft.com/office/drawing/2014/main" val="2613449525"/>
                    </a:ext>
                  </a:extLst>
                </a:gridCol>
                <a:gridCol w="6631897">
                  <a:extLst>
                    <a:ext uri="{9D8B030D-6E8A-4147-A177-3AD203B41FA5}">
                      <a16:colId xmlns:a16="http://schemas.microsoft.com/office/drawing/2014/main" val="1979174059"/>
                    </a:ext>
                  </a:extLst>
                </a:gridCol>
              </a:tblGrid>
              <a:tr h="1442224">
                <a:tc>
                  <a:txBody>
                    <a:bodyPr/>
                    <a:lstStyle/>
                    <a:p>
                      <a:r>
                        <a:rPr lang="en-US" sz="2400" b="1" dirty="0">
                          <a:solidFill>
                            <a:schemeClr val="tx1"/>
                          </a:solidFill>
                          <a:latin typeface="Cambria" panose="02040503050406030204" pitchFamily="18" charset="0"/>
                          <a:ea typeface="Cambria" panose="02040503050406030204" pitchFamily="18" charset="0"/>
                        </a:rPr>
                        <a:t>Date of Presentation of Appeals </a:t>
                      </a:r>
                    </a:p>
                    <a:p>
                      <a:r>
                        <a:rPr lang="en-US" sz="2400" b="1" dirty="0">
                          <a:solidFill>
                            <a:schemeClr val="tx1"/>
                          </a:solidFill>
                          <a:latin typeface="Cambria" panose="02040503050406030204" pitchFamily="18" charset="0"/>
                          <a:ea typeface="Cambria" panose="02040503050406030204" pitchFamily="18" charset="0"/>
                        </a:rPr>
                        <a:t>(Rule 19)</a:t>
                      </a:r>
                      <a:endParaRPr lang="en-IN" sz="2400" b="1" dirty="0">
                        <a:solidFill>
                          <a:schemeClr val="tx1"/>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342900" indent="-342900" algn="just">
                        <a:buFont typeface="Arial" panose="020B0604020202020204" pitchFamily="34" charset="0"/>
                        <a:buChar char="•"/>
                      </a:pPr>
                      <a:r>
                        <a:rPr lang="en-US" sz="2400" b="0" dirty="0">
                          <a:solidFill>
                            <a:schemeClr val="tx1"/>
                          </a:solidFill>
                          <a:latin typeface="Cambria" panose="02040503050406030204" pitchFamily="18" charset="0"/>
                          <a:ea typeface="Cambria" panose="02040503050406030204" pitchFamily="18" charset="0"/>
                        </a:rPr>
                        <a:t>If the Appeal is filed manually, then the date on which the appeal is presented or deemed to have been presented as </a:t>
                      </a:r>
                      <a:r>
                        <a:rPr lang="en-US" sz="2400" b="1" dirty="0">
                          <a:solidFill>
                            <a:schemeClr val="tx1"/>
                          </a:solidFill>
                          <a:latin typeface="Cambria" panose="02040503050406030204" pitchFamily="18" charset="0"/>
                          <a:ea typeface="Cambria" panose="02040503050406030204" pitchFamily="18" charset="0"/>
                        </a:rPr>
                        <a:t>endorsed by the registrar</a:t>
                      </a:r>
                      <a:r>
                        <a:rPr lang="en-US" sz="2400" b="0" dirty="0">
                          <a:solidFill>
                            <a:schemeClr val="tx1"/>
                          </a:solidFill>
                          <a:latin typeface="Cambria" panose="02040503050406030204" pitchFamily="18" charset="0"/>
                          <a:ea typeface="Cambria" panose="02040503050406030204" pitchFamily="18" charset="0"/>
                        </a:rPr>
                        <a:t>.</a:t>
                      </a:r>
                      <a:endParaRPr lang="en-IN" sz="2400" b="0" dirty="0">
                        <a:solidFill>
                          <a:schemeClr val="tx1"/>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35310912"/>
                  </a:ext>
                </a:extLst>
              </a:tr>
              <a:tr h="4104790">
                <a:tc>
                  <a:txBody>
                    <a:bodyPr/>
                    <a:lstStyle/>
                    <a:p>
                      <a:r>
                        <a:rPr lang="en-IN" sz="2400" b="1" dirty="0">
                          <a:solidFill>
                            <a:schemeClr val="tx1"/>
                          </a:solidFill>
                          <a:latin typeface="Cambria" panose="02040503050406030204" pitchFamily="18" charset="0"/>
                          <a:ea typeface="Cambria" panose="02040503050406030204" pitchFamily="18" charset="0"/>
                        </a:rPr>
                        <a:t>Contents of Appeal Form</a:t>
                      </a:r>
                    </a:p>
                    <a:p>
                      <a:r>
                        <a:rPr lang="en-IN" sz="2400" b="1" dirty="0">
                          <a:solidFill>
                            <a:schemeClr val="tx1"/>
                          </a:solidFill>
                          <a:latin typeface="Cambria" panose="02040503050406030204" pitchFamily="18" charset="0"/>
                          <a:ea typeface="Cambria" panose="02040503050406030204" pitchFamily="18" charset="0"/>
                        </a:rPr>
                        <a:t>(Rule 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342900" indent="-342900" algn="just">
                        <a:buFont typeface="Arial" panose="020B0604020202020204" pitchFamily="34" charset="0"/>
                        <a:buChar char="•"/>
                      </a:pPr>
                      <a:r>
                        <a:rPr lang="en-US" sz="2400" b="0" u="none" dirty="0">
                          <a:solidFill>
                            <a:schemeClr val="tx1"/>
                          </a:solidFill>
                          <a:latin typeface="Cambria" panose="02040503050406030204" pitchFamily="18" charset="0"/>
                          <a:ea typeface="Cambria" panose="02040503050406030204" pitchFamily="18" charset="0"/>
                        </a:rPr>
                        <a:t>Grounds of Appeal shall be set-forth concisely under distinct heads,</a:t>
                      </a:r>
                    </a:p>
                    <a:p>
                      <a:pPr marL="342900" indent="-342900" algn="just">
                        <a:buFont typeface="Arial" panose="020B0604020202020204" pitchFamily="34" charset="0"/>
                        <a:buChar char="•"/>
                      </a:pPr>
                      <a:r>
                        <a:rPr lang="en-US" sz="2400" b="0" u="none" dirty="0">
                          <a:solidFill>
                            <a:schemeClr val="tx1"/>
                          </a:solidFill>
                          <a:latin typeface="Cambria" panose="02040503050406030204" pitchFamily="18" charset="0"/>
                          <a:ea typeface="Cambria" panose="02040503050406030204" pitchFamily="18" charset="0"/>
                        </a:rPr>
                        <a:t>Typed neatly in </a:t>
                      </a:r>
                      <a:r>
                        <a:rPr lang="en-US" sz="2400" b="1" u="none" dirty="0">
                          <a:solidFill>
                            <a:schemeClr val="tx1"/>
                          </a:solidFill>
                          <a:latin typeface="Cambria" panose="02040503050406030204" pitchFamily="18" charset="0"/>
                          <a:ea typeface="Cambria" panose="02040503050406030204" pitchFamily="18" charset="0"/>
                        </a:rPr>
                        <a:t>double spacing A4 size paper duly paged, indexed and tagged firmly,</a:t>
                      </a:r>
                      <a:endParaRPr lang="en-US" sz="2400" b="0" u="none" dirty="0">
                        <a:solidFill>
                          <a:schemeClr val="tx1"/>
                        </a:solidFill>
                        <a:latin typeface="Cambria" panose="02040503050406030204" pitchFamily="18" charset="0"/>
                        <a:ea typeface="Cambria" panose="02040503050406030204" pitchFamily="18" charset="0"/>
                      </a:endParaRPr>
                    </a:p>
                    <a:p>
                      <a:pPr marL="342900" indent="-342900" algn="just">
                        <a:buFont typeface="Arial" panose="020B0604020202020204" pitchFamily="34" charset="0"/>
                        <a:buChar char="•"/>
                      </a:pPr>
                      <a:r>
                        <a:rPr lang="en-US" sz="2400" b="0" u="none" dirty="0">
                          <a:solidFill>
                            <a:schemeClr val="tx1"/>
                          </a:solidFill>
                          <a:latin typeface="Cambria" panose="02040503050406030204" pitchFamily="18" charset="0"/>
                          <a:ea typeface="Cambria" panose="02040503050406030204" pitchFamily="18" charset="0"/>
                        </a:rPr>
                        <a:t>Form of appeal shall be </a:t>
                      </a:r>
                      <a:r>
                        <a:rPr lang="en-US" sz="2400" b="1" u="none" dirty="0">
                          <a:solidFill>
                            <a:schemeClr val="tx1"/>
                          </a:solidFill>
                          <a:latin typeface="Cambria" panose="02040503050406030204" pitchFamily="18" charset="0"/>
                          <a:ea typeface="Cambria" panose="02040503050406030204" pitchFamily="18" charset="0"/>
                        </a:rPr>
                        <a:t>signed and verified by the appellant or respondent or </a:t>
                      </a:r>
                      <a:r>
                        <a:rPr lang="en-US" sz="2400" b="1" u="none" dirty="0" err="1">
                          <a:solidFill>
                            <a:schemeClr val="tx1"/>
                          </a:solidFill>
                          <a:latin typeface="Cambria" panose="02040503050406030204" pitchFamily="18" charset="0"/>
                          <a:ea typeface="Cambria" panose="02040503050406030204" pitchFamily="18" charset="0"/>
                        </a:rPr>
                        <a:t>Authorised</a:t>
                      </a:r>
                      <a:r>
                        <a:rPr lang="en-US" sz="2400" b="1" u="none" dirty="0">
                          <a:solidFill>
                            <a:schemeClr val="tx1"/>
                          </a:solidFill>
                          <a:latin typeface="Cambria" panose="02040503050406030204" pitchFamily="18" charset="0"/>
                          <a:ea typeface="Cambria" panose="02040503050406030204" pitchFamily="18" charset="0"/>
                        </a:rPr>
                        <a:t> representative</a:t>
                      </a:r>
                      <a:r>
                        <a:rPr lang="en-US" sz="2400" b="0" u="none" dirty="0">
                          <a:solidFill>
                            <a:schemeClr val="tx1"/>
                          </a:solidFill>
                          <a:latin typeface="Cambria" panose="02040503050406030204" pitchFamily="18" charset="0"/>
                          <a:ea typeface="Cambria" panose="02040503050406030204" pitchFamily="18" charset="0"/>
                        </a:rPr>
                        <a:t>,</a:t>
                      </a:r>
                    </a:p>
                    <a:p>
                      <a:pPr marL="342900" indent="-342900" algn="just">
                        <a:buFont typeface="Arial" panose="020B0604020202020204" pitchFamily="34" charset="0"/>
                        <a:buChar char="•"/>
                      </a:pPr>
                      <a:r>
                        <a:rPr lang="en-US" sz="2400" b="0" u="none" dirty="0">
                          <a:solidFill>
                            <a:schemeClr val="tx1"/>
                          </a:solidFill>
                          <a:latin typeface="Cambria" panose="02040503050406030204" pitchFamily="18" charset="0"/>
                          <a:ea typeface="Cambria" panose="02040503050406030204" pitchFamily="18" charset="0"/>
                        </a:rPr>
                        <a:t>Documents produced before the GSTAT to be </a:t>
                      </a:r>
                      <a:r>
                        <a:rPr lang="en-US" sz="2400" b="1" u="none" dirty="0">
                          <a:solidFill>
                            <a:schemeClr val="tx1"/>
                          </a:solidFill>
                          <a:latin typeface="Cambria" panose="02040503050406030204" pitchFamily="18" charset="0"/>
                          <a:ea typeface="Cambria" panose="02040503050406030204" pitchFamily="18" charset="0"/>
                        </a:rPr>
                        <a:t>certified as True Copy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38887431"/>
                  </a:ext>
                </a:extLst>
              </a:tr>
            </a:tbl>
          </a:graphicData>
        </a:graphic>
      </p:graphicFrame>
    </p:spTree>
    <p:extLst>
      <p:ext uri="{BB962C8B-B14F-4D97-AF65-F5344CB8AC3E}">
        <p14:creationId xmlns:p14="http://schemas.microsoft.com/office/powerpoint/2010/main" val="249443657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07F2C7-31B8-545B-91D5-72B727D08296}"/>
            </a:ext>
          </a:extLst>
        </p:cNvPr>
        <p:cNvGrpSpPr/>
        <p:nvPr/>
      </p:nvGrpSpPr>
      <p:grpSpPr>
        <a:xfrm>
          <a:off x="0" y="0"/>
          <a:ext cx="0" cy="0"/>
          <a:chOff x="0" y="0"/>
          <a:chExt cx="0" cy="0"/>
        </a:xfrm>
      </p:grpSpPr>
      <p:sp>
        <p:nvSpPr>
          <p:cNvPr id="9" name="Text Placeholder 8">
            <a:extLst>
              <a:ext uri="{FF2B5EF4-FFF2-40B4-BE49-F238E27FC236}">
                <a16:creationId xmlns:a16="http://schemas.microsoft.com/office/drawing/2014/main" id="{7F303BA7-395A-6355-F316-B0B81A3B6DCC}"/>
              </a:ext>
            </a:extLst>
          </p:cNvPr>
          <p:cNvSpPr>
            <a:spLocks noGrp="1"/>
          </p:cNvSpPr>
          <p:nvPr>
            <p:ph type="body" sz="quarter" idx="27"/>
          </p:nvPr>
        </p:nvSpPr>
        <p:spPr/>
        <p:txBody>
          <a:bodyPr/>
          <a:lstStyle/>
          <a:p>
            <a:r>
              <a:rPr lang="en-US" dirty="0"/>
              <a:t>ROI</a:t>
            </a:r>
          </a:p>
        </p:txBody>
      </p:sp>
      <p:sp>
        <p:nvSpPr>
          <p:cNvPr id="2" name="Rectangle 1">
            <a:extLst>
              <a:ext uri="{FF2B5EF4-FFF2-40B4-BE49-F238E27FC236}">
                <a16:creationId xmlns:a16="http://schemas.microsoft.com/office/drawing/2014/main" id="{1B722365-6BED-19C6-E9AE-8E835E9251A8}"/>
              </a:ext>
            </a:extLst>
          </p:cNvPr>
          <p:cNvSpPr/>
          <p:nvPr/>
        </p:nvSpPr>
        <p:spPr>
          <a:xfrm>
            <a:off x="12021483" y="0"/>
            <a:ext cx="170517" cy="6871448"/>
          </a:xfrm>
          <a:prstGeom prst="rect">
            <a:avLst/>
          </a:prstGeom>
          <a:solidFill>
            <a:schemeClr val="accent1">
              <a:lumMod val="7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 name="Rectangle 1">
            <a:extLst>
              <a:ext uri="{FF2B5EF4-FFF2-40B4-BE49-F238E27FC236}">
                <a16:creationId xmlns:a16="http://schemas.microsoft.com/office/drawing/2014/main" id="{494E2F02-4323-73B4-E48A-4C40E05CA5D3}"/>
              </a:ext>
            </a:extLst>
          </p:cNvPr>
          <p:cNvSpPr/>
          <p:nvPr/>
        </p:nvSpPr>
        <p:spPr>
          <a:xfrm>
            <a:off x="1" y="-13448"/>
            <a:ext cx="11053482" cy="954741"/>
          </a:xfrm>
          <a:custGeom>
            <a:avLst/>
            <a:gdLst>
              <a:gd name="connsiteX0" fmla="*/ 0 w 10757647"/>
              <a:gd name="connsiteY0" fmla="*/ 0 h 941294"/>
              <a:gd name="connsiteX1" fmla="*/ 10757647 w 10757647"/>
              <a:gd name="connsiteY1" fmla="*/ 0 h 941294"/>
              <a:gd name="connsiteX2" fmla="*/ 10757647 w 10757647"/>
              <a:gd name="connsiteY2" fmla="*/ 941294 h 941294"/>
              <a:gd name="connsiteX3" fmla="*/ 0 w 10757647"/>
              <a:gd name="connsiteY3" fmla="*/ 941294 h 941294"/>
              <a:gd name="connsiteX4" fmla="*/ 0 w 10757647"/>
              <a:gd name="connsiteY4" fmla="*/ 0 h 941294"/>
              <a:gd name="connsiteX0" fmla="*/ 0 w 11053482"/>
              <a:gd name="connsiteY0" fmla="*/ 13447 h 954741"/>
              <a:gd name="connsiteX1" fmla="*/ 11053482 w 11053482"/>
              <a:gd name="connsiteY1" fmla="*/ 0 h 954741"/>
              <a:gd name="connsiteX2" fmla="*/ 10757647 w 11053482"/>
              <a:gd name="connsiteY2" fmla="*/ 954741 h 954741"/>
              <a:gd name="connsiteX3" fmla="*/ 0 w 11053482"/>
              <a:gd name="connsiteY3" fmla="*/ 954741 h 954741"/>
              <a:gd name="connsiteX4" fmla="*/ 0 w 11053482"/>
              <a:gd name="connsiteY4" fmla="*/ 13447 h 9547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53482" h="954741">
                <a:moveTo>
                  <a:pt x="0" y="13447"/>
                </a:moveTo>
                <a:lnTo>
                  <a:pt x="11053482" y="0"/>
                </a:lnTo>
                <a:lnTo>
                  <a:pt x="10757647" y="954741"/>
                </a:lnTo>
                <a:lnTo>
                  <a:pt x="0" y="954741"/>
                </a:lnTo>
                <a:lnTo>
                  <a:pt x="0" y="13447"/>
                </a:lnTo>
                <a:close/>
              </a:path>
            </a:pathLst>
          </a:custGeom>
          <a:solidFill>
            <a:schemeClr val="accent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TextBox 4">
            <a:extLst>
              <a:ext uri="{FF2B5EF4-FFF2-40B4-BE49-F238E27FC236}">
                <a16:creationId xmlns:a16="http://schemas.microsoft.com/office/drawing/2014/main" id="{47BF931F-26CB-25F8-1D5F-AA0099177B13}"/>
              </a:ext>
            </a:extLst>
          </p:cNvPr>
          <p:cNvSpPr txBox="1"/>
          <p:nvPr/>
        </p:nvSpPr>
        <p:spPr>
          <a:xfrm>
            <a:off x="327025" y="142515"/>
            <a:ext cx="10468354" cy="646331"/>
          </a:xfrm>
          <a:prstGeom prst="rect">
            <a:avLst/>
          </a:prstGeom>
          <a:noFill/>
        </p:spPr>
        <p:txBody>
          <a:bodyPr wrap="square">
            <a:spAutoFit/>
          </a:bodyPr>
          <a:lstStyle/>
          <a:p>
            <a:r>
              <a:rPr lang="en-US" sz="3600" i="1" dirty="0">
                <a:solidFill>
                  <a:schemeClr val="bg1"/>
                </a:solidFill>
                <a:latin typeface="Cambria" panose="02040503050406030204" pitchFamily="18" charset="0"/>
                <a:ea typeface="Cambria" panose="02040503050406030204" pitchFamily="18" charset="0"/>
              </a:rPr>
              <a:t>Procedure before Appellate Tribunal</a:t>
            </a:r>
            <a:endParaRPr lang="en-IN" sz="3600" i="1" dirty="0">
              <a:solidFill>
                <a:schemeClr val="bg1"/>
              </a:solidFill>
              <a:latin typeface="Cambria" panose="02040503050406030204" pitchFamily="18" charset="0"/>
              <a:ea typeface="Cambria" panose="02040503050406030204" pitchFamily="18" charset="0"/>
            </a:endParaRPr>
          </a:p>
        </p:txBody>
      </p:sp>
      <p:sp>
        <p:nvSpPr>
          <p:cNvPr id="11" name="Title 2">
            <a:extLst>
              <a:ext uri="{FF2B5EF4-FFF2-40B4-BE49-F238E27FC236}">
                <a16:creationId xmlns:a16="http://schemas.microsoft.com/office/drawing/2014/main" id="{189D0CD5-0BDC-8C20-DD5B-912143156542}"/>
              </a:ext>
            </a:extLst>
          </p:cNvPr>
          <p:cNvSpPr>
            <a:spLocks noGrp="1"/>
          </p:cNvSpPr>
          <p:nvPr>
            <p:ph type="title"/>
          </p:nvPr>
        </p:nvSpPr>
        <p:spPr>
          <a:xfrm>
            <a:off x="0" y="1601614"/>
            <a:ext cx="3240803" cy="1184115"/>
          </a:xfrm>
          <a:solidFill>
            <a:schemeClr val="accent1">
              <a:lumMod val="75000"/>
            </a:schemeClr>
          </a:solidFill>
        </p:spPr>
        <p:txBody>
          <a:bodyPr/>
          <a:lstStyle/>
          <a:p>
            <a:r>
              <a:rPr lang="en-US" sz="2600" dirty="0">
                <a:solidFill>
                  <a:schemeClr val="bg1"/>
                </a:solidFill>
                <a:latin typeface="Cambria" panose="02040503050406030204" pitchFamily="18" charset="0"/>
                <a:ea typeface="Cambria" panose="02040503050406030204" pitchFamily="18" charset="0"/>
              </a:rPr>
              <a:t>GST Appellate Tribunal (Procedure) Rules, 2025</a:t>
            </a:r>
            <a:r>
              <a:rPr lang="en-US" sz="2400" dirty="0">
                <a:solidFill>
                  <a:schemeClr val="bg1"/>
                </a:solidFill>
                <a:latin typeface="Cambria" panose="02040503050406030204" pitchFamily="18" charset="0"/>
                <a:ea typeface="Cambria" panose="02040503050406030204" pitchFamily="18" charset="0"/>
              </a:rPr>
              <a:t> </a:t>
            </a:r>
          </a:p>
        </p:txBody>
      </p:sp>
      <p:graphicFrame>
        <p:nvGraphicFramePr>
          <p:cNvPr id="8" name="Table 7">
            <a:extLst>
              <a:ext uri="{FF2B5EF4-FFF2-40B4-BE49-F238E27FC236}">
                <a16:creationId xmlns:a16="http://schemas.microsoft.com/office/drawing/2014/main" id="{0E6B9876-4583-9437-DAB5-F15B855B6C1D}"/>
              </a:ext>
            </a:extLst>
          </p:cNvPr>
          <p:cNvGraphicFramePr>
            <a:graphicFrameLocks noGrp="1"/>
          </p:cNvGraphicFramePr>
          <p:nvPr>
            <p:extLst>
              <p:ext uri="{D42A27DB-BD31-4B8C-83A1-F6EECF244321}">
                <p14:modId xmlns:p14="http://schemas.microsoft.com/office/powerpoint/2010/main" val="2870447072"/>
              </p:ext>
            </p:extLst>
          </p:nvPr>
        </p:nvGraphicFramePr>
        <p:xfrm>
          <a:off x="3099900" y="1097255"/>
          <a:ext cx="8768249" cy="5760720"/>
        </p:xfrm>
        <a:graphic>
          <a:graphicData uri="http://schemas.openxmlformats.org/drawingml/2006/table">
            <a:tbl>
              <a:tblPr firstRow="1" bandRow="1">
                <a:tableStyleId>{5C22544A-7EE6-4342-B048-85BDC9FD1C3A}</a:tableStyleId>
              </a:tblPr>
              <a:tblGrid>
                <a:gridCol w="2150729">
                  <a:extLst>
                    <a:ext uri="{9D8B030D-6E8A-4147-A177-3AD203B41FA5}">
                      <a16:colId xmlns:a16="http://schemas.microsoft.com/office/drawing/2014/main" val="2613449525"/>
                    </a:ext>
                  </a:extLst>
                </a:gridCol>
                <a:gridCol w="6617520">
                  <a:extLst>
                    <a:ext uri="{9D8B030D-6E8A-4147-A177-3AD203B41FA5}">
                      <a16:colId xmlns:a16="http://schemas.microsoft.com/office/drawing/2014/main" val="1979174059"/>
                    </a:ext>
                  </a:extLst>
                </a:gridCol>
              </a:tblGrid>
              <a:tr h="1872743">
                <a:tc>
                  <a:txBody>
                    <a:bodyPr/>
                    <a:lstStyle/>
                    <a:p>
                      <a:r>
                        <a:rPr lang="en-US" sz="2000" b="1" dirty="0">
                          <a:solidFill>
                            <a:schemeClr val="tx1"/>
                          </a:solidFill>
                          <a:latin typeface="Cambria" panose="02040503050406030204" pitchFamily="18" charset="0"/>
                          <a:ea typeface="Cambria" panose="02040503050406030204" pitchFamily="18" charset="0"/>
                        </a:rPr>
                        <a:t>Documents along with the Appeal (Rule 21)</a:t>
                      </a:r>
                      <a:endParaRPr lang="en-IN" sz="2000" b="1" dirty="0">
                        <a:solidFill>
                          <a:schemeClr val="tx1"/>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342900" indent="-342900" algn="just">
                        <a:buFont typeface="Arial" panose="020B0604020202020204" pitchFamily="34" charset="0"/>
                        <a:buChar char="•"/>
                      </a:pPr>
                      <a:r>
                        <a:rPr lang="en-US" sz="2000" b="1" i="1" dirty="0">
                          <a:solidFill>
                            <a:schemeClr val="tx1"/>
                          </a:solidFill>
                          <a:latin typeface="Cambria" panose="02040503050406030204" pitchFamily="18" charset="0"/>
                          <a:ea typeface="Cambria" panose="02040503050406030204" pitchFamily="18" charset="0"/>
                        </a:rPr>
                        <a:t>A certified copy</a:t>
                      </a:r>
                      <a:r>
                        <a:rPr lang="en-US" sz="2000" b="0" dirty="0">
                          <a:solidFill>
                            <a:schemeClr val="tx1"/>
                          </a:solidFill>
                          <a:latin typeface="Cambria" panose="02040503050406030204" pitchFamily="18" charset="0"/>
                          <a:ea typeface="Cambria" panose="02040503050406030204" pitchFamily="18" charset="0"/>
                        </a:rPr>
                        <a:t> of the order appealed against,</a:t>
                      </a:r>
                    </a:p>
                    <a:p>
                      <a:pPr marL="342900" indent="-342900" algn="just">
                        <a:buFont typeface="Arial" panose="020B0604020202020204" pitchFamily="34" charset="0"/>
                        <a:buChar char="•"/>
                      </a:pPr>
                      <a:endParaRPr lang="en-US" sz="2000" b="0" dirty="0">
                        <a:solidFill>
                          <a:schemeClr val="tx1"/>
                        </a:solidFill>
                        <a:latin typeface="Cambria" panose="02040503050406030204" pitchFamily="18" charset="0"/>
                        <a:ea typeface="Cambria" panose="02040503050406030204" pitchFamily="18" charset="0"/>
                      </a:endParaRPr>
                    </a:p>
                    <a:p>
                      <a:pPr marL="342900" indent="-342900" algn="just">
                        <a:buFont typeface="Arial" panose="020B0604020202020204" pitchFamily="34" charset="0"/>
                        <a:buChar char="•"/>
                      </a:pPr>
                      <a:r>
                        <a:rPr lang="en-US" sz="2000" b="0" dirty="0">
                          <a:solidFill>
                            <a:schemeClr val="tx1"/>
                          </a:solidFill>
                          <a:latin typeface="Cambria" panose="02040503050406030204" pitchFamily="18" charset="0"/>
                          <a:ea typeface="Cambria" panose="02040503050406030204" pitchFamily="18" charset="0"/>
                        </a:rPr>
                        <a:t>All the relevant documents including relied upon documents.</a:t>
                      </a:r>
                    </a:p>
                    <a:p>
                      <a:pPr marL="342900" indent="-342900" algn="just">
                        <a:buFont typeface="Arial" panose="020B0604020202020204" pitchFamily="34" charset="0"/>
                        <a:buChar char="•"/>
                      </a:pPr>
                      <a:endParaRPr lang="en-US" sz="2000" b="0" dirty="0">
                        <a:solidFill>
                          <a:schemeClr val="tx1"/>
                        </a:solidFill>
                        <a:latin typeface="Cambria" panose="02040503050406030204" pitchFamily="18" charset="0"/>
                        <a:ea typeface="Cambria" panose="02040503050406030204" pitchFamily="18" charset="0"/>
                      </a:endParaRPr>
                    </a:p>
                    <a:p>
                      <a:pPr marL="342900" indent="-342900" algn="just">
                        <a:buFont typeface="Arial" panose="020B0604020202020204" pitchFamily="34" charset="0"/>
                        <a:buChar char="•"/>
                      </a:pPr>
                      <a:r>
                        <a:rPr lang="en-US" sz="2000" b="1" i="1" dirty="0">
                          <a:solidFill>
                            <a:schemeClr val="tx1"/>
                          </a:solidFill>
                          <a:latin typeface="Cambria" panose="02040503050406030204" pitchFamily="18" charset="0"/>
                          <a:ea typeface="Cambria" panose="02040503050406030204" pitchFamily="18" charset="0"/>
                        </a:rPr>
                        <a:t>Challan of Fees </a:t>
                      </a:r>
                      <a:r>
                        <a:rPr lang="en-US" sz="2000" b="0" dirty="0">
                          <a:solidFill>
                            <a:schemeClr val="tx1"/>
                          </a:solidFill>
                          <a:latin typeface="Cambria" panose="02040503050406030204" pitchFamily="18" charset="0"/>
                          <a:ea typeface="Cambria" panose="02040503050406030204" pitchFamily="18" charset="0"/>
                        </a:rPr>
                        <a:t>as specified under rule 110 (5)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35310912"/>
                  </a:ext>
                </a:extLst>
              </a:tr>
              <a:tr h="2168439">
                <a:tc>
                  <a:txBody>
                    <a:bodyPr/>
                    <a:lstStyle/>
                    <a:p>
                      <a:r>
                        <a:rPr lang="en-IN" sz="2000" b="1" dirty="0">
                          <a:solidFill>
                            <a:schemeClr val="tx1"/>
                          </a:solidFill>
                          <a:latin typeface="Cambria" panose="02040503050406030204" pitchFamily="18" charset="0"/>
                          <a:ea typeface="Cambria" panose="02040503050406030204" pitchFamily="18" charset="0"/>
                        </a:rPr>
                        <a:t>Endorsement and verification</a:t>
                      </a:r>
                    </a:p>
                    <a:p>
                      <a:r>
                        <a:rPr lang="en-IN" sz="2000" b="1" dirty="0">
                          <a:solidFill>
                            <a:schemeClr val="tx1"/>
                          </a:solidFill>
                          <a:latin typeface="Cambria" panose="02040503050406030204" pitchFamily="18" charset="0"/>
                          <a:ea typeface="Cambria" panose="02040503050406030204" pitchFamily="18" charset="0"/>
                        </a:rPr>
                        <a:t>(Rule 22)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342900" marR="0" lvl="0"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b="0" u="none" dirty="0">
                          <a:solidFill>
                            <a:schemeClr val="tx1"/>
                          </a:solidFill>
                          <a:latin typeface="Cambria" panose="02040503050406030204" pitchFamily="18" charset="0"/>
                          <a:ea typeface="Cambria" panose="02040503050406030204" pitchFamily="18" charset="0"/>
                        </a:rPr>
                        <a:t>Every appeal or pleadings shall be signed and verified by the </a:t>
                      </a:r>
                      <a:r>
                        <a:rPr lang="en-US" sz="2000" b="1" i="1" u="none" dirty="0">
                          <a:solidFill>
                            <a:schemeClr val="tx1"/>
                          </a:solidFill>
                          <a:latin typeface="Cambria" panose="02040503050406030204" pitchFamily="18" charset="0"/>
                          <a:ea typeface="Cambria" panose="02040503050406030204" pitchFamily="18" charset="0"/>
                        </a:rPr>
                        <a:t>party concerned</a:t>
                      </a:r>
                      <a:r>
                        <a:rPr lang="en-US" sz="2000" b="0" u="none" dirty="0">
                          <a:solidFill>
                            <a:schemeClr val="tx1"/>
                          </a:solidFill>
                          <a:latin typeface="Cambria" panose="02040503050406030204" pitchFamily="18" charset="0"/>
                          <a:ea typeface="Cambria" panose="02040503050406030204" pitchFamily="18" charset="0"/>
                        </a:rPr>
                        <a:t>.</a:t>
                      </a:r>
                    </a:p>
                    <a:p>
                      <a:pPr marL="342900" indent="-342900" algn="just">
                        <a:buFont typeface="Arial" panose="020B0604020202020204" pitchFamily="34" charset="0"/>
                        <a:buChar char="•"/>
                      </a:pPr>
                      <a:endParaRPr lang="en-US" sz="2000" b="0" u="none" dirty="0">
                        <a:solidFill>
                          <a:schemeClr val="tx1"/>
                        </a:solidFill>
                        <a:latin typeface="Cambria" panose="02040503050406030204" pitchFamily="18" charset="0"/>
                        <a:ea typeface="Cambria" panose="02040503050406030204" pitchFamily="18" charset="0"/>
                      </a:endParaRPr>
                    </a:p>
                    <a:p>
                      <a:pPr marL="342900" indent="-342900" algn="just">
                        <a:buFont typeface="Arial" panose="020B0604020202020204" pitchFamily="34" charset="0"/>
                        <a:buChar char="•"/>
                      </a:pPr>
                      <a:r>
                        <a:rPr lang="en-US" sz="2000" b="0" u="none" dirty="0">
                          <a:solidFill>
                            <a:schemeClr val="tx1"/>
                          </a:solidFill>
                          <a:latin typeface="Cambria" panose="02040503050406030204" pitchFamily="18" charset="0"/>
                          <a:ea typeface="Cambria" panose="02040503050406030204" pitchFamily="18" charset="0"/>
                        </a:rPr>
                        <a:t>At the foot of every appeal or pleading along with all the relevant documents including relied upon documents, there shall appear the name and signature of the </a:t>
                      </a:r>
                      <a:r>
                        <a:rPr lang="en-US" sz="2000" b="1" i="1" u="none" dirty="0" err="1">
                          <a:solidFill>
                            <a:schemeClr val="tx1"/>
                          </a:solidFill>
                          <a:latin typeface="Cambria" panose="02040503050406030204" pitchFamily="18" charset="0"/>
                          <a:ea typeface="Cambria" panose="02040503050406030204" pitchFamily="18" charset="0"/>
                        </a:rPr>
                        <a:t>authorised</a:t>
                      </a:r>
                      <a:r>
                        <a:rPr lang="en-US" sz="2000" b="1" i="1" u="none" dirty="0">
                          <a:solidFill>
                            <a:schemeClr val="tx1"/>
                          </a:solidFill>
                          <a:latin typeface="Cambria" panose="02040503050406030204" pitchFamily="18" charset="0"/>
                          <a:ea typeface="Cambria" panose="02040503050406030204" pitchFamily="18" charset="0"/>
                        </a:rPr>
                        <a:t> representative</a:t>
                      </a:r>
                      <a:r>
                        <a:rPr lang="en-US" sz="2000" b="1" u="none" dirty="0">
                          <a:solidFill>
                            <a:schemeClr val="tx1"/>
                          </a:solidFill>
                          <a:latin typeface="Cambria" panose="02040503050406030204" pitchFamily="18" charset="0"/>
                          <a:ea typeface="Cambria" panose="02040503050406030204" pitchFamily="18" charset="0"/>
                        </a:rPr>
                        <a:t>.</a:t>
                      </a:r>
                      <a:r>
                        <a:rPr lang="en-US" sz="2000" b="0" u="none" dirty="0">
                          <a:solidFill>
                            <a:schemeClr val="tx1"/>
                          </a:solidFill>
                          <a:latin typeface="Cambria" panose="02040503050406030204" pitchFamily="18" charset="0"/>
                          <a:ea typeface="Cambria" panose="02040503050406030204" pitchFamily="18" charset="0"/>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38887431"/>
                  </a:ext>
                </a:extLst>
              </a:tr>
              <a:tr h="1577047">
                <a:tc>
                  <a:txBody>
                    <a:bodyPr/>
                    <a:lstStyle/>
                    <a:p>
                      <a:r>
                        <a:rPr lang="en-US" sz="2000" b="1" dirty="0">
                          <a:solidFill>
                            <a:schemeClr val="tx1"/>
                          </a:solidFill>
                          <a:latin typeface="Cambria" panose="02040503050406030204" pitchFamily="18" charset="0"/>
                          <a:ea typeface="Cambria" panose="02040503050406030204" pitchFamily="18" charset="0"/>
                        </a:rPr>
                        <a:t>Translation of Documents</a:t>
                      </a:r>
                    </a:p>
                    <a:p>
                      <a:r>
                        <a:rPr lang="en-US" sz="2000" b="1" dirty="0">
                          <a:solidFill>
                            <a:schemeClr val="tx1"/>
                          </a:solidFill>
                          <a:latin typeface="Cambria" panose="02040503050406030204" pitchFamily="18" charset="0"/>
                          <a:ea typeface="Cambria" panose="02040503050406030204" pitchFamily="18" charset="0"/>
                        </a:rPr>
                        <a:t>(Rule 23)</a:t>
                      </a:r>
                      <a:endParaRPr lang="en-IN" sz="2000" b="1" dirty="0">
                        <a:solidFill>
                          <a:schemeClr val="tx1"/>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lgn="just">
                        <a:buFont typeface="Arial" panose="020B0604020202020204" pitchFamily="34" charset="0"/>
                        <a:buNone/>
                      </a:pPr>
                      <a:r>
                        <a:rPr lang="en-US" sz="2000" b="0" u="none" dirty="0">
                          <a:solidFill>
                            <a:schemeClr val="tx1"/>
                          </a:solidFill>
                          <a:latin typeface="Cambria" panose="02040503050406030204" pitchFamily="18" charset="0"/>
                          <a:ea typeface="Cambria" panose="02040503050406030204" pitchFamily="18" charset="0"/>
                        </a:rPr>
                        <a:t>A document other than English language intended to be used shall be accompanied by a translated copy in English, which is agreed to by both the parties or </a:t>
                      </a:r>
                      <a:r>
                        <a:rPr lang="en-US" sz="2000" b="1" i="1" u="none" dirty="0">
                          <a:solidFill>
                            <a:schemeClr val="tx1"/>
                          </a:solidFill>
                          <a:latin typeface="Cambria" panose="02040503050406030204" pitchFamily="18" charset="0"/>
                          <a:ea typeface="Cambria" panose="02040503050406030204" pitchFamily="18" charset="0"/>
                        </a:rPr>
                        <a:t>certified to be a true translated copy by the </a:t>
                      </a:r>
                      <a:r>
                        <a:rPr lang="en-US" sz="2000" b="1" i="1" u="none" dirty="0" err="1">
                          <a:solidFill>
                            <a:schemeClr val="tx1"/>
                          </a:solidFill>
                          <a:latin typeface="Cambria" panose="02040503050406030204" pitchFamily="18" charset="0"/>
                          <a:ea typeface="Cambria" panose="02040503050406030204" pitchFamily="18" charset="0"/>
                        </a:rPr>
                        <a:t>authorised</a:t>
                      </a:r>
                      <a:r>
                        <a:rPr lang="en-US" sz="2000" b="1" i="1" u="none" dirty="0">
                          <a:solidFill>
                            <a:schemeClr val="tx1"/>
                          </a:solidFill>
                          <a:latin typeface="Cambria" panose="02040503050406030204" pitchFamily="18" charset="0"/>
                          <a:ea typeface="Cambria" panose="02040503050406030204" pitchFamily="18" charset="0"/>
                        </a:rPr>
                        <a:t> representative </a:t>
                      </a:r>
                      <a:r>
                        <a:rPr lang="en-US" sz="2000" b="0" u="none" dirty="0">
                          <a:solidFill>
                            <a:schemeClr val="tx1"/>
                          </a:solidFill>
                          <a:latin typeface="Cambria" panose="02040503050406030204" pitchFamily="18" charset="0"/>
                          <a:ea typeface="Cambria" panose="02040503050406030204" pitchFamily="18" charset="0"/>
                        </a:rPr>
                        <a:t>engaged on behalf of parties in the case.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87394247"/>
                  </a:ext>
                </a:extLst>
              </a:tr>
            </a:tbl>
          </a:graphicData>
        </a:graphic>
      </p:graphicFrame>
    </p:spTree>
    <p:extLst>
      <p:ext uri="{BB962C8B-B14F-4D97-AF65-F5344CB8AC3E}">
        <p14:creationId xmlns:p14="http://schemas.microsoft.com/office/powerpoint/2010/main" val="356657812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BCE26E-3855-4EBE-B62E-4B1AD88AB633}"/>
            </a:ext>
          </a:extLst>
        </p:cNvPr>
        <p:cNvGrpSpPr/>
        <p:nvPr/>
      </p:nvGrpSpPr>
      <p:grpSpPr>
        <a:xfrm>
          <a:off x="0" y="0"/>
          <a:ext cx="0" cy="0"/>
          <a:chOff x="0" y="0"/>
          <a:chExt cx="0" cy="0"/>
        </a:xfrm>
      </p:grpSpPr>
      <p:sp>
        <p:nvSpPr>
          <p:cNvPr id="9" name="Text Placeholder 8">
            <a:extLst>
              <a:ext uri="{FF2B5EF4-FFF2-40B4-BE49-F238E27FC236}">
                <a16:creationId xmlns:a16="http://schemas.microsoft.com/office/drawing/2014/main" id="{244CCBF0-D504-9AB2-5892-E0F1F19D6F23}"/>
              </a:ext>
            </a:extLst>
          </p:cNvPr>
          <p:cNvSpPr>
            <a:spLocks noGrp="1"/>
          </p:cNvSpPr>
          <p:nvPr>
            <p:ph type="body" sz="quarter" idx="27"/>
          </p:nvPr>
        </p:nvSpPr>
        <p:spPr/>
        <p:txBody>
          <a:bodyPr/>
          <a:lstStyle/>
          <a:p>
            <a:r>
              <a:rPr lang="en-US" dirty="0"/>
              <a:t>ROI</a:t>
            </a:r>
          </a:p>
        </p:txBody>
      </p:sp>
      <p:sp>
        <p:nvSpPr>
          <p:cNvPr id="2" name="Rectangle 1">
            <a:extLst>
              <a:ext uri="{FF2B5EF4-FFF2-40B4-BE49-F238E27FC236}">
                <a16:creationId xmlns:a16="http://schemas.microsoft.com/office/drawing/2014/main" id="{462E90E6-D835-5729-B780-B57705F26A76}"/>
              </a:ext>
            </a:extLst>
          </p:cNvPr>
          <p:cNvSpPr/>
          <p:nvPr/>
        </p:nvSpPr>
        <p:spPr>
          <a:xfrm>
            <a:off x="12021483" y="0"/>
            <a:ext cx="170517" cy="6871448"/>
          </a:xfrm>
          <a:prstGeom prst="rect">
            <a:avLst/>
          </a:prstGeom>
          <a:solidFill>
            <a:schemeClr val="accent1">
              <a:lumMod val="7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 name="Rectangle 1">
            <a:extLst>
              <a:ext uri="{FF2B5EF4-FFF2-40B4-BE49-F238E27FC236}">
                <a16:creationId xmlns:a16="http://schemas.microsoft.com/office/drawing/2014/main" id="{7C9F17DA-2B82-7BED-2EF6-25050FFEB41E}"/>
              </a:ext>
            </a:extLst>
          </p:cNvPr>
          <p:cNvSpPr/>
          <p:nvPr/>
        </p:nvSpPr>
        <p:spPr>
          <a:xfrm>
            <a:off x="1" y="-13448"/>
            <a:ext cx="11053482" cy="954741"/>
          </a:xfrm>
          <a:custGeom>
            <a:avLst/>
            <a:gdLst>
              <a:gd name="connsiteX0" fmla="*/ 0 w 10757647"/>
              <a:gd name="connsiteY0" fmla="*/ 0 h 941294"/>
              <a:gd name="connsiteX1" fmla="*/ 10757647 w 10757647"/>
              <a:gd name="connsiteY1" fmla="*/ 0 h 941294"/>
              <a:gd name="connsiteX2" fmla="*/ 10757647 w 10757647"/>
              <a:gd name="connsiteY2" fmla="*/ 941294 h 941294"/>
              <a:gd name="connsiteX3" fmla="*/ 0 w 10757647"/>
              <a:gd name="connsiteY3" fmla="*/ 941294 h 941294"/>
              <a:gd name="connsiteX4" fmla="*/ 0 w 10757647"/>
              <a:gd name="connsiteY4" fmla="*/ 0 h 941294"/>
              <a:gd name="connsiteX0" fmla="*/ 0 w 11053482"/>
              <a:gd name="connsiteY0" fmla="*/ 13447 h 954741"/>
              <a:gd name="connsiteX1" fmla="*/ 11053482 w 11053482"/>
              <a:gd name="connsiteY1" fmla="*/ 0 h 954741"/>
              <a:gd name="connsiteX2" fmla="*/ 10757647 w 11053482"/>
              <a:gd name="connsiteY2" fmla="*/ 954741 h 954741"/>
              <a:gd name="connsiteX3" fmla="*/ 0 w 11053482"/>
              <a:gd name="connsiteY3" fmla="*/ 954741 h 954741"/>
              <a:gd name="connsiteX4" fmla="*/ 0 w 11053482"/>
              <a:gd name="connsiteY4" fmla="*/ 13447 h 9547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53482" h="954741">
                <a:moveTo>
                  <a:pt x="0" y="13447"/>
                </a:moveTo>
                <a:lnTo>
                  <a:pt x="11053482" y="0"/>
                </a:lnTo>
                <a:lnTo>
                  <a:pt x="10757647" y="954741"/>
                </a:lnTo>
                <a:lnTo>
                  <a:pt x="0" y="954741"/>
                </a:lnTo>
                <a:lnTo>
                  <a:pt x="0" y="13447"/>
                </a:lnTo>
                <a:close/>
              </a:path>
            </a:pathLst>
          </a:custGeom>
          <a:solidFill>
            <a:schemeClr val="accent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TextBox 4">
            <a:extLst>
              <a:ext uri="{FF2B5EF4-FFF2-40B4-BE49-F238E27FC236}">
                <a16:creationId xmlns:a16="http://schemas.microsoft.com/office/drawing/2014/main" id="{80239C1F-6CE2-EF90-11E8-1CFA4376EEA7}"/>
              </a:ext>
            </a:extLst>
          </p:cNvPr>
          <p:cNvSpPr txBox="1"/>
          <p:nvPr/>
        </p:nvSpPr>
        <p:spPr>
          <a:xfrm>
            <a:off x="327025" y="142515"/>
            <a:ext cx="10468354" cy="646331"/>
          </a:xfrm>
          <a:prstGeom prst="rect">
            <a:avLst/>
          </a:prstGeom>
          <a:noFill/>
        </p:spPr>
        <p:txBody>
          <a:bodyPr wrap="square">
            <a:spAutoFit/>
          </a:bodyPr>
          <a:lstStyle/>
          <a:p>
            <a:r>
              <a:rPr lang="en-US" sz="3600" i="1" dirty="0">
                <a:solidFill>
                  <a:schemeClr val="bg1"/>
                </a:solidFill>
                <a:latin typeface="Cambria" panose="02040503050406030204" pitchFamily="18" charset="0"/>
                <a:ea typeface="Cambria" panose="02040503050406030204" pitchFamily="18" charset="0"/>
              </a:rPr>
              <a:t>Procedure before Appellate Tribunal</a:t>
            </a:r>
            <a:endParaRPr lang="en-IN" sz="3600" i="1" dirty="0">
              <a:solidFill>
                <a:schemeClr val="bg1"/>
              </a:solidFill>
              <a:latin typeface="Cambria" panose="02040503050406030204" pitchFamily="18" charset="0"/>
              <a:ea typeface="Cambria" panose="02040503050406030204" pitchFamily="18" charset="0"/>
            </a:endParaRPr>
          </a:p>
        </p:txBody>
      </p:sp>
      <p:sp>
        <p:nvSpPr>
          <p:cNvPr id="11" name="Title 2">
            <a:extLst>
              <a:ext uri="{FF2B5EF4-FFF2-40B4-BE49-F238E27FC236}">
                <a16:creationId xmlns:a16="http://schemas.microsoft.com/office/drawing/2014/main" id="{5C69DE26-56A8-4A1F-BC37-BDF5755060C5}"/>
              </a:ext>
            </a:extLst>
          </p:cNvPr>
          <p:cNvSpPr>
            <a:spLocks noGrp="1"/>
          </p:cNvSpPr>
          <p:nvPr>
            <p:ph type="title"/>
          </p:nvPr>
        </p:nvSpPr>
        <p:spPr>
          <a:xfrm>
            <a:off x="0" y="1601614"/>
            <a:ext cx="3240803" cy="1184115"/>
          </a:xfrm>
          <a:solidFill>
            <a:schemeClr val="accent1">
              <a:lumMod val="75000"/>
            </a:schemeClr>
          </a:solidFill>
        </p:spPr>
        <p:txBody>
          <a:bodyPr/>
          <a:lstStyle/>
          <a:p>
            <a:r>
              <a:rPr lang="en-US" sz="2600" dirty="0">
                <a:solidFill>
                  <a:schemeClr val="bg1"/>
                </a:solidFill>
                <a:latin typeface="Cambria" panose="02040503050406030204" pitchFamily="18" charset="0"/>
                <a:ea typeface="Cambria" panose="02040503050406030204" pitchFamily="18" charset="0"/>
              </a:rPr>
              <a:t>GST Appellate Tribunal (Procedure) Rules, 2025</a:t>
            </a:r>
            <a:r>
              <a:rPr lang="en-US" sz="2400" dirty="0">
                <a:solidFill>
                  <a:schemeClr val="bg1"/>
                </a:solidFill>
                <a:latin typeface="Cambria" panose="02040503050406030204" pitchFamily="18" charset="0"/>
                <a:ea typeface="Cambria" panose="02040503050406030204" pitchFamily="18" charset="0"/>
              </a:rPr>
              <a:t> </a:t>
            </a:r>
          </a:p>
        </p:txBody>
      </p:sp>
      <p:graphicFrame>
        <p:nvGraphicFramePr>
          <p:cNvPr id="8" name="Table 7">
            <a:extLst>
              <a:ext uri="{FF2B5EF4-FFF2-40B4-BE49-F238E27FC236}">
                <a16:creationId xmlns:a16="http://schemas.microsoft.com/office/drawing/2014/main" id="{DFEE6006-5AA7-9A50-F004-DC77B37DD987}"/>
              </a:ext>
            </a:extLst>
          </p:cNvPr>
          <p:cNvGraphicFramePr>
            <a:graphicFrameLocks noGrp="1"/>
          </p:cNvGraphicFramePr>
          <p:nvPr>
            <p:extLst>
              <p:ext uri="{D42A27DB-BD31-4B8C-83A1-F6EECF244321}">
                <p14:modId xmlns:p14="http://schemas.microsoft.com/office/powerpoint/2010/main" val="681324152"/>
              </p:ext>
            </p:extLst>
          </p:nvPr>
        </p:nvGraphicFramePr>
        <p:xfrm>
          <a:off x="3567143" y="1601614"/>
          <a:ext cx="8128000" cy="5120640"/>
        </p:xfrm>
        <a:graphic>
          <a:graphicData uri="http://schemas.openxmlformats.org/drawingml/2006/table">
            <a:tbl>
              <a:tblPr firstRow="1" bandRow="1">
                <a:tableStyleId>{5C22544A-7EE6-4342-B048-85BDC9FD1C3A}</a:tableStyleId>
              </a:tblPr>
              <a:tblGrid>
                <a:gridCol w="1993685">
                  <a:extLst>
                    <a:ext uri="{9D8B030D-6E8A-4147-A177-3AD203B41FA5}">
                      <a16:colId xmlns:a16="http://schemas.microsoft.com/office/drawing/2014/main" val="2613449525"/>
                    </a:ext>
                  </a:extLst>
                </a:gridCol>
                <a:gridCol w="6134315">
                  <a:extLst>
                    <a:ext uri="{9D8B030D-6E8A-4147-A177-3AD203B41FA5}">
                      <a16:colId xmlns:a16="http://schemas.microsoft.com/office/drawing/2014/main" val="1979174059"/>
                    </a:ext>
                  </a:extLst>
                </a:gridCol>
              </a:tblGrid>
              <a:tr h="370840">
                <a:tc>
                  <a:txBody>
                    <a:bodyPr/>
                    <a:lstStyle/>
                    <a:p>
                      <a:r>
                        <a:rPr lang="en-US" sz="1800" b="1" dirty="0">
                          <a:solidFill>
                            <a:schemeClr val="tx1"/>
                          </a:solidFill>
                          <a:latin typeface="Cambria" panose="02040503050406030204" pitchFamily="18" charset="0"/>
                          <a:ea typeface="Cambria" panose="02040503050406030204" pitchFamily="18" charset="0"/>
                        </a:rPr>
                        <a:t>Scrutiny of the Appeal/ Documents </a:t>
                      </a:r>
                    </a:p>
                    <a:p>
                      <a:r>
                        <a:rPr lang="en-US" sz="1800" b="1" dirty="0">
                          <a:solidFill>
                            <a:schemeClr val="tx1"/>
                          </a:solidFill>
                          <a:latin typeface="Cambria" panose="02040503050406030204" pitchFamily="18" charset="0"/>
                          <a:ea typeface="Cambria" panose="02040503050406030204" pitchFamily="18" charset="0"/>
                        </a:rPr>
                        <a:t>(Rule 24)</a:t>
                      </a:r>
                      <a:endParaRPr lang="en-IN" sz="1800" b="1" dirty="0">
                        <a:solidFill>
                          <a:schemeClr val="tx1"/>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342900" marR="0" lvl="0"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0" u="none" dirty="0">
                          <a:solidFill>
                            <a:schemeClr val="tx1"/>
                          </a:solidFill>
                          <a:latin typeface="Cambria" panose="02040503050406030204" pitchFamily="18" charset="0"/>
                          <a:ea typeface="Cambria" panose="02040503050406030204" pitchFamily="18" charset="0"/>
                        </a:rPr>
                        <a:t>If appeal, application of document is found to be defective upon scrutiny, then such document be returned for compliance </a:t>
                      </a:r>
                      <a:r>
                        <a:rPr lang="en-US" sz="1800" b="1" u="none" dirty="0">
                          <a:solidFill>
                            <a:schemeClr val="tx1"/>
                          </a:solidFill>
                          <a:latin typeface="Cambria" panose="02040503050406030204" pitchFamily="18" charset="0"/>
                          <a:ea typeface="Cambria" panose="02040503050406030204" pitchFamily="18" charset="0"/>
                        </a:rPr>
                        <a:t>within 7 days extendable to 30 days</a:t>
                      </a:r>
                      <a:r>
                        <a:rPr lang="en-US" sz="1800" b="0" u="none" dirty="0">
                          <a:solidFill>
                            <a:schemeClr val="tx1"/>
                          </a:solidFill>
                          <a:latin typeface="Cambria" panose="02040503050406030204" pitchFamily="18" charset="0"/>
                          <a:ea typeface="Cambria" panose="02040503050406030204" pitchFamily="18" charset="0"/>
                        </a:rPr>
                        <a:t>.</a:t>
                      </a:r>
                    </a:p>
                    <a:p>
                      <a:pPr marL="342900" marR="0" lvl="0"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800" b="0" u="none" dirty="0">
                        <a:solidFill>
                          <a:schemeClr val="tx1"/>
                        </a:solidFill>
                        <a:latin typeface="Cambria" panose="02040503050406030204" pitchFamily="18" charset="0"/>
                        <a:ea typeface="Cambria" panose="02040503050406030204" pitchFamily="18" charset="0"/>
                      </a:endParaRPr>
                    </a:p>
                    <a:p>
                      <a:pPr marL="342900" marR="0" lvl="0"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0" u="none" dirty="0">
                          <a:solidFill>
                            <a:schemeClr val="tx1"/>
                          </a:solidFill>
                          <a:latin typeface="Cambria" panose="02040503050406030204" pitchFamily="18" charset="0"/>
                          <a:ea typeface="Cambria" panose="02040503050406030204" pitchFamily="18" charset="0"/>
                        </a:rPr>
                        <a:t>If not satisfied, the matters be listed with defects for hearing before the bench and the bench may accept or reject the same.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99837851"/>
                  </a:ext>
                </a:extLst>
              </a:tr>
              <a:tr h="370840">
                <a:tc>
                  <a:txBody>
                    <a:bodyPr/>
                    <a:lstStyle/>
                    <a:p>
                      <a:r>
                        <a:rPr lang="en-US" sz="1800" b="1" dirty="0">
                          <a:solidFill>
                            <a:schemeClr val="tx1"/>
                          </a:solidFill>
                          <a:latin typeface="Cambria" panose="02040503050406030204" pitchFamily="18" charset="0"/>
                          <a:ea typeface="Cambria" panose="02040503050406030204" pitchFamily="18" charset="0"/>
                        </a:rPr>
                        <a:t>Interlocutory Applications</a:t>
                      </a:r>
                    </a:p>
                    <a:p>
                      <a:r>
                        <a:rPr lang="en-US" sz="1800" b="1" dirty="0">
                          <a:solidFill>
                            <a:schemeClr val="tx1"/>
                          </a:solidFill>
                          <a:latin typeface="Cambria" panose="02040503050406030204" pitchFamily="18" charset="0"/>
                          <a:ea typeface="Cambria" panose="02040503050406030204" pitchFamily="18" charset="0"/>
                        </a:rPr>
                        <a:t>(Rule 29)</a:t>
                      </a:r>
                      <a:endParaRPr lang="en-IN" sz="1800" b="1" dirty="0">
                        <a:solidFill>
                          <a:schemeClr val="tx1"/>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342900" marR="0" lvl="0"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0" u="none" dirty="0">
                          <a:solidFill>
                            <a:schemeClr val="tx1"/>
                          </a:solidFill>
                          <a:latin typeface="Cambria" panose="02040503050406030204" pitchFamily="18" charset="0"/>
                          <a:ea typeface="Cambria" panose="02040503050406030204" pitchFamily="18" charset="0"/>
                        </a:rPr>
                        <a:t>It is an application in any appeal or </a:t>
                      </a:r>
                      <a:r>
                        <a:rPr lang="en-US" sz="1800" b="1" u="none" dirty="0">
                          <a:solidFill>
                            <a:schemeClr val="tx1"/>
                          </a:solidFill>
                          <a:latin typeface="Cambria" panose="02040503050406030204" pitchFamily="18" charset="0"/>
                          <a:ea typeface="Cambria" panose="02040503050406030204" pitchFamily="18" charset="0"/>
                        </a:rPr>
                        <a:t>proceeding already instituted</a:t>
                      </a:r>
                      <a:r>
                        <a:rPr lang="en-US" sz="1800" b="0" u="none" dirty="0">
                          <a:solidFill>
                            <a:schemeClr val="tx1"/>
                          </a:solidFill>
                          <a:latin typeface="Cambria" panose="02040503050406030204" pitchFamily="18" charset="0"/>
                          <a:ea typeface="Cambria" panose="02040503050406030204" pitchFamily="18" charset="0"/>
                        </a:rPr>
                        <a:t> in such Appellate Tribunal, other than a proceeding for execution of an order.</a:t>
                      </a:r>
                    </a:p>
                    <a:p>
                      <a:pPr marL="342900" marR="0" lvl="0"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800" b="0" u="none" dirty="0">
                        <a:solidFill>
                          <a:schemeClr val="tx1"/>
                        </a:solidFill>
                        <a:latin typeface="Cambria" panose="02040503050406030204" pitchFamily="18" charset="0"/>
                        <a:ea typeface="Cambria" panose="02040503050406030204" pitchFamily="18" charset="0"/>
                      </a:endParaRPr>
                    </a:p>
                    <a:p>
                      <a:pPr marL="342900" marR="0" lvl="0"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0" u="none" dirty="0">
                          <a:solidFill>
                            <a:schemeClr val="tx1"/>
                          </a:solidFill>
                          <a:latin typeface="Cambria" panose="02040503050406030204" pitchFamily="18" charset="0"/>
                          <a:ea typeface="Cambria" panose="02040503050406030204" pitchFamily="18" charset="0"/>
                        </a:rPr>
                        <a:t>It can be filed for matters such as </a:t>
                      </a:r>
                      <a:r>
                        <a:rPr lang="en-US" sz="1800" b="1" u="none" dirty="0">
                          <a:solidFill>
                            <a:schemeClr val="tx1"/>
                          </a:solidFill>
                          <a:latin typeface="Cambria" panose="02040503050406030204" pitchFamily="18" charset="0"/>
                          <a:ea typeface="Cambria" panose="02040503050406030204" pitchFamily="18" charset="0"/>
                        </a:rPr>
                        <a:t>stay, direction, rectification in order, condonation of delay, early hearing, extension of time prayed for or exemption from production of copy of order appealed against</a:t>
                      </a:r>
                      <a:r>
                        <a:rPr lang="en-US" sz="1800" b="0" u="none" dirty="0">
                          <a:solidFill>
                            <a:schemeClr val="tx1"/>
                          </a:solidFill>
                          <a:latin typeface="Cambria" panose="02040503050406030204" pitchFamily="18" charset="0"/>
                          <a:ea typeface="Cambria" panose="02040503050406030204" pitchFamily="18" charset="0"/>
                        </a:rPr>
                        <a:t>.</a:t>
                      </a:r>
                    </a:p>
                    <a:p>
                      <a:pPr marL="342900" marR="0" lvl="0"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800" b="0" u="none" dirty="0">
                        <a:solidFill>
                          <a:schemeClr val="tx1"/>
                        </a:solidFill>
                        <a:latin typeface="Cambria" panose="02040503050406030204" pitchFamily="18" charset="0"/>
                        <a:ea typeface="Cambria" panose="02040503050406030204" pitchFamily="18" charset="0"/>
                      </a:endParaRPr>
                    </a:p>
                    <a:p>
                      <a:pPr marL="342900" marR="0" lvl="0"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0" u="none" dirty="0">
                          <a:solidFill>
                            <a:schemeClr val="tx1"/>
                          </a:solidFill>
                          <a:latin typeface="Cambria" panose="02040503050406030204" pitchFamily="18" charset="0"/>
                          <a:ea typeface="Cambria" panose="02040503050406030204" pitchFamily="18" charset="0"/>
                        </a:rPr>
                        <a:t>It is over and above any affidavit filed, supporting the application.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35310912"/>
                  </a:ext>
                </a:extLst>
              </a:tr>
            </a:tbl>
          </a:graphicData>
        </a:graphic>
      </p:graphicFrame>
    </p:spTree>
    <p:extLst>
      <p:ext uri="{BB962C8B-B14F-4D97-AF65-F5344CB8AC3E}">
        <p14:creationId xmlns:p14="http://schemas.microsoft.com/office/powerpoint/2010/main" val="40776204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4935D4-4D7C-4C75-D6EC-B33305E84142}"/>
            </a:ext>
          </a:extLst>
        </p:cNvPr>
        <p:cNvGrpSpPr/>
        <p:nvPr/>
      </p:nvGrpSpPr>
      <p:grpSpPr>
        <a:xfrm>
          <a:off x="0" y="0"/>
          <a:ext cx="0" cy="0"/>
          <a:chOff x="0" y="0"/>
          <a:chExt cx="0" cy="0"/>
        </a:xfrm>
      </p:grpSpPr>
      <p:sp>
        <p:nvSpPr>
          <p:cNvPr id="6" name="Rectangle: Diagonal Corners Rounded 5">
            <a:extLst>
              <a:ext uri="{FF2B5EF4-FFF2-40B4-BE49-F238E27FC236}">
                <a16:creationId xmlns:a16="http://schemas.microsoft.com/office/drawing/2014/main" id="{E9D7E07F-4B72-49C8-49F4-A8D0F7FD7FCD}"/>
              </a:ext>
            </a:extLst>
          </p:cNvPr>
          <p:cNvSpPr/>
          <p:nvPr/>
        </p:nvSpPr>
        <p:spPr>
          <a:xfrm>
            <a:off x="1471266" y="668253"/>
            <a:ext cx="4087088" cy="318025"/>
          </a:xfrm>
          <a:prstGeom prst="round2DiagRect">
            <a:avLst/>
          </a:prstGeom>
          <a:solidFill>
            <a:srgbClr val="09156B"/>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sz="2000" b="1">
                <a:solidFill>
                  <a:schemeClr val="bg1"/>
                </a:solidFill>
                <a:latin typeface="Cambria" panose="02040503050406030204" pitchFamily="18" charset="0"/>
                <a:ea typeface="Cambria" panose="02040503050406030204" pitchFamily="18" charset="0"/>
              </a:rPr>
              <a:t>CITY OF ROME</a:t>
            </a:r>
            <a:endParaRPr lang="en-IN" sz="2000">
              <a:latin typeface="Cambria" panose="02040503050406030204" pitchFamily="18" charset="0"/>
              <a:ea typeface="Cambria" panose="02040503050406030204" pitchFamily="18" charset="0"/>
            </a:endParaRPr>
          </a:p>
        </p:txBody>
      </p:sp>
      <p:pic>
        <p:nvPicPr>
          <p:cNvPr id="4" name="Picture 3">
            <a:extLst>
              <a:ext uri="{FF2B5EF4-FFF2-40B4-BE49-F238E27FC236}">
                <a16:creationId xmlns:a16="http://schemas.microsoft.com/office/drawing/2014/main" id="{582721E0-802A-BD0B-A583-4724C7460886}"/>
              </a:ext>
            </a:extLst>
          </p:cNvPr>
          <p:cNvPicPr>
            <a:picLocks noChangeAspect="1"/>
          </p:cNvPicPr>
          <p:nvPr/>
        </p:nvPicPr>
        <p:blipFill>
          <a:blip r:embed="rId2"/>
          <a:stretch>
            <a:fillRect/>
          </a:stretch>
        </p:blipFill>
        <p:spPr>
          <a:xfrm>
            <a:off x="4990" y="1133309"/>
            <a:ext cx="3210701" cy="3835400"/>
          </a:xfrm>
          <a:prstGeom prst="rect">
            <a:avLst/>
          </a:prstGeom>
          <a:ln w="28575">
            <a:solidFill>
              <a:srgbClr val="002060"/>
            </a:solidFill>
          </a:ln>
        </p:spPr>
      </p:pic>
      <p:pic>
        <p:nvPicPr>
          <p:cNvPr id="5" name="Picture 4">
            <a:extLst>
              <a:ext uri="{FF2B5EF4-FFF2-40B4-BE49-F238E27FC236}">
                <a16:creationId xmlns:a16="http://schemas.microsoft.com/office/drawing/2014/main" id="{036169A5-C910-7BCF-BC48-8A70B4F5C62C}"/>
              </a:ext>
            </a:extLst>
          </p:cNvPr>
          <p:cNvPicPr>
            <a:picLocks noChangeAspect="1"/>
          </p:cNvPicPr>
          <p:nvPr/>
        </p:nvPicPr>
        <p:blipFill>
          <a:blip r:embed="rId3"/>
          <a:stretch>
            <a:fillRect/>
          </a:stretch>
        </p:blipFill>
        <p:spPr>
          <a:xfrm>
            <a:off x="3414815" y="1133309"/>
            <a:ext cx="3316654" cy="3806610"/>
          </a:xfrm>
          <a:prstGeom prst="rect">
            <a:avLst/>
          </a:prstGeom>
          <a:ln w="38100">
            <a:solidFill>
              <a:srgbClr val="002060"/>
            </a:solidFill>
          </a:ln>
        </p:spPr>
      </p:pic>
      <p:sp>
        <p:nvSpPr>
          <p:cNvPr id="7" name="Rectangle: Diagonal Corners Rounded 6">
            <a:extLst>
              <a:ext uri="{FF2B5EF4-FFF2-40B4-BE49-F238E27FC236}">
                <a16:creationId xmlns:a16="http://schemas.microsoft.com/office/drawing/2014/main" id="{F8C4AA35-94B7-7172-F6AC-FDDF32D22631}"/>
              </a:ext>
            </a:extLst>
          </p:cNvPr>
          <p:cNvSpPr/>
          <p:nvPr/>
        </p:nvSpPr>
        <p:spPr>
          <a:xfrm>
            <a:off x="668871" y="5115740"/>
            <a:ext cx="2119746" cy="415636"/>
          </a:xfrm>
          <a:prstGeom prst="round2DiagRect">
            <a:avLst/>
          </a:prstGeom>
          <a:solidFill>
            <a:srgbClr val="09156B"/>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a:latin typeface="Cambria" panose="02040503050406030204" pitchFamily="18" charset="0"/>
                <a:ea typeface="Cambria" panose="02040503050406030204" pitchFamily="18" charset="0"/>
              </a:rPr>
              <a:t>Patricians</a:t>
            </a:r>
          </a:p>
        </p:txBody>
      </p:sp>
      <p:sp>
        <p:nvSpPr>
          <p:cNvPr id="8" name="Rectangle: Diagonal Corners Rounded 7">
            <a:extLst>
              <a:ext uri="{FF2B5EF4-FFF2-40B4-BE49-F238E27FC236}">
                <a16:creationId xmlns:a16="http://schemas.microsoft.com/office/drawing/2014/main" id="{F69AB54B-1E2B-6E64-452A-519A749710B1}"/>
              </a:ext>
            </a:extLst>
          </p:cNvPr>
          <p:cNvSpPr/>
          <p:nvPr/>
        </p:nvSpPr>
        <p:spPr>
          <a:xfrm>
            <a:off x="3888230" y="5102213"/>
            <a:ext cx="2119746" cy="415636"/>
          </a:xfrm>
          <a:prstGeom prst="round2DiagRect">
            <a:avLst/>
          </a:prstGeom>
          <a:solidFill>
            <a:srgbClr val="09156B"/>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a:latin typeface="Cambria" panose="02040503050406030204" pitchFamily="18" charset="0"/>
                <a:ea typeface="Cambria" panose="02040503050406030204" pitchFamily="18" charset="0"/>
              </a:rPr>
              <a:t>Plebeians</a:t>
            </a:r>
          </a:p>
        </p:txBody>
      </p:sp>
      <p:sp>
        <p:nvSpPr>
          <p:cNvPr id="10" name="Rectangle: Diagonal Corners Rounded 9">
            <a:extLst>
              <a:ext uri="{FF2B5EF4-FFF2-40B4-BE49-F238E27FC236}">
                <a16:creationId xmlns:a16="http://schemas.microsoft.com/office/drawing/2014/main" id="{A085C6DD-F1D1-F42B-2460-19EE29CF1F47}"/>
              </a:ext>
            </a:extLst>
          </p:cNvPr>
          <p:cNvSpPr/>
          <p:nvPr/>
        </p:nvSpPr>
        <p:spPr>
          <a:xfrm>
            <a:off x="668871" y="5682913"/>
            <a:ext cx="2232356" cy="565150"/>
          </a:xfrm>
          <a:prstGeom prst="round2Diag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b="1">
                <a:solidFill>
                  <a:schemeClr val="tx1"/>
                </a:solidFill>
                <a:latin typeface="Cambria" panose="02040503050406030204" pitchFamily="18" charset="0"/>
                <a:ea typeface="Cambria" panose="02040503050406030204" pitchFamily="18" charset="0"/>
              </a:rPr>
              <a:t>Wealthy – Ruling Class</a:t>
            </a:r>
            <a:endParaRPr lang="en-IN" sz="1800">
              <a:solidFill>
                <a:schemeClr val="tx1"/>
              </a:solidFill>
              <a:latin typeface="Cambria" panose="02040503050406030204" pitchFamily="18" charset="0"/>
              <a:ea typeface="Cambria" panose="02040503050406030204" pitchFamily="18" charset="0"/>
            </a:endParaRPr>
          </a:p>
        </p:txBody>
      </p:sp>
      <p:sp>
        <p:nvSpPr>
          <p:cNvPr id="16" name="Rectangle: Diagonal Corners Rounded 15">
            <a:extLst>
              <a:ext uri="{FF2B5EF4-FFF2-40B4-BE49-F238E27FC236}">
                <a16:creationId xmlns:a16="http://schemas.microsoft.com/office/drawing/2014/main" id="{D60955E3-96AC-78D9-EC80-73666108E65B}"/>
              </a:ext>
            </a:extLst>
          </p:cNvPr>
          <p:cNvSpPr/>
          <p:nvPr/>
        </p:nvSpPr>
        <p:spPr>
          <a:xfrm>
            <a:off x="3978285" y="5676197"/>
            <a:ext cx="1939636" cy="565150"/>
          </a:xfrm>
          <a:prstGeom prst="round2Diag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b="1">
                <a:solidFill>
                  <a:schemeClr val="tx1"/>
                </a:solidFill>
                <a:latin typeface="Cambria" panose="02040503050406030204" pitchFamily="18" charset="0"/>
                <a:ea typeface="Cambria" panose="02040503050406030204" pitchFamily="18" charset="0"/>
              </a:rPr>
              <a:t>Common People</a:t>
            </a:r>
          </a:p>
        </p:txBody>
      </p:sp>
      <p:sp>
        <p:nvSpPr>
          <p:cNvPr id="9" name="Rectangle 8">
            <a:extLst>
              <a:ext uri="{FF2B5EF4-FFF2-40B4-BE49-F238E27FC236}">
                <a16:creationId xmlns:a16="http://schemas.microsoft.com/office/drawing/2014/main" id="{500583DF-11D0-7530-FC0B-3D53409CBCDE}"/>
              </a:ext>
            </a:extLst>
          </p:cNvPr>
          <p:cNvSpPr/>
          <p:nvPr/>
        </p:nvSpPr>
        <p:spPr>
          <a:xfrm>
            <a:off x="6731469" y="301942"/>
            <a:ext cx="5119254" cy="5498133"/>
          </a:xfrm>
          <a:prstGeom prst="rect">
            <a:avLst/>
          </a:prstGeom>
          <a:noFill/>
          <a:ln>
            <a:solidFill>
              <a:schemeClr val="bg1"/>
            </a:solidFill>
          </a:ln>
        </p:spPr>
        <p:style>
          <a:lnRef idx="2">
            <a:schemeClr val="dk1"/>
          </a:lnRef>
          <a:fillRef idx="1">
            <a:schemeClr val="lt1"/>
          </a:fillRef>
          <a:effectRef idx="0">
            <a:schemeClr val="dk1"/>
          </a:effectRef>
          <a:fontRef idx="minor">
            <a:schemeClr val="dk1"/>
          </a:fontRef>
        </p:style>
        <p:txBody>
          <a:bodyPr lIns="91440" tIns="45720" rIns="91440" bIns="45720" rtlCol="0" anchor="ctr"/>
          <a:lstStyle/>
          <a:p>
            <a:pPr marL="285750" indent="-285750" algn="just">
              <a:lnSpc>
                <a:spcPct val="150000"/>
              </a:lnSpc>
              <a:buFont typeface="Wingdings" panose="05000000000000000000" pitchFamily="2" charset="2"/>
              <a:buChar char="Ø"/>
            </a:pPr>
            <a:r>
              <a:rPr lang="en-US" sz="2000" dirty="0">
                <a:solidFill>
                  <a:schemeClr val="tx1"/>
                </a:solidFill>
                <a:latin typeface="Cambria" panose="02040503050406030204" pitchFamily="18" charset="0"/>
                <a:ea typeface="Cambria" panose="02040503050406030204" pitchFamily="18" charset="0"/>
                <a:cs typeface="+mn-lt"/>
              </a:rPr>
              <a:t>Plebeians, long marginalized and ignored by the government, grew increasingly dissatisfied.</a:t>
            </a:r>
            <a:endParaRPr lang="en-US" sz="2000" dirty="0">
              <a:solidFill>
                <a:schemeClr val="tx1"/>
              </a:solidFill>
              <a:latin typeface="Cambria" panose="02040503050406030204" pitchFamily="18" charset="0"/>
              <a:ea typeface="Cambria" panose="02040503050406030204" pitchFamily="18" charset="0"/>
            </a:endParaRPr>
          </a:p>
          <a:p>
            <a:pPr marL="285750" indent="-285750" algn="just">
              <a:lnSpc>
                <a:spcPct val="150000"/>
              </a:lnSpc>
              <a:buFont typeface="Wingdings" panose="05000000000000000000" pitchFamily="2" charset="2"/>
              <a:buChar char="Ø"/>
            </a:pPr>
            <a:r>
              <a:rPr lang="en-US" sz="2000" dirty="0">
                <a:solidFill>
                  <a:schemeClr val="tx1"/>
                </a:solidFill>
                <a:latin typeface="Cambria" panose="02040503050406030204" pitchFamily="18" charset="0"/>
                <a:ea typeface="Cambria" panose="02040503050406030204" pitchFamily="18" charset="0"/>
              </a:rPr>
              <a:t>Realizing Rome's vulnerability without them, the patricians reluctantly negotiated.</a:t>
            </a:r>
            <a:endParaRPr lang="en-US" sz="2000" u="sng" dirty="0">
              <a:solidFill>
                <a:schemeClr val="tx1"/>
              </a:solidFill>
              <a:latin typeface="Cambria" panose="02040503050406030204" pitchFamily="18" charset="0"/>
              <a:ea typeface="Cambria" panose="02040503050406030204" pitchFamily="18" charset="0"/>
            </a:endParaRPr>
          </a:p>
          <a:p>
            <a:pPr marL="285750" indent="-285750" algn="just">
              <a:lnSpc>
                <a:spcPct val="150000"/>
              </a:lnSpc>
              <a:buFont typeface="Wingdings" panose="05000000000000000000" pitchFamily="2" charset="2"/>
              <a:buChar char="Ø"/>
            </a:pPr>
            <a:r>
              <a:rPr lang="en-US" sz="2000" dirty="0">
                <a:solidFill>
                  <a:schemeClr val="tx1"/>
                </a:solidFill>
                <a:latin typeface="Cambria" panose="02040503050406030204" pitchFamily="18" charset="0"/>
                <a:ea typeface="Cambria" panose="02040503050406030204" pitchFamily="18" charset="0"/>
              </a:rPr>
              <a:t>This led to the creation of the Office of the </a:t>
            </a:r>
            <a:r>
              <a:rPr lang="en-US" sz="2000" dirty="0" err="1">
                <a:solidFill>
                  <a:schemeClr val="tx1"/>
                </a:solidFill>
                <a:latin typeface="Cambria" panose="02040503050406030204" pitchFamily="18" charset="0"/>
                <a:ea typeface="Cambria" panose="02040503050406030204" pitchFamily="18" charset="0"/>
              </a:rPr>
              <a:t>Tribunus</a:t>
            </a:r>
            <a:r>
              <a:rPr lang="en-US" sz="2000" dirty="0">
                <a:solidFill>
                  <a:schemeClr val="tx1"/>
                </a:solidFill>
                <a:latin typeface="Cambria" panose="02040503050406030204" pitchFamily="18" charset="0"/>
                <a:ea typeface="Cambria" panose="02040503050406030204" pitchFamily="18" charset="0"/>
              </a:rPr>
              <a:t> </a:t>
            </a:r>
            <a:r>
              <a:rPr lang="en-US" sz="2000" dirty="0" err="1">
                <a:solidFill>
                  <a:schemeClr val="tx1"/>
                </a:solidFill>
                <a:latin typeface="Cambria" panose="02040503050406030204" pitchFamily="18" charset="0"/>
                <a:ea typeface="Cambria" panose="02040503050406030204" pitchFamily="18" charset="0"/>
              </a:rPr>
              <a:t>Plebis</a:t>
            </a:r>
            <a:r>
              <a:rPr lang="en-US" sz="2000" dirty="0">
                <a:solidFill>
                  <a:schemeClr val="tx1"/>
                </a:solidFill>
                <a:latin typeface="Cambria" panose="02040503050406030204" pitchFamily="18" charset="0"/>
                <a:ea typeface="Cambria" panose="02040503050406030204" pitchFamily="18" charset="0"/>
              </a:rPr>
              <a:t>, established to safeguard plebeian interests from patrician dominance.</a:t>
            </a:r>
          </a:p>
        </p:txBody>
      </p:sp>
      <p:sp>
        <p:nvSpPr>
          <p:cNvPr id="11" name="Rectangle: Diagonal Corners Rounded 10">
            <a:extLst>
              <a:ext uri="{FF2B5EF4-FFF2-40B4-BE49-F238E27FC236}">
                <a16:creationId xmlns:a16="http://schemas.microsoft.com/office/drawing/2014/main" id="{3FC570BD-B450-0349-18DA-97B4D1E35900}"/>
              </a:ext>
            </a:extLst>
          </p:cNvPr>
          <p:cNvSpPr/>
          <p:nvPr/>
        </p:nvSpPr>
        <p:spPr>
          <a:xfrm>
            <a:off x="-9054" y="1"/>
            <a:ext cx="11940498" cy="521221"/>
          </a:xfrm>
          <a:prstGeom prst="round2DiagRect">
            <a:avLst/>
          </a:prstGeom>
          <a:solidFill>
            <a:srgbClr val="09156B"/>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IN" sz="4000">
                <a:latin typeface="Cambria" panose="02040503050406030204" pitchFamily="18" charset="0"/>
                <a:ea typeface="Cambria" panose="02040503050406030204" pitchFamily="18" charset="0"/>
              </a:rPr>
              <a:t>Origin &amp; Evolution of Tribunal </a:t>
            </a:r>
          </a:p>
        </p:txBody>
      </p:sp>
      <p:sp>
        <p:nvSpPr>
          <p:cNvPr id="2" name="Footer Placeholder 1">
            <a:extLst>
              <a:ext uri="{FF2B5EF4-FFF2-40B4-BE49-F238E27FC236}">
                <a16:creationId xmlns:a16="http://schemas.microsoft.com/office/drawing/2014/main" id="{E19635DE-504A-D3DF-53B5-28CB8AD7B615}"/>
              </a:ext>
            </a:extLst>
          </p:cNvPr>
          <p:cNvSpPr>
            <a:spLocks noGrp="1"/>
          </p:cNvSpPr>
          <p:nvPr>
            <p:ph type="ftr" sz="quarter" idx="11"/>
          </p:nvPr>
        </p:nvSpPr>
        <p:spPr/>
        <p:txBody>
          <a:bodyPr/>
          <a:lstStyle/>
          <a:p>
            <a:r>
              <a:rPr lang="en-US"/>
              <a:t>HNA &amp; CO LLP</a:t>
            </a:r>
          </a:p>
        </p:txBody>
      </p:sp>
    </p:spTree>
    <p:extLst>
      <p:ext uri="{BB962C8B-B14F-4D97-AF65-F5344CB8AC3E}">
        <p14:creationId xmlns:p14="http://schemas.microsoft.com/office/powerpoint/2010/main" val="186598167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A89D28-A458-B837-78C5-6459691DFFAB}"/>
            </a:ext>
          </a:extLst>
        </p:cNvPr>
        <p:cNvGrpSpPr/>
        <p:nvPr/>
      </p:nvGrpSpPr>
      <p:grpSpPr>
        <a:xfrm>
          <a:off x="0" y="0"/>
          <a:ext cx="0" cy="0"/>
          <a:chOff x="0" y="0"/>
          <a:chExt cx="0" cy="0"/>
        </a:xfrm>
      </p:grpSpPr>
      <p:sp>
        <p:nvSpPr>
          <p:cNvPr id="9" name="Text Placeholder 8">
            <a:extLst>
              <a:ext uri="{FF2B5EF4-FFF2-40B4-BE49-F238E27FC236}">
                <a16:creationId xmlns:a16="http://schemas.microsoft.com/office/drawing/2014/main" id="{07003B20-FC10-E0D5-A796-4DAC184B2AFF}"/>
              </a:ext>
            </a:extLst>
          </p:cNvPr>
          <p:cNvSpPr>
            <a:spLocks noGrp="1"/>
          </p:cNvSpPr>
          <p:nvPr>
            <p:ph type="body" sz="quarter" idx="27"/>
          </p:nvPr>
        </p:nvSpPr>
        <p:spPr/>
        <p:txBody>
          <a:bodyPr/>
          <a:lstStyle/>
          <a:p>
            <a:r>
              <a:rPr lang="en-US" dirty="0"/>
              <a:t>ROI</a:t>
            </a:r>
          </a:p>
        </p:txBody>
      </p:sp>
      <p:sp>
        <p:nvSpPr>
          <p:cNvPr id="2" name="Rectangle 1">
            <a:extLst>
              <a:ext uri="{FF2B5EF4-FFF2-40B4-BE49-F238E27FC236}">
                <a16:creationId xmlns:a16="http://schemas.microsoft.com/office/drawing/2014/main" id="{4F3AEF92-DDE9-355F-7146-8394EC681BB2}"/>
              </a:ext>
            </a:extLst>
          </p:cNvPr>
          <p:cNvSpPr/>
          <p:nvPr/>
        </p:nvSpPr>
        <p:spPr>
          <a:xfrm>
            <a:off x="12021483" y="0"/>
            <a:ext cx="170517" cy="6871448"/>
          </a:xfrm>
          <a:prstGeom prst="rect">
            <a:avLst/>
          </a:prstGeom>
          <a:solidFill>
            <a:schemeClr val="accent1">
              <a:lumMod val="7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 name="Rectangle 1">
            <a:extLst>
              <a:ext uri="{FF2B5EF4-FFF2-40B4-BE49-F238E27FC236}">
                <a16:creationId xmlns:a16="http://schemas.microsoft.com/office/drawing/2014/main" id="{F259933F-95E0-7DE6-4803-16E870D5794C}"/>
              </a:ext>
            </a:extLst>
          </p:cNvPr>
          <p:cNvSpPr/>
          <p:nvPr/>
        </p:nvSpPr>
        <p:spPr>
          <a:xfrm>
            <a:off x="1" y="-13448"/>
            <a:ext cx="11053482" cy="954741"/>
          </a:xfrm>
          <a:custGeom>
            <a:avLst/>
            <a:gdLst>
              <a:gd name="connsiteX0" fmla="*/ 0 w 10757647"/>
              <a:gd name="connsiteY0" fmla="*/ 0 h 941294"/>
              <a:gd name="connsiteX1" fmla="*/ 10757647 w 10757647"/>
              <a:gd name="connsiteY1" fmla="*/ 0 h 941294"/>
              <a:gd name="connsiteX2" fmla="*/ 10757647 w 10757647"/>
              <a:gd name="connsiteY2" fmla="*/ 941294 h 941294"/>
              <a:gd name="connsiteX3" fmla="*/ 0 w 10757647"/>
              <a:gd name="connsiteY3" fmla="*/ 941294 h 941294"/>
              <a:gd name="connsiteX4" fmla="*/ 0 w 10757647"/>
              <a:gd name="connsiteY4" fmla="*/ 0 h 941294"/>
              <a:gd name="connsiteX0" fmla="*/ 0 w 11053482"/>
              <a:gd name="connsiteY0" fmla="*/ 13447 h 954741"/>
              <a:gd name="connsiteX1" fmla="*/ 11053482 w 11053482"/>
              <a:gd name="connsiteY1" fmla="*/ 0 h 954741"/>
              <a:gd name="connsiteX2" fmla="*/ 10757647 w 11053482"/>
              <a:gd name="connsiteY2" fmla="*/ 954741 h 954741"/>
              <a:gd name="connsiteX3" fmla="*/ 0 w 11053482"/>
              <a:gd name="connsiteY3" fmla="*/ 954741 h 954741"/>
              <a:gd name="connsiteX4" fmla="*/ 0 w 11053482"/>
              <a:gd name="connsiteY4" fmla="*/ 13447 h 9547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53482" h="954741">
                <a:moveTo>
                  <a:pt x="0" y="13447"/>
                </a:moveTo>
                <a:lnTo>
                  <a:pt x="11053482" y="0"/>
                </a:lnTo>
                <a:lnTo>
                  <a:pt x="10757647" y="954741"/>
                </a:lnTo>
                <a:lnTo>
                  <a:pt x="0" y="954741"/>
                </a:lnTo>
                <a:lnTo>
                  <a:pt x="0" y="13447"/>
                </a:lnTo>
                <a:close/>
              </a:path>
            </a:pathLst>
          </a:custGeom>
          <a:solidFill>
            <a:schemeClr val="accent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TextBox 4">
            <a:extLst>
              <a:ext uri="{FF2B5EF4-FFF2-40B4-BE49-F238E27FC236}">
                <a16:creationId xmlns:a16="http://schemas.microsoft.com/office/drawing/2014/main" id="{1FE9107F-5774-4D0E-7414-2CE93CADFEC5}"/>
              </a:ext>
            </a:extLst>
          </p:cNvPr>
          <p:cNvSpPr txBox="1"/>
          <p:nvPr/>
        </p:nvSpPr>
        <p:spPr>
          <a:xfrm>
            <a:off x="327025" y="142515"/>
            <a:ext cx="10468354" cy="646331"/>
          </a:xfrm>
          <a:prstGeom prst="rect">
            <a:avLst/>
          </a:prstGeom>
          <a:noFill/>
        </p:spPr>
        <p:txBody>
          <a:bodyPr wrap="square">
            <a:spAutoFit/>
          </a:bodyPr>
          <a:lstStyle/>
          <a:p>
            <a:r>
              <a:rPr lang="en-US" sz="3600" i="1" dirty="0">
                <a:solidFill>
                  <a:schemeClr val="bg1"/>
                </a:solidFill>
                <a:latin typeface="Cambria" panose="02040503050406030204" pitchFamily="18" charset="0"/>
                <a:ea typeface="Cambria" panose="02040503050406030204" pitchFamily="18" charset="0"/>
              </a:rPr>
              <a:t>Procedure before Appellate Tribunal</a:t>
            </a:r>
            <a:endParaRPr lang="en-IN" sz="3600" i="1" dirty="0">
              <a:solidFill>
                <a:schemeClr val="bg1"/>
              </a:solidFill>
              <a:latin typeface="Cambria" panose="02040503050406030204" pitchFamily="18" charset="0"/>
              <a:ea typeface="Cambria" panose="02040503050406030204" pitchFamily="18" charset="0"/>
            </a:endParaRPr>
          </a:p>
        </p:txBody>
      </p:sp>
      <p:sp>
        <p:nvSpPr>
          <p:cNvPr id="11" name="Title 2">
            <a:extLst>
              <a:ext uri="{FF2B5EF4-FFF2-40B4-BE49-F238E27FC236}">
                <a16:creationId xmlns:a16="http://schemas.microsoft.com/office/drawing/2014/main" id="{13680FE3-ACA9-E50A-A4FB-39B3FA79D561}"/>
              </a:ext>
            </a:extLst>
          </p:cNvPr>
          <p:cNvSpPr>
            <a:spLocks noGrp="1"/>
          </p:cNvSpPr>
          <p:nvPr>
            <p:ph type="title"/>
          </p:nvPr>
        </p:nvSpPr>
        <p:spPr>
          <a:xfrm>
            <a:off x="0" y="1601614"/>
            <a:ext cx="3240803" cy="1184115"/>
          </a:xfrm>
          <a:solidFill>
            <a:schemeClr val="accent1">
              <a:lumMod val="75000"/>
            </a:schemeClr>
          </a:solidFill>
        </p:spPr>
        <p:txBody>
          <a:bodyPr/>
          <a:lstStyle/>
          <a:p>
            <a:r>
              <a:rPr lang="en-US" sz="2600" dirty="0">
                <a:solidFill>
                  <a:schemeClr val="bg1"/>
                </a:solidFill>
                <a:latin typeface="Cambria" panose="02040503050406030204" pitchFamily="18" charset="0"/>
                <a:ea typeface="Cambria" panose="02040503050406030204" pitchFamily="18" charset="0"/>
              </a:rPr>
              <a:t>GST Appellate Tribunal (Procedure) Rules, 2025</a:t>
            </a:r>
            <a:r>
              <a:rPr lang="en-US" sz="2400" dirty="0">
                <a:solidFill>
                  <a:schemeClr val="bg1"/>
                </a:solidFill>
                <a:latin typeface="Cambria" panose="02040503050406030204" pitchFamily="18" charset="0"/>
                <a:ea typeface="Cambria" panose="02040503050406030204" pitchFamily="18" charset="0"/>
              </a:rPr>
              <a:t> </a:t>
            </a:r>
          </a:p>
        </p:txBody>
      </p:sp>
      <p:graphicFrame>
        <p:nvGraphicFramePr>
          <p:cNvPr id="8" name="Table 7">
            <a:extLst>
              <a:ext uri="{FF2B5EF4-FFF2-40B4-BE49-F238E27FC236}">
                <a16:creationId xmlns:a16="http://schemas.microsoft.com/office/drawing/2014/main" id="{6080313E-F731-3DEC-E8CF-FEDB4B7D3A1D}"/>
              </a:ext>
            </a:extLst>
          </p:cNvPr>
          <p:cNvGraphicFramePr>
            <a:graphicFrameLocks noGrp="1"/>
          </p:cNvGraphicFramePr>
          <p:nvPr>
            <p:extLst>
              <p:ext uri="{D42A27DB-BD31-4B8C-83A1-F6EECF244321}">
                <p14:modId xmlns:p14="http://schemas.microsoft.com/office/powerpoint/2010/main" val="3015456675"/>
              </p:ext>
            </p:extLst>
          </p:nvPr>
        </p:nvGraphicFramePr>
        <p:xfrm>
          <a:off x="3567143" y="1601614"/>
          <a:ext cx="8128000" cy="5029200"/>
        </p:xfrm>
        <a:graphic>
          <a:graphicData uri="http://schemas.openxmlformats.org/drawingml/2006/table">
            <a:tbl>
              <a:tblPr firstRow="1" bandRow="1">
                <a:tableStyleId>{5C22544A-7EE6-4342-B048-85BDC9FD1C3A}</a:tableStyleId>
              </a:tblPr>
              <a:tblGrid>
                <a:gridCol w="1993685">
                  <a:extLst>
                    <a:ext uri="{9D8B030D-6E8A-4147-A177-3AD203B41FA5}">
                      <a16:colId xmlns:a16="http://schemas.microsoft.com/office/drawing/2014/main" val="2613449525"/>
                    </a:ext>
                  </a:extLst>
                </a:gridCol>
                <a:gridCol w="6134315">
                  <a:extLst>
                    <a:ext uri="{9D8B030D-6E8A-4147-A177-3AD203B41FA5}">
                      <a16:colId xmlns:a16="http://schemas.microsoft.com/office/drawing/2014/main" val="1979174059"/>
                    </a:ext>
                  </a:extLst>
                </a:gridCol>
              </a:tblGrid>
              <a:tr h="370840">
                <a:tc>
                  <a:txBody>
                    <a:bodyPr/>
                    <a:lstStyle/>
                    <a:p>
                      <a:r>
                        <a:rPr lang="en-US" sz="1800" b="1" dirty="0">
                          <a:solidFill>
                            <a:schemeClr val="tx1"/>
                          </a:solidFill>
                          <a:latin typeface="Cambria" panose="02040503050406030204" pitchFamily="18" charset="0"/>
                          <a:ea typeface="Cambria" panose="02040503050406030204" pitchFamily="18" charset="0"/>
                        </a:rPr>
                        <a:t>Procedure on production of defaced, torn documents</a:t>
                      </a:r>
                    </a:p>
                    <a:p>
                      <a:r>
                        <a:rPr lang="en-US" sz="1800" b="1" dirty="0">
                          <a:solidFill>
                            <a:schemeClr val="tx1"/>
                          </a:solidFill>
                          <a:latin typeface="Cambria" panose="02040503050406030204" pitchFamily="18" charset="0"/>
                          <a:ea typeface="Cambria" panose="02040503050406030204" pitchFamily="18" charset="0"/>
                        </a:rPr>
                        <a:t>(Rule 30)</a:t>
                      </a:r>
                      <a:endParaRPr lang="en-IN" sz="1800" b="1" dirty="0">
                        <a:solidFill>
                          <a:schemeClr val="tx1"/>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342900" marR="0" lvl="0"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0" u="none" dirty="0">
                          <a:solidFill>
                            <a:schemeClr val="tx1"/>
                          </a:solidFill>
                          <a:latin typeface="Cambria" panose="02040503050406030204" pitchFamily="18" charset="0"/>
                          <a:ea typeface="Cambria" panose="02040503050406030204" pitchFamily="18" charset="0"/>
                        </a:rPr>
                        <a:t>A mention regarding the condition and appearance shall be made by the party producing the same </a:t>
                      </a:r>
                      <a:r>
                        <a:rPr lang="en-US" sz="1800" b="1" u="none" dirty="0">
                          <a:solidFill>
                            <a:schemeClr val="tx1"/>
                          </a:solidFill>
                          <a:latin typeface="Cambria" panose="02040503050406030204" pitchFamily="18" charset="0"/>
                          <a:ea typeface="Cambria" panose="02040503050406030204" pitchFamily="18" charset="0"/>
                        </a:rPr>
                        <a:t>in the Index of such pleading and same shall be verified and initialed by the officer authorized</a:t>
                      </a:r>
                      <a:r>
                        <a:rPr lang="en-US" sz="1800" b="0" u="none" dirty="0">
                          <a:solidFill>
                            <a:schemeClr val="tx1"/>
                          </a:solidFill>
                          <a:latin typeface="Cambria" panose="02040503050406030204" pitchFamily="18" charset="0"/>
                          <a:ea typeface="Cambria" panose="02040503050406030204" pitchFamily="18" charset="0"/>
                        </a:rPr>
                        <a:t> to receive the same.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99837851"/>
                  </a:ext>
                </a:extLst>
              </a:tr>
              <a:tr h="370840">
                <a:tc>
                  <a:txBody>
                    <a:bodyPr/>
                    <a:lstStyle/>
                    <a:p>
                      <a:r>
                        <a:rPr lang="en-US" sz="1800" b="1" dirty="0">
                          <a:solidFill>
                            <a:schemeClr val="tx1"/>
                          </a:solidFill>
                          <a:latin typeface="Cambria" panose="02040503050406030204" pitchFamily="18" charset="0"/>
                          <a:ea typeface="Cambria" panose="02040503050406030204" pitchFamily="18" charset="0"/>
                        </a:rPr>
                        <a:t>Additional Grounds in Appeal</a:t>
                      </a:r>
                    </a:p>
                    <a:p>
                      <a:r>
                        <a:rPr lang="en-US" sz="1800" b="1" dirty="0">
                          <a:solidFill>
                            <a:schemeClr val="tx1"/>
                          </a:solidFill>
                          <a:latin typeface="Cambria" panose="02040503050406030204" pitchFamily="18" charset="0"/>
                          <a:ea typeface="Cambria" panose="02040503050406030204" pitchFamily="18" charset="0"/>
                        </a:rPr>
                        <a:t>(Rule 31)</a:t>
                      </a:r>
                      <a:endParaRPr lang="en-IN" sz="1800" b="1" dirty="0">
                        <a:solidFill>
                          <a:schemeClr val="tx1"/>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342900" marR="0" lvl="0"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0" u="none" dirty="0">
                          <a:solidFill>
                            <a:schemeClr val="tx1"/>
                          </a:solidFill>
                          <a:latin typeface="Cambria" panose="02040503050406030204" pitchFamily="18" charset="0"/>
                          <a:ea typeface="Cambria" panose="02040503050406030204" pitchFamily="18" charset="0"/>
                        </a:rPr>
                        <a:t>Grounds not set forth in the form of Appeal can be heard upon grant of leave by the bench,</a:t>
                      </a:r>
                    </a:p>
                    <a:p>
                      <a:pPr marL="342900" marR="0" lvl="0"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800" b="0" u="none" dirty="0">
                        <a:solidFill>
                          <a:schemeClr val="tx1"/>
                        </a:solidFill>
                        <a:latin typeface="Cambria" panose="02040503050406030204" pitchFamily="18" charset="0"/>
                        <a:ea typeface="Cambria" panose="02040503050406030204" pitchFamily="18" charset="0"/>
                      </a:endParaRPr>
                    </a:p>
                    <a:p>
                      <a:pPr marL="342900" marR="0" lvl="0"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0" u="none" dirty="0">
                          <a:solidFill>
                            <a:schemeClr val="tx1"/>
                          </a:solidFill>
                          <a:latin typeface="Cambria" panose="02040503050406030204" pitchFamily="18" charset="0"/>
                          <a:ea typeface="Cambria" panose="02040503050406030204" pitchFamily="18" charset="0"/>
                        </a:rPr>
                        <a:t>Bench need not restrict its decision on only the grounds taken.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35310912"/>
                  </a:ext>
                </a:extLst>
              </a:tr>
              <a:tr h="370840">
                <a:tc>
                  <a:txBody>
                    <a:bodyPr/>
                    <a:lstStyle/>
                    <a:p>
                      <a:r>
                        <a:rPr lang="en-US" sz="1800" b="1" dirty="0">
                          <a:solidFill>
                            <a:schemeClr val="tx1"/>
                          </a:solidFill>
                          <a:latin typeface="Cambria" panose="02040503050406030204" pitchFamily="18" charset="0"/>
                          <a:ea typeface="Cambria" panose="02040503050406030204" pitchFamily="18" charset="0"/>
                        </a:rPr>
                        <a:t>Who may Joined as Respondents</a:t>
                      </a:r>
                    </a:p>
                    <a:p>
                      <a:r>
                        <a:rPr lang="en-US" sz="1800" b="1" dirty="0">
                          <a:solidFill>
                            <a:schemeClr val="tx1"/>
                          </a:solidFill>
                          <a:latin typeface="Cambria" panose="02040503050406030204" pitchFamily="18" charset="0"/>
                          <a:ea typeface="Cambria" panose="02040503050406030204" pitchFamily="18" charset="0"/>
                        </a:rPr>
                        <a:t>(Rule 33)</a:t>
                      </a:r>
                      <a:endParaRPr lang="en-IN" sz="1800" b="1" dirty="0">
                        <a:solidFill>
                          <a:schemeClr val="tx1"/>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342900" marR="0" lvl="0"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0" u="none" dirty="0">
                          <a:solidFill>
                            <a:schemeClr val="tx1"/>
                          </a:solidFill>
                          <a:latin typeface="Cambria" panose="02040503050406030204" pitchFamily="18" charset="0"/>
                          <a:ea typeface="Cambria" panose="02040503050406030204" pitchFamily="18" charset="0"/>
                        </a:rPr>
                        <a:t>Appeal by Other Party – Commissioner to be the respondent</a:t>
                      </a:r>
                    </a:p>
                    <a:p>
                      <a:pPr marL="342900" marR="0" lvl="0"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800" b="0" u="none" dirty="0">
                        <a:solidFill>
                          <a:schemeClr val="tx1"/>
                        </a:solidFill>
                        <a:latin typeface="Cambria" panose="02040503050406030204" pitchFamily="18" charset="0"/>
                        <a:ea typeface="Cambria" panose="02040503050406030204" pitchFamily="18" charset="0"/>
                      </a:endParaRPr>
                    </a:p>
                    <a:p>
                      <a:pPr marL="342900" marR="0" lvl="0"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0" u="none" dirty="0">
                          <a:solidFill>
                            <a:schemeClr val="tx1"/>
                          </a:solidFill>
                          <a:latin typeface="Cambria" panose="02040503050406030204" pitchFamily="18" charset="0"/>
                          <a:ea typeface="Cambria" panose="02040503050406030204" pitchFamily="18" charset="0"/>
                        </a:rPr>
                        <a:t>Appeal by Commissioner – Other Party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44240858"/>
                  </a:ext>
                </a:extLst>
              </a:tr>
              <a:tr h="370840">
                <a:tc>
                  <a:txBody>
                    <a:bodyPr/>
                    <a:lstStyle/>
                    <a:p>
                      <a:r>
                        <a:rPr lang="en-US" sz="1800" b="1" dirty="0">
                          <a:solidFill>
                            <a:schemeClr val="tx1"/>
                          </a:solidFill>
                          <a:latin typeface="Cambria" panose="02040503050406030204" pitchFamily="18" charset="0"/>
                          <a:ea typeface="Cambria" panose="02040503050406030204" pitchFamily="18" charset="0"/>
                        </a:rPr>
                        <a:t>Filing of Rejoinder </a:t>
                      </a:r>
                    </a:p>
                    <a:p>
                      <a:r>
                        <a:rPr lang="en-US" sz="1800" b="1" dirty="0">
                          <a:solidFill>
                            <a:schemeClr val="tx1"/>
                          </a:solidFill>
                          <a:latin typeface="Cambria" panose="02040503050406030204" pitchFamily="18" charset="0"/>
                          <a:ea typeface="Cambria" panose="02040503050406030204" pitchFamily="18" charset="0"/>
                        </a:rPr>
                        <a:t>(Rule 37)</a:t>
                      </a:r>
                      <a:endParaRPr lang="en-IN" sz="1800" b="1" dirty="0">
                        <a:solidFill>
                          <a:schemeClr val="tx1"/>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342900" marR="0" lvl="0"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0" u="none" dirty="0">
                          <a:solidFill>
                            <a:schemeClr val="tx1"/>
                          </a:solidFill>
                          <a:latin typeface="Cambria" panose="02040503050406030204" pitchFamily="18" charset="0"/>
                          <a:ea typeface="Cambria" panose="02040503050406030204" pitchFamily="18" charset="0"/>
                        </a:rPr>
                        <a:t>Bench can allow filing of rejoinder with an advance copy to be served upon the respondent within </a:t>
                      </a:r>
                      <a:r>
                        <a:rPr lang="en-US" sz="1800" b="1" i="1" u="none" dirty="0">
                          <a:solidFill>
                            <a:schemeClr val="tx1"/>
                          </a:solidFill>
                          <a:latin typeface="Cambria" panose="02040503050406030204" pitchFamily="18" charset="0"/>
                          <a:ea typeface="Cambria" panose="02040503050406030204" pitchFamily="18" charset="0"/>
                        </a:rPr>
                        <a:t>one month</a:t>
                      </a:r>
                      <a:r>
                        <a:rPr lang="en-US" sz="1800" b="0" u="none" dirty="0">
                          <a:solidFill>
                            <a:schemeClr val="tx1"/>
                          </a:solidFill>
                          <a:latin typeface="Cambria" panose="02040503050406030204" pitchFamily="18" charset="0"/>
                          <a:ea typeface="Cambria" panose="02040503050406030204" pitchFamily="18" charset="0"/>
                        </a:rPr>
                        <a:t> or such time as may be specified or extended by Bench.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22227564"/>
                  </a:ext>
                </a:extLst>
              </a:tr>
            </a:tbl>
          </a:graphicData>
        </a:graphic>
      </p:graphicFrame>
    </p:spTree>
    <p:extLst>
      <p:ext uri="{BB962C8B-B14F-4D97-AF65-F5344CB8AC3E}">
        <p14:creationId xmlns:p14="http://schemas.microsoft.com/office/powerpoint/2010/main" val="59969919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8CABA8-59E1-E6F8-5706-17CB498D0524}"/>
            </a:ext>
          </a:extLst>
        </p:cNvPr>
        <p:cNvGrpSpPr/>
        <p:nvPr/>
      </p:nvGrpSpPr>
      <p:grpSpPr>
        <a:xfrm>
          <a:off x="0" y="0"/>
          <a:ext cx="0" cy="0"/>
          <a:chOff x="0" y="0"/>
          <a:chExt cx="0" cy="0"/>
        </a:xfrm>
      </p:grpSpPr>
      <p:sp>
        <p:nvSpPr>
          <p:cNvPr id="9" name="Text Placeholder 8">
            <a:extLst>
              <a:ext uri="{FF2B5EF4-FFF2-40B4-BE49-F238E27FC236}">
                <a16:creationId xmlns:a16="http://schemas.microsoft.com/office/drawing/2014/main" id="{77C33530-54EE-6F06-AA89-FD1E37812E91}"/>
              </a:ext>
            </a:extLst>
          </p:cNvPr>
          <p:cNvSpPr>
            <a:spLocks noGrp="1"/>
          </p:cNvSpPr>
          <p:nvPr>
            <p:ph type="body" sz="quarter" idx="27"/>
          </p:nvPr>
        </p:nvSpPr>
        <p:spPr/>
        <p:txBody>
          <a:bodyPr/>
          <a:lstStyle/>
          <a:p>
            <a:r>
              <a:rPr lang="en-US" dirty="0"/>
              <a:t>ROI</a:t>
            </a:r>
          </a:p>
        </p:txBody>
      </p:sp>
      <p:sp>
        <p:nvSpPr>
          <p:cNvPr id="2" name="Rectangle 1">
            <a:extLst>
              <a:ext uri="{FF2B5EF4-FFF2-40B4-BE49-F238E27FC236}">
                <a16:creationId xmlns:a16="http://schemas.microsoft.com/office/drawing/2014/main" id="{D2B834AE-542E-D5A0-A9B7-9888C83E1E65}"/>
              </a:ext>
            </a:extLst>
          </p:cNvPr>
          <p:cNvSpPr/>
          <p:nvPr/>
        </p:nvSpPr>
        <p:spPr>
          <a:xfrm>
            <a:off x="12021483" y="0"/>
            <a:ext cx="170517" cy="6871448"/>
          </a:xfrm>
          <a:prstGeom prst="rect">
            <a:avLst/>
          </a:prstGeom>
          <a:solidFill>
            <a:schemeClr val="accent1">
              <a:lumMod val="7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 name="Rectangle 1">
            <a:extLst>
              <a:ext uri="{FF2B5EF4-FFF2-40B4-BE49-F238E27FC236}">
                <a16:creationId xmlns:a16="http://schemas.microsoft.com/office/drawing/2014/main" id="{85B0F55E-35D5-1B74-634A-AD5BA8259C44}"/>
              </a:ext>
            </a:extLst>
          </p:cNvPr>
          <p:cNvSpPr/>
          <p:nvPr/>
        </p:nvSpPr>
        <p:spPr>
          <a:xfrm>
            <a:off x="1" y="-13448"/>
            <a:ext cx="11053482" cy="954741"/>
          </a:xfrm>
          <a:custGeom>
            <a:avLst/>
            <a:gdLst>
              <a:gd name="connsiteX0" fmla="*/ 0 w 10757647"/>
              <a:gd name="connsiteY0" fmla="*/ 0 h 941294"/>
              <a:gd name="connsiteX1" fmla="*/ 10757647 w 10757647"/>
              <a:gd name="connsiteY1" fmla="*/ 0 h 941294"/>
              <a:gd name="connsiteX2" fmla="*/ 10757647 w 10757647"/>
              <a:gd name="connsiteY2" fmla="*/ 941294 h 941294"/>
              <a:gd name="connsiteX3" fmla="*/ 0 w 10757647"/>
              <a:gd name="connsiteY3" fmla="*/ 941294 h 941294"/>
              <a:gd name="connsiteX4" fmla="*/ 0 w 10757647"/>
              <a:gd name="connsiteY4" fmla="*/ 0 h 941294"/>
              <a:gd name="connsiteX0" fmla="*/ 0 w 11053482"/>
              <a:gd name="connsiteY0" fmla="*/ 13447 h 954741"/>
              <a:gd name="connsiteX1" fmla="*/ 11053482 w 11053482"/>
              <a:gd name="connsiteY1" fmla="*/ 0 h 954741"/>
              <a:gd name="connsiteX2" fmla="*/ 10757647 w 11053482"/>
              <a:gd name="connsiteY2" fmla="*/ 954741 h 954741"/>
              <a:gd name="connsiteX3" fmla="*/ 0 w 11053482"/>
              <a:gd name="connsiteY3" fmla="*/ 954741 h 954741"/>
              <a:gd name="connsiteX4" fmla="*/ 0 w 11053482"/>
              <a:gd name="connsiteY4" fmla="*/ 13447 h 9547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53482" h="954741">
                <a:moveTo>
                  <a:pt x="0" y="13447"/>
                </a:moveTo>
                <a:lnTo>
                  <a:pt x="11053482" y="0"/>
                </a:lnTo>
                <a:lnTo>
                  <a:pt x="10757647" y="954741"/>
                </a:lnTo>
                <a:lnTo>
                  <a:pt x="0" y="954741"/>
                </a:lnTo>
                <a:lnTo>
                  <a:pt x="0" y="13447"/>
                </a:lnTo>
                <a:close/>
              </a:path>
            </a:pathLst>
          </a:custGeom>
          <a:solidFill>
            <a:schemeClr val="accent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TextBox 4">
            <a:extLst>
              <a:ext uri="{FF2B5EF4-FFF2-40B4-BE49-F238E27FC236}">
                <a16:creationId xmlns:a16="http://schemas.microsoft.com/office/drawing/2014/main" id="{4536DBEA-4D6F-3515-C4AE-E39CB6812C1D}"/>
              </a:ext>
            </a:extLst>
          </p:cNvPr>
          <p:cNvSpPr txBox="1"/>
          <p:nvPr/>
        </p:nvSpPr>
        <p:spPr>
          <a:xfrm>
            <a:off x="327025" y="142515"/>
            <a:ext cx="10468354" cy="646331"/>
          </a:xfrm>
          <a:prstGeom prst="rect">
            <a:avLst/>
          </a:prstGeom>
          <a:noFill/>
        </p:spPr>
        <p:txBody>
          <a:bodyPr wrap="square">
            <a:spAutoFit/>
          </a:bodyPr>
          <a:lstStyle/>
          <a:p>
            <a:r>
              <a:rPr lang="en-US" sz="3600" i="1" dirty="0">
                <a:solidFill>
                  <a:schemeClr val="bg1"/>
                </a:solidFill>
                <a:latin typeface="Cambria" panose="02040503050406030204" pitchFamily="18" charset="0"/>
                <a:ea typeface="Cambria" panose="02040503050406030204" pitchFamily="18" charset="0"/>
              </a:rPr>
              <a:t>Procedure before Appellate Tribunal</a:t>
            </a:r>
            <a:endParaRPr lang="en-IN" sz="3600" i="1" dirty="0">
              <a:solidFill>
                <a:schemeClr val="bg1"/>
              </a:solidFill>
              <a:latin typeface="Cambria" panose="02040503050406030204" pitchFamily="18" charset="0"/>
              <a:ea typeface="Cambria" panose="02040503050406030204" pitchFamily="18" charset="0"/>
            </a:endParaRPr>
          </a:p>
        </p:txBody>
      </p:sp>
      <p:sp>
        <p:nvSpPr>
          <p:cNvPr id="11" name="Title 2">
            <a:extLst>
              <a:ext uri="{FF2B5EF4-FFF2-40B4-BE49-F238E27FC236}">
                <a16:creationId xmlns:a16="http://schemas.microsoft.com/office/drawing/2014/main" id="{2DD064C4-01B0-B23C-3977-A885D43B72BE}"/>
              </a:ext>
            </a:extLst>
          </p:cNvPr>
          <p:cNvSpPr>
            <a:spLocks noGrp="1"/>
          </p:cNvSpPr>
          <p:nvPr>
            <p:ph type="title"/>
          </p:nvPr>
        </p:nvSpPr>
        <p:spPr>
          <a:xfrm>
            <a:off x="0" y="1601614"/>
            <a:ext cx="3240803" cy="1184115"/>
          </a:xfrm>
          <a:solidFill>
            <a:schemeClr val="accent1">
              <a:lumMod val="75000"/>
            </a:schemeClr>
          </a:solidFill>
        </p:spPr>
        <p:txBody>
          <a:bodyPr/>
          <a:lstStyle/>
          <a:p>
            <a:r>
              <a:rPr lang="en-US" sz="2600" dirty="0">
                <a:solidFill>
                  <a:schemeClr val="bg1"/>
                </a:solidFill>
                <a:latin typeface="Cambria" panose="02040503050406030204" pitchFamily="18" charset="0"/>
                <a:ea typeface="Cambria" panose="02040503050406030204" pitchFamily="18" charset="0"/>
              </a:rPr>
              <a:t>GST Appellate Tribunal (Procedure) Rules, 2025</a:t>
            </a:r>
            <a:r>
              <a:rPr lang="en-US" sz="2400" dirty="0">
                <a:solidFill>
                  <a:schemeClr val="bg1"/>
                </a:solidFill>
                <a:latin typeface="Cambria" panose="02040503050406030204" pitchFamily="18" charset="0"/>
                <a:ea typeface="Cambria" panose="02040503050406030204" pitchFamily="18" charset="0"/>
              </a:rPr>
              <a:t> </a:t>
            </a:r>
          </a:p>
        </p:txBody>
      </p:sp>
      <p:graphicFrame>
        <p:nvGraphicFramePr>
          <p:cNvPr id="8" name="Table 7">
            <a:extLst>
              <a:ext uri="{FF2B5EF4-FFF2-40B4-BE49-F238E27FC236}">
                <a16:creationId xmlns:a16="http://schemas.microsoft.com/office/drawing/2014/main" id="{0765AFEE-6E72-1626-8D52-9C41CF71180F}"/>
              </a:ext>
            </a:extLst>
          </p:cNvPr>
          <p:cNvGraphicFramePr>
            <a:graphicFrameLocks noGrp="1"/>
          </p:cNvGraphicFramePr>
          <p:nvPr>
            <p:extLst>
              <p:ext uri="{D42A27DB-BD31-4B8C-83A1-F6EECF244321}">
                <p14:modId xmlns:p14="http://schemas.microsoft.com/office/powerpoint/2010/main" val="4063721071"/>
              </p:ext>
            </p:extLst>
          </p:nvPr>
        </p:nvGraphicFramePr>
        <p:xfrm>
          <a:off x="3567143" y="1601614"/>
          <a:ext cx="8128000" cy="4572000"/>
        </p:xfrm>
        <a:graphic>
          <a:graphicData uri="http://schemas.openxmlformats.org/drawingml/2006/table">
            <a:tbl>
              <a:tblPr firstRow="1" bandRow="1">
                <a:tableStyleId>{5C22544A-7EE6-4342-B048-85BDC9FD1C3A}</a:tableStyleId>
              </a:tblPr>
              <a:tblGrid>
                <a:gridCol w="1993685">
                  <a:extLst>
                    <a:ext uri="{9D8B030D-6E8A-4147-A177-3AD203B41FA5}">
                      <a16:colId xmlns:a16="http://schemas.microsoft.com/office/drawing/2014/main" val="2613449525"/>
                    </a:ext>
                  </a:extLst>
                </a:gridCol>
                <a:gridCol w="6134315">
                  <a:extLst>
                    <a:ext uri="{9D8B030D-6E8A-4147-A177-3AD203B41FA5}">
                      <a16:colId xmlns:a16="http://schemas.microsoft.com/office/drawing/2014/main" val="1979174059"/>
                    </a:ext>
                  </a:extLst>
                </a:gridCol>
              </a:tblGrid>
              <a:tr h="370840">
                <a:tc>
                  <a:txBody>
                    <a:bodyPr/>
                    <a:lstStyle/>
                    <a:p>
                      <a:r>
                        <a:rPr lang="en-IN" sz="1800" b="1" dirty="0">
                          <a:solidFill>
                            <a:schemeClr val="tx1"/>
                          </a:solidFill>
                          <a:latin typeface="Cambria" panose="02040503050406030204" pitchFamily="18" charset="0"/>
                          <a:ea typeface="Cambria" panose="02040503050406030204" pitchFamily="18" charset="0"/>
                        </a:rPr>
                        <a:t>Service of Notice and Communications</a:t>
                      </a:r>
                    </a:p>
                    <a:p>
                      <a:r>
                        <a:rPr lang="en-IN" sz="1800" b="1" dirty="0">
                          <a:solidFill>
                            <a:schemeClr val="tx1"/>
                          </a:solidFill>
                          <a:latin typeface="Cambria" panose="02040503050406030204" pitchFamily="18" charset="0"/>
                          <a:ea typeface="Cambria" panose="02040503050406030204" pitchFamily="18" charset="0"/>
                        </a:rPr>
                        <a:t>(Rule 40)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342900" marR="0" lvl="0"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0" u="none" dirty="0">
                          <a:solidFill>
                            <a:schemeClr val="tx1"/>
                          </a:solidFill>
                          <a:latin typeface="Cambria" panose="02040503050406030204" pitchFamily="18" charset="0"/>
                          <a:ea typeface="Cambria" panose="02040503050406030204" pitchFamily="18" charset="0"/>
                        </a:rPr>
                        <a:t>Any notice or communication to be issued by the Appellate Tribunal may be served by any of the method specified in </a:t>
                      </a:r>
                      <a:r>
                        <a:rPr lang="en-US" sz="1800" b="1" u="none" dirty="0">
                          <a:solidFill>
                            <a:schemeClr val="tx1"/>
                          </a:solidFill>
                          <a:latin typeface="Cambria" panose="02040503050406030204" pitchFamily="18" charset="0"/>
                          <a:ea typeface="Cambria" panose="02040503050406030204" pitchFamily="18" charset="0"/>
                        </a:rPr>
                        <a:t>section 169 of the Act</a:t>
                      </a:r>
                      <a:r>
                        <a:rPr lang="en-US" sz="1800" b="0" u="none" dirty="0">
                          <a:solidFill>
                            <a:schemeClr val="tx1"/>
                          </a:solidFill>
                          <a:latin typeface="Cambria" panose="02040503050406030204" pitchFamily="18" charset="0"/>
                          <a:ea typeface="Cambria" panose="02040503050406030204" pitchFamily="18" charset="0"/>
                        </a:rPr>
                        <a:t>.</a:t>
                      </a:r>
                    </a:p>
                    <a:p>
                      <a:pPr marL="342900" marR="0" lvl="0"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800" b="0" u="none" dirty="0">
                        <a:solidFill>
                          <a:schemeClr val="tx1"/>
                        </a:solidFill>
                        <a:latin typeface="Cambria" panose="02040503050406030204" pitchFamily="18" charset="0"/>
                        <a:ea typeface="Cambria" panose="02040503050406030204" pitchFamily="18" charset="0"/>
                      </a:endParaRPr>
                    </a:p>
                    <a:p>
                      <a:pPr marL="342900" marR="0" lvl="0"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0" u="none" dirty="0">
                          <a:solidFill>
                            <a:schemeClr val="tx1"/>
                          </a:solidFill>
                          <a:latin typeface="Cambria" panose="02040503050406030204" pitchFamily="18" charset="0"/>
                          <a:ea typeface="Cambria" panose="02040503050406030204" pitchFamily="18" charset="0"/>
                        </a:rPr>
                        <a:t>For the purpose of this rule, the common Portal referred in the said section shall mean the </a:t>
                      </a:r>
                      <a:r>
                        <a:rPr lang="en-US" sz="1800" b="1" u="none" dirty="0">
                          <a:solidFill>
                            <a:schemeClr val="tx1"/>
                          </a:solidFill>
                          <a:latin typeface="Cambria" panose="02040503050406030204" pitchFamily="18" charset="0"/>
                          <a:ea typeface="Cambria" panose="02040503050406030204" pitchFamily="18" charset="0"/>
                        </a:rPr>
                        <a:t>GSTAT Portal</a:t>
                      </a:r>
                      <a:r>
                        <a:rPr lang="en-US" sz="1800" b="0" u="none" dirty="0">
                          <a:solidFill>
                            <a:schemeClr val="tx1"/>
                          </a:solidFill>
                          <a:latin typeface="Cambria" panose="02040503050406030204" pitchFamily="18" charset="0"/>
                          <a:ea typeface="Cambria" panose="02040503050406030204" pitchFamily="18"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35310912"/>
                  </a:ext>
                </a:extLst>
              </a:tr>
              <a:tr h="370840">
                <a:tc>
                  <a:txBody>
                    <a:bodyPr/>
                    <a:lstStyle/>
                    <a:p>
                      <a:r>
                        <a:rPr lang="en-IN" sz="1800" b="1" dirty="0">
                          <a:solidFill>
                            <a:schemeClr val="tx1"/>
                          </a:solidFill>
                          <a:latin typeface="Cambria" panose="02040503050406030204" pitchFamily="18" charset="0"/>
                          <a:ea typeface="Cambria" panose="02040503050406030204" pitchFamily="18" charset="0"/>
                        </a:rPr>
                        <a:t>Default in hearing of Appeal</a:t>
                      </a:r>
                    </a:p>
                    <a:p>
                      <a:r>
                        <a:rPr lang="en-IN" sz="1800" b="1" dirty="0">
                          <a:solidFill>
                            <a:schemeClr val="tx1"/>
                          </a:solidFill>
                          <a:latin typeface="Cambria" panose="02040503050406030204" pitchFamily="18" charset="0"/>
                          <a:ea typeface="Cambria" panose="02040503050406030204" pitchFamily="18" charset="0"/>
                        </a:rPr>
                        <a:t>(Rule 42)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342900" marR="0" lvl="0"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0" u="none" dirty="0">
                          <a:solidFill>
                            <a:schemeClr val="tx1"/>
                          </a:solidFill>
                          <a:latin typeface="Cambria" panose="02040503050406030204" pitchFamily="18" charset="0"/>
                          <a:ea typeface="Cambria" panose="02040503050406030204" pitchFamily="18" charset="0"/>
                        </a:rPr>
                        <a:t>If appellant does not appear, the Appellate Tribunal may, in its discretion, </a:t>
                      </a:r>
                      <a:r>
                        <a:rPr lang="en-US" sz="1800" b="1" i="1" u="none" dirty="0">
                          <a:solidFill>
                            <a:schemeClr val="tx1"/>
                          </a:solidFill>
                          <a:latin typeface="Cambria" panose="02040503050406030204" pitchFamily="18" charset="0"/>
                          <a:ea typeface="Cambria" panose="02040503050406030204" pitchFamily="18" charset="0"/>
                        </a:rPr>
                        <a:t>either dismiss the appeal for default or hear and decide it on merits</a:t>
                      </a:r>
                      <a:r>
                        <a:rPr lang="en-US" sz="1800" b="0" u="none" dirty="0">
                          <a:solidFill>
                            <a:schemeClr val="tx1"/>
                          </a:solidFill>
                          <a:latin typeface="Cambria" panose="02040503050406030204" pitchFamily="18" charset="0"/>
                          <a:ea typeface="Cambria" panose="02040503050406030204" pitchFamily="18" charset="0"/>
                        </a:rPr>
                        <a:t>.</a:t>
                      </a:r>
                    </a:p>
                    <a:p>
                      <a:pPr marL="342900" marR="0" lvl="0"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800" b="0" u="none" dirty="0">
                        <a:solidFill>
                          <a:schemeClr val="tx1"/>
                        </a:solidFill>
                        <a:latin typeface="Cambria" panose="02040503050406030204" pitchFamily="18" charset="0"/>
                        <a:ea typeface="Cambria" panose="02040503050406030204" pitchFamily="18" charset="0"/>
                      </a:endParaRPr>
                    </a:p>
                    <a:p>
                      <a:pPr marL="342900" marR="0" lvl="0"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1" i="1" u="none" dirty="0">
                          <a:solidFill>
                            <a:schemeClr val="tx1"/>
                          </a:solidFill>
                          <a:latin typeface="Cambria" panose="02040503050406030204" pitchFamily="18" charset="0"/>
                          <a:ea typeface="Cambria" panose="02040503050406030204" pitchFamily="18" charset="0"/>
                        </a:rPr>
                        <a:t>Appellate Tribunal may set aside the dismissal order and restore the appeal, if later the appellant appears and satisfies the appellate tribunal with sufficient cause. </a:t>
                      </a:r>
                    </a:p>
                    <a:p>
                      <a:pPr marL="342900" marR="0" lvl="0"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800" b="1" i="1" u="none" dirty="0">
                        <a:solidFill>
                          <a:schemeClr val="tx1"/>
                        </a:solidFill>
                        <a:latin typeface="Cambria" panose="02040503050406030204" pitchFamily="18" charset="0"/>
                        <a:ea typeface="Cambria" panose="02040503050406030204" pitchFamily="18" charset="0"/>
                      </a:endParaRPr>
                    </a:p>
                    <a:p>
                      <a:pPr marL="342900" marR="0" lvl="0"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1" i="1" u="none" dirty="0">
                          <a:solidFill>
                            <a:schemeClr val="tx1"/>
                          </a:solidFill>
                          <a:latin typeface="Cambria" panose="02040503050406030204" pitchFamily="18" charset="0"/>
                          <a:ea typeface="Cambria" panose="02040503050406030204" pitchFamily="18" charset="0"/>
                        </a:rPr>
                        <a:t>What if appeal is decided on merits??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38887431"/>
                  </a:ext>
                </a:extLst>
              </a:tr>
            </a:tbl>
          </a:graphicData>
        </a:graphic>
      </p:graphicFrame>
    </p:spTree>
    <p:extLst>
      <p:ext uri="{BB962C8B-B14F-4D97-AF65-F5344CB8AC3E}">
        <p14:creationId xmlns:p14="http://schemas.microsoft.com/office/powerpoint/2010/main" val="79903467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B65743-0CE7-6A8D-BABA-0D1DED7BD1CF}"/>
            </a:ext>
          </a:extLst>
        </p:cNvPr>
        <p:cNvGrpSpPr/>
        <p:nvPr/>
      </p:nvGrpSpPr>
      <p:grpSpPr>
        <a:xfrm>
          <a:off x="0" y="0"/>
          <a:ext cx="0" cy="0"/>
          <a:chOff x="0" y="0"/>
          <a:chExt cx="0" cy="0"/>
        </a:xfrm>
      </p:grpSpPr>
      <p:sp>
        <p:nvSpPr>
          <p:cNvPr id="9" name="Text Placeholder 8">
            <a:extLst>
              <a:ext uri="{FF2B5EF4-FFF2-40B4-BE49-F238E27FC236}">
                <a16:creationId xmlns:a16="http://schemas.microsoft.com/office/drawing/2014/main" id="{33697C15-A3D2-5CB1-88B0-0E2DA3B224D2}"/>
              </a:ext>
            </a:extLst>
          </p:cNvPr>
          <p:cNvSpPr>
            <a:spLocks noGrp="1"/>
          </p:cNvSpPr>
          <p:nvPr>
            <p:ph type="body" sz="quarter" idx="27"/>
          </p:nvPr>
        </p:nvSpPr>
        <p:spPr/>
        <p:txBody>
          <a:bodyPr/>
          <a:lstStyle/>
          <a:p>
            <a:r>
              <a:rPr lang="en-US" dirty="0"/>
              <a:t>ROI</a:t>
            </a:r>
          </a:p>
        </p:txBody>
      </p:sp>
      <p:sp>
        <p:nvSpPr>
          <p:cNvPr id="2" name="Rectangle 1">
            <a:extLst>
              <a:ext uri="{FF2B5EF4-FFF2-40B4-BE49-F238E27FC236}">
                <a16:creationId xmlns:a16="http://schemas.microsoft.com/office/drawing/2014/main" id="{A14E7D6F-F57F-AB8A-F405-ACE11B60A578}"/>
              </a:ext>
            </a:extLst>
          </p:cNvPr>
          <p:cNvSpPr/>
          <p:nvPr/>
        </p:nvSpPr>
        <p:spPr>
          <a:xfrm>
            <a:off x="12021483" y="0"/>
            <a:ext cx="170517" cy="6871448"/>
          </a:xfrm>
          <a:prstGeom prst="rect">
            <a:avLst/>
          </a:prstGeom>
          <a:solidFill>
            <a:schemeClr val="accent1">
              <a:lumMod val="7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 name="Rectangle 1">
            <a:extLst>
              <a:ext uri="{FF2B5EF4-FFF2-40B4-BE49-F238E27FC236}">
                <a16:creationId xmlns:a16="http://schemas.microsoft.com/office/drawing/2014/main" id="{26DD9A71-04F9-1A0C-3A9E-9003D6B6F23D}"/>
              </a:ext>
            </a:extLst>
          </p:cNvPr>
          <p:cNvSpPr/>
          <p:nvPr/>
        </p:nvSpPr>
        <p:spPr>
          <a:xfrm>
            <a:off x="1" y="-13448"/>
            <a:ext cx="11053482" cy="954741"/>
          </a:xfrm>
          <a:custGeom>
            <a:avLst/>
            <a:gdLst>
              <a:gd name="connsiteX0" fmla="*/ 0 w 10757647"/>
              <a:gd name="connsiteY0" fmla="*/ 0 h 941294"/>
              <a:gd name="connsiteX1" fmla="*/ 10757647 w 10757647"/>
              <a:gd name="connsiteY1" fmla="*/ 0 h 941294"/>
              <a:gd name="connsiteX2" fmla="*/ 10757647 w 10757647"/>
              <a:gd name="connsiteY2" fmla="*/ 941294 h 941294"/>
              <a:gd name="connsiteX3" fmla="*/ 0 w 10757647"/>
              <a:gd name="connsiteY3" fmla="*/ 941294 h 941294"/>
              <a:gd name="connsiteX4" fmla="*/ 0 w 10757647"/>
              <a:gd name="connsiteY4" fmla="*/ 0 h 941294"/>
              <a:gd name="connsiteX0" fmla="*/ 0 w 11053482"/>
              <a:gd name="connsiteY0" fmla="*/ 13447 h 954741"/>
              <a:gd name="connsiteX1" fmla="*/ 11053482 w 11053482"/>
              <a:gd name="connsiteY1" fmla="*/ 0 h 954741"/>
              <a:gd name="connsiteX2" fmla="*/ 10757647 w 11053482"/>
              <a:gd name="connsiteY2" fmla="*/ 954741 h 954741"/>
              <a:gd name="connsiteX3" fmla="*/ 0 w 11053482"/>
              <a:gd name="connsiteY3" fmla="*/ 954741 h 954741"/>
              <a:gd name="connsiteX4" fmla="*/ 0 w 11053482"/>
              <a:gd name="connsiteY4" fmla="*/ 13447 h 9547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53482" h="954741">
                <a:moveTo>
                  <a:pt x="0" y="13447"/>
                </a:moveTo>
                <a:lnTo>
                  <a:pt x="11053482" y="0"/>
                </a:lnTo>
                <a:lnTo>
                  <a:pt x="10757647" y="954741"/>
                </a:lnTo>
                <a:lnTo>
                  <a:pt x="0" y="954741"/>
                </a:lnTo>
                <a:lnTo>
                  <a:pt x="0" y="13447"/>
                </a:lnTo>
                <a:close/>
              </a:path>
            </a:pathLst>
          </a:custGeom>
          <a:solidFill>
            <a:schemeClr val="accent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TextBox 4">
            <a:extLst>
              <a:ext uri="{FF2B5EF4-FFF2-40B4-BE49-F238E27FC236}">
                <a16:creationId xmlns:a16="http://schemas.microsoft.com/office/drawing/2014/main" id="{D59B24F5-DCEF-940F-D587-3D04FC4498C2}"/>
              </a:ext>
            </a:extLst>
          </p:cNvPr>
          <p:cNvSpPr txBox="1"/>
          <p:nvPr/>
        </p:nvSpPr>
        <p:spPr>
          <a:xfrm>
            <a:off x="327025" y="142515"/>
            <a:ext cx="10468354" cy="646331"/>
          </a:xfrm>
          <a:prstGeom prst="rect">
            <a:avLst/>
          </a:prstGeom>
          <a:noFill/>
        </p:spPr>
        <p:txBody>
          <a:bodyPr wrap="square">
            <a:spAutoFit/>
          </a:bodyPr>
          <a:lstStyle/>
          <a:p>
            <a:r>
              <a:rPr lang="en-US" sz="3600" i="1" dirty="0">
                <a:solidFill>
                  <a:schemeClr val="bg1"/>
                </a:solidFill>
                <a:latin typeface="Cambria" panose="02040503050406030204" pitchFamily="18" charset="0"/>
                <a:ea typeface="Cambria" panose="02040503050406030204" pitchFamily="18" charset="0"/>
              </a:rPr>
              <a:t>Procedure before Appellate Tribunal</a:t>
            </a:r>
            <a:endParaRPr lang="en-IN" sz="3600" i="1" dirty="0">
              <a:solidFill>
                <a:schemeClr val="bg1"/>
              </a:solidFill>
              <a:latin typeface="Cambria" panose="02040503050406030204" pitchFamily="18" charset="0"/>
              <a:ea typeface="Cambria" panose="02040503050406030204" pitchFamily="18" charset="0"/>
            </a:endParaRPr>
          </a:p>
        </p:txBody>
      </p:sp>
      <p:sp>
        <p:nvSpPr>
          <p:cNvPr id="11" name="Title 2">
            <a:extLst>
              <a:ext uri="{FF2B5EF4-FFF2-40B4-BE49-F238E27FC236}">
                <a16:creationId xmlns:a16="http://schemas.microsoft.com/office/drawing/2014/main" id="{ED8BFBAE-3F1E-6181-78C8-E42CDBB7515E}"/>
              </a:ext>
            </a:extLst>
          </p:cNvPr>
          <p:cNvSpPr>
            <a:spLocks noGrp="1"/>
          </p:cNvSpPr>
          <p:nvPr>
            <p:ph type="title"/>
          </p:nvPr>
        </p:nvSpPr>
        <p:spPr>
          <a:xfrm>
            <a:off x="0" y="1601614"/>
            <a:ext cx="3240803" cy="1184115"/>
          </a:xfrm>
          <a:solidFill>
            <a:schemeClr val="accent1">
              <a:lumMod val="75000"/>
            </a:schemeClr>
          </a:solidFill>
        </p:spPr>
        <p:txBody>
          <a:bodyPr/>
          <a:lstStyle/>
          <a:p>
            <a:r>
              <a:rPr lang="en-US" sz="2600" dirty="0">
                <a:solidFill>
                  <a:schemeClr val="bg1"/>
                </a:solidFill>
                <a:latin typeface="Cambria" panose="02040503050406030204" pitchFamily="18" charset="0"/>
                <a:ea typeface="Cambria" panose="02040503050406030204" pitchFamily="18" charset="0"/>
              </a:rPr>
              <a:t>GST Appellate Tribunal (Procedure) Rules, 2025</a:t>
            </a:r>
            <a:r>
              <a:rPr lang="en-US" sz="2400" dirty="0">
                <a:solidFill>
                  <a:schemeClr val="bg1"/>
                </a:solidFill>
                <a:latin typeface="Cambria" panose="02040503050406030204" pitchFamily="18" charset="0"/>
                <a:ea typeface="Cambria" panose="02040503050406030204" pitchFamily="18" charset="0"/>
              </a:rPr>
              <a:t> </a:t>
            </a:r>
          </a:p>
        </p:txBody>
      </p:sp>
      <p:graphicFrame>
        <p:nvGraphicFramePr>
          <p:cNvPr id="8" name="Table 7">
            <a:extLst>
              <a:ext uri="{FF2B5EF4-FFF2-40B4-BE49-F238E27FC236}">
                <a16:creationId xmlns:a16="http://schemas.microsoft.com/office/drawing/2014/main" id="{4DB8358A-4F0D-8A81-9A1C-77C48A357531}"/>
              </a:ext>
            </a:extLst>
          </p:cNvPr>
          <p:cNvGraphicFramePr>
            <a:graphicFrameLocks noGrp="1"/>
          </p:cNvGraphicFramePr>
          <p:nvPr>
            <p:extLst>
              <p:ext uri="{D42A27DB-BD31-4B8C-83A1-F6EECF244321}">
                <p14:modId xmlns:p14="http://schemas.microsoft.com/office/powerpoint/2010/main" val="3741998021"/>
              </p:ext>
            </p:extLst>
          </p:nvPr>
        </p:nvGraphicFramePr>
        <p:xfrm>
          <a:off x="3567143" y="1601614"/>
          <a:ext cx="8128000" cy="2377440"/>
        </p:xfrm>
        <a:graphic>
          <a:graphicData uri="http://schemas.openxmlformats.org/drawingml/2006/table">
            <a:tbl>
              <a:tblPr firstRow="1" bandRow="1">
                <a:tableStyleId>{5C22544A-7EE6-4342-B048-85BDC9FD1C3A}</a:tableStyleId>
              </a:tblPr>
              <a:tblGrid>
                <a:gridCol w="1993685">
                  <a:extLst>
                    <a:ext uri="{9D8B030D-6E8A-4147-A177-3AD203B41FA5}">
                      <a16:colId xmlns:a16="http://schemas.microsoft.com/office/drawing/2014/main" val="2613449525"/>
                    </a:ext>
                  </a:extLst>
                </a:gridCol>
                <a:gridCol w="6134315">
                  <a:extLst>
                    <a:ext uri="{9D8B030D-6E8A-4147-A177-3AD203B41FA5}">
                      <a16:colId xmlns:a16="http://schemas.microsoft.com/office/drawing/2014/main" val="1979174059"/>
                    </a:ext>
                  </a:extLst>
                </a:gridCol>
              </a:tblGrid>
              <a:tr h="370840">
                <a:tc>
                  <a:txBody>
                    <a:bodyPr/>
                    <a:lstStyle/>
                    <a:p>
                      <a:r>
                        <a:rPr lang="en-US" sz="1800" b="1" dirty="0">
                          <a:solidFill>
                            <a:schemeClr val="tx1"/>
                          </a:solidFill>
                          <a:latin typeface="Cambria" panose="02040503050406030204" pitchFamily="18" charset="0"/>
                          <a:ea typeface="Cambria" panose="02040503050406030204" pitchFamily="18" charset="0"/>
                        </a:rPr>
                        <a:t>Hearing of Appeals Ex-</a:t>
                      </a:r>
                      <a:r>
                        <a:rPr lang="en-US" sz="1800" b="1" dirty="0" err="1">
                          <a:solidFill>
                            <a:schemeClr val="tx1"/>
                          </a:solidFill>
                          <a:latin typeface="Cambria" panose="02040503050406030204" pitchFamily="18" charset="0"/>
                          <a:ea typeface="Cambria" panose="02040503050406030204" pitchFamily="18" charset="0"/>
                        </a:rPr>
                        <a:t>parte</a:t>
                      </a:r>
                      <a:r>
                        <a:rPr lang="en-US" sz="1800" b="1" dirty="0">
                          <a:solidFill>
                            <a:schemeClr val="tx1"/>
                          </a:solidFill>
                          <a:latin typeface="Cambria" panose="02040503050406030204" pitchFamily="18" charset="0"/>
                          <a:ea typeface="Cambria" panose="02040503050406030204" pitchFamily="18" charset="0"/>
                        </a:rPr>
                        <a:t> </a:t>
                      </a:r>
                    </a:p>
                    <a:p>
                      <a:r>
                        <a:rPr lang="en-US" sz="1800" b="1" dirty="0">
                          <a:solidFill>
                            <a:schemeClr val="tx1"/>
                          </a:solidFill>
                          <a:latin typeface="Cambria" panose="02040503050406030204" pitchFamily="18" charset="0"/>
                          <a:ea typeface="Cambria" panose="02040503050406030204" pitchFamily="18" charset="0"/>
                        </a:rPr>
                        <a:t>(Rule 43)</a:t>
                      </a:r>
                      <a:endParaRPr lang="en-IN" sz="1800" b="1" dirty="0">
                        <a:solidFill>
                          <a:schemeClr val="tx1"/>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342900" indent="-342900" algn="just">
                        <a:buFont typeface="Arial" panose="020B0604020202020204" pitchFamily="34" charset="0"/>
                        <a:buChar char="•"/>
                      </a:pPr>
                      <a:r>
                        <a:rPr lang="en-US" sz="1800" b="0" u="none" dirty="0">
                          <a:solidFill>
                            <a:schemeClr val="tx1"/>
                          </a:solidFill>
                          <a:latin typeface="Cambria" panose="02040503050406030204" pitchFamily="18" charset="0"/>
                          <a:ea typeface="Cambria" panose="02040503050406030204" pitchFamily="18" charset="0"/>
                        </a:rPr>
                        <a:t>On the day fixed for the hearing, the </a:t>
                      </a:r>
                      <a:r>
                        <a:rPr lang="en-US" sz="1800" b="1" i="1" u="none" dirty="0">
                          <a:solidFill>
                            <a:schemeClr val="tx1"/>
                          </a:solidFill>
                          <a:latin typeface="Cambria" panose="02040503050406030204" pitchFamily="18" charset="0"/>
                          <a:ea typeface="Cambria" panose="02040503050406030204" pitchFamily="18" charset="0"/>
                        </a:rPr>
                        <a:t>appellant appears and the respondent does not appear, the Appellate Tribunal may hear and decide the appeal ex </a:t>
                      </a:r>
                      <a:r>
                        <a:rPr lang="en-US" sz="1800" b="1" i="1" u="none" dirty="0" err="1">
                          <a:solidFill>
                            <a:schemeClr val="tx1"/>
                          </a:solidFill>
                          <a:latin typeface="Cambria" panose="02040503050406030204" pitchFamily="18" charset="0"/>
                          <a:ea typeface="Cambria" panose="02040503050406030204" pitchFamily="18" charset="0"/>
                        </a:rPr>
                        <a:t>parte</a:t>
                      </a:r>
                      <a:r>
                        <a:rPr lang="en-US" sz="1800" b="1" i="1" u="none" dirty="0">
                          <a:solidFill>
                            <a:schemeClr val="tx1"/>
                          </a:solidFill>
                          <a:latin typeface="Cambria" panose="02040503050406030204" pitchFamily="18" charset="0"/>
                          <a:ea typeface="Cambria" panose="02040503050406030204" pitchFamily="18"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87394247"/>
                  </a:ext>
                </a:extLst>
              </a:tr>
              <a:tr h="370840">
                <a:tc>
                  <a:txBody>
                    <a:bodyPr/>
                    <a:lstStyle/>
                    <a:p>
                      <a:r>
                        <a:rPr lang="en-US" sz="1800" b="1" dirty="0">
                          <a:solidFill>
                            <a:schemeClr val="tx1"/>
                          </a:solidFill>
                          <a:latin typeface="Cambria" panose="02040503050406030204" pitchFamily="18" charset="0"/>
                          <a:ea typeface="Cambria" panose="02040503050406030204" pitchFamily="18" charset="0"/>
                        </a:rPr>
                        <a:t>Continuance of proceedings after death/ Insolvency</a:t>
                      </a:r>
                    </a:p>
                    <a:p>
                      <a:r>
                        <a:rPr lang="en-US" sz="1800" b="1" dirty="0">
                          <a:solidFill>
                            <a:schemeClr val="tx1"/>
                          </a:solidFill>
                          <a:latin typeface="Cambria" panose="02040503050406030204" pitchFamily="18" charset="0"/>
                          <a:ea typeface="Cambria" panose="02040503050406030204" pitchFamily="18" charset="0"/>
                        </a:rPr>
                        <a:t>(Rule 44)</a:t>
                      </a:r>
                      <a:endParaRPr lang="en-IN" sz="1800" b="1" dirty="0">
                        <a:solidFill>
                          <a:schemeClr val="tx1"/>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342900" indent="-342900" algn="just">
                        <a:buFont typeface="Arial" panose="020B0604020202020204" pitchFamily="34" charset="0"/>
                        <a:buChar char="•"/>
                      </a:pPr>
                      <a:r>
                        <a:rPr lang="en-US" sz="1800" b="0" i="0" u="none" dirty="0">
                          <a:solidFill>
                            <a:schemeClr val="tx1"/>
                          </a:solidFill>
                          <a:latin typeface="Cambria" panose="02040503050406030204" pitchFamily="18" charset="0"/>
                          <a:ea typeface="Cambria" panose="02040503050406030204" pitchFamily="18" charset="0"/>
                        </a:rPr>
                        <a:t>In the case of death, insolvency etc., the appeal or </a:t>
                      </a:r>
                      <a:r>
                        <a:rPr lang="en-US" sz="1800" b="1" i="1" u="none" dirty="0">
                          <a:solidFill>
                            <a:schemeClr val="tx1"/>
                          </a:solidFill>
                          <a:latin typeface="Cambria" panose="02040503050406030204" pitchFamily="18" charset="0"/>
                          <a:ea typeface="Cambria" panose="02040503050406030204" pitchFamily="18" charset="0"/>
                        </a:rPr>
                        <a:t>application shall abate</a:t>
                      </a:r>
                      <a:r>
                        <a:rPr lang="en-US" sz="1800" b="0" i="0" u="none" dirty="0">
                          <a:solidFill>
                            <a:schemeClr val="tx1"/>
                          </a:solidFill>
                          <a:latin typeface="Cambria" panose="02040503050406030204" pitchFamily="18" charset="0"/>
                          <a:ea typeface="Cambria" panose="02040503050406030204" pitchFamily="18" charset="0"/>
                        </a:rPr>
                        <a:t>, unless an application is made for continuance of such proceedings by or against the successor-in-interest, the executor, receiver, liquidator etc.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80192230"/>
                  </a:ext>
                </a:extLst>
              </a:tr>
            </a:tbl>
          </a:graphicData>
        </a:graphic>
      </p:graphicFrame>
    </p:spTree>
    <p:extLst>
      <p:ext uri="{BB962C8B-B14F-4D97-AF65-F5344CB8AC3E}">
        <p14:creationId xmlns:p14="http://schemas.microsoft.com/office/powerpoint/2010/main" val="1208762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CA50DA-30B8-0D93-4B7B-D2D4C9847FC0}"/>
            </a:ext>
          </a:extLst>
        </p:cNvPr>
        <p:cNvGrpSpPr/>
        <p:nvPr/>
      </p:nvGrpSpPr>
      <p:grpSpPr>
        <a:xfrm>
          <a:off x="0" y="0"/>
          <a:ext cx="0" cy="0"/>
          <a:chOff x="0" y="0"/>
          <a:chExt cx="0" cy="0"/>
        </a:xfrm>
      </p:grpSpPr>
      <p:sp>
        <p:nvSpPr>
          <p:cNvPr id="9" name="Text Placeholder 8">
            <a:extLst>
              <a:ext uri="{FF2B5EF4-FFF2-40B4-BE49-F238E27FC236}">
                <a16:creationId xmlns:a16="http://schemas.microsoft.com/office/drawing/2014/main" id="{498465E9-C758-1774-32EF-9D766D02C552}"/>
              </a:ext>
            </a:extLst>
          </p:cNvPr>
          <p:cNvSpPr>
            <a:spLocks noGrp="1"/>
          </p:cNvSpPr>
          <p:nvPr>
            <p:ph type="body" sz="quarter" idx="27"/>
          </p:nvPr>
        </p:nvSpPr>
        <p:spPr/>
        <p:txBody>
          <a:bodyPr/>
          <a:lstStyle/>
          <a:p>
            <a:r>
              <a:rPr lang="en-US" dirty="0"/>
              <a:t>ROI</a:t>
            </a:r>
          </a:p>
        </p:txBody>
      </p:sp>
      <p:sp>
        <p:nvSpPr>
          <p:cNvPr id="2" name="Rectangle 1">
            <a:extLst>
              <a:ext uri="{FF2B5EF4-FFF2-40B4-BE49-F238E27FC236}">
                <a16:creationId xmlns:a16="http://schemas.microsoft.com/office/drawing/2014/main" id="{B1FB3B1B-7D37-D70F-EA66-465511EEEF04}"/>
              </a:ext>
            </a:extLst>
          </p:cNvPr>
          <p:cNvSpPr/>
          <p:nvPr/>
        </p:nvSpPr>
        <p:spPr>
          <a:xfrm>
            <a:off x="12021483" y="0"/>
            <a:ext cx="170517" cy="6871448"/>
          </a:xfrm>
          <a:prstGeom prst="rect">
            <a:avLst/>
          </a:prstGeom>
          <a:solidFill>
            <a:schemeClr val="accent1">
              <a:lumMod val="7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 name="Rectangle 1">
            <a:extLst>
              <a:ext uri="{FF2B5EF4-FFF2-40B4-BE49-F238E27FC236}">
                <a16:creationId xmlns:a16="http://schemas.microsoft.com/office/drawing/2014/main" id="{74105B59-2703-4D02-0C6C-CA60ED9F0424}"/>
              </a:ext>
            </a:extLst>
          </p:cNvPr>
          <p:cNvSpPr/>
          <p:nvPr/>
        </p:nvSpPr>
        <p:spPr>
          <a:xfrm>
            <a:off x="1" y="-13448"/>
            <a:ext cx="11053482" cy="954741"/>
          </a:xfrm>
          <a:custGeom>
            <a:avLst/>
            <a:gdLst>
              <a:gd name="connsiteX0" fmla="*/ 0 w 10757647"/>
              <a:gd name="connsiteY0" fmla="*/ 0 h 941294"/>
              <a:gd name="connsiteX1" fmla="*/ 10757647 w 10757647"/>
              <a:gd name="connsiteY1" fmla="*/ 0 h 941294"/>
              <a:gd name="connsiteX2" fmla="*/ 10757647 w 10757647"/>
              <a:gd name="connsiteY2" fmla="*/ 941294 h 941294"/>
              <a:gd name="connsiteX3" fmla="*/ 0 w 10757647"/>
              <a:gd name="connsiteY3" fmla="*/ 941294 h 941294"/>
              <a:gd name="connsiteX4" fmla="*/ 0 w 10757647"/>
              <a:gd name="connsiteY4" fmla="*/ 0 h 941294"/>
              <a:gd name="connsiteX0" fmla="*/ 0 w 11053482"/>
              <a:gd name="connsiteY0" fmla="*/ 13447 h 954741"/>
              <a:gd name="connsiteX1" fmla="*/ 11053482 w 11053482"/>
              <a:gd name="connsiteY1" fmla="*/ 0 h 954741"/>
              <a:gd name="connsiteX2" fmla="*/ 10757647 w 11053482"/>
              <a:gd name="connsiteY2" fmla="*/ 954741 h 954741"/>
              <a:gd name="connsiteX3" fmla="*/ 0 w 11053482"/>
              <a:gd name="connsiteY3" fmla="*/ 954741 h 954741"/>
              <a:gd name="connsiteX4" fmla="*/ 0 w 11053482"/>
              <a:gd name="connsiteY4" fmla="*/ 13447 h 9547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53482" h="954741">
                <a:moveTo>
                  <a:pt x="0" y="13447"/>
                </a:moveTo>
                <a:lnTo>
                  <a:pt x="11053482" y="0"/>
                </a:lnTo>
                <a:lnTo>
                  <a:pt x="10757647" y="954741"/>
                </a:lnTo>
                <a:lnTo>
                  <a:pt x="0" y="954741"/>
                </a:lnTo>
                <a:lnTo>
                  <a:pt x="0" y="13447"/>
                </a:lnTo>
                <a:close/>
              </a:path>
            </a:pathLst>
          </a:custGeom>
          <a:solidFill>
            <a:schemeClr val="accent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TextBox 4">
            <a:extLst>
              <a:ext uri="{FF2B5EF4-FFF2-40B4-BE49-F238E27FC236}">
                <a16:creationId xmlns:a16="http://schemas.microsoft.com/office/drawing/2014/main" id="{A18A5C3E-4859-3FAD-B878-419CDE215411}"/>
              </a:ext>
            </a:extLst>
          </p:cNvPr>
          <p:cNvSpPr txBox="1"/>
          <p:nvPr/>
        </p:nvSpPr>
        <p:spPr>
          <a:xfrm>
            <a:off x="327025" y="142515"/>
            <a:ext cx="10468354" cy="646331"/>
          </a:xfrm>
          <a:prstGeom prst="rect">
            <a:avLst/>
          </a:prstGeom>
          <a:noFill/>
        </p:spPr>
        <p:txBody>
          <a:bodyPr wrap="square">
            <a:spAutoFit/>
          </a:bodyPr>
          <a:lstStyle/>
          <a:p>
            <a:r>
              <a:rPr lang="en-US" sz="3600" i="1" dirty="0">
                <a:solidFill>
                  <a:schemeClr val="bg1"/>
                </a:solidFill>
                <a:latin typeface="Cambria" panose="02040503050406030204" pitchFamily="18" charset="0"/>
                <a:ea typeface="Cambria" panose="02040503050406030204" pitchFamily="18" charset="0"/>
              </a:rPr>
              <a:t>Procedure before Appellate Tribunal</a:t>
            </a:r>
            <a:endParaRPr lang="en-IN" sz="3600" i="1" dirty="0">
              <a:solidFill>
                <a:schemeClr val="bg1"/>
              </a:solidFill>
              <a:latin typeface="Cambria" panose="02040503050406030204" pitchFamily="18" charset="0"/>
              <a:ea typeface="Cambria" panose="02040503050406030204" pitchFamily="18" charset="0"/>
            </a:endParaRPr>
          </a:p>
        </p:txBody>
      </p:sp>
      <p:sp>
        <p:nvSpPr>
          <p:cNvPr id="11" name="Title 2">
            <a:extLst>
              <a:ext uri="{FF2B5EF4-FFF2-40B4-BE49-F238E27FC236}">
                <a16:creationId xmlns:a16="http://schemas.microsoft.com/office/drawing/2014/main" id="{833BB695-2225-369B-C7D7-69E1F082E56F}"/>
              </a:ext>
            </a:extLst>
          </p:cNvPr>
          <p:cNvSpPr>
            <a:spLocks noGrp="1"/>
          </p:cNvSpPr>
          <p:nvPr>
            <p:ph type="title"/>
          </p:nvPr>
        </p:nvSpPr>
        <p:spPr>
          <a:xfrm>
            <a:off x="0" y="1601614"/>
            <a:ext cx="3240803" cy="1184115"/>
          </a:xfrm>
          <a:solidFill>
            <a:schemeClr val="accent1">
              <a:lumMod val="75000"/>
            </a:schemeClr>
          </a:solidFill>
        </p:spPr>
        <p:txBody>
          <a:bodyPr/>
          <a:lstStyle/>
          <a:p>
            <a:r>
              <a:rPr lang="en-US" sz="2600" dirty="0">
                <a:solidFill>
                  <a:schemeClr val="bg1"/>
                </a:solidFill>
                <a:latin typeface="Cambria" panose="02040503050406030204" pitchFamily="18" charset="0"/>
                <a:ea typeface="Cambria" panose="02040503050406030204" pitchFamily="18" charset="0"/>
              </a:rPr>
              <a:t>GST Appellate Tribunal (Procedure) Rules, 2025</a:t>
            </a:r>
            <a:r>
              <a:rPr lang="en-US" sz="2400" dirty="0">
                <a:solidFill>
                  <a:schemeClr val="bg1"/>
                </a:solidFill>
                <a:latin typeface="Cambria" panose="02040503050406030204" pitchFamily="18" charset="0"/>
                <a:ea typeface="Cambria" panose="02040503050406030204" pitchFamily="18" charset="0"/>
              </a:rPr>
              <a:t> </a:t>
            </a:r>
          </a:p>
        </p:txBody>
      </p:sp>
      <p:graphicFrame>
        <p:nvGraphicFramePr>
          <p:cNvPr id="8" name="Table 7">
            <a:extLst>
              <a:ext uri="{FF2B5EF4-FFF2-40B4-BE49-F238E27FC236}">
                <a16:creationId xmlns:a16="http://schemas.microsoft.com/office/drawing/2014/main" id="{0421E1E3-2A3D-54AC-F694-ADB5F105FF7A}"/>
              </a:ext>
            </a:extLst>
          </p:cNvPr>
          <p:cNvGraphicFramePr>
            <a:graphicFrameLocks noGrp="1"/>
          </p:cNvGraphicFramePr>
          <p:nvPr>
            <p:extLst>
              <p:ext uri="{D42A27DB-BD31-4B8C-83A1-F6EECF244321}">
                <p14:modId xmlns:p14="http://schemas.microsoft.com/office/powerpoint/2010/main" val="2241817825"/>
              </p:ext>
            </p:extLst>
          </p:nvPr>
        </p:nvGraphicFramePr>
        <p:xfrm>
          <a:off x="3567143" y="1601614"/>
          <a:ext cx="8128000" cy="5120640"/>
        </p:xfrm>
        <a:graphic>
          <a:graphicData uri="http://schemas.openxmlformats.org/drawingml/2006/table">
            <a:tbl>
              <a:tblPr firstRow="1" bandRow="1">
                <a:tableStyleId>{5C22544A-7EE6-4342-B048-85BDC9FD1C3A}</a:tableStyleId>
              </a:tblPr>
              <a:tblGrid>
                <a:gridCol w="1993685">
                  <a:extLst>
                    <a:ext uri="{9D8B030D-6E8A-4147-A177-3AD203B41FA5}">
                      <a16:colId xmlns:a16="http://schemas.microsoft.com/office/drawing/2014/main" val="2613449525"/>
                    </a:ext>
                  </a:extLst>
                </a:gridCol>
                <a:gridCol w="6134315">
                  <a:extLst>
                    <a:ext uri="{9D8B030D-6E8A-4147-A177-3AD203B41FA5}">
                      <a16:colId xmlns:a16="http://schemas.microsoft.com/office/drawing/2014/main" val="1979174059"/>
                    </a:ext>
                  </a:extLst>
                </a:gridCol>
              </a:tblGrid>
              <a:tr h="370840">
                <a:tc>
                  <a:txBody>
                    <a:bodyPr/>
                    <a:lstStyle/>
                    <a:p>
                      <a:r>
                        <a:rPr lang="en-IN" sz="1800" b="1" dirty="0">
                          <a:solidFill>
                            <a:schemeClr val="tx1"/>
                          </a:solidFill>
                          <a:latin typeface="Cambria" panose="02040503050406030204" pitchFamily="18" charset="0"/>
                          <a:ea typeface="Cambria" panose="02040503050406030204" pitchFamily="18" charset="0"/>
                        </a:rPr>
                        <a:t>Appeal referred to larger bench</a:t>
                      </a:r>
                    </a:p>
                    <a:p>
                      <a:r>
                        <a:rPr lang="en-IN" sz="1800" b="1" dirty="0">
                          <a:solidFill>
                            <a:schemeClr val="tx1"/>
                          </a:solidFill>
                          <a:latin typeface="Cambria" panose="02040503050406030204" pitchFamily="18" charset="0"/>
                          <a:ea typeface="Cambria" panose="02040503050406030204" pitchFamily="18" charset="0"/>
                        </a:rPr>
                        <a:t>(Rule 50)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342900" marR="0" lvl="0"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0" u="none" dirty="0">
                          <a:solidFill>
                            <a:schemeClr val="tx1"/>
                          </a:solidFill>
                          <a:latin typeface="Cambria" panose="02040503050406030204" pitchFamily="18" charset="0"/>
                          <a:ea typeface="Cambria" panose="02040503050406030204" pitchFamily="18" charset="0"/>
                        </a:rPr>
                        <a:t>In case of </a:t>
                      </a:r>
                      <a:r>
                        <a:rPr lang="en-US" sz="1800" b="1" i="1" u="none" dirty="0">
                          <a:solidFill>
                            <a:schemeClr val="tx1"/>
                          </a:solidFill>
                          <a:latin typeface="Cambria" panose="02040503050406030204" pitchFamily="18" charset="0"/>
                          <a:ea typeface="Cambria" panose="02040503050406030204" pitchFamily="18" charset="0"/>
                        </a:rPr>
                        <a:t>different opinion </a:t>
                      </a:r>
                      <a:r>
                        <a:rPr lang="en-US" sz="1800" b="0" u="none" dirty="0">
                          <a:solidFill>
                            <a:schemeClr val="tx1"/>
                          </a:solidFill>
                          <a:latin typeface="Cambria" panose="02040503050406030204" pitchFamily="18" charset="0"/>
                          <a:ea typeface="Cambria" panose="02040503050406030204" pitchFamily="18" charset="0"/>
                        </a:rPr>
                        <a:t>of Members of Bench while hearing an appeal, the appeal shall be referred to </a:t>
                      </a:r>
                      <a:r>
                        <a:rPr lang="en-US" sz="1800" b="1" i="1" u="none" dirty="0">
                          <a:solidFill>
                            <a:schemeClr val="tx1"/>
                          </a:solidFill>
                          <a:latin typeface="Cambria" panose="02040503050406030204" pitchFamily="18" charset="0"/>
                          <a:ea typeface="Cambria" panose="02040503050406030204" pitchFamily="18" charset="0"/>
                        </a:rPr>
                        <a:t>larger Bench by the President</a:t>
                      </a:r>
                      <a:r>
                        <a:rPr lang="en-US" sz="1800" b="0" u="none" dirty="0">
                          <a:solidFill>
                            <a:schemeClr val="tx1"/>
                          </a:solidFill>
                          <a:latin typeface="Cambria" panose="02040503050406030204" pitchFamily="18" charset="0"/>
                          <a:ea typeface="Cambria" panose="02040503050406030204" pitchFamily="18" charset="0"/>
                        </a:rPr>
                        <a:t>, as it deems fit, for disposal of the appeal.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23136707"/>
                  </a:ext>
                </a:extLst>
              </a:tr>
              <a:tr h="370840">
                <a:tc>
                  <a:txBody>
                    <a:bodyPr/>
                    <a:lstStyle/>
                    <a:p>
                      <a:r>
                        <a:rPr lang="en-IN" sz="1800" b="1" dirty="0">
                          <a:solidFill>
                            <a:schemeClr val="tx1"/>
                          </a:solidFill>
                          <a:latin typeface="Cambria" panose="02040503050406030204" pitchFamily="18" charset="0"/>
                          <a:ea typeface="Cambria" panose="02040503050406030204" pitchFamily="18" charset="0"/>
                        </a:rPr>
                        <a:t>Production of Additional Evidence before </a:t>
                      </a:r>
                    </a:p>
                    <a:p>
                      <a:r>
                        <a:rPr lang="en-IN" sz="1800" b="1" dirty="0">
                          <a:solidFill>
                            <a:schemeClr val="tx1"/>
                          </a:solidFill>
                          <a:latin typeface="Cambria" panose="02040503050406030204" pitchFamily="18" charset="0"/>
                          <a:ea typeface="Cambria" panose="02040503050406030204" pitchFamily="18" charset="0"/>
                        </a:rPr>
                        <a:t>Tribunal </a:t>
                      </a:r>
                    </a:p>
                    <a:p>
                      <a:r>
                        <a:rPr lang="en-IN" sz="1800" b="1" dirty="0">
                          <a:solidFill>
                            <a:schemeClr val="tx1"/>
                          </a:solidFill>
                          <a:latin typeface="Cambria" panose="02040503050406030204" pitchFamily="18" charset="0"/>
                          <a:ea typeface="Cambria" panose="02040503050406030204" pitchFamily="18" charset="0"/>
                        </a:rPr>
                        <a:t>(Rule 45)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342900" marR="0" lvl="0"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0" u="none" dirty="0">
                          <a:solidFill>
                            <a:schemeClr val="tx1"/>
                          </a:solidFill>
                          <a:latin typeface="Cambria" panose="02040503050406030204" pitchFamily="18" charset="0"/>
                          <a:ea typeface="Cambria" panose="02040503050406030204" pitchFamily="18" charset="0"/>
                        </a:rPr>
                        <a:t>The parties to the appeal shall not be entitled to produce any additional evidence, either oral or documentary, before the Appellate Tribunal.</a:t>
                      </a:r>
                    </a:p>
                    <a:p>
                      <a:pPr marL="342900" marR="0" lvl="0"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800" b="0" u="none" dirty="0">
                        <a:solidFill>
                          <a:schemeClr val="tx1"/>
                        </a:solidFill>
                        <a:latin typeface="Cambria" panose="02040503050406030204" pitchFamily="18" charset="0"/>
                        <a:ea typeface="Cambria" panose="02040503050406030204" pitchFamily="18" charset="0"/>
                      </a:endParaRPr>
                    </a:p>
                    <a:p>
                      <a:pPr marL="342900" marR="0" lvl="0"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0" i="0" u="none" dirty="0">
                          <a:solidFill>
                            <a:schemeClr val="tx1"/>
                          </a:solidFill>
                          <a:latin typeface="Cambria" panose="02040503050406030204" pitchFamily="18" charset="0"/>
                          <a:ea typeface="Cambria" panose="02040503050406030204" pitchFamily="18" charset="0"/>
                        </a:rPr>
                        <a:t>If the Appellate Tribunal is of opinion that any documents shall be produced or any witness shall be examined or any affidavit shall be filed </a:t>
                      </a:r>
                      <a:r>
                        <a:rPr lang="en-US" sz="1800" b="1" i="0" u="none" dirty="0">
                          <a:solidFill>
                            <a:schemeClr val="tx1"/>
                          </a:solidFill>
                          <a:latin typeface="Cambria" panose="02040503050406030204" pitchFamily="18" charset="0"/>
                          <a:ea typeface="Cambria" panose="02040503050406030204" pitchFamily="18" charset="0"/>
                        </a:rPr>
                        <a:t>to enable it to pass orders or for any sufficient cause, or if case is decided without giving sufficient opportunity</a:t>
                      </a:r>
                      <a:r>
                        <a:rPr lang="en-US" sz="1800" b="0" i="0" u="none" dirty="0">
                          <a:solidFill>
                            <a:schemeClr val="tx1"/>
                          </a:solidFill>
                          <a:latin typeface="Cambria" panose="02040503050406030204" pitchFamily="18" charset="0"/>
                          <a:ea typeface="Cambria" panose="02040503050406030204" pitchFamily="18" charset="0"/>
                        </a:rPr>
                        <a:t> to any party to adduce evidence on the points specified by them or not specified by them, </a:t>
                      </a:r>
                      <a:r>
                        <a:rPr lang="en-US" sz="1800" b="1" i="0" u="none" dirty="0">
                          <a:solidFill>
                            <a:schemeClr val="tx1"/>
                          </a:solidFill>
                          <a:latin typeface="Cambria" panose="02040503050406030204" pitchFamily="18" charset="0"/>
                          <a:ea typeface="Cambria" panose="02040503050406030204" pitchFamily="18" charset="0"/>
                        </a:rPr>
                        <a:t>the Appellate Tribunal may, for reasons to be recorded, allow such documents to be produced or witnesses to be examined or affidavits to be filed or such evidence to be adduced.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35310912"/>
                  </a:ext>
                </a:extLst>
              </a:tr>
            </a:tbl>
          </a:graphicData>
        </a:graphic>
      </p:graphicFrame>
    </p:spTree>
    <p:extLst>
      <p:ext uri="{BB962C8B-B14F-4D97-AF65-F5344CB8AC3E}">
        <p14:creationId xmlns:p14="http://schemas.microsoft.com/office/powerpoint/2010/main" val="400821915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F8B1BE-F8B0-4EE5-2160-04BD1FAE754F}"/>
            </a:ext>
          </a:extLst>
        </p:cNvPr>
        <p:cNvGrpSpPr/>
        <p:nvPr/>
      </p:nvGrpSpPr>
      <p:grpSpPr>
        <a:xfrm>
          <a:off x="0" y="0"/>
          <a:ext cx="0" cy="0"/>
          <a:chOff x="0" y="0"/>
          <a:chExt cx="0" cy="0"/>
        </a:xfrm>
      </p:grpSpPr>
      <p:sp>
        <p:nvSpPr>
          <p:cNvPr id="9" name="Text Placeholder 8">
            <a:extLst>
              <a:ext uri="{FF2B5EF4-FFF2-40B4-BE49-F238E27FC236}">
                <a16:creationId xmlns:a16="http://schemas.microsoft.com/office/drawing/2014/main" id="{EFF361D1-06F0-F212-0F42-C0582B7A3ECE}"/>
              </a:ext>
            </a:extLst>
          </p:cNvPr>
          <p:cNvSpPr>
            <a:spLocks noGrp="1"/>
          </p:cNvSpPr>
          <p:nvPr>
            <p:ph type="body" sz="quarter" idx="27"/>
          </p:nvPr>
        </p:nvSpPr>
        <p:spPr/>
        <p:txBody>
          <a:bodyPr/>
          <a:lstStyle/>
          <a:p>
            <a:r>
              <a:rPr lang="en-US" dirty="0"/>
              <a:t>ROI</a:t>
            </a:r>
          </a:p>
        </p:txBody>
      </p:sp>
      <p:sp>
        <p:nvSpPr>
          <p:cNvPr id="10" name="Text Placeholder 9">
            <a:extLst>
              <a:ext uri="{FF2B5EF4-FFF2-40B4-BE49-F238E27FC236}">
                <a16:creationId xmlns:a16="http://schemas.microsoft.com/office/drawing/2014/main" id="{ADACAB3A-BC8B-D898-AB45-F57F21F036C7}"/>
              </a:ext>
            </a:extLst>
          </p:cNvPr>
          <p:cNvSpPr>
            <a:spLocks noGrp="1"/>
          </p:cNvSpPr>
          <p:nvPr>
            <p:ph type="body" sz="quarter" idx="28"/>
          </p:nvPr>
        </p:nvSpPr>
        <p:spPr>
          <a:xfrm>
            <a:off x="3977676" y="1318674"/>
            <a:ext cx="7931584" cy="565882"/>
          </a:xfrm>
        </p:spPr>
        <p:txBody>
          <a:bodyPr/>
          <a:lstStyle/>
          <a:p>
            <a:pPr algn="just"/>
            <a:r>
              <a:rPr lang="en-US" sz="2000" dirty="0">
                <a:solidFill>
                  <a:schemeClr val="tx1"/>
                </a:solidFill>
                <a:latin typeface="Cambria" panose="02040503050406030204" pitchFamily="18" charset="0"/>
                <a:ea typeface="Cambria" panose="02040503050406030204" pitchFamily="18" charset="0"/>
              </a:rPr>
              <a:t>No additional evidence can be produced before the GSTAT, which hitherto were not produced in the course of proceedings before the adjudicating authority.</a:t>
            </a:r>
          </a:p>
          <a:p>
            <a:pPr algn="just"/>
            <a:endParaRPr lang="en-US" sz="2000" b="1" dirty="0">
              <a:solidFill>
                <a:schemeClr val="tx1"/>
              </a:solidFill>
              <a:latin typeface="Cambria" panose="02040503050406030204" pitchFamily="18" charset="0"/>
              <a:ea typeface="Cambria" panose="02040503050406030204" pitchFamily="18" charset="0"/>
            </a:endParaRPr>
          </a:p>
          <a:p>
            <a:pPr algn="just"/>
            <a:r>
              <a:rPr lang="en-US" sz="2000" b="1" dirty="0">
                <a:solidFill>
                  <a:schemeClr val="tx1"/>
                </a:solidFill>
                <a:latin typeface="Cambria" panose="02040503050406030204" pitchFamily="18" charset="0"/>
                <a:ea typeface="Cambria" panose="02040503050406030204" pitchFamily="18" charset="0"/>
              </a:rPr>
              <a:t>Additional evidences are permissible in following cases:</a:t>
            </a:r>
          </a:p>
          <a:p>
            <a:pPr marL="808038" lvl="1" indent="-350838" algn="just">
              <a:buFont typeface="Wingdings" panose="05000000000000000000" pitchFamily="2" charset="2"/>
              <a:buChar char="ü"/>
            </a:pPr>
            <a:r>
              <a:rPr lang="en-US" sz="2000" b="1" dirty="0">
                <a:latin typeface="Cambria" panose="02040503050406030204" pitchFamily="18" charset="0"/>
                <a:ea typeface="Cambria" panose="02040503050406030204" pitchFamily="18" charset="0"/>
              </a:rPr>
              <a:t>Earlier authority refused to admit any evidence,</a:t>
            </a:r>
          </a:p>
          <a:p>
            <a:pPr marL="808038" lvl="1" indent="-350838" algn="just">
              <a:buFont typeface="Wingdings" panose="05000000000000000000" pitchFamily="2" charset="2"/>
              <a:buChar char="ü"/>
            </a:pPr>
            <a:r>
              <a:rPr lang="en-US" sz="2000" b="1" dirty="0">
                <a:latin typeface="Cambria" panose="02040503050406030204" pitchFamily="18" charset="0"/>
                <a:ea typeface="Cambria" panose="02040503050406030204" pitchFamily="18" charset="0"/>
              </a:rPr>
              <a:t>Appellant was prevented by sufficient cause,</a:t>
            </a:r>
          </a:p>
          <a:p>
            <a:pPr marL="808038" lvl="1" indent="-350838" algn="just">
              <a:buFont typeface="Wingdings" panose="05000000000000000000" pitchFamily="2" charset="2"/>
              <a:buChar char="ü"/>
            </a:pPr>
            <a:r>
              <a:rPr lang="en-US" sz="2000" b="1" dirty="0">
                <a:latin typeface="Cambria" panose="02040503050406030204" pitchFamily="18" charset="0"/>
                <a:ea typeface="Cambria" panose="02040503050406030204" pitchFamily="18" charset="0"/>
              </a:rPr>
              <a:t>Order passed without giving sufficient opportunity to adduce evidence relevant to any ground of appeal.</a:t>
            </a:r>
          </a:p>
          <a:p>
            <a:pPr algn="just"/>
            <a:endParaRPr lang="en-US" sz="2000" dirty="0">
              <a:solidFill>
                <a:schemeClr val="tx1"/>
              </a:solidFill>
              <a:latin typeface="Cambria" panose="02040503050406030204" pitchFamily="18" charset="0"/>
              <a:ea typeface="Cambria" panose="02040503050406030204" pitchFamily="18" charset="0"/>
            </a:endParaRPr>
          </a:p>
          <a:p>
            <a:pPr algn="just"/>
            <a:r>
              <a:rPr lang="en-US" sz="2000" dirty="0">
                <a:solidFill>
                  <a:schemeClr val="tx1"/>
                </a:solidFill>
                <a:latin typeface="Cambria" panose="02040503050406030204" pitchFamily="18" charset="0"/>
                <a:ea typeface="Cambria" panose="02040503050406030204" pitchFamily="18" charset="0"/>
              </a:rPr>
              <a:t>Adjudicating authority or any officer shall be allowed to examine or cross-examine any evidence or document or to produce any evidence or a witness to rebuttal the evidence produced. </a:t>
            </a:r>
          </a:p>
          <a:p>
            <a:pPr algn="just"/>
            <a:endParaRPr lang="en-US" sz="2000" dirty="0">
              <a:solidFill>
                <a:schemeClr val="tx1"/>
              </a:solidFill>
              <a:latin typeface="Cambria" panose="02040503050406030204" pitchFamily="18" charset="0"/>
              <a:ea typeface="Cambria" panose="02040503050406030204" pitchFamily="18" charset="0"/>
            </a:endParaRPr>
          </a:p>
          <a:p>
            <a:pPr algn="just"/>
            <a:r>
              <a:rPr lang="en-US" sz="2000" dirty="0">
                <a:solidFill>
                  <a:schemeClr val="tx1"/>
                </a:solidFill>
                <a:latin typeface="Cambria" panose="02040503050406030204" pitchFamily="18" charset="0"/>
                <a:ea typeface="Cambria" panose="02040503050406030204" pitchFamily="18" charset="0"/>
              </a:rPr>
              <a:t>GSTAT has powers to direct the production of any evidence to enable it to dispose of the appeal.</a:t>
            </a:r>
          </a:p>
        </p:txBody>
      </p:sp>
      <p:pic>
        <p:nvPicPr>
          <p:cNvPr id="192" name="Picture Placeholder 191" descr="Abacus with solid fill">
            <a:extLst>
              <a:ext uri="{FF2B5EF4-FFF2-40B4-BE49-F238E27FC236}">
                <a16:creationId xmlns:a16="http://schemas.microsoft.com/office/drawing/2014/main" id="{D9A87C73-41CB-1659-095F-B54C88624438}"/>
              </a:ext>
            </a:extLst>
          </p:cNvPr>
          <p:cNvPicPr>
            <a:picLocks noGrp="1" noChangeAspect="1"/>
          </p:cNvPicPr>
          <p:nvPr>
            <p:ph type="pic" sz="quarter" idx="36"/>
          </p:nvPr>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rcRect l="5182" r="5182"/>
          <a:stretch>
            <a:fillRect/>
          </a:stretch>
        </p:blipFill>
        <p:spPr>
          <a:xfrm>
            <a:off x="3357676" y="1718863"/>
            <a:ext cx="507778" cy="565882"/>
          </a:xfrm>
        </p:spPr>
      </p:pic>
      <p:sp>
        <p:nvSpPr>
          <p:cNvPr id="15" name="Slide Number Placeholder 13">
            <a:extLst>
              <a:ext uri="{FF2B5EF4-FFF2-40B4-BE49-F238E27FC236}">
                <a16:creationId xmlns:a16="http://schemas.microsoft.com/office/drawing/2014/main" id="{ABF93C1D-B2BC-0D78-5DDB-377DB8C09F11}"/>
              </a:ext>
            </a:extLst>
          </p:cNvPr>
          <p:cNvSpPr txBox="1">
            <a:spLocks/>
          </p:cNvSpPr>
          <p:nvPr/>
        </p:nvSpPr>
        <p:spPr>
          <a:xfrm>
            <a:off x="11194169" y="6215665"/>
            <a:ext cx="458592" cy="365125"/>
          </a:xfrm>
          <a:prstGeom prst="rect">
            <a:avLst/>
          </a:prstGeom>
        </p:spPr>
        <p:txBody>
          <a:bodyPr anchor="ctr"/>
          <a:lstStyle>
            <a:defPPr>
              <a:defRPr lang="zh-CN"/>
            </a:defPPr>
            <a:lvl1pPr marL="0" algn="ctr" defTabSz="914400" rtl="0" eaLnBrk="1" latinLnBrk="0" hangingPunct="1">
              <a:defRPr sz="1200" b="0" i="0" kern="1200">
                <a:solidFill>
                  <a:schemeClr val="tx1"/>
                </a:solidFill>
                <a:latin typeface="Abadi" panose="020B0604020104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47FEACEE-25B4-4A2D-B147-27296E36371D}" type="slidenum">
              <a:rPr kumimoji="0" lang="en-US" altLang="zh-CN" sz="1200" b="0" i="0" u="none" strike="noStrike" kern="1200" cap="none" spc="0" normalizeH="0" baseline="0" noProof="0" smtClean="0">
                <a:ln>
                  <a:noFill/>
                </a:ln>
                <a:solidFill>
                  <a:srgbClr val="FFFFFF"/>
                </a:solidFill>
                <a:effectLst/>
                <a:uLnTx/>
                <a:uFillTx/>
                <a:latin typeface="Abadi" panose="020B0604020104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44</a:t>
            </a:fld>
            <a:endParaRPr kumimoji="0" lang="en-US" altLang="zh-CN" sz="1200" b="0" i="0" u="none" strike="noStrike" kern="1200" cap="none" spc="0" normalizeH="0" baseline="0" noProof="0" dirty="0">
              <a:ln>
                <a:noFill/>
              </a:ln>
              <a:solidFill>
                <a:srgbClr val="FFFFFF"/>
              </a:solidFill>
              <a:effectLst/>
              <a:uLnTx/>
              <a:uFillTx/>
              <a:latin typeface="Abadi" panose="020B0604020104020204" pitchFamily="34" charset="0"/>
              <a:ea typeface="+mn-ea"/>
              <a:cs typeface="+mn-cs"/>
            </a:endParaRPr>
          </a:p>
        </p:txBody>
      </p:sp>
      <p:sp>
        <p:nvSpPr>
          <p:cNvPr id="2" name="Rectangle 1">
            <a:extLst>
              <a:ext uri="{FF2B5EF4-FFF2-40B4-BE49-F238E27FC236}">
                <a16:creationId xmlns:a16="http://schemas.microsoft.com/office/drawing/2014/main" id="{8AF58396-8C25-F6D4-A9BC-F29CD0797C20}"/>
              </a:ext>
            </a:extLst>
          </p:cNvPr>
          <p:cNvSpPr/>
          <p:nvPr/>
        </p:nvSpPr>
        <p:spPr>
          <a:xfrm>
            <a:off x="12021483" y="0"/>
            <a:ext cx="170517" cy="6871448"/>
          </a:xfrm>
          <a:prstGeom prst="rect">
            <a:avLst/>
          </a:prstGeom>
          <a:solidFill>
            <a:schemeClr val="accent1">
              <a:lumMod val="7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 name="Rectangle 1">
            <a:extLst>
              <a:ext uri="{FF2B5EF4-FFF2-40B4-BE49-F238E27FC236}">
                <a16:creationId xmlns:a16="http://schemas.microsoft.com/office/drawing/2014/main" id="{72DE56B5-D608-E0C6-C4D9-C4003BB3770F}"/>
              </a:ext>
            </a:extLst>
          </p:cNvPr>
          <p:cNvSpPr/>
          <p:nvPr/>
        </p:nvSpPr>
        <p:spPr>
          <a:xfrm>
            <a:off x="1" y="-13448"/>
            <a:ext cx="11053482" cy="954741"/>
          </a:xfrm>
          <a:custGeom>
            <a:avLst/>
            <a:gdLst>
              <a:gd name="connsiteX0" fmla="*/ 0 w 10757647"/>
              <a:gd name="connsiteY0" fmla="*/ 0 h 941294"/>
              <a:gd name="connsiteX1" fmla="*/ 10757647 w 10757647"/>
              <a:gd name="connsiteY1" fmla="*/ 0 h 941294"/>
              <a:gd name="connsiteX2" fmla="*/ 10757647 w 10757647"/>
              <a:gd name="connsiteY2" fmla="*/ 941294 h 941294"/>
              <a:gd name="connsiteX3" fmla="*/ 0 w 10757647"/>
              <a:gd name="connsiteY3" fmla="*/ 941294 h 941294"/>
              <a:gd name="connsiteX4" fmla="*/ 0 w 10757647"/>
              <a:gd name="connsiteY4" fmla="*/ 0 h 941294"/>
              <a:gd name="connsiteX0" fmla="*/ 0 w 11053482"/>
              <a:gd name="connsiteY0" fmla="*/ 13447 h 954741"/>
              <a:gd name="connsiteX1" fmla="*/ 11053482 w 11053482"/>
              <a:gd name="connsiteY1" fmla="*/ 0 h 954741"/>
              <a:gd name="connsiteX2" fmla="*/ 10757647 w 11053482"/>
              <a:gd name="connsiteY2" fmla="*/ 954741 h 954741"/>
              <a:gd name="connsiteX3" fmla="*/ 0 w 11053482"/>
              <a:gd name="connsiteY3" fmla="*/ 954741 h 954741"/>
              <a:gd name="connsiteX4" fmla="*/ 0 w 11053482"/>
              <a:gd name="connsiteY4" fmla="*/ 13447 h 9547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53482" h="954741">
                <a:moveTo>
                  <a:pt x="0" y="13447"/>
                </a:moveTo>
                <a:lnTo>
                  <a:pt x="11053482" y="0"/>
                </a:lnTo>
                <a:lnTo>
                  <a:pt x="10757647" y="954741"/>
                </a:lnTo>
                <a:lnTo>
                  <a:pt x="0" y="954741"/>
                </a:lnTo>
                <a:lnTo>
                  <a:pt x="0" y="13447"/>
                </a:lnTo>
                <a:close/>
              </a:path>
            </a:pathLst>
          </a:custGeom>
          <a:solidFill>
            <a:schemeClr val="accent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TextBox 4">
            <a:extLst>
              <a:ext uri="{FF2B5EF4-FFF2-40B4-BE49-F238E27FC236}">
                <a16:creationId xmlns:a16="http://schemas.microsoft.com/office/drawing/2014/main" id="{847AE9AE-F3AC-A897-30D9-02E3243EEF9F}"/>
              </a:ext>
            </a:extLst>
          </p:cNvPr>
          <p:cNvSpPr txBox="1"/>
          <p:nvPr/>
        </p:nvSpPr>
        <p:spPr>
          <a:xfrm>
            <a:off x="327025" y="142515"/>
            <a:ext cx="10468354" cy="646331"/>
          </a:xfrm>
          <a:prstGeom prst="rect">
            <a:avLst/>
          </a:prstGeom>
          <a:noFill/>
        </p:spPr>
        <p:txBody>
          <a:bodyPr wrap="square">
            <a:spAutoFit/>
          </a:bodyPr>
          <a:lstStyle/>
          <a:p>
            <a:r>
              <a:rPr lang="en-US" sz="3600" i="1" dirty="0">
                <a:solidFill>
                  <a:schemeClr val="bg1"/>
                </a:solidFill>
                <a:latin typeface="Cambria" panose="02040503050406030204" pitchFamily="18" charset="0"/>
                <a:ea typeface="Cambria" panose="02040503050406030204" pitchFamily="18" charset="0"/>
              </a:rPr>
              <a:t>Production of Additional Evidence</a:t>
            </a:r>
            <a:endParaRPr lang="en-IN" sz="3600" i="1" dirty="0">
              <a:solidFill>
                <a:schemeClr val="bg1"/>
              </a:solidFill>
              <a:latin typeface="Cambria" panose="02040503050406030204" pitchFamily="18" charset="0"/>
              <a:ea typeface="Cambria" panose="02040503050406030204" pitchFamily="18" charset="0"/>
            </a:endParaRPr>
          </a:p>
        </p:txBody>
      </p:sp>
      <p:sp>
        <p:nvSpPr>
          <p:cNvPr id="3" name="Title 2">
            <a:extLst>
              <a:ext uri="{FF2B5EF4-FFF2-40B4-BE49-F238E27FC236}">
                <a16:creationId xmlns:a16="http://schemas.microsoft.com/office/drawing/2014/main" id="{CE5AAE09-0422-2896-28AD-027F7D4B61B2}"/>
              </a:ext>
            </a:extLst>
          </p:cNvPr>
          <p:cNvSpPr>
            <a:spLocks noGrp="1"/>
          </p:cNvSpPr>
          <p:nvPr>
            <p:ph type="title"/>
          </p:nvPr>
        </p:nvSpPr>
        <p:spPr>
          <a:xfrm>
            <a:off x="0" y="1601615"/>
            <a:ext cx="3240803" cy="565882"/>
          </a:xfrm>
          <a:solidFill>
            <a:schemeClr val="accent1">
              <a:lumMod val="75000"/>
            </a:schemeClr>
          </a:solidFill>
        </p:spPr>
        <p:txBody>
          <a:bodyPr/>
          <a:lstStyle/>
          <a:p>
            <a:endParaRPr lang="en-US" sz="2400" dirty="0">
              <a:solidFill>
                <a:schemeClr val="bg1"/>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4705903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4404B6-21C0-34FC-EA0E-9C02865273B2}"/>
            </a:ext>
          </a:extLst>
        </p:cNvPr>
        <p:cNvGrpSpPr/>
        <p:nvPr/>
      </p:nvGrpSpPr>
      <p:grpSpPr>
        <a:xfrm>
          <a:off x="0" y="0"/>
          <a:ext cx="0" cy="0"/>
          <a:chOff x="0" y="0"/>
          <a:chExt cx="0" cy="0"/>
        </a:xfrm>
      </p:grpSpPr>
      <p:sp>
        <p:nvSpPr>
          <p:cNvPr id="9" name="Text Placeholder 8">
            <a:extLst>
              <a:ext uri="{FF2B5EF4-FFF2-40B4-BE49-F238E27FC236}">
                <a16:creationId xmlns:a16="http://schemas.microsoft.com/office/drawing/2014/main" id="{B123F0A1-1DC2-60E7-BDBB-9781522C2D40}"/>
              </a:ext>
            </a:extLst>
          </p:cNvPr>
          <p:cNvSpPr>
            <a:spLocks noGrp="1"/>
          </p:cNvSpPr>
          <p:nvPr>
            <p:ph type="body" sz="quarter" idx="27"/>
          </p:nvPr>
        </p:nvSpPr>
        <p:spPr/>
        <p:txBody>
          <a:bodyPr/>
          <a:lstStyle/>
          <a:p>
            <a:r>
              <a:rPr lang="en-US" dirty="0"/>
              <a:t>ROI</a:t>
            </a:r>
          </a:p>
        </p:txBody>
      </p:sp>
      <p:sp>
        <p:nvSpPr>
          <p:cNvPr id="2" name="Rectangle 1">
            <a:extLst>
              <a:ext uri="{FF2B5EF4-FFF2-40B4-BE49-F238E27FC236}">
                <a16:creationId xmlns:a16="http://schemas.microsoft.com/office/drawing/2014/main" id="{45597B11-1C68-A713-B16F-1AC7931D12BC}"/>
              </a:ext>
            </a:extLst>
          </p:cNvPr>
          <p:cNvSpPr/>
          <p:nvPr/>
        </p:nvSpPr>
        <p:spPr>
          <a:xfrm>
            <a:off x="12021483" y="0"/>
            <a:ext cx="170517" cy="6871448"/>
          </a:xfrm>
          <a:prstGeom prst="rect">
            <a:avLst/>
          </a:prstGeom>
          <a:solidFill>
            <a:schemeClr val="accent1">
              <a:lumMod val="7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 name="Rectangle 1">
            <a:extLst>
              <a:ext uri="{FF2B5EF4-FFF2-40B4-BE49-F238E27FC236}">
                <a16:creationId xmlns:a16="http://schemas.microsoft.com/office/drawing/2014/main" id="{D78E81B9-974D-AA73-4EFB-1026DAACA3A4}"/>
              </a:ext>
            </a:extLst>
          </p:cNvPr>
          <p:cNvSpPr/>
          <p:nvPr/>
        </p:nvSpPr>
        <p:spPr>
          <a:xfrm>
            <a:off x="1" y="-13448"/>
            <a:ext cx="11053482" cy="954741"/>
          </a:xfrm>
          <a:custGeom>
            <a:avLst/>
            <a:gdLst>
              <a:gd name="connsiteX0" fmla="*/ 0 w 10757647"/>
              <a:gd name="connsiteY0" fmla="*/ 0 h 941294"/>
              <a:gd name="connsiteX1" fmla="*/ 10757647 w 10757647"/>
              <a:gd name="connsiteY1" fmla="*/ 0 h 941294"/>
              <a:gd name="connsiteX2" fmla="*/ 10757647 w 10757647"/>
              <a:gd name="connsiteY2" fmla="*/ 941294 h 941294"/>
              <a:gd name="connsiteX3" fmla="*/ 0 w 10757647"/>
              <a:gd name="connsiteY3" fmla="*/ 941294 h 941294"/>
              <a:gd name="connsiteX4" fmla="*/ 0 w 10757647"/>
              <a:gd name="connsiteY4" fmla="*/ 0 h 941294"/>
              <a:gd name="connsiteX0" fmla="*/ 0 w 11053482"/>
              <a:gd name="connsiteY0" fmla="*/ 13447 h 954741"/>
              <a:gd name="connsiteX1" fmla="*/ 11053482 w 11053482"/>
              <a:gd name="connsiteY1" fmla="*/ 0 h 954741"/>
              <a:gd name="connsiteX2" fmla="*/ 10757647 w 11053482"/>
              <a:gd name="connsiteY2" fmla="*/ 954741 h 954741"/>
              <a:gd name="connsiteX3" fmla="*/ 0 w 11053482"/>
              <a:gd name="connsiteY3" fmla="*/ 954741 h 954741"/>
              <a:gd name="connsiteX4" fmla="*/ 0 w 11053482"/>
              <a:gd name="connsiteY4" fmla="*/ 13447 h 9547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53482" h="954741">
                <a:moveTo>
                  <a:pt x="0" y="13447"/>
                </a:moveTo>
                <a:lnTo>
                  <a:pt x="11053482" y="0"/>
                </a:lnTo>
                <a:lnTo>
                  <a:pt x="10757647" y="954741"/>
                </a:lnTo>
                <a:lnTo>
                  <a:pt x="0" y="954741"/>
                </a:lnTo>
                <a:lnTo>
                  <a:pt x="0" y="13447"/>
                </a:lnTo>
                <a:close/>
              </a:path>
            </a:pathLst>
          </a:custGeom>
          <a:solidFill>
            <a:schemeClr val="accent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TextBox 4">
            <a:extLst>
              <a:ext uri="{FF2B5EF4-FFF2-40B4-BE49-F238E27FC236}">
                <a16:creationId xmlns:a16="http://schemas.microsoft.com/office/drawing/2014/main" id="{C156FA1C-3791-2DD4-C526-38622C947797}"/>
              </a:ext>
            </a:extLst>
          </p:cNvPr>
          <p:cNvSpPr txBox="1"/>
          <p:nvPr/>
        </p:nvSpPr>
        <p:spPr>
          <a:xfrm>
            <a:off x="327025" y="142515"/>
            <a:ext cx="10468354" cy="646331"/>
          </a:xfrm>
          <a:prstGeom prst="rect">
            <a:avLst/>
          </a:prstGeom>
          <a:noFill/>
        </p:spPr>
        <p:txBody>
          <a:bodyPr wrap="square">
            <a:spAutoFit/>
          </a:bodyPr>
          <a:lstStyle/>
          <a:p>
            <a:r>
              <a:rPr lang="en-US" sz="3600" i="1" dirty="0">
                <a:solidFill>
                  <a:schemeClr val="bg1"/>
                </a:solidFill>
                <a:latin typeface="Cambria" panose="02040503050406030204" pitchFamily="18" charset="0"/>
                <a:ea typeface="Cambria" panose="02040503050406030204" pitchFamily="18" charset="0"/>
              </a:rPr>
              <a:t>Procedure before Appellate Tribunal</a:t>
            </a:r>
            <a:endParaRPr lang="en-IN" sz="3600" i="1" dirty="0">
              <a:solidFill>
                <a:schemeClr val="bg1"/>
              </a:solidFill>
              <a:latin typeface="Cambria" panose="02040503050406030204" pitchFamily="18" charset="0"/>
              <a:ea typeface="Cambria" panose="02040503050406030204" pitchFamily="18" charset="0"/>
            </a:endParaRPr>
          </a:p>
        </p:txBody>
      </p:sp>
      <p:sp>
        <p:nvSpPr>
          <p:cNvPr id="11" name="Title 2">
            <a:extLst>
              <a:ext uri="{FF2B5EF4-FFF2-40B4-BE49-F238E27FC236}">
                <a16:creationId xmlns:a16="http://schemas.microsoft.com/office/drawing/2014/main" id="{7FF0A2DB-DA65-3B0A-4E21-5252594E5FA7}"/>
              </a:ext>
            </a:extLst>
          </p:cNvPr>
          <p:cNvSpPr>
            <a:spLocks noGrp="1"/>
          </p:cNvSpPr>
          <p:nvPr>
            <p:ph type="title"/>
          </p:nvPr>
        </p:nvSpPr>
        <p:spPr>
          <a:xfrm>
            <a:off x="0" y="1601614"/>
            <a:ext cx="3240803" cy="1184115"/>
          </a:xfrm>
          <a:solidFill>
            <a:schemeClr val="accent1">
              <a:lumMod val="75000"/>
            </a:schemeClr>
          </a:solidFill>
        </p:spPr>
        <p:txBody>
          <a:bodyPr/>
          <a:lstStyle/>
          <a:p>
            <a:r>
              <a:rPr lang="en-US" sz="2600" dirty="0">
                <a:solidFill>
                  <a:schemeClr val="bg1"/>
                </a:solidFill>
                <a:latin typeface="Cambria" panose="02040503050406030204" pitchFamily="18" charset="0"/>
                <a:ea typeface="Cambria" panose="02040503050406030204" pitchFamily="18" charset="0"/>
              </a:rPr>
              <a:t>GST Appellate Tribunal (Procedure) Rules, 2025</a:t>
            </a:r>
            <a:r>
              <a:rPr lang="en-US" sz="2400" dirty="0">
                <a:solidFill>
                  <a:schemeClr val="bg1"/>
                </a:solidFill>
                <a:latin typeface="Cambria" panose="02040503050406030204" pitchFamily="18" charset="0"/>
                <a:ea typeface="Cambria" panose="02040503050406030204" pitchFamily="18" charset="0"/>
              </a:rPr>
              <a:t> </a:t>
            </a:r>
          </a:p>
        </p:txBody>
      </p:sp>
      <p:graphicFrame>
        <p:nvGraphicFramePr>
          <p:cNvPr id="8" name="Table 7">
            <a:extLst>
              <a:ext uri="{FF2B5EF4-FFF2-40B4-BE49-F238E27FC236}">
                <a16:creationId xmlns:a16="http://schemas.microsoft.com/office/drawing/2014/main" id="{4E5F0E5D-8689-BEBE-8EBE-AC94C8143B68}"/>
              </a:ext>
            </a:extLst>
          </p:cNvPr>
          <p:cNvGraphicFramePr>
            <a:graphicFrameLocks noGrp="1"/>
          </p:cNvGraphicFramePr>
          <p:nvPr>
            <p:extLst>
              <p:ext uri="{D42A27DB-BD31-4B8C-83A1-F6EECF244321}">
                <p14:modId xmlns:p14="http://schemas.microsoft.com/office/powerpoint/2010/main" val="1929145507"/>
              </p:ext>
            </p:extLst>
          </p:nvPr>
        </p:nvGraphicFramePr>
        <p:xfrm>
          <a:off x="3567143" y="1601614"/>
          <a:ext cx="8128000" cy="1737360"/>
        </p:xfrm>
        <a:graphic>
          <a:graphicData uri="http://schemas.openxmlformats.org/drawingml/2006/table">
            <a:tbl>
              <a:tblPr firstRow="1" bandRow="1">
                <a:tableStyleId>{5C22544A-7EE6-4342-B048-85BDC9FD1C3A}</a:tableStyleId>
              </a:tblPr>
              <a:tblGrid>
                <a:gridCol w="1993685">
                  <a:extLst>
                    <a:ext uri="{9D8B030D-6E8A-4147-A177-3AD203B41FA5}">
                      <a16:colId xmlns:a16="http://schemas.microsoft.com/office/drawing/2014/main" val="2613449525"/>
                    </a:ext>
                  </a:extLst>
                </a:gridCol>
                <a:gridCol w="6134315">
                  <a:extLst>
                    <a:ext uri="{9D8B030D-6E8A-4147-A177-3AD203B41FA5}">
                      <a16:colId xmlns:a16="http://schemas.microsoft.com/office/drawing/2014/main" val="1979174059"/>
                    </a:ext>
                  </a:extLst>
                </a:gridCol>
              </a:tblGrid>
              <a:tr h="370840">
                <a:tc>
                  <a:txBody>
                    <a:bodyPr/>
                    <a:lstStyle/>
                    <a:p>
                      <a:r>
                        <a:rPr lang="en-IN" sz="1800" b="1" dirty="0">
                          <a:solidFill>
                            <a:schemeClr val="tx1"/>
                          </a:solidFill>
                          <a:latin typeface="Cambria" panose="02040503050406030204" pitchFamily="18" charset="0"/>
                          <a:ea typeface="Cambria" panose="02040503050406030204" pitchFamily="18" charset="0"/>
                        </a:rPr>
                        <a:t>Authorised Representative</a:t>
                      </a:r>
                    </a:p>
                    <a:p>
                      <a:r>
                        <a:rPr lang="en-IN" sz="1800" b="1" dirty="0">
                          <a:solidFill>
                            <a:schemeClr val="tx1"/>
                          </a:solidFill>
                          <a:latin typeface="Cambria" panose="02040503050406030204" pitchFamily="18" charset="0"/>
                          <a:ea typeface="Cambria" panose="02040503050406030204" pitchFamily="18" charset="0"/>
                        </a:rPr>
                        <a:t>(Rule 72)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342900" marR="0" lvl="0"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0" u="none" dirty="0" err="1">
                          <a:solidFill>
                            <a:schemeClr val="tx1"/>
                          </a:solidFill>
                          <a:latin typeface="Cambria" panose="02040503050406030204" pitchFamily="18" charset="0"/>
                          <a:ea typeface="Cambria" panose="02040503050406030204" pitchFamily="18" charset="0"/>
                        </a:rPr>
                        <a:t>Authorised</a:t>
                      </a:r>
                      <a:r>
                        <a:rPr lang="en-US" sz="1800" b="0" u="none" dirty="0">
                          <a:solidFill>
                            <a:schemeClr val="tx1"/>
                          </a:solidFill>
                          <a:latin typeface="Cambria" panose="02040503050406030204" pitchFamily="18" charset="0"/>
                          <a:ea typeface="Cambria" panose="02040503050406030204" pitchFamily="18" charset="0"/>
                        </a:rPr>
                        <a:t> representative shall be entitled to appear only if he files a </a:t>
                      </a:r>
                      <a:r>
                        <a:rPr lang="en-US" sz="1800" b="0" u="none" dirty="0" err="1">
                          <a:solidFill>
                            <a:schemeClr val="tx1"/>
                          </a:solidFill>
                          <a:latin typeface="Cambria" panose="02040503050406030204" pitchFamily="18" charset="0"/>
                          <a:ea typeface="Cambria" panose="02040503050406030204" pitchFamily="18" charset="0"/>
                        </a:rPr>
                        <a:t>vakalatnama</a:t>
                      </a:r>
                      <a:r>
                        <a:rPr lang="en-US" sz="1800" b="0" u="none" dirty="0">
                          <a:solidFill>
                            <a:schemeClr val="tx1"/>
                          </a:solidFill>
                          <a:latin typeface="Cambria" panose="02040503050406030204" pitchFamily="18" charset="0"/>
                          <a:ea typeface="Cambria" panose="02040503050406030204" pitchFamily="18" charset="0"/>
                        </a:rPr>
                        <a:t> or Memorandum of Appearance or letter of </a:t>
                      </a:r>
                      <a:r>
                        <a:rPr lang="en-US" sz="1800" b="0" u="none" dirty="0" err="1">
                          <a:solidFill>
                            <a:schemeClr val="tx1"/>
                          </a:solidFill>
                          <a:latin typeface="Cambria" panose="02040503050406030204" pitchFamily="18" charset="0"/>
                          <a:ea typeface="Cambria" panose="02040503050406030204" pitchFamily="18" charset="0"/>
                        </a:rPr>
                        <a:t>authorisation</a:t>
                      </a:r>
                      <a:r>
                        <a:rPr lang="en-US" sz="1800" b="0" u="none" dirty="0">
                          <a:solidFill>
                            <a:schemeClr val="tx1"/>
                          </a:solidFill>
                          <a:latin typeface="Cambria" panose="02040503050406030204" pitchFamily="18" charset="0"/>
                          <a:ea typeface="Cambria" panose="02040503050406030204" pitchFamily="18" charset="0"/>
                        </a:rPr>
                        <a:t> </a:t>
                      </a:r>
                    </a:p>
                    <a:p>
                      <a:pPr marL="342900" marR="0" lvl="0"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800" b="0" u="none" dirty="0">
                        <a:solidFill>
                          <a:schemeClr val="tx1"/>
                        </a:solidFill>
                        <a:latin typeface="Cambria" panose="02040503050406030204" pitchFamily="18" charset="0"/>
                        <a:ea typeface="Cambria" panose="02040503050406030204" pitchFamily="18" charset="0"/>
                      </a:endParaRPr>
                    </a:p>
                    <a:p>
                      <a:pPr marL="342900" marR="0" lvl="0"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0" u="none" dirty="0">
                          <a:solidFill>
                            <a:schemeClr val="tx1"/>
                          </a:solidFill>
                          <a:latin typeface="Cambria" panose="02040503050406030204" pitchFamily="18" charset="0"/>
                          <a:ea typeface="Cambria" panose="02040503050406030204" pitchFamily="18" charset="0"/>
                        </a:rPr>
                        <a:t>It shall include all the information as specified in GSTAT FORM-04.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35310912"/>
                  </a:ext>
                </a:extLst>
              </a:tr>
            </a:tbl>
          </a:graphicData>
        </a:graphic>
      </p:graphicFrame>
      <p:sp>
        <p:nvSpPr>
          <p:cNvPr id="3" name="Text Placeholder 9">
            <a:extLst>
              <a:ext uri="{FF2B5EF4-FFF2-40B4-BE49-F238E27FC236}">
                <a16:creationId xmlns:a16="http://schemas.microsoft.com/office/drawing/2014/main" id="{5D26D3B3-5EA0-3D1F-3061-70674A9043CB}"/>
              </a:ext>
            </a:extLst>
          </p:cNvPr>
          <p:cNvSpPr>
            <a:spLocks noGrp="1"/>
          </p:cNvSpPr>
          <p:nvPr>
            <p:ph type="body" sz="quarter" idx="28"/>
          </p:nvPr>
        </p:nvSpPr>
        <p:spPr>
          <a:xfrm>
            <a:off x="3567143" y="3519027"/>
            <a:ext cx="7931584" cy="565882"/>
          </a:xfrm>
        </p:spPr>
        <p:txBody>
          <a:bodyPr/>
          <a:lstStyle/>
          <a:p>
            <a:pPr algn="just"/>
            <a:r>
              <a:rPr lang="en-US" sz="2000" dirty="0">
                <a:solidFill>
                  <a:schemeClr val="tx1"/>
                </a:solidFill>
                <a:latin typeface="Cambria" panose="02040503050406030204" pitchFamily="18" charset="0"/>
                <a:ea typeface="Cambria" panose="02040503050406030204" pitchFamily="18" charset="0"/>
              </a:rPr>
              <a:t>To appear personally for examination on oath or affirmation,</a:t>
            </a:r>
          </a:p>
          <a:p>
            <a:pPr algn="just"/>
            <a:endParaRPr lang="en-US" sz="2000" dirty="0">
              <a:solidFill>
                <a:schemeClr val="tx1"/>
              </a:solidFill>
              <a:latin typeface="Cambria" panose="02040503050406030204" pitchFamily="18" charset="0"/>
              <a:ea typeface="Cambria" panose="02040503050406030204" pitchFamily="18" charset="0"/>
            </a:endParaRPr>
          </a:p>
          <a:p>
            <a:pPr algn="just"/>
            <a:r>
              <a:rPr lang="en-US" sz="2000" dirty="0">
                <a:solidFill>
                  <a:schemeClr val="tx1"/>
                </a:solidFill>
                <a:latin typeface="Cambria" panose="02040503050406030204" pitchFamily="18" charset="0"/>
                <a:ea typeface="Cambria" panose="02040503050406030204" pitchFamily="18" charset="0"/>
              </a:rPr>
              <a:t>Authorized representative shall be a person authorized to appear on his behalf, being:</a:t>
            </a:r>
          </a:p>
          <a:p>
            <a:pPr marL="808038" lvl="1" indent="-350838" algn="just">
              <a:buFont typeface="Wingdings" panose="05000000000000000000" pitchFamily="2" charset="2"/>
              <a:buChar char="ü"/>
            </a:pPr>
            <a:r>
              <a:rPr lang="en-US" sz="2000" dirty="0">
                <a:latin typeface="Cambria" panose="02040503050406030204" pitchFamily="18" charset="0"/>
                <a:ea typeface="Cambria" panose="02040503050406030204" pitchFamily="18" charset="0"/>
              </a:rPr>
              <a:t>His relative or regular employee,</a:t>
            </a:r>
          </a:p>
          <a:p>
            <a:pPr marL="808038" lvl="1" indent="-350838" algn="just">
              <a:buFont typeface="Wingdings" panose="05000000000000000000" pitchFamily="2" charset="2"/>
              <a:buChar char="ü"/>
            </a:pPr>
            <a:r>
              <a:rPr lang="en-US" sz="2000" dirty="0">
                <a:solidFill>
                  <a:schemeClr val="tx1"/>
                </a:solidFill>
                <a:latin typeface="Cambria" panose="02040503050406030204" pitchFamily="18" charset="0"/>
                <a:ea typeface="Cambria" panose="02040503050406030204" pitchFamily="18" charset="0"/>
              </a:rPr>
              <a:t>An advocate entit</a:t>
            </a:r>
            <a:r>
              <a:rPr lang="en-US" sz="2000" dirty="0">
                <a:latin typeface="Cambria" panose="02040503050406030204" pitchFamily="18" charset="0"/>
                <a:ea typeface="Cambria" panose="02040503050406030204" pitchFamily="18" charset="0"/>
              </a:rPr>
              <a:t>led to practice in India in any court,</a:t>
            </a:r>
          </a:p>
          <a:p>
            <a:pPr marL="808038" lvl="1" indent="-350838" algn="just">
              <a:buFont typeface="Wingdings" panose="05000000000000000000" pitchFamily="2" charset="2"/>
              <a:buChar char="ü"/>
            </a:pPr>
            <a:r>
              <a:rPr lang="en-US" sz="2000" dirty="0">
                <a:solidFill>
                  <a:schemeClr val="tx1"/>
                </a:solidFill>
                <a:latin typeface="Cambria" panose="02040503050406030204" pitchFamily="18" charset="0"/>
                <a:ea typeface="Cambria" panose="02040503050406030204" pitchFamily="18" charset="0"/>
              </a:rPr>
              <a:t>CA/ CMA/ CS holding a certificate of practice,</a:t>
            </a:r>
          </a:p>
          <a:p>
            <a:pPr marL="808038" lvl="1" indent="-350838" algn="just">
              <a:buFont typeface="Wingdings" panose="05000000000000000000" pitchFamily="2" charset="2"/>
              <a:buChar char="ü"/>
            </a:pPr>
            <a:r>
              <a:rPr lang="en-US" sz="2000" dirty="0">
                <a:latin typeface="Cambria" panose="02040503050406030204" pitchFamily="18" charset="0"/>
                <a:ea typeface="Cambria" panose="02040503050406030204" pitchFamily="18" charset="0"/>
              </a:rPr>
              <a:t>Retired officer of Commercial Tax Department,  </a:t>
            </a:r>
          </a:p>
          <a:p>
            <a:pPr marL="808038" lvl="1" indent="-350838" algn="just">
              <a:buFont typeface="Wingdings" panose="05000000000000000000" pitchFamily="2" charset="2"/>
              <a:buChar char="ü"/>
            </a:pPr>
            <a:r>
              <a:rPr lang="en-US" sz="2000" dirty="0">
                <a:latin typeface="Cambria" panose="02040503050406030204" pitchFamily="18" charset="0"/>
                <a:ea typeface="Cambria" panose="02040503050406030204" pitchFamily="18" charset="0"/>
              </a:rPr>
              <a:t>Authorized GST Tax Practitioner.</a:t>
            </a:r>
          </a:p>
        </p:txBody>
      </p:sp>
    </p:spTree>
    <p:extLst>
      <p:ext uri="{BB962C8B-B14F-4D97-AF65-F5344CB8AC3E}">
        <p14:creationId xmlns:p14="http://schemas.microsoft.com/office/powerpoint/2010/main" val="417506241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CC94CA-F061-D7D1-EB95-9CDCC3DB2012}"/>
            </a:ext>
          </a:extLst>
        </p:cNvPr>
        <p:cNvGrpSpPr/>
        <p:nvPr/>
      </p:nvGrpSpPr>
      <p:grpSpPr>
        <a:xfrm>
          <a:off x="0" y="0"/>
          <a:ext cx="0" cy="0"/>
          <a:chOff x="0" y="0"/>
          <a:chExt cx="0" cy="0"/>
        </a:xfrm>
      </p:grpSpPr>
      <p:sp>
        <p:nvSpPr>
          <p:cNvPr id="9" name="Text Placeholder 8">
            <a:extLst>
              <a:ext uri="{FF2B5EF4-FFF2-40B4-BE49-F238E27FC236}">
                <a16:creationId xmlns:a16="http://schemas.microsoft.com/office/drawing/2014/main" id="{7D5844DA-BA42-6ADA-7FC3-B2B426A5FCE4}"/>
              </a:ext>
            </a:extLst>
          </p:cNvPr>
          <p:cNvSpPr>
            <a:spLocks noGrp="1"/>
          </p:cNvSpPr>
          <p:nvPr>
            <p:ph type="body" sz="quarter" idx="27"/>
          </p:nvPr>
        </p:nvSpPr>
        <p:spPr/>
        <p:txBody>
          <a:bodyPr/>
          <a:lstStyle/>
          <a:p>
            <a:r>
              <a:rPr lang="en-US" dirty="0"/>
              <a:t>ROI</a:t>
            </a:r>
          </a:p>
        </p:txBody>
      </p:sp>
      <p:sp>
        <p:nvSpPr>
          <p:cNvPr id="2" name="Rectangle 1">
            <a:extLst>
              <a:ext uri="{FF2B5EF4-FFF2-40B4-BE49-F238E27FC236}">
                <a16:creationId xmlns:a16="http://schemas.microsoft.com/office/drawing/2014/main" id="{34CD0CD7-DF48-2882-9C15-C0F4481BB37A}"/>
              </a:ext>
            </a:extLst>
          </p:cNvPr>
          <p:cNvSpPr/>
          <p:nvPr/>
        </p:nvSpPr>
        <p:spPr>
          <a:xfrm>
            <a:off x="12021483" y="0"/>
            <a:ext cx="170517" cy="6871448"/>
          </a:xfrm>
          <a:prstGeom prst="rect">
            <a:avLst/>
          </a:prstGeom>
          <a:solidFill>
            <a:schemeClr val="accent1">
              <a:lumMod val="7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 name="Rectangle 1">
            <a:extLst>
              <a:ext uri="{FF2B5EF4-FFF2-40B4-BE49-F238E27FC236}">
                <a16:creationId xmlns:a16="http://schemas.microsoft.com/office/drawing/2014/main" id="{71F7B441-5B79-2992-358C-3EBB1C3AF730}"/>
              </a:ext>
            </a:extLst>
          </p:cNvPr>
          <p:cNvSpPr/>
          <p:nvPr/>
        </p:nvSpPr>
        <p:spPr>
          <a:xfrm>
            <a:off x="1" y="-13448"/>
            <a:ext cx="11053482" cy="954741"/>
          </a:xfrm>
          <a:custGeom>
            <a:avLst/>
            <a:gdLst>
              <a:gd name="connsiteX0" fmla="*/ 0 w 10757647"/>
              <a:gd name="connsiteY0" fmla="*/ 0 h 941294"/>
              <a:gd name="connsiteX1" fmla="*/ 10757647 w 10757647"/>
              <a:gd name="connsiteY1" fmla="*/ 0 h 941294"/>
              <a:gd name="connsiteX2" fmla="*/ 10757647 w 10757647"/>
              <a:gd name="connsiteY2" fmla="*/ 941294 h 941294"/>
              <a:gd name="connsiteX3" fmla="*/ 0 w 10757647"/>
              <a:gd name="connsiteY3" fmla="*/ 941294 h 941294"/>
              <a:gd name="connsiteX4" fmla="*/ 0 w 10757647"/>
              <a:gd name="connsiteY4" fmla="*/ 0 h 941294"/>
              <a:gd name="connsiteX0" fmla="*/ 0 w 11053482"/>
              <a:gd name="connsiteY0" fmla="*/ 13447 h 954741"/>
              <a:gd name="connsiteX1" fmla="*/ 11053482 w 11053482"/>
              <a:gd name="connsiteY1" fmla="*/ 0 h 954741"/>
              <a:gd name="connsiteX2" fmla="*/ 10757647 w 11053482"/>
              <a:gd name="connsiteY2" fmla="*/ 954741 h 954741"/>
              <a:gd name="connsiteX3" fmla="*/ 0 w 11053482"/>
              <a:gd name="connsiteY3" fmla="*/ 954741 h 954741"/>
              <a:gd name="connsiteX4" fmla="*/ 0 w 11053482"/>
              <a:gd name="connsiteY4" fmla="*/ 13447 h 9547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53482" h="954741">
                <a:moveTo>
                  <a:pt x="0" y="13447"/>
                </a:moveTo>
                <a:lnTo>
                  <a:pt x="11053482" y="0"/>
                </a:lnTo>
                <a:lnTo>
                  <a:pt x="10757647" y="954741"/>
                </a:lnTo>
                <a:lnTo>
                  <a:pt x="0" y="954741"/>
                </a:lnTo>
                <a:lnTo>
                  <a:pt x="0" y="13447"/>
                </a:lnTo>
                <a:close/>
              </a:path>
            </a:pathLst>
          </a:custGeom>
          <a:solidFill>
            <a:schemeClr val="accent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TextBox 4">
            <a:extLst>
              <a:ext uri="{FF2B5EF4-FFF2-40B4-BE49-F238E27FC236}">
                <a16:creationId xmlns:a16="http://schemas.microsoft.com/office/drawing/2014/main" id="{C43F58B7-7274-8FC2-E7C1-92E4C84C9B0B}"/>
              </a:ext>
            </a:extLst>
          </p:cNvPr>
          <p:cNvSpPr txBox="1"/>
          <p:nvPr/>
        </p:nvSpPr>
        <p:spPr>
          <a:xfrm>
            <a:off x="327025" y="142515"/>
            <a:ext cx="10468354" cy="646331"/>
          </a:xfrm>
          <a:prstGeom prst="rect">
            <a:avLst/>
          </a:prstGeom>
          <a:noFill/>
        </p:spPr>
        <p:txBody>
          <a:bodyPr wrap="square">
            <a:spAutoFit/>
          </a:bodyPr>
          <a:lstStyle/>
          <a:p>
            <a:r>
              <a:rPr lang="en-US" sz="3600" i="1" dirty="0">
                <a:solidFill>
                  <a:schemeClr val="bg1"/>
                </a:solidFill>
                <a:latin typeface="Cambria" panose="02040503050406030204" pitchFamily="18" charset="0"/>
                <a:ea typeface="Cambria" panose="02040503050406030204" pitchFamily="18" charset="0"/>
              </a:rPr>
              <a:t>Procedure before Appellate Tribunal</a:t>
            </a:r>
            <a:endParaRPr lang="en-IN" sz="3600" i="1" dirty="0">
              <a:solidFill>
                <a:schemeClr val="bg1"/>
              </a:solidFill>
              <a:latin typeface="Cambria" panose="02040503050406030204" pitchFamily="18" charset="0"/>
              <a:ea typeface="Cambria" panose="02040503050406030204" pitchFamily="18" charset="0"/>
            </a:endParaRPr>
          </a:p>
        </p:txBody>
      </p:sp>
      <p:sp>
        <p:nvSpPr>
          <p:cNvPr id="11" name="Title 2">
            <a:extLst>
              <a:ext uri="{FF2B5EF4-FFF2-40B4-BE49-F238E27FC236}">
                <a16:creationId xmlns:a16="http://schemas.microsoft.com/office/drawing/2014/main" id="{7DDC402E-E4B7-24A1-CF48-908036E326EF}"/>
              </a:ext>
            </a:extLst>
          </p:cNvPr>
          <p:cNvSpPr>
            <a:spLocks noGrp="1"/>
          </p:cNvSpPr>
          <p:nvPr>
            <p:ph type="title"/>
          </p:nvPr>
        </p:nvSpPr>
        <p:spPr>
          <a:xfrm>
            <a:off x="0" y="1601614"/>
            <a:ext cx="3240803" cy="1184115"/>
          </a:xfrm>
          <a:solidFill>
            <a:schemeClr val="accent1">
              <a:lumMod val="75000"/>
            </a:schemeClr>
          </a:solidFill>
        </p:spPr>
        <p:txBody>
          <a:bodyPr/>
          <a:lstStyle/>
          <a:p>
            <a:r>
              <a:rPr lang="en-US" sz="2600" dirty="0">
                <a:solidFill>
                  <a:schemeClr val="bg1"/>
                </a:solidFill>
                <a:latin typeface="Cambria" panose="02040503050406030204" pitchFamily="18" charset="0"/>
                <a:ea typeface="Cambria" panose="02040503050406030204" pitchFamily="18" charset="0"/>
              </a:rPr>
              <a:t>GST Appellate Tribunal (Procedure) Rules, 2025</a:t>
            </a:r>
            <a:r>
              <a:rPr lang="en-US" sz="2400" dirty="0">
                <a:solidFill>
                  <a:schemeClr val="bg1"/>
                </a:solidFill>
                <a:latin typeface="Cambria" panose="02040503050406030204" pitchFamily="18" charset="0"/>
                <a:ea typeface="Cambria" panose="02040503050406030204" pitchFamily="18" charset="0"/>
              </a:rPr>
              <a:t> </a:t>
            </a:r>
          </a:p>
        </p:txBody>
      </p:sp>
      <p:graphicFrame>
        <p:nvGraphicFramePr>
          <p:cNvPr id="8" name="Table 7">
            <a:extLst>
              <a:ext uri="{FF2B5EF4-FFF2-40B4-BE49-F238E27FC236}">
                <a16:creationId xmlns:a16="http://schemas.microsoft.com/office/drawing/2014/main" id="{261B6731-D3DC-4FD8-076F-4537758D8037}"/>
              </a:ext>
            </a:extLst>
          </p:cNvPr>
          <p:cNvGraphicFramePr>
            <a:graphicFrameLocks noGrp="1"/>
          </p:cNvGraphicFramePr>
          <p:nvPr>
            <p:extLst>
              <p:ext uri="{D42A27DB-BD31-4B8C-83A1-F6EECF244321}">
                <p14:modId xmlns:p14="http://schemas.microsoft.com/office/powerpoint/2010/main" val="1901820990"/>
              </p:ext>
            </p:extLst>
          </p:nvPr>
        </p:nvGraphicFramePr>
        <p:xfrm>
          <a:off x="3567143" y="1601614"/>
          <a:ext cx="8128000" cy="3474720"/>
        </p:xfrm>
        <a:graphic>
          <a:graphicData uri="http://schemas.openxmlformats.org/drawingml/2006/table">
            <a:tbl>
              <a:tblPr firstRow="1" bandRow="1">
                <a:tableStyleId>{5C22544A-7EE6-4342-B048-85BDC9FD1C3A}</a:tableStyleId>
              </a:tblPr>
              <a:tblGrid>
                <a:gridCol w="1993685">
                  <a:extLst>
                    <a:ext uri="{9D8B030D-6E8A-4147-A177-3AD203B41FA5}">
                      <a16:colId xmlns:a16="http://schemas.microsoft.com/office/drawing/2014/main" val="2613449525"/>
                    </a:ext>
                  </a:extLst>
                </a:gridCol>
                <a:gridCol w="6134315">
                  <a:extLst>
                    <a:ext uri="{9D8B030D-6E8A-4147-A177-3AD203B41FA5}">
                      <a16:colId xmlns:a16="http://schemas.microsoft.com/office/drawing/2014/main" val="1979174059"/>
                    </a:ext>
                  </a:extLst>
                </a:gridCol>
              </a:tblGrid>
              <a:tr h="370840">
                <a:tc>
                  <a:txBody>
                    <a:bodyPr/>
                    <a:lstStyle/>
                    <a:p>
                      <a:r>
                        <a:rPr lang="en-IN" sz="1800" b="1" dirty="0">
                          <a:solidFill>
                            <a:schemeClr val="tx1"/>
                          </a:solidFill>
                          <a:latin typeface="Cambria" panose="02040503050406030204" pitchFamily="18" charset="0"/>
                          <a:ea typeface="Cambria" panose="02040503050406030204" pitchFamily="18" charset="0"/>
                        </a:rPr>
                        <a:t>Consent for change of Authorised Representative</a:t>
                      </a:r>
                    </a:p>
                    <a:p>
                      <a:r>
                        <a:rPr lang="en-IN" sz="1800" b="1" dirty="0">
                          <a:solidFill>
                            <a:schemeClr val="tx1"/>
                          </a:solidFill>
                          <a:latin typeface="Cambria" panose="02040503050406030204" pitchFamily="18" charset="0"/>
                          <a:ea typeface="Cambria" panose="02040503050406030204" pitchFamily="18" charset="0"/>
                        </a:rPr>
                        <a:t>(Rule 73)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342900" marR="0" lvl="0"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0" u="none" dirty="0">
                          <a:solidFill>
                            <a:schemeClr val="tx1"/>
                          </a:solidFill>
                          <a:latin typeface="Cambria" panose="02040503050406030204" pitchFamily="18" charset="0"/>
                          <a:ea typeface="Cambria" panose="02040503050406030204" pitchFamily="18" charset="0"/>
                        </a:rPr>
                        <a:t>With the written consent of the legal practitioner or the </a:t>
                      </a:r>
                      <a:r>
                        <a:rPr lang="en-US" sz="1800" b="0" u="none" dirty="0" err="1">
                          <a:solidFill>
                            <a:schemeClr val="tx1"/>
                          </a:solidFill>
                          <a:latin typeface="Cambria" panose="02040503050406030204" pitchFamily="18" charset="0"/>
                          <a:ea typeface="Cambria" panose="02040503050406030204" pitchFamily="18" charset="0"/>
                        </a:rPr>
                        <a:t>authorised</a:t>
                      </a:r>
                      <a:r>
                        <a:rPr lang="en-US" sz="1800" b="0" u="none" dirty="0">
                          <a:solidFill>
                            <a:schemeClr val="tx1"/>
                          </a:solidFill>
                          <a:latin typeface="Cambria" panose="02040503050406030204" pitchFamily="18" charset="0"/>
                          <a:ea typeface="Cambria" panose="02040503050406030204" pitchFamily="18" charset="0"/>
                        </a:rPr>
                        <a:t> representative on record or when such consent is refused, with the permission of the Appellate Tribunal.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38887431"/>
                  </a:ext>
                </a:extLst>
              </a:tr>
              <a:tr h="370840">
                <a:tc>
                  <a:txBody>
                    <a:bodyPr/>
                    <a:lstStyle/>
                    <a:p>
                      <a:r>
                        <a:rPr lang="en-US" sz="1800" b="1" dirty="0">
                          <a:solidFill>
                            <a:schemeClr val="tx1"/>
                          </a:solidFill>
                          <a:latin typeface="Cambria" panose="02040503050406030204" pitchFamily="18" charset="0"/>
                          <a:ea typeface="Cambria" panose="02040503050406030204" pitchFamily="18" charset="0"/>
                        </a:rPr>
                        <a:t>Disposal of cases</a:t>
                      </a:r>
                    </a:p>
                    <a:p>
                      <a:r>
                        <a:rPr lang="en-US" sz="1800" b="1" dirty="0">
                          <a:solidFill>
                            <a:schemeClr val="tx1"/>
                          </a:solidFill>
                          <a:latin typeface="Cambria" panose="02040503050406030204" pitchFamily="18" charset="0"/>
                          <a:ea typeface="Cambria" panose="02040503050406030204" pitchFamily="18" charset="0"/>
                        </a:rPr>
                        <a:t>(Rule 99)</a:t>
                      </a:r>
                      <a:endParaRPr lang="en-IN" sz="1800" b="1" dirty="0">
                        <a:solidFill>
                          <a:schemeClr val="tx1"/>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342900" marR="0" lvl="0"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0" i="0" u="none" dirty="0">
                          <a:solidFill>
                            <a:schemeClr val="tx1"/>
                          </a:solidFill>
                          <a:latin typeface="Cambria" panose="02040503050406030204" pitchFamily="18" charset="0"/>
                          <a:ea typeface="Cambria" panose="02040503050406030204" pitchFamily="18" charset="0"/>
                        </a:rPr>
                        <a:t>Appellate tribunal can pass such orders as it deems fit.</a:t>
                      </a:r>
                    </a:p>
                    <a:p>
                      <a:pPr marL="342900" marR="0" lvl="0"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800" b="0" i="0" u="none" dirty="0">
                        <a:solidFill>
                          <a:schemeClr val="tx1"/>
                        </a:solidFill>
                        <a:latin typeface="Cambria" panose="02040503050406030204" pitchFamily="18" charset="0"/>
                        <a:ea typeface="Cambria" panose="02040503050406030204" pitchFamily="18" charset="0"/>
                      </a:endParaRPr>
                    </a:p>
                    <a:p>
                      <a:pPr marL="342900" marR="0" lvl="0"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0" i="0" u="none" dirty="0">
                          <a:solidFill>
                            <a:schemeClr val="tx1"/>
                          </a:solidFill>
                          <a:latin typeface="Cambria" panose="02040503050406030204" pitchFamily="18" charset="0"/>
                          <a:ea typeface="Cambria" panose="02040503050406030204" pitchFamily="18" charset="0"/>
                        </a:rPr>
                        <a:t>Provided that the Appellate Tribunal, after considering an appeal, </a:t>
                      </a:r>
                      <a:r>
                        <a:rPr lang="en-US" sz="1800" b="1" i="1" u="none" dirty="0">
                          <a:solidFill>
                            <a:schemeClr val="tx1"/>
                          </a:solidFill>
                          <a:latin typeface="Cambria" panose="02040503050406030204" pitchFamily="18" charset="0"/>
                          <a:ea typeface="Cambria" panose="02040503050406030204" pitchFamily="18" charset="0"/>
                        </a:rPr>
                        <a:t>may summarily dismiss the same</a:t>
                      </a:r>
                      <a:r>
                        <a:rPr lang="en-US" sz="1800" b="0" i="0" u="none" dirty="0">
                          <a:solidFill>
                            <a:schemeClr val="tx1"/>
                          </a:solidFill>
                          <a:latin typeface="Cambria" panose="02040503050406030204" pitchFamily="18" charset="0"/>
                          <a:ea typeface="Cambria" panose="02040503050406030204" pitchFamily="18" charset="0"/>
                        </a:rPr>
                        <a:t>, for reasons to be recorded, if the Appellate Tribunal is of opinion that there are no sufficient grounds for proceedings therewith.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70641411"/>
                  </a:ext>
                </a:extLst>
              </a:tr>
            </a:tbl>
          </a:graphicData>
        </a:graphic>
      </p:graphicFrame>
    </p:spTree>
    <p:extLst>
      <p:ext uri="{BB962C8B-B14F-4D97-AF65-F5344CB8AC3E}">
        <p14:creationId xmlns:p14="http://schemas.microsoft.com/office/powerpoint/2010/main" val="340494593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08D6CA-B1DA-45DA-3830-CD0B0F372901}"/>
            </a:ext>
          </a:extLst>
        </p:cNvPr>
        <p:cNvGrpSpPr/>
        <p:nvPr/>
      </p:nvGrpSpPr>
      <p:grpSpPr>
        <a:xfrm>
          <a:off x="0" y="0"/>
          <a:ext cx="0" cy="0"/>
          <a:chOff x="0" y="0"/>
          <a:chExt cx="0" cy="0"/>
        </a:xfrm>
      </p:grpSpPr>
      <p:sp>
        <p:nvSpPr>
          <p:cNvPr id="9" name="Text Placeholder 8">
            <a:extLst>
              <a:ext uri="{FF2B5EF4-FFF2-40B4-BE49-F238E27FC236}">
                <a16:creationId xmlns:a16="http://schemas.microsoft.com/office/drawing/2014/main" id="{35C2038E-F8F3-4FD5-3570-16AD40A24BDB}"/>
              </a:ext>
            </a:extLst>
          </p:cNvPr>
          <p:cNvSpPr>
            <a:spLocks noGrp="1"/>
          </p:cNvSpPr>
          <p:nvPr>
            <p:ph type="body" sz="quarter" idx="27"/>
          </p:nvPr>
        </p:nvSpPr>
        <p:spPr/>
        <p:txBody>
          <a:bodyPr/>
          <a:lstStyle/>
          <a:p>
            <a:r>
              <a:rPr lang="en-US" dirty="0"/>
              <a:t>ROI</a:t>
            </a:r>
          </a:p>
        </p:txBody>
      </p:sp>
      <p:sp>
        <p:nvSpPr>
          <p:cNvPr id="2" name="Rectangle 1">
            <a:extLst>
              <a:ext uri="{FF2B5EF4-FFF2-40B4-BE49-F238E27FC236}">
                <a16:creationId xmlns:a16="http://schemas.microsoft.com/office/drawing/2014/main" id="{840745B2-6695-E8A6-02EB-5EDF6622804A}"/>
              </a:ext>
            </a:extLst>
          </p:cNvPr>
          <p:cNvSpPr/>
          <p:nvPr/>
        </p:nvSpPr>
        <p:spPr>
          <a:xfrm>
            <a:off x="12021483" y="0"/>
            <a:ext cx="170517" cy="6871448"/>
          </a:xfrm>
          <a:prstGeom prst="rect">
            <a:avLst/>
          </a:prstGeom>
          <a:solidFill>
            <a:schemeClr val="accent1">
              <a:lumMod val="7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 name="Rectangle 1">
            <a:extLst>
              <a:ext uri="{FF2B5EF4-FFF2-40B4-BE49-F238E27FC236}">
                <a16:creationId xmlns:a16="http://schemas.microsoft.com/office/drawing/2014/main" id="{672018EB-864C-432F-DF3C-392BE4F3F7F9}"/>
              </a:ext>
            </a:extLst>
          </p:cNvPr>
          <p:cNvSpPr/>
          <p:nvPr/>
        </p:nvSpPr>
        <p:spPr>
          <a:xfrm>
            <a:off x="1" y="-13448"/>
            <a:ext cx="11053482" cy="954741"/>
          </a:xfrm>
          <a:custGeom>
            <a:avLst/>
            <a:gdLst>
              <a:gd name="connsiteX0" fmla="*/ 0 w 10757647"/>
              <a:gd name="connsiteY0" fmla="*/ 0 h 941294"/>
              <a:gd name="connsiteX1" fmla="*/ 10757647 w 10757647"/>
              <a:gd name="connsiteY1" fmla="*/ 0 h 941294"/>
              <a:gd name="connsiteX2" fmla="*/ 10757647 w 10757647"/>
              <a:gd name="connsiteY2" fmla="*/ 941294 h 941294"/>
              <a:gd name="connsiteX3" fmla="*/ 0 w 10757647"/>
              <a:gd name="connsiteY3" fmla="*/ 941294 h 941294"/>
              <a:gd name="connsiteX4" fmla="*/ 0 w 10757647"/>
              <a:gd name="connsiteY4" fmla="*/ 0 h 941294"/>
              <a:gd name="connsiteX0" fmla="*/ 0 w 11053482"/>
              <a:gd name="connsiteY0" fmla="*/ 13447 h 954741"/>
              <a:gd name="connsiteX1" fmla="*/ 11053482 w 11053482"/>
              <a:gd name="connsiteY1" fmla="*/ 0 h 954741"/>
              <a:gd name="connsiteX2" fmla="*/ 10757647 w 11053482"/>
              <a:gd name="connsiteY2" fmla="*/ 954741 h 954741"/>
              <a:gd name="connsiteX3" fmla="*/ 0 w 11053482"/>
              <a:gd name="connsiteY3" fmla="*/ 954741 h 954741"/>
              <a:gd name="connsiteX4" fmla="*/ 0 w 11053482"/>
              <a:gd name="connsiteY4" fmla="*/ 13447 h 9547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53482" h="954741">
                <a:moveTo>
                  <a:pt x="0" y="13447"/>
                </a:moveTo>
                <a:lnTo>
                  <a:pt x="11053482" y="0"/>
                </a:lnTo>
                <a:lnTo>
                  <a:pt x="10757647" y="954741"/>
                </a:lnTo>
                <a:lnTo>
                  <a:pt x="0" y="954741"/>
                </a:lnTo>
                <a:lnTo>
                  <a:pt x="0" y="13447"/>
                </a:lnTo>
                <a:close/>
              </a:path>
            </a:pathLst>
          </a:custGeom>
          <a:solidFill>
            <a:schemeClr val="accent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TextBox 4">
            <a:extLst>
              <a:ext uri="{FF2B5EF4-FFF2-40B4-BE49-F238E27FC236}">
                <a16:creationId xmlns:a16="http://schemas.microsoft.com/office/drawing/2014/main" id="{0F9950D3-B60C-2F30-8FF4-A803A7BFC266}"/>
              </a:ext>
            </a:extLst>
          </p:cNvPr>
          <p:cNvSpPr txBox="1"/>
          <p:nvPr/>
        </p:nvSpPr>
        <p:spPr>
          <a:xfrm>
            <a:off x="327025" y="142515"/>
            <a:ext cx="10468354" cy="646331"/>
          </a:xfrm>
          <a:prstGeom prst="rect">
            <a:avLst/>
          </a:prstGeom>
          <a:noFill/>
        </p:spPr>
        <p:txBody>
          <a:bodyPr wrap="square">
            <a:spAutoFit/>
          </a:bodyPr>
          <a:lstStyle/>
          <a:p>
            <a:r>
              <a:rPr lang="en-US" sz="3600" i="1" dirty="0">
                <a:solidFill>
                  <a:schemeClr val="bg1"/>
                </a:solidFill>
                <a:latin typeface="Cambria" panose="02040503050406030204" pitchFamily="18" charset="0"/>
                <a:ea typeface="Cambria" panose="02040503050406030204" pitchFamily="18" charset="0"/>
              </a:rPr>
              <a:t>Procedure before Appellate Tribunal</a:t>
            </a:r>
            <a:endParaRPr lang="en-IN" sz="3600" i="1" dirty="0">
              <a:solidFill>
                <a:schemeClr val="bg1"/>
              </a:solidFill>
              <a:latin typeface="Cambria" panose="02040503050406030204" pitchFamily="18" charset="0"/>
              <a:ea typeface="Cambria" panose="02040503050406030204" pitchFamily="18" charset="0"/>
            </a:endParaRPr>
          </a:p>
        </p:txBody>
      </p:sp>
      <p:sp>
        <p:nvSpPr>
          <p:cNvPr id="11" name="Title 2">
            <a:extLst>
              <a:ext uri="{FF2B5EF4-FFF2-40B4-BE49-F238E27FC236}">
                <a16:creationId xmlns:a16="http://schemas.microsoft.com/office/drawing/2014/main" id="{E8B7B999-3ACE-184D-D93D-DD1E62AE23E1}"/>
              </a:ext>
            </a:extLst>
          </p:cNvPr>
          <p:cNvSpPr>
            <a:spLocks noGrp="1"/>
          </p:cNvSpPr>
          <p:nvPr>
            <p:ph type="title"/>
          </p:nvPr>
        </p:nvSpPr>
        <p:spPr>
          <a:xfrm>
            <a:off x="0" y="1601614"/>
            <a:ext cx="3240803" cy="1184115"/>
          </a:xfrm>
          <a:solidFill>
            <a:schemeClr val="accent1">
              <a:lumMod val="75000"/>
            </a:schemeClr>
          </a:solidFill>
        </p:spPr>
        <p:txBody>
          <a:bodyPr/>
          <a:lstStyle/>
          <a:p>
            <a:r>
              <a:rPr lang="en-US" sz="2600" dirty="0">
                <a:solidFill>
                  <a:schemeClr val="bg1"/>
                </a:solidFill>
                <a:latin typeface="Cambria" panose="02040503050406030204" pitchFamily="18" charset="0"/>
                <a:ea typeface="Cambria" panose="02040503050406030204" pitchFamily="18" charset="0"/>
              </a:rPr>
              <a:t>GST Appellate Tribunal (Procedure) Rules, 2025</a:t>
            </a:r>
            <a:r>
              <a:rPr lang="en-US" sz="2400" dirty="0">
                <a:solidFill>
                  <a:schemeClr val="bg1"/>
                </a:solidFill>
                <a:latin typeface="Cambria" panose="02040503050406030204" pitchFamily="18" charset="0"/>
                <a:ea typeface="Cambria" panose="02040503050406030204" pitchFamily="18" charset="0"/>
              </a:rPr>
              <a:t> </a:t>
            </a:r>
          </a:p>
        </p:txBody>
      </p:sp>
      <p:graphicFrame>
        <p:nvGraphicFramePr>
          <p:cNvPr id="8" name="Table 7">
            <a:extLst>
              <a:ext uri="{FF2B5EF4-FFF2-40B4-BE49-F238E27FC236}">
                <a16:creationId xmlns:a16="http://schemas.microsoft.com/office/drawing/2014/main" id="{BB2EBA5F-DD4B-D517-71AF-0DB18B94111F}"/>
              </a:ext>
            </a:extLst>
          </p:cNvPr>
          <p:cNvGraphicFramePr>
            <a:graphicFrameLocks noGrp="1"/>
          </p:cNvGraphicFramePr>
          <p:nvPr>
            <p:extLst>
              <p:ext uri="{D42A27DB-BD31-4B8C-83A1-F6EECF244321}">
                <p14:modId xmlns:p14="http://schemas.microsoft.com/office/powerpoint/2010/main" val="474116141"/>
              </p:ext>
            </p:extLst>
          </p:nvPr>
        </p:nvGraphicFramePr>
        <p:xfrm>
          <a:off x="3567143" y="1601614"/>
          <a:ext cx="8128000" cy="4114800"/>
        </p:xfrm>
        <a:graphic>
          <a:graphicData uri="http://schemas.openxmlformats.org/drawingml/2006/table">
            <a:tbl>
              <a:tblPr firstRow="1" bandRow="1">
                <a:tableStyleId>{5C22544A-7EE6-4342-B048-85BDC9FD1C3A}</a:tableStyleId>
              </a:tblPr>
              <a:tblGrid>
                <a:gridCol w="1993685">
                  <a:extLst>
                    <a:ext uri="{9D8B030D-6E8A-4147-A177-3AD203B41FA5}">
                      <a16:colId xmlns:a16="http://schemas.microsoft.com/office/drawing/2014/main" val="2613449525"/>
                    </a:ext>
                  </a:extLst>
                </a:gridCol>
                <a:gridCol w="6134315">
                  <a:extLst>
                    <a:ext uri="{9D8B030D-6E8A-4147-A177-3AD203B41FA5}">
                      <a16:colId xmlns:a16="http://schemas.microsoft.com/office/drawing/2014/main" val="1979174059"/>
                    </a:ext>
                  </a:extLst>
                </a:gridCol>
              </a:tblGrid>
              <a:tr h="370840">
                <a:tc>
                  <a:txBody>
                    <a:bodyPr/>
                    <a:lstStyle/>
                    <a:p>
                      <a:r>
                        <a:rPr lang="en-US" sz="1800" b="1" dirty="0">
                          <a:solidFill>
                            <a:schemeClr val="tx1"/>
                          </a:solidFill>
                          <a:latin typeface="Cambria" panose="02040503050406030204" pitchFamily="18" charset="0"/>
                          <a:ea typeface="Cambria" panose="02040503050406030204" pitchFamily="18" charset="0"/>
                        </a:rPr>
                        <a:t>Operative Portion of the Order (Rule 100)</a:t>
                      </a:r>
                      <a:endParaRPr lang="en-IN" sz="1800" b="1" dirty="0">
                        <a:solidFill>
                          <a:schemeClr val="tx1"/>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342900" marR="0" lvl="0"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1" i="1" u="none" dirty="0">
                          <a:solidFill>
                            <a:schemeClr val="tx1"/>
                          </a:solidFill>
                          <a:latin typeface="Cambria" panose="02040503050406030204" pitchFamily="18" charset="0"/>
                          <a:ea typeface="Cambria" panose="02040503050406030204" pitchFamily="18" charset="0"/>
                        </a:rPr>
                        <a:t>All orders or directions of the Bench shall be stated in clear and precise terms in the last paragraph of the order.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52706515"/>
                  </a:ext>
                </a:extLst>
              </a:tr>
              <a:tr h="370840">
                <a:tc>
                  <a:txBody>
                    <a:bodyPr/>
                    <a:lstStyle/>
                    <a:p>
                      <a:r>
                        <a:rPr lang="en-IN" sz="1800" b="1" dirty="0">
                          <a:solidFill>
                            <a:schemeClr val="tx1"/>
                          </a:solidFill>
                          <a:latin typeface="Cambria" panose="02040503050406030204" pitchFamily="18" charset="0"/>
                          <a:ea typeface="Cambria" panose="02040503050406030204" pitchFamily="18" charset="0"/>
                        </a:rPr>
                        <a:t>Pronouncement of Order</a:t>
                      </a:r>
                    </a:p>
                    <a:p>
                      <a:r>
                        <a:rPr lang="en-IN" sz="1800" b="1" dirty="0">
                          <a:solidFill>
                            <a:schemeClr val="tx1"/>
                          </a:solidFill>
                          <a:latin typeface="Cambria" panose="02040503050406030204" pitchFamily="18" charset="0"/>
                          <a:ea typeface="Cambria" panose="02040503050406030204" pitchFamily="18" charset="0"/>
                        </a:rPr>
                        <a:t>(Rule 103)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342900" marR="0" lvl="0"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0" u="none" dirty="0">
                          <a:solidFill>
                            <a:schemeClr val="tx1"/>
                          </a:solidFill>
                          <a:latin typeface="Cambria" panose="02040503050406030204" pitchFamily="18" charset="0"/>
                          <a:ea typeface="Cambria" panose="02040503050406030204" pitchFamily="18" charset="0"/>
                        </a:rPr>
                        <a:t>The Appellate Tribunal, shall pronounce an order </a:t>
                      </a:r>
                      <a:r>
                        <a:rPr lang="en-US" sz="1800" b="1" i="1" u="none" dirty="0">
                          <a:solidFill>
                            <a:schemeClr val="tx1"/>
                          </a:solidFill>
                          <a:latin typeface="Cambria" panose="02040503050406030204" pitchFamily="18" charset="0"/>
                          <a:ea typeface="Cambria" panose="02040503050406030204" pitchFamily="18" charset="0"/>
                        </a:rPr>
                        <a:t>not later than thirty days</a:t>
                      </a:r>
                      <a:r>
                        <a:rPr lang="en-US" sz="1800" b="0" u="none" dirty="0">
                          <a:solidFill>
                            <a:schemeClr val="tx1"/>
                          </a:solidFill>
                          <a:latin typeface="Cambria" panose="02040503050406030204" pitchFamily="18" charset="0"/>
                          <a:ea typeface="Cambria" panose="02040503050406030204" pitchFamily="18" charset="0"/>
                        </a:rPr>
                        <a:t> from the final hearing excluding vacations or holidays.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35310912"/>
                  </a:ext>
                </a:extLst>
              </a:tr>
              <a:tr h="370840">
                <a:tc>
                  <a:txBody>
                    <a:bodyPr/>
                    <a:lstStyle/>
                    <a:p>
                      <a:r>
                        <a:rPr lang="en-IN" sz="1800" b="1" dirty="0">
                          <a:solidFill>
                            <a:schemeClr val="tx1"/>
                          </a:solidFill>
                          <a:latin typeface="Cambria" panose="02040503050406030204" pitchFamily="18" charset="0"/>
                          <a:ea typeface="Cambria" panose="02040503050406030204" pitchFamily="18" charset="0"/>
                        </a:rPr>
                        <a:t>Enlargement of Time (Rule 107)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342900" marR="0" lvl="0"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0" u="none" dirty="0">
                          <a:solidFill>
                            <a:schemeClr val="tx1"/>
                          </a:solidFill>
                          <a:latin typeface="Cambria" panose="02040503050406030204" pitchFamily="18" charset="0"/>
                          <a:ea typeface="Cambria" panose="02040503050406030204" pitchFamily="18" charset="0"/>
                        </a:rPr>
                        <a:t>Where any period is fixed by or under these rules, or granted by Appellate Tribunal for the doing of any act, or filing of any document or representation, the Appellate Tribunal may, </a:t>
                      </a:r>
                      <a:r>
                        <a:rPr lang="en-US" sz="1800" b="1" i="1" u="none" dirty="0">
                          <a:solidFill>
                            <a:schemeClr val="tx1"/>
                          </a:solidFill>
                          <a:latin typeface="Cambria" panose="02040503050406030204" pitchFamily="18" charset="0"/>
                          <a:ea typeface="Cambria" panose="02040503050406030204" pitchFamily="18" charset="0"/>
                        </a:rPr>
                        <a:t>in its discretion</a:t>
                      </a:r>
                      <a:r>
                        <a:rPr lang="en-US" sz="1800" b="0" i="1" u="none" dirty="0">
                          <a:solidFill>
                            <a:schemeClr val="tx1"/>
                          </a:solidFill>
                          <a:latin typeface="Cambria" panose="02040503050406030204" pitchFamily="18" charset="0"/>
                          <a:ea typeface="Cambria" panose="02040503050406030204" pitchFamily="18" charset="0"/>
                        </a:rPr>
                        <a:t> </a:t>
                      </a:r>
                      <a:r>
                        <a:rPr lang="en-US" sz="1800" b="1" i="1" u="none" dirty="0">
                          <a:solidFill>
                            <a:schemeClr val="tx1"/>
                          </a:solidFill>
                          <a:latin typeface="Cambria" panose="02040503050406030204" pitchFamily="18" charset="0"/>
                          <a:ea typeface="Cambria" panose="02040503050406030204" pitchFamily="18" charset="0"/>
                        </a:rPr>
                        <a:t>from time to time</a:t>
                      </a:r>
                      <a:r>
                        <a:rPr lang="en-US" sz="1800" b="0" i="1" u="none" dirty="0">
                          <a:solidFill>
                            <a:schemeClr val="tx1"/>
                          </a:solidFill>
                          <a:latin typeface="Cambria" panose="02040503050406030204" pitchFamily="18" charset="0"/>
                          <a:ea typeface="Cambria" panose="02040503050406030204" pitchFamily="18" charset="0"/>
                        </a:rPr>
                        <a:t> </a:t>
                      </a:r>
                      <a:r>
                        <a:rPr lang="en-US" sz="1800" b="1" i="1" u="none" dirty="0">
                          <a:solidFill>
                            <a:schemeClr val="tx1"/>
                          </a:solidFill>
                          <a:latin typeface="Cambria" panose="02040503050406030204" pitchFamily="18" charset="0"/>
                          <a:ea typeface="Cambria" panose="02040503050406030204" pitchFamily="18" charset="0"/>
                        </a:rPr>
                        <a:t>in the interest of justice</a:t>
                      </a:r>
                      <a:r>
                        <a:rPr lang="en-US" sz="1800" b="0" i="1" u="none" dirty="0">
                          <a:solidFill>
                            <a:schemeClr val="tx1"/>
                          </a:solidFill>
                          <a:latin typeface="Cambria" panose="02040503050406030204" pitchFamily="18" charset="0"/>
                          <a:ea typeface="Cambria" panose="02040503050406030204" pitchFamily="18" charset="0"/>
                        </a:rPr>
                        <a:t> </a:t>
                      </a:r>
                      <a:r>
                        <a:rPr lang="en-US" sz="1800" b="1" i="1" u="none" dirty="0">
                          <a:solidFill>
                            <a:schemeClr val="tx1"/>
                          </a:solidFill>
                          <a:latin typeface="Cambria" panose="02040503050406030204" pitchFamily="18" charset="0"/>
                          <a:ea typeface="Cambria" panose="02040503050406030204" pitchFamily="18" charset="0"/>
                        </a:rPr>
                        <a:t>and for reasons to be recorded</a:t>
                      </a:r>
                      <a:r>
                        <a:rPr lang="en-US" sz="1800" b="0" i="1" u="none" dirty="0">
                          <a:solidFill>
                            <a:schemeClr val="tx1"/>
                          </a:solidFill>
                          <a:latin typeface="Cambria" panose="02040503050406030204" pitchFamily="18" charset="0"/>
                          <a:ea typeface="Cambria" panose="02040503050406030204" pitchFamily="18" charset="0"/>
                        </a:rPr>
                        <a:t>, </a:t>
                      </a:r>
                      <a:r>
                        <a:rPr lang="en-US" sz="1800" b="1" i="1" u="none" dirty="0">
                          <a:solidFill>
                            <a:schemeClr val="tx1"/>
                          </a:solidFill>
                          <a:latin typeface="Cambria" panose="02040503050406030204" pitchFamily="18" charset="0"/>
                          <a:ea typeface="Cambria" panose="02040503050406030204" pitchFamily="18" charset="0"/>
                        </a:rPr>
                        <a:t>enlarge such period</a:t>
                      </a:r>
                      <a:r>
                        <a:rPr lang="en-US" sz="1800" b="0" i="1" u="none" dirty="0">
                          <a:solidFill>
                            <a:schemeClr val="tx1"/>
                          </a:solidFill>
                          <a:latin typeface="Cambria" panose="02040503050406030204" pitchFamily="18" charset="0"/>
                          <a:ea typeface="Cambria" panose="02040503050406030204" pitchFamily="18" charset="0"/>
                        </a:rPr>
                        <a:t>,</a:t>
                      </a:r>
                      <a:r>
                        <a:rPr lang="en-US" sz="1800" b="0" u="none" dirty="0">
                          <a:solidFill>
                            <a:schemeClr val="tx1"/>
                          </a:solidFill>
                          <a:latin typeface="Cambria" panose="02040503050406030204" pitchFamily="18" charset="0"/>
                          <a:ea typeface="Cambria" panose="02040503050406030204" pitchFamily="18" charset="0"/>
                        </a:rPr>
                        <a:t> even though the period fixed by or under these rules or granted by the Appellate Tribunal may have expired.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38887431"/>
                  </a:ext>
                </a:extLst>
              </a:tr>
            </a:tbl>
          </a:graphicData>
        </a:graphic>
      </p:graphicFrame>
    </p:spTree>
    <p:extLst>
      <p:ext uri="{BB962C8B-B14F-4D97-AF65-F5344CB8AC3E}">
        <p14:creationId xmlns:p14="http://schemas.microsoft.com/office/powerpoint/2010/main" val="123752906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38C766-9E5E-8667-2AC6-18893D5356DC}"/>
            </a:ext>
          </a:extLst>
        </p:cNvPr>
        <p:cNvGrpSpPr/>
        <p:nvPr/>
      </p:nvGrpSpPr>
      <p:grpSpPr>
        <a:xfrm>
          <a:off x="0" y="0"/>
          <a:ext cx="0" cy="0"/>
          <a:chOff x="0" y="0"/>
          <a:chExt cx="0" cy="0"/>
        </a:xfrm>
      </p:grpSpPr>
      <p:sp>
        <p:nvSpPr>
          <p:cNvPr id="9" name="Text Placeholder 8">
            <a:extLst>
              <a:ext uri="{FF2B5EF4-FFF2-40B4-BE49-F238E27FC236}">
                <a16:creationId xmlns:a16="http://schemas.microsoft.com/office/drawing/2014/main" id="{7D584F4E-C264-0E32-F66E-70D2C14A3C6E}"/>
              </a:ext>
            </a:extLst>
          </p:cNvPr>
          <p:cNvSpPr>
            <a:spLocks noGrp="1"/>
          </p:cNvSpPr>
          <p:nvPr>
            <p:ph type="body" sz="quarter" idx="27"/>
          </p:nvPr>
        </p:nvSpPr>
        <p:spPr/>
        <p:txBody>
          <a:bodyPr/>
          <a:lstStyle/>
          <a:p>
            <a:r>
              <a:rPr lang="en-US" dirty="0"/>
              <a:t>ROI</a:t>
            </a:r>
          </a:p>
        </p:txBody>
      </p:sp>
      <p:sp>
        <p:nvSpPr>
          <p:cNvPr id="2" name="Rectangle 1">
            <a:extLst>
              <a:ext uri="{FF2B5EF4-FFF2-40B4-BE49-F238E27FC236}">
                <a16:creationId xmlns:a16="http://schemas.microsoft.com/office/drawing/2014/main" id="{DF520DB5-E6E1-3050-38E0-3F4905A579D0}"/>
              </a:ext>
            </a:extLst>
          </p:cNvPr>
          <p:cNvSpPr/>
          <p:nvPr/>
        </p:nvSpPr>
        <p:spPr>
          <a:xfrm>
            <a:off x="12021483" y="0"/>
            <a:ext cx="170517" cy="6871448"/>
          </a:xfrm>
          <a:prstGeom prst="rect">
            <a:avLst/>
          </a:prstGeom>
          <a:solidFill>
            <a:schemeClr val="accent1">
              <a:lumMod val="7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 name="Rectangle 1">
            <a:extLst>
              <a:ext uri="{FF2B5EF4-FFF2-40B4-BE49-F238E27FC236}">
                <a16:creationId xmlns:a16="http://schemas.microsoft.com/office/drawing/2014/main" id="{3D335B3A-9BB0-8513-D38C-4371B93ECBC7}"/>
              </a:ext>
            </a:extLst>
          </p:cNvPr>
          <p:cNvSpPr/>
          <p:nvPr/>
        </p:nvSpPr>
        <p:spPr>
          <a:xfrm>
            <a:off x="1" y="-13448"/>
            <a:ext cx="11053482" cy="954741"/>
          </a:xfrm>
          <a:custGeom>
            <a:avLst/>
            <a:gdLst>
              <a:gd name="connsiteX0" fmla="*/ 0 w 10757647"/>
              <a:gd name="connsiteY0" fmla="*/ 0 h 941294"/>
              <a:gd name="connsiteX1" fmla="*/ 10757647 w 10757647"/>
              <a:gd name="connsiteY1" fmla="*/ 0 h 941294"/>
              <a:gd name="connsiteX2" fmla="*/ 10757647 w 10757647"/>
              <a:gd name="connsiteY2" fmla="*/ 941294 h 941294"/>
              <a:gd name="connsiteX3" fmla="*/ 0 w 10757647"/>
              <a:gd name="connsiteY3" fmla="*/ 941294 h 941294"/>
              <a:gd name="connsiteX4" fmla="*/ 0 w 10757647"/>
              <a:gd name="connsiteY4" fmla="*/ 0 h 941294"/>
              <a:gd name="connsiteX0" fmla="*/ 0 w 11053482"/>
              <a:gd name="connsiteY0" fmla="*/ 13447 h 954741"/>
              <a:gd name="connsiteX1" fmla="*/ 11053482 w 11053482"/>
              <a:gd name="connsiteY1" fmla="*/ 0 h 954741"/>
              <a:gd name="connsiteX2" fmla="*/ 10757647 w 11053482"/>
              <a:gd name="connsiteY2" fmla="*/ 954741 h 954741"/>
              <a:gd name="connsiteX3" fmla="*/ 0 w 11053482"/>
              <a:gd name="connsiteY3" fmla="*/ 954741 h 954741"/>
              <a:gd name="connsiteX4" fmla="*/ 0 w 11053482"/>
              <a:gd name="connsiteY4" fmla="*/ 13447 h 9547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53482" h="954741">
                <a:moveTo>
                  <a:pt x="0" y="13447"/>
                </a:moveTo>
                <a:lnTo>
                  <a:pt x="11053482" y="0"/>
                </a:lnTo>
                <a:lnTo>
                  <a:pt x="10757647" y="954741"/>
                </a:lnTo>
                <a:lnTo>
                  <a:pt x="0" y="954741"/>
                </a:lnTo>
                <a:lnTo>
                  <a:pt x="0" y="13447"/>
                </a:lnTo>
                <a:close/>
              </a:path>
            </a:pathLst>
          </a:custGeom>
          <a:solidFill>
            <a:schemeClr val="accent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TextBox 4">
            <a:extLst>
              <a:ext uri="{FF2B5EF4-FFF2-40B4-BE49-F238E27FC236}">
                <a16:creationId xmlns:a16="http://schemas.microsoft.com/office/drawing/2014/main" id="{9CBB2335-20C4-802A-DC64-D2D95FD217C6}"/>
              </a:ext>
            </a:extLst>
          </p:cNvPr>
          <p:cNvSpPr txBox="1"/>
          <p:nvPr/>
        </p:nvSpPr>
        <p:spPr>
          <a:xfrm>
            <a:off x="327025" y="142515"/>
            <a:ext cx="10468354" cy="646331"/>
          </a:xfrm>
          <a:prstGeom prst="rect">
            <a:avLst/>
          </a:prstGeom>
          <a:noFill/>
        </p:spPr>
        <p:txBody>
          <a:bodyPr wrap="square">
            <a:spAutoFit/>
          </a:bodyPr>
          <a:lstStyle/>
          <a:p>
            <a:r>
              <a:rPr lang="en-US" sz="3600" i="1" dirty="0">
                <a:solidFill>
                  <a:schemeClr val="bg1"/>
                </a:solidFill>
                <a:latin typeface="Cambria" panose="02040503050406030204" pitchFamily="18" charset="0"/>
                <a:ea typeface="Cambria" panose="02040503050406030204" pitchFamily="18" charset="0"/>
              </a:rPr>
              <a:t>Procedure before Appellate Tribunal</a:t>
            </a:r>
            <a:endParaRPr lang="en-IN" sz="3600" i="1" dirty="0">
              <a:solidFill>
                <a:schemeClr val="bg1"/>
              </a:solidFill>
              <a:latin typeface="Cambria" panose="02040503050406030204" pitchFamily="18" charset="0"/>
              <a:ea typeface="Cambria" panose="02040503050406030204" pitchFamily="18" charset="0"/>
            </a:endParaRPr>
          </a:p>
        </p:txBody>
      </p:sp>
      <p:sp>
        <p:nvSpPr>
          <p:cNvPr id="11" name="Title 2">
            <a:extLst>
              <a:ext uri="{FF2B5EF4-FFF2-40B4-BE49-F238E27FC236}">
                <a16:creationId xmlns:a16="http://schemas.microsoft.com/office/drawing/2014/main" id="{31B4C62B-CFE4-FB02-1E12-545E52BE778E}"/>
              </a:ext>
            </a:extLst>
          </p:cNvPr>
          <p:cNvSpPr>
            <a:spLocks noGrp="1"/>
          </p:cNvSpPr>
          <p:nvPr>
            <p:ph type="title"/>
          </p:nvPr>
        </p:nvSpPr>
        <p:spPr>
          <a:xfrm>
            <a:off x="0" y="1601614"/>
            <a:ext cx="3240803" cy="1184115"/>
          </a:xfrm>
          <a:solidFill>
            <a:schemeClr val="accent1">
              <a:lumMod val="75000"/>
            </a:schemeClr>
          </a:solidFill>
        </p:spPr>
        <p:txBody>
          <a:bodyPr/>
          <a:lstStyle/>
          <a:p>
            <a:r>
              <a:rPr lang="en-US" sz="2600" dirty="0">
                <a:solidFill>
                  <a:schemeClr val="bg1"/>
                </a:solidFill>
                <a:latin typeface="Cambria" panose="02040503050406030204" pitchFamily="18" charset="0"/>
                <a:ea typeface="Cambria" panose="02040503050406030204" pitchFamily="18" charset="0"/>
              </a:rPr>
              <a:t>GST Appellate Tribunal (Procedure) Rules, 2025</a:t>
            </a:r>
            <a:r>
              <a:rPr lang="en-US" sz="2400" dirty="0">
                <a:solidFill>
                  <a:schemeClr val="bg1"/>
                </a:solidFill>
                <a:latin typeface="Cambria" panose="02040503050406030204" pitchFamily="18" charset="0"/>
                <a:ea typeface="Cambria" panose="02040503050406030204" pitchFamily="18" charset="0"/>
              </a:rPr>
              <a:t> </a:t>
            </a:r>
          </a:p>
        </p:txBody>
      </p:sp>
      <p:graphicFrame>
        <p:nvGraphicFramePr>
          <p:cNvPr id="8" name="Table 7">
            <a:extLst>
              <a:ext uri="{FF2B5EF4-FFF2-40B4-BE49-F238E27FC236}">
                <a16:creationId xmlns:a16="http://schemas.microsoft.com/office/drawing/2014/main" id="{F0281DB7-F302-D550-3347-D5E73766E520}"/>
              </a:ext>
            </a:extLst>
          </p:cNvPr>
          <p:cNvGraphicFramePr>
            <a:graphicFrameLocks noGrp="1"/>
          </p:cNvGraphicFramePr>
          <p:nvPr>
            <p:extLst>
              <p:ext uri="{D42A27DB-BD31-4B8C-83A1-F6EECF244321}">
                <p14:modId xmlns:p14="http://schemas.microsoft.com/office/powerpoint/2010/main" val="2538560999"/>
              </p:ext>
            </p:extLst>
          </p:nvPr>
        </p:nvGraphicFramePr>
        <p:xfrm>
          <a:off x="3567143" y="1612247"/>
          <a:ext cx="8128000" cy="4754880"/>
        </p:xfrm>
        <a:graphic>
          <a:graphicData uri="http://schemas.openxmlformats.org/drawingml/2006/table">
            <a:tbl>
              <a:tblPr firstRow="1" bandRow="1">
                <a:tableStyleId>{5C22544A-7EE6-4342-B048-85BDC9FD1C3A}</a:tableStyleId>
              </a:tblPr>
              <a:tblGrid>
                <a:gridCol w="1993685">
                  <a:extLst>
                    <a:ext uri="{9D8B030D-6E8A-4147-A177-3AD203B41FA5}">
                      <a16:colId xmlns:a16="http://schemas.microsoft.com/office/drawing/2014/main" val="2613449525"/>
                    </a:ext>
                  </a:extLst>
                </a:gridCol>
                <a:gridCol w="6134315">
                  <a:extLst>
                    <a:ext uri="{9D8B030D-6E8A-4147-A177-3AD203B41FA5}">
                      <a16:colId xmlns:a16="http://schemas.microsoft.com/office/drawing/2014/main" val="1979174059"/>
                    </a:ext>
                  </a:extLst>
                </a:gridCol>
              </a:tblGrid>
              <a:tr h="370840">
                <a:tc>
                  <a:txBody>
                    <a:bodyPr/>
                    <a:lstStyle/>
                    <a:p>
                      <a:r>
                        <a:rPr lang="en-IN" sz="1800" b="1" dirty="0">
                          <a:solidFill>
                            <a:schemeClr val="tx1"/>
                          </a:solidFill>
                          <a:latin typeface="Cambria" panose="02040503050406030204" pitchFamily="18" charset="0"/>
                          <a:ea typeface="Cambria" panose="02040503050406030204" pitchFamily="18" charset="0"/>
                        </a:rPr>
                        <a:t>Electronic filing of Appeals/ Applications (Rule 115)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342900" marR="0" lvl="0"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0" u="none" dirty="0">
                          <a:solidFill>
                            <a:schemeClr val="tx1"/>
                          </a:solidFill>
                          <a:latin typeface="Cambria" panose="02040503050406030204" pitchFamily="18" charset="0"/>
                          <a:ea typeface="Cambria" panose="02040503050406030204" pitchFamily="18" charset="0"/>
                        </a:rPr>
                        <a:t>Every appeal or application to be filed before the Appellate Tribunal shall be </a:t>
                      </a:r>
                      <a:r>
                        <a:rPr lang="en-US" sz="1800" b="1" u="none" dirty="0">
                          <a:solidFill>
                            <a:schemeClr val="tx1"/>
                          </a:solidFill>
                          <a:latin typeface="Cambria" panose="02040503050406030204" pitchFamily="18" charset="0"/>
                          <a:ea typeface="Cambria" panose="02040503050406030204" pitchFamily="18" charset="0"/>
                        </a:rPr>
                        <a:t>uploaded electronically on the GSTAT portal</a:t>
                      </a:r>
                      <a:r>
                        <a:rPr lang="en-US" sz="1800" b="0" u="none" dirty="0">
                          <a:solidFill>
                            <a:schemeClr val="tx1"/>
                          </a:solidFill>
                          <a:latin typeface="Cambria" panose="02040503050406030204" pitchFamily="18" charset="0"/>
                          <a:ea typeface="Cambria" panose="02040503050406030204" pitchFamily="18" charset="0"/>
                        </a:rPr>
                        <a:t>.</a:t>
                      </a:r>
                    </a:p>
                    <a:p>
                      <a:pPr marL="342900" marR="0" lvl="0"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800" b="0" u="none" dirty="0">
                        <a:solidFill>
                          <a:schemeClr val="tx1"/>
                        </a:solidFill>
                        <a:latin typeface="Cambria" panose="02040503050406030204" pitchFamily="18" charset="0"/>
                        <a:ea typeface="Cambria" panose="02040503050406030204" pitchFamily="18" charset="0"/>
                      </a:endParaRPr>
                    </a:p>
                    <a:p>
                      <a:pPr marL="342900" marR="0" lvl="0"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0" u="none" dirty="0">
                          <a:solidFill>
                            <a:schemeClr val="tx1"/>
                          </a:solidFill>
                          <a:latin typeface="Cambria" panose="02040503050406030204" pitchFamily="18" charset="0"/>
                          <a:ea typeface="Cambria" panose="02040503050406030204" pitchFamily="18" charset="0"/>
                        </a:rPr>
                        <a:t>All replies filed and documents shall be </a:t>
                      </a:r>
                      <a:r>
                        <a:rPr lang="en-US" sz="1800" b="1" u="none" dirty="0">
                          <a:solidFill>
                            <a:schemeClr val="tx1"/>
                          </a:solidFill>
                          <a:latin typeface="Cambria" panose="02040503050406030204" pitchFamily="18" charset="0"/>
                          <a:ea typeface="Cambria" panose="02040503050406030204" pitchFamily="18" charset="0"/>
                        </a:rPr>
                        <a:t>signed, verified and uploaded electronically</a:t>
                      </a:r>
                      <a:r>
                        <a:rPr lang="en-US" sz="1800" b="0" u="none" dirty="0">
                          <a:solidFill>
                            <a:schemeClr val="tx1"/>
                          </a:solidFill>
                          <a:latin typeface="Cambria" panose="02040503050406030204" pitchFamily="18" charset="0"/>
                          <a:ea typeface="Cambria" panose="02040503050406030204" pitchFamily="18" charset="0"/>
                        </a:rPr>
                        <a:t> on the GSTAT portal.</a:t>
                      </a:r>
                    </a:p>
                    <a:p>
                      <a:pPr marL="342900" marR="0" lvl="0"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800" b="0" u="none" dirty="0">
                        <a:solidFill>
                          <a:schemeClr val="tx1"/>
                        </a:solidFill>
                        <a:latin typeface="Cambria" panose="02040503050406030204" pitchFamily="18" charset="0"/>
                        <a:ea typeface="Cambria" panose="02040503050406030204" pitchFamily="18" charset="0"/>
                      </a:endParaRPr>
                    </a:p>
                    <a:p>
                      <a:pPr marL="342900" marR="0" lvl="0"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1" u="none" dirty="0">
                          <a:solidFill>
                            <a:schemeClr val="tx1"/>
                          </a:solidFill>
                          <a:latin typeface="Cambria" panose="02040503050406030204" pitchFamily="18" charset="0"/>
                          <a:ea typeface="Cambria" panose="02040503050406030204" pitchFamily="18" charset="0"/>
                        </a:rPr>
                        <a:t>All proceedings</a:t>
                      </a:r>
                      <a:r>
                        <a:rPr lang="en-US" sz="1800" b="0" u="none" dirty="0">
                          <a:solidFill>
                            <a:schemeClr val="tx1"/>
                          </a:solidFill>
                          <a:latin typeface="Cambria" panose="02040503050406030204" pitchFamily="18" charset="0"/>
                          <a:ea typeface="Cambria" panose="02040503050406030204" pitchFamily="18" charset="0"/>
                        </a:rPr>
                        <a:t> before the Appellate Tribunal shall be </a:t>
                      </a:r>
                      <a:r>
                        <a:rPr lang="en-US" sz="1800" b="1" u="none" dirty="0">
                          <a:solidFill>
                            <a:schemeClr val="tx1"/>
                          </a:solidFill>
                          <a:latin typeface="Cambria" panose="02040503050406030204" pitchFamily="18" charset="0"/>
                          <a:ea typeface="Cambria" panose="02040503050406030204" pitchFamily="18" charset="0"/>
                        </a:rPr>
                        <a:t>conducted through the GSTAT portal</a:t>
                      </a:r>
                      <a:r>
                        <a:rPr lang="en-US" sz="1800" b="0" u="none" dirty="0">
                          <a:solidFill>
                            <a:schemeClr val="tx1"/>
                          </a:solidFill>
                          <a:latin typeface="Cambria" panose="02040503050406030204" pitchFamily="18" charset="0"/>
                          <a:ea typeface="Cambria" panose="02040503050406030204" pitchFamily="18" charset="0"/>
                        </a:rPr>
                        <a:t> and all such proceedings shall be recorded on the said portal.</a:t>
                      </a:r>
                    </a:p>
                    <a:p>
                      <a:pPr marL="342900" marR="0" lvl="0"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800" b="0" u="none" dirty="0">
                        <a:solidFill>
                          <a:schemeClr val="tx1"/>
                        </a:solidFill>
                        <a:latin typeface="Cambria" panose="02040503050406030204" pitchFamily="18" charset="0"/>
                        <a:ea typeface="Cambria" panose="02040503050406030204" pitchFamily="18" charset="0"/>
                      </a:endParaRPr>
                    </a:p>
                    <a:p>
                      <a:pPr marL="342900" marR="0" lvl="0"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0" u="none" dirty="0">
                          <a:solidFill>
                            <a:schemeClr val="tx1"/>
                          </a:solidFill>
                          <a:latin typeface="Cambria" panose="02040503050406030204" pitchFamily="18" charset="0"/>
                          <a:ea typeface="Cambria" panose="02040503050406030204" pitchFamily="18" charset="0"/>
                        </a:rPr>
                        <a:t>A summary of the final order passed by the Appellate Tribunal, shall be uploaded.</a:t>
                      </a:r>
                    </a:p>
                    <a:p>
                      <a:pPr marL="342900" marR="0" lvl="0"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800" b="0" u="none" dirty="0">
                        <a:solidFill>
                          <a:schemeClr val="tx1"/>
                        </a:solidFill>
                        <a:latin typeface="Cambria" panose="02040503050406030204" pitchFamily="18" charset="0"/>
                        <a:ea typeface="Cambria" panose="02040503050406030204" pitchFamily="18" charset="0"/>
                      </a:endParaRPr>
                    </a:p>
                    <a:p>
                      <a:pPr marL="342900" marR="0" lvl="0"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1" u="none" dirty="0">
                          <a:solidFill>
                            <a:schemeClr val="tx1"/>
                          </a:solidFill>
                          <a:latin typeface="Cambria" panose="02040503050406030204" pitchFamily="18" charset="0"/>
                          <a:ea typeface="Cambria" panose="02040503050406030204" pitchFamily="18" charset="0"/>
                        </a:rPr>
                        <a:t>All hearings before the Appellate Tribunal may be conducted, either in the physical mode or upon the permission of the President, in the electronic mode.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35310912"/>
                  </a:ext>
                </a:extLst>
              </a:tr>
            </a:tbl>
          </a:graphicData>
        </a:graphic>
      </p:graphicFrame>
    </p:spTree>
    <p:extLst>
      <p:ext uri="{BB962C8B-B14F-4D97-AF65-F5344CB8AC3E}">
        <p14:creationId xmlns:p14="http://schemas.microsoft.com/office/powerpoint/2010/main" val="62376425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11DD05-CFB3-8DC2-4EBE-7C0959644814}"/>
            </a:ext>
          </a:extLst>
        </p:cNvPr>
        <p:cNvGrpSpPr/>
        <p:nvPr/>
      </p:nvGrpSpPr>
      <p:grpSpPr>
        <a:xfrm>
          <a:off x="0" y="0"/>
          <a:ext cx="0" cy="0"/>
          <a:chOff x="0" y="0"/>
          <a:chExt cx="0" cy="0"/>
        </a:xfrm>
      </p:grpSpPr>
      <p:sp>
        <p:nvSpPr>
          <p:cNvPr id="9" name="Text Placeholder 8">
            <a:extLst>
              <a:ext uri="{FF2B5EF4-FFF2-40B4-BE49-F238E27FC236}">
                <a16:creationId xmlns:a16="http://schemas.microsoft.com/office/drawing/2014/main" id="{6CB84DF0-1707-69EB-40E3-7211D4BE21E2}"/>
              </a:ext>
            </a:extLst>
          </p:cNvPr>
          <p:cNvSpPr>
            <a:spLocks noGrp="1"/>
          </p:cNvSpPr>
          <p:nvPr>
            <p:ph type="body" sz="quarter" idx="27"/>
          </p:nvPr>
        </p:nvSpPr>
        <p:spPr/>
        <p:txBody>
          <a:bodyPr/>
          <a:lstStyle/>
          <a:p>
            <a:r>
              <a:rPr lang="en-US" dirty="0"/>
              <a:t>ROI</a:t>
            </a:r>
          </a:p>
        </p:txBody>
      </p:sp>
      <p:sp>
        <p:nvSpPr>
          <p:cNvPr id="2" name="Rectangle 1">
            <a:extLst>
              <a:ext uri="{FF2B5EF4-FFF2-40B4-BE49-F238E27FC236}">
                <a16:creationId xmlns:a16="http://schemas.microsoft.com/office/drawing/2014/main" id="{6CFCD381-D664-0903-7637-BDD9C9A82417}"/>
              </a:ext>
            </a:extLst>
          </p:cNvPr>
          <p:cNvSpPr/>
          <p:nvPr/>
        </p:nvSpPr>
        <p:spPr>
          <a:xfrm>
            <a:off x="12021483" y="0"/>
            <a:ext cx="170517" cy="6871448"/>
          </a:xfrm>
          <a:prstGeom prst="rect">
            <a:avLst/>
          </a:prstGeom>
          <a:solidFill>
            <a:schemeClr val="accent1">
              <a:lumMod val="7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 name="Rectangle 1">
            <a:extLst>
              <a:ext uri="{FF2B5EF4-FFF2-40B4-BE49-F238E27FC236}">
                <a16:creationId xmlns:a16="http://schemas.microsoft.com/office/drawing/2014/main" id="{7FA7E7EC-B076-0F6B-454B-F313126AFC4A}"/>
              </a:ext>
            </a:extLst>
          </p:cNvPr>
          <p:cNvSpPr/>
          <p:nvPr/>
        </p:nvSpPr>
        <p:spPr>
          <a:xfrm>
            <a:off x="1" y="-13448"/>
            <a:ext cx="11053482" cy="954741"/>
          </a:xfrm>
          <a:custGeom>
            <a:avLst/>
            <a:gdLst>
              <a:gd name="connsiteX0" fmla="*/ 0 w 10757647"/>
              <a:gd name="connsiteY0" fmla="*/ 0 h 941294"/>
              <a:gd name="connsiteX1" fmla="*/ 10757647 w 10757647"/>
              <a:gd name="connsiteY1" fmla="*/ 0 h 941294"/>
              <a:gd name="connsiteX2" fmla="*/ 10757647 w 10757647"/>
              <a:gd name="connsiteY2" fmla="*/ 941294 h 941294"/>
              <a:gd name="connsiteX3" fmla="*/ 0 w 10757647"/>
              <a:gd name="connsiteY3" fmla="*/ 941294 h 941294"/>
              <a:gd name="connsiteX4" fmla="*/ 0 w 10757647"/>
              <a:gd name="connsiteY4" fmla="*/ 0 h 941294"/>
              <a:gd name="connsiteX0" fmla="*/ 0 w 11053482"/>
              <a:gd name="connsiteY0" fmla="*/ 13447 h 954741"/>
              <a:gd name="connsiteX1" fmla="*/ 11053482 w 11053482"/>
              <a:gd name="connsiteY1" fmla="*/ 0 h 954741"/>
              <a:gd name="connsiteX2" fmla="*/ 10757647 w 11053482"/>
              <a:gd name="connsiteY2" fmla="*/ 954741 h 954741"/>
              <a:gd name="connsiteX3" fmla="*/ 0 w 11053482"/>
              <a:gd name="connsiteY3" fmla="*/ 954741 h 954741"/>
              <a:gd name="connsiteX4" fmla="*/ 0 w 11053482"/>
              <a:gd name="connsiteY4" fmla="*/ 13447 h 9547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53482" h="954741">
                <a:moveTo>
                  <a:pt x="0" y="13447"/>
                </a:moveTo>
                <a:lnTo>
                  <a:pt x="11053482" y="0"/>
                </a:lnTo>
                <a:lnTo>
                  <a:pt x="10757647" y="954741"/>
                </a:lnTo>
                <a:lnTo>
                  <a:pt x="0" y="954741"/>
                </a:lnTo>
                <a:lnTo>
                  <a:pt x="0" y="13447"/>
                </a:lnTo>
                <a:close/>
              </a:path>
            </a:pathLst>
          </a:custGeom>
          <a:solidFill>
            <a:schemeClr val="accent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TextBox 4">
            <a:extLst>
              <a:ext uri="{FF2B5EF4-FFF2-40B4-BE49-F238E27FC236}">
                <a16:creationId xmlns:a16="http://schemas.microsoft.com/office/drawing/2014/main" id="{C320A351-9AE4-62B6-D323-E95707C81BAE}"/>
              </a:ext>
            </a:extLst>
          </p:cNvPr>
          <p:cNvSpPr txBox="1"/>
          <p:nvPr/>
        </p:nvSpPr>
        <p:spPr>
          <a:xfrm>
            <a:off x="327025" y="142515"/>
            <a:ext cx="10468354" cy="646331"/>
          </a:xfrm>
          <a:prstGeom prst="rect">
            <a:avLst/>
          </a:prstGeom>
          <a:noFill/>
        </p:spPr>
        <p:txBody>
          <a:bodyPr wrap="square">
            <a:spAutoFit/>
          </a:bodyPr>
          <a:lstStyle/>
          <a:p>
            <a:r>
              <a:rPr lang="en-US" sz="3600" i="1" dirty="0">
                <a:solidFill>
                  <a:schemeClr val="bg1"/>
                </a:solidFill>
                <a:latin typeface="Cambria" panose="02040503050406030204" pitchFamily="18" charset="0"/>
                <a:ea typeface="Cambria" panose="02040503050406030204" pitchFamily="18" charset="0"/>
              </a:rPr>
              <a:t>Procedure before Appellate Tribunal</a:t>
            </a:r>
            <a:endParaRPr lang="en-IN" sz="3600" i="1" dirty="0">
              <a:solidFill>
                <a:schemeClr val="bg1"/>
              </a:solidFill>
              <a:latin typeface="Cambria" panose="02040503050406030204" pitchFamily="18" charset="0"/>
              <a:ea typeface="Cambria" panose="02040503050406030204" pitchFamily="18" charset="0"/>
            </a:endParaRPr>
          </a:p>
        </p:txBody>
      </p:sp>
      <p:sp>
        <p:nvSpPr>
          <p:cNvPr id="11" name="Title 2">
            <a:extLst>
              <a:ext uri="{FF2B5EF4-FFF2-40B4-BE49-F238E27FC236}">
                <a16:creationId xmlns:a16="http://schemas.microsoft.com/office/drawing/2014/main" id="{D1F2B6EF-BB69-6E66-06D2-5A8997AA84F8}"/>
              </a:ext>
            </a:extLst>
          </p:cNvPr>
          <p:cNvSpPr>
            <a:spLocks noGrp="1"/>
          </p:cNvSpPr>
          <p:nvPr>
            <p:ph type="title"/>
          </p:nvPr>
        </p:nvSpPr>
        <p:spPr>
          <a:xfrm>
            <a:off x="0" y="1601614"/>
            <a:ext cx="3240803" cy="1184115"/>
          </a:xfrm>
          <a:solidFill>
            <a:schemeClr val="accent1">
              <a:lumMod val="75000"/>
            </a:schemeClr>
          </a:solidFill>
        </p:spPr>
        <p:txBody>
          <a:bodyPr/>
          <a:lstStyle/>
          <a:p>
            <a:r>
              <a:rPr lang="en-US" sz="2600" dirty="0">
                <a:solidFill>
                  <a:schemeClr val="bg1"/>
                </a:solidFill>
                <a:latin typeface="Cambria" panose="02040503050406030204" pitchFamily="18" charset="0"/>
                <a:ea typeface="Cambria" panose="02040503050406030204" pitchFamily="18" charset="0"/>
              </a:rPr>
              <a:t>GST Appellate Tribunal (Procedure) Rules, 2025</a:t>
            </a:r>
            <a:r>
              <a:rPr lang="en-US" sz="2400" dirty="0">
                <a:solidFill>
                  <a:schemeClr val="bg1"/>
                </a:solidFill>
                <a:latin typeface="Cambria" panose="02040503050406030204" pitchFamily="18" charset="0"/>
                <a:ea typeface="Cambria" panose="02040503050406030204" pitchFamily="18" charset="0"/>
              </a:rPr>
              <a:t> </a:t>
            </a:r>
          </a:p>
        </p:txBody>
      </p:sp>
      <p:graphicFrame>
        <p:nvGraphicFramePr>
          <p:cNvPr id="8" name="Table 7">
            <a:extLst>
              <a:ext uri="{FF2B5EF4-FFF2-40B4-BE49-F238E27FC236}">
                <a16:creationId xmlns:a16="http://schemas.microsoft.com/office/drawing/2014/main" id="{0FF43A4C-49C7-48FC-AC4B-E30552657193}"/>
              </a:ext>
            </a:extLst>
          </p:cNvPr>
          <p:cNvGraphicFramePr>
            <a:graphicFrameLocks noGrp="1"/>
          </p:cNvGraphicFramePr>
          <p:nvPr>
            <p:extLst>
              <p:ext uri="{D42A27DB-BD31-4B8C-83A1-F6EECF244321}">
                <p14:modId xmlns:p14="http://schemas.microsoft.com/office/powerpoint/2010/main" val="764486286"/>
              </p:ext>
            </p:extLst>
          </p:nvPr>
        </p:nvGraphicFramePr>
        <p:xfrm>
          <a:off x="3567143" y="1601614"/>
          <a:ext cx="8128000" cy="5120640"/>
        </p:xfrm>
        <a:graphic>
          <a:graphicData uri="http://schemas.openxmlformats.org/drawingml/2006/table">
            <a:tbl>
              <a:tblPr firstRow="1" bandRow="1">
                <a:tableStyleId>{5C22544A-7EE6-4342-B048-85BDC9FD1C3A}</a:tableStyleId>
              </a:tblPr>
              <a:tblGrid>
                <a:gridCol w="1993685">
                  <a:extLst>
                    <a:ext uri="{9D8B030D-6E8A-4147-A177-3AD203B41FA5}">
                      <a16:colId xmlns:a16="http://schemas.microsoft.com/office/drawing/2014/main" val="2613449525"/>
                    </a:ext>
                  </a:extLst>
                </a:gridCol>
                <a:gridCol w="6134315">
                  <a:extLst>
                    <a:ext uri="{9D8B030D-6E8A-4147-A177-3AD203B41FA5}">
                      <a16:colId xmlns:a16="http://schemas.microsoft.com/office/drawing/2014/main" val="1979174059"/>
                    </a:ext>
                  </a:extLst>
                </a:gridCol>
              </a:tblGrid>
              <a:tr h="370840">
                <a:tc>
                  <a:txBody>
                    <a:bodyPr/>
                    <a:lstStyle/>
                    <a:p>
                      <a:r>
                        <a:rPr lang="en-IN" sz="1800" b="1" dirty="0">
                          <a:solidFill>
                            <a:schemeClr val="tx1"/>
                          </a:solidFill>
                          <a:latin typeface="Cambria" panose="02040503050406030204" pitchFamily="18" charset="0"/>
                          <a:ea typeface="Cambria" panose="02040503050406030204" pitchFamily="18" charset="0"/>
                        </a:rPr>
                        <a:t>Award of costs in the proceedings </a:t>
                      </a:r>
                    </a:p>
                    <a:p>
                      <a:r>
                        <a:rPr lang="en-IN" sz="1800" b="1" dirty="0">
                          <a:solidFill>
                            <a:schemeClr val="tx1"/>
                          </a:solidFill>
                          <a:latin typeface="Cambria" panose="02040503050406030204" pitchFamily="18" charset="0"/>
                          <a:ea typeface="Cambria" panose="02040503050406030204" pitchFamily="18" charset="0"/>
                        </a:rPr>
                        <a:t>(Rule 120)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342900" marR="0" lvl="0"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0" u="none" dirty="0">
                          <a:solidFill>
                            <a:schemeClr val="tx1"/>
                          </a:solidFill>
                          <a:latin typeface="Cambria" panose="02040503050406030204" pitchFamily="18" charset="0"/>
                          <a:ea typeface="Cambria" panose="02040503050406030204" pitchFamily="18" charset="0"/>
                        </a:rPr>
                        <a:t>Whenever the Appellate Tribunal </a:t>
                      </a:r>
                      <a:r>
                        <a:rPr lang="en-US" sz="1800" b="1" u="none" dirty="0">
                          <a:solidFill>
                            <a:schemeClr val="tx1"/>
                          </a:solidFill>
                          <a:latin typeface="Cambria" panose="02040503050406030204" pitchFamily="18" charset="0"/>
                          <a:ea typeface="Cambria" panose="02040503050406030204" pitchFamily="18" charset="0"/>
                        </a:rPr>
                        <a:t>deems fit,</a:t>
                      </a:r>
                      <a:r>
                        <a:rPr lang="en-US" sz="1800" b="0" u="none" dirty="0">
                          <a:solidFill>
                            <a:schemeClr val="tx1"/>
                          </a:solidFill>
                          <a:latin typeface="Cambria" panose="02040503050406030204" pitchFamily="18" charset="0"/>
                          <a:ea typeface="Cambria" panose="02040503050406030204" pitchFamily="18" charset="0"/>
                        </a:rPr>
                        <a:t> it may award </a:t>
                      </a:r>
                      <a:r>
                        <a:rPr lang="en-US" sz="1800" b="1" u="none" dirty="0">
                          <a:solidFill>
                            <a:schemeClr val="tx1"/>
                          </a:solidFill>
                          <a:latin typeface="Cambria" panose="02040503050406030204" pitchFamily="18" charset="0"/>
                          <a:ea typeface="Cambria" panose="02040503050406030204" pitchFamily="18" charset="0"/>
                        </a:rPr>
                        <a:t>cost for meeting the legal expenses</a:t>
                      </a:r>
                      <a:r>
                        <a:rPr lang="en-US" sz="1800" b="0" u="none" dirty="0">
                          <a:solidFill>
                            <a:schemeClr val="tx1"/>
                          </a:solidFill>
                          <a:latin typeface="Cambria" panose="02040503050406030204" pitchFamily="18" charset="0"/>
                          <a:ea typeface="Cambria" panose="02040503050406030204" pitchFamily="18" charset="0"/>
                        </a:rPr>
                        <a:t> of the respondent of defaulting party.</a:t>
                      </a:r>
                    </a:p>
                    <a:p>
                      <a:pPr marL="342900" marR="0" lvl="0"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800" b="0" u="none" dirty="0">
                        <a:solidFill>
                          <a:schemeClr val="tx1"/>
                        </a:solidFill>
                        <a:latin typeface="Cambria" panose="02040503050406030204" pitchFamily="18" charset="0"/>
                        <a:ea typeface="Cambria" panose="02040503050406030204" pitchFamily="18" charset="0"/>
                      </a:endParaRPr>
                    </a:p>
                    <a:p>
                      <a:pPr marL="342900" marR="0" lvl="0"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0" u="none" dirty="0">
                          <a:solidFill>
                            <a:schemeClr val="tx1"/>
                          </a:solidFill>
                          <a:latin typeface="Cambria" panose="02040503050406030204" pitchFamily="18" charset="0"/>
                          <a:ea typeface="Cambria" panose="02040503050406030204" pitchFamily="18" charset="0"/>
                        </a:rPr>
                        <a:t>The Appellate Tribunal may in suitable cases direct appellant or respondent to bear the cost of litigation of the other side, and </a:t>
                      </a:r>
                      <a:r>
                        <a:rPr lang="en-US" sz="1800" b="1" u="none" dirty="0">
                          <a:solidFill>
                            <a:schemeClr val="tx1"/>
                          </a:solidFill>
                          <a:latin typeface="Cambria" panose="02040503050406030204" pitchFamily="18" charset="0"/>
                          <a:ea typeface="Cambria" panose="02040503050406030204" pitchFamily="18" charset="0"/>
                        </a:rPr>
                        <a:t>in case of abuse of process of court, impose exemplary costs on defaulting party</a:t>
                      </a:r>
                      <a:r>
                        <a:rPr lang="en-US" sz="1800" b="0" u="none" dirty="0">
                          <a:solidFill>
                            <a:schemeClr val="tx1"/>
                          </a:solidFill>
                          <a:latin typeface="Cambria" panose="02040503050406030204" pitchFamily="18" charset="0"/>
                          <a:ea typeface="Cambria" panose="02040503050406030204" pitchFamily="18"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35310912"/>
                  </a:ext>
                </a:extLst>
              </a:tr>
              <a:tr h="370840">
                <a:tc>
                  <a:txBody>
                    <a:bodyPr/>
                    <a:lstStyle/>
                    <a:p>
                      <a:r>
                        <a:rPr lang="en-US" sz="1800" b="1" dirty="0">
                          <a:solidFill>
                            <a:schemeClr val="tx1"/>
                          </a:solidFill>
                          <a:latin typeface="Cambria" panose="02040503050406030204" pitchFamily="18" charset="0"/>
                          <a:ea typeface="Cambria" panose="02040503050406030204" pitchFamily="18" charset="0"/>
                        </a:rPr>
                        <a:t>Dress for the parties </a:t>
                      </a:r>
                    </a:p>
                    <a:p>
                      <a:r>
                        <a:rPr lang="en-US" sz="1800" b="1" dirty="0">
                          <a:solidFill>
                            <a:schemeClr val="tx1"/>
                          </a:solidFill>
                          <a:latin typeface="Cambria" panose="02040503050406030204" pitchFamily="18" charset="0"/>
                          <a:ea typeface="Cambria" panose="02040503050406030204" pitchFamily="18" charset="0"/>
                        </a:rPr>
                        <a:t>(Rule 122)</a:t>
                      </a:r>
                      <a:endParaRPr lang="en-IN" sz="1800" b="1" dirty="0">
                        <a:solidFill>
                          <a:schemeClr val="tx1"/>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342900" marR="0" lvl="0"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0" u="none" dirty="0" err="1">
                          <a:solidFill>
                            <a:schemeClr val="tx1"/>
                          </a:solidFill>
                          <a:latin typeface="Cambria" panose="02040503050406030204" pitchFamily="18" charset="0"/>
                          <a:ea typeface="Cambria" panose="02040503050406030204" pitchFamily="18" charset="0"/>
                        </a:rPr>
                        <a:t>Authorised</a:t>
                      </a:r>
                      <a:r>
                        <a:rPr lang="en-US" sz="1800" b="0" u="none" dirty="0">
                          <a:solidFill>
                            <a:schemeClr val="tx1"/>
                          </a:solidFill>
                          <a:latin typeface="Cambria" panose="02040503050406030204" pitchFamily="18" charset="0"/>
                          <a:ea typeface="Cambria" panose="02040503050406030204" pitchFamily="18" charset="0"/>
                        </a:rPr>
                        <a:t> representative shall appear in his professional dress, if any, and, if there is no such dress —</a:t>
                      </a:r>
                    </a:p>
                    <a:p>
                      <a:pPr marL="342900" marR="0" lvl="0"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1" u="none" dirty="0">
                          <a:solidFill>
                            <a:schemeClr val="tx1"/>
                          </a:solidFill>
                          <a:latin typeface="Cambria" panose="02040503050406030204" pitchFamily="18" charset="0"/>
                          <a:ea typeface="Cambria" panose="02040503050406030204" pitchFamily="18" charset="0"/>
                        </a:rPr>
                        <a:t>(a) Male:</a:t>
                      </a:r>
                      <a:r>
                        <a:rPr lang="en-US" sz="1800" b="0" u="none" dirty="0">
                          <a:solidFill>
                            <a:schemeClr val="tx1"/>
                          </a:solidFill>
                          <a:latin typeface="Cambria" panose="02040503050406030204" pitchFamily="18" charset="0"/>
                          <a:ea typeface="Cambria" panose="02040503050406030204" pitchFamily="18" charset="0"/>
                        </a:rPr>
                        <a:t> In a close-collared black coat, or in an open-collared black coat, with white shirt and black tie; or</a:t>
                      </a:r>
                    </a:p>
                    <a:p>
                      <a:pPr marL="342900" marR="0" lvl="0"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1" u="none" dirty="0">
                          <a:solidFill>
                            <a:schemeClr val="tx1"/>
                          </a:solidFill>
                          <a:latin typeface="Cambria" panose="02040503050406030204" pitchFamily="18" charset="0"/>
                          <a:ea typeface="Cambria" panose="02040503050406030204" pitchFamily="18" charset="0"/>
                        </a:rPr>
                        <a:t>(b) Female:</a:t>
                      </a:r>
                      <a:r>
                        <a:rPr lang="en-US" sz="1800" b="0" u="none" dirty="0">
                          <a:solidFill>
                            <a:schemeClr val="tx1"/>
                          </a:solidFill>
                          <a:latin typeface="Cambria" panose="02040503050406030204" pitchFamily="18" charset="0"/>
                          <a:ea typeface="Cambria" panose="02040503050406030204" pitchFamily="18" charset="0"/>
                        </a:rPr>
                        <a:t> In a black coat over a white sari or any other white dress:</a:t>
                      </a:r>
                    </a:p>
                    <a:p>
                      <a:pPr marL="342900" marR="0" lvl="0"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1" u="none" dirty="0">
                          <a:solidFill>
                            <a:schemeClr val="tx1"/>
                          </a:solidFill>
                          <a:latin typeface="Cambria" panose="02040503050406030204" pitchFamily="18" charset="0"/>
                          <a:ea typeface="Cambria" panose="02040503050406030204" pitchFamily="18" charset="0"/>
                        </a:rPr>
                        <a:t>Summer season:</a:t>
                      </a:r>
                      <a:r>
                        <a:rPr lang="en-US" sz="1800" b="0" u="none" dirty="0">
                          <a:solidFill>
                            <a:schemeClr val="tx1"/>
                          </a:solidFill>
                          <a:latin typeface="Cambria" panose="02040503050406030204" pitchFamily="18" charset="0"/>
                          <a:ea typeface="Cambria" panose="02040503050406030204" pitchFamily="18" charset="0"/>
                        </a:rPr>
                        <a:t> </a:t>
                      </a:r>
                      <a:r>
                        <a:rPr lang="en-US" sz="1800" b="1" u="none" dirty="0">
                          <a:solidFill>
                            <a:schemeClr val="tx1"/>
                          </a:solidFill>
                          <a:latin typeface="Cambria" panose="02040503050406030204" pitchFamily="18" charset="0"/>
                          <a:ea typeface="Cambria" panose="02040503050406030204" pitchFamily="18" charset="0"/>
                        </a:rPr>
                        <a:t>From 15th April to 31st August,</a:t>
                      </a:r>
                      <a:r>
                        <a:rPr lang="en-US" sz="1800" b="0" u="none" dirty="0">
                          <a:solidFill>
                            <a:schemeClr val="tx1"/>
                          </a:solidFill>
                          <a:latin typeface="Cambria" panose="02040503050406030204" pitchFamily="18" charset="0"/>
                          <a:ea typeface="Cambria" panose="02040503050406030204" pitchFamily="18" charset="0"/>
                        </a:rPr>
                        <a:t> the </a:t>
                      </a:r>
                      <a:r>
                        <a:rPr lang="en-US" sz="1800" b="0" u="none" dirty="0" err="1">
                          <a:solidFill>
                            <a:schemeClr val="tx1"/>
                          </a:solidFill>
                          <a:latin typeface="Cambria" panose="02040503050406030204" pitchFamily="18" charset="0"/>
                          <a:ea typeface="Cambria" panose="02040503050406030204" pitchFamily="18" charset="0"/>
                        </a:rPr>
                        <a:t>authorised</a:t>
                      </a:r>
                      <a:r>
                        <a:rPr lang="en-US" sz="1800" b="0" u="none" dirty="0">
                          <a:solidFill>
                            <a:schemeClr val="tx1"/>
                          </a:solidFill>
                          <a:latin typeface="Cambria" panose="02040503050406030204" pitchFamily="18" charset="0"/>
                          <a:ea typeface="Cambria" panose="02040503050406030204" pitchFamily="18" charset="0"/>
                        </a:rPr>
                        <a:t> representatives may, when appearing before a Bench of the Appellate Tribunal, </a:t>
                      </a:r>
                      <a:r>
                        <a:rPr lang="en-US" sz="1800" b="1" u="none" dirty="0">
                          <a:solidFill>
                            <a:schemeClr val="tx1"/>
                          </a:solidFill>
                          <a:latin typeface="Cambria" panose="02040503050406030204" pitchFamily="18" charset="0"/>
                          <a:ea typeface="Cambria" panose="02040503050406030204" pitchFamily="18" charset="0"/>
                        </a:rPr>
                        <a:t>dispense with the wearing of a black coat.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79302566"/>
                  </a:ext>
                </a:extLst>
              </a:tr>
            </a:tbl>
          </a:graphicData>
        </a:graphic>
      </p:graphicFrame>
    </p:spTree>
    <p:extLst>
      <p:ext uri="{BB962C8B-B14F-4D97-AF65-F5344CB8AC3E}">
        <p14:creationId xmlns:p14="http://schemas.microsoft.com/office/powerpoint/2010/main" val="3377508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EE31C7-0C43-62F5-8FCE-6497DAF77C0F}"/>
            </a:ext>
          </a:extLst>
        </p:cNvPr>
        <p:cNvGrpSpPr/>
        <p:nvPr/>
      </p:nvGrpSpPr>
      <p:grpSpPr>
        <a:xfrm>
          <a:off x="0" y="0"/>
          <a:ext cx="0" cy="0"/>
          <a:chOff x="0" y="0"/>
          <a:chExt cx="0" cy="0"/>
        </a:xfrm>
      </p:grpSpPr>
      <p:sp>
        <p:nvSpPr>
          <p:cNvPr id="2" name="Footer Placeholder 1">
            <a:extLst>
              <a:ext uri="{FF2B5EF4-FFF2-40B4-BE49-F238E27FC236}">
                <a16:creationId xmlns:a16="http://schemas.microsoft.com/office/drawing/2014/main" id="{5C84A65A-E84C-0AD5-8EC5-0DBF2A712947}"/>
              </a:ext>
            </a:extLst>
          </p:cNvPr>
          <p:cNvSpPr>
            <a:spLocks noGrp="1"/>
          </p:cNvSpPr>
          <p:nvPr>
            <p:ph type="ftr" sz="quarter" idx="11"/>
          </p:nvPr>
        </p:nvSpPr>
        <p:spPr/>
        <p:txBody>
          <a:bodyPr/>
          <a:lstStyle/>
          <a:p>
            <a:r>
              <a:rPr lang="en-US"/>
              <a:t>HNA &amp; CO LLP</a:t>
            </a:r>
          </a:p>
        </p:txBody>
      </p:sp>
      <p:pic>
        <p:nvPicPr>
          <p:cNvPr id="7" name="Picture 6">
            <a:extLst>
              <a:ext uri="{FF2B5EF4-FFF2-40B4-BE49-F238E27FC236}">
                <a16:creationId xmlns:a16="http://schemas.microsoft.com/office/drawing/2014/main" id="{E5FCE3FE-FAE1-EC2F-2C8D-1EECA0C1F0FC}"/>
              </a:ext>
            </a:extLst>
          </p:cNvPr>
          <p:cNvPicPr>
            <a:picLocks noChangeAspect="1"/>
          </p:cNvPicPr>
          <p:nvPr/>
        </p:nvPicPr>
        <p:blipFill>
          <a:blip r:embed="rId3"/>
          <a:stretch>
            <a:fillRect/>
          </a:stretch>
        </p:blipFill>
        <p:spPr>
          <a:xfrm>
            <a:off x="0" y="0"/>
            <a:ext cx="7139359" cy="6636848"/>
          </a:xfrm>
          <a:prstGeom prst="rect">
            <a:avLst/>
          </a:prstGeom>
        </p:spPr>
      </p:pic>
      <p:sp>
        <p:nvSpPr>
          <p:cNvPr id="8" name="Rectangle 7">
            <a:extLst>
              <a:ext uri="{FF2B5EF4-FFF2-40B4-BE49-F238E27FC236}">
                <a16:creationId xmlns:a16="http://schemas.microsoft.com/office/drawing/2014/main" id="{0EA9FC69-0C1F-A5E1-91BC-A3B3E5870769}"/>
              </a:ext>
            </a:extLst>
          </p:cNvPr>
          <p:cNvSpPr/>
          <p:nvPr/>
        </p:nvSpPr>
        <p:spPr>
          <a:xfrm>
            <a:off x="7519254" y="208275"/>
            <a:ext cx="4192666" cy="6304085"/>
          </a:xfrm>
          <a:prstGeom prst="rect">
            <a:avLst/>
          </a:prstGeom>
          <a:solidFill>
            <a:srgbClr val="09156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bg1"/>
                </a:solidFill>
                <a:latin typeface="Cambria" panose="02040503050406030204" pitchFamily="18" charset="0"/>
                <a:ea typeface="Cambria" panose="02040503050406030204" pitchFamily="18" charset="0"/>
              </a:rPr>
              <a:t>HENCE</a:t>
            </a:r>
          </a:p>
          <a:p>
            <a:pPr algn="ctr"/>
            <a:r>
              <a:rPr lang="en-US" sz="4000" b="1">
                <a:solidFill>
                  <a:schemeClr val="bg1"/>
                </a:solidFill>
                <a:latin typeface="Cambria" panose="02040503050406030204" pitchFamily="18" charset="0"/>
                <a:ea typeface="Cambria" panose="02040503050406030204" pitchFamily="18" charset="0"/>
              </a:rPr>
              <a:t>THE ELEVATED PLATFORM</a:t>
            </a:r>
          </a:p>
          <a:p>
            <a:pPr algn="ctr"/>
            <a:endParaRPr lang="en-US" sz="4000" b="1">
              <a:solidFill>
                <a:schemeClr val="bg1"/>
              </a:solidFill>
              <a:latin typeface="Cambria" panose="02040503050406030204" pitchFamily="18" charset="0"/>
              <a:ea typeface="Cambria" panose="02040503050406030204" pitchFamily="18" charset="0"/>
            </a:endParaRPr>
          </a:p>
          <a:p>
            <a:pPr algn="ctr"/>
            <a:r>
              <a:rPr lang="en-US" sz="4000" b="1">
                <a:solidFill>
                  <a:schemeClr val="bg1"/>
                </a:solidFill>
                <a:latin typeface="Cambria" panose="02040503050406030204" pitchFamily="18" charset="0"/>
                <a:ea typeface="Cambria" panose="02040503050406030204" pitchFamily="18" charset="0"/>
              </a:rPr>
              <a:t>&amp;</a:t>
            </a:r>
          </a:p>
          <a:p>
            <a:pPr algn="ctr"/>
            <a:endParaRPr lang="en-US" sz="4000" b="1">
              <a:solidFill>
                <a:schemeClr val="bg1"/>
              </a:solidFill>
              <a:latin typeface="Cambria" panose="02040503050406030204" pitchFamily="18" charset="0"/>
              <a:ea typeface="Cambria" panose="02040503050406030204" pitchFamily="18" charset="0"/>
            </a:endParaRPr>
          </a:p>
          <a:p>
            <a:pPr algn="ctr"/>
            <a:r>
              <a:rPr lang="en-US" sz="4000" b="1">
                <a:solidFill>
                  <a:schemeClr val="bg1"/>
                </a:solidFill>
                <a:latin typeface="Cambria" panose="02040503050406030204" pitchFamily="18" charset="0"/>
                <a:ea typeface="Cambria" panose="02040503050406030204" pitchFamily="18" charset="0"/>
              </a:rPr>
              <a:t>THE ORIGIN</a:t>
            </a:r>
          </a:p>
          <a:p>
            <a:pPr algn="ctr"/>
            <a:r>
              <a:rPr lang="en-US" sz="4000" b="1">
                <a:solidFill>
                  <a:schemeClr val="bg1"/>
                </a:solidFill>
                <a:latin typeface="Cambria" panose="02040503050406030204" pitchFamily="18" charset="0"/>
                <a:ea typeface="Cambria" panose="02040503050406030204" pitchFamily="18" charset="0"/>
              </a:rPr>
              <a:t> OF WORD</a:t>
            </a:r>
          </a:p>
          <a:p>
            <a:pPr algn="ctr"/>
            <a:endParaRPr lang="en-US" sz="4000" b="1">
              <a:solidFill>
                <a:srgbClr val="FFFF00"/>
              </a:solidFill>
              <a:latin typeface="Cambria" panose="02040503050406030204" pitchFamily="18" charset="0"/>
              <a:ea typeface="Cambria" panose="02040503050406030204" pitchFamily="18" charset="0"/>
            </a:endParaRPr>
          </a:p>
          <a:p>
            <a:pPr algn="ctr"/>
            <a:r>
              <a:rPr lang="en-US" sz="4000" b="1">
                <a:solidFill>
                  <a:schemeClr val="bg1"/>
                </a:solidFill>
                <a:latin typeface="Cambria" panose="02040503050406030204" pitchFamily="18" charset="0"/>
                <a:ea typeface="Cambria" panose="02040503050406030204" pitchFamily="18" charset="0"/>
              </a:rPr>
              <a:t> “ TRIBUNAL ”</a:t>
            </a:r>
            <a:endParaRPr lang="en-IN" sz="4000">
              <a:solidFill>
                <a:schemeClr val="bg1"/>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03066208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FA96FE97-5E27-FC36-5E3A-511A31E6C789}"/>
              </a:ext>
            </a:extLst>
          </p:cNvPr>
          <p:cNvSpPr>
            <a:spLocks noGrp="1"/>
          </p:cNvSpPr>
          <p:nvPr>
            <p:ph type="body" sz="quarter" idx="27"/>
          </p:nvPr>
        </p:nvSpPr>
        <p:spPr/>
        <p:txBody>
          <a:bodyPr/>
          <a:lstStyle/>
          <a:p>
            <a:r>
              <a:rPr lang="en-US" dirty="0"/>
              <a:t>ROI</a:t>
            </a:r>
          </a:p>
        </p:txBody>
      </p:sp>
      <p:sp>
        <p:nvSpPr>
          <p:cNvPr id="10" name="Text Placeholder 9">
            <a:extLst>
              <a:ext uri="{FF2B5EF4-FFF2-40B4-BE49-F238E27FC236}">
                <a16:creationId xmlns:a16="http://schemas.microsoft.com/office/drawing/2014/main" id="{4CE5DE1C-24E7-3841-9376-89E91B4A4762}"/>
              </a:ext>
            </a:extLst>
          </p:cNvPr>
          <p:cNvSpPr>
            <a:spLocks noGrp="1"/>
          </p:cNvSpPr>
          <p:nvPr>
            <p:ph type="body" sz="quarter" idx="28"/>
          </p:nvPr>
        </p:nvSpPr>
        <p:spPr>
          <a:xfrm>
            <a:off x="3982327" y="1529138"/>
            <a:ext cx="7931584" cy="565882"/>
          </a:xfrm>
        </p:spPr>
        <p:txBody>
          <a:bodyPr/>
          <a:lstStyle/>
          <a:p>
            <a:pPr marL="0" indent="0" algn="just">
              <a:buNone/>
            </a:pPr>
            <a:r>
              <a:rPr lang="en-US" sz="2000" b="1" dirty="0">
                <a:solidFill>
                  <a:schemeClr val="tx1"/>
                </a:solidFill>
                <a:latin typeface="Cambria" panose="02040503050406030204" pitchFamily="18" charset="0"/>
                <a:ea typeface="Cambria" panose="02040503050406030204" pitchFamily="18" charset="0"/>
              </a:rPr>
              <a:t>Withdrawal of Appeal/ Application filed: </a:t>
            </a:r>
          </a:p>
          <a:p>
            <a:pPr algn="just"/>
            <a:r>
              <a:rPr lang="en-US" sz="2000" dirty="0">
                <a:solidFill>
                  <a:schemeClr val="tx1"/>
                </a:solidFill>
                <a:latin typeface="Cambria" panose="02040503050406030204" pitchFamily="18" charset="0"/>
                <a:ea typeface="Cambria" panose="02040503050406030204" pitchFamily="18" charset="0"/>
              </a:rPr>
              <a:t>This Rule deals with the withdrawal of appeal or application filed before the GST Appellate Tribunal.</a:t>
            </a:r>
          </a:p>
          <a:p>
            <a:pPr algn="just"/>
            <a:endParaRPr lang="en-US" sz="2000" dirty="0">
              <a:solidFill>
                <a:schemeClr val="tx1"/>
              </a:solidFill>
              <a:latin typeface="Cambria" panose="02040503050406030204" pitchFamily="18" charset="0"/>
              <a:ea typeface="Cambria" panose="02040503050406030204" pitchFamily="18" charset="0"/>
            </a:endParaRPr>
          </a:p>
          <a:p>
            <a:pPr algn="just"/>
            <a:r>
              <a:rPr lang="en-US" sz="2000" dirty="0">
                <a:solidFill>
                  <a:schemeClr val="tx1"/>
                </a:solidFill>
                <a:latin typeface="Cambria" panose="02040503050406030204" pitchFamily="18" charset="0"/>
                <a:ea typeface="Cambria" panose="02040503050406030204" pitchFamily="18" charset="0"/>
              </a:rPr>
              <a:t>The Appellant may withdraw the Appeal or Application, at any time before the issuance of the order by the GST Appellate Tribunal.</a:t>
            </a:r>
          </a:p>
          <a:p>
            <a:pPr algn="just"/>
            <a:endParaRPr lang="en-US" sz="2000" dirty="0">
              <a:solidFill>
                <a:schemeClr val="tx1"/>
              </a:solidFill>
              <a:latin typeface="Cambria" panose="02040503050406030204" pitchFamily="18" charset="0"/>
              <a:ea typeface="Cambria" panose="02040503050406030204" pitchFamily="18" charset="0"/>
            </a:endParaRPr>
          </a:p>
          <a:p>
            <a:pPr algn="just"/>
            <a:r>
              <a:rPr lang="en-US" sz="2000" dirty="0">
                <a:solidFill>
                  <a:schemeClr val="tx1"/>
                </a:solidFill>
                <a:latin typeface="Cambria" panose="02040503050406030204" pitchFamily="18" charset="0"/>
                <a:ea typeface="Cambria" panose="02040503050406030204" pitchFamily="18" charset="0"/>
              </a:rPr>
              <a:t>In case where the final acknowledgement has been issued for the appeal, the withdrawal of the Appeal is required to be approved by the GST Appellate Tribunal. 	 </a:t>
            </a:r>
          </a:p>
        </p:txBody>
      </p:sp>
      <p:pic>
        <p:nvPicPr>
          <p:cNvPr id="192" name="Picture Placeholder 191" descr="Abacus with solid fill">
            <a:extLst>
              <a:ext uri="{FF2B5EF4-FFF2-40B4-BE49-F238E27FC236}">
                <a16:creationId xmlns:a16="http://schemas.microsoft.com/office/drawing/2014/main" id="{03D5E3D1-D423-EF5A-EE43-00CF1BD7FF63}"/>
              </a:ext>
            </a:extLst>
          </p:cNvPr>
          <p:cNvPicPr>
            <a:picLocks noGrp="1" noChangeAspect="1"/>
          </p:cNvPicPr>
          <p:nvPr>
            <p:ph type="pic" sz="quarter" idx="36"/>
          </p:nvPr>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rcRect l="5182" r="5182"/>
          <a:stretch>
            <a:fillRect/>
          </a:stretch>
        </p:blipFill>
        <p:spPr>
          <a:xfrm>
            <a:off x="3357676" y="1718863"/>
            <a:ext cx="507778" cy="565882"/>
          </a:xfrm>
        </p:spPr>
      </p:pic>
      <p:sp>
        <p:nvSpPr>
          <p:cNvPr id="15" name="Slide Number Placeholder 13">
            <a:extLst>
              <a:ext uri="{FF2B5EF4-FFF2-40B4-BE49-F238E27FC236}">
                <a16:creationId xmlns:a16="http://schemas.microsoft.com/office/drawing/2014/main" id="{55AB7753-4245-72E4-BEDB-33038672BA35}"/>
              </a:ext>
            </a:extLst>
          </p:cNvPr>
          <p:cNvSpPr txBox="1">
            <a:spLocks/>
          </p:cNvSpPr>
          <p:nvPr/>
        </p:nvSpPr>
        <p:spPr>
          <a:xfrm>
            <a:off x="11194169" y="6215665"/>
            <a:ext cx="458592" cy="365125"/>
          </a:xfrm>
          <a:prstGeom prst="rect">
            <a:avLst/>
          </a:prstGeom>
        </p:spPr>
        <p:txBody>
          <a:bodyPr anchor="ctr"/>
          <a:lstStyle>
            <a:defPPr>
              <a:defRPr lang="zh-CN"/>
            </a:defPPr>
            <a:lvl1pPr marL="0" algn="ctr" defTabSz="914400" rtl="0" eaLnBrk="1" latinLnBrk="0" hangingPunct="1">
              <a:defRPr sz="1200" b="0" i="0" kern="1200">
                <a:solidFill>
                  <a:schemeClr val="tx1"/>
                </a:solidFill>
                <a:latin typeface="Abadi" panose="020B0604020104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47FEACEE-25B4-4A2D-B147-27296E36371D}" type="slidenum">
              <a:rPr kumimoji="0" lang="en-US" altLang="zh-CN" sz="1200" b="0" i="0" u="none" strike="noStrike" kern="1200" cap="none" spc="0" normalizeH="0" baseline="0" noProof="0" smtClean="0">
                <a:ln>
                  <a:noFill/>
                </a:ln>
                <a:solidFill>
                  <a:srgbClr val="FFFFFF"/>
                </a:solidFill>
                <a:effectLst/>
                <a:uLnTx/>
                <a:uFillTx/>
                <a:latin typeface="Abadi" panose="020B0604020104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50</a:t>
            </a:fld>
            <a:endParaRPr kumimoji="0" lang="en-US" altLang="zh-CN" sz="1200" b="0" i="0" u="none" strike="noStrike" kern="1200" cap="none" spc="0" normalizeH="0" baseline="0" noProof="0" dirty="0">
              <a:ln>
                <a:noFill/>
              </a:ln>
              <a:solidFill>
                <a:srgbClr val="FFFFFF"/>
              </a:solidFill>
              <a:effectLst/>
              <a:uLnTx/>
              <a:uFillTx/>
              <a:latin typeface="Abadi" panose="020B0604020104020204" pitchFamily="34" charset="0"/>
              <a:ea typeface="+mn-ea"/>
              <a:cs typeface="+mn-cs"/>
            </a:endParaRPr>
          </a:p>
        </p:txBody>
      </p:sp>
      <p:sp>
        <p:nvSpPr>
          <p:cNvPr id="2" name="Rectangle 1">
            <a:extLst>
              <a:ext uri="{FF2B5EF4-FFF2-40B4-BE49-F238E27FC236}">
                <a16:creationId xmlns:a16="http://schemas.microsoft.com/office/drawing/2014/main" id="{8EE8E03A-2632-7030-6B2B-A348588D3670}"/>
              </a:ext>
            </a:extLst>
          </p:cNvPr>
          <p:cNvSpPr/>
          <p:nvPr/>
        </p:nvSpPr>
        <p:spPr>
          <a:xfrm>
            <a:off x="12021483" y="0"/>
            <a:ext cx="170517" cy="6871448"/>
          </a:xfrm>
          <a:prstGeom prst="rect">
            <a:avLst/>
          </a:prstGeom>
          <a:solidFill>
            <a:schemeClr val="accent1">
              <a:lumMod val="7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 name="Rectangle 1">
            <a:extLst>
              <a:ext uri="{FF2B5EF4-FFF2-40B4-BE49-F238E27FC236}">
                <a16:creationId xmlns:a16="http://schemas.microsoft.com/office/drawing/2014/main" id="{5BD28F33-255D-C4D6-8847-E1757D3F5650}"/>
              </a:ext>
            </a:extLst>
          </p:cNvPr>
          <p:cNvSpPr/>
          <p:nvPr/>
        </p:nvSpPr>
        <p:spPr>
          <a:xfrm>
            <a:off x="1" y="-13448"/>
            <a:ext cx="11053482" cy="954741"/>
          </a:xfrm>
          <a:custGeom>
            <a:avLst/>
            <a:gdLst>
              <a:gd name="connsiteX0" fmla="*/ 0 w 10757647"/>
              <a:gd name="connsiteY0" fmla="*/ 0 h 941294"/>
              <a:gd name="connsiteX1" fmla="*/ 10757647 w 10757647"/>
              <a:gd name="connsiteY1" fmla="*/ 0 h 941294"/>
              <a:gd name="connsiteX2" fmla="*/ 10757647 w 10757647"/>
              <a:gd name="connsiteY2" fmla="*/ 941294 h 941294"/>
              <a:gd name="connsiteX3" fmla="*/ 0 w 10757647"/>
              <a:gd name="connsiteY3" fmla="*/ 941294 h 941294"/>
              <a:gd name="connsiteX4" fmla="*/ 0 w 10757647"/>
              <a:gd name="connsiteY4" fmla="*/ 0 h 941294"/>
              <a:gd name="connsiteX0" fmla="*/ 0 w 11053482"/>
              <a:gd name="connsiteY0" fmla="*/ 13447 h 954741"/>
              <a:gd name="connsiteX1" fmla="*/ 11053482 w 11053482"/>
              <a:gd name="connsiteY1" fmla="*/ 0 h 954741"/>
              <a:gd name="connsiteX2" fmla="*/ 10757647 w 11053482"/>
              <a:gd name="connsiteY2" fmla="*/ 954741 h 954741"/>
              <a:gd name="connsiteX3" fmla="*/ 0 w 11053482"/>
              <a:gd name="connsiteY3" fmla="*/ 954741 h 954741"/>
              <a:gd name="connsiteX4" fmla="*/ 0 w 11053482"/>
              <a:gd name="connsiteY4" fmla="*/ 13447 h 9547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53482" h="954741">
                <a:moveTo>
                  <a:pt x="0" y="13447"/>
                </a:moveTo>
                <a:lnTo>
                  <a:pt x="11053482" y="0"/>
                </a:lnTo>
                <a:lnTo>
                  <a:pt x="10757647" y="954741"/>
                </a:lnTo>
                <a:lnTo>
                  <a:pt x="0" y="954741"/>
                </a:lnTo>
                <a:lnTo>
                  <a:pt x="0" y="13447"/>
                </a:lnTo>
                <a:close/>
              </a:path>
            </a:pathLst>
          </a:custGeom>
          <a:solidFill>
            <a:schemeClr val="accent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TextBox 4">
            <a:extLst>
              <a:ext uri="{FF2B5EF4-FFF2-40B4-BE49-F238E27FC236}">
                <a16:creationId xmlns:a16="http://schemas.microsoft.com/office/drawing/2014/main" id="{5EE20EED-682F-99BD-ECCC-73AACB6AF7D3}"/>
              </a:ext>
            </a:extLst>
          </p:cNvPr>
          <p:cNvSpPr txBox="1"/>
          <p:nvPr/>
        </p:nvSpPr>
        <p:spPr>
          <a:xfrm>
            <a:off x="327025" y="142515"/>
            <a:ext cx="10468354" cy="646331"/>
          </a:xfrm>
          <a:prstGeom prst="rect">
            <a:avLst/>
          </a:prstGeom>
          <a:noFill/>
        </p:spPr>
        <p:txBody>
          <a:bodyPr wrap="square">
            <a:spAutoFit/>
          </a:bodyPr>
          <a:lstStyle/>
          <a:p>
            <a:r>
              <a:rPr lang="en-US" sz="3600" i="1" dirty="0">
                <a:solidFill>
                  <a:schemeClr val="bg1"/>
                </a:solidFill>
                <a:latin typeface="Cambria" panose="02040503050406030204" pitchFamily="18" charset="0"/>
                <a:ea typeface="Cambria" panose="02040503050406030204" pitchFamily="18" charset="0"/>
              </a:rPr>
              <a:t>Withdrawal of Appeal/ Application filed</a:t>
            </a:r>
            <a:endParaRPr lang="en-IN" sz="3600" i="1" dirty="0">
              <a:solidFill>
                <a:schemeClr val="bg1"/>
              </a:solidFill>
              <a:latin typeface="Cambria" panose="02040503050406030204" pitchFamily="18" charset="0"/>
              <a:ea typeface="Cambria" panose="02040503050406030204" pitchFamily="18" charset="0"/>
            </a:endParaRPr>
          </a:p>
        </p:txBody>
      </p:sp>
      <p:sp>
        <p:nvSpPr>
          <p:cNvPr id="11" name="Title 2">
            <a:extLst>
              <a:ext uri="{FF2B5EF4-FFF2-40B4-BE49-F238E27FC236}">
                <a16:creationId xmlns:a16="http://schemas.microsoft.com/office/drawing/2014/main" id="{C1F2FCC9-0268-95B6-C183-989A5D62F636}"/>
              </a:ext>
            </a:extLst>
          </p:cNvPr>
          <p:cNvSpPr>
            <a:spLocks noGrp="1"/>
          </p:cNvSpPr>
          <p:nvPr>
            <p:ph type="title"/>
          </p:nvPr>
        </p:nvSpPr>
        <p:spPr>
          <a:xfrm>
            <a:off x="0" y="1601615"/>
            <a:ext cx="3240803" cy="565882"/>
          </a:xfrm>
          <a:solidFill>
            <a:schemeClr val="accent1">
              <a:lumMod val="75000"/>
            </a:schemeClr>
          </a:solidFill>
        </p:spPr>
        <p:txBody>
          <a:bodyPr/>
          <a:lstStyle/>
          <a:p>
            <a:r>
              <a:rPr lang="en-US" sz="3000" dirty="0">
                <a:solidFill>
                  <a:schemeClr val="bg1"/>
                </a:solidFill>
                <a:latin typeface="Cambria" panose="02040503050406030204" pitchFamily="18" charset="0"/>
                <a:ea typeface="Cambria" panose="02040503050406030204" pitchFamily="18" charset="0"/>
              </a:rPr>
              <a:t>Rule 113A</a:t>
            </a:r>
            <a:r>
              <a:rPr lang="en-US" sz="2400" dirty="0">
                <a:solidFill>
                  <a:schemeClr val="bg1"/>
                </a:solidFill>
                <a:latin typeface="Cambria" panose="02040503050406030204" pitchFamily="18" charset="0"/>
                <a:ea typeface="Cambria" panose="02040503050406030204" pitchFamily="18" charset="0"/>
              </a:rPr>
              <a:t> </a:t>
            </a:r>
          </a:p>
        </p:txBody>
      </p:sp>
    </p:spTree>
    <p:extLst>
      <p:ext uri="{BB962C8B-B14F-4D97-AF65-F5344CB8AC3E}">
        <p14:creationId xmlns:p14="http://schemas.microsoft.com/office/powerpoint/2010/main" val="196459435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1555">
          <a:extLst>
            <a:ext uri="{FF2B5EF4-FFF2-40B4-BE49-F238E27FC236}">
              <a16:creationId xmlns:a16="http://schemas.microsoft.com/office/drawing/2014/main" id="{19510B48-9E20-8414-C4CA-F37293431D7F}"/>
            </a:ext>
          </a:extLst>
        </p:cNvPr>
        <p:cNvGrpSpPr/>
        <p:nvPr/>
      </p:nvGrpSpPr>
      <p:grpSpPr>
        <a:xfrm>
          <a:off x="0" y="0"/>
          <a:ext cx="0" cy="0"/>
          <a:chOff x="0" y="0"/>
          <a:chExt cx="0" cy="0"/>
        </a:xfrm>
      </p:grpSpPr>
      <p:sp>
        <p:nvSpPr>
          <p:cNvPr id="1557" name="Google Shape;1557;p61">
            <a:extLst>
              <a:ext uri="{FF2B5EF4-FFF2-40B4-BE49-F238E27FC236}">
                <a16:creationId xmlns:a16="http://schemas.microsoft.com/office/drawing/2014/main" id="{739458D5-6AA7-3BFA-9945-115149255F4D}"/>
              </a:ext>
            </a:extLst>
          </p:cNvPr>
          <p:cNvSpPr txBox="1">
            <a:spLocks noGrp="1"/>
          </p:cNvSpPr>
          <p:nvPr>
            <p:ph type="body" idx="1"/>
          </p:nvPr>
        </p:nvSpPr>
        <p:spPr>
          <a:xfrm>
            <a:off x="327025" y="150813"/>
            <a:ext cx="8407200" cy="585600"/>
          </a:xfrm>
          <a:prstGeom prst="rect">
            <a:avLst/>
          </a:prstGeom>
          <a:noFill/>
          <a:ln>
            <a:noFill/>
          </a:ln>
        </p:spPr>
        <p:txBody>
          <a:bodyPr spcFirstLastPara="1" vert="horz" wrap="square" lIns="91433" tIns="45700" rIns="91433" bIns="45700" rtlCol="0" anchor="t" anchorCtr="0">
            <a:noAutofit/>
          </a:bodyPr>
          <a:lstStyle/>
          <a:p>
            <a:pPr marL="0" indent="0">
              <a:spcBef>
                <a:spcPts val="0"/>
              </a:spcBef>
              <a:buSzPts val="2700"/>
            </a:pPr>
            <a:r>
              <a:rPr lang="en"/>
              <a:t>Start of dispute</a:t>
            </a:r>
            <a:endParaRPr/>
          </a:p>
        </p:txBody>
      </p:sp>
      <p:sp>
        <p:nvSpPr>
          <p:cNvPr id="1562" name="Google Shape;1562;p61">
            <a:extLst>
              <a:ext uri="{FF2B5EF4-FFF2-40B4-BE49-F238E27FC236}">
                <a16:creationId xmlns:a16="http://schemas.microsoft.com/office/drawing/2014/main" id="{B5630BE5-E45D-EDD5-5AB5-6AEFE07223F9}"/>
              </a:ext>
            </a:extLst>
          </p:cNvPr>
          <p:cNvSpPr/>
          <p:nvPr/>
        </p:nvSpPr>
        <p:spPr>
          <a:xfrm>
            <a:off x="-1088" y="-830"/>
            <a:ext cx="10722567" cy="45233"/>
          </a:xfrm>
          <a:custGeom>
            <a:avLst/>
            <a:gdLst/>
            <a:ahLst/>
            <a:cxnLst/>
            <a:rect l="l" t="t" r="r" b="b"/>
            <a:pathLst>
              <a:path w="321677" h="1357" extrusionOk="0">
                <a:moveTo>
                  <a:pt x="1054" y="28239"/>
                </a:moveTo>
                <a:lnTo>
                  <a:pt x="322255" y="28265"/>
                </a:lnTo>
                <a:lnTo>
                  <a:pt x="322731" y="26908"/>
                </a:lnTo>
                <a:lnTo>
                  <a:pt x="1054" y="26926"/>
                </a:lnTo>
                <a:close/>
              </a:path>
            </a:pathLst>
          </a:custGeom>
          <a:solidFill>
            <a:schemeClr val="lt1"/>
          </a:solidFill>
          <a:ln>
            <a:noFill/>
          </a:ln>
        </p:spPr>
        <p:txBody>
          <a:bodyPr/>
          <a:lstStyle/>
          <a:p>
            <a:endParaRPr lang="en-IN" sz="2400"/>
          </a:p>
        </p:txBody>
      </p:sp>
      <p:sp>
        <p:nvSpPr>
          <p:cNvPr id="1563" name="Google Shape;1563;p61">
            <a:extLst>
              <a:ext uri="{FF2B5EF4-FFF2-40B4-BE49-F238E27FC236}">
                <a16:creationId xmlns:a16="http://schemas.microsoft.com/office/drawing/2014/main" id="{BBB49925-FE13-744A-B4CA-0697C24ED772}"/>
              </a:ext>
            </a:extLst>
          </p:cNvPr>
          <p:cNvSpPr/>
          <p:nvPr/>
        </p:nvSpPr>
        <p:spPr>
          <a:xfrm>
            <a:off x="-1099" y="-909866"/>
            <a:ext cx="11003497" cy="45233"/>
          </a:xfrm>
          <a:custGeom>
            <a:avLst/>
            <a:gdLst/>
            <a:ahLst/>
            <a:cxnLst/>
            <a:rect l="l" t="t" r="r" b="b"/>
            <a:pathLst>
              <a:path w="321677" h="1357" extrusionOk="0">
                <a:moveTo>
                  <a:pt x="1054" y="28239"/>
                </a:moveTo>
                <a:lnTo>
                  <a:pt x="322255" y="28265"/>
                </a:lnTo>
                <a:lnTo>
                  <a:pt x="322731" y="26908"/>
                </a:lnTo>
                <a:lnTo>
                  <a:pt x="1054" y="26926"/>
                </a:lnTo>
                <a:close/>
              </a:path>
            </a:pathLst>
          </a:custGeom>
          <a:solidFill>
            <a:schemeClr val="lt1"/>
          </a:solidFill>
          <a:ln>
            <a:noFill/>
          </a:ln>
        </p:spPr>
        <p:txBody>
          <a:bodyPr/>
          <a:lstStyle/>
          <a:p>
            <a:endParaRPr lang="en-IN" sz="2400"/>
          </a:p>
        </p:txBody>
      </p:sp>
      <p:sp>
        <p:nvSpPr>
          <p:cNvPr id="10" name="Rectangle 1">
            <a:extLst>
              <a:ext uri="{FF2B5EF4-FFF2-40B4-BE49-F238E27FC236}">
                <a16:creationId xmlns:a16="http://schemas.microsoft.com/office/drawing/2014/main" id="{18FFB181-084A-CB63-C53D-535F7891A4EC}"/>
              </a:ext>
            </a:extLst>
          </p:cNvPr>
          <p:cNvSpPr/>
          <p:nvPr/>
        </p:nvSpPr>
        <p:spPr>
          <a:xfrm>
            <a:off x="1" y="-13448"/>
            <a:ext cx="11053482" cy="954741"/>
          </a:xfrm>
          <a:custGeom>
            <a:avLst/>
            <a:gdLst>
              <a:gd name="connsiteX0" fmla="*/ 0 w 10757647"/>
              <a:gd name="connsiteY0" fmla="*/ 0 h 941294"/>
              <a:gd name="connsiteX1" fmla="*/ 10757647 w 10757647"/>
              <a:gd name="connsiteY1" fmla="*/ 0 h 941294"/>
              <a:gd name="connsiteX2" fmla="*/ 10757647 w 10757647"/>
              <a:gd name="connsiteY2" fmla="*/ 941294 h 941294"/>
              <a:gd name="connsiteX3" fmla="*/ 0 w 10757647"/>
              <a:gd name="connsiteY3" fmla="*/ 941294 h 941294"/>
              <a:gd name="connsiteX4" fmla="*/ 0 w 10757647"/>
              <a:gd name="connsiteY4" fmla="*/ 0 h 941294"/>
              <a:gd name="connsiteX0" fmla="*/ 0 w 11053482"/>
              <a:gd name="connsiteY0" fmla="*/ 13447 h 954741"/>
              <a:gd name="connsiteX1" fmla="*/ 11053482 w 11053482"/>
              <a:gd name="connsiteY1" fmla="*/ 0 h 954741"/>
              <a:gd name="connsiteX2" fmla="*/ 10757647 w 11053482"/>
              <a:gd name="connsiteY2" fmla="*/ 954741 h 954741"/>
              <a:gd name="connsiteX3" fmla="*/ 0 w 11053482"/>
              <a:gd name="connsiteY3" fmla="*/ 954741 h 954741"/>
              <a:gd name="connsiteX4" fmla="*/ 0 w 11053482"/>
              <a:gd name="connsiteY4" fmla="*/ 13447 h 9547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53482" h="954741">
                <a:moveTo>
                  <a:pt x="0" y="13447"/>
                </a:moveTo>
                <a:lnTo>
                  <a:pt x="11053482" y="0"/>
                </a:lnTo>
                <a:lnTo>
                  <a:pt x="10757647" y="954741"/>
                </a:lnTo>
                <a:lnTo>
                  <a:pt x="0" y="954741"/>
                </a:lnTo>
                <a:lnTo>
                  <a:pt x="0" y="13447"/>
                </a:lnTo>
                <a:close/>
              </a:path>
            </a:pathLst>
          </a:custGeom>
          <a:solidFill>
            <a:schemeClr val="accent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3" name="TextBox 12">
            <a:extLst>
              <a:ext uri="{FF2B5EF4-FFF2-40B4-BE49-F238E27FC236}">
                <a16:creationId xmlns:a16="http://schemas.microsoft.com/office/drawing/2014/main" id="{C2628B48-808D-F8EB-0C0E-AF48AC93560B}"/>
              </a:ext>
            </a:extLst>
          </p:cNvPr>
          <p:cNvSpPr txBox="1"/>
          <p:nvPr/>
        </p:nvSpPr>
        <p:spPr>
          <a:xfrm>
            <a:off x="327025" y="142515"/>
            <a:ext cx="10468354" cy="646331"/>
          </a:xfrm>
          <a:prstGeom prst="rect">
            <a:avLst/>
          </a:prstGeom>
          <a:noFill/>
        </p:spPr>
        <p:txBody>
          <a:bodyPr wrap="square">
            <a:spAutoFit/>
          </a:bodyPr>
          <a:lstStyle/>
          <a:p>
            <a:r>
              <a:rPr lang="en-US" sz="3600" i="1" dirty="0">
                <a:solidFill>
                  <a:schemeClr val="bg1"/>
                </a:solidFill>
                <a:latin typeface="Cambria" panose="02040503050406030204" pitchFamily="18" charset="0"/>
                <a:ea typeface="Cambria" panose="02040503050406030204" pitchFamily="18" charset="0"/>
              </a:rPr>
              <a:t>Code of Conduct before the bench</a:t>
            </a:r>
            <a:endParaRPr lang="en-IN" sz="3600" i="1" dirty="0">
              <a:solidFill>
                <a:schemeClr val="bg1"/>
              </a:solidFill>
              <a:latin typeface="Cambria" panose="02040503050406030204" pitchFamily="18" charset="0"/>
              <a:ea typeface="Cambria" panose="02040503050406030204" pitchFamily="18" charset="0"/>
            </a:endParaRPr>
          </a:p>
        </p:txBody>
      </p:sp>
      <p:sp>
        <p:nvSpPr>
          <p:cNvPr id="15" name="Rectangle 14">
            <a:extLst>
              <a:ext uri="{FF2B5EF4-FFF2-40B4-BE49-F238E27FC236}">
                <a16:creationId xmlns:a16="http://schemas.microsoft.com/office/drawing/2014/main" id="{CC33CA89-88FE-1DBC-F17C-75BB15621BD3}"/>
              </a:ext>
            </a:extLst>
          </p:cNvPr>
          <p:cNvSpPr/>
          <p:nvPr/>
        </p:nvSpPr>
        <p:spPr>
          <a:xfrm>
            <a:off x="12021483" y="0"/>
            <a:ext cx="170517" cy="6871448"/>
          </a:xfrm>
          <a:prstGeom prst="rect">
            <a:avLst/>
          </a:prstGeom>
          <a:solidFill>
            <a:schemeClr val="accent1">
              <a:lumMod val="7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aphicFrame>
        <p:nvGraphicFramePr>
          <p:cNvPr id="2" name="Text Placeholder 2">
            <a:extLst>
              <a:ext uri="{FF2B5EF4-FFF2-40B4-BE49-F238E27FC236}">
                <a16:creationId xmlns:a16="http://schemas.microsoft.com/office/drawing/2014/main" id="{9BBA9716-3CD6-AA5C-B5B0-5A259C9E3578}"/>
              </a:ext>
            </a:extLst>
          </p:cNvPr>
          <p:cNvGraphicFramePr/>
          <p:nvPr>
            <p:extLst>
              <p:ext uri="{D42A27DB-BD31-4B8C-83A1-F6EECF244321}">
                <p14:modId xmlns:p14="http://schemas.microsoft.com/office/powerpoint/2010/main" val="170047516"/>
              </p:ext>
            </p:extLst>
          </p:nvPr>
        </p:nvGraphicFramePr>
        <p:xfrm>
          <a:off x="669851" y="1094441"/>
          <a:ext cx="10866475" cy="56127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8752945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1555">
          <a:extLst>
            <a:ext uri="{FF2B5EF4-FFF2-40B4-BE49-F238E27FC236}">
              <a16:creationId xmlns:a16="http://schemas.microsoft.com/office/drawing/2014/main" id="{FF6F3BE1-09CD-677F-9AC1-44037F49F705}"/>
            </a:ext>
          </a:extLst>
        </p:cNvPr>
        <p:cNvGrpSpPr/>
        <p:nvPr/>
      </p:nvGrpSpPr>
      <p:grpSpPr>
        <a:xfrm>
          <a:off x="0" y="0"/>
          <a:ext cx="0" cy="0"/>
          <a:chOff x="0" y="0"/>
          <a:chExt cx="0" cy="0"/>
        </a:xfrm>
      </p:grpSpPr>
      <p:sp>
        <p:nvSpPr>
          <p:cNvPr id="1557" name="Google Shape;1557;p61">
            <a:extLst>
              <a:ext uri="{FF2B5EF4-FFF2-40B4-BE49-F238E27FC236}">
                <a16:creationId xmlns:a16="http://schemas.microsoft.com/office/drawing/2014/main" id="{3943A347-4F46-8C26-527E-703D52773DA4}"/>
              </a:ext>
            </a:extLst>
          </p:cNvPr>
          <p:cNvSpPr txBox="1">
            <a:spLocks noGrp="1"/>
          </p:cNvSpPr>
          <p:nvPr>
            <p:ph type="body" idx="1"/>
          </p:nvPr>
        </p:nvSpPr>
        <p:spPr>
          <a:xfrm>
            <a:off x="327025" y="150813"/>
            <a:ext cx="8407200" cy="585600"/>
          </a:xfrm>
          <a:prstGeom prst="rect">
            <a:avLst/>
          </a:prstGeom>
          <a:noFill/>
          <a:ln>
            <a:noFill/>
          </a:ln>
        </p:spPr>
        <p:txBody>
          <a:bodyPr spcFirstLastPara="1" vert="horz" wrap="square" lIns="91433" tIns="45700" rIns="91433" bIns="45700" rtlCol="0" anchor="t" anchorCtr="0">
            <a:noAutofit/>
          </a:bodyPr>
          <a:lstStyle/>
          <a:p>
            <a:pPr marL="0" indent="0">
              <a:spcBef>
                <a:spcPts val="0"/>
              </a:spcBef>
              <a:buSzPts val="2700"/>
            </a:pPr>
            <a:r>
              <a:rPr lang="en"/>
              <a:t>Start of dispute</a:t>
            </a:r>
            <a:endParaRPr/>
          </a:p>
        </p:txBody>
      </p:sp>
      <p:sp>
        <p:nvSpPr>
          <p:cNvPr id="1562" name="Google Shape;1562;p61">
            <a:extLst>
              <a:ext uri="{FF2B5EF4-FFF2-40B4-BE49-F238E27FC236}">
                <a16:creationId xmlns:a16="http://schemas.microsoft.com/office/drawing/2014/main" id="{A60105B5-2B09-7795-B213-AB65B9FF914C}"/>
              </a:ext>
            </a:extLst>
          </p:cNvPr>
          <p:cNvSpPr/>
          <p:nvPr/>
        </p:nvSpPr>
        <p:spPr>
          <a:xfrm>
            <a:off x="-1088" y="-830"/>
            <a:ext cx="10722567" cy="45233"/>
          </a:xfrm>
          <a:custGeom>
            <a:avLst/>
            <a:gdLst/>
            <a:ahLst/>
            <a:cxnLst/>
            <a:rect l="l" t="t" r="r" b="b"/>
            <a:pathLst>
              <a:path w="321677" h="1357" extrusionOk="0">
                <a:moveTo>
                  <a:pt x="1054" y="28239"/>
                </a:moveTo>
                <a:lnTo>
                  <a:pt x="322255" y="28265"/>
                </a:lnTo>
                <a:lnTo>
                  <a:pt x="322731" y="26908"/>
                </a:lnTo>
                <a:lnTo>
                  <a:pt x="1054" y="26926"/>
                </a:lnTo>
                <a:close/>
              </a:path>
            </a:pathLst>
          </a:custGeom>
          <a:solidFill>
            <a:schemeClr val="lt1"/>
          </a:solidFill>
          <a:ln>
            <a:noFill/>
          </a:ln>
        </p:spPr>
        <p:txBody>
          <a:bodyPr/>
          <a:lstStyle/>
          <a:p>
            <a:endParaRPr lang="en-IN" sz="2400"/>
          </a:p>
        </p:txBody>
      </p:sp>
      <p:sp>
        <p:nvSpPr>
          <p:cNvPr id="1563" name="Google Shape;1563;p61">
            <a:extLst>
              <a:ext uri="{FF2B5EF4-FFF2-40B4-BE49-F238E27FC236}">
                <a16:creationId xmlns:a16="http://schemas.microsoft.com/office/drawing/2014/main" id="{1D05D7A0-B1DA-D98F-3FA4-3810C69E27A6}"/>
              </a:ext>
            </a:extLst>
          </p:cNvPr>
          <p:cNvSpPr/>
          <p:nvPr/>
        </p:nvSpPr>
        <p:spPr>
          <a:xfrm>
            <a:off x="-1099" y="-909866"/>
            <a:ext cx="11003497" cy="45233"/>
          </a:xfrm>
          <a:custGeom>
            <a:avLst/>
            <a:gdLst/>
            <a:ahLst/>
            <a:cxnLst/>
            <a:rect l="l" t="t" r="r" b="b"/>
            <a:pathLst>
              <a:path w="321677" h="1357" extrusionOk="0">
                <a:moveTo>
                  <a:pt x="1054" y="28239"/>
                </a:moveTo>
                <a:lnTo>
                  <a:pt x="322255" y="28265"/>
                </a:lnTo>
                <a:lnTo>
                  <a:pt x="322731" y="26908"/>
                </a:lnTo>
                <a:lnTo>
                  <a:pt x="1054" y="26926"/>
                </a:lnTo>
                <a:close/>
              </a:path>
            </a:pathLst>
          </a:custGeom>
          <a:solidFill>
            <a:schemeClr val="lt1"/>
          </a:solidFill>
          <a:ln>
            <a:noFill/>
          </a:ln>
        </p:spPr>
        <p:txBody>
          <a:bodyPr/>
          <a:lstStyle/>
          <a:p>
            <a:endParaRPr lang="en-IN" sz="2400"/>
          </a:p>
        </p:txBody>
      </p:sp>
      <p:sp>
        <p:nvSpPr>
          <p:cNvPr id="10" name="Rectangle 1">
            <a:extLst>
              <a:ext uri="{FF2B5EF4-FFF2-40B4-BE49-F238E27FC236}">
                <a16:creationId xmlns:a16="http://schemas.microsoft.com/office/drawing/2014/main" id="{9E8A754C-101E-CA61-634C-A443E8A436E1}"/>
              </a:ext>
            </a:extLst>
          </p:cNvPr>
          <p:cNvSpPr/>
          <p:nvPr/>
        </p:nvSpPr>
        <p:spPr>
          <a:xfrm>
            <a:off x="1" y="-13448"/>
            <a:ext cx="11053482" cy="954741"/>
          </a:xfrm>
          <a:custGeom>
            <a:avLst/>
            <a:gdLst>
              <a:gd name="connsiteX0" fmla="*/ 0 w 10757647"/>
              <a:gd name="connsiteY0" fmla="*/ 0 h 941294"/>
              <a:gd name="connsiteX1" fmla="*/ 10757647 w 10757647"/>
              <a:gd name="connsiteY1" fmla="*/ 0 h 941294"/>
              <a:gd name="connsiteX2" fmla="*/ 10757647 w 10757647"/>
              <a:gd name="connsiteY2" fmla="*/ 941294 h 941294"/>
              <a:gd name="connsiteX3" fmla="*/ 0 w 10757647"/>
              <a:gd name="connsiteY3" fmla="*/ 941294 h 941294"/>
              <a:gd name="connsiteX4" fmla="*/ 0 w 10757647"/>
              <a:gd name="connsiteY4" fmla="*/ 0 h 941294"/>
              <a:gd name="connsiteX0" fmla="*/ 0 w 11053482"/>
              <a:gd name="connsiteY0" fmla="*/ 13447 h 954741"/>
              <a:gd name="connsiteX1" fmla="*/ 11053482 w 11053482"/>
              <a:gd name="connsiteY1" fmla="*/ 0 h 954741"/>
              <a:gd name="connsiteX2" fmla="*/ 10757647 w 11053482"/>
              <a:gd name="connsiteY2" fmla="*/ 954741 h 954741"/>
              <a:gd name="connsiteX3" fmla="*/ 0 w 11053482"/>
              <a:gd name="connsiteY3" fmla="*/ 954741 h 954741"/>
              <a:gd name="connsiteX4" fmla="*/ 0 w 11053482"/>
              <a:gd name="connsiteY4" fmla="*/ 13447 h 9547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53482" h="954741">
                <a:moveTo>
                  <a:pt x="0" y="13447"/>
                </a:moveTo>
                <a:lnTo>
                  <a:pt x="11053482" y="0"/>
                </a:lnTo>
                <a:lnTo>
                  <a:pt x="10757647" y="954741"/>
                </a:lnTo>
                <a:lnTo>
                  <a:pt x="0" y="954741"/>
                </a:lnTo>
                <a:lnTo>
                  <a:pt x="0" y="13447"/>
                </a:lnTo>
                <a:close/>
              </a:path>
            </a:pathLst>
          </a:custGeom>
          <a:solidFill>
            <a:schemeClr val="accent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3" name="TextBox 12">
            <a:extLst>
              <a:ext uri="{FF2B5EF4-FFF2-40B4-BE49-F238E27FC236}">
                <a16:creationId xmlns:a16="http://schemas.microsoft.com/office/drawing/2014/main" id="{25C6C886-AABD-1FFA-9424-A9673553F5B3}"/>
              </a:ext>
            </a:extLst>
          </p:cNvPr>
          <p:cNvSpPr txBox="1"/>
          <p:nvPr/>
        </p:nvSpPr>
        <p:spPr>
          <a:xfrm>
            <a:off x="327025" y="142515"/>
            <a:ext cx="10468354" cy="646331"/>
          </a:xfrm>
          <a:prstGeom prst="rect">
            <a:avLst/>
          </a:prstGeom>
          <a:noFill/>
        </p:spPr>
        <p:txBody>
          <a:bodyPr wrap="square">
            <a:spAutoFit/>
          </a:bodyPr>
          <a:lstStyle/>
          <a:p>
            <a:r>
              <a:rPr lang="en-US" sz="3600" i="1" dirty="0">
                <a:solidFill>
                  <a:schemeClr val="bg1"/>
                </a:solidFill>
                <a:latin typeface="Cambria" panose="02040503050406030204" pitchFamily="18" charset="0"/>
                <a:ea typeface="Cambria" panose="02040503050406030204" pitchFamily="18" charset="0"/>
              </a:rPr>
              <a:t>Code of Conduct before the bench</a:t>
            </a:r>
            <a:endParaRPr lang="en-IN" sz="3600" i="1" dirty="0">
              <a:solidFill>
                <a:schemeClr val="bg1"/>
              </a:solidFill>
              <a:latin typeface="Cambria" panose="02040503050406030204" pitchFamily="18" charset="0"/>
              <a:ea typeface="Cambria" panose="02040503050406030204" pitchFamily="18" charset="0"/>
            </a:endParaRPr>
          </a:p>
        </p:txBody>
      </p:sp>
      <p:sp>
        <p:nvSpPr>
          <p:cNvPr id="15" name="Rectangle 14">
            <a:extLst>
              <a:ext uri="{FF2B5EF4-FFF2-40B4-BE49-F238E27FC236}">
                <a16:creationId xmlns:a16="http://schemas.microsoft.com/office/drawing/2014/main" id="{D3862789-9EC5-84B5-53BB-BC69CB9E546C}"/>
              </a:ext>
            </a:extLst>
          </p:cNvPr>
          <p:cNvSpPr/>
          <p:nvPr/>
        </p:nvSpPr>
        <p:spPr>
          <a:xfrm>
            <a:off x="12021483" y="0"/>
            <a:ext cx="170517" cy="6871448"/>
          </a:xfrm>
          <a:prstGeom prst="rect">
            <a:avLst/>
          </a:prstGeom>
          <a:solidFill>
            <a:schemeClr val="accent1">
              <a:lumMod val="7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aphicFrame>
        <p:nvGraphicFramePr>
          <p:cNvPr id="2" name="Text Placeholder 2">
            <a:extLst>
              <a:ext uri="{FF2B5EF4-FFF2-40B4-BE49-F238E27FC236}">
                <a16:creationId xmlns:a16="http://schemas.microsoft.com/office/drawing/2014/main" id="{C0356CD2-8143-F87C-3ECC-31C9CDEBB413}"/>
              </a:ext>
            </a:extLst>
          </p:cNvPr>
          <p:cNvGraphicFramePr/>
          <p:nvPr>
            <p:extLst>
              <p:ext uri="{D42A27DB-BD31-4B8C-83A1-F6EECF244321}">
                <p14:modId xmlns:p14="http://schemas.microsoft.com/office/powerpoint/2010/main" val="2929602838"/>
              </p:ext>
            </p:extLst>
          </p:nvPr>
        </p:nvGraphicFramePr>
        <p:xfrm>
          <a:off x="669851" y="1094441"/>
          <a:ext cx="10866475" cy="56127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7872329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1555">
          <a:extLst>
            <a:ext uri="{FF2B5EF4-FFF2-40B4-BE49-F238E27FC236}">
              <a16:creationId xmlns:a16="http://schemas.microsoft.com/office/drawing/2014/main" id="{7E2395DD-FA84-FBC5-0644-D8034D48E709}"/>
            </a:ext>
          </a:extLst>
        </p:cNvPr>
        <p:cNvGrpSpPr/>
        <p:nvPr/>
      </p:nvGrpSpPr>
      <p:grpSpPr>
        <a:xfrm>
          <a:off x="0" y="0"/>
          <a:ext cx="0" cy="0"/>
          <a:chOff x="0" y="0"/>
          <a:chExt cx="0" cy="0"/>
        </a:xfrm>
      </p:grpSpPr>
      <p:sp>
        <p:nvSpPr>
          <p:cNvPr id="1557" name="Google Shape;1557;p61">
            <a:extLst>
              <a:ext uri="{FF2B5EF4-FFF2-40B4-BE49-F238E27FC236}">
                <a16:creationId xmlns:a16="http://schemas.microsoft.com/office/drawing/2014/main" id="{E8548EEB-581B-2519-A95A-2041DFE90AB8}"/>
              </a:ext>
            </a:extLst>
          </p:cNvPr>
          <p:cNvSpPr txBox="1">
            <a:spLocks noGrp="1"/>
          </p:cNvSpPr>
          <p:nvPr>
            <p:ph type="body" idx="1"/>
          </p:nvPr>
        </p:nvSpPr>
        <p:spPr>
          <a:xfrm>
            <a:off x="327025" y="150813"/>
            <a:ext cx="8407200" cy="585600"/>
          </a:xfrm>
          <a:prstGeom prst="rect">
            <a:avLst/>
          </a:prstGeom>
          <a:noFill/>
          <a:ln>
            <a:noFill/>
          </a:ln>
        </p:spPr>
        <p:txBody>
          <a:bodyPr spcFirstLastPara="1" vert="horz" wrap="square" lIns="91433" tIns="45700" rIns="91433" bIns="45700" rtlCol="0" anchor="t" anchorCtr="0">
            <a:noAutofit/>
          </a:bodyPr>
          <a:lstStyle/>
          <a:p>
            <a:pPr marL="0" indent="0">
              <a:spcBef>
                <a:spcPts val="0"/>
              </a:spcBef>
              <a:buSzPts val="2700"/>
            </a:pPr>
            <a:r>
              <a:rPr lang="en"/>
              <a:t>Start of dispute</a:t>
            </a:r>
            <a:endParaRPr/>
          </a:p>
        </p:txBody>
      </p:sp>
      <p:sp>
        <p:nvSpPr>
          <p:cNvPr id="1562" name="Google Shape;1562;p61">
            <a:extLst>
              <a:ext uri="{FF2B5EF4-FFF2-40B4-BE49-F238E27FC236}">
                <a16:creationId xmlns:a16="http://schemas.microsoft.com/office/drawing/2014/main" id="{681FBE44-1FA8-C6D4-4942-191DDFFDDD19}"/>
              </a:ext>
            </a:extLst>
          </p:cNvPr>
          <p:cNvSpPr/>
          <p:nvPr/>
        </p:nvSpPr>
        <p:spPr>
          <a:xfrm>
            <a:off x="-1088" y="-830"/>
            <a:ext cx="10722567" cy="45233"/>
          </a:xfrm>
          <a:custGeom>
            <a:avLst/>
            <a:gdLst/>
            <a:ahLst/>
            <a:cxnLst/>
            <a:rect l="l" t="t" r="r" b="b"/>
            <a:pathLst>
              <a:path w="321677" h="1357" extrusionOk="0">
                <a:moveTo>
                  <a:pt x="1054" y="28239"/>
                </a:moveTo>
                <a:lnTo>
                  <a:pt x="322255" y="28265"/>
                </a:lnTo>
                <a:lnTo>
                  <a:pt x="322731" y="26908"/>
                </a:lnTo>
                <a:lnTo>
                  <a:pt x="1054" y="26926"/>
                </a:lnTo>
                <a:close/>
              </a:path>
            </a:pathLst>
          </a:custGeom>
          <a:solidFill>
            <a:schemeClr val="lt1"/>
          </a:solidFill>
          <a:ln>
            <a:noFill/>
          </a:ln>
        </p:spPr>
        <p:txBody>
          <a:bodyPr/>
          <a:lstStyle/>
          <a:p>
            <a:endParaRPr lang="en-IN" sz="2400"/>
          </a:p>
        </p:txBody>
      </p:sp>
      <p:sp>
        <p:nvSpPr>
          <p:cNvPr id="1563" name="Google Shape;1563;p61">
            <a:extLst>
              <a:ext uri="{FF2B5EF4-FFF2-40B4-BE49-F238E27FC236}">
                <a16:creationId xmlns:a16="http://schemas.microsoft.com/office/drawing/2014/main" id="{3CD769AD-C74F-083C-532E-2EF20FA3430A}"/>
              </a:ext>
            </a:extLst>
          </p:cNvPr>
          <p:cNvSpPr/>
          <p:nvPr/>
        </p:nvSpPr>
        <p:spPr>
          <a:xfrm>
            <a:off x="-1099" y="-909866"/>
            <a:ext cx="11003497" cy="45233"/>
          </a:xfrm>
          <a:custGeom>
            <a:avLst/>
            <a:gdLst/>
            <a:ahLst/>
            <a:cxnLst/>
            <a:rect l="l" t="t" r="r" b="b"/>
            <a:pathLst>
              <a:path w="321677" h="1357" extrusionOk="0">
                <a:moveTo>
                  <a:pt x="1054" y="28239"/>
                </a:moveTo>
                <a:lnTo>
                  <a:pt x="322255" y="28265"/>
                </a:lnTo>
                <a:lnTo>
                  <a:pt x="322731" y="26908"/>
                </a:lnTo>
                <a:lnTo>
                  <a:pt x="1054" y="26926"/>
                </a:lnTo>
                <a:close/>
              </a:path>
            </a:pathLst>
          </a:custGeom>
          <a:solidFill>
            <a:schemeClr val="lt1"/>
          </a:solidFill>
          <a:ln>
            <a:noFill/>
          </a:ln>
        </p:spPr>
        <p:txBody>
          <a:bodyPr/>
          <a:lstStyle/>
          <a:p>
            <a:endParaRPr lang="en-IN" sz="2400"/>
          </a:p>
        </p:txBody>
      </p:sp>
      <p:sp>
        <p:nvSpPr>
          <p:cNvPr id="10" name="Rectangle 1">
            <a:extLst>
              <a:ext uri="{FF2B5EF4-FFF2-40B4-BE49-F238E27FC236}">
                <a16:creationId xmlns:a16="http://schemas.microsoft.com/office/drawing/2014/main" id="{718D8E25-43D5-0836-8176-8F817F7304DC}"/>
              </a:ext>
            </a:extLst>
          </p:cNvPr>
          <p:cNvSpPr/>
          <p:nvPr/>
        </p:nvSpPr>
        <p:spPr>
          <a:xfrm>
            <a:off x="1" y="-13448"/>
            <a:ext cx="11053482" cy="954741"/>
          </a:xfrm>
          <a:custGeom>
            <a:avLst/>
            <a:gdLst>
              <a:gd name="connsiteX0" fmla="*/ 0 w 10757647"/>
              <a:gd name="connsiteY0" fmla="*/ 0 h 941294"/>
              <a:gd name="connsiteX1" fmla="*/ 10757647 w 10757647"/>
              <a:gd name="connsiteY1" fmla="*/ 0 h 941294"/>
              <a:gd name="connsiteX2" fmla="*/ 10757647 w 10757647"/>
              <a:gd name="connsiteY2" fmla="*/ 941294 h 941294"/>
              <a:gd name="connsiteX3" fmla="*/ 0 w 10757647"/>
              <a:gd name="connsiteY3" fmla="*/ 941294 h 941294"/>
              <a:gd name="connsiteX4" fmla="*/ 0 w 10757647"/>
              <a:gd name="connsiteY4" fmla="*/ 0 h 941294"/>
              <a:gd name="connsiteX0" fmla="*/ 0 w 11053482"/>
              <a:gd name="connsiteY0" fmla="*/ 13447 h 954741"/>
              <a:gd name="connsiteX1" fmla="*/ 11053482 w 11053482"/>
              <a:gd name="connsiteY1" fmla="*/ 0 h 954741"/>
              <a:gd name="connsiteX2" fmla="*/ 10757647 w 11053482"/>
              <a:gd name="connsiteY2" fmla="*/ 954741 h 954741"/>
              <a:gd name="connsiteX3" fmla="*/ 0 w 11053482"/>
              <a:gd name="connsiteY3" fmla="*/ 954741 h 954741"/>
              <a:gd name="connsiteX4" fmla="*/ 0 w 11053482"/>
              <a:gd name="connsiteY4" fmla="*/ 13447 h 9547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53482" h="954741">
                <a:moveTo>
                  <a:pt x="0" y="13447"/>
                </a:moveTo>
                <a:lnTo>
                  <a:pt x="11053482" y="0"/>
                </a:lnTo>
                <a:lnTo>
                  <a:pt x="10757647" y="954741"/>
                </a:lnTo>
                <a:lnTo>
                  <a:pt x="0" y="954741"/>
                </a:lnTo>
                <a:lnTo>
                  <a:pt x="0" y="13447"/>
                </a:lnTo>
                <a:close/>
              </a:path>
            </a:pathLst>
          </a:custGeom>
          <a:solidFill>
            <a:schemeClr val="accent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3" name="TextBox 12">
            <a:extLst>
              <a:ext uri="{FF2B5EF4-FFF2-40B4-BE49-F238E27FC236}">
                <a16:creationId xmlns:a16="http://schemas.microsoft.com/office/drawing/2014/main" id="{CB9A60DC-CF46-46AB-3F2E-128D1B29AFEF}"/>
              </a:ext>
            </a:extLst>
          </p:cNvPr>
          <p:cNvSpPr txBox="1"/>
          <p:nvPr/>
        </p:nvSpPr>
        <p:spPr>
          <a:xfrm>
            <a:off x="327025" y="142515"/>
            <a:ext cx="10468354" cy="646331"/>
          </a:xfrm>
          <a:prstGeom prst="rect">
            <a:avLst/>
          </a:prstGeom>
          <a:noFill/>
        </p:spPr>
        <p:txBody>
          <a:bodyPr wrap="square">
            <a:spAutoFit/>
          </a:bodyPr>
          <a:lstStyle/>
          <a:p>
            <a:r>
              <a:rPr lang="en-US" sz="3600" i="1" dirty="0">
                <a:solidFill>
                  <a:schemeClr val="bg1"/>
                </a:solidFill>
                <a:latin typeface="Cambria" panose="02040503050406030204" pitchFamily="18" charset="0"/>
                <a:ea typeface="Cambria" panose="02040503050406030204" pitchFamily="18" charset="0"/>
              </a:rPr>
              <a:t>Practice for Hearing</a:t>
            </a:r>
            <a:endParaRPr lang="en-IN" sz="3600" i="1" dirty="0">
              <a:solidFill>
                <a:schemeClr val="bg1"/>
              </a:solidFill>
              <a:latin typeface="Cambria" panose="02040503050406030204" pitchFamily="18" charset="0"/>
              <a:ea typeface="Cambria" panose="02040503050406030204" pitchFamily="18" charset="0"/>
            </a:endParaRPr>
          </a:p>
        </p:txBody>
      </p:sp>
      <p:sp>
        <p:nvSpPr>
          <p:cNvPr id="15" name="Rectangle 14">
            <a:extLst>
              <a:ext uri="{FF2B5EF4-FFF2-40B4-BE49-F238E27FC236}">
                <a16:creationId xmlns:a16="http://schemas.microsoft.com/office/drawing/2014/main" id="{159BC2FB-B583-86A6-2F7A-1F374C594F0D}"/>
              </a:ext>
            </a:extLst>
          </p:cNvPr>
          <p:cNvSpPr/>
          <p:nvPr/>
        </p:nvSpPr>
        <p:spPr>
          <a:xfrm>
            <a:off x="12021483" y="0"/>
            <a:ext cx="170517" cy="6871448"/>
          </a:xfrm>
          <a:prstGeom prst="rect">
            <a:avLst/>
          </a:prstGeom>
          <a:solidFill>
            <a:schemeClr val="accent1">
              <a:lumMod val="7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aphicFrame>
        <p:nvGraphicFramePr>
          <p:cNvPr id="3" name="Text Placeholder 2">
            <a:extLst>
              <a:ext uri="{FF2B5EF4-FFF2-40B4-BE49-F238E27FC236}">
                <a16:creationId xmlns:a16="http://schemas.microsoft.com/office/drawing/2014/main" id="{9367819F-7887-5A0B-B77A-7F61219D1383}"/>
              </a:ext>
            </a:extLst>
          </p:cNvPr>
          <p:cNvGraphicFramePr/>
          <p:nvPr>
            <p:extLst>
              <p:ext uri="{D42A27DB-BD31-4B8C-83A1-F6EECF244321}">
                <p14:modId xmlns:p14="http://schemas.microsoft.com/office/powerpoint/2010/main" val="1110191821"/>
              </p:ext>
            </p:extLst>
          </p:nvPr>
        </p:nvGraphicFramePr>
        <p:xfrm>
          <a:off x="818707" y="1256943"/>
          <a:ext cx="10579395" cy="55641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1521794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22"/>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US" dirty="0"/>
              <a:t>Start of dispute</a:t>
            </a:r>
            <a:endParaRPr dirty="0"/>
          </a:p>
        </p:txBody>
      </p:sp>
      <p:sp>
        <p:nvSpPr>
          <p:cNvPr id="3" name="Rectangle 2">
            <a:extLst>
              <a:ext uri="{FF2B5EF4-FFF2-40B4-BE49-F238E27FC236}">
                <a16:creationId xmlns:a16="http://schemas.microsoft.com/office/drawing/2014/main" id="{4E96C062-C8A7-0023-7593-F8E4F113CCB5}"/>
              </a:ext>
            </a:extLst>
          </p:cNvPr>
          <p:cNvSpPr/>
          <p:nvPr/>
        </p:nvSpPr>
        <p:spPr>
          <a:xfrm>
            <a:off x="12021483" y="0"/>
            <a:ext cx="170517" cy="6871448"/>
          </a:xfrm>
          <a:prstGeom prst="rect">
            <a:avLst/>
          </a:prstGeom>
          <a:solidFill>
            <a:schemeClr val="accent1">
              <a:lumMod val="7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 name="Rectangle 3">
            <a:extLst>
              <a:ext uri="{FF2B5EF4-FFF2-40B4-BE49-F238E27FC236}">
                <a16:creationId xmlns:a16="http://schemas.microsoft.com/office/drawing/2014/main" id="{6A56D43E-1CC1-613C-6FFE-500641F7EB07}"/>
              </a:ext>
            </a:extLst>
          </p:cNvPr>
          <p:cNvSpPr/>
          <p:nvPr/>
        </p:nvSpPr>
        <p:spPr>
          <a:xfrm>
            <a:off x="819665" y="1161914"/>
            <a:ext cx="10552670" cy="490806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600" b="1" i="1" dirty="0">
                <a:solidFill>
                  <a:schemeClr val="accent1">
                    <a:lumMod val="75000"/>
                  </a:schemeClr>
                </a:solidFill>
                <a:latin typeface="Cambria" panose="02040503050406030204" pitchFamily="18" charset="0"/>
                <a:ea typeface="Cambria" panose="02040503050406030204" pitchFamily="18" charset="0"/>
              </a:rPr>
              <a:t>“A good case can be lost by </a:t>
            </a:r>
          </a:p>
          <a:p>
            <a:pPr algn="ctr"/>
            <a:r>
              <a:rPr lang="en-US" sz="4600" b="1" i="1" dirty="0">
                <a:solidFill>
                  <a:schemeClr val="accent1">
                    <a:lumMod val="75000"/>
                  </a:schemeClr>
                </a:solidFill>
                <a:latin typeface="Cambria" panose="02040503050406030204" pitchFamily="18" charset="0"/>
                <a:ea typeface="Cambria" panose="02040503050406030204" pitchFamily="18" charset="0"/>
              </a:rPr>
              <a:t>bad preparation and </a:t>
            </a:r>
          </a:p>
          <a:p>
            <a:pPr algn="ctr"/>
            <a:r>
              <a:rPr lang="en-US" sz="4600" b="1" i="1" dirty="0">
                <a:solidFill>
                  <a:schemeClr val="accent1">
                    <a:lumMod val="75000"/>
                  </a:schemeClr>
                </a:solidFill>
                <a:latin typeface="Cambria" panose="02040503050406030204" pitchFamily="18" charset="0"/>
                <a:ea typeface="Cambria" panose="02040503050406030204" pitchFamily="18" charset="0"/>
              </a:rPr>
              <a:t>a bad case be won by </a:t>
            </a:r>
          </a:p>
          <a:p>
            <a:pPr algn="ctr"/>
            <a:r>
              <a:rPr lang="en-US" sz="4600" b="1" i="1" dirty="0">
                <a:solidFill>
                  <a:schemeClr val="accent1">
                    <a:lumMod val="75000"/>
                  </a:schemeClr>
                </a:solidFill>
                <a:latin typeface="Cambria" panose="02040503050406030204" pitchFamily="18" charset="0"/>
                <a:ea typeface="Cambria" panose="02040503050406030204" pitchFamily="18" charset="0"/>
              </a:rPr>
              <a:t>good preparation."</a:t>
            </a:r>
            <a:endParaRPr lang="en-IN" sz="4600" b="1" i="1" dirty="0">
              <a:solidFill>
                <a:schemeClr val="accent1">
                  <a:lumMod val="75000"/>
                </a:schemeClr>
              </a:solidFill>
              <a:latin typeface="Cambria" panose="02040503050406030204" pitchFamily="18" charset="0"/>
              <a:ea typeface="Cambria" panose="02040503050406030204" pitchFamily="18" charset="0"/>
            </a:endParaRPr>
          </a:p>
        </p:txBody>
      </p:sp>
      <p:sp>
        <p:nvSpPr>
          <p:cNvPr id="6" name="TextBox 5">
            <a:extLst>
              <a:ext uri="{FF2B5EF4-FFF2-40B4-BE49-F238E27FC236}">
                <a16:creationId xmlns:a16="http://schemas.microsoft.com/office/drawing/2014/main" id="{AB1BCC93-AECC-3C70-66B0-9838F79F415C}"/>
              </a:ext>
            </a:extLst>
          </p:cNvPr>
          <p:cNvSpPr txBox="1"/>
          <p:nvPr/>
        </p:nvSpPr>
        <p:spPr>
          <a:xfrm>
            <a:off x="4144547" y="5111311"/>
            <a:ext cx="6132634" cy="584775"/>
          </a:xfrm>
          <a:prstGeom prst="rect">
            <a:avLst/>
          </a:prstGeom>
          <a:noFill/>
        </p:spPr>
        <p:txBody>
          <a:bodyPr wrap="square">
            <a:spAutoFit/>
          </a:bodyPr>
          <a:lstStyle/>
          <a:p>
            <a:pPr algn="r"/>
            <a:r>
              <a:rPr lang="en-US" sz="3200" b="1" dirty="0">
                <a:solidFill>
                  <a:schemeClr val="accent1">
                    <a:lumMod val="75000"/>
                  </a:schemeClr>
                </a:solidFill>
                <a:latin typeface="Cambria" panose="02040503050406030204" pitchFamily="18" charset="0"/>
                <a:ea typeface="Cambria" panose="02040503050406030204" pitchFamily="18" charset="0"/>
              </a:rPr>
              <a:t>- Lord Denning</a:t>
            </a:r>
            <a:endParaRPr lang="en-IN" sz="3200" dirty="0">
              <a:solidFill>
                <a:schemeClr val="accent1">
                  <a:lumMod val="75000"/>
                </a:schemeClr>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749524499"/>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5E84608-DC52-E72A-F31A-71C170ED94EF}"/>
              </a:ext>
            </a:extLst>
          </p:cNvPr>
          <p:cNvSpPr txBox="1"/>
          <p:nvPr/>
        </p:nvSpPr>
        <p:spPr>
          <a:xfrm>
            <a:off x="6441459" y="2935249"/>
            <a:ext cx="5261497" cy="646331"/>
          </a:xfrm>
          <a:prstGeom prst="rect">
            <a:avLst/>
          </a:prstGeom>
          <a:noFill/>
        </p:spPr>
        <p:txBody>
          <a:bodyPr wrap="square" rtlCol="0">
            <a:spAutoFit/>
          </a:bodyPr>
          <a:lstStyle/>
          <a:p>
            <a:r>
              <a:rPr lang="en-US" sz="3600" i="1" dirty="0">
                <a:solidFill>
                  <a:schemeClr val="accent1">
                    <a:lumMod val="75000"/>
                  </a:schemeClr>
                </a:solidFill>
                <a:latin typeface="Cambria" panose="02040503050406030204" pitchFamily="18" charset="0"/>
                <a:ea typeface="Cambria" panose="02040503050406030204" pitchFamily="18" charset="0"/>
                <a:hlinkClick r:id="rId2">
                  <a:extLst>
                    <a:ext uri="{A12FA001-AC4F-418D-AE19-62706E023703}">
                      <ahyp:hlinkClr xmlns:ahyp="http://schemas.microsoft.com/office/drawing/2018/hyperlinkcolor" val="tx"/>
                    </a:ext>
                  </a:extLst>
                </a:hlinkClick>
              </a:rPr>
              <a:t>sudhir@hnaindia.com</a:t>
            </a:r>
            <a:endParaRPr lang="en-US" sz="3600" i="1" dirty="0">
              <a:solidFill>
                <a:schemeClr val="accent1">
                  <a:lumMod val="75000"/>
                </a:schemeClr>
              </a:solidFill>
              <a:latin typeface="Cambria" panose="02040503050406030204" pitchFamily="18" charset="0"/>
              <a:ea typeface="Cambria" panose="02040503050406030204" pitchFamily="18" charset="0"/>
            </a:endParaRPr>
          </a:p>
        </p:txBody>
      </p:sp>
      <p:pic>
        <p:nvPicPr>
          <p:cNvPr id="5" name="Graphic 4" descr="Chat">
            <a:extLst>
              <a:ext uri="{FF2B5EF4-FFF2-40B4-BE49-F238E27FC236}">
                <a16:creationId xmlns:a16="http://schemas.microsoft.com/office/drawing/2014/main" id="{387B43F5-A089-6ADA-908F-34B349825E8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545521" y="2973972"/>
            <a:ext cx="895938" cy="846980"/>
          </a:xfrm>
          <a:prstGeom prst="rect">
            <a:avLst/>
          </a:prstGeom>
        </p:spPr>
      </p:pic>
      <p:pic>
        <p:nvPicPr>
          <p:cNvPr id="1032" name="Picture 8" descr="Golden Handshake | Great PowerPoint ClipArt for Presentations -  PresenterMedia.com">
            <a:extLst>
              <a:ext uri="{FF2B5EF4-FFF2-40B4-BE49-F238E27FC236}">
                <a16:creationId xmlns:a16="http://schemas.microsoft.com/office/drawing/2014/main" id="{E363C957-2C93-357E-E423-475A9F610CA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7060" y="649756"/>
            <a:ext cx="4603623" cy="3910018"/>
          </a:xfrm>
          <a:prstGeom prst="rect">
            <a:avLst/>
          </a:prstGeom>
          <a:noFill/>
          <a:extLst>
            <a:ext uri="{909E8E84-426E-40DD-AFC4-6F175D3DCCD1}">
              <a14:hiddenFill xmlns:a14="http://schemas.microsoft.com/office/drawing/2010/main">
                <a:solidFill>
                  <a:srgbClr val="FFFFFF"/>
                </a:solidFill>
              </a14:hiddenFill>
            </a:ext>
          </a:extLst>
        </p:spPr>
      </p:pic>
      <p:sp>
        <p:nvSpPr>
          <p:cNvPr id="33" name="TextBox 32">
            <a:extLst>
              <a:ext uri="{FF2B5EF4-FFF2-40B4-BE49-F238E27FC236}">
                <a16:creationId xmlns:a16="http://schemas.microsoft.com/office/drawing/2014/main" id="{F86B5D5C-03EE-6CCF-915C-31876537DB4F}"/>
              </a:ext>
            </a:extLst>
          </p:cNvPr>
          <p:cNvSpPr txBox="1"/>
          <p:nvPr/>
        </p:nvSpPr>
        <p:spPr>
          <a:xfrm>
            <a:off x="284024" y="4686235"/>
            <a:ext cx="4854695" cy="1323439"/>
          </a:xfrm>
          <a:prstGeom prst="rect">
            <a:avLst/>
          </a:prstGeom>
          <a:noFill/>
        </p:spPr>
        <p:txBody>
          <a:bodyPr wrap="square" rtlCol="0">
            <a:spAutoFit/>
          </a:bodyPr>
          <a:lstStyle/>
          <a:p>
            <a:pPr algn="ctr"/>
            <a:r>
              <a:rPr lang="en-US" sz="4000" b="1" dirty="0">
                <a:solidFill>
                  <a:schemeClr val="accent1">
                    <a:lumMod val="75000"/>
                  </a:schemeClr>
                </a:solidFill>
                <a:latin typeface="Cambria" panose="02040503050406030204" pitchFamily="18" charset="0"/>
                <a:ea typeface="Cambria" panose="02040503050406030204" pitchFamily="18" charset="0"/>
              </a:rPr>
              <a:t>THANK YOU</a:t>
            </a:r>
          </a:p>
          <a:p>
            <a:pPr algn="ctr"/>
            <a:r>
              <a:rPr lang="en-US" sz="2000" b="1" dirty="0">
                <a:solidFill>
                  <a:schemeClr val="accent1">
                    <a:lumMod val="75000"/>
                  </a:schemeClr>
                </a:solidFill>
                <a:latin typeface="Cambria" panose="02040503050406030204" pitchFamily="18" charset="0"/>
                <a:ea typeface="Cambria" panose="02040503050406030204" pitchFamily="18" charset="0"/>
              </a:rPr>
              <a:t>(for your valuable time and kind attention)</a:t>
            </a:r>
          </a:p>
        </p:txBody>
      </p:sp>
      <p:sp>
        <p:nvSpPr>
          <p:cNvPr id="34" name="TextBox 33">
            <a:extLst>
              <a:ext uri="{FF2B5EF4-FFF2-40B4-BE49-F238E27FC236}">
                <a16:creationId xmlns:a16="http://schemas.microsoft.com/office/drawing/2014/main" id="{940F2DB8-0E0B-79F9-E5DC-16EA025F358A}"/>
              </a:ext>
            </a:extLst>
          </p:cNvPr>
          <p:cNvSpPr txBox="1"/>
          <p:nvPr/>
        </p:nvSpPr>
        <p:spPr>
          <a:xfrm>
            <a:off x="5683911" y="2450752"/>
            <a:ext cx="5261497" cy="523220"/>
          </a:xfrm>
          <a:prstGeom prst="rect">
            <a:avLst/>
          </a:prstGeom>
          <a:noFill/>
        </p:spPr>
        <p:txBody>
          <a:bodyPr wrap="square" rtlCol="0">
            <a:spAutoFit/>
          </a:bodyPr>
          <a:lstStyle/>
          <a:p>
            <a:r>
              <a:rPr lang="en-US" sz="2800" dirty="0">
                <a:solidFill>
                  <a:schemeClr val="accent1">
                    <a:lumMod val="75000"/>
                  </a:schemeClr>
                </a:solidFill>
                <a:latin typeface="Cambria" panose="02040503050406030204" pitchFamily="18" charset="0"/>
                <a:ea typeface="Cambria" panose="02040503050406030204" pitchFamily="18" charset="0"/>
              </a:rPr>
              <a:t>For any queries, contact us at:</a:t>
            </a:r>
          </a:p>
        </p:txBody>
      </p:sp>
    </p:spTree>
    <p:extLst>
      <p:ext uri="{BB962C8B-B14F-4D97-AF65-F5344CB8AC3E}">
        <p14:creationId xmlns:p14="http://schemas.microsoft.com/office/powerpoint/2010/main" val="1365940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31"/>
        <p:cNvGrpSpPr/>
        <p:nvPr/>
      </p:nvGrpSpPr>
      <p:grpSpPr>
        <a:xfrm>
          <a:off x="0" y="0"/>
          <a:ext cx="0" cy="0"/>
          <a:chOff x="0" y="0"/>
          <a:chExt cx="0" cy="0"/>
        </a:xfrm>
      </p:grpSpPr>
      <p:sp>
        <p:nvSpPr>
          <p:cNvPr id="1632" name="Google Shape;1632;p64"/>
          <p:cNvSpPr/>
          <p:nvPr/>
        </p:nvSpPr>
        <p:spPr>
          <a:xfrm>
            <a:off x="12021483" y="0"/>
            <a:ext cx="170400" cy="6871600"/>
          </a:xfrm>
          <a:prstGeom prst="rect">
            <a:avLst/>
          </a:prstGeom>
          <a:solidFill>
            <a:srgbClr val="00327D"/>
          </a:solidFill>
          <a:ln>
            <a:noFill/>
          </a:ln>
          <a:effectLst>
            <a:outerShdw blurRad="50800" dist="38100" dir="10800000" algn="r" rotWithShape="0">
              <a:srgbClr val="000000">
                <a:alpha val="40000"/>
              </a:srgbClr>
            </a:outerShdw>
          </a:effectLst>
        </p:spPr>
        <p:txBody>
          <a:bodyPr spcFirstLastPara="1" wrap="square" lIns="91433" tIns="45700" rIns="91433" bIns="45700" anchor="ctr" anchorCtr="0">
            <a:noAutofit/>
          </a:bodyPr>
          <a:lstStyle/>
          <a:p>
            <a:pPr algn="ctr"/>
            <a:endParaRPr sz="1867">
              <a:solidFill>
                <a:schemeClr val="lt1"/>
              </a:solidFill>
              <a:latin typeface="Calibri"/>
              <a:ea typeface="Calibri"/>
              <a:cs typeface="Calibri"/>
              <a:sym typeface="Calibri"/>
            </a:endParaRPr>
          </a:p>
        </p:txBody>
      </p:sp>
      <p:sp>
        <p:nvSpPr>
          <p:cNvPr id="1633" name="Google Shape;1633;p64"/>
          <p:cNvSpPr txBox="1">
            <a:spLocks noGrp="1"/>
          </p:cNvSpPr>
          <p:nvPr>
            <p:ph type="body" idx="1"/>
          </p:nvPr>
        </p:nvSpPr>
        <p:spPr>
          <a:xfrm>
            <a:off x="327025" y="150813"/>
            <a:ext cx="8407200" cy="585600"/>
          </a:xfrm>
          <a:prstGeom prst="rect">
            <a:avLst/>
          </a:prstGeom>
          <a:noFill/>
          <a:ln>
            <a:noFill/>
          </a:ln>
        </p:spPr>
        <p:txBody>
          <a:bodyPr spcFirstLastPara="1" vert="horz" wrap="square" lIns="91433" tIns="45700" rIns="91433" bIns="45700" rtlCol="0" anchor="t" anchorCtr="0">
            <a:noAutofit/>
          </a:bodyPr>
          <a:lstStyle/>
          <a:p>
            <a:pPr marL="0" indent="0">
              <a:spcBef>
                <a:spcPts val="0"/>
              </a:spcBef>
              <a:buSzPts val="2700"/>
            </a:pPr>
            <a:r>
              <a:rPr lang="en"/>
              <a:t>Start of dispute</a:t>
            </a:r>
            <a:endParaRPr/>
          </a:p>
        </p:txBody>
      </p:sp>
      <p:sp>
        <p:nvSpPr>
          <p:cNvPr id="1636" name="Google Shape;1636;p64"/>
          <p:cNvSpPr/>
          <p:nvPr/>
        </p:nvSpPr>
        <p:spPr>
          <a:xfrm>
            <a:off x="-13655" y="0"/>
            <a:ext cx="48800" cy="6871600"/>
          </a:xfrm>
          <a:prstGeom prst="rect">
            <a:avLst/>
          </a:prstGeom>
          <a:solidFill>
            <a:srgbClr val="00327D"/>
          </a:solidFill>
          <a:ln>
            <a:noFill/>
          </a:ln>
          <a:effectLst>
            <a:outerShdw blurRad="50800" dist="38100" dir="10800000" algn="r" rotWithShape="0">
              <a:srgbClr val="000000">
                <a:alpha val="40000"/>
              </a:srgbClr>
            </a:outerShdw>
          </a:effectLst>
        </p:spPr>
        <p:txBody>
          <a:bodyPr spcFirstLastPara="1" wrap="square" lIns="91433" tIns="45700" rIns="91433" bIns="45700" anchor="ctr" anchorCtr="0">
            <a:noAutofit/>
          </a:bodyPr>
          <a:lstStyle/>
          <a:p>
            <a:pPr algn="ctr"/>
            <a:endParaRPr sz="1867">
              <a:solidFill>
                <a:schemeClr val="lt1"/>
              </a:solidFill>
              <a:latin typeface="Calibri"/>
              <a:ea typeface="Calibri"/>
              <a:cs typeface="Calibri"/>
              <a:sym typeface="Calibri"/>
            </a:endParaRPr>
          </a:p>
        </p:txBody>
      </p:sp>
      <p:sp>
        <p:nvSpPr>
          <p:cNvPr id="1638" name="Google Shape;1638;p64"/>
          <p:cNvSpPr/>
          <p:nvPr/>
        </p:nvSpPr>
        <p:spPr>
          <a:xfrm>
            <a:off x="-1088" y="-830"/>
            <a:ext cx="10722567" cy="45233"/>
          </a:xfrm>
          <a:custGeom>
            <a:avLst/>
            <a:gdLst/>
            <a:ahLst/>
            <a:cxnLst/>
            <a:rect l="l" t="t" r="r" b="b"/>
            <a:pathLst>
              <a:path w="321677" h="1357" extrusionOk="0">
                <a:moveTo>
                  <a:pt x="1054" y="28239"/>
                </a:moveTo>
                <a:lnTo>
                  <a:pt x="322255" y="28265"/>
                </a:lnTo>
                <a:lnTo>
                  <a:pt x="322731" y="26908"/>
                </a:lnTo>
                <a:lnTo>
                  <a:pt x="1054" y="26926"/>
                </a:lnTo>
                <a:close/>
              </a:path>
            </a:pathLst>
          </a:custGeom>
          <a:solidFill>
            <a:schemeClr val="lt1"/>
          </a:solidFill>
          <a:ln>
            <a:noFill/>
          </a:ln>
        </p:spPr>
        <p:txBody>
          <a:bodyPr/>
          <a:lstStyle/>
          <a:p>
            <a:endParaRPr lang="en-IN" sz="2400"/>
          </a:p>
        </p:txBody>
      </p:sp>
      <p:sp>
        <p:nvSpPr>
          <p:cNvPr id="1639" name="Google Shape;1639;p64"/>
          <p:cNvSpPr/>
          <p:nvPr/>
        </p:nvSpPr>
        <p:spPr>
          <a:xfrm>
            <a:off x="-1099" y="-909866"/>
            <a:ext cx="11003497" cy="45233"/>
          </a:xfrm>
          <a:custGeom>
            <a:avLst/>
            <a:gdLst/>
            <a:ahLst/>
            <a:cxnLst/>
            <a:rect l="l" t="t" r="r" b="b"/>
            <a:pathLst>
              <a:path w="321677" h="1357" extrusionOk="0">
                <a:moveTo>
                  <a:pt x="1054" y="28239"/>
                </a:moveTo>
                <a:lnTo>
                  <a:pt x="322255" y="28265"/>
                </a:lnTo>
                <a:lnTo>
                  <a:pt x="322731" y="26908"/>
                </a:lnTo>
                <a:lnTo>
                  <a:pt x="1054" y="26926"/>
                </a:lnTo>
                <a:close/>
              </a:path>
            </a:pathLst>
          </a:custGeom>
          <a:solidFill>
            <a:schemeClr val="lt1"/>
          </a:solidFill>
          <a:ln>
            <a:noFill/>
          </a:ln>
        </p:spPr>
        <p:txBody>
          <a:bodyPr/>
          <a:lstStyle/>
          <a:p>
            <a:endParaRPr lang="en-IN" sz="2400"/>
          </a:p>
        </p:txBody>
      </p:sp>
      <p:grpSp>
        <p:nvGrpSpPr>
          <p:cNvPr id="14" name="Group 13">
            <a:extLst>
              <a:ext uri="{FF2B5EF4-FFF2-40B4-BE49-F238E27FC236}">
                <a16:creationId xmlns:a16="http://schemas.microsoft.com/office/drawing/2014/main" id="{1FD67806-FB47-8E30-C801-6F1498CFC477}"/>
              </a:ext>
            </a:extLst>
          </p:cNvPr>
          <p:cNvGrpSpPr/>
          <p:nvPr/>
        </p:nvGrpSpPr>
        <p:grpSpPr>
          <a:xfrm>
            <a:off x="327025" y="943189"/>
            <a:ext cx="10775611" cy="1416886"/>
            <a:chOff x="245103" y="1343577"/>
            <a:chExt cx="10775611" cy="1416886"/>
          </a:xfrm>
        </p:grpSpPr>
        <p:sp>
          <p:nvSpPr>
            <p:cNvPr id="1635" name="Google Shape;1635;p64"/>
            <p:cNvSpPr txBox="1"/>
            <p:nvPr/>
          </p:nvSpPr>
          <p:spPr>
            <a:xfrm>
              <a:off x="710774" y="1343577"/>
              <a:ext cx="10309940" cy="1416886"/>
            </a:xfrm>
            <a:prstGeom prst="rect">
              <a:avLst/>
            </a:prstGeom>
            <a:noFill/>
            <a:ln>
              <a:noFill/>
            </a:ln>
          </p:spPr>
          <p:txBody>
            <a:bodyPr spcFirstLastPara="1" wrap="square" lIns="91433" tIns="45700" rIns="91433" bIns="45700" anchor="t" anchorCtr="0">
              <a:spAutoFit/>
            </a:bodyPr>
            <a:lstStyle/>
            <a:p>
              <a:pPr algn="just">
                <a:lnSpc>
                  <a:spcPct val="115000"/>
                </a:lnSpc>
                <a:spcBef>
                  <a:spcPts val="133"/>
                </a:spcBef>
              </a:pPr>
              <a:r>
                <a:rPr lang="en-US" sz="2000" b="1">
                  <a:latin typeface="Cambria" panose="02040503050406030204" pitchFamily="18" charset="0"/>
                  <a:ea typeface="Cambria" panose="02040503050406030204" pitchFamily="18" charset="0"/>
                </a:rPr>
                <a:t>In the Year 1941 - The Income Tax Appellate Tribunal was established as the first Tribunal in India</a:t>
              </a:r>
              <a:r>
                <a:rPr lang="en-US" sz="2670" b="1">
                  <a:latin typeface="Cambria" panose="02040503050406030204" pitchFamily="18" charset="0"/>
                  <a:ea typeface="Cambria" panose="02040503050406030204" pitchFamily="18" charset="0"/>
                </a:rPr>
                <a:t>.</a:t>
              </a:r>
            </a:p>
            <a:p>
              <a:pPr algn="just">
                <a:lnSpc>
                  <a:spcPct val="115000"/>
                </a:lnSpc>
                <a:spcBef>
                  <a:spcPts val="133"/>
                </a:spcBef>
              </a:pPr>
              <a:endParaRPr sz="2670" b="1">
                <a:solidFill>
                  <a:srgbClr val="002060"/>
                </a:solidFill>
                <a:latin typeface="Bahnschrift" panose="020B0502040204020203" pitchFamily="34" charset="0"/>
              </a:endParaRPr>
            </a:p>
          </p:txBody>
        </p:sp>
        <p:pic>
          <p:nvPicPr>
            <p:cNvPr id="10" name="Picture 9">
              <a:extLst>
                <a:ext uri="{FF2B5EF4-FFF2-40B4-BE49-F238E27FC236}">
                  <a16:creationId xmlns:a16="http://schemas.microsoft.com/office/drawing/2014/main" id="{F193792A-0975-98DB-A295-FD491482E73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5103" y="1606915"/>
              <a:ext cx="396359" cy="396359"/>
            </a:xfrm>
            <a:prstGeom prst="rect">
              <a:avLst/>
            </a:prstGeom>
          </p:spPr>
        </p:pic>
      </p:grpSp>
      <p:sp>
        <p:nvSpPr>
          <p:cNvPr id="3" name="Rectangle 2">
            <a:extLst>
              <a:ext uri="{FF2B5EF4-FFF2-40B4-BE49-F238E27FC236}">
                <a16:creationId xmlns:a16="http://schemas.microsoft.com/office/drawing/2014/main" id="{C2822DCA-C4A9-37E7-09BC-3D7E65302FE0}"/>
              </a:ext>
            </a:extLst>
          </p:cNvPr>
          <p:cNvSpPr/>
          <p:nvPr/>
        </p:nvSpPr>
        <p:spPr>
          <a:xfrm>
            <a:off x="3670922" y="2695911"/>
            <a:ext cx="2834238" cy="1191350"/>
          </a:xfrm>
          <a:prstGeom prst="rect">
            <a:avLst/>
          </a:prstGeom>
          <a:solidFill>
            <a:srgbClr val="09156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bg1"/>
                </a:solidFill>
                <a:latin typeface="Cambria" panose="02040503050406030204" pitchFamily="18" charset="0"/>
                <a:ea typeface="Cambria" panose="02040503050406030204" pitchFamily="18" charset="0"/>
              </a:rPr>
              <a:t>BUT</a:t>
            </a:r>
            <a:endParaRPr lang="en-IN" sz="4000">
              <a:solidFill>
                <a:schemeClr val="bg1"/>
              </a:solidFill>
              <a:latin typeface="Cambria" panose="02040503050406030204" pitchFamily="18" charset="0"/>
              <a:ea typeface="Cambria" panose="02040503050406030204" pitchFamily="18" charset="0"/>
            </a:endParaRPr>
          </a:p>
        </p:txBody>
      </p:sp>
      <p:grpSp>
        <p:nvGrpSpPr>
          <p:cNvPr id="15" name="Group 14">
            <a:extLst>
              <a:ext uri="{FF2B5EF4-FFF2-40B4-BE49-F238E27FC236}">
                <a16:creationId xmlns:a16="http://schemas.microsoft.com/office/drawing/2014/main" id="{73CC9B3F-9614-027D-6518-11ABD672CB50}"/>
              </a:ext>
            </a:extLst>
          </p:cNvPr>
          <p:cNvGrpSpPr/>
          <p:nvPr/>
        </p:nvGrpSpPr>
        <p:grpSpPr>
          <a:xfrm>
            <a:off x="327025" y="5136214"/>
            <a:ext cx="10775611" cy="813003"/>
            <a:chOff x="327025" y="5361524"/>
            <a:chExt cx="10775611" cy="813003"/>
          </a:xfrm>
        </p:grpSpPr>
        <p:sp>
          <p:nvSpPr>
            <p:cNvPr id="4" name="Google Shape;1635;p64">
              <a:extLst>
                <a:ext uri="{FF2B5EF4-FFF2-40B4-BE49-F238E27FC236}">
                  <a16:creationId xmlns:a16="http://schemas.microsoft.com/office/drawing/2014/main" id="{B57BE43A-9524-DF71-6D46-74FC70F80AFB}"/>
                </a:ext>
              </a:extLst>
            </p:cNvPr>
            <p:cNvSpPr txBox="1"/>
            <p:nvPr/>
          </p:nvSpPr>
          <p:spPr>
            <a:xfrm>
              <a:off x="792696" y="5361524"/>
              <a:ext cx="10309940" cy="813003"/>
            </a:xfrm>
            <a:prstGeom prst="rect">
              <a:avLst/>
            </a:prstGeom>
            <a:noFill/>
            <a:ln>
              <a:noFill/>
            </a:ln>
          </p:spPr>
          <p:txBody>
            <a:bodyPr spcFirstLastPara="1" wrap="square" lIns="91433" tIns="45700" rIns="91433" bIns="45700" anchor="t" anchorCtr="0">
              <a:spAutoFit/>
            </a:bodyPr>
            <a:lstStyle/>
            <a:p>
              <a:pPr algn="just">
                <a:lnSpc>
                  <a:spcPct val="115000"/>
                </a:lnSpc>
                <a:spcBef>
                  <a:spcPts val="133"/>
                </a:spcBef>
              </a:pPr>
              <a:r>
                <a:rPr lang="en-US" sz="2000" b="1">
                  <a:latin typeface="Cambria" panose="02040503050406030204" pitchFamily="18" charset="0"/>
                  <a:ea typeface="Cambria" panose="02040503050406030204" pitchFamily="18" charset="0"/>
                </a:rPr>
                <a:t>The Constitution of India was adopted by the Constituent Assembly on November 26, 1949, and came into effect on January 26, 1950</a:t>
              </a:r>
              <a:r>
                <a:rPr lang="en-US" sz="2000" b="1">
                  <a:solidFill>
                    <a:srgbClr val="002060"/>
                  </a:solidFill>
                  <a:latin typeface="Cambria" panose="02040503050406030204" pitchFamily="18" charset="0"/>
                  <a:ea typeface="Cambria" panose="02040503050406030204" pitchFamily="18" charset="0"/>
                </a:rPr>
                <a:t>.</a:t>
              </a:r>
              <a:endParaRPr sz="2000" b="1">
                <a:solidFill>
                  <a:srgbClr val="002060"/>
                </a:solidFill>
                <a:latin typeface="Cambria" panose="02040503050406030204" pitchFamily="18" charset="0"/>
                <a:ea typeface="Cambria" panose="02040503050406030204" pitchFamily="18" charset="0"/>
              </a:endParaRPr>
            </a:p>
          </p:txBody>
        </p:sp>
        <p:pic>
          <p:nvPicPr>
            <p:cNvPr id="5" name="Picture 4">
              <a:extLst>
                <a:ext uri="{FF2B5EF4-FFF2-40B4-BE49-F238E27FC236}">
                  <a16:creationId xmlns:a16="http://schemas.microsoft.com/office/drawing/2014/main" id="{20449884-AC98-4B7C-B777-7667AAEDA99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7025" y="5624862"/>
              <a:ext cx="396359" cy="396359"/>
            </a:xfrm>
            <a:prstGeom prst="rect">
              <a:avLst/>
            </a:prstGeom>
          </p:spPr>
        </p:pic>
      </p:grpSp>
      <p:grpSp>
        <p:nvGrpSpPr>
          <p:cNvPr id="8" name="Group 7">
            <a:extLst>
              <a:ext uri="{FF2B5EF4-FFF2-40B4-BE49-F238E27FC236}">
                <a16:creationId xmlns:a16="http://schemas.microsoft.com/office/drawing/2014/main" id="{53389AA6-FB0D-0062-FB5B-19AA5B2A7B20}"/>
              </a:ext>
            </a:extLst>
          </p:cNvPr>
          <p:cNvGrpSpPr/>
          <p:nvPr/>
        </p:nvGrpSpPr>
        <p:grpSpPr>
          <a:xfrm>
            <a:off x="327025" y="4203459"/>
            <a:ext cx="10775611" cy="475062"/>
            <a:chOff x="327025" y="4184321"/>
            <a:chExt cx="10775611" cy="475062"/>
          </a:xfrm>
        </p:grpSpPr>
        <p:sp>
          <p:nvSpPr>
            <p:cNvPr id="6" name="Google Shape;1635;p64">
              <a:extLst>
                <a:ext uri="{FF2B5EF4-FFF2-40B4-BE49-F238E27FC236}">
                  <a16:creationId xmlns:a16="http://schemas.microsoft.com/office/drawing/2014/main" id="{68974F01-D89F-21E2-730D-4B8C072D9076}"/>
                </a:ext>
              </a:extLst>
            </p:cNvPr>
            <p:cNvSpPr txBox="1"/>
            <p:nvPr/>
          </p:nvSpPr>
          <p:spPr>
            <a:xfrm>
              <a:off x="792696" y="4184321"/>
              <a:ext cx="10309940" cy="459060"/>
            </a:xfrm>
            <a:prstGeom prst="rect">
              <a:avLst/>
            </a:prstGeom>
            <a:noFill/>
            <a:ln>
              <a:noFill/>
            </a:ln>
          </p:spPr>
          <p:txBody>
            <a:bodyPr spcFirstLastPara="1" wrap="square" lIns="91433" tIns="45700" rIns="91433" bIns="45700" anchor="t" anchorCtr="0">
              <a:spAutoFit/>
            </a:bodyPr>
            <a:lstStyle/>
            <a:p>
              <a:pPr algn="just">
                <a:lnSpc>
                  <a:spcPct val="115000"/>
                </a:lnSpc>
                <a:spcBef>
                  <a:spcPts val="133"/>
                </a:spcBef>
              </a:pPr>
              <a:r>
                <a:rPr lang="en-US" sz="2000" b="1">
                  <a:latin typeface="Cambria" panose="02040503050406030204" pitchFamily="18" charset="0"/>
                  <a:ea typeface="Cambria" panose="02040503050406030204" pitchFamily="18" charset="0"/>
                </a:rPr>
                <a:t>India got Independence on 15</a:t>
              </a:r>
              <a:r>
                <a:rPr lang="en-US" sz="2000" b="1" baseline="30000">
                  <a:latin typeface="Cambria" panose="02040503050406030204" pitchFamily="18" charset="0"/>
                  <a:ea typeface="Cambria" panose="02040503050406030204" pitchFamily="18" charset="0"/>
                </a:rPr>
                <a:t>th</a:t>
              </a:r>
              <a:r>
                <a:rPr lang="en-US" sz="2000" b="1">
                  <a:latin typeface="Cambria" panose="02040503050406030204" pitchFamily="18" charset="0"/>
                  <a:ea typeface="Cambria" panose="02040503050406030204" pitchFamily="18" charset="0"/>
                </a:rPr>
                <a:t> August 1947 </a:t>
              </a:r>
              <a:endParaRPr sz="2000" b="1">
                <a:latin typeface="Cambria" panose="02040503050406030204" pitchFamily="18" charset="0"/>
                <a:ea typeface="Cambria" panose="02040503050406030204" pitchFamily="18" charset="0"/>
              </a:endParaRPr>
            </a:p>
          </p:txBody>
        </p:sp>
        <p:pic>
          <p:nvPicPr>
            <p:cNvPr id="7" name="Picture 6">
              <a:extLst>
                <a:ext uri="{FF2B5EF4-FFF2-40B4-BE49-F238E27FC236}">
                  <a16:creationId xmlns:a16="http://schemas.microsoft.com/office/drawing/2014/main" id="{1E86E172-C4D6-9AEA-05C7-1D3CE4B94F4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7025" y="4263024"/>
              <a:ext cx="396359" cy="396359"/>
            </a:xfrm>
            <a:prstGeom prst="rect">
              <a:avLst/>
            </a:prstGeom>
          </p:spPr>
        </p:pic>
      </p:grpSp>
      <p:sp>
        <p:nvSpPr>
          <p:cNvPr id="9" name="Google Shape;1635;p64">
            <a:extLst>
              <a:ext uri="{FF2B5EF4-FFF2-40B4-BE49-F238E27FC236}">
                <a16:creationId xmlns:a16="http://schemas.microsoft.com/office/drawing/2014/main" id="{F0E53B4F-8777-ED79-1AC7-D457F612A8E2}"/>
              </a:ext>
            </a:extLst>
          </p:cNvPr>
          <p:cNvSpPr txBox="1"/>
          <p:nvPr/>
        </p:nvSpPr>
        <p:spPr>
          <a:xfrm>
            <a:off x="5088041" y="4558596"/>
            <a:ext cx="312204" cy="577618"/>
          </a:xfrm>
          <a:prstGeom prst="rect">
            <a:avLst/>
          </a:prstGeom>
          <a:noFill/>
          <a:ln>
            <a:noFill/>
          </a:ln>
        </p:spPr>
        <p:txBody>
          <a:bodyPr spcFirstLastPara="1" wrap="square" lIns="91433" tIns="45700" rIns="91433" bIns="45700" anchor="t" anchorCtr="0">
            <a:spAutoFit/>
          </a:bodyPr>
          <a:lstStyle/>
          <a:p>
            <a:pPr algn="just">
              <a:lnSpc>
                <a:spcPct val="115000"/>
              </a:lnSpc>
              <a:spcBef>
                <a:spcPts val="133"/>
              </a:spcBef>
            </a:pPr>
            <a:r>
              <a:rPr lang="en-US" sz="2670" b="1">
                <a:latin typeface="Bahnschrift" panose="020B0502040204020203" pitchFamily="34" charset="0"/>
              </a:rPr>
              <a:t>&amp;</a:t>
            </a:r>
            <a:endParaRPr sz="2670" b="1">
              <a:latin typeface="Bahnschrift" panose="020B0502040204020203" pitchFamily="34" charset="0"/>
            </a:endParaRPr>
          </a:p>
        </p:txBody>
      </p:sp>
      <p:sp>
        <p:nvSpPr>
          <p:cNvPr id="2" name="Rectangle 1">
            <a:extLst>
              <a:ext uri="{FF2B5EF4-FFF2-40B4-BE49-F238E27FC236}">
                <a16:creationId xmlns:a16="http://schemas.microsoft.com/office/drawing/2014/main" id="{27384454-ED76-D0E3-6070-97E7AA5092E6}"/>
              </a:ext>
            </a:extLst>
          </p:cNvPr>
          <p:cNvSpPr/>
          <p:nvPr/>
        </p:nvSpPr>
        <p:spPr>
          <a:xfrm>
            <a:off x="1189022" y="1874700"/>
            <a:ext cx="9298251" cy="556154"/>
          </a:xfrm>
          <a:prstGeom prst="rect">
            <a:avLst/>
          </a:prstGeom>
          <a:solidFill>
            <a:srgbClr val="09156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i="0">
                <a:solidFill>
                  <a:schemeClr val="bg1"/>
                </a:solidFill>
                <a:effectLst/>
                <a:latin typeface="Cambria" panose="02040503050406030204" pitchFamily="18" charset="0"/>
                <a:ea typeface="Cambria" panose="02040503050406030204" pitchFamily="18" charset="0"/>
              </a:rPr>
              <a:t>Referred to as 'Mother Tribunal' being the oldest Tribunal in the country</a:t>
            </a:r>
            <a:r>
              <a:rPr lang="en-US" sz="2000" b="1" i="0">
                <a:solidFill>
                  <a:schemeClr val="bg1"/>
                </a:solidFill>
                <a:effectLst/>
                <a:latin typeface="Bahnschrift" panose="020B0502040204020203" pitchFamily="34" charset="0"/>
              </a:rPr>
              <a:t>.</a:t>
            </a:r>
            <a:endParaRPr lang="en-IN" sz="2000" b="1">
              <a:solidFill>
                <a:schemeClr val="bg1"/>
              </a:solidFill>
              <a:latin typeface="Bahnschrift" panose="020B0502040204020203" pitchFamily="34" charset="0"/>
            </a:endParaRPr>
          </a:p>
        </p:txBody>
      </p:sp>
      <p:sp>
        <p:nvSpPr>
          <p:cNvPr id="12" name="Rectangle 11">
            <a:extLst>
              <a:ext uri="{FF2B5EF4-FFF2-40B4-BE49-F238E27FC236}">
                <a16:creationId xmlns:a16="http://schemas.microsoft.com/office/drawing/2014/main" id="{69E9B52C-C822-2DC1-F9E2-D0D953DA8C9B}"/>
              </a:ext>
            </a:extLst>
          </p:cNvPr>
          <p:cNvSpPr/>
          <p:nvPr/>
        </p:nvSpPr>
        <p:spPr>
          <a:xfrm>
            <a:off x="14377" y="28754"/>
            <a:ext cx="11684762" cy="707926"/>
          </a:xfrm>
          <a:prstGeom prst="rect">
            <a:avLst/>
          </a:prstGeom>
          <a:solidFill>
            <a:srgbClr val="09156B"/>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4000" b="1" i="0">
                <a:solidFill>
                  <a:schemeClr val="bg1"/>
                </a:solidFill>
                <a:effectLst/>
                <a:latin typeface="Cambria" panose="02040503050406030204" pitchFamily="18" charset="0"/>
                <a:ea typeface="Cambria" panose="02040503050406030204" pitchFamily="18" charset="0"/>
              </a:rPr>
              <a:t>Key developments in Indian Tribunal System</a:t>
            </a:r>
            <a:endParaRPr lang="en-US" sz="4000">
              <a:solidFill>
                <a:schemeClr val="bg1"/>
              </a:solidFill>
              <a:latin typeface="Cambria" panose="02040503050406030204" pitchFamily="18" charset="0"/>
              <a:ea typeface="Cambria" panose="02040503050406030204" pitchFamily="18" charset="0"/>
              <a:cs typeface="Calibri"/>
              <a:sym typeface="Calibri"/>
            </a:endParaRPr>
          </a:p>
        </p:txBody>
      </p:sp>
    </p:spTree>
    <p:extLst>
      <p:ext uri="{BB962C8B-B14F-4D97-AF65-F5344CB8AC3E}">
        <p14:creationId xmlns:p14="http://schemas.microsoft.com/office/powerpoint/2010/main" val="20022914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22"/>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US" dirty="0"/>
              <a:t>Start of dispute</a:t>
            </a:r>
            <a:endParaRPr dirty="0"/>
          </a:p>
        </p:txBody>
      </p:sp>
      <p:sp>
        <p:nvSpPr>
          <p:cNvPr id="2" name="AutoShape 2" descr="Uploaded image">
            <a:extLst>
              <a:ext uri="{FF2B5EF4-FFF2-40B4-BE49-F238E27FC236}">
                <a16:creationId xmlns:a16="http://schemas.microsoft.com/office/drawing/2014/main" id="{11DDB74F-5774-37F0-097B-E1C3C891C9E8}"/>
              </a:ext>
            </a:extLst>
          </p:cNvPr>
          <p:cNvSpPr>
            <a:spLocks noChangeAspect="1" noChangeArrowheads="1"/>
          </p:cNvSpPr>
          <p:nvPr/>
        </p:nvSpPr>
        <p:spPr bwMode="auto">
          <a:xfrm>
            <a:off x="5943599" y="1040423"/>
            <a:ext cx="2540977" cy="2540977"/>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8" name="Rectangle 7">
            <a:extLst>
              <a:ext uri="{FF2B5EF4-FFF2-40B4-BE49-F238E27FC236}">
                <a16:creationId xmlns:a16="http://schemas.microsoft.com/office/drawing/2014/main" id="{0EA9FC69-0C1F-A5E1-91BC-A3B3E5870769}"/>
              </a:ext>
            </a:extLst>
          </p:cNvPr>
          <p:cNvSpPr/>
          <p:nvPr/>
        </p:nvSpPr>
        <p:spPr>
          <a:xfrm>
            <a:off x="7209692" y="1344058"/>
            <a:ext cx="4502228" cy="5210978"/>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Cambria" panose="02040503050406030204" pitchFamily="18" charset="0"/>
                <a:ea typeface="Cambria" panose="02040503050406030204" pitchFamily="18" charset="0"/>
              </a:rPr>
              <a:t>The original text of the Indian Constitution (1950) did not contain any specific provisions that allowed for </a:t>
            </a:r>
          </a:p>
          <a:p>
            <a:pPr algn="ctr"/>
            <a:r>
              <a:rPr lang="en-US" sz="3600" dirty="0">
                <a:solidFill>
                  <a:schemeClr val="bg1"/>
                </a:solidFill>
                <a:latin typeface="Cambria" panose="02040503050406030204" pitchFamily="18" charset="0"/>
                <a:ea typeface="Cambria" panose="02040503050406030204" pitchFamily="18" charset="0"/>
              </a:rPr>
              <a:t>or discussed </a:t>
            </a:r>
          </a:p>
          <a:p>
            <a:pPr algn="ctr"/>
            <a:r>
              <a:rPr lang="en-US" sz="3600" dirty="0">
                <a:solidFill>
                  <a:schemeClr val="bg1"/>
                </a:solidFill>
                <a:latin typeface="Cambria" panose="02040503050406030204" pitchFamily="18" charset="0"/>
                <a:ea typeface="Cambria" panose="02040503050406030204" pitchFamily="18" charset="0"/>
              </a:rPr>
              <a:t>the creation of tribunals.</a:t>
            </a:r>
            <a:endParaRPr lang="en-IN" sz="3600" dirty="0">
              <a:solidFill>
                <a:schemeClr val="bg1"/>
              </a:solidFill>
              <a:latin typeface="Cambria" panose="02040503050406030204" pitchFamily="18" charset="0"/>
              <a:ea typeface="Cambria" panose="02040503050406030204" pitchFamily="18" charset="0"/>
            </a:endParaRPr>
          </a:p>
        </p:txBody>
      </p:sp>
      <p:pic>
        <p:nvPicPr>
          <p:cNvPr id="4100" name="Picture 4" descr="Constitution of India: What The 1950 Document Says On Pre And Post-Independence India Constitution of India: What The 1950 Document Says On Pre And Post-Independence India">
            <a:extLst>
              <a:ext uri="{FF2B5EF4-FFF2-40B4-BE49-F238E27FC236}">
                <a16:creationId xmlns:a16="http://schemas.microsoft.com/office/drawing/2014/main" id="{49D9E6B6-0058-4690-60B4-ECA6BDB65EB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500" y="1344055"/>
            <a:ext cx="6858000" cy="5210981"/>
          </a:xfrm>
          <a:prstGeom prst="rect">
            <a:avLst/>
          </a:prstGeom>
          <a:noFill/>
          <a:extLst>
            <a:ext uri="{909E8E84-426E-40DD-AFC4-6F175D3DCCD1}">
              <a14:hiddenFill xmlns:a14="http://schemas.microsoft.com/office/drawing/2010/main">
                <a:solidFill>
                  <a:srgbClr val="FFFFFF"/>
                </a:solidFill>
              </a14:hiddenFill>
            </a:ext>
          </a:extLst>
        </p:spPr>
      </p:pic>
      <p:sp>
        <p:nvSpPr>
          <p:cNvPr id="11" name="Google Shape;1634;p64">
            <a:extLst>
              <a:ext uri="{FF2B5EF4-FFF2-40B4-BE49-F238E27FC236}">
                <a16:creationId xmlns:a16="http://schemas.microsoft.com/office/drawing/2014/main" id="{868D2F66-2887-84F3-9ADB-D6EF708F150D}"/>
              </a:ext>
            </a:extLst>
          </p:cNvPr>
          <p:cNvSpPr/>
          <p:nvPr/>
        </p:nvSpPr>
        <p:spPr>
          <a:xfrm>
            <a:off x="65477" y="48096"/>
            <a:ext cx="6962609" cy="625995"/>
          </a:xfrm>
          <a:custGeom>
            <a:avLst/>
            <a:gdLst/>
            <a:ahLst/>
            <a:cxnLst/>
            <a:rect l="l" t="t" r="r" b="b"/>
            <a:pathLst>
              <a:path w="11053482" h="954741" extrusionOk="0">
                <a:moveTo>
                  <a:pt x="0" y="13447"/>
                </a:moveTo>
                <a:lnTo>
                  <a:pt x="11053482" y="0"/>
                </a:lnTo>
                <a:lnTo>
                  <a:pt x="10757647" y="954741"/>
                </a:lnTo>
                <a:lnTo>
                  <a:pt x="0" y="954741"/>
                </a:lnTo>
                <a:lnTo>
                  <a:pt x="0" y="13447"/>
                </a:lnTo>
                <a:close/>
              </a:path>
            </a:pathLst>
          </a:custGeom>
          <a:solidFill>
            <a:schemeClr val="accent1">
              <a:lumMod val="75000"/>
            </a:schemeClr>
          </a:solidFill>
          <a:ln>
            <a:noFill/>
          </a:ln>
          <a:effectLst>
            <a:outerShdw blurRad="50800" dist="38100" dir="2700000" algn="tl" rotWithShape="0">
              <a:srgbClr val="000000">
                <a:alpha val="40000"/>
              </a:srgbClr>
            </a:outerShdw>
          </a:effectLst>
        </p:spPr>
        <p:txBody>
          <a:bodyPr spcFirstLastPara="1" wrap="square" lIns="91433" tIns="45700" rIns="91433" bIns="45700" anchor="ctr" anchorCtr="0">
            <a:noAutofit/>
          </a:bodyPr>
          <a:lstStyle/>
          <a:p>
            <a:pPr algn="ctr"/>
            <a:endParaRPr sz="1867" dirty="0">
              <a:solidFill>
                <a:schemeClr val="lt1"/>
              </a:solidFill>
              <a:latin typeface="Calibri"/>
              <a:ea typeface="Calibri"/>
              <a:cs typeface="Calibri"/>
              <a:sym typeface="Calibri"/>
            </a:endParaRPr>
          </a:p>
        </p:txBody>
      </p:sp>
      <p:grpSp>
        <p:nvGrpSpPr>
          <p:cNvPr id="22" name="Group 21">
            <a:extLst>
              <a:ext uri="{FF2B5EF4-FFF2-40B4-BE49-F238E27FC236}">
                <a16:creationId xmlns:a16="http://schemas.microsoft.com/office/drawing/2014/main" id="{801E4956-D2A8-1BB6-09D8-7E34067B04E3}"/>
              </a:ext>
            </a:extLst>
          </p:cNvPr>
          <p:cNvGrpSpPr/>
          <p:nvPr/>
        </p:nvGrpSpPr>
        <p:grpSpPr>
          <a:xfrm>
            <a:off x="50823" y="89366"/>
            <a:ext cx="6977263" cy="747915"/>
            <a:chOff x="50823" y="89367"/>
            <a:chExt cx="6977263" cy="523180"/>
          </a:xfrm>
        </p:grpSpPr>
        <p:sp>
          <p:nvSpPr>
            <p:cNvPr id="12" name="Google Shape;1637;p64">
              <a:extLst>
                <a:ext uri="{FF2B5EF4-FFF2-40B4-BE49-F238E27FC236}">
                  <a16:creationId xmlns:a16="http://schemas.microsoft.com/office/drawing/2014/main" id="{7095BDDE-3D12-8596-9289-8B0AF6901B99}"/>
                </a:ext>
              </a:extLst>
            </p:cNvPr>
            <p:cNvSpPr txBox="1"/>
            <p:nvPr/>
          </p:nvSpPr>
          <p:spPr>
            <a:xfrm>
              <a:off x="150500" y="89367"/>
              <a:ext cx="6749629" cy="523180"/>
            </a:xfrm>
            <a:prstGeom prst="rect">
              <a:avLst/>
            </a:prstGeom>
            <a:noFill/>
            <a:ln>
              <a:noFill/>
            </a:ln>
          </p:spPr>
          <p:txBody>
            <a:bodyPr spcFirstLastPara="1" wrap="square" lIns="91433" tIns="45700" rIns="91433" bIns="45700" anchor="t" anchorCtr="0">
              <a:spAutoFit/>
            </a:bodyPr>
            <a:lstStyle/>
            <a:p>
              <a:r>
                <a:rPr lang="en-US" sz="2800" b="1" i="1" dirty="0">
                  <a:solidFill>
                    <a:schemeClr val="bg1"/>
                  </a:solidFill>
                  <a:latin typeface="Cambria" panose="02040503050406030204" pitchFamily="18" charset="0"/>
                  <a:ea typeface="Cambria" panose="02040503050406030204" pitchFamily="18" charset="0"/>
                  <a:cs typeface="Calibri"/>
                  <a:sym typeface="Calibri"/>
                </a:rPr>
                <a:t>Original Framework of the Constitution</a:t>
              </a:r>
              <a:endParaRPr sz="2800" i="1" dirty="0">
                <a:solidFill>
                  <a:schemeClr val="bg1"/>
                </a:solidFill>
                <a:latin typeface="Cambria" panose="02040503050406030204" pitchFamily="18" charset="0"/>
                <a:ea typeface="Cambria" panose="02040503050406030204" pitchFamily="18" charset="0"/>
                <a:cs typeface="Calibri"/>
                <a:sym typeface="Calibri"/>
              </a:endParaRPr>
            </a:p>
          </p:txBody>
        </p:sp>
        <p:cxnSp>
          <p:nvCxnSpPr>
            <p:cNvPr id="14" name="Straight Connector 13">
              <a:extLst>
                <a:ext uri="{FF2B5EF4-FFF2-40B4-BE49-F238E27FC236}">
                  <a16:creationId xmlns:a16="http://schemas.microsoft.com/office/drawing/2014/main" id="{EC9367DC-6097-7DFD-7F27-1D23AE198DCE}"/>
                </a:ext>
              </a:extLst>
            </p:cNvPr>
            <p:cNvCxnSpPr>
              <a:cxnSpLocks/>
            </p:cNvCxnSpPr>
            <p:nvPr/>
          </p:nvCxnSpPr>
          <p:spPr>
            <a:xfrm>
              <a:off x="65477" y="612547"/>
              <a:ext cx="6943023"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CE3A1B13-8F92-335B-616E-16F914A3A67C}"/>
                </a:ext>
              </a:extLst>
            </p:cNvPr>
            <p:cNvCxnSpPr>
              <a:cxnSpLocks/>
            </p:cNvCxnSpPr>
            <p:nvPr/>
          </p:nvCxnSpPr>
          <p:spPr>
            <a:xfrm>
              <a:off x="50823" y="96734"/>
              <a:ext cx="6977263"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6" name="Google Shape;1632;p64">
            <a:extLst>
              <a:ext uri="{FF2B5EF4-FFF2-40B4-BE49-F238E27FC236}">
                <a16:creationId xmlns:a16="http://schemas.microsoft.com/office/drawing/2014/main" id="{306FE19E-F43B-B428-90C4-326006DDC34C}"/>
              </a:ext>
            </a:extLst>
          </p:cNvPr>
          <p:cNvSpPr/>
          <p:nvPr/>
        </p:nvSpPr>
        <p:spPr>
          <a:xfrm>
            <a:off x="12021483" y="0"/>
            <a:ext cx="170400" cy="6871600"/>
          </a:xfrm>
          <a:prstGeom prst="rect">
            <a:avLst/>
          </a:prstGeom>
          <a:solidFill>
            <a:schemeClr val="accent1">
              <a:lumMod val="75000"/>
            </a:schemeClr>
          </a:solidFill>
          <a:ln>
            <a:noFill/>
          </a:ln>
          <a:effectLst>
            <a:outerShdw blurRad="50800" dist="38100" dir="10800000" algn="r" rotWithShape="0">
              <a:srgbClr val="000000">
                <a:alpha val="40000"/>
              </a:srgbClr>
            </a:outerShdw>
          </a:effectLst>
        </p:spPr>
        <p:txBody>
          <a:bodyPr spcFirstLastPara="1" wrap="square" lIns="91433" tIns="45700" rIns="91433" bIns="45700" anchor="ctr" anchorCtr="0">
            <a:noAutofit/>
          </a:bodyPr>
          <a:lstStyle/>
          <a:p>
            <a:pPr algn="ctr"/>
            <a:endParaRPr sz="1867">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1336119140"/>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31"/>
        <p:cNvGrpSpPr/>
        <p:nvPr/>
      </p:nvGrpSpPr>
      <p:grpSpPr>
        <a:xfrm>
          <a:off x="0" y="0"/>
          <a:ext cx="0" cy="0"/>
          <a:chOff x="0" y="0"/>
          <a:chExt cx="0" cy="0"/>
        </a:xfrm>
      </p:grpSpPr>
      <p:sp>
        <p:nvSpPr>
          <p:cNvPr id="1632" name="Google Shape;1632;p64"/>
          <p:cNvSpPr/>
          <p:nvPr/>
        </p:nvSpPr>
        <p:spPr>
          <a:xfrm>
            <a:off x="12021483" y="0"/>
            <a:ext cx="170400" cy="6871600"/>
          </a:xfrm>
          <a:prstGeom prst="rect">
            <a:avLst/>
          </a:prstGeom>
          <a:solidFill>
            <a:schemeClr val="accent1">
              <a:lumMod val="75000"/>
            </a:schemeClr>
          </a:solidFill>
          <a:ln>
            <a:noFill/>
          </a:ln>
          <a:effectLst>
            <a:outerShdw blurRad="50800" dist="38100" dir="10800000" algn="r" rotWithShape="0">
              <a:srgbClr val="000000">
                <a:alpha val="40000"/>
              </a:srgbClr>
            </a:outerShdw>
          </a:effectLst>
        </p:spPr>
        <p:txBody>
          <a:bodyPr spcFirstLastPara="1" wrap="square" lIns="91433" tIns="45700" rIns="91433" bIns="45700" anchor="ctr" anchorCtr="0">
            <a:noAutofit/>
          </a:bodyPr>
          <a:lstStyle/>
          <a:p>
            <a:pPr algn="ctr"/>
            <a:endParaRPr sz="1867">
              <a:solidFill>
                <a:schemeClr val="lt1"/>
              </a:solidFill>
              <a:latin typeface="Calibri"/>
              <a:ea typeface="Calibri"/>
              <a:cs typeface="Calibri"/>
              <a:sym typeface="Calibri"/>
            </a:endParaRPr>
          </a:p>
        </p:txBody>
      </p:sp>
      <p:sp>
        <p:nvSpPr>
          <p:cNvPr id="1633" name="Google Shape;1633;p64"/>
          <p:cNvSpPr txBox="1">
            <a:spLocks noGrp="1"/>
          </p:cNvSpPr>
          <p:nvPr>
            <p:ph type="body" idx="1"/>
          </p:nvPr>
        </p:nvSpPr>
        <p:spPr>
          <a:xfrm>
            <a:off x="327025" y="150813"/>
            <a:ext cx="8407200" cy="585600"/>
          </a:xfrm>
          <a:prstGeom prst="rect">
            <a:avLst/>
          </a:prstGeom>
          <a:noFill/>
          <a:ln>
            <a:noFill/>
          </a:ln>
        </p:spPr>
        <p:txBody>
          <a:bodyPr spcFirstLastPara="1" vert="horz" wrap="square" lIns="91433" tIns="45700" rIns="91433" bIns="45700" rtlCol="0" anchor="t" anchorCtr="0">
            <a:noAutofit/>
          </a:bodyPr>
          <a:lstStyle/>
          <a:p>
            <a:pPr marL="0" indent="0">
              <a:spcBef>
                <a:spcPts val="0"/>
              </a:spcBef>
              <a:buSzPts val="2700"/>
            </a:pPr>
            <a:r>
              <a:rPr lang="en"/>
              <a:t>Start of dispute</a:t>
            </a:r>
            <a:endParaRPr/>
          </a:p>
        </p:txBody>
      </p:sp>
      <p:sp>
        <p:nvSpPr>
          <p:cNvPr id="1639" name="Google Shape;1639;p64"/>
          <p:cNvSpPr/>
          <p:nvPr/>
        </p:nvSpPr>
        <p:spPr>
          <a:xfrm>
            <a:off x="-1099" y="-909866"/>
            <a:ext cx="11003497" cy="45233"/>
          </a:xfrm>
          <a:custGeom>
            <a:avLst/>
            <a:gdLst/>
            <a:ahLst/>
            <a:cxnLst/>
            <a:rect l="l" t="t" r="r" b="b"/>
            <a:pathLst>
              <a:path w="321677" h="1357" extrusionOk="0">
                <a:moveTo>
                  <a:pt x="1054" y="28239"/>
                </a:moveTo>
                <a:lnTo>
                  <a:pt x="322255" y="28265"/>
                </a:lnTo>
                <a:lnTo>
                  <a:pt x="322731" y="26908"/>
                </a:lnTo>
                <a:lnTo>
                  <a:pt x="1054" y="26926"/>
                </a:lnTo>
                <a:close/>
              </a:path>
            </a:pathLst>
          </a:custGeom>
          <a:solidFill>
            <a:schemeClr val="lt1"/>
          </a:solidFill>
          <a:ln>
            <a:noFill/>
          </a:ln>
        </p:spPr>
        <p:txBody>
          <a:bodyPr/>
          <a:lstStyle/>
          <a:p>
            <a:endParaRPr lang="en-IN" sz="2400"/>
          </a:p>
        </p:txBody>
      </p:sp>
      <p:grpSp>
        <p:nvGrpSpPr>
          <p:cNvPr id="6" name="Group 5">
            <a:extLst>
              <a:ext uri="{FF2B5EF4-FFF2-40B4-BE49-F238E27FC236}">
                <a16:creationId xmlns:a16="http://schemas.microsoft.com/office/drawing/2014/main" id="{F3A412D7-D2E4-4DE3-ADF2-B3ACD43D11AA}"/>
              </a:ext>
            </a:extLst>
          </p:cNvPr>
          <p:cNvGrpSpPr/>
          <p:nvPr/>
        </p:nvGrpSpPr>
        <p:grpSpPr>
          <a:xfrm>
            <a:off x="245103" y="1299617"/>
            <a:ext cx="10828363" cy="1096157"/>
            <a:chOff x="245103" y="1299617"/>
            <a:chExt cx="10828363" cy="1096157"/>
          </a:xfrm>
        </p:grpSpPr>
        <p:sp>
          <p:nvSpPr>
            <p:cNvPr id="1635" name="Google Shape;1635;p64"/>
            <p:cNvSpPr txBox="1"/>
            <p:nvPr/>
          </p:nvSpPr>
          <p:spPr>
            <a:xfrm>
              <a:off x="763526" y="1299617"/>
              <a:ext cx="10309940" cy="1096157"/>
            </a:xfrm>
            <a:prstGeom prst="rect">
              <a:avLst/>
            </a:prstGeom>
            <a:noFill/>
            <a:ln>
              <a:noFill/>
            </a:ln>
          </p:spPr>
          <p:txBody>
            <a:bodyPr spcFirstLastPara="1" wrap="square" lIns="91433" tIns="45700" rIns="91433" bIns="45700" anchor="t" anchorCtr="0">
              <a:spAutoFit/>
            </a:bodyPr>
            <a:lstStyle/>
            <a:p>
              <a:pPr algn="just">
                <a:lnSpc>
                  <a:spcPct val="115000"/>
                </a:lnSpc>
                <a:spcBef>
                  <a:spcPts val="133"/>
                </a:spcBef>
              </a:pPr>
              <a:r>
                <a:rPr lang="en-US" sz="2800" dirty="0">
                  <a:latin typeface="Cambria" panose="02040503050406030204" pitchFamily="18" charset="0"/>
                  <a:ea typeface="Cambria" panose="02040503050406030204" pitchFamily="18" charset="0"/>
                </a:rPr>
                <a:t>The concept of Tribunals formally entered the constitutional framework with the 42</a:t>
              </a:r>
              <a:r>
                <a:rPr lang="en-US" sz="2800" baseline="30000" dirty="0">
                  <a:latin typeface="Cambria" panose="02040503050406030204" pitchFamily="18" charset="0"/>
                  <a:ea typeface="Cambria" panose="02040503050406030204" pitchFamily="18" charset="0"/>
                </a:rPr>
                <a:t>nd</a:t>
              </a:r>
              <a:r>
                <a:rPr lang="en-US" sz="2800" dirty="0">
                  <a:latin typeface="Cambria" panose="02040503050406030204" pitchFamily="18" charset="0"/>
                  <a:ea typeface="Cambria" panose="02040503050406030204" pitchFamily="18" charset="0"/>
                </a:rPr>
                <a:t> Amendment Act, 1976</a:t>
              </a:r>
            </a:p>
          </p:txBody>
        </p:sp>
        <p:pic>
          <p:nvPicPr>
            <p:cNvPr id="10" name="Picture 9">
              <a:extLst>
                <a:ext uri="{FF2B5EF4-FFF2-40B4-BE49-F238E27FC236}">
                  <a16:creationId xmlns:a16="http://schemas.microsoft.com/office/drawing/2014/main" id="{F193792A-0975-98DB-A295-FD491482E73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5103" y="1562955"/>
              <a:ext cx="396359" cy="396359"/>
            </a:xfrm>
            <a:prstGeom prst="rect">
              <a:avLst/>
            </a:prstGeom>
          </p:spPr>
        </p:pic>
      </p:grpSp>
      <p:grpSp>
        <p:nvGrpSpPr>
          <p:cNvPr id="7" name="Group 6">
            <a:extLst>
              <a:ext uri="{FF2B5EF4-FFF2-40B4-BE49-F238E27FC236}">
                <a16:creationId xmlns:a16="http://schemas.microsoft.com/office/drawing/2014/main" id="{73A38775-A8AD-CBD8-B6C8-907ED62B3374}"/>
              </a:ext>
            </a:extLst>
          </p:cNvPr>
          <p:cNvGrpSpPr/>
          <p:nvPr/>
        </p:nvGrpSpPr>
        <p:grpSpPr>
          <a:xfrm>
            <a:off x="255316" y="2754098"/>
            <a:ext cx="11017895" cy="1096157"/>
            <a:chOff x="255316" y="2754098"/>
            <a:chExt cx="11017895" cy="1096157"/>
          </a:xfrm>
        </p:grpSpPr>
        <p:sp>
          <p:nvSpPr>
            <p:cNvPr id="1640" name="Google Shape;1640;p64"/>
            <p:cNvSpPr txBox="1"/>
            <p:nvPr/>
          </p:nvSpPr>
          <p:spPr>
            <a:xfrm>
              <a:off x="803842" y="2754098"/>
              <a:ext cx="10469369" cy="1096157"/>
            </a:xfrm>
            <a:prstGeom prst="rect">
              <a:avLst/>
            </a:prstGeom>
            <a:noFill/>
            <a:ln>
              <a:noFill/>
            </a:ln>
          </p:spPr>
          <p:txBody>
            <a:bodyPr spcFirstLastPara="1" wrap="square" lIns="91433" tIns="45700" rIns="91433" bIns="45700" anchor="t" anchorCtr="0">
              <a:spAutoFit/>
            </a:bodyPr>
            <a:lstStyle/>
            <a:p>
              <a:pPr algn="just">
                <a:lnSpc>
                  <a:spcPct val="115000"/>
                </a:lnSpc>
                <a:spcBef>
                  <a:spcPts val="133"/>
                </a:spcBef>
              </a:pPr>
              <a:r>
                <a:rPr lang="en-US" sz="2800" dirty="0">
                  <a:latin typeface="Cambria" panose="02040503050406030204" pitchFamily="18" charset="0"/>
                  <a:ea typeface="Cambria" panose="02040503050406030204" pitchFamily="18" charset="0"/>
                </a:rPr>
                <a:t>This amendment introduced Articles 323A and 323B, which authorized the creation of tribunals.</a:t>
              </a:r>
            </a:p>
          </p:txBody>
        </p:sp>
        <p:pic>
          <p:nvPicPr>
            <p:cNvPr id="11" name="Picture 10">
              <a:extLst>
                <a:ext uri="{FF2B5EF4-FFF2-40B4-BE49-F238E27FC236}">
                  <a16:creationId xmlns:a16="http://schemas.microsoft.com/office/drawing/2014/main" id="{DF98AFAD-16ED-5457-AC88-A380C87030E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5316" y="3033208"/>
              <a:ext cx="396359" cy="396359"/>
            </a:xfrm>
            <a:prstGeom prst="rect">
              <a:avLst/>
            </a:prstGeom>
          </p:spPr>
        </p:pic>
      </p:grpSp>
      <p:sp>
        <p:nvSpPr>
          <p:cNvPr id="3" name="Google Shape;1634;p64">
            <a:extLst>
              <a:ext uri="{FF2B5EF4-FFF2-40B4-BE49-F238E27FC236}">
                <a16:creationId xmlns:a16="http://schemas.microsoft.com/office/drawing/2014/main" id="{A1F0DDED-A412-F766-EF07-97FB8530058D}"/>
              </a:ext>
            </a:extLst>
          </p:cNvPr>
          <p:cNvSpPr/>
          <p:nvPr/>
        </p:nvSpPr>
        <p:spPr>
          <a:xfrm>
            <a:off x="-13655" y="-13448"/>
            <a:ext cx="9922585" cy="954741"/>
          </a:xfrm>
          <a:custGeom>
            <a:avLst/>
            <a:gdLst/>
            <a:ahLst/>
            <a:cxnLst/>
            <a:rect l="l" t="t" r="r" b="b"/>
            <a:pathLst>
              <a:path w="11053482" h="954741" extrusionOk="0">
                <a:moveTo>
                  <a:pt x="0" y="13447"/>
                </a:moveTo>
                <a:lnTo>
                  <a:pt x="11053482" y="0"/>
                </a:lnTo>
                <a:lnTo>
                  <a:pt x="10757647" y="954741"/>
                </a:lnTo>
                <a:lnTo>
                  <a:pt x="0" y="954741"/>
                </a:lnTo>
                <a:lnTo>
                  <a:pt x="0" y="13447"/>
                </a:lnTo>
                <a:close/>
              </a:path>
            </a:pathLst>
          </a:custGeom>
          <a:solidFill>
            <a:schemeClr val="accent1">
              <a:lumMod val="75000"/>
            </a:schemeClr>
          </a:solidFill>
          <a:ln>
            <a:noFill/>
          </a:ln>
          <a:effectLst>
            <a:outerShdw blurRad="50800" dist="38100" dir="2700000" algn="tl" rotWithShape="0">
              <a:srgbClr val="000000">
                <a:alpha val="40000"/>
              </a:srgbClr>
            </a:outerShdw>
          </a:effectLst>
        </p:spPr>
        <p:txBody>
          <a:bodyPr spcFirstLastPara="1" wrap="square" lIns="91433" tIns="45700" rIns="91433" bIns="45700" anchor="ctr" anchorCtr="0">
            <a:noAutofit/>
          </a:bodyPr>
          <a:lstStyle/>
          <a:p>
            <a:pPr algn="ctr"/>
            <a:endParaRPr sz="1867">
              <a:solidFill>
                <a:schemeClr val="lt1"/>
              </a:solidFill>
              <a:latin typeface="Calibri"/>
              <a:ea typeface="Calibri"/>
              <a:cs typeface="Calibri"/>
              <a:sym typeface="Calibri"/>
            </a:endParaRPr>
          </a:p>
        </p:txBody>
      </p:sp>
      <p:sp>
        <p:nvSpPr>
          <p:cNvPr id="4" name="Google Shape;1637;p64">
            <a:extLst>
              <a:ext uri="{FF2B5EF4-FFF2-40B4-BE49-F238E27FC236}">
                <a16:creationId xmlns:a16="http://schemas.microsoft.com/office/drawing/2014/main" id="{66954EB1-36DE-01FC-E78F-538E824F35D6}"/>
              </a:ext>
            </a:extLst>
          </p:cNvPr>
          <p:cNvSpPr txBox="1"/>
          <p:nvPr/>
        </p:nvSpPr>
        <p:spPr>
          <a:xfrm>
            <a:off x="150500" y="115743"/>
            <a:ext cx="9505200" cy="646290"/>
          </a:xfrm>
          <a:prstGeom prst="rect">
            <a:avLst/>
          </a:prstGeom>
          <a:noFill/>
          <a:ln>
            <a:noFill/>
          </a:ln>
        </p:spPr>
        <p:txBody>
          <a:bodyPr spcFirstLastPara="1" wrap="square" lIns="91433" tIns="45700" rIns="91433" bIns="45700" anchor="t" anchorCtr="0">
            <a:spAutoFit/>
          </a:bodyPr>
          <a:lstStyle/>
          <a:p>
            <a:r>
              <a:rPr lang="en-IN" sz="3600" i="1" dirty="0">
                <a:solidFill>
                  <a:schemeClr val="bg1"/>
                </a:solidFill>
                <a:latin typeface="Cambria" panose="02040503050406030204" pitchFamily="18" charset="0"/>
                <a:ea typeface="Cambria" panose="02040503050406030204" pitchFamily="18" charset="0"/>
              </a:rPr>
              <a:t>42</a:t>
            </a:r>
            <a:r>
              <a:rPr lang="en-IN" sz="3600" i="1" baseline="30000" dirty="0">
                <a:solidFill>
                  <a:schemeClr val="bg1"/>
                </a:solidFill>
                <a:latin typeface="Cambria" panose="02040503050406030204" pitchFamily="18" charset="0"/>
                <a:ea typeface="Cambria" panose="02040503050406030204" pitchFamily="18" charset="0"/>
              </a:rPr>
              <a:t>nd</a:t>
            </a:r>
            <a:r>
              <a:rPr lang="en-IN" sz="3600" i="1" dirty="0">
                <a:solidFill>
                  <a:schemeClr val="bg1"/>
                </a:solidFill>
                <a:latin typeface="Cambria" panose="02040503050406030204" pitchFamily="18" charset="0"/>
                <a:ea typeface="Cambria" panose="02040503050406030204" pitchFamily="18" charset="0"/>
              </a:rPr>
              <a:t> Constitutional Amendment (1976)</a:t>
            </a:r>
          </a:p>
        </p:txBody>
      </p:sp>
      <p:sp>
        <p:nvSpPr>
          <p:cNvPr id="5" name="Google Shape;1638;p64">
            <a:extLst>
              <a:ext uri="{FF2B5EF4-FFF2-40B4-BE49-F238E27FC236}">
                <a16:creationId xmlns:a16="http://schemas.microsoft.com/office/drawing/2014/main" id="{8EB9656A-93BF-C023-1311-6BBEA6B51B56}"/>
              </a:ext>
            </a:extLst>
          </p:cNvPr>
          <p:cNvSpPr/>
          <p:nvPr/>
        </p:nvSpPr>
        <p:spPr>
          <a:xfrm>
            <a:off x="-1088" y="-830"/>
            <a:ext cx="10722567" cy="45233"/>
          </a:xfrm>
          <a:custGeom>
            <a:avLst/>
            <a:gdLst/>
            <a:ahLst/>
            <a:cxnLst/>
            <a:rect l="l" t="t" r="r" b="b"/>
            <a:pathLst>
              <a:path w="321677" h="1357" extrusionOk="0">
                <a:moveTo>
                  <a:pt x="1054" y="28239"/>
                </a:moveTo>
                <a:lnTo>
                  <a:pt x="322255" y="28265"/>
                </a:lnTo>
                <a:lnTo>
                  <a:pt x="322731" y="26908"/>
                </a:lnTo>
                <a:lnTo>
                  <a:pt x="1054" y="26926"/>
                </a:lnTo>
                <a:close/>
              </a:path>
            </a:pathLst>
          </a:custGeom>
          <a:solidFill>
            <a:schemeClr val="lt1"/>
          </a:solidFill>
          <a:ln>
            <a:noFill/>
          </a:ln>
        </p:spPr>
        <p:txBody>
          <a:bodyPr/>
          <a:lstStyle/>
          <a:p>
            <a:endParaRPr lang="en-IN" sz="2400"/>
          </a:p>
        </p:txBody>
      </p:sp>
      <p:pic>
        <p:nvPicPr>
          <p:cNvPr id="12" name="Picture 11">
            <a:extLst>
              <a:ext uri="{FF2B5EF4-FFF2-40B4-BE49-F238E27FC236}">
                <a16:creationId xmlns:a16="http://schemas.microsoft.com/office/drawing/2014/main" id="{26AF94E6-8493-81D5-67D1-584821D012E7}"/>
              </a:ext>
            </a:extLst>
          </p:cNvPr>
          <p:cNvPicPr>
            <a:picLocks noChangeAspect="1"/>
          </p:cNvPicPr>
          <p:nvPr/>
        </p:nvPicPr>
        <p:blipFill>
          <a:blip r:embed="rId4"/>
          <a:stretch>
            <a:fillRect/>
          </a:stretch>
        </p:blipFill>
        <p:spPr>
          <a:xfrm>
            <a:off x="289180" y="4305294"/>
            <a:ext cx="5624047" cy="2103302"/>
          </a:xfrm>
          <a:prstGeom prst="rect">
            <a:avLst/>
          </a:prstGeom>
        </p:spPr>
      </p:pic>
      <p:grpSp>
        <p:nvGrpSpPr>
          <p:cNvPr id="2" name="Group 1">
            <a:extLst>
              <a:ext uri="{FF2B5EF4-FFF2-40B4-BE49-F238E27FC236}">
                <a16:creationId xmlns:a16="http://schemas.microsoft.com/office/drawing/2014/main" id="{386180A0-37B2-EDC3-5564-949C23EBCD27}"/>
              </a:ext>
            </a:extLst>
          </p:cNvPr>
          <p:cNvGrpSpPr/>
          <p:nvPr/>
        </p:nvGrpSpPr>
        <p:grpSpPr>
          <a:xfrm>
            <a:off x="6038526" y="4447436"/>
            <a:ext cx="5730737" cy="1518652"/>
            <a:chOff x="6038526" y="4447436"/>
            <a:chExt cx="5730737" cy="1518652"/>
          </a:xfrm>
        </p:grpSpPr>
        <p:pic>
          <p:nvPicPr>
            <p:cNvPr id="14" name="Picture 13">
              <a:extLst>
                <a:ext uri="{FF2B5EF4-FFF2-40B4-BE49-F238E27FC236}">
                  <a16:creationId xmlns:a16="http://schemas.microsoft.com/office/drawing/2014/main" id="{BD65C637-AF70-2DBE-B8DF-CFDCE966CDAD}"/>
                </a:ext>
              </a:extLst>
            </p:cNvPr>
            <p:cNvPicPr>
              <a:picLocks noChangeAspect="1"/>
            </p:cNvPicPr>
            <p:nvPr/>
          </p:nvPicPr>
          <p:blipFill>
            <a:blip r:embed="rId5"/>
            <a:stretch>
              <a:fillRect/>
            </a:stretch>
          </p:blipFill>
          <p:spPr>
            <a:xfrm>
              <a:off x="6038526" y="5150677"/>
              <a:ext cx="5730737" cy="815411"/>
            </a:xfrm>
            <a:prstGeom prst="rect">
              <a:avLst/>
            </a:prstGeom>
          </p:spPr>
        </p:pic>
        <p:pic>
          <p:nvPicPr>
            <p:cNvPr id="16" name="Picture 15">
              <a:extLst>
                <a:ext uri="{FF2B5EF4-FFF2-40B4-BE49-F238E27FC236}">
                  <a16:creationId xmlns:a16="http://schemas.microsoft.com/office/drawing/2014/main" id="{F320BCC6-E09C-FE80-E5FD-9033DEE5BE8A}"/>
                </a:ext>
              </a:extLst>
            </p:cNvPr>
            <p:cNvPicPr>
              <a:picLocks noChangeAspect="1"/>
            </p:cNvPicPr>
            <p:nvPr/>
          </p:nvPicPr>
          <p:blipFill>
            <a:blip r:embed="rId6"/>
            <a:stretch>
              <a:fillRect/>
            </a:stretch>
          </p:blipFill>
          <p:spPr>
            <a:xfrm>
              <a:off x="7665907" y="4447436"/>
              <a:ext cx="2819644" cy="624894"/>
            </a:xfrm>
            <a:prstGeom prst="rect">
              <a:avLst/>
            </a:prstGeom>
          </p:spPr>
        </p:pic>
      </p:grpSp>
    </p:spTree>
    <p:extLst>
      <p:ext uri="{BB962C8B-B14F-4D97-AF65-F5344CB8AC3E}">
        <p14:creationId xmlns:p14="http://schemas.microsoft.com/office/powerpoint/2010/main" val="18523688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31"/>
        <p:cNvGrpSpPr/>
        <p:nvPr/>
      </p:nvGrpSpPr>
      <p:grpSpPr>
        <a:xfrm>
          <a:off x="0" y="0"/>
          <a:ext cx="0" cy="0"/>
          <a:chOff x="0" y="0"/>
          <a:chExt cx="0" cy="0"/>
        </a:xfrm>
      </p:grpSpPr>
      <p:sp>
        <p:nvSpPr>
          <p:cNvPr id="1632" name="Google Shape;1632;p64"/>
          <p:cNvSpPr/>
          <p:nvPr/>
        </p:nvSpPr>
        <p:spPr>
          <a:xfrm>
            <a:off x="12021483" y="0"/>
            <a:ext cx="170400" cy="6871600"/>
          </a:xfrm>
          <a:prstGeom prst="rect">
            <a:avLst/>
          </a:prstGeom>
          <a:solidFill>
            <a:schemeClr val="accent1">
              <a:lumMod val="75000"/>
            </a:schemeClr>
          </a:solidFill>
          <a:ln>
            <a:noFill/>
          </a:ln>
          <a:effectLst>
            <a:outerShdw blurRad="50800" dist="38100" dir="10800000" algn="r" rotWithShape="0">
              <a:srgbClr val="000000">
                <a:alpha val="40000"/>
              </a:srgbClr>
            </a:outerShdw>
          </a:effectLst>
        </p:spPr>
        <p:txBody>
          <a:bodyPr spcFirstLastPara="1" wrap="square" lIns="91433" tIns="45700" rIns="91433" bIns="45700" anchor="ctr" anchorCtr="0">
            <a:noAutofit/>
          </a:bodyPr>
          <a:lstStyle/>
          <a:p>
            <a:pPr algn="ctr"/>
            <a:endParaRPr sz="1867">
              <a:solidFill>
                <a:schemeClr val="lt1"/>
              </a:solidFill>
              <a:latin typeface="Calibri"/>
              <a:ea typeface="Calibri"/>
              <a:cs typeface="Calibri"/>
              <a:sym typeface="Calibri"/>
            </a:endParaRPr>
          </a:p>
        </p:txBody>
      </p:sp>
      <p:sp>
        <p:nvSpPr>
          <p:cNvPr id="1633" name="Google Shape;1633;p64"/>
          <p:cNvSpPr txBox="1">
            <a:spLocks noGrp="1"/>
          </p:cNvSpPr>
          <p:nvPr>
            <p:ph type="body" idx="1"/>
          </p:nvPr>
        </p:nvSpPr>
        <p:spPr>
          <a:xfrm>
            <a:off x="327025" y="150813"/>
            <a:ext cx="8407200" cy="585600"/>
          </a:xfrm>
          <a:prstGeom prst="rect">
            <a:avLst/>
          </a:prstGeom>
          <a:noFill/>
          <a:ln>
            <a:noFill/>
          </a:ln>
        </p:spPr>
        <p:txBody>
          <a:bodyPr spcFirstLastPara="1" vert="horz" wrap="square" lIns="91433" tIns="45700" rIns="91433" bIns="45700" rtlCol="0" anchor="t" anchorCtr="0">
            <a:noAutofit/>
          </a:bodyPr>
          <a:lstStyle/>
          <a:p>
            <a:pPr marL="0" indent="0">
              <a:spcBef>
                <a:spcPts val="0"/>
              </a:spcBef>
              <a:buSzPts val="2700"/>
            </a:pPr>
            <a:r>
              <a:rPr lang="en"/>
              <a:t>Start of dispute</a:t>
            </a:r>
            <a:endParaRPr/>
          </a:p>
        </p:txBody>
      </p:sp>
      <p:sp>
        <p:nvSpPr>
          <p:cNvPr id="1639" name="Google Shape;1639;p64"/>
          <p:cNvSpPr/>
          <p:nvPr/>
        </p:nvSpPr>
        <p:spPr>
          <a:xfrm>
            <a:off x="-1099" y="-909866"/>
            <a:ext cx="11003497" cy="45233"/>
          </a:xfrm>
          <a:custGeom>
            <a:avLst/>
            <a:gdLst/>
            <a:ahLst/>
            <a:cxnLst/>
            <a:rect l="l" t="t" r="r" b="b"/>
            <a:pathLst>
              <a:path w="321677" h="1357" extrusionOk="0">
                <a:moveTo>
                  <a:pt x="1054" y="28239"/>
                </a:moveTo>
                <a:lnTo>
                  <a:pt x="322255" y="28265"/>
                </a:lnTo>
                <a:lnTo>
                  <a:pt x="322731" y="26908"/>
                </a:lnTo>
                <a:lnTo>
                  <a:pt x="1054" y="26926"/>
                </a:lnTo>
                <a:close/>
              </a:path>
            </a:pathLst>
          </a:custGeom>
          <a:solidFill>
            <a:schemeClr val="lt1"/>
          </a:solidFill>
          <a:ln>
            <a:noFill/>
          </a:ln>
        </p:spPr>
        <p:txBody>
          <a:bodyPr/>
          <a:lstStyle/>
          <a:p>
            <a:endParaRPr lang="en-IN" sz="2400"/>
          </a:p>
        </p:txBody>
      </p:sp>
      <p:grpSp>
        <p:nvGrpSpPr>
          <p:cNvPr id="6" name="Group 5">
            <a:extLst>
              <a:ext uri="{FF2B5EF4-FFF2-40B4-BE49-F238E27FC236}">
                <a16:creationId xmlns:a16="http://schemas.microsoft.com/office/drawing/2014/main" id="{E7773186-ABE1-F49E-7738-1AE247A1C7F2}"/>
              </a:ext>
            </a:extLst>
          </p:cNvPr>
          <p:cNvGrpSpPr/>
          <p:nvPr/>
        </p:nvGrpSpPr>
        <p:grpSpPr>
          <a:xfrm>
            <a:off x="327025" y="1838183"/>
            <a:ext cx="11212181" cy="2087198"/>
            <a:chOff x="327025" y="2709567"/>
            <a:chExt cx="11212181" cy="2087198"/>
          </a:xfrm>
        </p:grpSpPr>
        <p:sp>
          <p:nvSpPr>
            <p:cNvPr id="1635" name="Google Shape;1635;p64"/>
            <p:cNvSpPr txBox="1"/>
            <p:nvPr/>
          </p:nvSpPr>
          <p:spPr>
            <a:xfrm>
              <a:off x="816640" y="2709567"/>
              <a:ext cx="10722566" cy="2087198"/>
            </a:xfrm>
            <a:prstGeom prst="rect">
              <a:avLst/>
            </a:prstGeom>
            <a:noFill/>
            <a:ln>
              <a:noFill/>
            </a:ln>
          </p:spPr>
          <p:txBody>
            <a:bodyPr spcFirstLastPara="1" wrap="square" lIns="91433" tIns="45700" rIns="91433" bIns="45700" anchor="t" anchorCtr="0">
              <a:spAutoFit/>
            </a:bodyPr>
            <a:lstStyle/>
            <a:p>
              <a:pPr algn="just">
                <a:lnSpc>
                  <a:spcPct val="115000"/>
                </a:lnSpc>
                <a:spcBef>
                  <a:spcPts val="133"/>
                </a:spcBef>
              </a:pPr>
              <a:r>
                <a:rPr lang="en-US" sz="2800" dirty="0">
                  <a:latin typeface="Cambria" panose="02040503050406030204" pitchFamily="18" charset="0"/>
                  <a:ea typeface="Cambria" panose="02040503050406030204" pitchFamily="18" charset="0"/>
                </a:rPr>
                <a:t>The Court ruled that the power of Judicial Review vested in                  the High Courts under Article 226 and Article 227, and the Supreme Court under Article 32, is a basic feature of the Constitution that cannot be taken away by any law or     amendment.</a:t>
              </a:r>
            </a:p>
          </p:txBody>
        </p:sp>
        <p:pic>
          <p:nvPicPr>
            <p:cNvPr id="10" name="Picture 9">
              <a:extLst>
                <a:ext uri="{FF2B5EF4-FFF2-40B4-BE49-F238E27FC236}">
                  <a16:creationId xmlns:a16="http://schemas.microsoft.com/office/drawing/2014/main" id="{F193792A-0975-98DB-A295-FD491482E73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7025" y="2709567"/>
              <a:ext cx="412222" cy="396359"/>
            </a:xfrm>
            <a:prstGeom prst="rect">
              <a:avLst/>
            </a:prstGeom>
          </p:spPr>
        </p:pic>
      </p:grpSp>
      <p:sp>
        <p:nvSpPr>
          <p:cNvPr id="3" name="Google Shape;1634;p64">
            <a:extLst>
              <a:ext uri="{FF2B5EF4-FFF2-40B4-BE49-F238E27FC236}">
                <a16:creationId xmlns:a16="http://schemas.microsoft.com/office/drawing/2014/main" id="{A1F0DDED-A412-F766-EF07-97FB8530058D}"/>
              </a:ext>
            </a:extLst>
          </p:cNvPr>
          <p:cNvSpPr/>
          <p:nvPr/>
        </p:nvSpPr>
        <p:spPr>
          <a:xfrm>
            <a:off x="-13655" y="-13448"/>
            <a:ext cx="9922585" cy="954741"/>
          </a:xfrm>
          <a:custGeom>
            <a:avLst/>
            <a:gdLst/>
            <a:ahLst/>
            <a:cxnLst/>
            <a:rect l="l" t="t" r="r" b="b"/>
            <a:pathLst>
              <a:path w="11053482" h="954741" extrusionOk="0">
                <a:moveTo>
                  <a:pt x="0" y="13447"/>
                </a:moveTo>
                <a:lnTo>
                  <a:pt x="11053482" y="0"/>
                </a:lnTo>
                <a:lnTo>
                  <a:pt x="10757647" y="954741"/>
                </a:lnTo>
                <a:lnTo>
                  <a:pt x="0" y="954741"/>
                </a:lnTo>
                <a:lnTo>
                  <a:pt x="0" y="13447"/>
                </a:lnTo>
                <a:close/>
              </a:path>
            </a:pathLst>
          </a:custGeom>
          <a:solidFill>
            <a:schemeClr val="accent1">
              <a:lumMod val="75000"/>
            </a:schemeClr>
          </a:solidFill>
          <a:ln>
            <a:noFill/>
          </a:ln>
          <a:effectLst>
            <a:outerShdw blurRad="50800" dist="38100" dir="2700000" algn="tl" rotWithShape="0">
              <a:srgbClr val="000000">
                <a:alpha val="40000"/>
              </a:srgbClr>
            </a:outerShdw>
          </a:effectLst>
        </p:spPr>
        <p:txBody>
          <a:bodyPr spcFirstLastPara="1" wrap="square" lIns="91433" tIns="45700" rIns="91433" bIns="45700" anchor="ctr" anchorCtr="0">
            <a:noAutofit/>
          </a:bodyPr>
          <a:lstStyle/>
          <a:p>
            <a:pPr algn="ctr"/>
            <a:endParaRPr sz="1867">
              <a:solidFill>
                <a:schemeClr val="lt1"/>
              </a:solidFill>
              <a:latin typeface="Calibri"/>
              <a:ea typeface="Calibri"/>
              <a:cs typeface="Calibri"/>
              <a:sym typeface="Calibri"/>
            </a:endParaRPr>
          </a:p>
        </p:txBody>
      </p:sp>
      <p:sp>
        <p:nvSpPr>
          <p:cNvPr id="4" name="Google Shape;1637;p64">
            <a:extLst>
              <a:ext uri="{FF2B5EF4-FFF2-40B4-BE49-F238E27FC236}">
                <a16:creationId xmlns:a16="http://schemas.microsoft.com/office/drawing/2014/main" id="{66954EB1-36DE-01FC-E78F-538E824F35D6}"/>
              </a:ext>
            </a:extLst>
          </p:cNvPr>
          <p:cNvSpPr txBox="1"/>
          <p:nvPr/>
        </p:nvSpPr>
        <p:spPr>
          <a:xfrm>
            <a:off x="150500" y="115743"/>
            <a:ext cx="9505200" cy="646290"/>
          </a:xfrm>
          <a:prstGeom prst="rect">
            <a:avLst/>
          </a:prstGeom>
          <a:noFill/>
          <a:ln>
            <a:noFill/>
          </a:ln>
        </p:spPr>
        <p:txBody>
          <a:bodyPr spcFirstLastPara="1" wrap="square" lIns="91433" tIns="45700" rIns="91433" bIns="45700" anchor="t" anchorCtr="0">
            <a:spAutoFit/>
          </a:bodyPr>
          <a:lstStyle/>
          <a:p>
            <a:r>
              <a:rPr lang="en-US" sz="3600" i="1" dirty="0">
                <a:solidFill>
                  <a:schemeClr val="bg1"/>
                </a:solidFill>
                <a:latin typeface="Cambria" panose="02040503050406030204" pitchFamily="18" charset="0"/>
                <a:ea typeface="Cambria" panose="02040503050406030204" pitchFamily="18" charset="0"/>
              </a:rPr>
              <a:t>Decision of Apex Court - L. Chandra Kumar</a:t>
            </a:r>
            <a:endParaRPr lang="en-IN" sz="3600" i="1" dirty="0">
              <a:solidFill>
                <a:schemeClr val="bg1"/>
              </a:solidFill>
              <a:latin typeface="Cambria" panose="02040503050406030204" pitchFamily="18" charset="0"/>
              <a:ea typeface="Cambria" panose="02040503050406030204" pitchFamily="18" charset="0"/>
            </a:endParaRPr>
          </a:p>
        </p:txBody>
      </p:sp>
      <p:sp>
        <p:nvSpPr>
          <p:cNvPr id="5" name="Google Shape;1638;p64">
            <a:extLst>
              <a:ext uri="{FF2B5EF4-FFF2-40B4-BE49-F238E27FC236}">
                <a16:creationId xmlns:a16="http://schemas.microsoft.com/office/drawing/2014/main" id="{8EB9656A-93BF-C023-1311-6BBEA6B51B56}"/>
              </a:ext>
            </a:extLst>
          </p:cNvPr>
          <p:cNvSpPr/>
          <p:nvPr/>
        </p:nvSpPr>
        <p:spPr>
          <a:xfrm>
            <a:off x="-1088" y="-830"/>
            <a:ext cx="10722567" cy="45233"/>
          </a:xfrm>
          <a:custGeom>
            <a:avLst/>
            <a:gdLst/>
            <a:ahLst/>
            <a:cxnLst/>
            <a:rect l="l" t="t" r="r" b="b"/>
            <a:pathLst>
              <a:path w="321677" h="1357" extrusionOk="0">
                <a:moveTo>
                  <a:pt x="1054" y="28239"/>
                </a:moveTo>
                <a:lnTo>
                  <a:pt x="322255" y="28265"/>
                </a:lnTo>
                <a:lnTo>
                  <a:pt x="322731" y="26908"/>
                </a:lnTo>
                <a:lnTo>
                  <a:pt x="1054" y="26926"/>
                </a:lnTo>
                <a:close/>
              </a:path>
            </a:pathLst>
          </a:custGeom>
          <a:solidFill>
            <a:schemeClr val="lt1"/>
          </a:solidFill>
          <a:ln>
            <a:noFill/>
          </a:ln>
        </p:spPr>
        <p:txBody>
          <a:bodyPr/>
          <a:lstStyle/>
          <a:p>
            <a:endParaRPr lang="en-IN" sz="2400"/>
          </a:p>
        </p:txBody>
      </p:sp>
      <p:sp>
        <p:nvSpPr>
          <p:cNvPr id="2" name="Rectangle 1">
            <a:extLst>
              <a:ext uri="{FF2B5EF4-FFF2-40B4-BE49-F238E27FC236}">
                <a16:creationId xmlns:a16="http://schemas.microsoft.com/office/drawing/2014/main" id="{53891066-28F0-30FF-AEE3-B5D7EDFAB760}"/>
              </a:ext>
            </a:extLst>
          </p:cNvPr>
          <p:cNvSpPr/>
          <p:nvPr/>
        </p:nvSpPr>
        <p:spPr>
          <a:xfrm>
            <a:off x="449398" y="1131391"/>
            <a:ext cx="7010539" cy="516694"/>
          </a:xfrm>
          <a:prstGeom prst="rect">
            <a:avLst/>
          </a:prstGeom>
          <a:solidFill>
            <a:schemeClr val="bg1"/>
          </a:solid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solidFill>
                  <a:schemeClr val="tx1"/>
                </a:solidFill>
                <a:latin typeface="Cambria" panose="02040503050406030204" pitchFamily="18" charset="0"/>
                <a:ea typeface="Cambria" panose="02040503050406030204" pitchFamily="18" charset="0"/>
              </a:rPr>
              <a:t>JUDICIAL REVIEW IS A BASIC FEATURE</a:t>
            </a:r>
            <a:r>
              <a:rPr lang="en-US" sz="2800" dirty="0">
                <a:solidFill>
                  <a:schemeClr val="tx1"/>
                </a:solidFill>
                <a:latin typeface="Cambria" panose="02040503050406030204" pitchFamily="18" charset="0"/>
                <a:ea typeface="Cambria" panose="02040503050406030204" pitchFamily="18" charset="0"/>
              </a:rPr>
              <a:t>:</a:t>
            </a:r>
            <a:endParaRPr lang="en-IN" sz="2800" b="1" dirty="0">
              <a:solidFill>
                <a:schemeClr val="tx1"/>
              </a:solidFill>
              <a:latin typeface="Cambria" panose="02040503050406030204" pitchFamily="18" charset="0"/>
              <a:ea typeface="Cambria" panose="02040503050406030204" pitchFamily="18" charset="0"/>
            </a:endParaRPr>
          </a:p>
        </p:txBody>
      </p:sp>
      <p:sp>
        <p:nvSpPr>
          <p:cNvPr id="7" name="Google Shape;1635;p64">
            <a:extLst>
              <a:ext uri="{FF2B5EF4-FFF2-40B4-BE49-F238E27FC236}">
                <a16:creationId xmlns:a16="http://schemas.microsoft.com/office/drawing/2014/main" id="{A8C8BCE3-8171-A594-5182-40D0D3C5A02A}"/>
              </a:ext>
            </a:extLst>
          </p:cNvPr>
          <p:cNvSpPr txBox="1"/>
          <p:nvPr/>
        </p:nvSpPr>
        <p:spPr>
          <a:xfrm>
            <a:off x="816640" y="4208760"/>
            <a:ext cx="10722566" cy="2582718"/>
          </a:xfrm>
          <a:prstGeom prst="rect">
            <a:avLst/>
          </a:prstGeom>
          <a:noFill/>
          <a:ln>
            <a:noFill/>
          </a:ln>
        </p:spPr>
        <p:txBody>
          <a:bodyPr spcFirstLastPara="1" wrap="square" lIns="91433" tIns="45700" rIns="91433" bIns="45700" anchor="t" anchorCtr="0">
            <a:spAutoFit/>
          </a:bodyPr>
          <a:lstStyle/>
          <a:p>
            <a:pPr algn="just">
              <a:lnSpc>
                <a:spcPct val="115000"/>
              </a:lnSpc>
              <a:spcBef>
                <a:spcPts val="133"/>
              </a:spcBef>
            </a:pPr>
            <a:r>
              <a:rPr lang="en-US" sz="2800" dirty="0">
                <a:latin typeface="Cambria" panose="02040503050406030204" pitchFamily="18" charset="0"/>
                <a:ea typeface="Cambria" panose="02040503050406030204" pitchFamily="18" charset="0"/>
              </a:rPr>
              <a:t>The Court held that </a:t>
            </a:r>
            <a:r>
              <a:rPr lang="en-US" sz="2800" b="1" i="1" dirty="0">
                <a:latin typeface="Cambria" panose="02040503050406030204" pitchFamily="18" charset="0"/>
                <a:ea typeface="Cambria" panose="02040503050406030204" pitchFamily="18" charset="0"/>
              </a:rPr>
              <a:t>tribunals may function as specialized bodies, but they cannot replace the High Courts or the Supreme Court in exercising judicial review</a:t>
            </a:r>
            <a:r>
              <a:rPr lang="en-US" sz="2800" dirty="0">
                <a:latin typeface="Cambria" panose="02040503050406030204" pitchFamily="18" charset="0"/>
                <a:ea typeface="Cambria" panose="02040503050406030204" pitchFamily="18" charset="0"/>
              </a:rPr>
              <a:t>. The decisions of tribunals would be subject to scrutiny by the High Courts, and Tribunals could not oust the jurisdiction of constitutional courts.</a:t>
            </a:r>
          </a:p>
        </p:txBody>
      </p:sp>
    </p:spTree>
    <p:extLst>
      <p:ext uri="{BB962C8B-B14F-4D97-AF65-F5344CB8AC3E}">
        <p14:creationId xmlns:p14="http://schemas.microsoft.com/office/powerpoint/2010/main" val="232995885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3853</TotalTime>
  <Words>6135</Words>
  <Application>Microsoft Office PowerPoint</Application>
  <PresentationFormat>Widescreen</PresentationFormat>
  <Paragraphs>633</Paragraphs>
  <Slides>55</Slides>
  <Notes>51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55</vt:i4>
      </vt:variant>
    </vt:vector>
  </HeadingPairs>
  <TitlesOfParts>
    <vt:vector size="64" baseType="lpstr">
      <vt:lpstr>等线</vt:lpstr>
      <vt:lpstr>Abadi</vt:lpstr>
      <vt:lpstr>Arial</vt:lpstr>
      <vt:lpstr>Bahnschrift</vt:lpstr>
      <vt:lpstr>Calibri</vt:lpstr>
      <vt:lpstr>Calibri Light</vt:lpstr>
      <vt:lpstr>Cambria</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Circular No. 224/18/2024</vt:lpstr>
      <vt:lpstr>Circular No. 224/18/2024</vt:lpstr>
      <vt:lpstr>Section 112 </vt:lpstr>
      <vt:lpstr>Section 112 </vt:lpstr>
      <vt:lpstr>Section 112 </vt:lpstr>
      <vt:lpstr>Section 112 </vt:lpstr>
      <vt:lpstr>Section 112 </vt:lpstr>
      <vt:lpstr>Section 112 </vt:lpstr>
      <vt:lpstr>Section 112 </vt:lpstr>
      <vt:lpstr>Rule 110 </vt:lpstr>
      <vt:lpstr>PowerPoint Presentation</vt:lpstr>
      <vt:lpstr>Section 113 </vt:lpstr>
      <vt:lpstr>Section 113 </vt:lpstr>
      <vt:lpstr>PowerPoint Presentation</vt:lpstr>
      <vt:lpstr>PowerPoint Presentation</vt:lpstr>
      <vt:lpstr>Section 109 </vt:lpstr>
      <vt:lpstr>Section 109 </vt:lpstr>
      <vt:lpstr>Section 109 </vt:lpstr>
      <vt:lpstr>PowerPoint Presentation</vt:lpstr>
      <vt:lpstr>Section 111 </vt:lpstr>
      <vt:lpstr>Section 111 </vt:lpstr>
      <vt:lpstr>Section 111 </vt:lpstr>
      <vt:lpstr>Section 111 </vt:lpstr>
      <vt:lpstr>GST Appellate Tribunal (Procedure) Rules, 2025 </vt:lpstr>
      <vt:lpstr>GST Appellate Tribunal (Procedure) Rules, 2025 </vt:lpstr>
      <vt:lpstr>GST Appellate Tribunal (Procedure) Rules, 2025 </vt:lpstr>
      <vt:lpstr>GST Appellate Tribunal (Procedure) Rules, 2025 </vt:lpstr>
      <vt:lpstr>GST Appellate Tribunal (Procedure) Rules, 2025 </vt:lpstr>
      <vt:lpstr>GST Appellate Tribunal (Procedure) Rules, 2025 </vt:lpstr>
      <vt:lpstr>GST Appellate Tribunal (Procedure) Rules, 2025 </vt:lpstr>
      <vt:lpstr>GST Appellate Tribunal (Procedure) Rules, 2025 </vt:lpstr>
      <vt:lpstr>GST Appellate Tribunal (Procedure) Rules, 2025 </vt:lpstr>
      <vt:lpstr>GST Appellate Tribunal (Procedure) Rules, 2025 </vt:lpstr>
      <vt:lpstr>PowerPoint Presentation</vt:lpstr>
      <vt:lpstr>GST Appellate Tribunal (Procedure) Rules, 2025 </vt:lpstr>
      <vt:lpstr>GST Appellate Tribunal (Procedure) Rules, 2025 </vt:lpstr>
      <vt:lpstr>GST Appellate Tribunal (Procedure) Rules, 2025 </vt:lpstr>
      <vt:lpstr>GST Appellate Tribunal (Procedure) Rules, 2025 </vt:lpstr>
      <vt:lpstr>GST Appellate Tribunal (Procedure) Rules, 2025 </vt:lpstr>
      <vt:lpstr>Rule 113A </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 Srinivas Sowrab</dc:creator>
  <cp:lastModifiedBy>KARUNAKAR  SANDABOINA</cp:lastModifiedBy>
  <cp:revision>182</cp:revision>
  <dcterms:created xsi:type="dcterms:W3CDTF">2024-09-19T02:55:18Z</dcterms:created>
  <dcterms:modified xsi:type="dcterms:W3CDTF">2025-06-16T12:02:05Z</dcterms:modified>
</cp:coreProperties>
</file>