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8" r:id="rId3"/>
    <p:sldId id="259" r:id="rId4"/>
    <p:sldId id="261" r:id="rId5"/>
    <p:sldId id="264" r:id="rId6"/>
    <p:sldId id="270" r:id="rId7"/>
    <p:sldId id="265" r:id="rId8"/>
    <p:sldId id="267" r:id="rId9"/>
    <p:sldId id="269" r:id="rId10"/>
    <p:sldId id="271" r:id="rId11"/>
    <p:sldId id="263" r:id="rId12"/>
    <p:sldId id="294" r:id="rId13"/>
    <p:sldId id="275" r:id="rId14"/>
    <p:sldId id="277" r:id="rId15"/>
    <p:sldId id="276" r:id="rId16"/>
    <p:sldId id="278" r:id="rId17"/>
    <p:sldId id="274" r:id="rId18"/>
    <p:sldId id="284" r:id="rId19"/>
    <p:sldId id="288" r:id="rId20"/>
    <p:sldId id="280" r:id="rId21"/>
    <p:sldId id="282" r:id="rId22"/>
    <p:sldId id="286" r:id="rId23"/>
    <p:sldId id="291" r:id="rId24"/>
    <p:sldId id="296" r:id="rId25"/>
    <p:sldId id="293" r:id="rId26"/>
    <p:sldId id="29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7B7A90-CD26-4CB6-AB64-E3F8D286298A}" v="78" dt="2025-11-29T06:04:42.8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310" autoAdjust="0"/>
  </p:normalViewPr>
  <p:slideViewPr>
    <p:cSldViewPr snapToGrid="0">
      <p:cViewPr varScale="1">
        <p:scale>
          <a:sx n="104" d="100"/>
          <a:sy n="104" d="100"/>
        </p:scale>
        <p:origin x="870"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PHK sun" userId="b3993648-2b30-4577-bd27-fe8370f1e729" providerId="ADAL" clId="{22C410BA-C229-4922-B97D-E03B3B8E3C6C}"/>
    <pc:docChg chg="undo redo custSel addSld delSld modSld sldOrd">
      <pc:chgData name="GPHK sun" userId="b3993648-2b30-4577-bd27-fe8370f1e729" providerId="ADAL" clId="{22C410BA-C229-4922-B97D-E03B3B8E3C6C}" dt="2025-11-29T06:21:58.189" v="7075" actId="20577"/>
      <pc:docMkLst>
        <pc:docMk/>
      </pc:docMkLst>
      <pc:sldChg chg="modSp mod">
        <pc:chgData name="GPHK sun" userId="b3993648-2b30-4577-bd27-fe8370f1e729" providerId="ADAL" clId="{22C410BA-C229-4922-B97D-E03B3B8E3C6C}" dt="2025-11-28T11:08:31.885" v="4763" actId="27636"/>
        <pc:sldMkLst>
          <pc:docMk/>
          <pc:sldMk cId="1178731313" sldId="256"/>
        </pc:sldMkLst>
        <pc:spChg chg="mod">
          <ac:chgData name="GPHK sun" userId="b3993648-2b30-4577-bd27-fe8370f1e729" providerId="ADAL" clId="{22C410BA-C229-4922-B97D-E03B3B8E3C6C}" dt="2025-11-28T11:08:31.885" v="4763" actId="27636"/>
          <ac:spMkLst>
            <pc:docMk/>
            <pc:sldMk cId="1178731313" sldId="256"/>
            <ac:spMk id="3" creationId="{F1C99AAB-2928-2560-7AE1-07C17175105D}"/>
          </ac:spMkLst>
        </pc:spChg>
      </pc:sldChg>
      <pc:sldChg chg="addSp delSp modSp mod">
        <pc:chgData name="GPHK sun" userId="b3993648-2b30-4577-bd27-fe8370f1e729" providerId="ADAL" clId="{22C410BA-C229-4922-B97D-E03B3B8E3C6C}" dt="2025-11-28T13:25:33.454" v="5226" actId="11529"/>
        <pc:sldMkLst>
          <pc:docMk/>
          <pc:sldMk cId="3429707751" sldId="258"/>
        </pc:sldMkLst>
        <pc:spChg chg="add del mod">
          <ac:chgData name="GPHK sun" userId="b3993648-2b30-4577-bd27-fe8370f1e729" providerId="ADAL" clId="{22C410BA-C229-4922-B97D-E03B3B8E3C6C}" dt="2025-11-28T11:12:47.644" v="4767" actId="2711"/>
          <ac:spMkLst>
            <pc:docMk/>
            <pc:sldMk cId="3429707751" sldId="258"/>
            <ac:spMk id="2" creationId="{9F330EAB-1C4A-9B02-EB18-554EB143E491}"/>
          </ac:spMkLst>
        </pc:spChg>
        <pc:spChg chg="mod">
          <ac:chgData name="GPHK sun" userId="b3993648-2b30-4577-bd27-fe8370f1e729" providerId="ADAL" clId="{22C410BA-C229-4922-B97D-E03B3B8E3C6C}" dt="2025-11-28T11:12:47.644" v="4767" actId="2711"/>
          <ac:spMkLst>
            <pc:docMk/>
            <pc:sldMk cId="3429707751" sldId="258"/>
            <ac:spMk id="3" creationId="{940E2D00-88AA-1CC7-63C0-28E9A8F57136}"/>
          </ac:spMkLst>
        </pc:spChg>
        <pc:spChg chg="mod">
          <ac:chgData name="GPHK sun" userId="b3993648-2b30-4577-bd27-fe8370f1e729" providerId="ADAL" clId="{22C410BA-C229-4922-B97D-E03B3B8E3C6C}" dt="2025-11-28T11:12:47.644" v="4767" actId="2711"/>
          <ac:spMkLst>
            <pc:docMk/>
            <pc:sldMk cId="3429707751" sldId="258"/>
            <ac:spMk id="4" creationId="{E0FEFBDE-430F-0066-655B-8BA77B5F0914}"/>
          </ac:spMkLst>
        </pc:spChg>
        <pc:spChg chg="mod">
          <ac:chgData name="GPHK sun" userId="b3993648-2b30-4577-bd27-fe8370f1e729" providerId="ADAL" clId="{22C410BA-C229-4922-B97D-E03B3B8E3C6C}" dt="2025-11-28T11:12:47.644" v="4767" actId="2711"/>
          <ac:spMkLst>
            <pc:docMk/>
            <pc:sldMk cId="3429707751" sldId="258"/>
            <ac:spMk id="5" creationId="{0C611BC5-B69A-D73F-CC11-32ED2B68E867}"/>
          </ac:spMkLst>
        </pc:spChg>
        <pc:spChg chg="mod">
          <ac:chgData name="GPHK sun" userId="b3993648-2b30-4577-bd27-fe8370f1e729" providerId="ADAL" clId="{22C410BA-C229-4922-B97D-E03B3B8E3C6C}" dt="2025-11-28T11:12:47.644" v="4767" actId="2711"/>
          <ac:spMkLst>
            <pc:docMk/>
            <pc:sldMk cId="3429707751" sldId="258"/>
            <ac:spMk id="6" creationId="{EFAAAE2B-F161-4536-E146-E5D50EF1F998}"/>
          </ac:spMkLst>
        </pc:spChg>
        <pc:spChg chg="mod">
          <ac:chgData name="GPHK sun" userId="b3993648-2b30-4577-bd27-fe8370f1e729" providerId="ADAL" clId="{22C410BA-C229-4922-B97D-E03B3B8E3C6C}" dt="2025-11-28T11:12:47.644" v="4767" actId="2711"/>
          <ac:spMkLst>
            <pc:docMk/>
            <pc:sldMk cId="3429707751" sldId="258"/>
            <ac:spMk id="7" creationId="{66CCB16C-F371-7001-C3F2-E6E0E0E12646}"/>
          </ac:spMkLst>
        </pc:spChg>
        <pc:spChg chg="mod">
          <ac:chgData name="GPHK sun" userId="b3993648-2b30-4577-bd27-fe8370f1e729" providerId="ADAL" clId="{22C410BA-C229-4922-B97D-E03B3B8E3C6C}" dt="2025-11-28T13:24:55.549" v="5219" actId="6549"/>
          <ac:spMkLst>
            <pc:docMk/>
            <pc:sldMk cId="3429707751" sldId="258"/>
            <ac:spMk id="8" creationId="{255526FB-BE83-B467-6CA8-251D930F42C5}"/>
          </ac:spMkLst>
        </pc:spChg>
        <pc:spChg chg="mod">
          <ac:chgData name="GPHK sun" userId="b3993648-2b30-4577-bd27-fe8370f1e729" providerId="ADAL" clId="{22C410BA-C229-4922-B97D-E03B3B8E3C6C}" dt="2025-11-28T13:23:43.960" v="5206" actId="14100"/>
          <ac:spMkLst>
            <pc:docMk/>
            <pc:sldMk cId="3429707751" sldId="258"/>
            <ac:spMk id="9" creationId="{A74A8C17-B514-4E72-2A23-CB89B35A0B3A}"/>
          </ac:spMkLst>
        </pc:spChg>
        <pc:spChg chg="mod">
          <ac:chgData name="GPHK sun" userId="b3993648-2b30-4577-bd27-fe8370f1e729" providerId="ADAL" clId="{22C410BA-C229-4922-B97D-E03B3B8E3C6C}" dt="2025-11-28T13:24:34.676" v="5210" actId="20577"/>
          <ac:spMkLst>
            <pc:docMk/>
            <pc:sldMk cId="3429707751" sldId="258"/>
            <ac:spMk id="10" creationId="{906CDD19-DB44-D952-1A24-C064A3AB53A5}"/>
          </ac:spMkLst>
        </pc:spChg>
        <pc:spChg chg="add del mod">
          <ac:chgData name="GPHK sun" userId="b3993648-2b30-4577-bd27-fe8370f1e729" providerId="ADAL" clId="{22C410BA-C229-4922-B97D-E03B3B8E3C6C}" dt="2025-11-28T11:12:58.836" v="4769" actId="478"/>
          <ac:spMkLst>
            <pc:docMk/>
            <pc:sldMk cId="3429707751" sldId="258"/>
            <ac:spMk id="13" creationId="{DEB86733-C6EE-3A8F-2484-7A4C60EDFD02}"/>
          </ac:spMkLst>
        </pc:spChg>
        <pc:cxnChg chg="del mod">
          <ac:chgData name="GPHK sun" userId="b3993648-2b30-4577-bd27-fe8370f1e729" providerId="ADAL" clId="{22C410BA-C229-4922-B97D-E03B3B8E3C6C}" dt="2025-11-28T13:25:16.227" v="5223" actId="478"/>
          <ac:cxnSpMkLst>
            <pc:docMk/>
            <pc:sldMk cId="3429707751" sldId="258"/>
            <ac:cxnSpMk id="22" creationId="{A798BB67-97BD-B508-D2A2-8B02EED3AB84}"/>
          </ac:cxnSpMkLst>
        </pc:cxnChg>
        <pc:cxnChg chg="mod">
          <ac:chgData name="GPHK sun" userId="b3993648-2b30-4577-bd27-fe8370f1e729" providerId="ADAL" clId="{22C410BA-C229-4922-B97D-E03B3B8E3C6C}" dt="2025-11-28T13:23:43.960" v="5206" actId="14100"/>
          <ac:cxnSpMkLst>
            <pc:docMk/>
            <pc:sldMk cId="3429707751" sldId="258"/>
            <ac:cxnSpMk id="28" creationId="{C5F46923-5FFF-F60D-FFC4-35585CEEF6E1}"/>
          </ac:cxnSpMkLst>
        </pc:cxnChg>
        <pc:cxnChg chg="add del mod">
          <ac:chgData name="GPHK sun" userId="b3993648-2b30-4577-bd27-fe8370f1e729" providerId="ADAL" clId="{22C410BA-C229-4922-B97D-E03B3B8E3C6C}" dt="2025-11-28T13:25:27.308" v="5225" actId="11529"/>
          <ac:cxnSpMkLst>
            <pc:docMk/>
            <pc:sldMk cId="3429707751" sldId="258"/>
            <ac:cxnSpMk id="29" creationId="{50CC46E9-E474-2A94-996E-DC04D3EB64A9}"/>
          </ac:cxnSpMkLst>
        </pc:cxnChg>
        <pc:cxnChg chg="add">
          <ac:chgData name="GPHK sun" userId="b3993648-2b30-4577-bd27-fe8370f1e729" providerId="ADAL" clId="{22C410BA-C229-4922-B97D-E03B3B8E3C6C}" dt="2025-11-28T13:25:33.454" v="5226" actId="11529"/>
          <ac:cxnSpMkLst>
            <pc:docMk/>
            <pc:sldMk cId="3429707751" sldId="258"/>
            <ac:cxnSpMk id="31" creationId="{596EA506-FAA3-2EA2-0CA3-34BD55BF6ED4}"/>
          </ac:cxnSpMkLst>
        </pc:cxnChg>
      </pc:sldChg>
      <pc:sldChg chg="modSp mod">
        <pc:chgData name="GPHK sun" userId="b3993648-2b30-4577-bd27-fe8370f1e729" providerId="ADAL" clId="{22C410BA-C229-4922-B97D-E03B3B8E3C6C}" dt="2025-11-28T11:24:33.407" v="4868" actId="113"/>
        <pc:sldMkLst>
          <pc:docMk/>
          <pc:sldMk cId="1663825127" sldId="259"/>
        </pc:sldMkLst>
        <pc:spChg chg="mod">
          <ac:chgData name="GPHK sun" userId="b3993648-2b30-4577-bd27-fe8370f1e729" providerId="ADAL" clId="{22C410BA-C229-4922-B97D-E03B3B8E3C6C}" dt="2025-11-28T11:22:19.832" v="4802" actId="2711"/>
          <ac:spMkLst>
            <pc:docMk/>
            <pc:sldMk cId="1663825127" sldId="259"/>
            <ac:spMk id="2" creationId="{70184AF1-8F43-0D03-6D72-D4E9465E4AEF}"/>
          </ac:spMkLst>
        </pc:spChg>
        <pc:spChg chg="mod">
          <ac:chgData name="GPHK sun" userId="b3993648-2b30-4577-bd27-fe8370f1e729" providerId="ADAL" clId="{22C410BA-C229-4922-B97D-E03B3B8E3C6C}" dt="2025-11-28T11:24:33.407" v="4868" actId="113"/>
          <ac:spMkLst>
            <pc:docMk/>
            <pc:sldMk cId="1663825127" sldId="259"/>
            <ac:spMk id="3" creationId="{640D8CF3-8221-D9B4-5DCC-11AD51452FBF}"/>
          </ac:spMkLst>
        </pc:spChg>
      </pc:sldChg>
      <pc:sldChg chg="modSp mod">
        <pc:chgData name="GPHK sun" userId="b3993648-2b30-4577-bd27-fe8370f1e729" providerId="ADAL" clId="{22C410BA-C229-4922-B97D-E03B3B8E3C6C}" dt="2025-11-28T11:30:41.883" v="4885" actId="12"/>
        <pc:sldMkLst>
          <pc:docMk/>
          <pc:sldMk cId="640424108" sldId="261"/>
        </pc:sldMkLst>
        <pc:spChg chg="mod">
          <ac:chgData name="GPHK sun" userId="b3993648-2b30-4577-bd27-fe8370f1e729" providerId="ADAL" clId="{22C410BA-C229-4922-B97D-E03B3B8E3C6C}" dt="2025-11-28T11:27:01.658" v="4878" actId="14100"/>
          <ac:spMkLst>
            <pc:docMk/>
            <pc:sldMk cId="640424108" sldId="261"/>
            <ac:spMk id="2" creationId="{ECB289DC-7191-C308-1256-2E5EDA24605B}"/>
          </ac:spMkLst>
        </pc:spChg>
        <pc:spChg chg="mod">
          <ac:chgData name="GPHK sun" userId="b3993648-2b30-4577-bd27-fe8370f1e729" providerId="ADAL" clId="{22C410BA-C229-4922-B97D-E03B3B8E3C6C}" dt="2025-11-28T11:30:41.883" v="4885" actId="12"/>
          <ac:spMkLst>
            <pc:docMk/>
            <pc:sldMk cId="640424108" sldId="261"/>
            <ac:spMk id="3" creationId="{2B841C40-3F76-1017-F70A-063AF75E10DD}"/>
          </ac:spMkLst>
        </pc:spChg>
      </pc:sldChg>
      <pc:sldChg chg="addSp modSp mod">
        <pc:chgData name="GPHK sun" userId="b3993648-2b30-4577-bd27-fe8370f1e729" providerId="ADAL" clId="{22C410BA-C229-4922-B97D-E03B3B8E3C6C}" dt="2025-11-28T13:30:54.573" v="5235" actId="122"/>
        <pc:sldMkLst>
          <pc:docMk/>
          <pc:sldMk cId="3804265508" sldId="263"/>
        </pc:sldMkLst>
        <pc:spChg chg="add mod">
          <ac:chgData name="GPHK sun" userId="b3993648-2b30-4577-bd27-fe8370f1e729" providerId="ADAL" clId="{22C410BA-C229-4922-B97D-E03B3B8E3C6C}" dt="2025-11-28T13:30:54.573" v="5235" actId="122"/>
          <ac:spMkLst>
            <pc:docMk/>
            <pc:sldMk cId="3804265508" sldId="263"/>
            <ac:spMk id="2" creationId="{DF9D61BD-5245-14C3-A385-8B388C61390E}"/>
          </ac:spMkLst>
        </pc:spChg>
        <pc:spChg chg="mod">
          <ac:chgData name="GPHK sun" userId="b3993648-2b30-4577-bd27-fe8370f1e729" providerId="ADAL" clId="{22C410BA-C229-4922-B97D-E03B3B8E3C6C}" dt="2025-11-28T12:20:57.876" v="5010" actId="123"/>
          <ac:spMkLst>
            <pc:docMk/>
            <pc:sldMk cId="3804265508" sldId="263"/>
            <ac:spMk id="3" creationId="{64C0D67D-A1F8-D35F-7FCE-6B67CBF4AAE8}"/>
          </ac:spMkLst>
        </pc:spChg>
      </pc:sldChg>
      <pc:sldChg chg="modSp mod">
        <pc:chgData name="GPHK sun" userId="b3993648-2b30-4577-bd27-fe8370f1e729" providerId="ADAL" clId="{22C410BA-C229-4922-B97D-E03B3B8E3C6C}" dt="2025-11-28T12:07:00.438" v="4915" actId="113"/>
        <pc:sldMkLst>
          <pc:docMk/>
          <pc:sldMk cId="1312693921" sldId="264"/>
        </pc:sldMkLst>
        <pc:spChg chg="mod">
          <ac:chgData name="GPHK sun" userId="b3993648-2b30-4577-bd27-fe8370f1e729" providerId="ADAL" clId="{22C410BA-C229-4922-B97D-E03B3B8E3C6C}" dt="2025-11-28T11:37:01.010" v="4890" actId="14100"/>
          <ac:spMkLst>
            <pc:docMk/>
            <pc:sldMk cId="1312693921" sldId="264"/>
            <ac:spMk id="2" creationId="{ECB289DC-7191-C308-1256-2E5EDA24605B}"/>
          </ac:spMkLst>
        </pc:spChg>
        <pc:spChg chg="mod">
          <ac:chgData name="GPHK sun" userId="b3993648-2b30-4577-bd27-fe8370f1e729" providerId="ADAL" clId="{22C410BA-C229-4922-B97D-E03B3B8E3C6C}" dt="2025-11-28T12:07:00.438" v="4915" actId="113"/>
          <ac:spMkLst>
            <pc:docMk/>
            <pc:sldMk cId="1312693921" sldId="264"/>
            <ac:spMk id="3" creationId="{2B841C40-3F76-1017-F70A-063AF75E10DD}"/>
          </ac:spMkLst>
        </pc:spChg>
      </pc:sldChg>
      <pc:sldChg chg="modSp mod">
        <pc:chgData name="GPHK sun" userId="b3993648-2b30-4577-bd27-fe8370f1e729" providerId="ADAL" clId="{22C410BA-C229-4922-B97D-E03B3B8E3C6C}" dt="2025-11-28T13:30:26.818" v="5230" actId="122"/>
        <pc:sldMkLst>
          <pc:docMk/>
          <pc:sldMk cId="3003905183" sldId="265"/>
        </pc:sldMkLst>
        <pc:spChg chg="mod">
          <ac:chgData name="GPHK sun" userId="b3993648-2b30-4577-bd27-fe8370f1e729" providerId="ADAL" clId="{22C410BA-C229-4922-B97D-E03B3B8E3C6C}" dt="2025-11-28T13:30:26.818" v="5230" actId="122"/>
          <ac:spMkLst>
            <pc:docMk/>
            <pc:sldMk cId="3003905183" sldId="265"/>
            <ac:spMk id="2" creationId="{C3B01C20-7215-8B10-1D8F-79F91163274E}"/>
          </ac:spMkLst>
        </pc:spChg>
        <pc:spChg chg="mod">
          <ac:chgData name="GPHK sun" userId="b3993648-2b30-4577-bd27-fe8370f1e729" providerId="ADAL" clId="{22C410BA-C229-4922-B97D-E03B3B8E3C6C}" dt="2025-11-28T12:12:17.643" v="4941" actId="113"/>
          <ac:spMkLst>
            <pc:docMk/>
            <pc:sldMk cId="3003905183" sldId="265"/>
            <ac:spMk id="3" creationId="{A0EE108F-C77E-883D-A5FB-BD056B270534}"/>
          </ac:spMkLst>
        </pc:spChg>
      </pc:sldChg>
      <pc:sldChg chg="modSp mod">
        <pc:chgData name="GPHK sun" userId="b3993648-2b30-4577-bd27-fe8370f1e729" providerId="ADAL" clId="{22C410BA-C229-4922-B97D-E03B3B8E3C6C}" dt="2025-11-28T13:30:34.784" v="5231" actId="122"/>
        <pc:sldMkLst>
          <pc:docMk/>
          <pc:sldMk cId="2903193878" sldId="267"/>
        </pc:sldMkLst>
        <pc:spChg chg="mod">
          <ac:chgData name="GPHK sun" userId="b3993648-2b30-4577-bd27-fe8370f1e729" providerId="ADAL" clId="{22C410BA-C229-4922-B97D-E03B3B8E3C6C}" dt="2025-11-28T13:30:34.784" v="5231" actId="122"/>
          <ac:spMkLst>
            <pc:docMk/>
            <pc:sldMk cId="2903193878" sldId="267"/>
            <ac:spMk id="2" creationId="{D95C0E09-4C64-C77D-1353-73577C7E5DC7}"/>
          </ac:spMkLst>
        </pc:spChg>
        <pc:spChg chg="mod">
          <ac:chgData name="GPHK sun" userId="b3993648-2b30-4577-bd27-fe8370f1e729" providerId="ADAL" clId="{22C410BA-C229-4922-B97D-E03B3B8E3C6C}" dt="2025-11-28T12:15:20.015" v="4957" actId="404"/>
          <ac:spMkLst>
            <pc:docMk/>
            <pc:sldMk cId="2903193878" sldId="267"/>
            <ac:spMk id="3" creationId="{18223C01-9429-D648-892C-B0903D633BAE}"/>
          </ac:spMkLst>
        </pc:spChg>
      </pc:sldChg>
      <pc:sldChg chg="modSp mod">
        <pc:chgData name="GPHK sun" userId="b3993648-2b30-4577-bd27-fe8370f1e729" providerId="ADAL" clId="{22C410BA-C229-4922-B97D-E03B3B8E3C6C}" dt="2025-11-28T13:30:45.066" v="5233" actId="122"/>
        <pc:sldMkLst>
          <pc:docMk/>
          <pc:sldMk cId="863994209" sldId="269"/>
        </pc:sldMkLst>
        <pc:spChg chg="mod">
          <ac:chgData name="GPHK sun" userId="b3993648-2b30-4577-bd27-fe8370f1e729" providerId="ADAL" clId="{22C410BA-C229-4922-B97D-E03B3B8E3C6C}" dt="2025-11-28T13:30:45.066" v="5233" actId="122"/>
          <ac:spMkLst>
            <pc:docMk/>
            <pc:sldMk cId="863994209" sldId="269"/>
            <ac:spMk id="2" creationId="{B0270025-9135-24F2-6FB5-B15760646003}"/>
          </ac:spMkLst>
        </pc:spChg>
        <pc:spChg chg="mod">
          <ac:chgData name="GPHK sun" userId="b3993648-2b30-4577-bd27-fe8370f1e729" providerId="ADAL" clId="{22C410BA-C229-4922-B97D-E03B3B8E3C6C}" dt="2025-11-28T12:16:43.792" v="4961" actId="14100"/>
          <ac:spMkLst>
            <pc:docMk/>
            <pc:sldMk cId="863994209" sldId="269"/>
            <ac:spMk id="3" creationId="{6F3910EF-5856-83A4-E4CB-3A3E0485C2D9}"/>
          </ac:spMkLst>
        </pc:spChg>
      </pc:sldChg>
      <pc:sldChg chg="modSp mod">
        <pc:chgData name="GPHK sun" userId="b3993648-2b30-4577-bd27-fe8370f1e729" providerId="ADAL" clId="{22C410BA-C229-4922-B97D-E03B3B8E3C6C}" dt="2025-11-28T12:08:40.578" v="4923" actId="27636"/>
        <pc:sldMkLst>
          <pc:docMk/>
          <pc:sldMk cId="3263186047" sldId="270"/>
        </pc:sldMkLst>
        <pc:spChg chg="mod">
          <ac:chgData name="GPHK sun" userId="b3993648-2b30-4577-bd27-fe8370f1e729" providerId="ADAL" clId="{22C410BA-C229-4922-B97D-E03B3B8E3C6C}" dt="2025-11-28T12:08:40.578" v="4923" actId="27636"/>
          <ac:spMkLst>
            <pc:docMk/>
            <pc:sldMk cId="3263186047" sldId="270"/>
            <ac:spMk id="2" creationId="{987772C8-77F9-4D1F-DB74-C35AA3E059E0}"/>
          </ac:spMkLst>
        </pc:spChg>
        <pc:spChg chg="mod">
          <ac:chgData name="GPHK sun" userId="b3993648-2b30-4577-bd27-fe8370f1e729" providerId="ADAL" clId="{22C410BA-C229-4922-B97D-E03B3B8E3C6C}" dt="2025-11-28T12:08:12.706" v="4918" actId="27636"/>
          <ac:spMkLst>
            <pc:docMk/>
            <pc:sldMk cId="3263186047" sldId="270"/>
            <ac:spMk id="3" creationId="{2580A2AD-A8B2-981D-C99E-90D120641BE4}"/>
          </ac:spMkLst>
        </pc:spChg>
      </pc:sldChg>
      <pc:sldChg chg="modSp mod">
        <pc:chgData name="GPHK sun" userId="b3993648-2b30-4577-bd27-fe8370f1e729" providerId="ADAL" clId="{22C410BA-C229-4922-B97D-E03B3B8E3C6C}" dt="2025-11-28T12:18:33.883" v="4971" actId="115"/>
        <pc:sldMkLst>
          <pc:docMk/>
          <pc:sldMk cId="4173413105" sldId="271"/>
        </pc:sldMkLst>
        <pc:spChg chg="mod">
          <ac:chgData name="GPHK sun" userId="b3993648-2b30-4577-bd27-fe8370f1e729" providerId="ADAL" clId="{22C410BA-C229-4922-B97D-E03B3B8E3C6C}" dt="2025-11-28T12:18:11.630" v="4966" actId="14100"/>
          <ac:spMkLst>
            <pc:docMk/>
            <pc:sldMk cId="4173413105" sldId="271"/>
            <ac:spMk id="2" creationId="{1F10D27E-5963-CA78-36A9-2D2AFD72C829}"/>
          </ac:spMkLst>
        </pc:spChg>
        <pc:spChg chg="mod">
          <ac:chgData name="GPHK sun" userId="b3993648-2b30-4577-bd27-fe8370f1e729" providerId="ADAL" clId="{22C410BA-C229-4922-B97D-E03B3B8E3C6C}" dt="2025-11-28T12:18:33.883" v="4971" actId="115"/>
          <ac:spMkLst>
            <pc:docMk/>
            <pc:sldMk cId="4173413105" sldId="271"/>
            <ac:spMk id="3" creationId="{85953AF6-52FF-CA0B-62C5-E019F368F263}"/>
          </ac:spMkLst>
        </pc:spChg>
      </pc:sldChg>
      <pc:sldChg chg="delSp modSp del mod">
        <pc:chgData name="GPHK sun" userId="b3993648-2b30-4577-bd27-fe8370f1e729" providerId="ADAL" clId="{22C410BA-C229-4922-B97D-E03B3B8E3C6C}" dt="2025-11-29T05:12:16.257" v="6379" actId="47"/>
        <pc:sldMkLst>
          <pc:docMk/>
          <pc:sldMk cId="1389314055" sldId="272"/>
        </pc:sldMkLst>
        <pc:spChg chg="mod">
          <ac:chgData name="GPHK sun" userId="b3993648-2b30-4577-bd27-fe8370f1e729" providerId="ADAL" clId="{22C410BA-C229-4922-B97D-E03B3B8E3C6C}" dt="2025-11-28T12:21:58.698" v="5014" actId="2711"/>
          <ac:spMkLst>
            <pc:docMk/>
            <pc:sldMk cId="1389314055" sldId="272"/>
            <ac:spMk id="2" creationId="{3D1A72A8-8E20-5712-2EC2-00F97284672D}"/>
          </ac:spMkLst>
        </pc:spChg>
        <pc:spChg chg="del mod">
          <ac:chgData name="GPHK sun" userId="b3993648-2b30-4577-bd27-fe8370f1e729" providerId="ADAL" clId="{22C410BA-C229-4922-B97D-E03B3B8E3C6C}" dt="2025-11-29T05:11:58.248" v="6375" actId="21"/>
          <ac:spMkLst>
            <pc:docMk/>
            <pc:sldMk cId="1389314055" sldId="272"/>
            <ac:spMk id="5" creationId="{5E2153B3-9330-EE49-E6C2-62F82198A3B5}"/>
          </ac:spMkLst>
        </pc:spChg>
        <pc:graphicFrameChg chg="mod modGraphic">
          <ac:chgData name="GPHK sun" userId="b3993648-2b30-4577-bd27-fe8370f1e729" providerId="ADAL" clId="{22C410BA-C229-4922-B97D-E03B3B8E3C6C}" dt="2025-11-28T12:22:49.805" v="5015" actId="313"/>
          <ac:graphicFrameMkLst>
            <pc:docMk/>
            <pc:sldMk cId="1389314055" sldId="272"/>
            <ac:graphicFrameMk id="4" creationId="{BE703306-0958-3146-1FB5-B808D2F7552E}"/>
          </ac:graphicFrameMkLst>
        </pc:graphicFrameChg>
      </pc:sldChg>
      <pc:sldChg chg="modSp mod ord">
        <pc:chgData name="GPHK sun" userId="b3993648-2b30-4577-bd27-fe8370f1e729" providerId="ADAL" clId="{22C410BA-C229-4922-B97D-E03B3B8E3C6C}" dt="2025-11-29T06:09:06.282" v="6897" actId="123"/>
        <pc:sldMkLst>
          <pc:docMk/>
          <pc:sldMk cId="3263078315" sldId="274"/>
        </pc:sldMkLst>
        <pc:spChg chg="mod">
          <ac:chgData name="GPHK sun" userId="b3993648-2b30-4577-bd27-fe8370f1e729" providerId="ADAL" clId="{22C410BA-C229-4922-B97D-E03B3B8E3C6C}" dt="2025-11-28T09:42:07.656" v="3339" actId="14100"/>
          <ac:spMkLst>
            <pc:docMk/>
            <pc:sldMk cId="3263078315" sldId="274"/>
            <ac:spMk id="2" creationId="{5CF19214-98C2-1000-05A6-A9EFADEC778A}"/>
          </ac:spMkLst>
        </pc:spChg>
        <pc:spChg chg="mod">
          <ac:chgData name="GPHK sun" userId="b3993648-2b30-4577-bd27-fe8370f1e729" providerId="ADAL" clId="{22C410BA-C229-4922-B97D-E03B3B8E3C6C}" dt="2025-11-29T06:09:06.282" v="6897" actId="123"/>
          <ac:spMkLst>
            <pc:docMk/>
            <pc:sldMk cId="3263078315" sldId="274"/>
            <ac:spMk id="3" creationId="{2B560CF1-0417-AD07-28AB-AF5CB9921061}"/>
          </ac:spMkLst>
        </pc:spChg>
        <pc:spChg chg="mod">
          <ac:chgData name="GPHK sun" userId="b3993648-2b30-4577-bd27-fe8370f1e729" providerId="ADAL" clId="{22C410BA-C229-4922-B97D-E03B3B8E3C6C}" dt="2025-11-28T09:51:45.657" v="3445" actId="14100"/>
          <ac:spMkLst>
            <pc:docMk/>
            <pc:sldMk cId="3263078315" sldId="274"/>
            <ac:spMk id="5" creationId="{2C18A1A4-3FBE-4D62-E3C2-B08666D9C4C8}"/>
          </ac:spMkLst>
        </pc:spChg>
      </pc:sldChg>
      <pc:sldChg chg="modSp mod">
        <pc:chgData name="GPHK sun" userId="b3993648-2b30-4577-bd27-fe8370f1e729" providerId="ADAL" clId="{22C410BA-C229-4922-B97D-E03B3B8E3C6C}" dt="2025-11-28T12:29:33.760" v="5038" actId="12385"/>
        <pc:sldMkLst>
          <pc:docMk/>
          <pc:sldMk cId="3929047867" sldId="275"/>
        </pc:sldMkLst>
        <pc:graphicFrameChg chg="mod modGraphic">
          <ac:chgData name="GPHK sun" userId="b3993648-2b30-4577-bd27-fe8370f1e729" providerId="ADAL" clId="{22C410BA-C229-4922-B97D-E03B3B8E3C6C}" dt="2025-11-28T12:29:33.760" v="5038" actId="12385"/>
          <ac:graphicFrameMkLst>
            <pc:docMk/>
            <pc:sldMk cId="3929047867" sldId="275"/>
            <ac:graphicFrameMk id="7" creationId="{FAD82F6A-8880-78BB-9675-DCFA40C7BCE5}"/>
          </ac:graphicFrameMkLst>
        </pc:graphicFrameChg>
      </pc:sldChg>
      <pc:sldChg chg="modSp mod">
        <pc:chgData name="GPHK sun" userId="b3993648-2b30-4577-bd27-fe8370f1e729" providerId="ADAL" clId="{22C410BA-C229-4922-B97D-E03B3B8E3C6C}" dt="2025-11-29T05:14:39.892" v="6381" actId="20577"/>
        <pc:sldMkLst>
          <pc:docMk/>
          <pc:sldMk cId="3453627849" sldId="276"/>
        </pc:sldMkLst>
        <pc:spChg chg="mod">
          <ac:chgData name="GPHK sun" userId="b3993648-2b30-4577-bd27-fe8370f1e729" providerId="ADAL" clId="{22C410BA-C229-4922-B97D-E03B3B8E3C6C}" dt="2025-11-28T13:31:06.966" v="5236" actId="122"/>
          <ac:spMkLst>
            <pc:docMk/>
            <pc:sldMk cId="3453627849" sldId="276"/>
            <ac:spMk id="2" creationId="{16A6A0FC-4549-C2F6-BBBE-BD3A0133D143}"/>
          </ac:spMkLst>
        </pc:spChg>
        <pc:spChg chg="mod">
          <ac:chgData name="GPHK sun" userId="b3993648-2b30-4577-bd27-fe8370f1e729" providerId="ADAL" clId="{22C410BA-C229-4922-B97D-E03B3B8E3C6C}" dt="2025-11-29T05:14:35.045" v="6380" actId="20577"/>
          <ac:spMkLst>
            <pc:docMk/>
            <pc:sldMk cId="3453627849" sldId="276"/>
            <ac:spMk id="12" creationId="{DBAE3568-4F24-6EAE-8C4F-D5C41D0395E9}"/>
          </ac:spMkLst>
        </pc:spChg>
        <pc:spChg chg="mod">
          <ac:chgData name="GPHK sun" userId="b3993648-2b30-4577-bd27-fe8370f1e729" providerId="ADAL" clId="{22C410BA-C229-4922-B97D-E03B3B8E3C6C}" dt="2025-11-29T05:14:39.892" v="6381" actId="20577"/>
          <ac:spMkLst>
            <pc:docMk/>
            <pc:sldMk cId="3453627849" sldId="276"/>
            <ac:spMk id="13" creationId="{B72837D5-CD90-1588-4FCB-5C36841F8DE8}"/>
          </ac:spMkLst>
        </pc:spChg>
      </pc:sldChg>
      <pc:sldChg chg="modSp mod">
        <pc:chgData name="GPHK sun" userId="b3993648-2b30-4577-bd27-fe8370f1e729" providerId="ADAL" clId="{22C410BA-C229-4922-B97D-E03B3B8E3C6C}" dt="2025-11-28T13:27:30.753" v="5229" actId="207"/>
        <pc:sldMkLst>
          <pc:docMk/>
          <pc:sldMk cId="2666343943" sldId="277"/>
        </pc:sldMkLst>
        <pc:spChg chg="mod">
          <ac:chgData name="GPHK sun" userId="b3993648-2b30-4577-bd27-fe8370f1e729" providerId="ADAL" clId="{22C410BA-C229-4922-B97D-E03B3B8E3C6C}" dt="2025-11-28T13:27:30.753" v="5229" actId="207"/>
          <ac:spMkLst>
            <pc:docMk/>
            <pc:sldMk cId="2666343943" sldId="277"/>
            <ac:spMk id="3" creationId="{B619D688-3D24-5CDB-1AB1-B659223E29C7}"/>
          </ac:spMkLst>
        </pc:spChg>
      </pc:sldChg>
      <pc:sldChg chg="addSp modSp new mod ord">
        <pc:chgData name="GPHK sun" userId="b3993648-2b30-4577-bd27-fe8370f1e729" providerId="ADAL" clId="{22C410BA-C229-4922-B97D-E03B3B8E3C6C}" dt="2025-11-29T05:58:29.363" v="6862" actId="207"/>
        <pc:sldMkLst>
          <pc:docMk/>
          <pc:sldMk cId="4204465061" sldId="278"/>
        </pc:sldMkLst>
        <pc:spChg chg="mod">
          <ac:chgData name="GPHK sun" userId="b3993648-2b30-4577-bd27-fe8370f1e729" providerId="ADAL" clId="{22C410BA-C229-4922-B97D-E03B3B8E3C6C}" dt="2025-11-28T09:23:50.676" v="2820" actId="14100"/>
          <ac:spMkLst>
            <pc:docMk/>
            <pc:sldMk cId="4204465061" sldId="278"/>
            <ac:spMk id="2" creationId="{28890859-C0EF-C1D9-F680-742B9FEE1BF7}"/>
          </ac:spMkLst>
        </pc:spChg>
        <pc:spChg chg="mod">
          <ac:chgData name="GPHK sun" userId="b3993648-2b30-4577-bd27-fe8370f1e729" providerId="ADAL" clId="{22C410BA-C229-4922-B97D-E03B3B8E3C6C}" dt="2025-11-29T05:58:29.363" v="6862" actId="207"/>
          <ac:spMkLst>
            <pc:docMk/>
            <pc:sldMk cId="4204465061" sldId="278"/>
            <ac:spMk id="3" creationId="{1F08B04A-0D20-B2C6-52FA-A4FE3D1A6795}"/>
          </ac:spMkLst>
        </pc:spChg>
        <pc:spChg chg="add mod">
          <ac:chgData name="GPHK sun" userId="b3993648-2b30-4577-bd27-fe8370f1e729" providerId="ADAL" clId="{22C410BA-C229-4922-B97D-E03B3B8E3C6C}" dt="2025-11-28T06:48:54.672" v="1123" actId="14100"/>
          <ac:spMkLst>
            <pc:docMk/>
            <pc:sldMk cId="4204465061" sldId="278"/>
            <ac:spMk id="4" creationId="{7F7B1B62-F317-0D3E-E434-46A76E4857F8}"/>
          </ac:spMkLst>
        </pc:spChg>
      </pc:sldChg>
      <pc:sldChg chg="new del">
        <pc:chgData name="GPHK sun" userId="b3993648-2b30-4577-bd27-fe8370f1e729" providerId="ADAL" clId="{22C410BA-C229-4922-B97D-E03B3B8E3C6C}" dt="2025-11-28T06:49:07.157" v="1124" actId="47"/>
        <pc:sldMkLst>
          <pc:docMk/>
          <pc:sldMk cId="739027839" sldId="279"/>
        </pc:sldMkLst>
      </pc:sldChg>
      <pc:sldChg chg="modSp add mod ord">
        <pc:chgData name="GPHK sun" userId="b3993648-2b30-4577-bd27-fe8370f1e729" providerId="ADAL" clId="{22C410BA-C229-4922-B97D-E03B3B8E3C6C}" dt="2025-11-29T06:11:41.576" v="6903"/>
        <pc:sldMkLst>
          <pc:docMk/>
          <pc:sldMk cId="2705059548" sldId="280"/>
        </pc:sldMkLst>
        <pc:spChg chg="mod">
          <ac:chgData name="GPHK sun" userId="b3993648-2b30-4577-bd27-fe8370f1e729" providerId="ADAL" clId="{22C410BA-C229-4922-B97D-E03B3B8E3C6C}" dt="2025-11-28T07:07:19.902" v="1431" actId="20577"/>
          <ac:spMkLst>
            <pc:docMk/>
            <pc:sldMk cId="2705059548" sldId="280"/>
            <ac:spMk id="2" creationId="{21976A9D-E278-8C67-1B08-DDE1E10E4A52}"/>
          </ac:spMkLst>
        </pc:spChg>
        <pc:spChg chg="mod">
          <ac:chgData name="GPHK sun" userId="b3993648-2b30-4577-bd27-fe8370f1e729" providerId="ADAL" clId="{22C410BA-C229-4922-B97D-E03B3B8E3C6C}" dt="2025-11-28T09:59:21.602" v="3478" actId="21"/>
          <ac:spMkLst>
            <pc:docMk/>
            <pc:sldMk cId="2705059548" sldId="280"/>
            <ac:spMk id="3" creationId="{99C0252C-822E-320D-AEBC-9B39981D5036}"/>
          </ac:spMkLst>
        </pc:spChg>
        <pc:spChg chg="mod">
          <ac:chgData name="GPHK sun" userId="b3993648-2b30-4577-bd27-fe8370f1e729" providerId="ADAL" clId="{22C410BA-C229-4922-B97D-E03B3B8E3C6C}" dt="2025-11-29T06:11:38.307" v="6901" actId="20577"/>
          <ac:spMkLst>
            <pc:docMk/>
            <pc:sldMk cId="2705059548" sldId="280"/>
            <ac:spMk id="4" creationId="{6FF262CF-DB09-7009-A0C2-847963531FD3}"/>
          </ac:spMkLst>
        </pc:spChg>
      </pc:sldChg>
      <pc:sldChg chg="modSp new del">
        <pc:chgData name="GPHK sun" userId="b3993648-2b30-4577-bd27-fe8370f1e729" providerId="ADAL" clId="{22C410BA-C229-4922-B97D-E03B3B8E3C6C}" dt="2025-11-28T07:45:26.209" v="1966" actId="47"/>
        <pc:sldMkLst>
          <pc:docMk/>
          <pc:sldMk cId="720488797" sldId="281"/>
        </pc:sldMkLst>
        <pc:spChg chg="mod">
          <ac:chgData name="GPHK sun" userId="b3993648-2b30-4577-bd27-fe8370f1e729" providerId="ADAL" clId="{22C410BA-C229-4922-B97D-E03B3B8E3C6C}" dt="2025-11-28T07:45:03.285" v="1964"/>
          <ac:spMkLst>
            <pc:docMk/>
            <pc:sldMk cId="720488797" sldId="281"/>
            <ac:spMk id="3" creationId="{E6E35257-9DB1-AADB-2906-C5F5B0A03D35}"/>
          </ac:spMkLst>
        </pc:spChg>
      </pc:sldChg>
      <pc:sldChg chg="addSp delSp modSp add mod">
        <pc:chgData name="GPHK sun" userId="b3993648-2b30-4577-bd27-fe8370f1e729" providerId="ADAL" clId="{22C410BA-C229-4922-B97D-E03B3B8E3C6C}" dt="2025-11-29T06:21:58.189" v="7075" actId="20577"/>
        <pc:sldMkLst>
          <pc:docMk/>
          <pc:sldMk cId="550030489" sldId="282"/>
        </pc:sldMkLst>
        <pc:spChg chg="mod">
          <ac:chgData name="GPHK sun" userId="b3993648-2b30-4577-bd27-fe8370f1e729" providerId="ADAL" clId="{22C410BA-C229-4922-B97D-E03B3B8E3C6C}" dt="2025-11-29T06:21:58.189" v="7075" actId="20577"/>
          <ac:spMkLst>
            <pc:docMk/>
            <pc:sldMk cId="550030489" sldId="282"/>
            <ac:spMk id="3" creationId="{7795EA02-A0B7-72C3-23F8-02A4BBA0041A}"/>
          </ac:spMkLst>
        </pc:spChg>
        <pc:spChg chg="del mod">
          <ac:chgData name="GPHK sun" userId="b3993648-2b30-4577-bd27-fe8370f1e729" providerId="ADAL" clId="{22C410BA-C229-4922-B97D-E03B3B8E3C6C}" dt="2025-11-29T05:24:22.221" v="6408" actId="478"/>
          <ac:spMkLst>
            <pc:docMk/>
            <pc:sldMk cId="550030489" sldId="282"/>
            <ac:spMk id="4" creationId="{8904805C-00B4-F280-0B2D-64BB9EDF409D}"/>
          </ac:spMkLst>
        </pc:spChg>
        <pc:spChg chg="add mod">
          <ac:chgData name="GPHK sun" userId="b3993648-2b30-4577-bd27-fe8370f1e729" providerId="ADAL" clId="{22C410BA-C229-4922-B97D-E03B3B8E3C6C}" dt="2025-11-29T05:24:34.345" v="6413" actId="14100"/>
          <ac:spMkLst>
            <pc:docMk/>
            <pc:sldMk cId="550030489" sldId="282"/>
            <ac:spMk id="5" creationId="{A839873A-E32E-E2F5-343C-CD07BE22A521}"/>
          </ac:spMkLst>
        </pc:spChg>
      </pc:sldChg>
      <pc:sldChg chg="new del">
        <pc:chgData name="GPHK sun" userId="b3993648-2b30-4577-bd27-fe8370f1e729" providerId="ADAL" clId="{22C410BA-C229-4922-B97D-E03B3B8E3C6C}" dt="2025-11-28T08:26:41.815" v="2702" actId="47"/>
        <pc:sldMkLst>
          <pc:docMk/>
          <pc:sldMk cId="4009230203" sldId="283"/>
        </pc:sldMkLst>
      </pc:sldChg>
      <pc:sldChg chg="modSp add mod ord">
        <pc:chgData name="GPHK sun" userId="b3993648-2b30-4577-bd27-fe8370f1e729" providerId="ADAL" clId="{22C410BA-C229-4922-B97D-E03B3B8E3C6C}" dt="2025-11-29T06:16:13.106" v="6922" actId="20577"/>
        <pc:sldMkLst>
          <pc:docMk/>
          <pc:sldMk cId="3166368046" sldId="284"/>
        </pc:sldMkLst>
        <pc:spChg chg="mod">
          <ac:chgData name="GPHK sun" userId="b3993648-2b30-4577-bd27-fe8370f1e729" providerId="ADAL" clId="{22C410BA-C229-4922-B97D-E03B3B8E3C6C}" dt="2025-11-28T08:21:00.303" v="2513" actId="20577"/>
          <ac:spMkLst>
            <pc:docMk/>
            <pc:sldMk cId="3166368046" sldId="284"/>
            <ac:spMk id="2" creationId="{054A768F-B3AA-B9FD-393B-748E2BF2BA6F}"/>
          </ac:spMkLst>
        </pc:spChg>
        <pc:spChg chg="mod">
          <ac:chgData name="GPHK sun" userId="b3993648-2b30-4577-bd27-fe8370f1e729" providerId="ADAL" clId="{22C410BA-C229-4922-B97D-E03B3B8E3C6C}" dt="2025-11-29T06:16:13.106" v="6922" actId="20577"/>
          <ac:spMkLst>
            <pc:docMk/>
            <pc:sldMk cId="3166368046" sldId="284"/>
            <ac:spMk id="3" creationId="{3EDBDDC7-C15F-6749-8FCB-DDBF7541205F}"/>
          </ac:spMkLst>
        </pc:spChg>
        <pc:spChg chg="mod">
          <ac:chgData name="GPHK sun" userId="b3993648-2b30-4577-bd27-fe8370f1e729" providerId="ADAL" clId="{22C410BA-C229-4922-B97D-E03B3B8E3C6C}" dt="2025-11-29T06:11:26.435" v="6898" actId="20577"/>
          <ac:spMkLst>
            <pc:docMk/>
            <pc:sldMk cId="3166368046" sldId="284"/>
            <ac:spMk id="4" creationId="{BC936483-56DE-1C00-C422-78F1B9B64486}"/>
          </ac:spMkLst>
        </pc:spChg>
      </pc:sldChg>
      <pc:sldChg chg="new del">
        <pc:chgData name="GPHK sun" userId="b3993648-2b30-4577-bd27-fe8370f1e729" providerId="ADAL" clId="{22C410BA-C229-4922-B97D-E03B3B8E3C6C}" dt="2025-11-28T09:57:55.582" v="3451" actId="47"/>
        <pc:sldMkLst>
          <pc:docMk/>
          <pc:sldMk cId="2902282511" sldId="285"/>
        </pc:sldMkLst>
      </pc:sldChg>
      <pc:sldChg chg="modSp add mod">
        <pc:chgData name="GPHK sun" userId="b3993648-2b30-4577-bd27-fe8370f1e729" providerId="ADAL" clId="{22C410BA-C229-4922-B97D-E03B3B8E3C6C}" dt="2025-11-29T06:19:11.336" v="7029" actId="20577"/>
        <pc:sldMkLst>
          <pc:docMk/>
          <pc:sldMk cId="501669016" sldId="286"/>
        </pc:sldMkLst>
        <pc:spChg chg="mod">
          <ac:chgData name="GPHK sun" userId="b3993648-2b30-4577-bd27-fe8370f1e729" providerId="ADAL" clId="{22C410BA-C229-4922-B97D-E03B3B8E3C6C}" dt="2025-11-29T05:25:05.390" v="6417" actId="20577"/>
          <ac:spMkLst>
            <pc:docMk/>
            <pc:sldMk cId="501669016" sldId="286"/>
            <ac:spMk id="2" creationId="{B4FA1022-2D35-D853-79DF-C22329787CA6}"/>
          </ac:spMkLst>
        </pc:spChg>
        <pc:spChg chg="mod">
          <ac:chgData name="GPHK sun" userId="b3993648-2b30-4577-bd27-fe8370f1e729" providerId="ADAL" clId="{22C410BA-C229-4922-B97D-E03B3B8E3C6C}" dt="2025-11-29T06:19:11.336" v="7029" actId="20577"/>
          <ac:spMkLst>
            <pc:docMk/>
            <pc:sldMk cId="501669016" sldId="286"/>
            <ac:spMk id="3" creationId="{EC54FC3C-4873-0315-FB3D-A7EEFAA8E5DE}"/>
          </ac:spMkLst>
        </pc:spChg>
        <pc:spChg chg="mod">
          <ac:chgData name="GPHK sun" userId="b3993648-2b30-4577-bd27-fe8370f1e729" providerId="ADAL" clId="{22C410BA-C229-4922-B97D-E03B3B8E3C6C}" dt="2025-11-29T05:25:17.929" v="6418" actId="255"/>
          <ac:spMkLst>
            <pc:docMk/>
            <pc:sldMk cId="501669016" sldId="286"/>
            <ac:spMk id="4" creationId="{6A64B524-F00C-1735-74D3-489ED6FAEF77}"/>
          </ac:spMkLst>
        </pc:spChg>
      </pc:sldChg>
      <pc:sldChg chg="modSp new del mod ord">
        <pc:chgData name="GPHK sun" userId="b3993648-2b30-4577-bd27-fe8370f1e729" providerId="ADAL" clId="{22C410BA-C229-4922-B97D-E03B3B8E3C6C}" dt="2025-11-28T10:58:57.021" v="4699" actId="47"/>
        <pc:sldMkLst>
          <pc:docMk/>
          <pc:sldMk cId="3177152860" sldId="287"/>
        </pc:sldMkLst>
        <pc:spChg chg="mod">
          <ac:chgData name="GPHK sun" userId="b3993648-2b30-4577-bd27-fe8370f1e729" providerId="ADAL" clId="{22C410BA-C229-4922-B97D-E03B3B8E3C6C}" dt="2025-11-28T10:56:04.892" v="4695" actId="20577"/>
          <ac:spMkLst>
            <pc:docMk/>
            <pc:sldMk cId="3177152860" sldId="287"/>
            <ac:spMk id="2" creationId="{F36158BF-6C13-DD77-2312-2946011615BC}"/>
          </ac:spMkLst>
        </pc:spChg>
        <pc:spChg chg="mod">
          <ac:chgData name="GPHK sun" userId="b3993648-2b30-4577-bd27-fe8370f1e729" providerId="ADAL" clId="{22C410BA-C229-4922-B97D-E03B3B8E3C6C}" dt="2025-11-28T10:55:49.759" v="4677" actId="20577"/>
          <ac:spMkLst>
            <pc:docMk/>
            <pc:sldMk cId="3177152860" sldId="287"/>
            <ac:spMk id="3" creationId="{66C0D742-37E5-CA64-003F-633CD7411F68}"/>
          </ac:spMkLst>
        </pc:spChg>
      </pc:sldChg>
      <pc:sldChg chg="modSp add mod ord">
        <pc:chgData name="GPHK sun" userId="b3993648-2b30-4577-bd27-fe8370f1e729" providerId="ADAL" clId="{22C410BA-C229-4922-B97D-E03B3B8E3C6C}" dt="2025-11-29T05:24:01.897" v="6406" actId="14100"/>
        <pc:sldMkLst>
          <pc:docMk/>
          <pc:sldMk cId="871907919" sldId="288"/>
        </pc:sldMkLst>
        <pc:spChg chg="mod">
          <ac:chgData name="GPHK sun" userId="b3993648-2b30-4577-bd27-fe8370f1e729" providerId="ADAL" clId="{22C410BA-C229-4922-B97D-E03B3B8E3C6C}" dt="2025-11-28T10:46:42.137" v="4487" actId="14100"/>
          <ac:spMkLst>
            <pc:docMk/>
            <pc:sldMk cId="871907919" sldId="288"/>
            <ac:spMk id="2" creationId="{888DD1F7-E9CB-9647-8A98-4ED78F7A3684}"/>
          </ac:spMkLst>
        </pc:spChg>
        <pc:spChg chg="mod">
          <ac:chgData name="GPHK sun" userId="b3993648-2b30-4577-bd27-fe8370f1e729" providerId="ADAL" clId="{22C410BA-C229-4922-B97D-E03B3B8E3C6C}" dt="2025-11-28T10:49:46.733" v="4661" actId="313"/>
          <ac:spMkLst>
            <pc:docMk/>
            <pc:sldMk cId="871907919" sldId="288"/>
            <ac:spMk id="3" creationId="{57F7FC54-01E5-E0D7-6618-9A3CEA62CDF0}"/>
          </ac:spMkLst>
        </pc:spChg>
        <pc:spChg chg="mod">
          <ac:chgData name="GPHK sun" userId="b3993648-2b30-4577-bd27-fe8370f1e729" providerId="ADAL" clId="{22C410BA-C229-4922-B97D-E03B3B8E3C6C}" dt="2025-11-29T05:24:01.897" v="6406" actId="14100"/>
          <ac:spMkLst>
            <pc:docMk/>
            <pc:sldMk cId="871907919" sldId="288"/>
            <ac:spMk id="4" creationId="{FDC99701-79E8-AF59-43B8-58582CB89860}"/>
          </ac:spMkLst>
        </pc:spChg>
      </pc:sldChg>
      <pc:sldChg chg="new del">
        <pc:chgData name="GPHK sun" userId="b3993648-2b30-4577-bd27-fe8370f1e729" providerId="ADAL" clId="{22C410BA-C229-4922-B97D-E03B3B8E3C6C}" dt="2025-11-28T10:58:55.484" v="4698" actId="47"/>
        <pc:sldMkLst>
          <pc:docMk/>
          <pc:sldMk cId="580480831" sldId="289"/>
        </pc:sldMkLst>
      </pc:sldChg>
      <pc:sldChg chg="modSp add mod">
        <pc:chgData name="GPHK sun" userId="b3993648-2b30-4577-bd27-fe8370f1e729" providerId="ADAL" clId="{22C410BA-C229-4922-B97D-E03B3B8E3C6C}" dt="2025-11-28T11:00:34.829" v="4753" actId="6549"/>
        <pc:sldMkLst>
          <pc:docMk/>
          <pc:sldMk cId="491045558" sldId="290"/>
        </pc:sldMkLst>
        <pc:spChg chg="mod">
          <ac:chgData name="GPHK sun" userId="b3993648-2b30-4577-bd27-fe8370f1e729" providerId="ADAL" clId="{22C410BA-C229-4922-B97D-E03B3B8E3C6C}" dt="2025-11-28T10:59:39.241" v="4729" actId="113"/>
          <ac:spMkLst>
            <pc:docMk/>
            <pc:sldMk cId="491045558" sldId="290"/>
            <ac:spMk id="2" creationId="{00000000-0000-0000-0000-000000000000}"/>
          </ac:spMkLst>
        </pc:spChg>
        <pc:spChg chg="mod">
          <ac:chgData name="GPHK sun" userId="b3993648-2b30-4577-bd27-fe8370f1e729" providerId="ADAL" clId="{22C410BA-C229-4922-B97D-E03B3B8E3C6C}" dt="2025-11-28T11:00:34.829" v="4753" actId="6549"/>
          <ac:spMkLst>
            <pc:docMk/>
            <pc:sldMk cId="491045558" sldId="290"/>
            <ac:spMk id="3" creationId="{00000000-0000-0000-0000-000000000000}"/>
          </ac:spMkLst>
        </pc:spChg>
        <pc:picChg chg="mod">
          <ac:chgData name="GPHK sun" userId="b3993648-2b30-4577-bd27-fe8370f1e729" providerId="ADAL" clId="{22C410BA-C229-4922-B97D-E03B3B8E3C6C}" dt="2025-11-28T10:59:31.107" v="4726" actId="14100"/>
          <ac:picMkLst>
            <pc:docMk/>
            <pc:sldMk cId="491045558" sldId="290"/>
            <ac:picMk id="4" creationId="{00000000-0000-0000-0000-000000000000}"/>
          </ac:picMkLst>
        </pc:picChg>
      </pc:sldChg>
      <pc:sldChg chg="modSp new mod">
        <pc:chgData name="GPHK sun" userId="b3993648-2b30-4577-bd27-fe8370f1e729" providerId="ADAL" clId="{22C410BA-C229-4922-B97D-E03B3B8E3C6C}" dt="2025-11-28T14:14:16.278" v="5742" actId="6549"/>
        <pc:sldMkLst>
          <pc:docMk/>
          <pc:sldMk cId="2481096787" sldId="291"/>
        </pc:sldMkLst>
        <pc:spChg chg="mod">
          <ac:chgData name="GPHK sun" userId="b3993648-2b30-4577-bd27-fe8370f1e729" providerId="ADAL" clId="{22C410BA-C229-4922-B97D-E03B3B8E3C6C}" dt="2025-11-28T14:13:40.978" v="5741" actId="255"/>
          <ac:spMkLst>
            <pc:docMk/>
            <pc:sldMk cId="2481096787" sldId="291"/>
            <ac:spMk id="2" creationId="{CE54F775-93AC-8E0F-D7E4-CE1D4573AC06}"/>
          </ac:spMkLst>
        </pc:spChg>
        <pc:spChg chg="mod">
          <ac:chgData name="GPHK sun" userId="b3993648-2b30-4577-bd27-fe8370f1e729" providerId="ADAL" clId="{22C410BA-C229-4922-B97D-E03B3B8E3C6C}" dt="2025-11-28T14:14:16.278" v="5742" actId="6549"/>
          <ac:spMkLst>
            <pc:docMk/>
            <pc:sldMk cId="2481096787" sldId="291"/>
            <ac:spMk id="3" creationId="{3CFC8A62-AD66-98A6-55F8-B7B6E1532460}"/>
          </ac:spMkLst>
        </pc:spChg>
      </pc:sldChg>
      <pc:sldChg chg="delSp modSp new del mod">
        <pc:chgData name="GPHK sun" userId="b3993648-2b30-4577-bd27-fe8370f1e729" providerId="ADAL" clId="{22C410BA-C229-4922-B97D-E03B3B8E3C6C}" dt="2025-11-29T05:26:36.719" v="6421" actId="47"/>
        <pc:sldMkLst>
          <pc:docMk/>
          <pc:sldMk cId="3487980608" sldId="292"/>
        </pc:sldMkLst>
        <pc:spChg chg="del mod">
          <ac:chgData name="GPHK sun" userId="b3993648-2b30-4577-bd27-fe8370f1e729" providerId="ADAL" clId="{22C410BA-C229-4922-B97D-E03B3B8E3C6C}" dt="2025-11-28T14:04:35.349" v="5705" actId="21"/>
          <ac:spMkLst>
            <pc:docMk/>
            <pc:sldMk cId="3487980608" sldId="292"/>
            <ac:spMk id="2" creationId="{14C09201-F150-5535-9809-57D9FC76BB41}"/>
          </ac:spMkLst>
        </pc:spChg>
        <pc:spChg chg="mod">
          <ac:chgData name="GPHK sun" userId="b3993648-2b30-4577-bd27-fe8370f1e729" providerId="ADAL" clId="{22C410BA-C229-4922-B97D-E03B3B8E3C6C}" dt="2025-11-29T05:25:41.017" v="6420" actId="27636"/>
          <ac:spMkLst>
            <pc:docMk/>
            <pc:sldMk cId="3487980608" sldId="292"/>
            <ac:spMk id="3" creationId="{89E3FF04-DA2F-6F13-5212-F4D1C4EF0E4C}"/>
          </ac:spMkLst>
        </pc:spChg>
      </pc:sldChg>
      <pc:sldChg chg="modSp new mod">
        <pc:chgData name="GPHK sun" userId="b3993648-2b30-4577-bd27-fe8370f1e729" providerId="ADAL" clId="{22C410BA-C229-4922-B97D-E03B3B8E3C6C}" dt="2025-11-29T05:52:12.314" v="6860" actId="5793"/>
        <pc:sldMkLst>
          <pc:docMk/>
          <pc:sldMk cId="2020852259" sldId="293"/>
        </pc:sldMkLst>
        <pc:spChg chg="mod">
          <ac:chgData name="GPHK sun" userId="b3993648-2b30-4577-bd27-fe8370f1e729" providerId="ADAL" clId="{22C410BA-C229-4922-B97D-E03B3B8E3C6C}" dt="2025-11-29T05:44:51.323" v="6555" actId="21"/>
          <ac:spMkLst>
            <pc:docMk/>
            <pc:sldMk cId="2020852259" sldId="293"/>
            <ac:spMk id="2" creationId="{0E13C01C-2417-201A-70AD-BC0C08A1EC65}"/>
          </ac:spMkLst>
        </pc:spChg>
        <pc:spChg chg="mod">
          <ac:chgData name="GPHK sun" userId="b3993648-2b30-4577-bd27-fe8370f1e729" providerId="ADAL" clId="{22C410BA-C229-4922-B97D-E03B3B8E3C6C}" dt="2025-11-29T05:52:12.314" v="6860" actId="5793"/>
          <ac:spMkLst>
            <pc:docMk/>
            <pc:sldMk cId="2020852259" sldId="293"/>
            <ac:spMk id="3" creationId="{158CFAA4-0AB7-31BF-79E9-8686F64134ED}"/>
          </ac:spMkLst>
        </pc:spChg>
      </pc:sldChg>
      <pc:sldChg chg="addSp delSp modSp new mod ord">
        <pc:chgData name="GPHK sun" userId="b3993648-2b30-4577-bd27-fe8370f1e729" providerId="ADAL" clId="{22C410BA-C229-4922-B97D-E03B3B8E3C6C}" dt="2025-11-29T05:12:09.492" v="6378" actId="14100"/>
        <pc:sldMkLst>
          <pc:docMk/>
          <pc:sldMk cId="3978379444" sldId="294"/>
        </pc:sldMkLst>
        <pc:spChg chg="mod">
          <ac:chgData name="GPHK sun" userId="b3993648-2b30-4577-bd27-fe8370f1e729" providerId="ADAL" clId="{22C410BA-C229-4922-B97D-E03B3B8E3C6C}" dt="2025-11-29T05:06:47.058" v="6110"/>
          <ac:spMkLst>
            <pc:docMk/>
            <pc:sldMk cId="3978379444" sldId="294"/>
            <ac:spMk id="2" creationId="{99CFFF03-F287-F828-B02F-EBCE5CEDACEC}"/>
          </ac:spMkLst>
        </pc:spChg>
        <pc:spChg chg="del mod">
          <ac:chgData name="GPHK sun" userId="b3993648-2b30-4577-bd27-fe8370f1e729" providerId="ADAL" clId="{22C410BA-C229-4922-B97D-E03B3B8E3C6C}" dt="2025-11-29T05:07:27.666" v="6112" actId="3680"/>
          <ac:spMkLst>
            <pc:docMk/>
            <pc:sldMk cId="3978379444" sldId="294"/>
            <ac:spMk id="3" creationId="{8BBEA1B4-1119-7859-2FD4-378C12C4499F}"/>
          </ac:spMkLst>
        </pc:spChg>
        <pc:spChg chg="add mod">
          <ac:chgData name="GPHK sun" userId="b3993648-2b30-4577-bd27-fe8370f1e729" providerId="ADAL" clId="{22C410BA-C229-4922-B97D-E03B3B8E3C6C}" dt="2025-11-29T05:12:09.492" v="6378" actId="14100"/>
          <ac:spMkLst>
            <pc:docMk/>
            <pc:sldMk cId="3978379444" sldId="294"/>
            <ac:spMk id="5" creationId="{5E2153B3-9330-EE49-E6C2-62F82198A3B5}"/>
          </ac:spMkLst>
        </pc:spChg>
        <pc:graphicFrameChg chg="add mod ord modGraphic">
          <ac:chgData name="GPHK sun" userId="b3993648-2b30-4577-bd27-fe8370f1e729" providerId="ADAL" clId="{22C410BA-C229-4922-B97D-E03B3B8E3C6C}" dt="2025-11-29T05:11:39.132" v="6374" actId="121"/>
          <ac:graphicFrameMkLst>
            <pc:docMk/>
            <pc:sldMk cId="3978379444" sldId="294"/>
            <ac:graphicFrameMk id="4" creationId="{DB5AEA16-9D7E-0C24-F472-4D6DF2FF37E5}"/>
          </ac:graphicFrameMkLst>
        </pc:graphicFrameChg>
      </pc:sldChg>
      <pc:sldChg chg="modSp new mod">
        <pc:chgData name="GPHK sun" userId="b3993648-2b30-4577-bd27-fe8370f1e729" providerId="ADAL" clId="{22C410BA-C229-4922-B97D-E03B3B8E3C6C}" dt="2025-11-29T06:05:37.289" v="6896" actId="313"/>
        <pc:sldMkLst>
          <pc:docMk/>
          <pc:sldMk cId="3835114933" sldId="295"/>
        </pc:sldMkLst>
        <pc:spChg chg="mod">
          <ac:chgData name="GPHK sun" userId="b3993648-2b30-4577-bd27-fe8370f1e729" providerId="ADAL" clId="{22C410BA-C229-4922-B97D-E03B3B8E3C6C}" dt="2025-11-29T06:02:34.323" v="6865" actId="122"/>
          <ac:spMkLst>
            <pc:docMk/>
            <pc:sldMk cId="3835114933" sldId="295"/>
            <ac:spMk id="2" creationId="{67921140-3F0A-EC34-7E9B-06AC78870737}"/>
          </ac:spMkLst>
        </pc:spChg>
        <pc:spChg chg="mod">
          <ac:chgData name="GPHK sun" userId="b3993648-2b30-4577-bd27-fe8370f1e729" providerId="ADAL" clId="{22C410BA-C229-4922-B97D-E03B3B8E3C6C}" dt="2025-11-29T06:05:37.289" v="6896" actId="313"/>
          <ac:spMkLst>
            <pc:docMk/>
            <pc:sldMk cId="3835114933" sldId="295"/>
            <ac:spMk id="3" creationId="{0186D868-D8F7-4600-0348-9DD4D933D84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72F4B-5298-4E24-83BD-D8F64CF721C6}" type="datetimeFigureOut">
              <a:rPr lang="en-IN" smtClean="0"/>
              <a:t>29-11-2025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6AB959-36D2-4F71-8BF5-3DA18C651FCE}" type="slidenum">
              <a:rPr lang="en-IN" smtClean="0"/>
              <a:t>‹#›</a:t>
            </a:fld>
            <a:endParaRPr lang="en-IN"/>
          </a:p>
        </p:txBody>
      </p:sp>
    </p:spTree>
    <p:extLst>
      <p:ext uri="{BB962C8B-B14F-4D97-AF65-F5344CB8AC3E}">
        <p14:creationId xmlns:p14="http://schemas.microsoft.com/office/powerpoint/2010/main" val="831915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E99E453-7D22-42DE-BA06-AA8577C8EA0A}" type="slidenum">
              <a:rPr lang="en-IN" smtClean="0"/>
              <a:t>15</a:t>
            </a:fld>
            <a:endParaRPr lang="en-IN"/>
          </a:p>
        </p:txBody>
      </p:sp>
    </p:spTree>
    <p:extLst>
      <p:ext uri="{BB962C8B-B14F-4D97-AF65-F5344CB8AC3E}">
        <p14:creationId xmlns:p14="http://schemas.microsoft.com/office/powerpoint/2010/main" val="3821819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8FD22-F5AD-9023-9A32-B0309A84C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F8D5B4C-FA1D-4B2D-B79A-D9F6553858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8249AC2-AE1E-8B13-9761-98858049D506}"/>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5" name="Footer Placeholder 4">
            <a:extLst>
              <a:ext uri="{FF2B5EF4-FFF2-40B4-BE49-F238E27FC236}">
                <a16:creationId xmlns:a16="http://schemas.microsoft.com/office/drawing/2014/main" id="{62A5A204-2FA6-2155-15C2-AA81866A56E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3F3B8A1-066E-2157-5420-6C5B1F602842}"/>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2943750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7DF71-9F36-5366-75EA-E7210858BBB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6CDB8A0-FA02-54F7-8837-947DCB7AD1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0E029E1-160E-8B36-F1E7-0946F155573C}"/>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5" name="Footer Placeholder 4">
            <a:extLst>
              <a:ext uri="{FF2B5EF4-FFF2-40B4-BE49-F238E27FC236}">
                <a16:creationId xmlns:a16="http://schemas.microsoft.com/office/drawing/2014/main" id="{2943527C-B0B2-E756-9E02-F2C2D65F60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015F3C5-32CD-B762-9C24-B09D179B326A}"/>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410822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7BFA9C-8906-9BAD-FEA2-F83EA3E3D1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51977DB-30CF-D4C8-A8C7-1C54697B1F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381A2E6-4605-316D-7566-5B67F9C4360E}"/>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5" name="Footer Placeholder 4">
            <a:extLst>
              <a:ext uri="{FF2B5EF4-FFF2-40B4-BE49-F238E27FC236}">
                <a16:creationId xmlns:a16="http://schemas.microsoft.com/office/drawing/2014/main" id="{A24C460F-A3D3-AD0E-CB51-B22EA2A1622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854819-6083-FDF7-E994-959D12C59984}"/>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196620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CF8A6-6C4A-3734-9FF4-10E73D33099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A657D43-1FF1-60BB-C0DD-48AFCF2348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2A1B7A4-11B2-088A-3103-1679679001DB}"/>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5" name="Footer Placeholder 4">
            <a:extLst>
              <a:ext uri="{FF2B5EF4-FFF2-40B4-BE49-F238E27FC236}">
                <a16:creationId xmlns:a16="http://schemas.microsoft.com/office/drawing/2014/main" id="{ED560983-E7AA-A472-915A-261835F5861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ACAD1DE-AC8E-A83C-E4F4-15F4C8323AEC}"/>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302468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748AB-0781-0E2E-4D5A-EB10BE5846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9534100-3913-E1D2-323F-EBA6E221FB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55DE25-0236-3F0B-CB83-D47513CE97FE}"/>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5" name="Footer Placeholder 4">
            <a:extLst>
              <a:ext uri="{FF2B5EF4-FFF2-40B4-BE49-F238E27FC236}">
                <a16:creationId xmlns:a16="http://schemas.microsoft.com/office/drawing/2014/main" id="{B5D80C07-BFF4-A507-1763-0371ADBD7F9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6A7EDD5-1ECA-9A90-98BB-4F5925454FE2}"/>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3713783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E3FB4-62DD-D6F5-9C76-C7F9AE9D88A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F3ED02C-1BD5-49B0-FD32-D952D074D2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39984A7-9B35-B31F-D9D0-29BC3569F3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3D24AAC-E63C-7D53-D267-E171BEEC4C34}"/>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6" name="Footer Placeholder 5">
            <a:extLst>
              <a:ext uri="{FF2B5EF4-FFF2-40B4-BE49-F238E27FC236}">
                <a16:creationId xmlns:a16="http://schemas.microsoft.com/office/drawing/2014/main" id="{F50AC029-AFAE-7AFC-BBD4-7BF3877288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86562B-D1FE-BD9D-EE4F-815CAD10BF70}"/>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2466419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8F5BC-7A83-4D9C-41E9-043C2BFD870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798AFAE-B7B4-5C7E-6805-EDDF9C9FC3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8C3570-5F05-DAC1-48C2-E187DA04BE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017CADE-090E-3178-F0F3-05BCEF4CDE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23F70A-4BA8-8EEE-1E04-69D7AB2F13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1754637-EECE-3F03-688A-D9905CB4A457}"/>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8" name="Footer Placeholder 7">
            <a:extLst>
              <a:ext uri="{FF2B5EF4-FFF2-40B4-BE49-F238E27FC236}">
                <a16:creationId xmlns:a16="http://schemas.microsoft.com/office/drawing/2014/main" id="{140EB8C8-6454-3C05-2204-D3D7C78FFE6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7361A0B-A424-4544-EAA4-79201DB6B0FA}"/>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2331969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7F3C9-43F7-E8F4-C460-76B3FA48978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DDA0595-71DF-1550-5195-C5A174AB060D}"/>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4" name="Footer Placeholder 3">
            <a:extLst>
              <a:ext uri="{FF2B5EF4-FFF2-40B4-BE49-F238E27FC236}">
                <a16:creationId xmlns:a16="http://schemas.microsoft.com/office/drawing/2014/main" id="{2B50D912-BFF2-E079-0AFB-41C4BD1A6E2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358CB00-DED5-0ED5-C6A7-49B4C3D31B0F}"/>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3597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3E5E20-B3B4-6C32-07D2-12DCCF11D342}"/>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3" name="Footer Placeholder 2">
            <a:extLst>
              <a:ext uri="{FF2B5EF4-FFF2-40B4-BE49-F238E27FC236}">
                <a16:creationId xmlns:a16="http://schemas.microsoft.com/office/drawing/2014/main" id="{6D632EDD-2BD5-4E72-F261-8AAE28AA6A5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D2E479A-8BF1-2552-440F-BBE291BACF5B}"/>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262967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E6638-B0E3-1EA0-EF90-9BE95070A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0081CC9-FAC3-3AD8-3357-3F64BCDFA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E53D788-74BD-511C-1B63-B1DB52A3F8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CCE438-FD26-46D0-6C89-4D215BC378A2}"/>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6" name="Footer Placeholder 5">
            <a:extLst>
              <a:ext uri="{FF2B5EF4-FFF2-40B4-BE49-F238E27FC236}">
                <a16:creationId xmlns:a16="http://schemas.microsoft.com/office/drawing/2014/main" id="{2FFB0728-61B0-2E00-DB69-3682664ECA1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F1FDA83-BE21-E621-BB2D-69BA3E01E5D0}"/>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308320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97B9-9E19-5D7C-8F62-0A138075DC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768BC9D-3784-3BA2-0814-B8A9091CEA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9BDE5D9-0DAF-C4AB-20D9-09C8088F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295EE4-1BAE-68BF-EF07-142466904E4F}"/>
              </a:ext>
            </a:extLst>
          </p:cNvPr>
          <p:cNvSpPr>
            <a:spLocks noGrp="1"/>
          </p:cNvSpPr>
          <p:nvPr>
            <p:ph type="dt" sz="half" idx="10"/>
          </p:nvPr>
        </p:nvSpPr>
        <p:spPr/>
        <p:txBody>
          <a:bodyPr/>
          <a:lstStyle/>
          <a:p>
            <a:fld id="{DEB00750-00E0-44DB-B1F2-0CCA1C85C002}" type="datetimeFigureOut">
              <a:rPr lang="en-IN" smtClean="0"/>
              <a:t>29-11-2025</a:t>
            </a:fld>
            <a:endParaRPr lang="en-IN"/>
          </a:p>
        </p:txBody>
      </p:sp>
      <p:sp>
        <p:nvSpPr>
          <p:cNvPr id="6" name="Footer Placeholder 5">
            <a:extLst>
              <a:ext uri="{FF2B5EF4-FFF2-40B4-BE49-F238E27FC236}">
                <a16:creationId xmlns:a16="http://schemas.microsoft.com/office/drawing/2014/main" id="{02D972F4-ACA7-68E9-A431-A8A51FE4B67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B993D26-72F9-F6F4-B7F0-7815F31E75F8}"/>
              </a:ext>
            </a:extLst>
          </p:cNvPr>
          <p:cNvSpPr>
            <a:spLocks noGrp="1"/>
          </p:cNvSpPr>
          <p:nvPr>
            <p:ph type="sldNum" sz="quarter" idx="12"/>
          </p:nvPr>
        </p:nvSpPr>
        <p:spPr/>
        <p:txBody>
          <a:bodyPr/>
          <a:lstStyle/>
          <a:p>
            <a:fld id="{D68A320A-E17A-4656-871E-1A50F8FB40A7}" type="slidenum">
              <a:rPr lang="en-IN" smtClean="0"/>
              <a:t>‹#›</a:t>
            </a:fld>
            <a:endParaRPr lang="en-IN"/>
          </a:p>
        </p:txBody>
      </p:sp>
    </p:spTree>
    <p:extLst>
      <p:ext uri="{BB962C8B-B14F-4D97-AF65-F5344CB8AC3E}">
        <p14:creationId xmlns:p14="http://schemas.microsoft.com/office/powerpoint/2010/main" val="81547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1F4ED5-5623-4FA0-F3FA-A1D93CBE87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E6A4E7A-8120-48AA-9C26-1C1EB644E8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653E96E-4760-D3E3-57DD-610733A4C1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B00750-00E0-44DB-B1F2-0CCA1C85C002}" type="datetimeFigureOut">
              <a:rPr lang="en-IN" smtClean="0"/>
              <a:t>29-11-2025</a:t>
            </a:fld>
            <a:endParaRPr lang="en-IN"/>
          </a:p>
        </p:txBody>
      </p:sp>
      <p:sp>
        <p:nvSpPr>
          <p:cNvPr id="5" name="Footer Placeholder 4">
            <a:extLst>
              <a:ext uri="{FF2B5EF4-FFF2-40B4-BE49-F238E27FC236}">
                <a16:creationId xmlns:a16="http://schemas.microsoft.com/office/drawing/2014/main" id="{1E2AD210-69A4-1286-E933-F37496F4FC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576A091D-EE67-2D4F-1B18-196249B920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8A320A-E17A-4656-871E-1A50F8FB40A7}" type="slidenum">
              <a:rPr lang="en-IN" smtClean="0"/>
              <a:t>‹#›</a:t>
            </a:fld>
            <a:endParaRPr lang="en-IN"/>
          </a:p>
        </p:txBody>
      </p:sp>
    </p:spTree>
    <p:extLst>
      <p:ext uri="{BB962C8B-B14F-4D97-AF65-F5344CB8AC3E}">
        <p14:creationId xmlns:p14="http://schemas.microsoft.com/office/powerpoint/2010/main" val="3185068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90" name="Rectangle 1089">
            <a:extLst>
              <a:ext uri="{FF2B5EF4-FFF2-40B4-BE49-F238E27FC236}">
                <a16:creationId xmlns:a16="http://schemas.microsoft.com/office/drawing/2014/main" id="{55666830-9A19-4E01-8505-D6C7F9AC5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Big City Powerpoint Templates - 3D Graphics, Blue, Buildings ...">
            <a:extLst>
              <a:ext uri="{FF2B5EF4-FFF2-40B4-BE49-F238E27FC236}">
                <a16:creationId xmlns:a16="http://schemas.microsoft.com/office/drawing/2014/main" id="{721E1B64-F5F9-8F7C-11F6-B61DA2996F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615"/>
          <a:stretch>
            <a:fillRect/>
          </a:stretch>
        </p:blipFill>
        <p:spPr bwMode="auto">
          <a:xfrm>
            <a:off x="4110127" y="10"/>
            <a:ext cx="8081873" cy="6857990"/>
          </a:xfrm>
          <a:custGeom>
            <a:avLst/>
            <a:gdLst/>
            <a:ahLst/>
            <a:cxnLst/>
            <a:rect l="l" t="t" r="r" b="b"/>
            <a:pathLst>
              <a:path w="8081873" h="6858000">
                <a:moveTo>
                  <a:pt x="0" y="0"/>
                </a:moveTo>
                <a:lnTo>
                  <a:pt x="8081873" y="0"/>
                </a:lnTo>
                <a:lnTo>
                  <a:pt x="8081873" y="6858000"/>
                </a:lnTo>
                <a:lnTo>
                  <a:pt x="0" y="6858000"/>
                </a:lnTo>
                <a:lnTo>
                  <a:pt x="68897" y="6734633"/>
                </a:lnTo>
                <a:cubicBezTo>
                  <a:pt x="558802" y="5812845"/>
                  <a:pt x="848920" y="4668597"/>
                  <a:pt x="848920" y="3429000"/>
                </a:cubicBezTo>
                <a:cubicBezTo>
                  <a:pt x="848920" y="2189404"/>
                  <a:pt x="558802" y="1045156"/>
                  <a:pt x="68897" y="123368"/>
                </a:cubicBezTo>
                <a:close/>
              </a:path>
            </a:pathLst>
          </a:custGeom>
          <a:noFill/>
          <a:extLst>
            <a:ext uri="{909E8E84-426E-40DD-AFC4-6F175D3DCCD1}">
              <a14:hiddenFill xmlns:a14="http://schemas.microsoft.com/office/drawing/2010/main">
                <a:solidFill>
                  <a:srgbClr val="FFFFFF"/>
                </a:solidFill>
              </a14:hiddenFill>
            </a:ext>
          </a:extLst>
        </p:spPr>
      </p:pic>
      <p:sp useBgFill="1">
        <p:nvSpPr>
          <p:cNvPr id="1091" name="Freeform: Shape 1090">
            <a:extLst>
              <a:ext uri="{FF2B5EF4-FFF2-40B4-BE49-F238E27FC236}">
                <a16:creationId xmlns:a16="http://schemas.microsoft.com/office/drawing/2014/main" id="{AE9FC877-7FB6-4D22-9988-35420644E2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92" name="Freeform: Shape 1091">
            <a:extLst>
              <a:ext uri="{FF2B5EF4-FFF2-40B4-BE49-F238E27FC236}">
                <a16:creationId xmlns:a16="http://schemas.microsoft.com/office/drawing/2014/main" id="{E41809D1-F12E-46BB-B804-5F209D325E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1D11E8E-BE93-A3FA-5CE3-F81E7E2338CC}"/>
              </a:ext>
            </a:extLst>
          </p:cNvPr>
          <p:cNvSpPr>
            <a:spLocks noGrp="1"/>
          </p:cNvSpPr>
          <p:nvPr>
            <p:ph type="ctrTitle"/>
          </p:nvPr>
        </p:nvSpPr>
        <p:spPr>
          <a:xfrm>
            <a:off x="477981" y="1122363"/>
            <a:ext cx="4023360" cy="3204134"/>
          </a:xfrm>
        </p:spPr>
        <p:txBody>
          <a:bodyPr anchor="b">
            <a:normAutofit/>
          </a:bodyPr>
          <a:lstStyle/>
          <a:p>
            <a:pPr algn="l"/>
            <a:r>
              <a:rPr lang="en-IN" sz="4800" dirty="0">
                <a:solidFill>
                  <a:schemeClr val="accent2">
                    <a:lumMod val="50000"/>
                  </a:schemeClr>
                </a:solidFill>
                <a:latin typeface="Book Antiqua" panose="02040602050305030304" pitchFamily="18" charset="0"/>
              </a:rPr>
              <a:t>Construction Industry </a:t>
            </a:r>
          </a:p>
        </p:txBody>
      </p:sp>
      <p:sp>
        <p:nvSpPr>
          <p:cNvPr id="3" name="Subtitle 2">
            <a:extLst>
              <a:ext uri="{FF2B5EF4-FFF2-40B4-BE49-F238E27FC236}">
                <a16:creationId xmlns:a16="http://schemas.microsoft.com/office/drawing/2014/main" id="{F1C99AAB-2928-2560-7AE1-07C17175105D}"/>
              </a:ext>
            </a:extLst>
          </p:cNvPr>
          <p:cNvSpPr>
            <a:spLocks noGrp="1"/>
          </p:cNvSpPr>
          <p:nvPr>
            <p:ph type="subTitle" idx="1"/>
          </p:nvPr>
        </p:nvSpPr>
        <p:spPr>
          <a:xfrm>
            <a:off x="477981" y="4676872"/>
            <a:ext cx="3933306" cy="1404191"/>
          </a:xfrm>
        </p:spPr>
        <p:txBody>
          <a:bodyPr>
            <a:normAutofit fontScale="92500" lnSpcReduction="20000"/>
          </a:bodyPr>
          <a:lstStyle/>
          <a:p>
            <a:pPr algn="l"/>
            <a:r>
              <a:rPr lang="en-IN" sz="2000" dirty="0">
                <a:latin typeface="Book Antiqua" panose="02040602050305030304" pitchFamily="18" charset="0"/>
              </a:rPr>
              <a:t>CA Ravindar Reddy Murari</a:t>
            </a:r>
          </a:p>
          <a:p>
            <a:pPr algn="l"/>
            <a:r>
              <a:rPr lang="en-IN" dirty="0">
                <a:latin typeface="Book Antiqua" panose="02040602050305030304" pitchFamily="18" charset="0"/>
              </a:rPr>
              <a:t>Partner</a:t>
            </a:r>
            <a:endParaRPr lang="en-IN" b="1" dirty="0">
              <a:solidFill>
                <a:srgbClr val="FF0000"/>
              </a:solidFill>
              <a:latin typeface="Book Antiqua" panose="02040602050305030304" pitchFamily="18" charset="0"/>
            </a:endParaRPr>
          </a:p>
          <a:p>
            <a:pPr algn="l"/>
            <a:r>
              <a:rPr lang="en-IN" b="1" dirty="0">
                <a:solidFill>
                  <a:srgbClr val="FF0000"/>
                </a:solidFill>
                <a:latin typeface="Book Antiqua" panose="02040602050305030304" pitchFamily="18" charset="0"/>
              </a:rPr>
              <a:t>GPHK &amp; ASSOCIATES</a:t>
            </a:r>
          </a:p>
          <a:p>
            <a:pPr algn="l"/>
            <a:r>
              <a:rPr lang="en-IN" sz="2000" dirty="0">
                <a:latin typeface="Book Antiqua" panose="02040602050305030304" pitchFamily="18" charset="0"/>
              </a:rPr>
              <a:t>Chartered Accountants </a:t>
            </a:r>
          </a:p>
          <a:p>
            <a:pPr algn="l"/>
            <a:endParaRPr lang="en-IN" sz="2000" dirty="0">
              <a:latin typeface="Book Antiqua" panose="02040602050305030304" pitchFamily="18" charset="0"/>
            </a:endParaRPr>
          </a:p>
          <a:p>
            <a:pPr algn="l"/>
            <a:endParaRPr lang="en-IN" sz="2000" dirty="0">
              <a:latin typeface="Book Antiqua" panose="02040602050305030304" pitchFamily="18" charset="0"/>
            </a:endParaRPr>
          </a:p>
        </p:txBody>
      </p:sp>
      <p:sp>
        <p:nvSpPr>
          <p:cNvPr id="1093" name="Rectangle 109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94" name="Rectangle 1093">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8731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D27E-5963-CA78-36A9-2D2AFD72C829}"/>
              </a:ext>
            </a:extLst>
          </p:cNvPr>
          <p:cNvSpPr>
            <a:spLocks noGrp="1"/>
          </p:cNvSpPr>
          <p:nvPr>
            <p:ph type="title"/>
          </p:nvPr>
        </p:nvSpPr>
        <p:spPr>
          <a:xfrm>
            <a:off x="419099" y="365125"/>
            <a:ext cx="11486573" cy="641639"/>
          </a:xfrm>
        </p:spPr>
        <p:txBody>
          <a:bodyPr>
            <a:normAutofit/>
          </a:bodyPr>
          <a:lstStyle/>
          <a:p>
            <a:r>
              <a:rPr lang="en-US" sz="3600" b="1" dirty="0">
                <a:solidFill>
                  <a:srgbClr val="FF0000"/>
                </a:solidFill>
                <a:latin typeface="Bookman Old Style" panose="02050604050505020204" pitchFamily="18" charset="0"/>
              </a:rPr>
              <a:t>Sec. 11 Power to grant exemption from tax</a:t>
            </a:r>
            <a:endParaRPr lang="en-IN" sz="3600" b="1" dirty="0">
              <a:solidFill>
                <a:srgbClr val="FF0000"/>
              </a:solidFill>
              <a:latin typeface="Bookman Old Style" panose="02050604050505020204" pitchFamily="18" charset="0"/>
            </a:endParaRPr>
          </a:p>
        </p:txBody>
      </p:sp>
      <p:sp>
        <p:nvSpPr>
          <p:cNvPr id="3" name="Content Placeholder 2">
            <a:extLst>
              <a:ext uri="{FF2B5EF4-FFF2-40B4-BE49-F238E27FC236}">
                <a16:creationId xmlns:a16="http://schemas.microsoft.com/office/drawing/2014/main" id="{85953AF6-52FF-CA0B-62C5-E019F368F263}"/>
              </a:ext>
            </a:extLst>
          </p:cNvPr>
          <p:cNvSpPr>
            <a:spLocks noGrp="1"/>
          </p:cNvSpPr>
          <p:nvPr>
            <p:ph idx="1"/>
          </p:nvPr>
        </p:nvSpPr>
        <p:spPr>
          <a:xfrm>
            <a:off x="838200" y="1136073"/>
            <a:ext cx="10515600" cy="5040890"/>
          </a:xfrm>
        </p:spPr>
        <p:txBody>
          <a:bodyPr>
            <a:normAutofit fontScale="92500"/>
          </a:bodyPr>
          <a:lstStyle/>
          <a:p>
            <a:pPr marL="0" indent="0" algn="just">
              <a:buNone/>
            </a:pPr>
            <a:r>
              <a:rPr lang="en-US" dirty="0">
                <a:latin typeface="Bookman Old Style" panose="02050604050505020204" pitchFamily="18" charset="0"/>
              </a:rPr>
              <a:t>(1) Where the Government is satisfied that it is necessary in the public interest so to do, it may, on the recommendations of the Council, by notification, exempt generally, </a:t>
            </a:r>
            <a:r>
              <a:rPr lang="en-US" b="1" u="sng" dirty="0">
                <a:latin typeface="Bookman Old Style" panose="02050604050505020204" pitchFamily="18" charset="0"/>
              </a:rPr>
              <a:t>either absolutely or subject to such conditions as may be specified therein</a:t>
            </a:r>
            <a:r>
              <a:rPr lang="en-US" dirty="0">
                <a:latin typeface="Bookman Old Style" panose="02050604050505020204" pitchFamily="18" charset="0"/>
              </a:rPr>
              <a:t>, goods or services or both of any specified description from the whole or any part of the tax leviable thereon with effect from such date as may be specified in such notification.</a:t>
            </a:r>
          </a:p>
          <a:p>
            <a:pPr marL="0" indent="0" algn="just">
              <a:buNone/>
            </a:pPr>
            <a:r>
              <a:rPr lang="en-US" dirty="0">
                <a:latin typeface="Bookman Old Style" panose="02050604050505020204" pitchFamily="18" charset="0"/>
              </a:rPr>
              <a:t>Explanation.––For the purposes of this section, where an exemption in respect of any goods or services or both from the whole or part of the tax leviable thereon has been granted absolutely, the registered person supplying such goods or services or both shall not collect the tax, in excess of the effective rate, on such supply of goods or services or both</a:t>
            </a:r>
            <a:endParaRPr lang="en-IN" dirty="0">
              <a:latin typeface="Bookman Old Style" panose="02050604050505020204" pitchFamily="18" charset="0"/>
            </a:endParaRPr>
          </a:p>
        </p:txBody>
      </p:sp>
    </p:spTree>
    <p:extLst>
      <p:ext uri="{BB962C8B-B14F-4D97-AF65-F5344CB8AC3E}">
        <p14:creationId xmlns:p14="http://schemas.microsoft.com/office/powerpoint/2010/main" val="4173413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C0D67D-A1F8-D35F-7FCE-6B67CBF4AAE8}"/>
              </a:ext>
            </a:extLst>
          </p:cNvPr>
          <p:cNvSpPr>
            <a:spLocks noGrp="1"/>
          </p:cNvSpPr>
          <p:nvPr>
            <p:ph idx="1"/>
          </p:nvPr>
        </p:nvSpPr>
        <p:spPr>
          <a:xfrm>
            <a:off x="838200" y="933450"/>
            <a:ext cx="10515600" cy="5243513"/>
          </a:xfrm>
        </p:spPr>
        <p:txBody>
          <a:bodyPr>
            <a:normAutofit/>
          </a:bodyPr>
          <a:lstStyle/>
          <a:p>
            <a:pPr algn="just"/>
            <a:r>
              <a:rPr lang="en-US" dirty="0">
                <a:latin typeface="Bookman Old Style" panose="02050604050505020204" pitchFamily="18" charset="0"/>
              </a:rPr>
              <a:t>Sec 2 (52) - </a:t>
            </a:r>
            <a:r>
              <a:rPr lang="en-US" b="1" dirty="0">
                <a:latin typeface="Bookman Old Style" panose="02050604050505020204" pitchFamily="18" charset="0"/>
              </a:rPr>
              <a:t>“Goods”</a:t>
            </a:r>
            <a:r>
              <a:rPr lang="en-US" dirty="0">
                <a:latin typeface="Bookman Old Style" panose="02050604050505020204" pitchFamily="18" charset="0"/>
              </a:rPr>
              <a:t> means every kind of </a:t>
            </a:r>
            <a:r>
              <a:rPr lang="en-US" b="1" u="sng" dirty="0">
                <a:latin typeface="Bookman Old Style" panose="02050604050505020204" pitchFamily="18" charset="0"/>
              </a:rPr>
              <a:t>movable property </a:t>
            </a:r>
            <a:r>
              <a:rPr lang="en-US" dirty="0">
                <a:latin typeface="Bookman Old Style" panose="02050604050505020204" pitchFamily="18" charset="0"/>
              </a:rPr>
              <a:t>other than money and securities but includes actionable claim, growing crops……</a:t>
            </a:r>
          </a:p>
          <a:p>
            <a:pPr algn="just"/>
            <a:endParaRPr lang="en-US" dirty="0">
              <a:latin typeface="Bookman Old Style" panose="02050604050505020204" pitchFamily="18" charset="0"/>
            </a:endParaRPr>
          </a:p>
          <a:p>
            <a:pPr algn="just"/>
            <a:r>
              <a:rPr lang="en-US" dirty="0">
                <a:latin typeface="Bookman Old Style" panose="02050604050505020204" pitchFamily="18" charset="0"/>
              </a:rPr>
              <a:t>Sec 2(102) - </a:t>
            </a:r>
            <a:r>
              <a:rPr lang="en-US" b="1" dirty="0">
                <a:latin typeface="Bookman Old Style" panose="02050604050505020204" pitchFamily="18" charset="0"/>
              </a:rPr>
              <a:t>“Services”</a:t>
            </a:r>
            <a:r>
              <a:rPr lang="en-US" dirty="0">
                <a:latin typeface="Bookman Old Style" panose="02050604050505020204" pitchFamily="18" charset="0"/>
              </a:rPr>
              <a:t> means </a:t>
            </a:r>
            <a:r>
              <a:rPr lang="en-US" b="1" u="sng" dirty="0">
                <a:latin typeface="Bookman Old Style" panose="02050604050505020204" pitchFamily="18" charset="0"/>
              </a:rPr>
              <a:t>anything other than goods,</a:t>
            </a:r>
            <a:r>
              <a:rPr lang="en-US" dirty="0">
                <a:latin typeface="Bookman Old Style" panose="02050604050505020204" pitchFamily="18" charset="0"/>
              </a:rPr>
              <a:t> money and securities but includes activities relating to the use of money …..</a:t>
            </a:r>
          </a:p>
          <a:p>
            <a:pPr algn="just"/>
            <a:endParaRPr lang="en-US" dirty="0">
              <a:latin typeface="Bookman Old Style" panose="02050604050505020204" pitchFamily="18" charset="0"/>
            </a:endParaRPr>
          </a:p>
          <a:p>
            <a:pPr algn="just"/>
            <a:r>
              <a:rPr lang="en-US" dirty="0">
                <a:latin typeface="Bookman Old Style" panose="02050604050505020204" pitchFamily="18" charset="0"/>
              </a:rPr>
              <a:t>Sec 2(87) </a:t>
            </a:r>
            <a:r>
              <a:rPr lang="en-US" b="1" dirty="0">
                <a:latin typeface="Bookman Old Style" panose="02050604050505020204" pitchFamily="18" charset="0"/>
              </a:rPr>
              <a:t>“Prescribed”</a:t>
            </a:r>
            <a:r>
              <a:rPr lang="en-US" dirty="0">
                <a:latin typeface="Bookman Old Style" panose="02050604050505020204" pitchFamily="18" charset="0"/>
              </a:rPr>
              <a:t> means </a:t>
            </a:r>
            <a:r>
              <a:rPr lang="en-US" b="1" u="sng" dirty="0">
                <a:latin typeface="Bookman Old Style" panose="02050604050505020204" pitchFamily="18" charset="0"/>
              </a:rPr>
              <a:t>prescribed by “rules”</a:t>
            </a:r>
            <a:r>
              <a:rPr lang="en-US" dirty="0">
                <a:latin typeface="Bookman Old Style" panose="02050604050505020204" pitchFamily="18" charset="0"/>
              </a:rPr>
              <a:t> made under this Act on the recommendations of the Council;</a:t>
            </a:r>
            <a:endParaRPr lang="en-IN" dirty="0">
              <a:latin typeface="Bookman Old Style" panose="02050604050505020204" pitchFamily="18" charset="0"/>
            </a:endParaRPr>
          </a:p>
        </p:txBody>
      </p:sp>
      <p:sp>
        <p:nvSpPr>
          <p:cNvPr id="2" name="Rectangle 1">
            <a:extLst>
              <a:ext uri="{FF2B5EF4-FFF2-40B4-BE49-F238E27FC236}">
                <a16:creationId xmlns:a16="http://schemas.microsoft.com/office/drawing/2014/main" id="{DF9D61BD-5245-14C3-A385-8B388C61390E}"/>
              </a:ext>
            </a:extLst>
          </p:cNvPr>
          <p:cNvSpPr/>
          <p:nvPr/>
        </p:nvSpPr>
        <p:spPr>
          <a:xfrm>
            <a:off x="1034473" y="221673"/>
            <a:ext cx="10141527" cy="600363"/>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IN" sz="4000" b="1" dirty="0">
                <a:solidFill>
                  <a:srgbClr val="FF0000"/>
                </a:solidFill>
                <a:latin typeface="Bookman Old Style" panose="02050604050505020204" pitchFamily="18" charset="0"/>
              </a:rPr>
              <a:t>Relevant Definitions </a:t>
            </a:r>
          </a:p>
        </p:txBody>
      </p:sp>
    </p:spTree>
    <p:extLst>
      <p:ext uri="{BB962C8B-B14F-4D97-AF65-F5344CB8AC3E}">
        <p14:creationId xmlns:p14="http://schemas.microsoft.com/office/powerpoint/2010/main" val="3804265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FFF03-F287-F828-B02F-EBCE5CEDACEC}"/>
              </a:ext>
            </a:extLst>
          </p:cNvPr>
          <p:cNvSpPr>
            <a:spLocks noGrp="1"/>
          </p:cNvSpPr>
          <p:nvPr>
            <p:ph type="title"/>
          </p:nvPr>
        </p:nvSpPr>
        <p:spPr/>
        <p:txBody>
          <a:bodyPr/>
          <a:lstStyle/>
          <a:p>
            <a:r>
              <a:rPr lang="en-US" b="1" dirty="0">
                <a:solidFill>
                  <a:srgbClr val="FF0000"/>
                </a:solidFill>
              </a:rPr>
              <a:t>GST Tax Structure up to 31.03.2019</a:t>
            </a:r>
            <a:endParaRPr lang="en-IN" dirty="0"/>
          </a:p>
        </p:txBody>
      </p:sp>
      <p:graphicFrame>
        <p:nvGraphicFramePr>
          <p:cNvPr id="4" name="Content Placeholder 3">
            <a:extLst>
              <a:ext uri="{FF2B5EF4-FFF2-40B4-BE49-F238E27FC236}">
                <a16:creationId xmlns:a16="http://schemas.microsoft.com/office/drawing/2014/main" id="{DB5AEA16-9D7E-0C24-F472-4D6DF2FF37E5}"/>
              </a:ext>
            </a:extLst>
          </p:cNvPr>
          <p:cNvGraphicFramePr>
            <a:graphicFrameLocks noGrp="1"/>
          </p:cNvGraphicFramePr>
          <p:nvPr>
            <p:ph idx="1"/>
            <p:extLst>
              <p:ext uri="{D42A27DB-BD31-4B8C-83A1-F6EECF244321}">
                <p14:modId xmlns:p14="http://schemas.microsoft.com/office/powerpoint/2010/main" val="3824603525"/>
              </p:ext>
            </p:extLst>
          </p:nvPr>
        </p:nvGraphicFramePr>
        <p:xfrm>
          <a:off x="838200" y="1825625"/>
          <a:ext cx="10515597" cy="1483360"/>
        </p:xfrm>
        <a:graphic>
          <a:graphicData uri="http://schemas.openxmlformats.org/drawingml/2006/table">
            <a:tbl>
              <a:tblPr firstRow="1" bandRow="1">
                <a:tableStyleId>{5C22544A-7EE6-4342-B048-85BDC9FD1C3A}</a:tableStyleId>
              </a:tblPr>
              <a:tblGrid>
                <a:gridCol w="7465291">
                  <a:extLst>
                    <a:ext uri="{9D8B030D-6E8A-4147-A177-3AD203B41FA5}">
                      <a16:colId xmlns:a16="http://schemas.microsoft.com/office/drawing/2014/main" val="2992587542"/>
                    </a:ext>
                  </a:extLst>
                </a:gridCol>
                <a:gridCol w="1173018">
                  <a:extLst>
                    <a:ext uri="{9D8B030D-6E8A-4147-A177-3AD203B41FA5}">
                      <a16:colId xmlns:a16="http://schemas.microsoft.com/office/drawing/2014/main" val="3772933852"/>
                    </a:ext>
                  </a:extLst>
                </a:gridCol>
                <a:gridCol w="1877288">
                  <a:extLst>
                    <a:ext uri="{9D8B030D-6E8A-4147-A177-3AD203B41FA5}">
                      <a16:colId xmlns:a16="http://schemas.microsoft.com/office/drawing/2014/main" val="33577721"/>
                    </a:ext>
                  </a:extLst>
                </a:gridCol>
              </a:tblGrid>
              <a:tr h="370840">
                <a:tc>
                  <a:txBody>
                    <a:bodyPr/>
                    <a:lstStyle/>
                    <a:p>
                      <a:r>
                        <a:rPr lang="en-US" dirty="0"/>
                        <a:t>Nature of Service </a:t>
                      </a:r>
                      <a:endParaRPr lang="en-IN" dirty="0"/>
                    </a:p>
                  </a:txBody>
                  <a:tcPr/>
                </a:tc>
                <a:tc>
                  <a:txBody>
                    <a:bodyPr/>
                    <a:lstStyle/>
                    <a:p>
                      <a:r>
                        <a:rPr lang="en-US" dirty="0"/>
                        <a:t>GST Rate </a:t>
                      </a:r>
                      <a:endParaRPr lang="en-IN" dirty="0"/>
                    </a:p>
                  </a:txBody>
                  <a:tcPr/>
                </a:tc>
                <a:tc>
                  <a:txBody>
                    <a:bodyPr/>
                    <a:lstStyle/>
                    <a:p>
                      <a:r>
                        <a:rPr lang="en-US" dirty="0"/>
                        <a:t>ITC Eligibility </a:t>
                      </a:r>
                      <a:endParaRPr lang="en-IN" dirty="0"/>
                    </a:p>
                  </a:txBody>
                  <a:tcPr/>
                </a:tc>
                <a:extLst>
                  <a:ext uri="{0D108BD9-81ED-4DB2-BD59-A6C34878D82A}">
                    <a16:rowId xmlns:a16="http://schemas.microsoft.com/office/drawing/2014/main" val="2620031710"/>
                  </a:ext>
                </a:extLst>
              </a:tr>
              <a:tr h="370840">
                <a:tc>
                  <a:txBody>
                    <a:bodyPr/>
                    <a:lstStyle/>
                    <a:p>
                      <a:r>
                        <a:rPr lang="en-US" dirty="0"/>
                        <a:t>Construction of Residential Apartment and Commercial Building </a:t>
                      </a:r>
                      <a:endParaRPr lang="en-IN" dirty="0"/>
                    </a:p>
                  </a:txBody>
                  <a:tcPr/>
                </a:tc>
                <a:tc>
                  <a:txBody>
                    <a:bodyPr/>
                    <a:lstStyle/>
                    <a:p>
                      <a:pPr algn="r"/>
                      <a:r>
                        <a:rPr lang="en-US" dirty="0"/>
                        <a:t>12%</a:t>
                      </a:r>
                      <a:r>
                        <a:rPr lang="en-US" dirty="0">
                          <a:solidFill>
                            <a:srgbClr val="FF0000"/>
                          </a:solidFill>
                        </a:rPr>
                        <a:t>*</a:t>
                      </a:r>
                      <a:endParaRPr lang="en-IN" dirty="0"/>
                    </a:p>
                  </a:txBody>
                  <a:tcPr/>
                </a:tc>
                <a:tc>
                  <a:txBody>
                    <a:bodyPr/>
                    <a:lstStyle/>
                    <a:p>
                      <a:r>
                        <a:rPr lang="en-US" dirty="0"/>
                        <a:t>Yes</a:t>
                      </a:r>
                      <a:endParaRPr lang="en-IN" dirty="0"/>
                    </a:p>
                  </a:txBody>
                  <a:tcPr/>
                </a:tc>
                <a:extLst>
                  <a:ext uri="{0D108BD9-81ED-4DB2-BD59-A6C34878D82A}">
                    <a16:rowId xmlns:a16="http://schemas.microsoft.com/office/drawing/2014/main" val="3439921275"/>
                  </a:ext>
                </a:extLst>
              </a:tr>
              <a:tr h="370840">
                <a:tc>
                  <a:txBody>
                    <a:bodyPr/>
                    <a:lstStyle/>
                    <a:p>
                      <a:r>
                        <a:rPr lang="en-US" dirty="0"/>
                        <a:t>Construction of apartments under certain schemes </a:t>
                      </a:r>
                      <a:endParaRPr lang="en-IN" dirty="0"/>
                    </a:p>
                  </a:txBody>
                  <a:tcPr/>
                </a:tc>
                <a:tc>
                  <a:txBody>
                    <a:bodyPr/>
                    <a:lstStyle/>
                    <a:p>
                      <a:pPr algn="r"/>
                      <a:r>
                        <a:rPr lang="en-US" dirty="0"/>
                        <a:t>8%</a:t>
                      </a:r>
                      <a:r>
                        <a:rPr lang="en-US" dirty="0">
                          <a:solidFill>
                            <a:srgbClr val="FF0000"/>
                          </a:solidFill>
                        </a:rPr>
                        <a:t>*</a:t>
                      </a:r>
                      <a:endParaRPr lang="en-IN" dirty="0">
                        <a:solidFill>
                          <a:srgbClr val="FF0000"/>
                        </a:solidFill>
                      </a:endParaRPr>
                    </a:p>
                  </a:txBody>
                  <a:tcPr/>
                </a:tc>
                <a:tc>
                  <a:txBody>
                    <a:bodyPr/>
                    <a:lstStyle/>
                    <a:p>
                      <a:r>
                        <a:rPr lang="en-US" dirty="0"/>
                        <a:t>Yes</a:t>
                      </a:r>
                      <a:endParaRPr lang="en-IN" dirty="0"/>
                    </a:p>
                  </a:txBody>
                  <a:tcPr/>
                </a:tc>
                <a:extLst>
                  <a:ext uri="{0D108BD9-81ED-4DB2-BD59-A6C34878D82A}">
                    <a16:rowId xmlns:a16="http://schemas.microsoft.com/office/drawing/2014/main" val="3189188442"/>
                  </a:ext>
                </a:extLst>
              </a:tr>
              <a:tr h="370840">
                <a:tc>
                  <a:txBody>
                    <a:bodyPr/>
                    <a:lstStyle/>
                    <a:p>
                      <a:r>
                        <a:rPr lang="en-US" dirty="0"/>
                        <a:t>Residual GST Rate </a:t>
                      </a:r>
                      <a:endParaRPr lang="en-IN" dirty="0"/>
                    </a:p>
                  </a:txBody>
                  <a:tcPr/>
                </a:tc>
                <a:tc>
                  <a:txBody>
                    <a:bodyPr/>
                    <a:lstStyle/>
                    <a:p>
                      <a:pPr algn="r"/>
                      <a:r>
                        <a:rPr lang="en-US" dirty="0"/>
                        <a:t>18%</a:t>
                      </a:r>
                      <a:endParaRPr lang="en-IN" dirty="0"/>
                    </a:p>
                  </a:txBody>
                  <a:tcPr/>
                </a:tc>
                <a:tc>
                  <a:txBody>
                    <a:bodyPr/>
                    <a:lstStyle/>
                    <a:p>
                      <a:r>
                        <a:rPr lang="en-US" dirty="0"/>
                        <a:t>Yes</a:t>
                      </a:r>
                      <a:endParaRPr lang="en-IN" dirty="0"/>
                    </a:p>
                  </a:txBody>
                  <a:tcPr/>
                </a:tc>
                <a:extLst>
                  <a:ext uri="{0D108BD9-81ED-4DB2-BD59-A6C34878D82A}">
                    <a16:rowId xmlns:a16="http://schemas.microsoft.com/office/drawing/2014/main" val="4259505153"/>
                  </a:ext>
                </a:extLst>
              </a:tr>
            </a:tbl>
          </a:graphicData>
        </a:graphic>
      </p:graphicFrame>
      <p:sp>
        <p:nvSpPr>
          <p:cNvPr id="5" name="Rectangle: Rounded Corners 4">
            <a:extLst>
              <a:ext uri="{FF2B5EF4-FFF2-40B4-BE49-F238E27FC236}">
                <a16:creationId xmlns:a16="http://schemas.microsoft.com/office/drawing/2014/main" id="{5E2153B3-9330-EE49-E6C2-62F82198A3B5}"/>
              </a:ext>
            </a:extLst>
          </p:cNvPr>
          <p:cNvSpPr/>
          <p:nvPr/>
        </p:nvSpPr>
        <p:spPr>
          <a:xfrm>
            <a:off x="1145310" y="4295775"/>
            <a:ext cx="7465294" cy="523875"/>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r>
              <a:rPr lang="en-IN" dirty="0">
                <a:solidFill>
                  <a:srgbClr val="FF0000"/>
                </a:solidFill>
              </a:rPr>
              <a:t>* After 1/3 land abatement</a:t>
            </a:r>
          </a:p>
        </p:txBody>
      </p:sp>
    </p:spTree>
    <p:extLst>
      <p:ext uri="{BB962C8B-B14F-4D97-AF65-F5344CB8AC3E}">
        <p14:creationId xmlns:p14="http://schemas.microsoft.com/office/powerpoint/2010/main" val="3978379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B21-CE98-2076-57B9-29BB2CBC75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18845A-3265-1C75-574F-18F36AC6D38A}"/>
              </a:ext>
            </a:extLst>
          </p:cNvPr>
          <p:cNvSpPr>
            <a:spLocks noGrp="1"/>
          </p:cNvSpPr>
          <p:nvPr>
            <p:ph type="title"/>
          </p:nvPr>
        </p:nvSpPr>
        <p:spPr>
          <a:xfrm>
            <a:off x="838200" y="176982"/>
            <a:ext cx="10515600" cy="629264"/>
          </a:xfrm>
        </p:spPr>
        <p:txBody>
          <a:bodyPr>
            <a:normAutofit fontScale="90000"/>
          </a:bodyPr>
          <a:lstStyle/>
          <a:p>
            <a:r>
              <a:rPr lang="en-US" b="1" dirty="0">
                <a:solidFill>
                  <a:srgbClr val="FF0000"/>
                </a:solidFill>
              </a:rPr>
              <a:t>GST Tax Structure </a:t>
            </a:r>
            <a:r>
              <a:rPr lang="en-US" b="1" dirty="0" err="1">
                <a:solidFill>
                  <a:srgbClr val="FF0000"/>
                </a:solidFill>
              </a:rPr>
              <a:t>w.e.f</a:t>
            </a:r>
            <a:r>
              <a:rPr lang="en-US" b="1" dirty="0">
                <a:solidFill>
                  <a:srgbClr val="FF0000"/>
                </a:solidFill>
              </a:rPr>
              <a:t> 01.04.2019 </a:t>
            </a:r>
            <a:r>
              <a:rPr lang="en-US" sz="2400" b="1" dirty="0">
                <a:solidFill>
                  <a:srgbClr val="FF0000"/>
                </a:solidFill>
              </a:rPr>
              <a:t>(</a:t>
            </a:r>
            <a:r>
              <a:rPr lang="en-US" sz="2400" b="1" i="1" dirty="0">
                <a:solidFill>
                  <a:srgbClr val="FF0000"/>
                </a:solidFill>
              </a:rPr>
              <a:t>New Scheme)</a:t>
            </a:r>
            <a:br>
              <a:rPr lang="en-US" sz="2400" b="1" i="1" dirty="0">
                <a:solidFill>
                  <a:srgbClr val="FF0000"/>
                </a:solidFill>
              </a:rPr>
            </a:br>
            <a:r>
              <a:rPr lang="en-US" sz="2400" b="1" dirty="0">
                <a:solidFill>
                  <a:srgbClr val="FF0000"/>
                </a:solidFill>
              </a:rPr>
              <a:t>(</a:t>
            </a:r>
            <a:r>
              <a:rPr lang="en-US" sz="2400" b="1" i="1" dirty="0">
                <a:solidFill>
                  <a:srgbClr val="FF0000"/>
                </a:solidFill>
              </a:rPr>
              <a:t>N. No. 03/2019-CGST-Rate amending N. no. 11/2017-CGST-Rate )</a:t>
            </a:r>
            <a:endParaRPr lang="en-IN" sz="2400" dirty="0">
              <a:solidFill>
                <a:srgbClr val="FF0000"/>
              </a:solidFill>
            </a:endParaRPr>
          </a:p>
        </p:txBody>
      </p:sp>
      <p:graphicFrame>
        <p:nvGraphicFramePr>
          <p:cNvPr id="7" name="Content Placeholder 6">
            <a:extLst>
              <a:ext uri="{FF2B5EF4-FFF2-40B4-BE49-F238E27FC236}">
                <a16:creationId xmlns:a16="http://schemas.microsoft.com/office/drawing/2014/main" id="{FAD82F6A-8880-78BB-9675-DCFA40C7BCE5}"/>
              </a:ext>
            </a:extLst>
          </p:cNvPr>
          <p:cNvGraphicFramePr>
            <a:graphicFrameLocks noGrp="1"/>
          </p:cNvGraphicFramePr>
          <p:nvPr>
            <p:ph idx="1"/>
            <p:extLst>
              <p:ext uri="{D42A27DB-BD31-4B8C-83A1-F6EECF244321}">
                <p14:modId xmlns:p14="http://schemas.microsoft.com/office/powerpoint/2010/main" val="707821526"/>
              </p:ext>
            </p:extLst>
          </p:nvPr>
        </p:nvGraphicFramePr>
        <p:xfrm>
          <a:off x="1161669" y="1266827"/>
          <a:ext cx="10087355" cy="4985385"/>
        </p:xfrm>
        <a:graphic>
          <a:graphicData uri="http://schemas.openxmlformats.org/drawingml/2006/table">
            <a:tbl>
              <a:tblPr>
                <a:tableStyleId>{E8B1032C-EA38-4F05-BA0D-38AFFFC7BED3}</a:tableStyleId>
              </a:tblPr>
              <a:tblGrid>
                <a:gridCol w="2886456">
                  <a:extLst>
                    <a:ext uri="{9D8B030D-6E8A-4147-A177-3AD203B41FA5}">
                      <a16:colId xmlns:a16="http://schemas.microsoft.com/office/drawing/2014/main" val="2740232559"/>
                    </a:ext>
                  </a:extLst>
                </a:gridCol>
                <a:gridCol w="1171575">
                  <a:extLst>
                    <a:ext uri="{9D8B030D-6E8A-4147-A177-3AD203B41FA5}">
                      <a16:colId xmlns:a16="http://schemas.microsoft.com/office/drawing/2014/main" val="3261332903"/>
                    </a:ext>
                  </a:extLst>
                </a:gridCol>
                <a:gridCol w="752475">
                  <a:extLst>
                    <a:ext uri="{9D8B030D-6E8A-4147-A177-3AD203B41FA5}">
                      <a16:colId xmlns:a16="http://schemas.microsoft.com/office/drawing/2014/main" val="3627319793"/>
                    </a:ext>
                  </a:extLst>
                </a:gridCol>
                <a:gridCol w="940689">
                  <a:extLst>
                    <a:ext uri="{9D8B030D-6E8A-4147-A177-3AD203B41FA5}">
                      <a16:colId xmlns:a16="http://schemas.microsoft.com/office/drawing/2014/main" val="964284073"/>
                    </a:ext>
                  </a:extLst>
                </a:gridCol>
                <a:gridCol w="4336160">
                  <a:extLst>
                    <a:ext uri="{9D8B030D-6E8A-4147-A177-3AD203B41FA5}">
                      <a16:colId xmlns:a16="http://schemas.microsoft.com/office/drawing/2014/main" val="612361983"/>
                    </a:ext>
                  </a:extLst>
                </a:gridCol>
              </a:tblGrid>
              <a:tr h="550701">
                <a:tc>
                  <a:txBody>
                    <a:bodyPr/>
                    <a:lstStyle/>
                    <a:p>
                      <a:pPr algn="l" fontAlgn="b">
                        <a:buNone/>
                      </a:pPr>
                      <a:r>
                        <a:rPr lang="en-IN" sz="1800" b="0" u="none" strike="noStrike" dirty="0">
                          <a:solidFill>
                            <a:srgbClr val="000000"/>
                          </a:solidFill>
                          <a:effectLst/>
                        </a:rPr>
                        <a:t>Nature of service</a:t>
                      </a:r>
                      <a:endParaRPr lang="en-IN" sz="1800" b="0" i="0" u="none" strike="noStrike" dirty="0">
                        <a:solidFill>
                          <a:srgbClr val="000000"/>
                        </a:solidFill>
                        <a:effectLst/>
                        <a:latin typeface="Aptos (Body)"/>
                      </a:endParaRPr>
                    </a:p>
                  </a:txBody>
                  <a:tcPr marL="9525" marR="9525" marT="9525" marB="0" anchor="b"/>
                </a:tc>
                <a:tc>
                  <a:txBody>
                    <a:bodyPr/>
                    <a:lstStyle/>
                    <a:p>
                      <a:pPr algn="l" fontAlgn="b">
                        <a:buNone/>
                      </a:pPr>
                      <a:r>
                        <a:rPr lang="en-IN" sz="1800" b="0" u="none" strike="noStrike" dirty="0">
                          <a:solidFill>
                            <a:srgbClr val="000000"/>
                          </a:solidFill>
                          <a:effectLst/>
                        </a:rPr>
                        <a:t> </a:t>
                      </a:r>
                      <a:endParaRPr lang="en-IN" sz="1800" b="0" i="0" u="none" strike="noStrike" dirty="0">
                        <a:solidFill>
                          <a:srgbClr val="000000"/>
                        </a:solidFill>
                        <a:effectLst/>
                        <a:latin typeface="Aptos (Body)"/>
                      </a:endParaRPr>
                    </a:p>
                  </a:txBody>
                  <a:tcPr marL="9525" marR="9525" marT="9525" marB="0" anchor="b"/>
                </a:tc>
                <a:tc>
                  <a:txBody>
                    <a:bodyPr/>
                    <a:lstStyle/>
                    <a:p>
                      <a:pPr algn="l" fontAlgn="b">
                        <a:buNone/>
                      </a:pPr>
                      <a:r>
                        <a:rPr lang="en-IN" sz="1800" b="0" u="none" strike="noStrike" dirty="0">
                          <a:solidFill>
                            <a:srgbClr val="000000"/>
                          </a:solidFill>
                          <a:effectLst/>
                        </a:rPr>
                        <a:t>Rate</a:t>
                      </a:r>
                      <a:endParaRPr lang="en-IN" sz="1800" b="0" i="0" u="none" strike="noStrike" dirty="0">
                        <a:solidFill>
                          <a:srgbClr val="000000"/>
                        </a:solidFill>
                        <a:effectLst/>
                        <a:latin typeface="Aptos (Body)"/>
                      </a:endParaRPr>
                    </a:p>
                  </a:txBody>
                  <a:tcPr marL="9525" marR="9525" marT="9525" marB="0" anchor="b"/>
                </a:tc>
                <a:tc>
                  <a:txBody>
                    <a:bodyPr/>
                    <a:lstStyle/>
                    <a:p>
                      <a:pPr algn="l" fontAlgn="b">
                        <a:buNone/>
                      </a:pPr>
                      <a:r>
                        <a:rPr lang="en-IN" sz="1800" b="0" u="none" strike="noStrike" dirty="0">
                          <a:solidFill>
                            <a:srgbClr val="000000"/>
                          </a:solidFill>
                          <a:effectLst/>
                        </a:rPr>
                        <a:t>Eligibility of ITC</a:t>
                      </a:r>
                      <a:endParaRPr lang="en-IN" sz="1800" b="0" i="0" u="none" strike="noStrike" dirty="0">
                        <a:solidFill>
                          <a:srgbClr val="000000"/>
                        </a:solidFill>
                        <a:effectLst/>
                        <a:latin typeface="Aptos (Body)"/>
                      </a:endParaRPr>
                    </a:p>
                  </a:txBody>
                  <a:tcPr marL="9525" marR="9525" marT="9525" marB="0" anchor="b"/>
                </a:tc>
                <a:tc>
                  <a:txBody>
                    <a:bodyPr/>
                    <a:lstStyle/>
                    <a:p>
                      <a:pPr algn="l" fontAlgn="b">
                        <a:buNone/>
                      </a:pPr>
                      <a:r>
                        <a:rPr lang="en-IN" sz="1800" b="0" u="none" strike="noStrike" dirty="0">
                          <a:solidFill>
                            <a:srgbClr val="000000"/>
                          </a:solidFill>
                          <a:effectLst/>
                        </a:rPr>
                        <a:t>Conditions </a:t>
                      </a:r>
                      <a:endParaRPr lang="en-IN" sz="1800" b="0" i="0" u="none" strike="noStrike" dirty="0">
                        <a:solidFill>
                          <a:srgbClr val="000000"/>
                        </a:solidFill>
                        <a:effectLst/>
                        <a:latin typeface="Aptos (Body)"/>
                      </a:endParaRPr>
                    </a:p>
                  </a:txBody>
                  <a:tcPr marL="9525" marR="9525" marT="9525" marB="0" anchor="b"/>
                </a:tc>
                <a:extLst>
                  <a:ext uri="{0D108BD9-81ED-4DB2-BD59-A6C34878D82A}">
                    <a16:rowId xmlns:a16="http://schemas.microsoft.com/office/drawing/2014/main" val="1621801688"/>
                  </a:ext>
                </a:extLst>
              </a:tr>
              <a:tr h="1213772">
                <a:tc rowSpan="2">
                  <a:txBody>
                    <a:bodyPr/>
                    <a:lstStyle/>
                    <a:p>
                      <a:pPr algn="l" fontAlgn="b">
                        <a:buNone/>
                      </a:pPr>
                      <a:r>
                        <a:rPr lang="en-US" sz="1800" b="0" u="none" strike="noStrike" dirty="0">
                          <a:solidFill>
                            <a:srgbClr val="000000"/>
                          </a:solidFill>
                          <a:effectLst/>
                        </a:rPr>
                        <a:t>Construction of residential apartment RREP / REP</a:t>
                      </a:r>
                      <a:endParaRPr lang="en-US"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Affordable</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1%</a:t>
                      </a:r>
                      <a:r>
                        <a:rPr lang="en-IN" dirty="0">
                          <a:solidFill>
                            <a:srgbClr val="7030A0"/>
                          </a:solidFill>
                        </a:rPr>
                        <a:t>* </a:t>
                      </a:r>
                      <a:endParaRPr lang="en-IN" sz="1800" b="0" i="0" u="none" strike="noStrike" dirty="0">
                        <a:solidFill>
                          <a:srgbClr val="FF0000"/>
                        </a:solidFill>
                        <a:effectLst/>
                        <a:latin typeface="Aptos (Body)"/>
                      </a:endParaRPr>
                    </a:p>
                  </a:txBody>
                  <a:tcPr marL="9525" marR="9525" marT="9525" marB="0" anchor="ctr"/>
                </a:tc>
                <a:tc>
                  <a:txBody>
                    <a:bodyPr/>
                    <a:lstStyle/>
                    <a:p>
                      <a:pPr algn="ctr" fontAlgn="b">
                        <a:buNone/>
                      </a:pPr>
                      <a:r>
                        <a:rPr lang="en-IN" sz="1800" b="0" u="none" strike="noStrike" dirty="0">
                          <a:solidFill>
                            <a:srgbClr val="FF0000"/>
                          </a:solidFill>
                          <a:effectLst/>
                        </a:rPr>
                        <a:t>No</a:t>
                      </a:r>
                      <a:r>
                        <a:rPr lang="en-IN" dirty="0">
                          <a:solidFill>
                            <a:srgbClr val="7030A0"/>
                          </a:solidFill>
                        </a:rPr>
                        <a:t>*</a:t>
                      </a:r>
                      <a:endParaRPr lang="en-IN" sz="1800" b="0" i="0" u="none" strike="noStrike" dirty="0">
                        <a:solidFill>
                          <a:srgbClr val="FF0000"/>
                        </a:solidFill>
                        <a:effectLst/>
                        <a:latin typeface="Aptos (Body)"/>
                      </a:endParaRPr>
                    </a:p>
                  </a:txBody>
                  <a:tcPr marL="9525" marR="9525" marT="9525" marB="0" anchor="ctr"/>
                </a:tc>
                <a:tc rowSpan="3">
                  <a:txBody>
                    <a:bodyPr/>
                    <a:lstStyle/>
                    <a:p>
                      <a:pPr marL="285750" indent="-285750" algn="l" fontAlgn="b">
                        <a:buFontTx/>
                        <a:buChar char="-"/>
                      </a:pPr>
                      <a:r>
                        <a:rPr lang="en-IN" sz="1800" b="0" u="none" strike="noStrike" dirty="0">
                          <a:solidFill>
                            <a:srgbClr val="FF0000"/>
                          </a:solidFill>
                          <a:effectLst/>
                        </a:rPr>
                        <a:t>Tax to be paid in cash only </a:t>
                      </a:r>
                    </a:p>
                    <a:p>
                      <a:pPr marL="285750" indent="-285750" algn="l" fontAlgn="b">
                        <a:buFontTx/>
                        <a:buChar char="-"/>
                      </a:pPr>
                      <a:r>
                        <a:rPr lang="en-IN" sz="1800" b="0" u="none" strike="noStrike" dirty="0">
                          <a:solidFill>
                            <a:srgbClr val="FF0000"/>
                          </a:solidFill>
                          <a:effectLst/>
                        </a:rPr>
                        <a:t>80% of input &amp; input services shall be received from RP</a:t>
                      </a:r>
                    </a:p>
                    <a:p>
                      <a:pPr marL="285750" indent="-285750" algn="l" fontAlgn="b">
                        <a:buFontTx/>
                        <a:buChar char="-"/>
                      </a:pPr>
                      <a:r>
                        <a:rPr lang="en-IN" sz="1800" b="0" u="none" strike="noStrike" dirty="0">
                          <a:solidFill>
                            <a:srgbClr val="FF0000"/>
                          </a:solidFill>
                          <a:effectLst/>
                        </a:rPr>
                        <a:t>Short fall 80%, RCM to be paid @ 18% - at year end b/f. June month</a:t>
                      </a:r>
                    </a:p>
                    <a:p>
                      <a:pPr marL="285750" indent="-285750" algn="l" fontAlgn="b">
                        <a:buFontTx/>
                        <a:buChar char="-"/>
                      </a:pPr>
                      <a:r>
                        <a:rPr lang="en-IN" sz="1800" b="0" u="none" strike="noStrike" dirty="0">
                          <a:solidFill>
                            <a:srgbClr val="FF0000"/>
                          </a:solidFill>
                          <a:effectLst/>
                        </a:rPr>
                        <a:t>Cement 100% to be purchased from RP, other wise RCM @ applicable rate – in the month of purchase </a:t>
                      </a:r>
                    </a:p>
                    <a:p>
                      <a:pPr marL="285750" indent="-285750" algn="l" fontAlgn="b">
                        <a:buFontTx/>
                        <a:buChar char="-"/>
                      </a:pPr>
                      <a:r>
                        <a:rPr lang="en-IN" sz="1800" b="0" u="none" strike="noStrike" dirty="0">
                          <a:solidFill>
                            <a:srgbClr val="FF0000"/>
                          </a:solidFill>
                          <a:effectLst/>
                        </a:rPr>
                        <a:t>Capital Goods to be purchased from RP, other wise RCM @ applicable rate – in the month of purchase </a:t>
                      </a:r>
                    </a:p>
                    <a:p>
                      <a:pPr marL="285750" indent="-285750" algn="l" fontAlgn="b">
                        <a:buFontTx/>
                        <a:buChar char="-"/>
                      </a:pPr>
                      <a:r>
                        <a:rPr lang="en-IN" sz="1800" b="0" u="none" strike="noStrike" dirty="0">
                          <a:solidFill>
                            <a:srgbClr val="FF0000"/>
                          </a:solidFill>
                          <a:effectLst/>
                        </a:rPr>
                        <a:t>Maintain project wise accounts</a:t>
                      </a:r>
                      <a:endParaRPr lang="en-IN" sz="1800" b="0" i="0" u="none" strike="noStrike" dirty="0">
                        <a:solidFill>
                          <a:srgbClr val="FF0000"/>
                        </a:solidFill>
                        <a:effectLst/>
                        <a:latin typeface="Aptos (Body)"/>
                      </a:endParaRPr>
                    </a:p>
                  </a:txBody>
                  <a:tcPr marL="9525" marR="9525" marT="9525" marB="0"/>
                </a:tc>
                <a:extLst>
                  <a:ext uri="{0D108BD9-81ED-4DB2-BD59-A6C34878D82A}">
                    <a16:rowId xmlns:a16="http://schemas.microsoft.com/office/drawing/2014/main" val="3278068855"/>
                  </a:ext>
                </a:extLst>
              </a:tr>
              <a:tr h="1126836">
                <a:tc vMerge="1">
                  <a:txBody>
                    <a:bodyPr/>
                    <a:lstStyle/>
                    <a:p>
                      <a:endParaRPr lang="en-IN"/>
                    </a:p>
                  </a:txBody>
                  <a:tcPr/>
                </a:tc>
                <a:tc>
                  <a:txBody>
                    <a:bodyPr/>
                    <a:lstStyle/>
                    <a:p>
                      <a:pPr algn="ctr" fontAlgn="b">
                        <a:buNone/>
                      </a:pPr>
                      <a:r>
                        <a:rPr lang="en-IN" sz="1800" b="0" u="none" strike="noStrike" dirty="0">
                          <a:solidFill>
                            <a:srgbClr val="000000"/>
                          </a:solidFill>
                          <a:effectLst/>
                        </a:rPr>
                        <a:t>Other than Affordable</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5%</a:t>
                      </a:r>
                      <a:r>
                        <a:rPr lang="en-IN" dirty="0">
                          <a:solidFill>
                            <a:srgbClr val="7030A0"/>
                          </a:solidFill>
                        </a:rPr>
                        <a:t>* </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FF0000"/>
                          </a:solidFill>
                          <a:effectLst/>
                        </a:rPr>
                        <a:t>No</a:t>
                      </a:r>
                      <a:r>
                        <a:rPr lang="en-IN" dirty="0">
                          <a:solidFill>
                            <a:srgbClr val="7030A0"/>
                          </a:solidFill>
                        </a:rPr>
                        <a:t>*</a:t>
                      </a:r>
                      <a:endParaRPr lang="en-IN" sz="1800" b="0" i="0" u="none" strike="noStrike" dirty="0">
                        <a:solidFill>
                          <a:srgbClr val="FF0000"/>
                        </a:solidFill>
                        <a:effectLst/>
                        <a:latin typeface="Aptos (Body)"/>
                      </a:endParaRPr>
                    </a:p>
                  </a:txBody>
                  <a:tcPr marL="9525" marR="9525" marT="9525" marB="0" anchor="ctr"/>
                </a:tc>
                <a:tc vMerge="1">
                  <a:txBody>
                    <a:bodyPr/>
                    <a:lstStyle/>
                    <a:p>
                      <a:pPr algn="r" fontAlgn="b">
                        <a:buNone/>
                      </a:pPr>
                      <a:endParaRPr lang="en-IN" sz="1800" b="0" i="0" u="none" strike="noStrike" dirty="0">
                        <a:solidFill>
                          <a:srgbClr val="000000"/>
                        </a:solidFill>
                        <a:effectLst/>
                        <a:latin typeface="Aptos (Body)"/>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0585697"/>
                  </a:ext>
                </a:extLst>
              </a:tr>
              <a:tr h="755030">
                <a:tc>
                  <a:txBody>
                    <a:bodyPr/>
                    <a:lstStyle/>
                    <a:p>
                      <a:pPr algn="l" fontAlgn="b">
                        <a:buNone/>
                      </a:pPr>
                      <a:r>
                        <a:rPr lang="en-US" sz="1800" b="0" u="none" strike="noStrike" dirty="0">
                          <a:solidFill>
                            <a:srgbClr val="000000"/>
                          </a:solidFill>
                          <a:effectLst/>
                        </a:rPr>
                        <a:t>Construction of commercial apartment in RREP</a:t>
                      </a:r>
                      <a:endParaRPr lang="en-US"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NA</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5%</a:t>
                      </a:r>
                      <a:r>
                        <a:rPr lang="en-IN" dirty="0">
                          <a:solidFill>
                            <a:srgbClr val="7030A0"/>
                          </a:solidFill>
                        </a:rPr>
                        <a:t>* </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FF0000"/>
                          </a:solidFill>
                          <a:effectLst/>
                        </a:rPr>
                        <a:t>No</a:t>
                      </a:r>
                      <a:r>
                        <a:rPr lang="en-IN" dirty="0">
                          <a:solidFill>
                            <a:srgbClr val="7030A0"/>
                          </a:solidFill>
                        </a:rPr>
                        <a:t>*</a:t>
                      </a:r>
                      <a:endParaRPr lang="en-IN" sz="1800" b="0" i="0" u="none" strike="noStrike" dirty="0">
                        <a:solidFill>
                          <a:srgbClr val="FF0000"/>
                        </a:solidFill>
                        <a:effectLst/>
                        <a:latin typeface="Aptos (Body)"/>
                      </a:endParaRPr>
                    </a:p>
                  </a:txBody>
                  <a:tcPr marL="9525" marR="9525" marT="9525" marB="0" anchor="ctr"/>
                </a:tc>
                <a:tc vMerge="1">
                  <a:txBody>
                    <a:bodyPr/>
                    <a:lstStyle/>
                    <a:p>
                      <a:pPr algn="r" fontAlgn="b">
                        <a:buNone/>
                      </a:pPr>
                      <a:endParaRPr lang="en-IN" sz="1800" b="0" i="0" u="none" strike="noStrike" dirty="0">
                        <a:solidFill>
                          <a:srgbClr val="000000"/>
                        </a:solidFill>
                        <a:effectLst/>
                        <a:latin typeface="Aptos (Body)"/>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2092021"/>
                  </a:ext>
                </a:extLst>
              </a:tr>
              <a:tr h="550701">
                <a:tc>
                  <a:txBody>
                    <a:bodyPr/>
                    <a:lstStyle/>
                    <a:p>
                      <a:pPr algn="l" fontAlgn="b">
                        <a:buNone/>
                      </a:pPr>
                      <a:r>
                        <a:rPr lang="en-US" sz="1800" b="0" u="none" strike="noStrike">
                          <a:solidFill>
                            <a:srgbClr val="000000"/>
                          </a:solidFill>
                          <a:effectLst/>
                        </a:rPr>
                        <a:t>Construction of commercial apartment in REP</a:t>
                      </a:r>
                      <a:endParaRPr lang="en-US" sz="1800" b="0" i="0" u="none" strike="noStrike">
                        <a:solidFill>
                          <a:srgbClr val="000000"/>
                        </a:solidFill>
                        <a:effectLst/>
                        <a:latin typeface="Aptos (Body)"/>
                      </a:endParaRPr>
                    </a:p>
                  </a:txBody>
                  <a:tcPr marL="9525" marR="9525" marT="9525" marB="0" anchor="b"/>
                </a:tc>
                <a:tc>
                  <a:txBody>
                    <a:bodyPr/>
                    <a:lstStyle/>
                    <a:p>
                      <a:pPr algn="ctr" fontAlgn="b">
                        <a:buNone/>
                      </a:pPr>
                      <a:r>
                        <a:rPr lang="en-IN" sz="1800" b="0" u="none" strike="noStrike">
                          <a:solidFill>
                            <a:srgbClr val="000000"/>
                          </a:solidFill>
                          <a:effectLst/>
                        </a:rPr>
                        <a:t>NA</a:t>
                      </a:r>
                      <a:endParaRPr lang="en-IN" sz="1800" b="0" i="0" u="none" strike="noStrike">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12%</a:t>
                      </a:r>
                      <a:r>
                        <a:rPr lang="en-IN" dirty="0">
                          <a:solidFill>
                            <a:srgbClr val="7030A0"/>
                          </a:solidFill>
                        </a:rPr>
                        <a:t>* </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Yes</a:t>
                      </a:r>
                      <a:endParaRPr lang="en-IN" sz="1800" b="0" i="0" u="none" strike="noStrike" dirty="0">
                        <a:solidFill>
                          <a:srgbClr val="000000"/>
                        </a:solidFill>
                        <a:effectLst/>
                        <a:latin typeface="Aptos (Body)"/>
                      </a:endParaRPr>
                    </a:p>
                  </a:txBody>
                  <a:tcPr marL="9525" marR="9525" marT="9525" marB="0" anchor="ctr"/>
                </a:tc>
                <a:tc>
                  <a:txBody>
                    <a:bodyPr/>
                    <a:lstStyle/>
                    <a:p>
                      <a:pPr algn="r" fontAlgn="b">
                        <a:buNone/>
                      </a:pPr>
                      <a:endParaRPr lang="en-IN" sz="1800" b="0" i="0" u="none" strike="noStrike" dirty="0">
                        <a:solidFill>
                          <a:srgbClr val="000000"/>
                        </a:solidFill>
                        <a:effectLst/>
                        <a:latin typeface="Aptos (Body)"/>
                      </a:endParaRPr>
                    </a:p>
                  </a:txBody>
                  <a:tcPr marL="9525" marR="9525" marT="9525" marB="0" anchor="b"/>
                </a:tc>
                <a:extLst>
                  <a:ext uri="{0D108BD9-81ED-4DB2-BD59-A6C34878D82A}">
                    <a16:rowId xmlns:a16="http://schemas.microsoft.com/office/drawing/2014/main" val="2523549172"/>
                  </a:ext>
                </a:extLst>
              </a:tr>
              <a:tr h="280050">
                <a:tc>
                  <a:txBody>
                    <a:bodyPr/>
                    <a:lstStyle/>
                    <a:p>
                      <a:pPr algn="l" fontAlgn="b">
                        <a:buNone/>
                      </a:pPr>
                      <a:r>
                        <a:rPr lang="en-US" dirty="0"/>
                        <a:t>Other Construction  service</a:t>
                      </a:r>
                      <a:endParaRPr lang="en-US" sz="1800" b="0" i="0" u="none" strike="noStrike" dirty="0">
                        <a:solidFill>
                          <a:srgbClr val="000000"/>
                        </a:solidFill>
                        <a:effectLst/>
                        <a:latin typeface="Aptos (Body)"/>
                      </a:endParaRPr>
                    </a:p>
                  </a:txBody>
                  <a:tcPr marL="9525" marR="9525" marT="9525" marB="0" anchor="b"/>
                </a:tc>
                <a:tc>
                  <a:txBody>
                    <a:bodyPr/>
                    <a:lstStyle/>
                    <a:p>
                      <a:pPr algn="ctr" fontAlgn="b">
                        <a:buNone/>
                      </a:pPr>
                      <a:r>
                        <a:rPr lang="en-IN" sz="1800" b="0" u="none" strike="noStrike" dirty="0">
                          <a:solidFill>
                            <a:srgbClr val="000000"/>
                          </a:solidFill>
                          <a:effectLst/>
                        </a:rPr>
                        <a:t>NA</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18%</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IN" sz="1800" b="0" u="none" strike="noStrike" dirty="0">
                          <a:solidFill>
                            <a:srgbClr val="000000"/>
                          </a:solidFill>
                          <a:effectLst/>
                        </a:rPr>
                        <a:t>Yes</a:t>
                      </a:r>
                      <a:endParaRPr lang="en-IN" sz="1800" b="0" i="0" u="none" strike="noStrike" dirty="0">
                        <a:solidFill>
                          <a:srgbClr val="000000"/>
                        </a:solidFill>
                        <a:effectLst/>
                        <a:latin typeface="Aptos (Body)"/>
                      </a:endParaRPr>
                    </a:p>
                  </a:txBody>
                  <a:tcPr marL="9525" marR="9525" marT="9525" marB="0" anchor="ctr"/>
                </a:tc>
                <a:tc>
                  <a:txBody>
                    <a:bodyPr/>
                    <a:lstStyle/>
                    <a:p>
                      <a:pPr algn="r" fontAlgn="b">
                        <a:buNone/>
                      </a:pPr>
                      <a:endParaRPr lang="en-IN" sz="1800" b="0" i="0" u="none" strike="noStrike" dirty="0">
                        <a:solidFill>
                          <a:srgbClr val="000000"/>
                        </a:solidFill>
                        <a:effectLst/>
                        <a:latin typeface="Aptos (Body)"/>
                      </a:endParaRPr>
                    </a:p>
                  </a:txBody>
                  <a:tcPr marL="9525" marR="9525" marT="9525" marB="0" anchor="b"/>
                </a:tc>
                <a:extLst>
                  <a:ext uri="{0D108BD9-81ED-4DB2-BD59-A6C34878D82A}">
                    <a16:rowId xmlns:a16="http://schemas.microsoft.com/office/drawing/2014/main" val="30320108"/>
                  </a:ext>
                </a:extLst>
              </a:tr>
              <a:tr h="28005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dirty="0"/>
                        <a:t>Sale of completed flats/units </a:t>
                      </a:r>
                      <a:endParaRPr lang="en-IN" dirty="0"/>
                    </a:p>
                  </a:txBody>
                  <a:tcPr marL="9525" marR="9525" marT="9525" marB="0" anchor="b"/>
                </a:tc>
                <a:tc>
                  <a:txBody>
                    <a:bodyPr/>
                    <a:lstStyle/>
                    <a:p>
                      <a:pPr algn="ctr" fontAlgn="b">
                        <a:buNone/>
                      </a:pP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r>
                        <a:rPr lang="en-US" sz="1800" b="0" u="none" strike="noStrike" dirty="0">
                          <a:solidFill>
                            <a:srgbClr val="000000"/>
                          </a:solidFill>
                          <a:effectLst/>
                        </a:rPr>
                        <a:t>No GST</a:t>
                      </a:r>
                      <a:endParaRPr lang="en-IN" sz="1800" b="0" i="0" u="none" strike="noStrike" dirty="0">
                        <a:solidFill>
                          <a:srgbClr val="000000"/>
                        </a:solidFill>
                        <a:effectLst/>
                        <a:latin typeface="Aptos (Body)"/>
                      </a:endParaRPr>
                    </a:p>
                  </a:txBody>
                  <a:tcPr marL="9525" marR="9525" marT="9525" marB="0" anchor="ctr"/>
                </a:tc>
                <a:tc>
                  <a:txBody>
                    <a:bodyPr/>
                    <a:lstStyle/>
                    <a:p>
                      <a:pPr algn="ctr" fontAlgn="b">
                        <a:buNone/>
                      </a:pPr>
                      <a:endParaRPr lang="en-IN" sz="1800" b="0" i="0" u="none" strike="noStrike" dirty="0">
                        <a:solidFill>
                          <a:srgbClr val="000000"/>
                        </a:solidFill>
                        <a:effectLst/>
                        <a:latin typeface="Aptos (Body)"/>
                      </a:endParaRPr>
                    </a:p>
                  </a:txBody>
                  <a:tcPr marL="9525" marR="9525" marT="9525" marB="0" anchor="ctr"/>
                </a:tc>
                <a:tc>
                  <a:txBody>
                    <a:bodyPr/>
                    <a:lstStyle/>
                    <a:p>
                      <a:pPr algn="r" fontAlgn="b">
                        <a:buNone/>
                      </a:pPr>
                      <a:endParaRPr lang="en-IN" sz="1800" b="0" i="0" u="none" strike="noStrike" dirty="0">
                        <a:solidFill>
                          <a:srgbClr val="000000"/>
                        </a:solidFill>
                        <a:effectLst/>
                        <a:latin typeface="Aptos (Body)"/>
                      </a:endParaRPr>
                    </a:p>
                  </a:txBody>
                  <a:tcPr marL="9525" marR="9525" marT="9525" marB="0" anchor="b"/>
                </a:tc>
                <a:extLst>
                  <a:ext uri="{0D108BD9-81ED-4DB2-BD59-A6C34878D82A}">
                    <a16:rowId xmlns:a16="http://schemas.microsoft.com/office/drawing/2014/main" val="2351992259"/>
                  </a:ext>
                </a:extLst>
              </a:tr>
            </a:tbl>
          </a:graphicData>
        </a:graphic>
      </p:graphicFrame>
      <p:sp>
        <p:nvSpPr>
          <p:cNvPr id="8" name="Oval 7">
            <a:extLst>
              <a:ext uri="{FF2B5EF4-FFF2-40B4-BE49-F238E27FC236}">
                <a16:creationId xmlns:a16="http://schemas.microsoft.com/office/drawing/2014/main" id="{8B098426-1954-AE3A-58E4-D978B539EFE9}"/>
              </a:ext>
            </a:extLst>
          </p:cNvPr>
          <p:cNvSpPr/>
          <p:nvPr/>
        </p:nvSpPr>
        <p:spPr>
          <a:xfrm>
            <a:off x="1390650" y="6341806"/>
            <a:ext cx="6724650" cy="370986"/>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solidFill>
                  <a:srgbClr val="7030A0"/>
                </a:solidFill>
              </a:rPr>
              <a:t>* After  1/3 land abatement</a:t>
            </a:r>
          </a:p>
        </p:txBody>
      </p:sp>
    </p:spTree>
    <p:extLst>
      <p:ext uri="{BB962C8B-B14F-4D97-AF65-F5344CB8AC3E}">
        <p14:creationId xmlns:p14="http://schemas.microsoft.com/office/powerpoint/2010/main" val="3929047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19D688-3D24-5CDB-1AB1-B659223E29C7}"/>
              </a:ext>
            </a:extLst>
          </p:cNvPr>
          <p:cNvSpPr>
            <a:spLocks noGrp="1"/>
          </p:cNvSpPr>
          <p:nvPr>
            <p:ph idx="1"/>
          </p:nvPr>
        </p:nvSpPr>
        <p:spPr>
          <a:xfrm>
            <a:off x="838200" y="324465"/>
            <a:ext cx="10515600" cy="5852498"/>
          </a:xfrm>
        </p:spPr>
        <p:txBody>
          <a:bodyPr/>
          <a:lstStyle/>
          <a:p>
            <a:pPr marL="0" indent="0" algn="just">
              <a:buNone/>
            </a:pPr>
            <a:r>
              <a:rPr lang="en-IN" b="1" u="sng" dirty="0">
                <a:latin typeface="Bookman Old Style" panose="02050604050505020204" pitchFamily="18" charset="0"/>
              </a:rPr>
              <a:t>Real Estate Project (REP) -</a:t>
            </a:r>
            <a:r>
              <a:rPr lang="en-IN" dirty="0">
                <a:latin typeface="Bookman Old Style" panose="02050604050505020204" pitchFamily="18" charset="0"/>
              </a:rPr>
              <a:t> </a:t>
            </a:r>
            <a:r>
              <a:rPr lang="en-US" dirty="0">
                <a:latin typeface="Bookman Old Style" panose="02050604050505020204" pitchFamily="18" charset="0"/>
              </a:rPr>
              <a:t>shall have the same meaning as assigned to it in RERA Act, 2016</a:t>
            </a:r>
          </a:p>
          <a:p>
            <a:pPr marL="0" indent="0" algn="just">
              <a:buNone/>
            </a:pPr>
            <a:endParaRPr lang="en-IN" dirty="0">
              <a:latin typeface="Bookman Old Style" panose="02050604050505020204" pitchFamily="18" charset="0"/>
            </a:endParaRPr>
          </a:p>
          <a:p>
            <a:pPr marL="0" indent="0" algn="just">
              <a:buNone/>
            </a:pPr>
            <a:r>
              <a:rPr lang="en-US" b="1" u="sng" dirty="0">
                <a:latin typeface="Bookman Old Style" panose="02050604050505020204" pitchFamily="18" charset="0"/>
              </a:rPr>
              <a:t>Residential Real Estate Project (RREP) -</a:t>
            </a:r>
            <a:r>
              <a:rPr lang="en-US" dirty="0">
                <a:latin typeface="Bookman Old Style" panose="02050604050505020204" pitchFamily="18" charset="0"/>
              </a:rPr>
              <a:t> shall mean a REP in which the carpet area of the commercial apartments is not more than </a:t>
            </a:r>
            <a:r>
              <a:rPr lang="en-US" dirty="0">
                <a:solidFill>
                  <a:srgbClr val="FF0000"/>
                </a:solidFill>
                <a:latin typeface="Bookman Old Style" panose="02050604050505020204" pitchFamily="18" charset="0"/>
              </a:rPr>
              <a:t>15 per cent. </a:t>
            </a:r>
            <a:r>
              <a:rPr lang="en-US" dirty="0">
                <a:latin typeface="Bookman Old Style" panose="02050604050505020204" pitchFamily="18" charset="0"/>
              </a:rPr>
              <a:t>of the total carpet area of all the apartments</a:t>
            </a:r>
          </a:p>
          <a:p>
            <a:pPr marL="0" indent="0" algn="just">
              <a:buNone/>
            </a:pPr>
            <a:endParaRPr lang="en-US" dirty="0">
              <a:latin typeface="Bookman Old Style" panose="02050604050505020204" pitchFamily="18" charset="0"/>
            </a:endParaRPr>
          </a:p>
          <a:p>
            <a:pPr marL="0" indent="0" algn="just">
              <a:buNone/>
            </a:pPr>
            <a:r>
              <a:rPr lang="en-IN" b="1" u="sng" dirty="0">
                <a:latin typeface="Bookman Old Style" panose="02050604050505020204" pitchFamily="18" charset="0"/>
              </a:rPr>
              <a:t>Affordable Residential Apartment</a:t>
            </a:r>
          </a:p>
          <a:p>
            <a:pPr marL="571500" indent="-571500" algn="just">
              <a:buFont typeface="+mj-lt"/>
              <a:buAutoNum type="romanLcPeriod"/>
            </a:pPr>
            <a:r>
              <a:rPr lang="en-US" dirty="0">
                <a:latin typeface="Bookman Old Style" panose="02050604050505020204" pitchFamily="18" charset="0"/>
              </a:rPr>
              <a:t>having carpet area not exceeding </a:t>
            </a:r>
            <a:r>
              <a:rPr lang="en-US" dirty="0">
                <a:solidFill>
                  <a:srgbClr val="FF0000"/>
                </a:solidFill>
                <a:latin typeface="Bookman Old Style" panose="02050604050505020204" pitchFamily="18" charset="0"/>
              </a:rPr>
              <a:t>60 sq </a:t>
            </a:r>
            <a:r>
              <a:rPr lang="en-US" dirty="0" err="1">
                <a:solidFill>
                  <a:srgbClr val="FF0000"/>
                </a:solidFill>
                <a:latin typeface="Bookman Old Style" panose="02050604050505020204" pitchFamily="18" charset="0"/>
              </a:rPr>
              <a:t>mtr</a:t>
            </a:r>
            <a:r>
              <a:rPr lang="en-US" dirty="0">
                <a:solidFill>
                  <a:srgbClr val="FF0000"/>
                </a:solidFill>
                <a:latin typeface="Bookman Old Style" panose="02050604050505020204" pitchFamily="18" charset="0"/>
              </a:rPr>
              <a:t> (metropolitan cities) or 90 sq </a:t>
            </a:r>
            <a:r>
              <a:rPr lang="en-US" dirty="0" err="1">
                <a:solidFill>
                  <a:srgbClr val="FF0000"/>
                </a:solidFill>
                <a:latin typeface="Bookman Old Style" panose="02050604050505020204" pitchFamily="18" charset="0"/>
              </a:rPr>
              <a:t>mtr</a:t>
            </a:r>
            <a:r>
              <a:rPr lang="en-US" dirty="0">
                <a:solidFill>
                  <a:srgbClr val="FF0000"/>
                </a:solidFill>
                <a:latin typeface="Bookman Old Style" panose="02050604050505020204" pitchFamily="18" charset="0"/>
              </a:rPr>
              <a:t> (other than metropolitan cities) </a:t>
            </a:r>
            <a:r>
              <a:rPr lang="en-US" b="1" dirty="0">
                <a:latin typeface="Bookman Old Style" panose="02050604050505020204" pitchFamily="18" charset="0"/>
              </a:rPr>
              <a:t>and</a:t>
            </a:r>
          </a:p>
          <a:p>
            <a:pPr marL="571500" indent="-571500" algn="just">
              <a:buFont typeface="+mj-lt"/>
              <a:buAutoNum type="romanLcPeriod"/>
            </a:pPr>
            <a:r>
              <a:rPr lang="en-US" dirty="0">
                <a:latin typeface="Bookman Old Style" panose="02050604050505020204" pitchFamily="18" charset="0"/>
              </a:rPr>
              <a:t>gross amount charged is </a:t>
            </a:r>
            <a:r>
              <a:rPr lang="en-US" dirty="0">
                <a:solidFill>
                  <a:srgbClr val="FF0000"/>
                </a:solidFill>
                <a:latin typeface="Bookman Old Style" panose="02050604050505020204" pitchFamily="18" charset="0"/>
              </a:rPr>
              <a:t>not more than Rs. 45 lakhs</a:t>
            </a:r>
            <a:r>
              <a:rPr lang="en-US" dirty="0">
                <a:latin typeface="Bookman Old Style" panose="02050604050505020204" pitchFamily="18" charset="0"/>
              </a:rPr>
              <a:t>.</a:t>
            </a:r>
          </a:p>
          <a:p>
            <a:pPr marL="0" indent="0" algn="just">
              <a:buNone/>
            </a:pPr>
            <a:endParaRPr lang="en-US" dirty="0">
              <a:latin typeface="Bookman Old Style" panose="02050604050505020204" pitchFamily="18" charset="0"/>
            </a:endParaRPr>
          </a:p>
        </p:txBody>
      </p:sp>
    </p:spTree>
    <p:extLst>
      <p:ext uri="{BB962C8B-B14F-4D97-AF65-F5344CB8AC3E}">
        <p14:creationId xmlns:p14="http://schemas.microsoft.com/office/powerpoint/2010/main" val="2666343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6A0FC-4549-C2F6-BBBE-BD3A0133D143}"/>
              </a:ext>
            </a:extLst>
          </p:cNvPr>
          <p:cNvSpPr>
            <a:spLocks noGrp="1"/>
          </p:cNvSpPr>
          <p:nvPr>
            <p:ph type="title"/>
          </p:nvPr>
        </p:nvSpPr>
        <p:spPr>
          <a:xfrm>
            <a:off x="1371599" y="294538"/>
            <a:ext cx="9895951" cy="901553"/>
          </a:xfrm>
        </p:spPr>
        <p:txBody>
          <a:bodyPr>
            <a:normAutofit/>
          </a:bodyPr>
          <a:lstStyle/>
          <a:p>
            <a:pPr algn="ctr"/>
            <a:r>
              <a:rPr lang="en-IN" sz="4000" b="1" dirty="0">
                <a:solidFill>
                  <a:srgbClr val="FF0000"/>
                </a:solidFill>
              </a:rPr>
              <a:t>Joint Development agreement</a:t>
            </a:r>
          </a:p>
        </p:txBody>
      </p:sp>
      <p:sp>
        <p:nvSpPr>
          <p:cNvPr id="24" name="Rectangle 23">
            <a:extLst>
              <a:ext uri="{FF2B5EF4-FFF2-40B4-BE49-F238E27FC236}">
                <a16:creationId xmlns:a16="http://schemas.microsoft.com/office/drawing/2014/main" id="{63712370-D076-DD25-CEE6-F9C402EE5763}"/>
              </a:ext>
            </a:extLst>
          </p:cNvPr>
          <p:cNvSpPr/>
          <p:nvPr/>
        </p:nvSpPr>
        <p:spPr>
          <a:xfrm>
            <a:off x="955480" y="3238501"/>
            <a:ext cx="2101468" cy="521929"/>
          </a:xfrm>
          <a:prstGeom prst="rect">
            <a:avLst/>
          </a:prstGeom>
          <a:ln w="254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1400" b="1" i="1" dirty="0"/>
              <a:t>Land Owner</a:t>
            </a:r>
          </a:p>
        </p:txBody>
      </p:sp>
      <p:sp>
        <p:nvSpPr>
          <p:cNvPr id="25" name="Rectangle 24">
            <a:extLst>
              <a:ext uri="{FF2B5EF4-FFF2-40B4-BE49-F238E27FC236}">
                <a16:creationId xmlns:a16="http://schemas.microsoft.com/office/drawing/2014/main" id="{64B95B13-B382-B104-B24C-7C20B96F4B08}"/>
              </a:ext>
            </a:extLst>
          </p:cNvPr>
          <p:cNvSpPr/>
          <p:nvPr/>
        </p:nvSpPr>
        <p:spPr>
          <a:xfrm>
            <a:off x="7734299" y="3297411"/>
            <a:ext cx="3286125" cy="521929"/>
          </a:xfrm>
          <a:prstGeom prst="rect">
            <a:avLst/>
          </a:prstGeom>
          <a:ln w="254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1400" b="1" i="1" dirty="0"/>
              <a:t>Developer</a:t>
            </a:r>
          </a:p>
        </p:txBody>
      </p:sp>
      <p:sp>
        <p:nvSpPr>
          <p:cNvPr id="45" name="Arrow: Curved Down 44">
            <a:extLst>
              <a:ext uri="{FF2B5EF4-FFF2-40B4-BE49-F238E27FC236}">
                <a16:creationId xmlns:a16="http://schemas.microsoft.com/office/drawing/2014/main" id="{5853A924-F84F-DB12-417E-B4D9CFE0D217}"/>
              </a:ext>
            </a:extLst>
          </p:cNvPr>
          <p:cNvSpPr/>
          <p:nvPr/>
        </p:nvSpPr>
        <p:spPr>
          <a:xfrm>
            <a:off x="2038350" y="2419350"/>
            <a:ext cx="7715250" cy="819151"/>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
        <p:nvSpPr>
          <p:cNvPr id="47" name="Rectangle 46">
            <a:extLst>
              <a:ext uri="{FF2B5EF4-FFF2-40B4-BE49-F238E27FC236}">
                <a16:creationId xmlns:a16="http://schemas.microsoft.com/office/drawing/2014/main" id="{FF325131-9879-211A-C47C-5022F4047887}"/>
              </a:ext>
            </a:extLst>
          </p:cNvPr>
          <p:cNvSpPr/>
          <p:nvPr/>
        </p:nvSpPr>
        <p:spPr>
          <a:xfrm>
            <a:off x="1371599" y="5838825"/>
            <a:ext cx="9429751" cy="6477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b="1" i="1" dirty="0"/>
              <a:t>Customers </a:t>
            </a:r>
          </a:p>
        </p:txBody>
      </p:sp>
      <p:cxnSp>
        <p:nvCxnSpPr>
          <p:cNvPr id="49" name="Straight Arrow Connector 48">
            <a:extLst>
              <a:ext uri="{FF2B5EF4-FFF2-40B4-BE49-F238E27FC236}">
                <a16:creationId xmlns:a16="http://schemas.microsoft.com/office/drawing/2014/main" id="{EAA42497-F7F1-5659-F90E-FA87EFBF43FD}"/>
              </a:ext>
            </a:extLst>
          </p:cNvPr>
          <p:cNvCxnSpPr/>
          <p:nvPr/>
        </p:nvCxnSpPr>
        <p:spPr>
          <a:xfrm>
            <a:off x="1743075" y="3819340"/>
            <a:ext cx="0" cy="197186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1" name="Straight Arrow Connector 50">
            <a:extLst>
              <a:ext uri="{FF2B5EF4-FFF2-40B4-BE49-F238E27FC236}">
                <a16:creationId xmlns:a16="http://schemas.microsoft.com/office/drawing/2014/main" id="{AC0D8801-D20C-2CC9-140B-CADB8F0867F5}"/>
              </a:ext>
            </a:extLst>
          </p:cNvPr>
          <p:cNvCxnSpPr/>
          <p:nvPr/>
        </p:nvCxnSpPr>
        <p:spPr>
          <a:xfrm>
            <a:off x="9963150" y="3819340"/>
            <a:ext cx="0" cy="195281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Arrow: Curved Left 57">
            <a:extLst>
              <a:ext uri="{FF2B5EF4-FFF2-40B4-BE49-F238E27FC236}">
                <a16:creationId xmlns:a16="http://schemas.microsoft.com/office/drawing/2014/main" id="{602593BF-2BD2-AF14-BDCF-CADD43A8773E}"/>
              </a:ext>
            </a:extLst>
          </p:cNvPr>
          <p:cNvSpPr/>
          <p:nvPr/>
        </p:nvSpPr>
        <p:spPr>
          <a:xfrm rot="5400000">
            <a:off x="4765572" y="545562"/>
            <a:ext cx="1878554" cy="8308289"/>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
        <p:nvSpPr>
          <p:cNvPr id="60" name="Oval 59">
            <a:extLst>
              <a:ext uri="{FF2B5EF4-FFF2-40B4-BE49-F238E27FC236}">
                <a16:creationId xmlns:a16="http://schemas.microsoft.com/office/drawing/2014/main" id="{93BB1255-5ED8-91CA-3111-75928A87BBC2}"/>
              </a:ext>
            </a:extLst>
          </p:cNvPr>
          <p:cNvSpPr/>
          <p:nvPr/>
        </p:nvSpPr>
        <p:spPr>
          <a:xfrm>
            <a:off x="10086975" y="4638675"/>
            <a:ext cx="1390649" cy="447675"/>
          </a:xfrm>
          <a:prstGeom prst="ellips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Sale of units </a:t>
            </a:r>
          </a:p>
        </p:txBody>
      </p:sp>
      <p:sp>
        <p:nvSpPr>
          <p:cNvPr id="66" name="Oval 65">
            <a:extLst>
              <a:ext uri="{FF2B5EF4-FFF2-40B4-BE49-F238E27FC236}">
                <a16:creationId xmlns:a16="http://schemas.microsoft.com/office/drawing/2014/main" id="{29080632-5767-8166-76D1-2A60D967BC7F}"/>
              </a:ext>
            </a:extLst>
          </p:cNvPr>
          <p:cNvSpPr/>
          <p:nvPr/>
        </p:nvSpPr>
        <p:spPr>
          <a:xfrm>
            <a:off x="493431" y="4562475"/>
            <a:ext cx="1249642" cy="521929"/>
          </a:xfrm>
          <a:prstGeom prst="ellips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Sale of units</a:t>
            </a:r>
          </a:p>
        </p:txBody>
      </p:sp>
      <p:sp>
        <p:nvSpPr>
          <p:cNvPr id="67" name="Oval 66">
            <a:extLst>
              <a:ext uri="{FF2B5EF4-FFF2-40B4-BE49-F238E27FC236}">
                <a16:creationId xmlns:a16="http://schemas.microsoft.com/office/drawing/2014/main" id="{11E6FA9D-EB2F-9EAE-46B5-CE79C7BA47C3}"/>
              </a:ext>
            </a:extLst>
          </p:cNvPr>
          <p:cNvSpPr/>
          <p:nvPr/>
        </p:nvSpPr>
        <p:spPr>
          <a:xfrm>
            <a:off x="4867276" y="4962525"/>
            <a:ext cx="2162167" cy="552450"/>
          </a:xfrm>
          <a:prstGeom prst="ellips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Construction Service</a:t>
            </a:r>
          </a:p>
        </p:txBody>
      </p:sp>
      <p:sp>
        <p:nvSpPr>
          <p:cNvPr id="68" name="Oval 67">
            <a:extLst>
              <a:ext uri="{FF2B5EF4-FFF2-40B4-BE49-F238E27FC236}">
                <a16:creationId xmlns:a16="http://schemas.microsoft.com/office/drawing/2014/main" id="{868F4039-54BC-E3E1-5B9B-25971F5BA9E7}"/>
              </a:ext>
            </a:extLst>
          </p:cNvPr>
          <p:cNvSpPr/>
          <p:nvPr/>
        </p:nvSpPr>
        <p:spPr>
          <a:xfrm>
            <a:off x="4981575" y="2038350"/>
            <a:ext cx="1219200" cy="322090"/>
          </a:xfrm>
          <a:prstGeom prst="ellips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TDR</a:t>
            </a:r>
          </a:p>
        </p:txBody>
      </p:sp>
      <p:sp>
        <p:nvSpPr>
          <p:cNvPr id="9" name="Rectangle: Rounded Corners 8">
            <a:extLst>
              <a:ext uri="{FF2B5EF4-FFF2-40B4-BE49-F238E27FC236}">
                <a16:creationId xmlns:a16="http://schemas.microsoft.com/office/drawing/2014/main" id="{EFC3043A-49D3-D4BD-400E-DB94C46A36B7}"/>
              </a:ext>
            </a:extLst>
          </p:cNvPr>
          <p:cNvSpPr/>
          <p:nvPr/>
        </p:nvSpPr>
        <p:spPr>
          <a:xfrm>
            <a:off x="5722374" y="4734129"/>
            <a:ext cx="373621" cy="228395"/>
          </a:xfrm>
          <a:prstGeom prst="roundRect">
            <a:avLst/>
          </a:prstGeom>
          <a:noFill/>
          <a:ln>
            <a:noFill/>
          </a:ln>
        </p:spPr>
        <p:style>
          <a:lnRef idx="0">
            <a:scrgbClr r="0" g="0" b="0"/>
          </a:lnRef>
          <a:fillRef idx="0">
            <a:scrgbClr r="0" g="0" b="0"/>
          </a:fillRef>
          <a:effectRef idx="0">
            <a:scrgbClr r="0" g="0" b="0"/>
          </a:effectRef>
          <a:fontRef idx="minor">
            <a:schemeClr val="accent3"/>
          </a:fontRef>
        </p:style>
        <p:txBody>
          <a:bodyPr rtlCol="0" anchor="ctr"/>
          <a:lstStyle/>
          <a:p>
            <a:pPr algn="ctr"/>
            <a:endParaRPr lang="en-IN" dirty="0"/>
          </a:p>
        </p:txBody>
      </p:sp>
      <p:sp>
        <p:nvSpPr>
          <p:cNvPr id="10" name="Oval 9">
            <a:extLst>
              <a:ext uri="{FF2B5EF4-FFF2-40B4-BE49-F238E27FC236}">
                <a16:creationId xmlns:a16="http://schemas.microsoft.com/office/drawing/2014/main" id="{862FA0C5-0C26-A11A-0B68-EF7FBD305CE2}"/>
              </a:ext>
            </a:extLst>
          </p:cNvPr>
          <p:cNvSpPr/>
          <p:nvPr/>
        </p:nvSpPr>
        <p:spPr>
          <a:xfrm>
            <a:off x="11477624" y="4531517"/>
            <a:ext cx="537394" cy="55288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3</a:t>
            </a:r>
            <a:endParaRPr lang="en-IN" dirty="0">
              <a:solidFill>
                <a:srgbClr val="FF0000"/>
              </a:solidFill>
            </a:endParaRPr>
          </a:p>
        </p:txBody>
      </p:sp>
      <p:sp>
        <p:nvSpPr>
          <p:cNvPr id="11" name="Oval 10">
            <a:extLst>
              <a:ext uri="{FF2B5EF4-FFF2-40B4-BE49-F238E27FC236}">
                <a16:creationId xmlns:a16="http://schemas.microsoft.com/office/drawing/2014/main" id="{FE167D5C-2E9F-1DC3-A4FA-4C15FE3A24EB}"/>
              </a:ext>
            </a:extLst>
          </p:cNvPr>
          <p:cNvSpPr/>
          <p:nvPr/>
        </p:nvSpPr>
        <p:spPr>
          <a:xfrm>
            <a:off x="-1" y="4571882"/>
            <a:ext cx="415355" cy="55288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4</a:t>
            </a:r>
            <a:endParaRPr lang="en-IN" dirty="0">
              <a:solidFill>
                <a:srgbClr val="FF0000"/>
              </a:solidFill>
            </a:endParaRPr>
          </a:p>
        </p:txBody>
      </p:sp>
      <p:sp>
        <p:nvSpPr>
          <p:cNvPr id="12" name="Oval 11">
            <a:extLst>
              <a:ext uri="{FF2B5EF4-FFF2-40B4-BE49-F238E27FC236}">
                <a16:creationId xmlns:a16="http://schemas.microsoft.com/office/drawing/2014/main" id="{DBAE3568-4F24-6EAE-8C4F-D5C41D0395E9}"/>
              </a:ext>
            </a:extLst>
          </p:cNvPr>
          <p:cNvSpPr/>
          <p:nvPr/>
        </p:nvSpPr>
        <p:spPr>
          <a:xfrm>
            <a:off x="5383008" y="1417420"/>
            <a:ext cx="488540" cy="55288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1</a:t>
            </a:r>
            <a:endParaRPr lang="en-IN" dirty="0">
              <a:solidFill>
                <a:srgbClr val="FF0000"/>
              </a:solidFill>
            </a:endParaRPr>
          </a:p>
        </p:txBody>
      </p:sp>
      <p:sp>
        <p:nvSpPr>
          <p:cNvPr id="13" name="Oval 12">
            <a:extLst>
              <a:ext uri="{FF2B5EF4-FFF2-40B4-BE49-F238E27FC236}">
                <a16:creationId xmlns:a16="http://schemas.microsoft.com/office/drawing/2014/main" id="{B72837D5-CD90-1588-4FCB-5C36841F8DE8}"/>
              </a:ext>
            </a:extLst>
          </p:cNvPr>
          <p:cNvSpPr/>
          <p:nvPr/>
        </p:nvSpPr>
        <p:spPr>
          <a:xfrm>
            <a:off x="5565687" y="4401917"/>
            <a:ext cx="488540" cy="55288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2</a:t>
            </a:r>
            <a:endParaRPr lang="en-IN" dirty="0">
              <a:solidFill>
                <a:srgbClr val="FF0000"/>
              </a:solidFill>
            </a:endParaRPr>
          </a:p>
        </p:txBody>
      </p:sp>
    </p:spTree>
    <p:extLst>
      <p:ext uri="{BB962C8B-B14F-4D97-AF65-F5344CB8AC3E}">
        <p14:creationId xmlns:p14="http://schemas.microsoft.com/office/powerpoint/2010/main" val="345362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90859-C0EF-C1D9-F680-742B9FEE1BF7}"/>
              </a:ext>
            </a:extLst>
          </p:cNvPr>
          <p:cNvSpPr>
            <a:spLocks noGrp="1"/>
          </p:cNvSpPr>
          <p:nvPr>
            <p:ph type="title"/>
          </p:nvPr>
        </p:nvSpPr>
        <p:spPr>
          <a:xfrm>
            <a:off x="838200" y="365126"/>
            <a:ext cx="10515600" cy="1187450"/>
          </a:xfrm>
        </p:spPr>
        <p:txBody>
          <a:bodyPr/>
          <a:lstStyle/>
          <a:p>
            <a:r>
              <a:rPr lang="en-US" dirty="0"/>
              <a:t>	</a:t>
            </a:r>
            <a:r>
              <a:rPr lang="en-US" sz="3800" b="1" dirty="0">
                <a:solidFill>
                  <a:srgbClr val="FF0000"/>
                </a:solidFill>
              </a:rPr>
              <a:t>GST on sale of flats / units to the Customers</a:t>
            </a:r>
            <a:endParaRPr lang="en-IN" sz="3800" dirty="0"/>
          </a:p>
        </p:txBody>
      </p:sp>
      <p:sp>
        <p:nvSpPr>
          <p:cNvPr id="3" name="Content Placeholder 2">
            <a:extLst>
              <a:ext uri="{FF2B5EF4-FFF2-40B4-BE49-F238E27FC236}">
                <a16:creationId xmlns:a16="http://schemas.microsoft.com/office/drawing/2014/main" id="{1F08B04A-0D20-B2C6-52FA-A4FE3D1A6795}"/>
              </a:ext>
            </a:extLst>
          </p:cNvPr>
          <p:cNvSpPr>
            <a:spLocks noGrp="1"/>
          </p:cNvSpPr>
          <p:nvPr>
            <p:ph idx="1"/>
          </p:nvPr>
        </p:nvSpPr>
        <p:spPr>
          <a:xfrm>
            <a:off x="828964" y="1459345"/>
            <a:ext cx="10515600" cy="4858328"/>
          </a:xfrm>
        </p:spPr>
        <p:txBody>
          <a:bodyPr>
            <a:normAutofit/>
          </a:bodyPr>
          <a:lstStyle/>
          <a:p>
            <a:pPr algn="just"/>
            <a:r>
              <a:rPr lang="en-US" dirty="0"/>
              <a:t>Sale of units after OC / </a:t>
            </a:r>
            <a:r>
              <a:rPr lang="en-IN" dirty="0"/>
              <a:t>first occupation, whichever is earlier – </a:t>
            </a:r>
            <a:r>
              <a:rPr lang="en-IN" dirty="0">
                <a:solidFill>
                  <a:srgbClr val="FF0000"/>
                </a:solidFill>
              </a:rPr>
              <a:t>Not a supply </a:t>
            </a:r>
            <a:r>
              <a:rPr lang="en-IN" dirty="0"/>
              <a:t>(Entry no. 5 of Sch-III) - </a:t>
            </a:r>
            <a:r>
              <a:rPr lang="en-IN" dirty="0">
                <a:solidFill>
                  <a:srgbClr val="00B050"/>
                </a:solidFill>
              </a:rPr>
              <a:t>✔</a:t>
            </a:r>
          </a:p>
          <a:p>
            <a:pPr algn="just"/>
            <a:endParaRPr lang="en-US" sz="300" b="1" dirty="0"/>
          </a:p>
          <a:p>
            <a:pPr algn="just"/>
            <a:r>
              <a:rPr lang="en-US" b="1" dirty="0"/>
              <a:t>Construction </a:t>
            </a:r>
            <a:r>
              <a:rPr lang="en-US" dirty="0"/>
              <a:t>of building with an intention to sale and part or full consideration received before CC or FC – </a:t>
            </a:r>
            <a:r>
              <a:rPr lang="en-US" dirty="0">
                <a:solidFill>
                  <a:srgbClr val="FF0000"/>
                </a:solidFill>
              </a:rPr>
              <a:t>Service - Entry no. 5(b) of Schedule-II</a:t>
            </a:r>
            <a:r>
              <a:rPr lang="en-US" dirty="0"/>
              <a:t> </a:t>
            </a:r>
            <a:r>
              <a:rPr lang="en-US" dirty="0">
                <a:solidFill>
                  <a:srgbClr val="FF0000"/>
                </a:solidFill>
              </a:rPr>
              <a:t> </a:t>
            </a:r>
          </a:p>
          <a:p>
            <a:pPr algn="just"/>
            <a:r>
              <a:rPr lang="en-US" dirty="0"/>
              <a:t>Value – </a:t>
            </a:r>
            <a:r>
              <a:rPr lang="en-US" dirty="0">
                <a:solidFill>
                  <a:srgbClr val="FF0000"/>
                </a:solidFill>
              </a:rPr>
              <a:t>Transaction value </a:t>
            </a:r>
            <a:r>
              <a:rPr lang="en-US" dirty="0"/>
              <a:t> - Sec - 15</a:t>
            </a:r>
          </a:p>
          <a:p>
            <a:pPr algn="just"/>
            <a:r>
              <a:rPr lang="en-US" dirty="0"/>
              <a:t>Rate – </a:t>
            </a:r>
            <a:r>
              <a:rPr lang="en-US" dirty="0">
                <a:solidFill>
                  <a:srgbClr val="FF0000"/>
                </a:solidFill>
              </a:rPr>
              <a:t>1%, 5%, 12% </a:t>
            </a:r>
            <a:r>
              <a:rPr lang="en-US" dirty="0"/>
              <a:t>- N. No. 11/2017-CT(R) (as amended)</a:t>
            </a:r>
          </a:p>
          <a:p>
            <a:pPr algn="just"/>
            <a:r>
              <a:rPr lang="en-US" dirty="0"/>
              <a:t>Time of supply – </a:t>
            </a:r>
            <a:r>
              <a:rPr lang="en-US" dirty="0">
                <a:solidFill>
                  <a:srgbClr val="FF0000"/>
                </a:solidFill>
              </a:rPr>
              <a:t>earlier of invoice or payment </a:t>
            </a:r>
            <a:r>
              <a:rPr lang="en-US" dirty="0"/>
              <a:t>- Sec 13(2)</a:t>
            </a:r>
          </a:p>
          <a:p>
            <a:pPr marL="0" indent="0" algn="just">
              <a:buNone/>
            </a:pPr>
            <a:r>
              <a:rPr lang="en-US" sz="1800" dirty="0">
                <a:solidFill>
                  <a:srgbClr val="FF0000"/>
                </a:solidFill>
              </a:rPr>
              <a:t>*</a:t>
            </a:r>
            <a:r>
              <a:rPr lang="en-US" sz="1800" dirty="0"/>
              <a:t> Landowner is eligible for ITC - tax charged by developer – </a:t>
            </a:r>
          </a:p>
          <a:p>
            <a:pPr marL="857250" lvl="1" indent="-400050" algn="just">
              <a:buFont typeface="+mj-lt"/>
              <a:buAutoNum type="romanLcPeriod"/>
            </a:pPr>
            <a:r>
              <a:rPr lang="en-US" sz="1400" dirty="0"/>
              <a:t>if such flats are further supplied before OC </a:t>
            </a:r>
          </a:p>
          <a:p>
            <a:pPr marL="857250" lvl="1" indent="-400050" algn="just">
              <a:buFont typeface="+mj-lt"/>
              <a:buAutoNum type="romanLcPeriod"/>
            </a:pPr>
            <a:r>
              <a:rPr lang="en-US" sz="1400" dirty="0"/>
              <a:t>Pays tax not less then the amount of tax charged by developer on construction </a:t>
            </a:r>
          </a:p>
        </p:txBody>
      </p:sp>
      <p:sp>
        <p:nvSpPr>
          <p:cNvPr id="4" name="Flowchart: Connector 3">
            <a:extLst>
              <a:ext uri="{FF2B5EF4-FFF2-40B4-BE49-F238E27FC236}">
                <a16:creationId xmlns:a16="http://schemas.microsoft.com/office/drawing/2014/main" id="{7F7B1B62-F317-0D3E-E434-46A76E4857F8}"/>
              </a:ext>
            </a:extLst>
          </p:cNvPr>
          <p:cNvSpPr/>
          <p:nvPr/>
        </p:nvSpPr>
        <p:spPr>
          <a:xfrm>
            <a:off x="581891" y="681036"/>
            <a:ext cx="1006763" cy="695181"/>
          </a:xfrm>
          <a:prstGeom prst="flowChartConnector">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0000"/>
                </a:solidFill>
              </a:rPr>
              <a:t>3 &amp; 4</a:t>
            </a:r>
            <a:endParaRPr lang="en-IN" b="1" dirty="0">
              <a:solidFill>
                <a:srgbClr val="FF0000"/>
              </a:solidFill>
            </a:endParaRPr>
          </a:p>
        </p:txBody>
      </p:sp>
    </p:spTree>
    <p:extLst>
      <p:ext uri="{BB962C8B-B14F-4D97-AF65-F5344CB8AC3E}">
        <p14:creationId xmlns:p14="http://schemas.microsoft.com/office/powerpoint/2010/main" val="4204465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19214-98C2-1000-05A6-A9EFADEC778A}"/>
              </a:ext>
            </a:extLst>
          </p:cNvPr>
          <p:cNvSpPr>
            <a:spLocks noGrp="1"/>
          </p:cNvSpPr>
          <p:nvPr>
            <p:ph type="title"/>
          </p:nvPr>
        </p:nvSpPr>
        <p:spPr>
          <a:xfrm>
            <a:off x="838200" y="190501"/>
            <a:ext cx="10515600" cy="1276349"/>
          </a:xfrm>
        </p:spPr>
        <p:txBody>
          <a:bodyPr>
            <a:normAutofit/>
          </a:bodyPr>
          <a:lstStyle/>
          <a:p>
            <a:r>
              <a:rPr lang="en-US" sz="3800" dirty="0"/>
              <a:t>	</a:t>
            </a:r>
            <a:r>
              <a:rPr lang="en-US" sz="3800" b="1" dirty="0">
                <a:solidFill>
                  <a:srgbClr val="FF0000"/>
                </a:solidFill>
              </a:rPr>
              <a:t>Issues in sale of flats / units to Customers </a:t>
            </a:r>
            <a:endParaRPr lang="en-IN" sz="3800" b="1" dirty="0">
              <a:solidFill>
                <a:srgbClr val="FF0000"/>
              </a:solidFill>
            </a:endParaRPr>
          </a:p>
        </p:txBody>
      </p:sp>
      <p:sp>
        <p:nvSpPr>
          <p:cNvPr id="3" name="Content Placeholder 2">
            <a:extLst>
              <a:ext uri="{FF2B5EF4-FFF2-40B4-BE49-F238E27FC236}">
                <a16:creationId xmlns:a16="http://schemas.microsoft.com/office/drawing/2014/main" id="{2B560CF1-0417-AD07-28AB-AF5CB9921061}"/>
              </a:ext>
            </a:extLst>
          </p:cNvPr>
          <p:cNvSpPr>
            <a:spLocks noGrp="1"/>
          </p:cNvSpPr>
          <p:nvPr>
            <p:ph idx="1"/>
          </p:nvPr>
        </p:nvSpPr>
        <p:spPr>
          <a:xfrm>
            <a:off x="838200" y="1466850"/>
            <a:ext cx="10515600" cy="4710113"/>
          </a:xfrm>
        </p:spPr>
        <p:txBody>
          <a:bodyPr>
            <a:normAutofit lnSpcReduction="10000"/>
          </a:bodyPr>
          <a:lstStyle/>
          <a:p>
            <a:pPr marL="571500" indent="-571500" algn="just">
              <a:buFont typeface="+mj-lt"/>
              <a:buAutoNum type="romanLcPeriod"/>
            </a:pPr>
            <a:r>
              <a:rPr lang="en-IN" dirty="0"/>
              <a:t>Is sale of under constructing unit/flats fit under definition of </a:t>
            </a:r>
            <a:r>
              <a:rPr lang="en-IN" dirty="0">
                <a:solidFill>
                  <a:srgbClr val="FF0000"/>
                </a:solidFill>
              </a:rPr>
              <a:t>supply ??</a:t>
            </a:r>
            <a:r>
              <a:rPr lang="en-IN" dirty="0"/>
              <a:t> – </a:t>
            </a:r>
            <a:r>
              <a:rPr lang="en-IN" dirty="0">
                <a:solidFill>
                  <a:srgbClr val="FF0000"/>
                </a:solidFill>
              </a:rPr>
              <a:t>Good or Service or both</a:t>
            </a:r>
          </a:p>
          <a:p>
            <a:pPr marL="571500" indent="-571500" algn="just">
              <a:buFont typeface="+mj-lt"/>
              <a:buAutoNum type="romanLcPeriod"/>
            </a:pPr>
            <a:r>
              <a:rPr lang="en-IN" dirty="0"/>
              <a:t>Sale of under constructed flats </a:t>
            </a:r>
            <a:r>
              <a:rPr lang="en-IN" dirty="0">
                <a:solidFill>
                  <a:srgbClr val="FF0000"/>
                </a:solidFill>
              </a:rPr>
              <a:t>by landowner </a:t>
            </a:r>
            <a:r>
              <a:rPr lang="en-IN" dirty="0"/>
              <a:t>fit under Entry no. 5(b) of Schedule-II ??</a:t>
            </a:r>
          </a:p>
          <a:p>
            <a:pPr marL="571500" indent="-571500" algn="just">
              <a:buFont typeface="+mj-lt"/>
              <a:buAutoNum type="romanLcPeriod"/>
            </a:pPr>
            <a:r>
              <a:rPr lang="en-IN" dirty="0"/>
              <a:t>Landowner – </a:t>
            </a:r>
            <a:r>
              <a:rPr lang="en-IN" dirty="0">
                <a:solidFill>
                  <a:srgbClr val="FF0000"/>
                </a:solidFill>
              </a:rPr>
              <a:t>investment sale or business sale </a:t>
            </a:r>
            <a:r>
              <a:rPr lang="en-IN" dirty="0"/>
              <a:t>?</a:t>
            </a:r>
          </a:p>
          <a:p>
            <a:pPr marL="571500" indent="-571500" algn="just">
              <a:buFont typeface="+mj-lt"/>
              <a:buAutoNum type="romanLcPeriod"/>
            </a:pPr>
            <a:r>
              <a:rPr lang="en-IN" dirty="0">
                <a:solidFill>
                  <a:srgbClr val="FF0000"/>
                </a:solidFill>
              </a:rPr>
              <a:t>Only 1/3</a:t>
            </a:r>
            <a:r>
              <a:rPr lang="en-IN" baseline="30000" dirty="0">
                <a:solidFill>
                  <a:srgbClr val="FF0000"/>
                </a:solidFill>
              </a:rPr>
              <a:t>rd</a:t>
            </a:r>
            <a:r>
              <a:rPr lang="en-IN" dirty="0">
                <a:solidFill>
                  <a:srgbClr val="FF0000"/>
                </a:solidFill>
              </a:rPr>
              <a:t> deduction</a:t>
            </a:r>
            <a:r>
              <a:rPr lang="en-IN" dirty="0"/>
              <a:t> towards land component </a:t>
            </a:r>
            <a:r>
              <a:rPr lang="en-IN" sz="2400" dirty="0"/>
              <a:t>??- </a:t>
            </a:r>
            <a:r>
              <a:rPr lang="en-US" sz="2400" dirty="0"/>
              <a:t>What happens if the land value and goods &amp; services separately specified?</a:t>
            </a:r>
            <a:r>
              <a:rPr lang="en-IN" sz="2400" dirty="0"/>
              <a:t> - </a:t>
            </a:r>
            <a:r>
              <a:rPr lang="en-US" sz="2400" dirty="0" err="1"/>
              <a:t>Munjaal</a:t>
            </a:r>
            <a:r>
              <a:rPr lang="en-US" sz="2400" dirty="0"/>
              <a:t> </a:t>
            </a:r>
            <a:r>
              <a:rPr lang="en-US" sz="2400" dirty="0" err="1"/>
              <a:t>Manishbhai</a:t>
            </a:r>
            <a:r>
              <a:rPr lang="en-US" sz="2400" dirty="0"/>
              <a:t> Bhatt Vs. UOI – SCA No. 1350 Of 2021 - Gujarat HC , SC of WIPRO it clearly states deeming is not applicable when value is ascertainable from transaction.</a:t>
            </a:r>
            <a:endParaRPr lang="en-IN" sz="2400" dirty="0"/>
          </a:p>
          <a:p>
            <a:pPr marL="571500" indent="-571500" algn="just">
              <a:buFont typeface="+mj-lt"/>
              <a:buAutoNum type="romanLcPeriod"/>
            </a:pPr>
            <a:r>
              <a:rPr lang="en-IN" dirty="0"/>
              <a:t>N. no. 11/2017-CTR (as amended) issued u/s. 9(1) - </a:t>
            </a:r>
            <a:r>
              <a:rPr lang="en-IN" dirty="0">
                <a:solidFill>
                  <a:srgbClr val="FF0000"/>
                </a:solidFill>
              </a:rPr>
              <a:t>prescribed conditions against rate </a:t>
            </a:r>
            <a:r>
              <a:rPr lang="en-IN" dirty="0"/>
              <a:t>i.e., without ITC </a:t>
            </a:r>
            <a:r>
              <a:rPr lang="en-IN" dirty="0">
                <a:solidFill>
                  <a:srgbClr val="FF0000"/>
                </a:solidFill>
              </a:rPr>
              <a:t>is valid ?? </a:t>
            </a:r>
          </a:p>
          <a:p>
            <a:pPr marL="0" indent="0" algn="just">
              <a:buNone/>
            </a:pPr>
            <a:endParaRPr lang="en-IN" dirty="0"/>
          </a:p>
        </p:txBody>
      </p:sp>
      <p:sp>
        <p:nvSpPr>
          <p:cNvPr id="5" name="Oval 4">
            <a:extLst>
              <a:ext uri="{FF2B5EF4-FFF2-40B4-BE49-F238E27FC236}">
                <a16:creationId xmlns:a16="http://schemas.microsoft.com/office/drawing/2014/main" id="{2C18A1A4-3FBE-4D62-E3C2-B08666D9C4C8}"/>
              </a:ext>
            </a:extLst>
          </p:cNvPr>
          <p:cNvSpPr/>
          <p:nvPr/>
        </p:nvSpPr>
        <p:spPr>
          <a:xfrm>
            <a:off x="190500" y="267855"/>
            <a:ext cx="1315027" cy="905163"/>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0000"/>
                </a:solidFill>
              </a:rPr>
              <a:t>3 &amp; 4</a:t>
            </a:r>
            <a:endParaRPr lang="en-IN" b="1" dirty="0">
              <a:solidFill>
                <a:srgbClr val="FF0000"/>
              </a:solidFill>
            </a:endParaRPr>
          </a:p>
        </p:txBody>
      </p:sp>
    </p:spTree>
    <p:extLst>
      <p:ext uri="{BB962C8B-B14F-4D97-AF65-F5344CB8AC3E}">
        <p14:creationId xmlns:p14="http://schemas.microsoft.com/office/powerpoint/2010/main" val="3263078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05C79-C3B4-0025-3B78-050FE207D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A768F-B3AA-B9FD-393B-748E2BF2BA6F}"/>
              </a:ext>
            </a:extLst>
          </p:cNvPr>
          <p:cNvSpPr>
            <a:spLocks noGrp="1"/>
          </p:cNvSpPr>
          <p:nvPr>
            <p:ph type="title"/>
          </p:nvPr>
        </p:nvSpPr>
        <p:spPr/>
        <p:txBody>
          <a:bodyPr/>
          <a:lstStyle/>
          <a:p>
            <a:r>
              <a:rPr lang="en-US" sz="3800" b="1" dirty="0">
                <a:solidFill>
                  <a:srgbClr val="FF0000"/>
                </a:solidFill>
              </a:rPr>
              <a:t>GST on constructed units allocated to Landowners </a:t>
            </a:r>
            <a:endParaRPr lang="en-IN" sz="3800" dirty="0"/>
          </a:p>
        </p:txBody>
      </p:sp>
      <p:sp>
        <p:nvSpPr>
          <p:cNvPr id="3" name="Content Placeholder 2">
            <a:extLst>
              <a:ext uri="{FF2B5EF4-FFF2-40B4-BE49-F238E27FC236}">
                <a16:creationId xmlns:a16="http://schemas.microsoft.com/office/drawing/2014/main" id="{3EDBDDC7-C15F-6749-8FCB-DDBF7541205F}"/>
              </a:ext>
            </a:extLst>
          </p:cNvPr>
          <p:cNvSpPr>
            <a:spLocks noGrp="1"/>
          </p:cNvSpPr>
          <p:nvPr>
            <p:ph idx="1"/>
          </p:nvPr>
        </p:nvSpPr>
        <p:spPr>
          <a:xfrm>
            <a:off x="828963" y="1825625"/>
            <a:ext cx="10801061" cy="4351338"/>
          </a:xfrm>
        </p:spPr>
        <p:txBody>
          <a:bodyPr>
            <a:normAutofit/>
          </a:bodyPr>
          <a:lstStyle/>
          <a:p>
            <a:r>
              <a:rPr lang="en-US" dirty="0"/>
              <a:t>Supply of works contract</a:t>
            </a:r>
          </a:p>
          <a:p>
            <a:r>
              <a:rPr lang="en-US" dirty="0"/>
              <a:t>Rate – 5%, 18%</a:t>
            </a:r>
          </a:p>
          <a:p>
            <a:r>
              <a:rPr lang="en-US" dirty="0"/>
              <a:t>Value</a:t>
            </a:r>
          </a:p>
          <a:p>
            <a:pPr marL="571500" indent="-571500">
              <a:buFont typeface="+mj-lt"/>
              <a:buAutoNum type="romanLcPeriod"/>
            </a:pPr>
            <a:r>
              <a:rPr lang="en-US" dirty="0"/>
              <a:t>Between 01-07-2017 to 31-03-2019 - </a:t>
            </a:r>
            <a:r>
              <a:rPr lang="en-US" dirty="0">
                <a:solidFill>
                  <a:srgbClr val="FF0000"/>
                </a:solidFill>
              </a:rPr>
              <a:t>Transaction value </a:t>
            </a:r>
            <a:r>
              <a:rPr lang="en-US" dirty="0"/>
              <a:t> - Sec – 15</a:t>
            </a:r>
          </a:p>
          <a:p>
            <a:pPr marL="571500" indent="-571500">
              <a:buFont typeface="+mj-lt"/>
              <a:buAutoNum type="romanLcPeriod"/>
            </a:pPr>
            <a:r>
              <a:rPr lang="en-US" dirty="0" err="1"/>
              <a:t>W.e.f</a:t>
            </a:r>
            <a:r>
              <a:rPr lang="en-US" dirty="0"/>
              <a:t> 01-04-2019 - </a:t>
            </a:r>
            <a:r>
              <a:rPr lang="en-US" dirty="0">
                <a:solidFill>
                  <a:srgbClr val="FF0000"/>
                </a:solidFill>
              </a:rPr>
              <a:t>similar apartment in the project nearest to the date of DAGPA - </a:t>
            </a:r>
            <a:r>
              <a:rPr lang="en-US" dirty="0"/>
              <a:t>para 2A of </a:t>
            </a:r>
            <a:r>
              <a:rPr lang="en-US" dirty="0" err="1"/>
              <a:t>N.No</a:t>
            </a:r>
            <a:r>
              <a:rPr lang="en-US" dirty="0"/>
              <a:t>. 12/2017-CT(R)</a:t>
            </a:r>
          </a:p>
          <a:p>
            <a:r>
              <a:rPr lang="en-US" dirty="0"/>
              <a:t>Time of supply – </a:t>
            </a:r>
            <a:r>
              <a:rPr lang="en-US" dirty="0">
                <a:solidFill>
                  <a:srgbClr val="FF0000"/>
                </a:solidFill>
              </a:rPr>
              <a:t>not later than date of CC/FO </a:t>
            </a:r>
            <a:r>
              <a:rPr lang="en-US" dirty="0"/>
              <a:t>- </a:t>
            </a:r>
            <a:r>
              <a:rPr lang="en-US" dirty="0" err="1"/>
              <a:t>N.No</a:t>
            </a:r>
            <a:r>
              <a:rPr lang="en-US" dirty="0"/>
              <a:t>. 03/2021-CT(R)</a:t>
            </a:r>
          </a:p>
          <a:p>
            <a:pPr marL="0" indent="0">
              <a:buNone/>
            </a:pPr>
            <a:endParaRPr lang="en-IN" dirty="0"/>
          </a:p>
        </p:txBody>
      </p:sp>
      <p:sp>
        <p:nvSpPr>
          <p:cNvPr id="4" name="Flowchart: Connector 3">
            <a:extLst>
              <a:ext uri="{FF2B5EF4-FFF2-40B4-BE49-F238E27FC236}">
                <a16:creationId xmlns:a16="http://schemas.microsoft.com/office/drawing/2014/main" id="{BC936483-56DE-1C00-C422-78F1B9B64486}"/>
              </a:ext>
            </a:extLst>
          </p:cNvPr>
          <p:cNvSpPr/>
          <p:nvPr/>
        </p:nvSpPr>
        <p:spPr>
          <a:xfrm>
            <a:off x="221673" y="681037"/>
            <a:ext cx="607292" cy="565872"/>
          </a:xfrm>
          <a:prstGeom prst="flowChartConnector">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rPr>
              <a:t>2</a:t>
            </a:r>
            <a:endParaRPr lang="en-IN" sz="3600" b="1" dirty="0">
              <a:solidFill>
                <a:srgbClr val="FF0000"/>
              </a:solidFill>
            </a:endParaRPr>
          </a:p>
        </p:txBody>
      </p:sp>
    </p:spTree>
    <p:extLst>
      <p:ext uri="{BB962C8B-B14F-4D97-AF65-F5344CB8AC3E}">
        <p14:creationId xmlns:p14="http://schemas.microsoft.com/office/powerpoint/2010/main" val="3166368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32225-3143-8F58-B4EF-49B60652A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8DD1F7-E9CB-9647-8A98-4ED78F7A3684}"/>
              </a:ext>
            </a:extLst>
          </p:cNvPr>
          <p:cNvSpPr>
            <a:spLocks noGrp="1"/>
          </p:cNvSpPr>
          <p:nvPr>
            <p:ph type="title"/>
          </p:nvPr>
        </p:nvSpPr>
        <p:spPr>
          <a:xfrm>
            <a:off x="838199" y="1"/>
            <a:ext cx="11012056" cy="1126836"/>
          </a:xfrm>
        </p:spPr>
        <p:txBody>
          <a:bodyPr/>
          <a:lstStyle/>
          <a:p>
            <a:r>
              <a:rPr lang="en-US" sz="3800" b="1" dirty="0">
                <a:solidFill>
                  <a:srgbClr val="FF0000"/>
                </a:solidFill>
              </a:rPr>
              <a:t>Issues in constructed units allocated to Landowners </a:t>
            </a:r>
            <a:endParaRPr lang="en-IN" sz="3800" dirty="0"/>
          </a:p>
        </p:txBody>
      </p:sp>
      <p:sp>
        <p:nvSpPr>
          <p:cNvPr id="3" name="Content Placeholder 2">
            <a:extLst>
              <a:ext uri="{FF2B5EF4-FFF2-40B4-BE49-F238E27FC236}">
                <a16:creationId xmlns:a16="http://schemas.microsoft.com/office/drawing/2014/main" id="{57F7FC54-01E5-E0D7-6618-9A3CEA62CDF0}"/>
              </a:ext>
            </a:extLst>
          </p:cNvPr>
          <p:cNvSpPr>
            <a:spLocks noGrp="1"/>
          </p:cNvSpPr>
          <p:nvPr>
            <p:ph idx="1"/>
          </p:nvPr>
        </p:nvSpPr>
        <p:spPr>
          <a:xfrm>
            <a:off x="828964" y="1016000"/>
            <a:ext cx="10642600" cy="5160963"/>
          </a:xfrm>
        </p:spPr>
        <p:txBody>
          <a:bodyPr>
            <a:normAutofit lnSpcReduction="10000"/>
          </a:bodyPr>
          <a:lstStyle/>
          <a:p>
            <a:pPr marL="571500" indent="-571500">
              <a:buFont typeface="+mj-lt"/>
              <a:buAutoNum type="romanLcPeriod"/>
            </a:pPr>
            <a:r>
              <a:rPr lang="en-US" dirty="0"/>
              <a:t>Transaction in immovable property or Supply of works contract service ??</a:t>
            </a:r>
          </a:p>
          <a:p>
            <a:pPr marL="571500" indent="-571500">
              <a:buFont typeface="+mj-lt"/>
              <a:buAutoNum type="romanLcPeriod"/>
            </a:pPr>
            <a:r>
              <a:rPr lang="en-US" dirty="0"/>
              <a:t>Already developer paid tax on the entire cost of project plus margin - Vasantha Green Projects [2019 (20) GSTL 568]</a:t>
            </a:r>
          </a:p>
          <a:p>
            <a:pPr marL="571500" indent="-571500">
              <a:buFont typeface="+mj-lt"/>
              <a:buAutoNum type="romanLcPeriod"/>
            </a:pPr>
            <a:r>
              <a:rPr lang="en-US" dirty="0"/>
              <a:t>Validity of notifications prescribing Time of supply and value of supply - u/s. 148 GST Act procedures can only be prescribed – valuation can be prescribed though rules only.</a:t>
            </a:r>
          </a:p>
          <a:p>
            <a:pPr marL="571500" indent="-571500">
              <a:buFont typeface="+mj-lt"/>
              <a:buAutoNum type="romanLcPeriod"/>
            </a:pPr>
            <a:r>
              <a:rPr lang="en-US" dirty="0"/>
              <a:t>Validity of valuation based on first sale </a:t>
            </a:r>
          </a:p>
          <a:p>
            <a:pPr marL="1028700" lvl="1" indent="-571500">
              <a:buFont typeface="+mj-lt"/>
              <a:buAutoNum type="alphaLcParenR"/>
            </a:pPr>
            <a:r>
              <a:rPr lang="en-US" dirty="0"/>
              <a:t>Time gap b/w. TDR and first sale – </a:t>
            </a:r>
          </a:p>
          <a:p>
            <a:pPr marL="1028700" lvl="1" indent="-571500">
              <a:buFont typeface="+mj-lt"/>
              <a:buAutoNum type="alphaLcParenR"/>
            </a:pPr>
            <a:r>
              <a:rPr lang="en-US" dirty="0"/>
              <a:t>Entire consideration (TDR) paid before starting construction Vs. Instalment payment</a:t>
            </a:r>
          </a:p>
          <a:p>
            <a:pPr marL="1028700" lvl="1" indent="-571500">
              <a:buFont typeface="+mj-lt"/>
              <a:buAutoNum type="alphaLcParenR"/>
            </a:pPr>
            <a:r>
              <a:rPr lang="en-US" dirty="0"/>
              <a:t>Quantity discount </a:t>
            </a:r>
          </a:p>
          <a:p>
            <a:pPr marL="1028700" lvl="1" indent="-571500">
              <a:buFont typeface="+mj-lt"/>
              <a:buAutoNum type="alphaLcParenR"/>
            </a:pPr>
            <a:r>
              <a:rPr lang="en-US" dirty="0"/>
              <a:t>Vastu / view ……</a:t>
            </a:r>
          </a:p>
          <a:p>
            <a:pPr marL="1028700" lvl="1" indent="-571500">
              <a:buFont typeface="+mj-lt"/>
              <a:buAutoNum type="alphaLcParenR"/>
            </a:pPr>
            <a:endParaRPr lang="en-US" dirty="0"/>
          </a:p>
          <a:p>
            <a:pPr marL="1028700" lvl="1" indent="-571500">
              <a:buFont typeface="+mj-lt"/>
              <a:buAutoNum type="alphaLcParenR"/>
            </a:pPr>
            <a:endParaRPr lang="en-US" dirty="0"/>
          </a:p>
          <a:p>
            <a:pPr marL="457200" lvl="1" indent="0">
              <a:buNone/>
            </a:pPr>
            <a:endParaRPr lang="en-US" dirty="0"/>
          </a:p>
          <a:p>
            <a:pPr marL="0" indent="0">
              <a:buNone/>
            </a:pPr>
            <a:endParaRPr lang="en-IN" dirty="0"/>
          </a:p>
        </p:txBody>
      </p:sp>
      <p:sp>
        <p:nvSpPr>
          <p:cNvPr id="4" name="Flowchart: Connector 3">
            <a:extLst>
              <a:ext uri="{FF2B5EF4-FFF2-40B4-BE49-F238E27FC236}">
                <a16:creationId xmlns:a16="http://schemas.microsoft.com/office/drawing/2014/main" id="{FDC99701-79E8-AF59-43B8-58582CB89860}"/>
              </a:ext>
            </a:extLst>
          </p:cNvPr>
          <p:cNvSpPr/>
          <p:nvPr/>
        </p:nvSpPr>
        <p:spPr>
          <a:xfrm>
            <a:off x="83127" y="277090"/>
            <a:ext cx="755072" cy="738909"/>
          </a:xfrm>
          <a:prstGeom prst="flowChartConnector">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rPr>
              <a:t>2</a:t>
            </a:r>
            <a:endParaRPr lang="en-IN" sz="3600" b="1" dirty="0">
              <a:solidFill>
                <a:srgbClr val="FF0000"/>
              </a:solidFill>
            </a:endParaRPr>
          </a:p>
        </p:txBody>
      </p:sp>
    </p:spTree>
    <p:extLst>
      <p:ext uri="{BB962C8B-B14F-4D97-AF65-F5344CB8AC3E}">
        <p14:creationId xmlns:p14="http://schemas.microsoft.com/office/powerpoint/2010/main" val="871907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F330EAB-1C4A-9B02-EB18-554EB143E491}"/>
              </a:ext>
            </a:extLst>
          </p:cNvPr>
          <p:cNvSpPr/>
          <p:nvPr/>
        </p:nvSpPr>
        <p:spPr>
          <a:xfrm>
            <a:off x="2200275" y="342900"/>
            <a:ext cx="7096125" cy="9906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3600" b="1" dirty="0">
                <a:solidFill>
                  <a:srgbClr val="FF0000"/>
                </a:solidFill>
                <a:latin typeface="Book Antiqua" panose="02040602050305030304" pitchFamily="18" charset="0"/>
              </a:rPr>
              <a:t>Construction &amp; Sale</a:t>
            </a:r>
          </a:p>
          <a:p>
            <a:pPr algn="ctr"/>
            <a:r>
              <a:rPr lang="en-IN" sz="3600" b="1" dirty="0">
                <a:solidFill>
                  <a:srgbClr val="FF0000"/>
                </a:solidFill>
                <a:latin typeface="Book Antiqua" panose="02040602050305030304" pitchFamily="18" charset="0"/>
              </a:rPr>
              <a:t>Tax Structure</a:t>
            </a:r>
          </a:p>
        </p:txBody>
      </p:sp>
      <p:sp>
        <p:nvSpPr>
          <p:cNvPr id="3" name="Rectangle: Rounded Corners 2">
            <a:extLst>
              <a:ext uri="{FF2B5EF4-FFF2-40B4-BE49-F238E27FC236}">
                <a16:creationId xmlns:a16="http://schemas.microsoft.com/office/drawing/2014/main" id="{940E2D00-88AA-1CC7-63C0-28E9A8F57136}"/>
              </a:ext>
            </a:extLst>
          </p:cNvPr>
          <p:cNvSpPr/>
          <p:nvPr/>
        </p:nvSpPr>
        <p:spPr>
          <a:xfrm>
            <a:off x="1562100" y="1847850"/>
            <a:ext cx="1711452" cy="92278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Sale of land </a:t>
            </a:r>
          </a:p>
        </p:txBody>
      </p:sp>
      <p:sp>
        <p:nvSpPr>
          <p:cNvPr id="4" name="Rectangle: Rounded Corners 3">
            <a:extLst>
              <a:ext uri="{FF2B5EF4-FFF2-40B4-BE49-F238E27FC236}">
                <a16:creationId xmlns:a16="http://schemas.microsoft.com/office/drawing/2014/main" id="{E0FEFBDE-430F-0066-655B-8BA77B5F0914}"/>
              </a:ext>
            </a:extLst>
          </p:cNvPr>
          <p:cNvSpPr/>
          <p:nvPr/>
        </p:nvSpPr>
        <p:spPr>
          <a:xfrm>
            <a:off x="7058025" y="1780031"/>
            <a:ext cx="2152650" cy="990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Construction </a:t>
            </a:r>
          </a:p>
          <a:p>
            <a:pPr algn="ctr"/>
            <a:r>
              <a:rPr lang="en-IN" dirty="0">
                <a:latin typeface="Book Antiqua" panose="02040602050305030304" pitchFamily="18" charset="0"/>
              </a:rPr>
              <a:t>(Works Contract)</a:t>
            </a:r>
          </a:p>
        </p:txBody>
      </p:sp>
      <p:sp>
        <p:nvSpPr>
          <p:cNvPr id="5" name="Rectangle: Rounded Corners 4">
            <a:extLst>
              <a:ext uri="{FF2B5EF4-FFF2-40B4-BE49-F238E27FC236}">
                <a16:creationId xmlns:a16="http://schemas.microsoft.com/office/drawing/2014/main" id="{0C611BC5-B69A-D73F-CC11-32ED2B68E867}"/>
              </a:ext>
            </a:extLst>
          </p:cNvPr>
          <p:cNvSpPr/>
          <p:nvPr/>
        </p:nvSpPr>
        <p:spPr>
          <a:xfrm>
            <a:off x="1581150" y="3209925"/>
            <a:ext cx="1685925" cy="6477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Stamp Duty </a:t>
            </a:r>
          </a:p>
        </p:txBody>
      </p:sp>
      <p:sp>
        <p:nvSpPr>
          <p:cNvPr id="6" name="Rectangle: Rounded Corners 5">
            <a:extLst>
              <a:ext uri="{FF2B5EF4-FFF2-40B4-BE49-F238E27FC236}">
                <a16:creationId xmlns:a16="http://schemas.microsoft.com/office/drawing/2014/main" id="{EFAAAE2B-F161-4536-E146-E5D50EF1F998}"/>
              </a:ext>
            </a:extLst>
          </p:cNvPr>
          <p:cNvSpPr/>
          <p:nvPr/>
        </p:nvSpPr>
        <p:spPr>
          <a:xfrm>
            <a:off x="6172200" y="3209925"/>
            <a:ext cx="1333500" cy="533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Goods	</a:t>
            </a:r>
          </a:p>
        </p:txBody>
      </p:sp>
      <p:sp>
        <p:nvSpPr>
          <p:cNvPr id="7" name="Rectangle: Rounded Corners 6">
            <a:extLst>
              <a:ext uri="{FF2B5EF4-FFF2-40B4-BE49-F238E27FC236}">
                <a16:creationId xmlns:a16="http://schemas.microsoft.com/office/drawing/2014/main" id="{66CCB16C-F371-7001-C3F2-E6E0E0E12646}"/>
              </a:ext>
            </a:extLst>
          </p:cNvPr>
          <p:cNvSpPr/>
          <p:nvPr/>
        </p:nvSpPr>
        <p:spPr>
          <a:xfrm>
            <a:off x="8629650" y="3209925"/>
            <a:ext cx="1333500" cy="533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Service </a:t>
            </a:r>
          </a:p>
        </p:txBody>
      </p:sp>
      <p:sp>
        <p:nvSpPr>
          <p:cNvPr id="8" name="Rectangle: Rounded Corners 7">
            <a:extLst>
              <a:ext uri="{FF2B5EF4-FFF2-40B4-BE49-F238E27FC236}">
                <a16:creationId xmlns:a16="http://schemas.microsoft.com/office/drawing/2014/main" id="{255526FB-BE83-B467-6CA8-251D930F42C5}"/>
              </a:ext>
            </a:extLst>
          </p:cNvPr>
          <p:cNvSpPr/>
          <p:nvPr/>
        </p:nvSpPr>
        <p:spPr>
          <a:xfrm>
            <a:off x="5837382" y="4087370"/>
            <a:ext cx="2125519" cy="4571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Sales Tax / VAT	</a:t>
            </a:r>
          </a:p>
        </p:txBody>
      </p:sp>
      <p:sp>
        <p:nvSpPr>
          <p:cNvPr id="9" name="Rectangle: Rounded Corners 8">
            <a:extLst>
              <a:ext uri="{FF2B5EF4-FFF2-40B4-BE49-F238E27FC236}">
                <a16:creationId xmlns:a16="http://schemas.microsoft.com/office/drawing/2014/main" id="{A74A8C17-B514-4E72-2A23-CB89B35A0B3A}"/>
              </a:ext>
            </a:extLst>
          </p:cNvPr>
          <p:cNvSpPr/>
          <p:nvPr/>
        </p:nvSpPr>
        <p:spPr>
          <a:xfrm>
            <a:off x="8772525" y="4087370"/>
            <a:ext cx="1333499" cy="4571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Service tax</a:t>
            </a:r>
          </a:p>
        </p:txBody>
      </p:sp>
      <p:sp>
        <p:nvSpPr>
          <p:cNvPr id="10" name="Rectangle: Rounded Corners 9">
            <a:extLst>
              <a:ext uri="{FF2B5EF4-FFF2-40B4-BE49-F238E27FC236}">
                <a16:creationId xmlns:a16="http://schemas.microsoft.com/office/drawing/2014/main" id="{906CDD19-DB44-D952-1A24-C064A3AB53A5}"/>
              </a:ext>
            </a:extLst>
          </p:cNvPr>
          <p:cNvSpPr/>
          <p:nvPr/>
        </p:nvSpPr>
        <p:spPr>
          <a:xfrm>
            <a:off x="7419975" y="4991099"/>
            <a:ext cx="1581150" cy="533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latin typeface="Book Antiqua" panose="02040602050305030304" pitchFamily="18" charset="0"/>
              </a:rPr>
              <a:t>Goods and Services Tax</a:t>
            </a:r>
          </a:p>
        </p:txBody>
      </p:sp>
      <p:cxnSp>
        <p:nvCxnSpPr>
          <p:cNvPr id="12" name="Straight Arrow Connector 11">
            <a:extLst>
              <a:ext uri="{FF2B5EF4-FFF2-40B4-BE49-F238E27FC236}">
                <a16:creationId xmlns:a16="http://schemas.microsoft.com/office/drawing/2014/main" id="{75071921-D4C3-4627-2320-40F6B0E84111}"/>
              </a:ext>
            </a:extLst>
          </p:cNvPr>
          <p:cNvCxnSpPr/>
          <p:nvPr/>
        </p:nvCxnSpPr>
        <p:spPr>
          <a:xfrm flipH="1">
            <a:off x="2581275" y="1333500"/>
            <a:ext cx="2800350" cy="51435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C335857E-151C-A9F0-D33C-46B21A499010}"/>
              </a:ext>
            </a:extLst>
          </p:cNvPr>
          <p:cNvCxnSpPr>
            <a:endCxn id="4" idx="0"/>
          </p:cNvCxnSpPr>
          <p:nvPr/>
        </p:nvCxnSpPr>
        <p:spPr>
          <a:xfrm>
            <a:off x="5381625" y="1333500"/>
            <a:ext cx="2752725" cy="44653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5A9CB7B8-2215-7998-F8D9-F33690631D06}"/>
              </a:ext>
            </a:extLst>
          </p:cNvPr>
          <p:cNvCxnSpPr>
            <a:stCxn id="3" idx="2"/>
            <a:endCxn id="5" idx="0"/>
          </p:cNvCxnSpPr>
          <p:nvPr/>
        </p:nvCxnSpPr>
        <p:spPr>
          <a:xfrm>
            <a:off x="2417826" y="2770632"/>
            <a:ext cx="6287" cy="4392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0B4D7FCF-8C80-9E81-910C-E67F943E06F2}"/>
              </a:ext>
            </a:extLst>
          </p:cNvPr>
          <p:cNvCxnSpPr>
            <a:stCxn id="4" idx="2"/>
            <a:endCxn id="6" idx="0"/>
          </p:cNvCxnSpPr>
          <p:nvPr/>
        </p:nvCxnSpPr>
        <p:spPr>
          <a:xfrm flipH="1">
            <a:off x="6838950" y="2770631"/>
            <a:ext cx="1295400" cy="43929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0C84149C-7530-0B68-1069-70F883CAB6D1}"/>
              </a:ext>
            </a:extLst>
          </p:cNvPr>
          <p:cNvCxnSpPr>
            <a:stCxn id="4" idx="2"/>
            <a:endCxn id="7" idx="0"/>
          </p:cNvCxnSpPr>
          <p:nvPr/>
        </p:nvCxnSpPr>
        <p:spPr>
          <a:xfrm>
            <a:off x="8134350" y="2770631"/>
            <a:ext cx="1162050" cy="43929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55C97F63-37C8-C557-CA51-38978475661F}"/>
              </a:ext>
            </a:extLst>
          </p:cNvPr>
          <p:cNvCxnSpPr>
            <a:stCxn id="7" idx="2"/>
          </p:cNvCxnSpPr>
          <p:nvPr/>
        </p:nvCxnSpPr>
        <p:spPr>
          <a:xfrm>
            <a:off x="9296400" y="3743325"/>
            <a:ext cx="0" cy="34404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0376C9F7-3B48-CBD1-7AE1-12122DA33B31}"/>
              </a:ext>
            </a:extLst>
          </p:cNvPr>
          <p:cNvCxnSpPr>
            <a:cxnSpLocks/>
          </p:cNvCxnSpPr>
          <p:nvPr/>
        </p:nvCxnSpPr>
        <p:spPr>
          <a:xfrm>
            <a:off x="6734175" y="4551805"/>
            <a:ext cx="1304925" cy="43929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C5F46923-5FFF-F60D-FFC4-35585CEEF6E1}"/>
              </a:ext>
            </a:extLst>
          </p:cNvPr>
          <p:cNvCxnSpPr>
            <a:cxnSpLocks/>
            <a:stCxn id="9" idx="2"/>
            <a:endCxn id="10" idx="0"/>
          </p:cNvCxnSpPr>
          <p:nvPr/>
        </p:nvCxnSpPr>
        <p:spPr>
          <a:xfrm flipH="1">
            <a:off x="8210550" y="4544568"/>
            <a:ext cx="1228725" cy="44653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596EA506-FAA3-2EA2-0CA3-34BD55BF6ED4}"/>
              </a:ext>
            </a:extLst>
          </p:cNvPr>
          <p:cNvCxnSpPr/>
          <p:nvPr/>
        </p:nvCxnSpPr>
        <p:spPr>
          <a:xfrm>
            <a:off x="6567055" y="3743325"/>
            <a:ext cx="0" cy="34404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9707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78BF4-1DB2-7DB7-A3BB-B75B3C8F23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976A9D-E278-8C67-1B08-DDE1E10E4A52}"/>
              </a:ext>
            </a:extLst>
          </p:cNvPr>
          <p:cNvSpPr>
            <a:spLocks noGrp="1"/>
          </p:cNvSpPr>
          <p:nvPr>
            <p:ph type="title"/>
          </p:nvPr>
        </p:nvSpPr>
        <p:spPr>
          <a:xfrm>
            <a:off x="969818" y="365125"/>
            <a:ext cx="10383982" cy="1325563"/>
          </a:xfrm>
        </p:spPr>
        <p:txBody>
          <a:bodyPr>
            <a:normAutofit/>
          </a:bodyPr>
          <a:lstStyle/>
          <a:p>
            <a:r>
              <a:rPr lang="en-US" sz="3600" b="1" dirty="0">
                <a:solidFill>
                  <a:srgbClr val="FF0000"/>
                </a:solidFill>
              </a:rPr>
              <a:t>GST on Transfer of Development Rights (TDR) by the landowner to developer </a:t>
            </a:r>
            <a:endParaRPr lang="en-IN" sz="3600" dirty="0"/>
          </a:p>
        </p:txBody>
      </p:sp>
      <p:sp>
        <p:nvSpPr>
          <p:cNvPr id="3" name="Content Placeholder 2">
            <a:extLst>
              <a:ext uri="{FF2B5EF4-FFF2-40B4-BE49-F238E27FC236}">
                <a16:creationId xmlns:a16="http://schemas.microsoft.com/office/drawing/2014/main" id="{99C0252C-822E-320D-AEBC-9B39981D5036}"/>
              </a:ext>
            </a:extLst>
          </p:cNvPr>
          <p:cNvSpPr>
            <a:spLocks noGrp="1"/>
          </p:cNvSpPr>
          <p:nvPr>
            <p:ph idx="1"/>
          </p:nvPr>
        </p:nvSpPr>
        <p:spPr>
          <a:xfrm>
            <a:off x="828964" y="1825625"/>
            <a:ext cx="10515600" cy="4351338"/>
          </a:xfrm>
        </p:spPr>
        <p:txBody>
          <a:bodyPr>
            <a:normAutofit/>
          </a:bodyPr>
          <a:lstStyle/>
          <a:p>
            <a:pPr marL="0" indent="0" algn="just">
              <a:buNone/>
            </a:pPr>
            <a:endParaRPr lang="en-US" b="1" u="sng" dirty="0"/>
          </a:p>
          <a:p>
            <a:pPr marL="0" indent="0" algn="just">
              <a:buNone/>
            </a:pPr>
            <a:r>
              <a:rPr lang="en-US" b="1" u="sng" dirty="0"/>
              <a:t>TDR transferred between 01-07-2017 to 31-03-2019</a:t>
            </a:r>
            <a:endParaRPr lang="en-US" b="1" u="sng" dirty="0">
              <a:solidFill>
                <a:srgbClr val="FF0000"/>
              </a:solidFill>
            </a:endParaRPr>
          </a:p>
          <a:p>
            <a:pPr algn="just"/>
            <a:r>
              <a:rPr lang="en-US" dirty="0"/>
              <a:t>Value - </a:t>
            </a:r>
            <a:r>
              <a:rPr lang="en-US" dirty="0">
                <a:solidFill>
                  <a:srgbClr val="FF0000"/>
                </a:solidFill>
              </a:rPr>
              <a:t>Transaction value </a:t>
            </a:r>
            <a:r>
              <a:rPr lang="en-US" dirty="0"/>
              <a:t>- Sec – 15 Rule 27, 30, 31</a:t>
            </a:r>
          </a:p>
          <a:p>
            <a:pPr algn="just"/>
            <a:r>
              <a:rPr lang="en-US" dirty="0"/>
              <a:t>Rate – </a:t>
            </a:r>
            <a:r>
              <a:rPr lang="en-US" dirty="0">
                <a:solidFill>
                  <a:srgbClr val="FF0000"/>
                </a:solidFill>
              </a:rPr>
              <a:t>18% - </a:t>
            </a:r>
            <a:r>
              <a:rPr lang="en-US" dirty="0"/>
              <a:t>(Forward charge - No exemptions)</a:t>
            </a:r>
          </a:p>
          <a:p>
            <a:pPr algn="just"/>
            <a:r>
              <a:rPr lang="en-US" dirty="0"/>
              <a:t>Time of supply – </a:t>
            </a:r>
            <a:r>
              <a:rPr lang="en-US" dirty="0">
                <a:solidFill>
                  <a:srgbClr val="FF0000"/>
                </a:solidFill>
              </a:rPr>
              <a:t>possession or right in constructed complex/building transferred to LL- </a:t>
            </a:r>
            <a:r>
              <a:rPr lang="en-US" dirty="0"/>
              <a:t>N. No. 04/2018-CGST-R</a:t>
            </a:r>
          </a:p>
        </p:txBody>
      </p:sp>
      <p:sp>
        <p:nvSpPr>
          <p:cNvPr id="4" name="Flowchart: Connector 3">
            <a:extLst>
              <a:ext uri="{FF2B5EF4-FFF2-40B4-BE49-F238E27FC236}">
                <a16:creationId xmlns:a16="http://schemas.microsoft.com/office/drawing/2014/main" id="{6FF262CF-DB09-7009-A0C2-847963531FD3}"/>
              </a:ext>
            </a:extLst>
          </p:cNvPr>
          <p:cNvSpPr/>
          <p:nvPr/>
        </p:nvSpPr>
        <p:spPr>
          <a:xfrm>
            <a:off x="115035" y="535708"/>
            <a:ext cx="854783" cy="757383"/>
          </a:xfrm>
          <a:prstGeom prst="flowChartConnector">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rPr>
              <a:t>1</a:t>
            </a:r>
            <a:endParaRPr lang="en-IN" sz="3600" b="1" dirty="0">
              <a:solidFill>
                <a:srgbClr val="FF0000"/>
              </a:solidFill>
            </a:endParaRPr>
          </a:p>
        </p:txBody>
      </p:sp>
    </p:spTree>
    <p:extLst>
      <p:ext uri="{BB962C8B-B14F-4D97-AF65-F5344CB8AC3E}">
        <p14:creationId xmlns:p14="http://schemas.microsoft.com/office/powerpoint/2010/main" val="2705059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ED901-7EFF-8A4E-4CEE-CE7C534A01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5D8C0-33D1-6F92-759D-B88393C8FD53}"/>
              </a:ext>
            </a:extLst>
          </p:cNvPr>
          <p:cNvSpPr>
            <a:spLocks noGrp="1"/>
          </p:cNvSpPr>
          <p:nvPr>
            <p:ph type="title"/>
          </p:nvPr>
        </p:nvSpPr>
        <p:spPr>
          <a:xfrm>
            <a:off x="969818" y="365125"/>
            <a:ext cx="10383982" cy="1325563"/>
          </a:xfrm>
        </p:spPr>
        <p:txBody>
          <a:bodyPr>
            <a:normAutofit/>
          </a:bodyPr>
          <a:lstStyle/>
          <a:p>
            <a:r>
              <a:rPr lang="en-US" sz="3600" b="1" dirty="0">
                <a:solidFill>
                  <a:srgbClr val="FF0000"/>
                </a:solidFill>
              </a:rPr>
              <a:t>GST on Transfer of Development Rights (TDR) by the landowner to developer </a:t>
            </a:r>
            <a:endParaRPr lang="en-IN" sz="3600" dirty="0"/>
          </a:p>
        </p:txBody>
      </p:sp>
      <p:sp>
        <p:nvSpPr>
          <p:cNvPr id="3" name="Content Placeholder 2">
            <a:extLst>
              <a:ext uri="{FF2B5EF4-FFF2-40B4-BE49-F238E27FC236}">
                <a16:creationId xmlns:a16="http://schemas.microsoft.com/office/drawing/2014/main" id="{7795EA02-A0B7-72C3-23F8-02A4BBA0041A}"/>
              </a:ext>
            </a:extLst>
          </p:cNvPr>
          <p:cNvSpPr>
            <a:spLocks noGrp="1"/>
          </p:cNvSpPr>
          <p:nvPr>
            <p:ph idx="1"/>
          </p:nvPr>
        </p:nvSpPr>
        <p:spPr>
          <a:xfrm>
            <a:off x="828964" y="1574511"/>
            <a:ext cx="10515600" cy="4602452"/>
          </a:xfrm>
        </p:spPr>
        <p:txBody>
          <a:bodyPr>
            <a:normAutofit lnSpcReduction="10000"/>
          </a:bodyPr>
          <a:lstStyle/>
          <a:p>
            <a:pPr marL="0" indent="0" algn="just">
              <a:buNone/>
            </a:pPr>
            <a:r>
              <a:rPr lang="en-US" b="1" u="sng" dirty="0"/>
              <a:t>TDR transferred between after 01-04-2019</a:t>
            </a:r>
            <a:endParaRPr lang="en-US" b="1" u="sng" dirty="0">
              <a:solidFill>
                <a:srgbClr val="FF0000"/>
              </a:solidFill>
            </a:endParaRPr>
          </a:p>
          <a:p>
            <a:pPr algn="just"/>
            <a:r>
              <a:rPr lang="en-US" dirty="0"/>
              <a:t>Developer to pay tax - </a:t>
            </a:r>
            <a:r>
              <a:rPr lang="en-US" dirty="0">
                <a:solidFill>
                  <a:srgbClr val="FF0000"/>
                </a:solidFill>
              </a:rPr>
              <a:t>RCM basis </a:t>
            </a:r>
            <a:r>
              <a:rPr lang="en-US" sz="2000" dirty="0"/>
              <a:t>– Entry 5B of </a:t>
            </a:r>
            <a:r>
              <a:rPr lang="en-US" sz="2000" dirty="0" err="1"/>
              <a:t>N.No</a:t>
            </a:r>
            <a:r>
              <a:rPr lang="en-US" sz="2000" dirty="0"/>
              <a:t>. 13/2017-CT(R) </a:t>
            </a:r>
            <a:endParaRPr lang="en-US" sz="2000" dirty="0">
              <a:solidFill>
                <a:srgbClr val="FF0000"/>
              </a:solidFill>
            </a:endParaRPr>
          </a:p>
          <a:p>
            <a:pPr algn="just"/>
            <a:r>
              <a:rPr lang="en-US" dirty="0"/>
              <a:t>Exemption – </a:t>
            </a:r>
            <a:r>
              <a:rPr lang="en-US" dirty="0">
                <a:solidFill>
                  <a:srgbClr val="FF0000"/>
                </a:solidFill>
              </a:rPr>
              <a:t>in proportion of residential flats sold before CC/FO </a:t>
            </a:r>
            <a:r>
              <a:rPr lang="en-US" dirty="0"/>
              <a:t>– Entry 41A of </a:t>
            </a:r>
            <a:r>
              <a:rPr lang="en-US" dirty="0" err="1"/>
              <a:t>N.No</a:t>
            </a:r>
            <a:r>
              <a:rPr lang="en-US" dirty="0"/>
              <a:t>. 12/2017-CT(R) </a:t>
            </a:r>
            <a:endParaRPr lang="en-US" dirty="0">
              <a:solidFill>
                <a:srgbClr val="FF0000"/>
              </a:solidFill>
            </a:endParaRPr>
          </a:p>
          <a:p>
            <a:pPr algn="just"/>
            <a:r>
              <a:rPr lang="en-US" dirty="0"/>
              <a:t>Value – </a:t>
            </a:r>
            <a:r>
              <a:rPr lang="en-US" dirty="0">
                <a:solidFill>
                  <a:srgbClr val="FF0000"/>
                </a:solidFill>
              </a:rPr>
              <a:t>value of similar apartment in the project charged by the promoter nearest to the date of DAGPA</a:t>
            </a:r>
            <a:r>
              <a:rPr lang="en-US" dirty="0"/>
              <a:t>– Para no. 1A of </a:t>
            </a:r>
            <a:r>
              <a:rPr lang="en-US" dirty="0" err="1"/>
              <a:t>N.No</a:t>
            </a:r>
            <a:r>
              <a:rPr lang="en-US" dirty="0"/>
              <a:t>. 12/2017-CT(R) </a:t>
            </a:r>
          </a:p>
          <a:p>
            <a:pPr algn="just"/>
            <a:r>
              <a:rPr lang="en-US" dirty="0"/>
              <a:t>Rate – </a:t>
            </a:r>
            <a:r>
              <a:rPr lang="en-US" dirty="0">
                <a:solidFill>
                  <a:srgbClr val="FF0000"/>
                </a:solidFill>
              </a:rPr>
              <a:t>18% - Max Cap – 1%(or) 5% of value of similar apartment nearest to the date of CC/FO – </a:t>
            </a:r>
            <a:r>
              <a:rPr lang="en-US" dirty="0"/>
              <a:t>2</a:t>
            </a:r>
            <a:r>
              <a:rPr lang="en-US" baseline="30000" dirty="0"/>
              <a:t>nd</a:t>
            </a:r>
            <a:r>
              <a:rPr lang="en-US" dirty="0"/>
              <a:t> proviso to entry 41A read with para 1B of </a:t>
            </a:r>
            <a:r>
              <a:rPr lang="en-US" dirty="0" err="1"/>
              <a:t>N.No</a:t>
            </a:r>
            <a:r>
              <a:rPr lang="en-US" dirty="0"/>
              <a:t>. 12/2017-CT(R)</a:t>
            </a:r>
          </a:p>
          <a:p>
            <a:pPr algn="just"/>
            <a:r>
              <a:rPr lang="en-US" dirty="0"/>
              <a:t>Time of supply – </a:t>
            </a:r>
            <a:r>
              <a:rPr lang="en-US" dirty="0">
                <a:solidFill>
                  <a:srgbClr val="FF0000"/>
                </a:solidFill>
              </a:rPr>
              <a:t>Date of CC/FO</a:t>
            </a:r>
            <a:r>
              <a:rPr lang="en-US" dirty="0"/>
              <a:t> - </a:t>
            </a:r>
            <a:r>
              <a:rPr lang="en-US" dirty="0" err="1"/>
              <a:t>N.No</a:t>
            </a:r>
            <a:r>
              <a:rPr lang="en-US" dirty="0"/>
              <a:t>. 06/2019-CT(R) </a:t>
            </a:r>
          </a:p>
        </p:txBody>
      </p:sp>
      <p:sp>
        <p:nvSpPr>
          <p:cNvPr id="5" name="Flowchart: Connector 4">
            <a:extLst>
              <a:ext uri="{FF2B5EF4-FFF2-40B4-BE49-F238E27FC236}">
                <a16:creationId xmlns:a16="http://schemas.microsoft.com/office/drawing/2014/main" id="{A839873A-E32E-E2F5-343C-CD07BE22A521}"/>
              </a:ext>
            </a:extLst>
          </p:cNvPr>
          <p:cNvSpPr/>
          <p:nvPr/>
        </p:nvSpPr>
        <p:spPr>
          <a:xfrm>
            <a:off x="203201" y="681037"/>
            <a:ext cx="625764" cy="621290"/>
          </a:xfrm>
          <a:prstGeom prst="flowChartConnector">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rPr>
              <a:t>1</a:t>
            </a:r>
            <a:endParaRPr lang="en-IN" sz="3600" b="1" dirty="0">
              <a:solidFill>
                <a:srgbClr val="FF0000"/>
              </a:solidFill>
            </a:endParaRPr>
          </a:p>
        </p:txBody>
      </p:sp>
    </p:spTree>
    <p:extLst>
      <p:ext uri="{BB962C8B-B14F-4D97-AF65-F5344CB8AC3E}">
        <p14:creationId xmlns:p14="http://schemas.microsoft.com/office/powerpoint/2010/main" val="550030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3C3A2-BCF7-F9DC-5048-15C348978C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FA1022-2D35-D853-79DF-C22329787CA6}"/>
              </a:ext>
            </a:extLst>
          </p:cNvPr>
          <p:cNvSpPr>
            <a:spLocks noGrp="1"/>
          </p:cNvSpPr>
          <p:nvPr>
            <p:ph type="title"/>
          </p:nvPr>
        </p:nvSpPr>
        <p:spPr>
          <a:xfrm>
            <a:off x="969818" y="171450"/>
            <a:ext cx="10383982" cy="923926"/>
          </a:xfrm>
        </p:spPr>
        <p:txBody>
          <a:bodyPr>
            <a:normAutofit/>
          </a:bodyPr>
          <a:lstStyle/>
          <a:p>
            <a:r>
              <a:rPr lang="en-US" sz="3600" b="1" dirty="0">
                <a:solidFill>
                  <a:srgbClr val="FF0000"/>
                </a:solidFill>
              </a:rPr>
              <a:t>   Issues in TDR</a:t>
            </a:r>
            <a:endParaRPr lang="en-IN" sz="3600" dirty="0"/>
          </a:p>
        </p:txBody>
      </p:sp>
      <p:sp>
        <p:nvSpPr>
          <p:cNvPr id="3" name="Content Placeholder 2">
            <a:extLst>
              <a:ext uri="{FF2B5EF4-FFF2-40B4-BE49-F238E27FC236}">
                <a16:creationId xmlns:a16="http://schemas.microsoft.com/office/drawing/2014/main" id="{EC54FC3C-4873-0315-FB3D-A7EEFAA8E5DE}"/>
              </a:ext>
            </a:extLst>
          </p:cNvPr>
          <p:cNvSpPr>
            <a:spLocks noGrp="1"/>
          </p:cNvSpPr>
          <p:nvPr>
            <p:ph idx="1"/>
          </p:nvPr>
        </p:nvSpPr>
        <p:spPr>
          <a:xfrm>
            <a:off x="828964" y="1095376"/>
            <a:ext cx="10515600" cy="5063115"/>
          </a:xfrm>
        </p:spPr>
        <p:txBody>
          <a:bodyPr>
            <a:normAutofit lnSpcReduction="10000"/>
          </a:bodyPr>
          <a:lstStyle/>
          <a:p>
            <a:pPr marL="0" indent="0" algn="just">
              <a:buNone/>
            </a:pPr>
            <a:r>
              <a:rPr lang="en-US" dirty="0" err="1"/>
              <a:t>i</a:t>
            </a:r>
            <a:r>
              <a:rPr lang="en-US" dirty="0"/>
              <a:t>. TDS is sale of immovable property – Entry 5 of Schedule-III</a:t>
            </a:r>
          </a:p>
          <a:p>
            <a:pPr marL="0" indent="0" algn="just">
              <a:buNone/>
            </a:pPr>
            <a:r>
              <a:rPr lang="en-US" dirty="0"/>
              <a:t>ii. TDR is a service ??? – </a:t>
            </a:r>
            <a:r>
              <a:rPr lang="en-US" dirty="0">
                <a:solidFill>
                  <a:srgbClr val="FF0000"/>
                </a:solidFill>
              </a:rPr>
              <a:t>land included benefit arising out of land </a:t>
            </a:r>
          </a:p>
          <a:p>
            <a:pPr marL="0" indent="0" algn="just">
              <a:buNone/>
            </a:pPr>
            <a:r>
              <a:rPr lang="en-US" dirty="0">
                <a:solidFill>
                  <a:srgbClr val="FF0000"/>
                </a:solidFill>
              </a:rPr>
              <a:t>   - </a:t>
            </a:r>
            <a:r>
              <a:rPr lang="en-US" dirty="0"/>
              <a:t>transfer of substantive rights in immovable property, covered under Entry 5 of 	Schedule III CGST - </a:t>
            </a:r>
            <a:r>
              <a:rPr lang="en-US" b="1" i="1" dirty="0"/>
              <a:t>Gujarat Chamber of Commerce and  Industry  - [TS-03-HC(GUJ)-2025-GST]</a:t>
            </a:r>
          </a:p>
          <a:p>
            <a:pPr marL="0" indent="0" algn="just">
              <a:buNone/>
            </a:pPr>
            <a:r>
              <a:rPr lang="en-US" dirty="0">
                <a:solidFill>
                  <a:srgbClr val="FF0000"/>
                </a:solidFill>
              </a:rPr>
              <a:t>   - </a:t>
            </a:r>
            <a:r>
              <a:rPr lang="en-US" dirty="0"/>
              <a:t>Bombay High Court  - notifications are intended to govern </a:t>
            </a:r>
            <a:r>
              <a:rPr lang="en-US" u="sng" dirty="0"/>
              <a:t>only statutory or regulatory TDR/FSI and not private contractual rights arising under JDA- </a:t>
            </a:r>
            <a:r>
              <a:rPr lang="en-US" b="1" i="1" dirty="0"/>
              <a:t>M/s Shrinivasa </a:t>
            </a:r>
            <a:r>
              <a:rPr lang="en-US" b="1" i="1" dirty="0" err="1"/>
              <a:t>Realcon</a:t>
            </a:r>
            <a:r>
              <a:rPr lang="en-US" b="1" i="1" dirty="0"/>
              <a:t> Pvt. Ltd. [2025 (4) TMI 931]</a:t>
            </a:r>
            <a:r>
              <a:rPr lang="en-US" dirty="0"/>
              <a:t>.</a:t>
            </a:r>
          </a:p>
          <a:p>
            <a:pPr marL="0" indent="0" algn="just">
              <a:buNone/>
            </a:pPr>
            <a:r>
              <a:rPr lang="en-US" dirty="0"/>
              <a:t>iii. Validity of notifications prescribing Time of supply and value of supply - u/s. 148 procedures can only be prescribed – valuation can be prescribed though rules only. </a:t>
            </a:r>
          </a:p>
          <a:p>
            <a:pPr marL="0" indent="0" algn="just">
              <a:buNone/>
            </a:pPr>
            <a:endParaRPr lang="en-US" b="1" u="sng" dirty="0"/>
          </a:p>
        </p:txBody>
      </p:sp>
      <p:sp>
        <p:nvSpPr>
          <p:cNvPr id="4" name="Flowchart: Connector 3">
            <a:extLst>
              <a:ext uri="{FF2B5EF4-FFF2-40B4-BE49-F238E27FC236}">
                <a16:creationId xmlns:a16="http://schemas.microsoft.com/office/drawing/2014/main" id="{6A64B524-F00C-1735-74D3-489ED6FAEF77}"/>
              </a:ext>
            </a:extLst>
          </p:cNvPr>
          <p:cNvSpPr/>
          <p:nvPr/>
        </p:nvSpPr>
        <p:spPr>
          <a:xfrm>
            <a:off x="400049" y="171450"/>
            <a:ext cx="809625" cy="715241"/>
          </a:xfrm>
          <a:prstGeom prst="flowChartConnector">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rPr>
              <a:t>1</a:t>
            </a:r>
            <a:endParaRPr lang="en-IN" sz="3600" b="1" dirty="0">
              <a:solidFill>
                <a:srgbClr val="FF0000"/>
              </a:solidFill>
            </a:endParaRPr>
          </a:p>
        </p:txBody>
      </p:sp>
    </p:spTree>
    <p:extLst>
      <p:ext uri="{BB962C8B-B14F-4D97-AF65-F5344CB8AC3E}">
        <p14:creationId xmlns:p14="http://schemas.microsoft.com/office/powerpoint/2010/main" val="501669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4F775-93AC-8E0F-D7E4-CE1D4573AC06}"/>
              </a:ext>
            </a:extLst>
          </p:cNvPr>
          <p:cNvSpPr>
            <a:spLocks noGrp="1"/>
          </p:cNvSpPr>
          <p:nvPr>
            <p:ph type="title"/>
          </p:nvPr>
        </p:nvSpPr>
        <p:spPr/>
        <p:txBody>
          <a:bodyPr>
            <a:normAutofit/>
          </a:bodyPr>
          <a:lstStyle/>
          <a:p>
            <a:r>
              <a:rPr lang="en-US" sz="4000" b="1" dirty="0" err="1"/>
              <a:t>Prahitha</a:t>
            </a:r>
            <a:r>
              <a:rPr lang="en-US" sz="4000" b="1" dirty="0"/>
              <a:t> Construction Private Limited vs UOI. [TS-60-HC(TEL)-2024-GST]</a:t>
            </a:r>
            <a:endParaRPr lang="en-IN" sz="4000" b="1" dirty="0"/>
          </a:p>
        </p:txBody>
      </p:sp>
      <p:sp>
        <p:nvSpPr>
          <p:cNvPr id="3" name="Content Placeholder 2">
            <a:extLst>
              <a:ext uri="{FF2B5EF4-FFF2-40B4-BE49-F238E27FC236}">
                <a16:creationId xmlns:a16="http://schemas.microsoft.com/office/drawing/2014/main" id="{3CFC8A62-AD66-98A6-55F8-B7B6E1532460}"/>
              </a:ext>
            </a:extLst>
          </p:cNvPr>
          <p:cNvSpPr>
            <a:spLocks noGrp="1"/>
          </p:cNvSpPr>
          <p:nvPr>
            <p:ph idx="1"/>
          </p:nvPr>
        </p:nvSpPr>
        <p:spPr/>
        <p:txBody>
          <a:bodyPr>
            <a:normAutofit fontScale="92500" lnSpcReduction="20000"/>
          </a:bodyPr>
          <a:lstStyle/>
          <a:p>
            <a:pPr algn="just"/>
            <a:r>
              <a:rPr lang="en-IN" dirty="0"/>
              <a:t>Telangana High Court held that </a:t>
            </a:r>
            <a:r>
              <a:rPr lang="en-US" dirty="0"/>
              <a:t>transfer of development right does not tantamount to sale of land would fall under the purview of “service” and is, therefore, subject to levy of GST</a:t>
            </a:r>
          </a:p>
          <a:p>
            <a:pPr lvl="1" algn="just">
              <a:buFontTx/>
              <a:buChar char="-"/>
            </a:pPr>
            <a:r>
              <a:rPr lang="en-US" b="1" u="sng" dirty="0"/>
              <a:t>Basically dealing with interpretation of an agreement, </a:t>
            </a:r>
            <a:r>
              <a:rPr lang="en-US" dirty="0"/>
              <a:t>the Court concludes that there is no transfer of rights and title in property to the petitioner till the completion of entire building/project.  </a:t>
            </a:r>
          </a:p>
          <a:p>
            <a:pPr lvl="1" algn="just">
              <a:buFontTx/>
              <a:buChar char="-"/>
            </a:pPr>
            <a:r>
              <a:rPr lang="en-US" dirty="0"/>
              <a:t>The land owner does not part with ownership till a conveyance deed - which is entered eventually</a:t>
            </a:r>
          </a:p>
          <a:p>
            <a:pPr lvl="1" algn="just">
              <a:buFontTx/>
              <a:buChar char="-"/>
            </a:pPr>
            <a:r>
              <a:rPr lang="en-US" dirty="0"/>
              <a:t>land owner executes a sale deed to transfer the undivided share of land by way of share of the petitioner towards cost of construction </a:t>
            </a:r>
          </a:p>
          <a:p>
            <a:pPr lvl="1" algn="just">
              <a:buFontTx/>
              <a:buChar char="-"/>
            </a:pPr>
            <a:r>
              <a:rPr lang="en-US" dirty="0"/>
              <a:t>condition of cancelling of contract/ agreement if any default on part of the petitioner – Concluded that ownership rights exists with landowner </a:t>
            </a:r>
          </a:p>
          <a:p>
            <a:pPr lvl="1" algn="just">
              <a:buFontTx/>
              <a:buChar char="-"/>
            </a:pPr>
            <a:r>
              <a:rPr lang="en-US" dirty="0"/>
              <a:t>The transfer of the land owner goes directly to purchaser of the constructed property and not in favor of the petitioner – Only TDR rights transferred – not result into transfer of ownership in land</a:t>
            </a:r>
          </a:p>
          <a:p>
            <a:pPr lvl="1" algn="just">
              <a:buFontTx/>
              <a:buChar char="-"/>
            </a:pPr>
            <a:endParaRPr lang="en-US" dirty="0"/>
          </a:p>
          <a:p>
            <a:pPr lvl="1" algn="just">
              <a:buFontTx/>
              <a:buChar char="-"/>
            </a:pPr>
            <a:endParaRPr lang="en-IN" dirty="0"/>
          </a:p>
        </p:txBody>
      </p:sp>
    </p:spTree>
    <p:extLst>
      <p:ext uri="{BB962C8B-B14F-4D97-AF65-F5344CB8AC3E}">
        <p14:creationId xmlns:p14="http://schemas.microsoft.com/office/powerpoint/2010/main" val="2481096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E583-0485-FA84-C950-F4E15ACC64C5}"/>
              </a:ext>
            </a:extLst>
          </p:cNvPr>
          <p:cNvSpPr>
            <a:spLocks noGrp="1"/>
          </p:cNvSpPr>
          <p:nvPr>
            <p:ph type="title"/>
          </p:nvPr>
        </p:nvSpPr>
        <p:spPr>
          <a:xfrm>
            <a:off x="665018" y="365125"/>
            <a:ext cx="10926618" cy="1325563"/>
          </a:xfrm>
        </p:spPr>
        <p:txBody>
          <a:bodyPr>
            <a:normAutofit/>
          </a:bodyPr>
          <a:lstStyle/>
          <a:p>
            <a:r>
              <a:rPr lang="en-IN" sz="3800" b="1" u="sng" dirty="0">
                <a:solidFill>
                  <a:srgbClr val="FF0000"/>
                </a:solidFill>
              </a:rPr>
              <a:t>Effect of transaction entered before 1</a:t>
            </a:r>
            <a:r>
              <a:rPr lang="en-IN" sz="3800" b="1" u="sng" baseline="30000" dirty="0">
                <a:solidFill>
                  <a:srgbClr val="FF0000"/>
                </a:solidFill>
              </a:rPr>
              <a:t>st</a:t>
            </a:r>
            <a:r>
              <a:rPr lang="en-IN" sz="3800" b="1" u="sng" dirty="0">
                <a:solidFill>
                  <a:srgbClr val="FF0000"/>
                </a:solidFill>
              </a:rPr>
              <a:t> July 2017</a:t>
            </a:r>
          </a:p>
        </p:txBody>
      </p:sp>
      <p:sp>
        <p:nvSpPr>
          <p:cNvPr id="3" name="Content Placeholder 2">
            <a:extLst>
              <a:ext uri="{FF2B5EF4-FFF2-40B4-BE49-F238E27FC236}">
                <a16:creationId xmlns:a16="http://schemas.microsoft.com/office/drawing/2014/main" id="{170E13BD-39CB-3CFF-4A6B-5130F8D19108}"/>
              </a:ext>
            </a:extLst>
          </p:cNvPr>
          <p:cNvSpPr>
            <a:spLocks noGrp="1"/>
          </p:cNvSpPr>
          <p:nvPr>
            <p:ph idx="1"/>
          </p:nvPr>
        </p:nvSpPr>
        <p:spPr/>
        <p:txBody>
          <a:bodyPr/>
          <a:lstStyle/>
          <a:p>
            <a:pPr marL="0" indent="0">
              <a:buNone/>
            </a:pPr>
            <a:r>
              <a:rPr lang="en-IN" dirty="0"/>
              <a:t>Ongoing projects as on the date of GST Act implemented - DAGPA entered before the 1</a:t>
            </a:r>
            <a:r>
              <a:rPr lang="en-IN" baseline="30000" dirty="0"/>
              <a:t>st</a:t>
            </a:r>
            <a:r>
              <a:rPr lang="en-IN" dirty="0"/>
              <a:t> July 2017 but construction service rendered after 1</a:t>
            </a:r>
            <a:r>
              <a:rPr lang="en-IN" baseline="30000" dirty="0"/>
              <a:t>st</a:t>
            </a:r>
            <a:r>
              <a:rPr lang="en-IN" dirty="0"/>
              <a:t> July 2017 (i.e., after GST Act implementation) </a:t>
            </a:r>
          </a:p>
          <a:p>
            <a:r>
              <a:rPr lang="en-IN" b="1" u="sng" dirty="0"/>
              <a:t>Landowner –</a:t>
            </a:r>
            <a:r>
              <a:rPr lang="en-IN" dirty="0"/>
              <a:t> TDR supplied in service tax era – if all tax is leviable – Service tax is applicable – no GST is leviable.- Sec 142(11) GST Act</a:t>
            </a:r>
          </a:p>
          <a:p>
            <a:r>
              <a:rPr lang="en-IN" b="1" u="sng" dirty="0"/>
              <a:t>Developer –</a:t>
            </a:r>
            <a:r>
              <a:rPr lang="en-IN" dirty="0"/>
              <a:t> TOS w.r.t construction service is earlier of invoice or payment – entire consideration by way TDR received before 1</a:t>
            </a:r>
            <a:r>
              <a:rPr lang="en-IN" baseline="30000" dirty="0"/>
              <a:t>st</a:t>
            </a:r>
            <a:r>
              <a:rPr lang="en-IN" dirty="0"/>
              <a:t> July 2017 – Service tax is applicable – no GST is leviable </a:t>
            </a:r>
          </a:p>
        </p:txBody>
      </p:sp>
    </p:spTree>
    <p:extLst>
      <p:ext uri="{BB962C8B-B14F-4D97-AF65-F5344CB8AC3E}">
        <p14:creationId xmlns:p14="http://schemas.microsoft.com/office/powerpoint/2010/main" val="3254163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3C01C-2417-201A-70AD-BC0C08A1EC65}"/>
              </a:ext>
            </a:extLst>
          </p:cNvPr>
          <p:cNvSpPr>
            <a:spLocks noGrp="1"/>
          </p:cNvSpPr>
          <p:nvPr>
            <p:ph type="title"/>
          </p:nvPr>
        </p:nvSpPr>
        <p:spPr/>
        <p:txBody>
          <a:bodyPr/>
          <a:lstStyle/>
          <a:p>
            <a:r>
              <a:rPr lang="en-IN" b="1" dirty="0">
                <a:solidFill>
                  <a:srgbClr val="FF0000"/>
                </a:solidFill>
              </a:rPr>
              <a:t>ITC Reversal</a:t>
            </a:r>
          </a:p>
        </p:txBody>
      </p:sp>
      <p:sp>
        <p:nvSpPr>
          <p:cNvPr id="3" name="Content Placeholder 2">
            <a:extLst>
              <a:ext uri="{FF2B5EF4-FFF2-40B4-BE49-F238E27FC236}">
                <a16:creationId xmlns:a16="http://schemas.microsoft.com/office/drawing/2014/main" id="{158CFAA4-0AB7-31BF-79E9-8686F64134ED}"/>
              </a:ext>
            </a:extLst>
          </p:cNvPr>
          <p:cNvSpPr>
            <a:spLocks noGrp="1"/>
          </p:cNvSpPr>
          <p:nvPr>
            <p:ph idx="1"/>
          </p:nvPr>
        </p:nvSpPr>
        <p:spPr>
          <a:xfrm>
            <a:off x="838200" y="1447800"/>
            <a:ext cx="10515600" cy="4729163"/>
          </a:xfrm>
        </p:spPr>
        <p:txBody>
          <a:bodyPr>
            <a:normAutofit/>
          </a:bodyPr>
          <a:lstStyle/>
          <a:p>
            <a:pPr algn="just"/>
            <a:endParaRPr lang="en-IN" sz="1000" b="1" dirty="0">
              <a:solidFill>
                <a:srgbClr val="FF0000"/>
              </a:solidFill>
            </a:endParaRPr>
          </a:p>
          <a:p>
            <a:pPr algn="just"/>
            <a:r>
              <a:rPr lang="en-IN" b="1" dirty="0">
                <a:solidFill>
                  <a:srgbClr val="FF0000"/>
                </a:solidFill>
              </a:rPr>
              <a:t>U/s. 17(2) Rule 42 – </a:t>
            </a:r>
            <a:r>
              <a:rPr lang="en-IN" dirty="0"/>
              <a:t>For Ongoing Projects opted for old Rates and Commercial projects  ITC to be reversed in </a:t>
            </a:r>
            <a:r>
              <a:rPr lang="en-IN" b="1" u="sng" dirty="0"/>
              <a:t>proportion of carpet area slod after CC / FO</a:t>
            </a:r>
          </a:p>
          <a:p>
            <a:pPr lvl="1" algn="just"/>
            <a:r>
              <a:rPr lang="en-IN" b="1" u="sng" dirty="0"/>
              <a:t>Monthly </a:t>
            </a:r>
            <a:r>
              <a:rPr lang="en-IN" dirty="0"/>
              <a:t>– on exempt supply and on estimated after CC/FO sale of flats</a:t>
            </a:r>
          </a:p>
          <a:p>
            <a:pPr lvl="1" algn="just"/>
            <a:r>
              <a:rPr lang="en-IN" b="1" u="sng" dirty="0"/>
              <a:t>On completion of project -</a:t>
            </a:r>
            <a:r>
              <a:rPr lang="en-IN" dirty="0"/>
              <a:t> Before due date for furnishing of the return for the month of September following the end of FY in which CC / FO</a:t>
            </a:r>
          </a:p>
          <a:p>
            <a:pPr marL="0" indent="0" algn="just">
              <a:buNone/>
            </a:pPr>
            <a:endParaRPr lang="en-IN" dirty="0"/>
          </a:p>
          <a:p>
            <a:pPr algn="just"/>
            <a:r>
              <a:rPr lang="en-IN" dirty="0"/>
              <a:t>On conversion from old scheme to new scheme – Annexure-1 &amp; 2 of </a:t>
            </a:r>
            <a:r>
              <a:rPr lang="en-IN" dirty="0" err="1"/>
              <a:t>N.No</a:t>
            </a:r>
            <a:r>
              <a:rPr lang="en-IN" dirty="0"/>
              <a:t>. 03/2017-CT(R)</a:t>
            </a:r>
          </a:p>
        </p:txBody>
      </p:sp>
    </p:spTree>
    <p:extLst>
      <p:ext uri="{BB962C8B-B14F-4D97-AF65-F5344CB8AC3E}">
        <p14:creationId xmlns:p14="http://schemas.microsoft.com/office/powerpoint/2010/main" val="20208522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0" y="3990109"/>
            <a:ext cx="2718340" cy="1145309"/>
          </a:xfrm>
        </p:spPr>
        <p:txBody>
          <a:bodyPr/>
          <a:lstStyle/>
          <a:p>
            <a:r>
              <a:rPr lang="en-US" b="1" dirty="0"/>
              <a:t>Thank you</a:t>
            </a:r>
          </a:p>
        </p:txBody>
      </p:sp>
      <p:sp>
        <p:nvSpPr>
          <p:cNvPr id="3" name="TextBox 2"/>
          <p:cNvSpPr txBox="1"/>
          <p:nvPr/>
        </p:nvSpPr>
        <p:spPr>
          <a:xfrm>
            <a:off x="191386" y="5668718"/>
            <a:ext cx="12000614" cy="477054"/>
          </a:xfrm>
          <a:prstGeom prst="rect">
            <a:avLst/>
          </a:prstGeom>
          <a:noFill/>
        </p:spPr>
        <p:txBody>
          <a:bodyPr wrap="square" rtlCol="0">
            <a:spAutoFit/>
          </a:bodyPr>
          <a:lstStyle/>
          <a:p>
            <a:r>
              <a:rPr lang="en-US" sz="2500" dirty="0"/>
              <a:t>CA Ravindar Reddy | Partner | </a:t>
            </a:r>
            <a:r>
              <a:rPr lang="en-US" sz="2500" b="1" dirty="0">
                <a:solidFill>
                  <a:srgbClr val="FF0000"/>
                </a:solidFill>
              </a:rPr>
              <a:t>GPHK &amp; ASSOCIATES</a:t>
            </a:r>
            <a:r>
              <a:rPr lang="en-US" sz="2500" dirty="0">
                <a:solidFill>
                  <a:srgbClr val="FF0000"/>
                </a:solidFill>
              </a:rPr>
              <a:t> </a:t>
            </a:r>
            <a:r>
              <a:rPr lang="en-US" sz="2500" dirty="0"/>
              <a:t>| Chartered Accountants</a:t>
            </a:r>
          </a:p>
        </p:txBody>
      </p:sp>
      <p:sp>
        <p:nvSpPr>
          <p:cNvPr id="5" name="Slide Number Placeholder 4"/>
          <p:cNvSpPr>
            <a:spLocks noGrp="1"/>
          </p:cNvSpPr>
          <p:nvPr>
            <p:ph type="sldNum" sz="quarter" idx="12"/>
          </p:nvPr>
        </p:nvSpPr>
        <p:spPr/>
        <p:txBody>
          <a:bodyPr/>
          <a:lstStyle/>
          <a:p>
            <a:fld id="{79047979-DD9B-4FAA-9ADE-ED444024A992}" type="slidenum">
              <a:rPr lang="en-US" smtClean="0"/>
              <a:pPr/>
              <a:t>26</a:t>
            </a:fld>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96145" y="1210046"/>
            <a:ext cx="4412706" cy="2549154"/>
          </a:xfrm>
          <a:prstGeom prst="rect">
            <a:avLst/>
          </a:prstGeom>
        </p:spPr>
      </p:pic>
    </p:spTree>
    <p:extLst>
      <p:ext uri="{BB962C8B-B14F-4D97-AF65-F5344CB8AC3E}">
        <p14:creationId xmlns:p14="http://schemas.microsoft.com/office/powerpoint/2010/main" val="49104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84AF1-8F43-0D03-6D72-D4E9465E4AEF}"/>
              </a:ext>
            </a:extLst>
          </p:cNvPr>
          <p:cNvSpPr>
            <a:spLocks noGrp="1"/>
          </p:cNvSpPr>
          <p:nvPr>
            <p:ph type="ctrTitle"/>
          </p:nvPr>
        </p:nvSpPr>
        <p:spPr>
          <a:xfrm>
            <a:off x="1524000" y="369455"/>
            <a:ext cx="9144000" cy="738909"/>
          </a:xfrm>
        </p:spPr>
        <p:txBody>
          <a:bodyPr>
            <a:noAutofit/>
          </a:bodyPr>
          <a:lstStyle/>
          <a:p>
            <a:r>
              <a:rPr lang="en-IN" sz="2800" b="1" dirty="0">
                <a:solidFill>
                  <a:srgbClr val="FF0000"/>
                </a:solidFill>
                <a:latin typeface="Bookman Old Style" panose="02050604050505020204" pitchFamily="18" charset="0"/>
              </a:rPr>
              <a:t>Levy of Sales Tax / VAT on Goods</a:t>
            </a:r>
          </a:p>
        </p:txBody>
      </p:sp>
      <p:sp>
        <p:nvSpPr>
          <p:cNvPr id="3" name="Subtitle 2">
            <a:extLst>
              <a:ext uri="{FF2B5EF4-FFF2-40B4-BE49-F238E27FC236}">
                <a16:creationId xmlns:a16="http://schemas.microsoft.com/office/drawing/2014/main" id="{640D8CF3-8221-D9B4-5DCC-11AD51452FBF}"/>
              </a:ext>
            </a:extLst>
          </p:cNvPr>
          <p:cNvSpPr>
            <a:spLocks noGrp="1"/>
          </p:cNvSpPr>
          <p:nvPr>
            <p:ph type="subTitle" idx="1"/>
          </p:nvPr>
        </p:nvSpPr>
        <p:spPr>
          <a:xfrm>
            <a:off x="600075" y="1403927"/>
            <a:ext cx="10877550" cy="4922982"/>
          </a:xfrm>
        </p:spPr>
        <p:txBody>
          <a:bodyPr>
            <a:normAutofit fontScale="85000" lnSpcReduction="20000"/>
          </a:bodyPr>
          <a:lstStyle/>
          <a:p>
            <a:pPr marL="342900" indent="-342900" algn="just">
              <a:lnSpc>
                <a:spcPct val="150000"/>
              </a:lnSpc>
              <a:buFont typeface="Wingdings" panose="05000000000000000000" pitchFamily="2" charset="2"/>
              <a:buChar char="Ø"/>
            </a:pPr>
            <a:r>
              <a:rPr lang="en-US" dirty="0">
                <a:latin typeface="Bookman Old Style" panose="02050604050505020204" pitchFamily="18" charset="0"/>
              </a:rPr>
              <a:t>States’ attempt to levy Sales Tax/VAT on the transfer of property in goods involved in the execution of an indivisible contract</a:t>
            </a:r>
          </a:p>
          <a:p>
            <a:pPr marL="342900" indent="-342900" algn="just">
              <a:lnSpc>
                <a:spcPct val="150000"/>
              </a:lnSpc>
              <a:buFont typeface="Wingdings" panose="05000000000000000000" pitchFamily="2" charset="2"/>
              <a:buChar char="Ø"/>
            </a:pPr>
            <a:endParaRPr lang="en-US" sz="100" dirty="0">
              <a:latin typeface="Bookman Old Style" panose="02050604050505020204" pitchFamily="18" charset="0"/>
            </a:endParaRPr>
          </a:p>
          <a:p>
            <a:pPr marL="342900" indent="-342900" algn="just">
              <a:lnSpc>
                <a:spcPct val="150000"/>
              </a:lnSpc>
              <a:buFont typeface="Wingdings" panose="05000000000000000000" pitchFamily="2" charset="2"/>
              <a:buChar char="Ø"/>
            </a:pPr>
            <a:r>
              <a:rPr lang="en-US" b="1" dirty="0">
                <a:latin typeface="Bookman Old Style" panose="02050604050505020204" pitchFamily="18" charset="0"/>
              </a:rPr>
              <a:t>Contract of building is one</a:t>
            </a:r>
            <a:r>
              <a:rPr lang="en-US" dirty="0">
                <a:latin typeface="Bookman Old Style" panose="02050604050505020204" pitchFamily="18" charset="0"/>
              </a:rPr>
              <a:t>, entire and indivisible. There is no sale of movables (building materials). The contract for building is not a contract for ‘sale of goods’ </a:t>
            </a:r>
            <a:r>
              <a:rPr lang="en-US" i="1" dirty="0">
                <a:latin typeface="Bookman Old Style" panose="02050604050505020204" pitchFamily="18" charset="0"/>
              </a:rPr>
              <a:t>- </a:t>
            </a:r>
            <a:r>
              <a:rPr lang="en-IN" i="1" dirty="0">
                <a:latin typeface="Bookman Old Style" panose="02050604050505020204" pitchFamily="18" charset="0"/>
              </a:rPr>
              <a:t>Gannon Dunkerley &amp; Co. (Madras) Ltd - 1958 AIR 560 SC</a:t>
            </a:r>
          </a:p>
          <a:p>
            <a:pPr marL="342900" indent="-342900" algn="just">
              <a:lnSpc>
                <a:spcPct val="150000"/>
              </a:lnSpc>
              <a:buFont typeface="Wingdings" panose="05000000000000000000" pitchFamily="2" charset="2"/>
              <a:buChar char="Ø"/>
            </a:pPr>
            <a:endParaRPr lang="en-US" sz="100" dirty="0">
              <a:latin typeface="Bookman Old Style" panose="02050604050505020204" pitchFamily="18" charset="0"/>
            </a:endParaRPr>
          </a:p>
          <a:p>
            <a:pPr marL="342900" indent="-342900" algn="just">
              <a:lnSpc>
                <a:spcPct val="150000"/>
              </a:lnSpc>
              <a:buFont typeface="Wingdings" panose="05000000000000000000" pitchFamily="2" charset="2"/>
              <a:buChar char="Ø"/>
            </a:pPr>
            <a:r>
              <a:rPr lang="en-US" dirty="0">
                <a:latin typeface="Bookman Old Style" panose="02050604050505020204" pitchFamily="18" charset="0"/>
              </a:rPr>
              <a:t>Insertion of clause (29A) in Article 366 and concept of </a:t>
            </a:r>
            <a:r>
              <a:rPr lang="en-US" b="1" dirty="0">
                <a:latin typeface="Bookman Old Style" panose="02050604050505020204" pitchFamily="18" charset="0"/>
              </a:rPr>
              <a:t>‘Deemed Sale’</a:t>
            </a:r>
            <a:r>
              <a:rPr lang="en-US" dirty="0">
                <a:latin typeface="Bookman Old Style" panose="02050604050505020204" pitchFamily="18" charset="0"/>
              </a:rPr>
              <a:t> for the purpose of levy of Sales Tax/VAT on certain transactions though in ordinary sense, these transactions may not qualify to be considered as ‘sale’</a:t>
            </a:r>
          </a:p>
          <a:p>
            <a:pPr marL="342900" indent="-342900" algn="just">
              <a:lnSpc>
                <a:spcPct val="150000"/>
              </a:lnSpc>
              <a:buFont typeface="Wingdings" panose="05000000000000000000" pitchFamily="2" charset="2"/>
              <a:buChar char="Ø"/>
            </a:pPr>
            <a:endParaRPr lang="en-US" sz="100" dirty="0">
              <a:latin typeface="Bookman Old Style" panose="02050604050505020204" pitchFamily="18" charset="0"/>
            </a:endParaRPr>
          </a:p>
          <a:p>
            <a:pPr marL="342900" indent="-342900" algn="just">
              <a:lnSpc>
                <a:spcPct val="150000"/>
              </a:lnSpc>
              <a:buFont typeface="Wingdings" panose="05000000000000000000" pitchFamily="2" charset="2"/>
              <a:buChar char="Ø"/>
            </a:pPr>
            <a:r>
              <a:rPr lang="en-US" dirty="0">
                <a:latin typeface="Bookman Old Style" panose="02050604050505020204" pitchFamily="18" charset="0"/>
              </a:rPr>
              <a:t>Article 366(29A)(b</a:t>
            </a:r>
            <a:r>
              <a:rPr lang="en-US">
                <a:latin typeface="Bookman Old Style" panose="02050604050505020204" pitchFamily="18" charset="0"/>
              </a:rPr>
              <a:t>) tax </a:t>
            </a:r>
            <a:r>
              <a:rPr lang="en-US" dirty="0">
                <a:latin typeface="Bookman Old Style" panose="02050604050505020204" pitchFamily="18" charset="0"/>
              </a:rPr>
              <a:t>on the </a:t>
            </a:r>
            <a:r>
              <a:rPr lang="en-US" b="1" dirty="0">
                <a:latin typeface="Bookman Old Style" panose="02050604050505020204" pitchFamily="18" charset="0"/>
              </a:rPr>
              <a:t>transfer of property in goods </a:t>
            </a:r>
            <a:r>
              <a:rPr lang="en-US" dirty="0">
                <a:latin typeface="Bookman Old Style" panose="02050604050505020204" pitchFamily="18" charset="0"/>
              </a:rPr>
              <a:t>(whether as goods or in some other form) involved in the </a:t>
            </a:r>
            <a:r>
              <a:rPr lang="en-US" b="1" dirty="0">
                <a:latin typeface="Bookman Old Style" panose="02050604050505020204" pitchFamily="18" charset="0"/>
              </a:rPr>
              <a:t>execution of a works contract</a:t>
            </a:r>
            <a:endParaRPr lang="en-IN" b="1" dirty="0">
              <a:latin typeface="Bookman Old Style" panose="02050604050505020204" pitchFamily="18" charset="0"/>
            </a:endParaRPr>
          </a:p>
        </p:txBody>
      </p:sp>
    </p:spTree>
    <p:extLst>
      <p:ext uri="{BB962C8B-B14F-4D97-AF65-F5344CB8AC3E}">
        <p14:creationId xmlns:p14="http://schemas.microsoft.com/office/powerpoint/2010/main" val="1663825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33C3D-6D37-2F76-6AAD-B4A74A352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B289DC-7191-C308-1256-2E5EDA24605B}"/>
              </a:ext>
            </a:extLst>
          </p:cNvPr>
          <p:cNvSpPr>
            <a:spLocks noGrp="1"/>
          </p:cNvSpPr>
          <p:nvPr>
            <p:ph type="ctrTitle"/>
          </p:nvPr>
        </p:nvSpPr>
        <p:spPr>
          <a:xfrm>
            <a:off x="1524000" y="258618"/>
            <a:ext cx="9144000" cy="628073"/>
          </a:xfrm>
        </p:spPr>
        <p:txBody>
          <a:bodyPr>
            <a:noAutofit/>
          </a:bodyPr>
          <a:lstStyle/>
          <a:p>
            <a:r>
              <a:rPr lang="en-IN" sz="2800" b="1" dirty="0">
                <a:solidFill>
                  <a:srgbClr val="FF0000"/>
                </a:solidFill>
                <a:latin typeface="Bookman Old Style" panose="02050604050505020204" pitchFamily="18" charset="0"/>
              </a:rPr>
              <a:t>Levy of Service Tax on Services</a:t>
            </a:r>
          </a:p>
        </p:txBody>
      </p:sp>
      <p:sp>
        <p:nvSpPr>
          <p:cNvPr id="3" name="Subtitle 2">
            <a:extLst>
              <a:ext uri="{FF2B5EF4-FFF2-40B4-BE49-F238E27FC236}">
                <a16:creationId xmlns:a16="http://schemas.microsoft.com/office/drawing/2014/main" id="{2B841C40-3F76-1017-F70A-063AF75E10DD}"/>
              </a:ext>
            </a:extLst>
          </p:cNvPr>
          <p:cNvSpPr>
            <a:spLocks noGrp="1"/>
          </p:cNvSpPr>
          <p:nvPr>
            <p:ph type="subTitle" idx="1"/>
          </p:nvPr>
        </p:nvSpPr>
        <p:spPr>
          <a:xfrm>
            <a:off x="390526" y="997527"/>
            <a:ext cx="11158346" cy="5449455"/>
          </a:xfrm>
        </p:spPr>
        <p:txBody>
          <a:bodyPr>
            <a:normAutofit fontScale="62500" lnSpcReduction="20000"/>
          </a:bodyPr>
          <a:lstStyle/>
          <a:p>
            <a:pPr marL="457200" indent="-457200" algn="l">
              <a:lnSpc>
                <a:spcPct val="170000"/>
              </a:lnSpc>
              <a:buFont typeface="Wingdings" panose="05000000000000000000" pitchFamily="2" charset="2"/>
              <a:buChar char="Ø"/>
            </a:pPr>
            <a:r>
              <a:rPr lang="en-US" sz="2600" dirty="0">
                <a:latin typeface="Bookman Old Style" panose="02050604050505020204" pitchFamily="18" charset="0"/>
              </a:rPr>
              <a:t>10.09.2004 - levy on ‘</a:t>
            </a:r>
            <a:r>
              <a:rPr lang="en-US" sz="2600" b="1" dirty="0">
                <a:latin typeface="Bookman Old Style" panose="02050604050505020204" pitchFamily="18" charset="0"/>
              </a:rPr>
              <a:t>Commercial or Industrial Construction Service</a:t>
            </a:r>
            <a:r>
              <a:rPr lang="en-US" sz="2600" dirty="0">
                <a:latin typeface="Bookman Old Style" panose="02050604050505020204" pitchFamily="18" charset="0"/>
              </a:rPr>
              <a:t>’ [S.65(25b),  S.65(105)(</a:t>
            </a:r>
            <a:r>
              <a:rPr lang="en-US" sz="2600" dirty="0" err="1">
                <a:latin typeface="Bookman Old Style" panose="02050604050505020204" pitchFamily="18" charset="0"/>
              </a:rPr>
              <a:t>zzq</a:t>
            </a:r>
            <a:r>
              <a:rPr lang="en-US" sz="2600" dirty="0">
                <a:latin typeface="Bookman Old Style" panose="02050604050505020204" pitchFamily="18" charset="0"/>
              </a:rPr>
              <a:t>) FA</a:t>
            </a:r>
          </a:p>
          <a:p>
            <a:pPr marL="457200" indent="-457200" algn="l">
              <a:lnSpc>
                <a:spcPct val="170000"/>
              </a:lnSpc>
              <a:buFont typeface="Wingdings" panose="05000000000000000000" pitchFamily="2" charset="2"/>
              <a:buChar char="Ø"/>
            </a:pPr>
            <a:r>
              <a:rPr lang="en-US" sz="2600" dirty="0">
                <a:latin typeface="Bookman Old Style" panose="02050604050505020204" pitchFamily="18" charset="0"/>
              </a:rPr>
              <a:t>16.06.2005 - levy on ‘</a:t>
            </a:r>
            <a:r>
              <a:rPr lang="en-US" sz="2600" b="1" dirty="0">
                <a:latin typeface="Bookman Old Style" panose="02050604050505020204" pitchFamily="18" charset="0"/>
              </a:rPr>
              <a:t>Construction of Residential Complex Service</a:t>
            </a:r>
            <a:r>
              <a:rPr lang="en-US" sz="2600" dirty="0">
                <a:latin typeface="Bookman Old Style" panose="02050604050505020204" pitchFamily="18" charset="0"/>
              </a:rPr>
              <a:t>’ [S.65(30a) r/w. S.65(105)(</a:t>
            </a:r>
            <a:r>
              <a:rPr lang="en-US" sz="2600" dirty="0" err="1">
                <a:latin typeface="Bookman Old Style" panose="02050604050505020204" pitchFamily="18" charset="0"/>
              </a:rPr>
              <a:t>zzzh</a:t>
            </a:r>
            <a:r>
              <a:rPr lang="en-US" sz="2600" dirty="0">
                <a:latin typeface="Bookman Old Style" panose="02050604050505020204" pitchFamily="18" charset="0"/>
              </a:rPr>
              <a:t>) FA</a:t>
            </a:r>
          </a:p>
          <a:p>
            <a:pPr marL="457200" indent="-457200" algn="l">
              <a:lnSpc>
                <a:spcPct val="170000"/>
              </a:lnSpc>
              <a:buFont typeface="Wingdings" panose="05000000000000000000" pitchFamily="2" charset="2"/>
              <a:buChar char="Ø"/>
            </a:pPr>
            <a:r>
              <a:rPr lang="en-US" sz="2600" dirty="0">
                <a:latin typeface="Bookman Old Style" panose="02050604050505020204" pitchFamily="18" charset="0"/>
              </a:rPr>
              <a:t>01.06.2007 - </a:t>
            </a:r>
            <a:r>
              <a:rPr lang="en-US" sz="2600" b="1" dirty="0">
                <a:latin typeface="Bookman Old Style" panose="02050604050505020204" pitchFamily="18" charset="0"/>
              </a:rPr>
              <a:t>‘Works Contract Service’</a:t>
            </a:r>
            <a:r>
              <a:rPr lang="en-US" sz="2600" dirty="0">
                <a:latin typeface="Bookman Old Style" panose="02050604050505020204" pitchFamily="18" charset="0"/>
              </a:rPr>
              <a:t> [S.65 (105)(</a:t>
            </a:r>
            <a:r>
              <a:rPr lang="en-US" sz="2600" dirty="0" err="1">
                <a:latin typeface="Bookman Old Style" panose="02050604050505020204" pitchFamily="18" charset="0"/>
              </a:rPr>
              <a:t>zzzza</a:t>
            </a:r>
            <a:r>
              <a:rPr lang="en-US" sz="2600" dirty="0">
                <a:latin typeface="Bookman Old Style" panose="02050604050505020204" pitchFamily="18" charset="0"/>
              </a:rPr>
              <a:t>) FA</a:t>
            </a:r>
          </a:p>
          <a:p>
            <a:pPr marL="457200" indent="-457200" algn="l">
              <a:lnSpc>
                <a:spcPct val="170000"/>
              </a:lnSpc>
              <a:buFont typeface="Wingdings" panose="05000000000000000000" pitchFamily="2" charset="2"/>
              <a:buChar char="Ø"/>
            </a:pPr>
            <a:r>
              <a:rPr lang="en-US" sz="2600" dirty="0">
                <a:latin typeface="Bookman Old Style" panose="02050604050505020204" pitchFamily="18" charset="0"/>
              </a:rPr>
              <a:t>01.07.2010 - Explanation under [S.65(105)(</a:t>
            </a:r>
            <a:r>
              <a:rPr lang="en-US" sz="2600" dirty="0" err="1">
                <a:latin typeface="Bookman Old Style" panose="02050604050505020204" pitchFamily="18" charset="0"/>
              </a:rPr>
              <a:t>zzq</a:t>
            </a:r>
            <a:r>
              <a:rPr lang="en-US" sz="2600" dirty="0">
                <a:latin typeface="Bookman Old Style" panose="02050604050505020204" pitchFamily="18" charset="0"/>
              </a:rPr>
              <a:t>) and S.65(105)(</a:t>
            </a:r>
            <a:r>
              <a:rPr lang="en-US" sz="2600" dirty="0" err="1">
                <a:latin typeface="Bookman Old Style" panose="02050604050505020204" pitchFamily="18" charset="0"/>
              </a:rPr>
              <a:t>zzzh</a:t>
            </a:r>
            <a:r>
              <a:rPr lang="en-US" sz="2600" dirty="0">
                <a:latin typeface="Bookman Old Style" panose="02050604050505020204" pitchFamily="18" charset="0"/>
              </a:rPr>
              <a:t>) of FA]- </a:t>
            </a:r>
          </a:p>
          <a:p>
            <a:pPr algn="l">
              <a:lnSpc>
                <a:spcPct val="170000"/>
              </a:lnSpc>
            </a:pPr>
            <a:r>
              <a:rPr lang="en-US" sz="2600" dirty="0">
                <a:latin typeface="Bookman Old Style" panose="02050604050505020204" pitchFamily="18" charset="0"/>
              </a:rPr>
              <a:t>		- ‘Explanation’ in the nature of </a:t>
            </a:r>
            <a:r>
              <a:rPr lang="en-US" sz="2600" b="1" u="sng" dirty="0">
                <a:latin typeface="Bookman Old Style" panose="02050604050505020204" pitchFamily="18" charset="0"/>
              </a:rPr>
              <a:t>deeming provision </a:t>
            </a:r>
            <a:r>
              <a:rPr lang="en-US" sz="2600" b="1" dirty="0">
                <a:latin typeface="Bookman Old Style" panose="02050604050505020204" pitchFamily="18" charset="0"/>
              </a:rPr>
              <a:t>– Sale of under constructed property</a:t>
            </a:r>
          </a:p>
          <a:p>
            <a:pPr marL="457200" indent="-457200" algn="l">
              <a:lnSpc>
                <a:spcPct val="170000"/>
              </a:lnSpc>
              <a:buFont typeface="Wingdings" panose="05000000000000000000" pitchFamily="2" charset="2"/>
              <a:buChar char="Ø"/>
            </a:pPr>
            <a:r>
              <a:rPr lang="en-US" sz="2600" dirty="0">
                <a:latin typeface="Bookman Old Style" panose="02050604050505020204" pitchFamily="18" charset="0"/>
              </a:rPr>
              <a:t>01.07.2012 - Introduction of ‘Negative List-based levy of Service Tax Regime’</a:t>
            </a:r>
          </a:p>
          <a:p>
            <a:pPr algn="l">
              <a:lnSpc>
                <a:spcPct val="170000"/>
              </a:lnSpc>
            </a:pPr>
            <a:r>
              <a:rPr lang="en-US" sz="2600" dirty="0">
                <a:latin typeface="Bookman Old Style" panose="02050604050505020204" pitchFamily="18" charset="0"/>
              </a:rPr>
              <a:t>		- ‘Service’ defined in S.65B(44) of FA as amended w.e.f. 01.07.2012 </a:t>
            </a:r>
          </a:p>
          <a:p>
            <a:pPr algn="l">
              <a:lnSpc>
                <a:spcPct val="170000"/>
              </a:lnSpc>
            </a:pPr>
            <a:r>
              <a:rPr lang="en-US" sz="2600" dirty="0">
                <a:latin typeface="Bookman Old Style" panose="02050604050505020204" pitchFamily="18" charset="0"/>
              </a:rPr>
              <a:t>		- </a:t>
            </a:r>
            <a:r>
              <a:rPr lang="en-US" sz="2600" b="1" dirty="0">
                <a:latin typeface="Bookman Old Style" panose="02050604050505020204" pitchFamily="18" charset="0"/>
              </a:rPr>
              <a:t>Excluded from ‘service’ - </a:t>
            </a:r>
            <a:r>
              <a:rPr lang="en-US" sz="2600" dirty="0">
                <a:latin typeface="Bookman Old Style" panose="02050604050505020204" pitchFamily="18" charset="0"/>
              </a:rPr>
              <a:t>transfer of </a:t>
            </a:r>
            <a:r>
              <a:rPr lang="en-US" sz="2600" b="1" dirty="0">
                <a:latin typeface="Bookman Old Style" panose="02050604050505020204" pitchFamily="18" charset="0"/>
              </a:rPr>
              <a:t>title on goods or immovable property</a:t>
            </a:r>
          </a:p>
          <a:p>
            <a:pPr algn="l">
              <a:lnSpc>
                <a:spcPct val="170000"/>
              </a:lnSpc>
            </a:pPr>
            <a:r>
              <a:rPr lang="en-US" sz="2600" dirty="0">
                <a:latin typeface="Bookman Old Style" panose="02050604050505020204" pitchFamily="18" charset="0"/>
              </a:rPr>
              <a:t>		- </a:t>
            </a:r>
            <a:r>
              <a:rPr lang="en-US" sz="2600" b="1" dirty="0">
                <a:latin typeface="Bookman Old Style" panose="02050604050505020204" pitchFamily="18" charset="0"/>
              </a:rPr>
              <a:t>‘Declared Services” – Sale of under constructed property - </a:t>
            </a:r>
            <a:r>
              <a:rPr lang="en-US" sz="2600" dirty="0">
                <a:latin typeface="Bookman Old Style" panose="02050604050505020204" pitchFamily="18" charset="0"/>
              </a:rPr>
              <a:t>S.66E of FA prescribes</a:t>
            </a:r>
            <a:endParaRPr lang="en-US" sz="2600" b="1" dirty="0">
              <a:latin typeface="Bookman Old Style" panose="02050604050505020204" pitchFamily="18" charset="0"/>
            </a:endParaRPr>
          </a:p>
          <a:p>
            <a:pPr algn="l">
              <a:lnSpc>
                <a:spcPct val="170000"/>
              </a:lnSpc>
            </a:pPr>
            <a:r>
              <a:rPr lang="en-US" dirty="0">
                <a:latin typeface="Bookman Old Style" panose="02050604050505020204" pitchFamily="18" charset="0"/>
              </a:rPr>
              <a:t>		- </a:t>
            </a:r>
            <a:r>
              <a:rPr lang="en-US" b="1" dirty="0">
                <a:latin typeface="Bookman Old Style" panose="02050604050505020204" pitchFamily="18" charset="0"/>
              </a:rPr>
              <a:t>Abatement </a:t>
            </a:r>
            <a:r>
              <a:rPr lang="en-US" dirty="0">
                <a:latin typeface="Bookman Old Style" panose="02050604050505020204" pitchFamily="18" charset="0"/>
              </a:rPr>
              <a:t>of 67% / 70% / 75% for arriving of valuation of service </a:t>
            </a:r>
          </a:p>
          <a:p>
            <a:pPr algn="l">
              <a:lnSpc>
                <a:spcPct val="170000"/>
              </a:lnSpc>
            </a:pPr>
            <a:endParaRPr lang="en-IN" dirty="0">
              <a:latin typeface="Bookman Old Style" panose="02050604050505020204" pitchFamily="18" charset="0"/>
            </a:endParaRPr>
          </a:p>
        </p:txBody>
      </p:sp>
    </p:spTree>
    <p:extLst>
      <p:ext uri="{BB962C8B-B14F-4D97-AF65-F5344CB8AC3E}">
        <p14:creationId xmlns:p14="http://schemas.microsoft.com/office/powerpoint/2010/main" val="640424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33C3D-6D37-2F76-6AAD-B4A74A352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B289DC-7191-C308-1256-2E5EDA24605B}"/>
              </a:ext>
            </a:extLst>
          </p:cNvPr>
          <p:cNvSpPr>
            <a:spLocks noGrp="1"/>
          </p:cNvSpPr>
          <p:nvPr>
            <p:ph type="ctrTitle"/>
          </p:nvPr>
        </p:nvSpPr>
        <p:spPr>
          <a:xfrm>
            <a:off x="1104900" y="342900"/>
            <a:ext cx="9563100" cy="600075"/>
          </a:xfrm>
        </p:spPr>
        <p:txBody>
          <a:bodyPr>
            <a:noAutofit/>
          </a:bodyPr>
          <a:lstStyle/>
          <a:p>
            <a:r>
              <a:rPr lang="en-IN" sz="2800" b="1" dirty="0">
                <a:solidFill>
                  <a:srgbClr val="FF0000"/>
                </a:solidFill>
                <a:latin typeface="Bookman Old Style" panose="02050604050505020204" pitchFamily="18" charset="0"/>
              </a:rPr>
              <a:t>Levy of Goods and Service Tax (Goods + Services)</a:t>
            </a:r>
          </a:p>
        </p:txBody>
      </p:sp>
      <p:sp>
        <p:nvSpPr>
          <p:cNvPr id="3" name="Subtitle 2">
            <a:extLst>
              <a:ext uri="{FF2B5EF4-FFF2-40B4-BE49-F238E27FC236}">
                <a16:creationId xmlns:a16="http://schemas.microsoft.com/office/drawing/2014/main" id="{2B841C40-3F76-1017-F70A-063AF75E10DD}"/>
              </a:ext>
            </a:extLst>
          </p:cNvPr>
          <p:cNvSpPr>
            <a:spLocks noGrp="1"/>
          </p:cNvSpPr>
          <p:nvPr>
            <p:ph type="subTitle" idx="1"/>
          </p:nvPr>
        </p:nvSpPr>
        <p:spPr>
          <a:xfrm>
            <a:off x="390525" y="1237672"/>
            <a:ext cx="11367365" cy="5277427"/>
          </a:xfrm>
        </p:spPr>
        <p:txBody>
          <a:bodyPr>
            <a:normAutofit fontScale="92500" lnSpcReduction="10000"/>
          </a:bodyPr>
          <a:lstStyle/>
          <a:p>
            <a:pPr marL="342900" indent="-342900" algn="just">
              <a:lnSpc>
                <a:spcPct val="150000"/>
              </a:lnSpc>
              <a:buFont typeface="Wingdings" panose="05000000000000000000" pitchFamily="2" charset="2"/>
              <a:buChar char="ü"/>
            </a:pPr>
            <a:r>
              <a:rPr lang="en-US" dirty="0">
                <a:latin typeface="Bookman Old Style" panose="02050604050505020204" pitchFamily="18" charset="0"/>
              </a:rPr>
              <a:t> Constitution (101 Amendment) Act, 2016</a:t>
            </a:r>
          </a:p>
          <a:p>
            <a:pPr marL="342900" indent="-342900" algn="just">
              <a:lnSpc>
                <a:spcPct val="150000"/>
              </a:lnSpc>
              <a:buFont typeface="Wingdings" panose="05000000000000000000" pitchFamily="2" charset="2"/>
              <a:buChar char="ü"/>
            </a:pPr>
            <a:r>
              <a:rPr lang="en-US" dirty="0">
                <a:latin typeface="Bookman Old Style" panose="02050604050505020204" pitchFamily="18" charset="0"/>
              </a:rPr>
              <a:t>Article 246A ― Special provision with respect to GST. Center and  State, have power to make laws with respect to GST, imposed by the Union or by such State.</a:t>
            </a:r>
          </a:p>
          <a:p>
            <a:pPr marL="342900" indent="-342900" algn="just">
              <a:lnSpc>
                <a:spcPct val="150000"/>
              </a:lnSpc>
              <a:buFont typeface="Wingdings" panose="05000000000000000000" pitchFamily="2" charset="2"/>
              <a:buChar char="ü"/>
            </a:pPr>
            <a:r>
              <a:rPr lang="en-IN" dirty="0">
                <a:latin typeface="Bookman Old Style" panose="02050604050505020204" pitchFamily="18" charset="0"/>
              </a:rPr>
              <a:t>Article 366 </a:t>
            </a:r>
            <a:r>
              <a:rPr lang="en-US" dirty="0">
                <a:latin typeface="Bookman Old Style" panose="02050604050505020204" pitchFamily="18" charset="0"/>
              </a:rPr>
              <a:t>(12A) ― “Goods and Services Tax” means any tax on supply of </a:t>
            </a:r>
            <a:r>
              <a:rPr lang="en-US" b="1" dirty="0">
                <a:latin typeface="Bookman Old Style" panose="02050604050505020204" pitchFamily="18" charset="0"/>
              </a:rPr>
              <a:t>Goods, or Services </a:t>
            </a:r>
            <a:r>
              <a:rPr lang="en-US" dirty="0">
                <a:latin typeface="Bookman Old Style" panose="02050604050505020204" pitchFamily="18" charset="0"/>
              </a:rPr>
              <a:t>or both except taxes on alcoholic liquor for human consumption; </a:t>
            </a:r>
          </a:p>
          <a:p>
            <a:pPr marL="342900" indent="-342900" algn="just">
              <a:lnSpc>
                <a:spcPct val="150000"/>
              </a:lnSpc>
              <a:buFont typeface="Wingdings" panose="05000000000000000000" pitchFamily="2" charset="2"/>
              <a:buChar char="ü"/>
            </a:pPr>
            <a:r>
              <a:rPr lang="en-US" dirty="0">
                <a:latin typeface="Bookman Old Style" panose="02050604050505020204" pitchFamily="18" charset="0"/>
              </a:rPr>
              <a:t>Several indirect taxes, including levy of VAT on Goods and Service Tax on services, were repealed and replaced by GST </a:t>
            </a:r>
            <a:r>
              <a:rPr lang="en-US" dirty="0" err="1">
                <a:latin typeface="Bookman Old Style" panose="02050604050505020204" pitchFamily="18" charset="0"/>
              </a:rPr>
              <a:t>w.e.f</a:t>
            </a:r>
            <a:r>
              <a:rPr lang="en-US" dirty="0">
                <a:latin typeface="Bookman Old Style" panose="02050604050505020204" pitchFamily="18" charset="0"/>
              </a:rPr>
              <a:t> 01.07.2017</a:t>
            </a:r>
          </a:p>
          <a:p>
            <a:pPr marL="342900" indent="-342900" algn="just">
              <a:lnSpc>
                <a:spcPct val="150000"/>
              </a:lnSpc>
              <a:buFont typeface="Wingdings" panose="05000000000000000000" pitchFamily="2" charset="2"/>
              <a:buChar char="ü"/>
            </a:pPr>
            <a:r>
              <a:rPr lang="en-US" dirty="0">
                <a:latin typeface="Bookman Old Style" panose="02050604050505020204" pitchFamily="18" charset="0"/>
              </a:rPr>
              <a:t>However, stamp duty on immovable property still remains in the </a:t>
            </a:r>
            <a:r>
              <a:rPr lang="en-US" b="1" dirty="0">
                <a:latin typeface="Bookman Old Style" panose="02050604050505020204" pitchFamily="18" charset="0"/>
              </a:rPr>
              <a:t>State List</a:t>
            </a:r>
          </a:p>
        </p:txBody>
      </p:sp>
    </p:spTree>
    <p:extLst>
      <p:ext uri="{BB962C8B-B14F-4D97-AF65-F5344CB8AC3E}">
        <p14:creationId xmlns:p14="http://schemas.microsoft.com/office/powerpoint/2010/main" val="1312693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772C8-77F9-4D1F-DB74-C35AA3E059E0}"/>
              </a:ext>
            </a:extLst>
          </p:cNvPr>
          <p:cNvSpPr>
            <a:spLocks noGrp="1"/>
          </p:cNvSpPr>
          <p:nvPr>
            <p:ph type="title"/>
          </p:nvPr>
        </p:nvSpPr>
        <p:spPr>
          <a:xfrm>
            <a:off x="838200" y="365125"/>
            <a:ext cx="10515600" cy="815975"/>
          </a:xfrm>
        </p:spPr>
        <p:txBody>
          <a:bodyPr>
            <a:normAutofit fontScale="90000"/>
          </a:bodyPr>
          <a:lstStyle/>
          <a:p>
            <a:r>
              <a:rPr lang="en-US" b="1" dirty="0">
                <a:solidFill>
                  <a:srgbClr val="FF0000"/>
                </a:solidFill>
                <a:latin typeface="Bookman Old Style" panose="02050604050505020204" pitchFamily="18" charset="0"/>
              </a:rPr>
              <a:t>Sec-9 Levy and collection </a:t>
            </a:r>
            <a:r>
              <a:rPr lang="en-US" sz="2800" dirty="0">
                <a:solidFill>
                  <a:srgbClr val="FF0000"/>
                </a:solidFill>
                <a:latin typeface="Bookman Old Style" panose="02050604050505020204" pitchFamily="18" charset="0"/>
              </a:rPr>
              <a:t>(charging section)</a:t>
            </a:r>
            <a:endParaRPr lang="en-IN" sz="2800" dirty="0">
              <a:solidFill>
                <a:srgbClr val="FF0000"/>
              </a:solidFill>
              <a:latin typeface="Bookman Old Style" panose="02050604050505020204" pitchFamily="18" charset="0"/>
            </a:endParaRPr>
          </a:p>
        </p:txBody>
      </p:sp>
      <p:sp>
        <p:nvSpPr>
          <p:cNvPr id="3" name="Content Placeholder 2">
            <a:extLst>
              <a:ext uri="{FF2B5EF4-FFF2-40B4-BE49-F238E27FC236}">
                <a16:creationId xmlns:a16="http://schemas.microsoft.com/office/drawing/2014/main" id="{2580A2AD-A8B2-981D-C99E-90D120641BE4}"/>
              </a:ext>
            </a:extLst>
          </p:cNvPr>
          <p:cNvSpPr>
            <a:spLocks noGrp="1"/>
          </p:cNvSpPr>
          <p:nvPr>
            <p:ph idx="1"/>
          </p:nvPr>
        </p:nvSpPr>
        <p:spPr>
          <a:xfrm>
            <a:off x="838200" y="1323975"/>
            <a:ext cx="10515600" cy="4852988"/>
          </a:xfrm>
        </p:spPr>
        <p:txBody>
          <a:bodyPr>
            <a:normAutofit fontScale="92500" lnSpcReduction="20000"/>
          </a:bodyPr>
          <a:lstStyle/>
          <a:p>
            <a:pPr marL="514350" indent="-514350" algn="just">
              <a:lnSpc>
                <a:spcPct val="150000"/>
              </a:lnSpc>
              <a:buAutoNum type="arabicParenBoth"/>
            </a:pPr>
            <a:r>
              <a:rPr lang="en-US" dirty="0">
                <a:latin typeface="Bookman Old Style" panose="02050604050505020204" pitchFamily="18" charset="0"/>
              </a:rPr>
              <a:t>Subject to the provisions of sub-section (2), there shall be levied a tax called the central goods and services tax on all intra-State </a:t>
            </a:r>
            <a:r>
              <a:rPr lang="en-US" b="1" u="sng" dirty="0">
                <a:latin typeface="Bookman Old Style" panose="02050604050505020204" pitchFamily="18" charset="0"/>
              </a:rPr>
              <a:t>supplies of goods or services or both</a:t>
            </a:r>
            <a:r>
              <a:rPr lang="en-US" dirty="0">
                <a:latin typeface="Bookman Old Style" panose="02050604050505020204" pitchFamily="18" charset="0"/>
              </a:rPr>
              <a:t>, except on the supply of alcoholic liquor for human consumption, on the </a:t>
            </a:r>
            <a:r>
              <a:rPr lang="en-US" b="1" u="sng" dirty="0">
                <a:latin typeface="Bookman Old Style" panose="02050604050505020204" pitchFamily="18" charset="0"/>
              </a:rPr>
              <a:t>value determined under section 15 </a:t>
            </a:r>
            <a:r>
              <a:rPr lang="en-US" dirty="0">
                <a:latin typeface="Bookman Old Style" panose="02050604050505020204" pitchFamily="18" charset="0"/>
              </a:rPr>
              <a:t>and at </a:t>
            </a:r>
            <a:r>
              <a:rPr lang="en-US" b="1" u="sng" dirty="0">
                <a:latin typeface="Bookman Old Style" panose="02050604050505020204" pitchFamily="18" charset="0"/>
              </a:rPr>
              <a:t>such rates</a:t>
            </a:r>
            <a:r>
              <a:rPr lang="en-US" dirty="0">
                <a:latin typeface="Bookman Old Style" panose="02050604050505020204" pitchFamily="18" charset="0"/>
              </a:rPr>
              <a:t>, not exceeding twenty per cent., as may be </a:t>
            </a:r>
            <a:r>
              <a:rPr lang="en-US" b="1" dirty="0">
                <a:latin typeface="Bookman Old Style" panose="02050604050505020204" pitchFamily="18" charset="0"/>
              </a:rPr>
              <a:t>notified by the Government </a:t>
            </a:r>
            <a:r>
              <a:rPr lang="en-US" dirty="0">
                <a:latin typeface="Bookman Old Style" panose="02050604050505020204" pitchFamily="18" charset="0"/>
              </a:rPr>
              <a:t>on the recommendations of the Council and collected in such manner as may be prescribed and shall be paid by the taxable person. </a:t>
            </a:r>
          </a:p>
        </p:txBody>
      </p:sp>
    </p:spTree>
    <p:extLst>
      <p:ext uri="{BB962C8B-B14F-4D97-AF65-F5344CB8AC3E}">
        <p14:creationId xmlns:p14="http://schemas.microsoft.com/office/powerpoint/2010/main" val="3263186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1C20-7215-8B10-1D8F-79F91163274E}"/>
              </a:ext>
            </a:extLst>
          </p:cNvPr>
          <p:cNvSpPr>
            <a:spLocks noGrp="1"/>
          </p:cNvSpPr>
          <p:nvPr>
            <p:ph type="title"/>
          </p:nvPr>
        </p:nvSpPr>
        <p:spPr>
          <a:xfrm>
            <a:off x="838200" y="1"/>
            <a:ext cx="10515600" cy="563417"/>
          </a:xfrm>
        </p:spPr>
        <p:txBody>
          <a:bodyPr>
            <a:normAutofit fontScale="90000"/>
          </a:bodyPr>
          <a:lstStyle/>
          <a:p>
            <a:pPr algn="ctr"/>
            <a:r>
              <a:rPr lang="en-US" b="1" dirty="0">
                <a:solidFill>
                  <a:srgbClr val="FF0000"/>
                </a:solidFill>
                <a:latin typeface="Bookman Old Style" panose="02050604050505020204" pitchFamily="18" charset="0"/>
              </a:rPr>
              <a:t>Sec 7 – “scope of supply”– </a:t>
            </a:r>
          </a:p>
        </p:txBody>
      </p:sp>
      <p:sp>
        <p:nvSpPr>
          <p:cNvPr id="3" name="Content Placeholder 2">
            <a:extLst>
              <a:ext uri="{FF2B5EF4-FFF2-40B4-BE49-F238E27FC236}">
                <a16:creationId xmlns:a16="http://schemas.microsoft.com/office/drawing/2014/main" id="{A0EE108F-C77E-883D-A5FB-BD056B270534}"/>
              </a:ext>
            </a:extLst>
          </p:cNvPr>
          <p:cNvSpPr>
            <a:spLocks noGrp="1"/>
          </p:cNvSpPr>
          <p:nvPr>
            <p:ph idx="1"/>
          </p:nvPr>
        </p:nvSpPr>
        <p:spPr>
          <a:xfrm>
            <a:off x="847725" y="563418"/>
            <a:ext cx="10515600" cy="6169891"/>
          </a:xfrm>
        </p:spPr>
        <p:txBody>
          <a:bodyPr>
            <a:normAutofit fontScale="77500" lnSpcReduction="20000"/>
          </a:bodyPr>
          <a:lstStyle/>
          <a:p>
            <a:pPr marL="514350" indent="-514350" algn="just">
              <a:buAutoNum type="arabicParenBoth"/>
            </a:pPr>
            <a:r>
              <a:rPr lang="en-US" dirty="0">
                <a:latin typeface="Bookman Old Style" panose="02050604050505020204" pitchFamily="18" charset="0"/>
              </a:rPr>
              <a:t>For the purposes of this Act, the expression “supply” includes </a:t>
            </a:r>
          </a:p>
          <a:p>
            <a:pPr marL="514350" indent="-514350" algn="just">
              <a:buAutoNum type="alphaLcParenBoth"/>
            </a:pPr>
            <a:r>
              <a:rPr lang="en-US" dirty="0">
                <a:latin typeface="Bookman Old Style" panose="02050604050505020204" pitchFamily="18" charset="0"/>
              </a:rPr>
              <a:t>all forms of supply of goods or services or both such as sale, transfer, </a:t>
            </a:r>
            <a:r>
              <a:rPr lang="en-US" b="1" dirty="0">
                <a:latin typeface="Bookman Old Style" panose="02050604050505020204" pitchFamily="18" charset="0"/>
              </a:rPr>
              <a:t>barter, </a:t>
            </a:r>
            <a:r>
              <a:rPr lang="en-US" dirty="0">
                <a:latin typeface="Bookman Old Style" panose="02050604050505020204" pitchFamily="18" charset="0"/>
              </a:rPr>
              <a:t>exchange, </a:t>
            </a:r>
            <a:r>
              <a:rPr lang="en-US" dirty="0" err="1">
                <a:latin typeface="Bookman Old Style" panose="02050604050505020204" pitchFamily="18" charset="0"/>
              </a:rPr>
              <a:t>licence</a:t>
            </a:r>
            <a:r>
              <a:rPr lang="en-US" dirty="0">
                <a:latin typeface="Bookman Old Style" panose="02050604050505020204" pitchFamily="18" charset="0"/>
              </a:rPr>
              <a:t>, rental, lease or disposal made or agreed to be made </a:t>
            </a:r>
            <a:r>
              <a:rPr lang="en-US" b="1" dirty="0">
                <a:latin typeface="Bookman Old Style" panose="02050604050505020204" pitchFamily="18" charset="0"/>
              </a:rPr>
              <a:t>for a consideration</a:t>
            </a:r>
            <a:r>
              <a:rPr lang="en-US" dirty="0">
                <a:latin typeface="Bookman Old Style" panose="02050604050505020204" pitchFamily="18" charset="0"/>
              </a:rPr>
              <a:t> by a person in the </a:t>
            </a:r>
            <a:r>
              <a:rPr lang="en-US" b="1" dirty="0">
                <a:latin typeface="Bookman Old Style" panose="02050604050505020204" pitchFamily="18" charset="0"/>
              </a:rPr>
              <a:t>course or furtherance of business</a:t>
            </a:r>
            <a:r>
              <a:rPr lang="en-US" dirty="0">
                <a:latin typeface="Bookman Old Style" panose="02050604050505020204" pitchFamily="18" charset="0"/>
              </a:rPr>
              <a:t>; </a:t>
            </a:r>
          </a:p>
          <a:p>
            <a:pPr marL="514350" indent="-514350" algn="just">
              <a:buAutoNum type="alphaLcParenBoth"/>
            </a:pPr>
            <a:r>
              <a:rPr lang="en-US" dirty="0">
                <a:latin typeface="Bookman Old Style" panose="02050604050505020204" pitchFamily="18" charset="0"/>
              </a:rPr>
              <a:t>import of services for a consideration whether or not in the course or furtherance of business and; </a:t>
            </a:r>
          </a:p>
          <a:p>
            <a:pPr marL="514350" indent="-514350" algn="just">
              <a:buAutoNum type="alphaLcParenBoth"/>
            </a:pPr>
            <a:r>
              <a:rPr lang="en-US" dirty="0">
                <a:latin typeface="Bookman Old Style" panose="02050604050505020204" pitchFamily="18" charset="0"/>
              </a:rPr>
              <a:t>the activities specified in </a:t>
            </a:r>
            <a:r>
              <a:rPr lang="en-US" b="1" dirty="0">
                <a:latin typeface="Bookman Old Style" panose="02050604050505020204" pitchFamily="18" charset="0"/>
              </a:rPr>
              <a:t>Schedule I</a:t>
            </a:r>
            <a:r>
              <a:rPr lang="en-US" dirty="0">
                <a:latin typeface="Bookman Old Style" panose="02050604050505020204" pitchFamily="18" charset="0"/>
              </a:rPr>
              <a:t>, made or agreed to be made without a consideration</a:t>
            </a:r>
          </a:p>
          <a:p>
            <a:pPr marL="514350" indent="-514350" algn="just">
              <a:buAutoNum type="alphaLcParenBoth"/>
            </a:pPr>
            <a:r>
              <a:rPr lang="en-US" strike="sngStrike" dirty="0">
                <a:latin typeface="Bookman Old Style" panose="02050604050505020204" pitchFamily="18" charset="0"/>
              </a:rPr>
              <a:t>the activities to be treated as supply of goods or supply of services as referred to in Schedule II. [</a:t>
            </a:r>
            <a:r>
              <a:rPr lang="en-US" dirty="0">
                <a:latin typeface="Bookman Old Style" panose="02050604050505020204" pitchFamily="18" charset="0"/>
              </a:rPr>
              <a:t>Omitted w.e.f. 01.07.2017]</a:t>
            </a:r>
            <a:endParaRPr lang="en-US" strike="sngStrike" dirty="0">
              <a:latin typeface="Bookman Old Style" panose="02050604050505020204" pitchFamily="18" charset="0"/>
            </a:endParaRPr>
          </a:p>
          <a:p>
            <a:pPr marL="0" indent="0" algn="just">
              <a:buNone/>
            </a:pPr>
            <a:r>
              <a:rPr lang="en-US" dirty="0">
                <a:latin typeface="Bookman Old Style" panose="02050604050505020204" pitchFamily="18" charset="0"/>
              </a:rPr>
              <a:t>(1A) where certain activities or transactions </a:t>
            </a:r>
            <a:r>
              <a:rPr lang="en-US" b="1" dirty="0">
                <a:latin typeface="Bookman Old Style" panose="02050604050505020204" pitchFamily="18" charset="0"/>
              </a:rPr>
              <a:t>constitute a supply in accordance with the provisions of sub-section (1),</a:t>
            </a:r>
            <a:r>
              <a:rPr lang="en-US" dirty="0">
                <a:latin typeface="Bookman Old Style" panose="02050604050505020204" pitchFamily="18" charset="0"/>
              </a:rPr>
              <a:t> they shall be treated either as supply of goods or supply of services as referred to in </a:t>
            </a:r>
            <a:r>
              <a:rPr lang="en-US" b="1" dirty="0">
                <a:latin typeface="Bookman Old Style" panose="02050604050505020204" pitchFamily="18" charset="0"/>
              </a:rPr>
              <a:t>Schedule II; </a:t>
            </a:r>
            <a:r>
              <a:rPr lang="en-US" dirty="0">
                <a:latin typeface="Bookman Old Style" panose="02050604050505020204" pitchFamily="18" charset="0"/>
              </a:rPr>
              <a:t>[Inserted </a:t>
            </a:r>
            <a:r>
              <a:rPr lang="en-US" dirty="0" err="1">
                <a:latin typeface="Bookman Old Style" panose="02050604050505020204" pitchFamily="18" charset="0"/>
              </a:rPr>
              <a:t>w.e.f</a:t>
            </a:r>
            <a:r>
              <a:rPr lang="en-US" dirty="0">
                <a:latin typeface="Bookman Old Style" panose="02050604050505020204" pitchFamily="18" charset="0"/>
              </a:rPr>
              <a:t> 01.07.2017]</a:t>
            </a:r>
          </a:p>
          <a:p>
            <a:pPr marL="0" indent="0" algn="just">
              <a:buNone/>
            </a:pPr>
            <a:r>
              <a:rPr lang="en-US" dirty="0">
                <a:latin typeface="Bookman Old Style" panose="02050604050505020204" pitchFamily="18" charset="0"/>
              </a:rPr>
              <a:t>(2) Notwithstanding anything contained in sub-section (1),– </a:t>
            </a:r>
          </a:p>
          <a:p>
            <a:pPr marL="514350" indent="-514350" algn="just">
              <a:buAutoNum type="alphaLcParenBoth"/>
            </a:pPr>
            <a:r>
              <a:rPr lang="en-US" dirty="0">
                <a:latin typeface="Bookman Old Style" panose="02050604050505020204" pitchFamily="18" charset="0"/>
              </a:rPr>
              <a:t>activities or transactions </a:t>
            </a:r>
            <a:r>
              <a:rPr lang="en-US" b="1" u="sng" dirty="0">
                <a:latin typeface="Bookman Old Style" panose="02050604050505020204" pitchFamily="18" charset="0"/>
              </a:rPr>
              <a:t>specified in Schedule III</a:t>
            </a:r>
            <a:r>
              <a:rPr lang="en-US" dirty="0">
                <a:latin typeface="Bookman Old Style" panose="02050604050505020204" pitchFamily="18" charset="0"/>
              </a:rPr>
              <a:t>; or </a:t>
            </a:r>
          </a:p>
          <a:p>
            <a:pPr marL="514350" indent="-514350" algn="just">
              <a:buAutoNum type="alphaLcParenBoth"/>
            </a:pPr>
            <a:r>
              <a:rPr lang="en-US" dirty="0">
                <a:latin typeface="Bookman Old Style" panose="02050604050505020204" pitchFamily="18" charset="0"/>
              </a:rPr>
              <a:t>…</a:t>
            </a:r>
          </a:p>
          <a:p>
            <a:pPr marL="0" indent="0" algn="just">
              <a:buNone/>
            </a:pPr>
            <a:r>
              <a:rPr lang="en-US" dirty="0">
                <a:latin typeface="Bookman Old Style" panose="02050604050505020204" pitchFamily="18" charset="0"/>
              </a:rPr>
              <a:t>    shall be treated </a:t>
            </a:r>
            <a:r>
              <a:rPr lang="en-US" b="1" u="sng" dirty="0">
                <a:latin typeface="Bookman Old Style" panose="02050604050505020204" pitchFamily="18" charset="0"/>
              </a:rPr>
              <a:t>neither as a supply of goods nor a supply of services</a:t>
            </a:r>
          </a:p>
        </p:txBody>
      </p:sp>
    </p:spTree>
    <p:extLst>
      <p:ext uri="{BB962C8B-B14F-4D97-AF65-F5344CB8AC3E}">
        <p14:creationId xmlns:p14="http://schemas.microsoft.com/office/powerpoint/2010/main" val="30039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7B6C2-489F-D031-9281-AF11CB5BB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5C0E09-4C64-C77D-1353-73577C7E5DC7}"/>
              </a:ext>
            </a:extLst>
          </p:cNvPr>
          <p:cNvSpPr>
            <a:spLocks noGrp="1"/>
          </p:cNvSpPr>
          <p:nvPr>
            <p:ph type="title"/>
          </p:nvPr>
        </p:nvSpPr>
        <p:spPr>
          <a:xfrm>
            <a:off x="838200" y="365126"/>
            <a:ext cx="10515600" cy="254000"/>
          </a:xfrm>
        </p:spPr>
        <p:txBody>
          <a:bodyPr>
            <a:normAutofit fontScale="90000"/>
          </a:bodyPr>
          <a:lstStyle/>
          <a:p>
            <a:pPr algn="ctr"/>
            <a:r>
              <a:rPr lang="en-US" b="1" dirty="0">
                <a:solidFill>
                  <a:srgbClr val="FF0000"/>
                </a:solidFill>
                <a:latin typeface="Bookman Old Style" panose="02050604050505020204" pitchFamily="18" charset="0"/>
              </a:rPr>
              <a:t>SCHEDULE II [See section 7] </a:t>
            </a:r>
          </a:p>
        </p:txBody>
      </p:sp>
      <p:sp>
        <p:nvSpPr>
          <p:cNvPr id="3" name="Content Placeholder 2">
            <a:extLst>
              <a:ext uri="{FF2B5EF4-FFF2-40B4-BE49-F238E27FC236}">
                <a16:creationId xmlns:a16="http://schemas.microsoft.com/office/drawing/2014/main" id="{18223C01-9429-D648-892C-B0903D633BAE}"/>
              </a:ext>
            </a:extLst>
          </p:cNvPr>
          <p:cNvSpPr>
            <a:spLocks noGrp="1"/>
          </p:cNvSpPr>
          <p:nvPr>
            <p:ph idx="1"/>
          </p:nvPr>
        </p:nvSpPr>
        <p:spPr>
          <a:xfrm>
            <a:off x="847725" y="857251"/>
            <a:ext cx="10515600" cy="5505450"/>
          </a:xfrm>
        </p:spPr>
        <p:txBody>
          <a:bodyPr>
            <a:normAutofit/>
          </a:bodyPr>
          <a:lstStyle/>
          <a:p>
            <a:pPr marL="0" indent="0" algn="just">
              <a:buNone/>
            </a:pPr>
            <a:endParaRPr lang="en-US" sz="1000" dirty="0">
              <a:latin typeface="Bookman Old Style" panose="02050604050505020204" pitchFamily="18" charset="0"/>
            </a:endParaRPr>
          </a:p>
          <a:p>
            <a:pPr marL="0" indent="0" algn="just">
              <a:buNone/>
            </a:pPr>
            <a:r>
              <a:rPr lang="en-US" b="1" dirty="0">
                <a:latin typeface="Bookman Old Style" panose="02050604050505020204" pitchFamily="18" charset="0"/>
              </a:rPr>
              <a:t>Entry 5.</a:t>
            </a:r>
            <a:r>
              <a:rPr lang="en-US" dirty="0">
                <a:latin typeface="Bookman Old Style" panose="02050604050505020204" pitchFamily="18" charset="0"/>
              </a:rPr>
              <a:t> </a:t>
            </a:r>
            <a:r>
              <a:rPr lang="en-US" b="1" dirty="0">
                <a:latin typeface="Bookman Old Style" panose="02050604050505020204" pitchFamily="18" charset="0"/>
              </a:rPr>
              <a:t>Supply of services </a:t>
            </a:r>
          </a:p>
          <a:p>
            <a:pPr marL="0" indent="0" algn="just">
              <a:buNone/>
            </a:pPr>
            <a:r>
              <a:rPr lang="en-US" dirty="0">
                <a:latin typeface="Bookman Old Style" panose="02050604050505020204" pitchFamily="18" charset="0"/>
              </a:rPr>
              <a:t>The following shall be treated as supply of services, namely:— </a:t>
            </a:r>
          </a:p>
          <a:p>
            <a:pPr marL="514350" indent="-514350" algn="just">
              <a:buAutoNum type="alphaLcParenBoth"/>
            </a:pPr>
            <a:r>
              <a:rPr lang="en-US" dirty="0">
                <a:latin typeface="Bookman Old Style" panose="02050604050505020204" pitchFamily="18" charset="0"/>
              </a:rPr>
              <a:t>renting of immovable property; </a:t>
            </a:r>
          </a:p>
          <a:p>
            <a:pPr marL="514350" indent="-514350" algn="just">
              <a:buAutoNum type="alphaLcParenBoth"/>
            </a:pPr>
            <a:r>
              <a:rPr lang="en-US" dirty="0">
                <a:latin typeface="Bookman Old Style" panose="02050604050505020204" pitchFamily="18" charset="0"/>
              </a:rPr>
              <a:t>construction of a complex, building, civil structure or a part thereof, including a complex or building intended for sale to a buyer, wholly or partly, </a:t>
            </a:r>
            <a:r>
              <a:rPr lang="en-US" b="1" u="sng" dirty="0">
                <a:latin typeface="Bookman Old Style" panose="02050604050505020204" pitchFamily="18" charset="0"/>
              </a:rPr>
              <a:t>except where the “entire consideration” has been received after issuance of completion certificate</a:t>
            </a:r>
            <a:r>
              <a:rPr lang="en-US" dirty="0">
                <a:latin typeface="Bookman Old Style" panose="02050604050505020204" pitchFamily="18" charset="0"/>
              </a:rPr>
              <a:t>, where required, by the competent authority or after its first occupation, whichever is earlier </a:t>
            </a:r>
          </a:p>
        </p:txBody>
      </p:sp>
    </p:spTree>
    <p:extLst>
      <p:ext uri="{BB962C8B-B14F-4D97-AF65-F5344CB8AC3E}">
        <p14:creationId xmlns:p14="http://schemas.microsoft.com/office/powerpoint/2010/main" val="2903193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15511-88C4-9DDB-891B-1AB0145D7B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270025-9135-24F2-6FB5-B15760646003}"/>
              </a:ext>
            </a:extLst>
          </p:cNvPr>
          <p:cNvSpPr>
            <a:spLocks noGrp="1"/>
          </p:cNvSpPr>
          <p:nvPr>
            <p:ph type="title"/>
          </p:nvPr>
        </p:nvSpPr>
        <p:spPr>
          <a:xfrm>
            <a:off x="838200" y="365126"/>
            <a:ext cx="10515600" cy="254000"/>
          </a:xfrm>
        </p:spPr>
        <p:txBody>
          <a:bodyPr>
            <a:normAutofit fontScale="90000"/>
          </a:bodyPr>
          <a:lstStyle/>
          <a:p>
            <a:pPr algn="ctr"/>
            <a:r>
              <a:rPr lang="en-US" b="1" dirty="0">
                <a:solidFill>
                  <a:srgbClr val="FF0000"/>
                </a:solidFill>
                <a:latin typeface="Bookman Old Style" panose="02050604050505020204" pitchFamily="18" charset="0"/>
              </a:rPr>
              <a:t>SCHEDULE III [See section 7] </a:t>
            </a:r>
          </a:p>
        </p:txBody>
      </p:sp>
      <p:sp>
        <p:nvSpPr>
          <p:cNvPr id="3" name="Content Placeholder 2">
            <a:extLst>
              <a:ext uri="{FF2B5EF4-FFF2-40B4-BE49-F238E27FC236}">
                <a16:creationId xmlns:a16="http://schemas.microsoft.com/office/drawing/2014/main" id="{6F3910EF-5856-83A4-E4CB-3A3E0485C2D9}"/>
              </a:ext>
            </a:extLst>
          </p:cNvPr>
          <p:cNvSpPr>
            <a:spLocks noGrp="1"/>
          </p:cNvSpPr>
          <p:nvPr>
            <p:ph idx="1"/>
          </p:nvPr>
        </p:nvSpPr>
        <p:spPr>
          <a:xfrm>
            <a:off x="723900" y="857251"/>
            <a:ext cx="11048999" cy="5505450"/>
          </a:xfrm>
        </p:spPr>
        <p:txBody>
          <a:bodyPr>
            <a:normAutofit/>
          </a:bodyPr>
          <a:lstStyle/>
          <a:p>
            <a:pPr marL="0" indent="0" algn="just">
              <a:buNone/>
            </a:pPr>
            <a:endParaRPr lang="en-US" sz="100" dirty="0">
              <a:latin typeface="Bookman Old Style" panose="02050604050505020204" pitchFamily="18" charset="0"/>
            </a:endParaRPr>
          </a:p>
          <a:p>
            <a:pPr marL="0" indent="0" algn="just">
              <a:buNone/>
            </a:pPr>
            <a:r>
              <a:rPr lang="en-US" sz="2400" dirty="0">
                <a:latin typeface="Bookman Old Style" panose="02050604050505020204" pitchFamily="18" charset="0"/>
              </a:rPr>
              <a:t>Activities or transactions which shall be treated neither as a supply of goods nor a supply of services</a:t>
            </a:r>
            <a:endParaRPr lang="en-US" sz="2400" b="1" dirty="0">
              <a:latin typeface="Bookman Old Style" panose="02050604050505020204" pitchFamily="18" charset="0"/>
            </a:endParaRPr>
          </a:p>
          <a:p>
            <a:pPr marL="0" indent="0" algn="just">
              <a:buNone/>
            </a:pPr>
            <a:r>
              <a:rPr lang="en-US" b="1" dirty="0">
                <a:latin typeface="Bookman Old Style" panose="02050604050505020204" pitchFamily="18" charset="0"/>
              </a:rPr>
              <a:t>Entry 5.</a:t>
            </a:r>
            <a:r>
              <a:rPr lang="en-US" dirty="0">
                <a:latin typeface="Bookman Old Style" panose="02050604050505020204" pitchFamily="18" charset="0"/>
              </a:rPr>
              <a:t> Sale of </a:t>
            </a:r>
            <a:r>
              <a:rPr lang="en-US" b="1" dirty="0">
                <a:latin typeface="Bookman Old Style" panose="02050604050505020204" pitchFamily="18" charset="0"/>
              </a:rPr>
              <a:t>land </a:t>
            </a:r>
            <a:r>
              <a:rPr lang="en-US" dirty="0">
                <a:latin typeface="Bookman Old Style" panose="02050604050505020204" pitchFamily="18" charset="0"/>
              </a:rPr>
              <a:t>and, subject to clause (b) of paragraph 5 of Schedule II, </a:t>
            </a:r>
            <a:r>
              <a:rPr lang="en-US" b="1" dirty="0">
                <a:latin typeface="Bookman Old Style" panose="02050604050505020204" pitchFamily="18" charset="0"/>
              </a:rPr>
              <a:t>sale of building  </a:t>
            </a:r>
          </a:p>
          <a:p>
            <a:pPr marL="0" indent="0" algn="just">
              <a:buNone/>
            </a:pPr>
            <a:endParaRPr lang="en-US" sz="800" b="1" dirty="0">
              <a:latin typeface="Bookman Old Style" panose="02050604050505020204" pitchFamily="18" charset="0"/>
            </a:endParaRPr>
          </a:p>
          <a:p>
            <a:pPr marL="0" indent="0" algn="just">
              <a:buNone/>
            </a:pPr>
            <a:r>
              <a:rPr lang="en-US" dirty="0">
                <a:latin typeface="Bookman Old Style" panose="02050604050505020204" pitchFamily="18" charset="0"/>
              </a:rPr>
              <a:t>Sec 3(a) of the Land Acquisition Act, 1984</a:t>
            </a:r>
          </a:p>
          <a:p>
            <a:pPr marL="0" indent="0" algn="just">
              <a:buNone/>
            </a:pPr>
            <a:r>
              <a:rPr lang="en-US" dirty="0">
                <a:latin typeface="Bookman Old Style" panose="02050604050505020204" pitchFamily="18" charset="0"/>
              </a:rPr>
              <a:t>The expression </a:t>
            </a:r>
            <a:r>
              <a:rPr lang="en-US" b="1" dirty="0">
                <a:latin typeface="Bookman Old Style" panose="02050604050505020204" pitchFamily="18" charset="0"/>
              </a:rPr>
              <a:t>“land”</a:t>
            </a:r>
            <a:r>
              <a:rPr lang="en-US" dirty="0">
                <a:latin typeface="Bookman Old Style" panose="02050604050505020204" pitchFamily="18" charset="0"/>
              </a:rPr>
              <a:t> includes </a:t>
            </a:r>
            <a:r>
              <a:rPr lang="en-US" b="1" dirty="0">
                <a:latin typeface="Bookman Old Style" panose="02050604050505020204" pitchFamily="18" charset="0"/>
              </a:rPr>
              <a:t>benefits to arise out of land</a:t>
            </a:r>
            <a:r>
              <a:rPr lang="en-US" dirty="0">
                <a:latin typeface="Bookman Old Style" panose="02050604050505020204" pitchFamily="18" charset="0"/>
              </a:rPr>
              <a:t>, and things attached to the earth or permanently fastened to anything attached to the earth </a:t>
            </a:r>
            <a:r>
              <a:rPr lang="en-US" b="1" dirty="0">
                <a:latin typeface="Bookman Old Style" panose="02050604050505020204" pitchFamily="18" charset="0"/>
              </a:rPr>
              <a:t>	</a:t>
            </a:r>
          </a:p>
          <a:p>
            <a:pPr marL="0" indent="0" algn="just">
              <a:buNone/>
            </a:pPr>
            <a:endParaRPr lang="en-US" sz="900" b="1" dirty="0">
              <a:latin typeface="Bookman Old Style" panose="02050604050505020204" pitchFamily="18" charset="0"/>
            </a:endParaRPr>
          </a:p>
          <a:p>
            <a:pPr marL="0" indent="0" algn="just">
              <a:buNone/>
            </a:pPr>
            <a:r>
              <a:rPr lang="en-US" b="1" dirty="0">
                <a:latin typeface="Bookman Old Style" panose="02050604050505020204" pitchFamily="18" charset="0"/>
              </a:rPr>
              <a:t>‘Benefit to arise out of land’– </a:t>
            </a:r>
            <a:r>
              <a:rPr lang="en-US" dirty="0">
                <a:latin typeface="Bookman Old Style" panose="02050604050505020204" pitchFamily="18" charset="0"/>
              </a:rPr>
              <a:t>origin of the benefit traceable to the existence of land - inextricable link to land.</a:t>
            </a:r>
            <a:endParaRPr lang="en-US" b="1" dirty="0">
              <a:latin typeface="Bookman Old Style" panose="02050604050505020204" pitchFamily="18" charset="0"/>
            </a:endParaRPr>
          </a:p>
        </p:txBody>
      </p:sp>
    </p:spTree>
    <p:extLst>
      <p:ext uri="{BB962C8B-B14F-4D97-AF65-F5344CB8AC3E}">
        <p14:creationId xmlns:p14="http://schemas.microsoft.com/office/powerpoint/2010/main" val="863994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1173</TotalTime>
  <Words>2899</Words>
  <Application>Microsoft Office PowerPoint</Application>
  <PresentationFormat>Widescreen</PresentationFormat>
  <Paragraphs>227</Paragraphs>
  <Slides>26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Aptos</vt:lpstr>
      <vt:lpstr>Aptos (Body)</vt:lpstr>
      <vt:lpstr>Aptos Display</vt:lpstr>
      <vt:lpstr>Arial</vt:lpstr>
      <vt:lpstr>Book Antiqua</vt:lpstr>
      <vt:lpstr>Bookman Old Style</vt:lpstr>
      <vt:lpstr>Calibri</vt:lpstr>
      <vt:lpstr>Wingdings</vt:lpstr>
      <vt:lpstr>Office Theme</vt:lpstr>
      <vt:lpstr>Construction Industry </vt:lpstr>
      <vt:lpstr>PowerPoint Presentation</vt:lpstr>
      <vt:lpstr>Levy of Sales Tax / VAT on Goods</vt:lpstr>
      <vt:lpstr>Levy of Service Tax on Services</vt:lpstr>
      <vt:lpstr>Levy of Goods and Service Tax (Goods + Services)</vt:lpstr>
      <vt:lpstr>Sec-9 Levy and collection (charging section)</vt:lpstr>
      <vt:lpstr>Sec 7 – “scope of supply”– </vt:lpstr>
      <vt:lpstr>SCHEDULE II [See section 7] </vt:lpstr>
      <vt:lpstr>SCHEDULE III [See section 7] </vt:lpstr>
      <vt:lpstr>Sec. 11 Power to grant exemption from tax</vt:lpstr>
      <vt:lpstr>PowerPoint Presentation</vt:lpstr>
      <vt:lpstr>GST Tax Structure up to 31.03.2019</vt:lpstr>
      <vt:lpstr>GST Tax Structure w.e.f 01.04.2019 (New Scheme) (N. No. 03/2019-CGST-Rate amending N. no. 11/2017-CGST-Rate )</vt:lpstr>
      <vt:lpstr>PowerPoint Presentation</vt:lpstr>
      <vt:lpstr>Joint Development agreement</vt:lpstr>
      <vt:lpstr> GST on sale of flats / units to the Customers</vt:lpstr>
      <vt:lpstr> Issues in sale of flats / units to Customers </vt:lpstr>
      <vt:lpstr>GST on constructed units allocated to Landowners </vt:lpstr>
      <vt:lpstr>Issues in constructed units allocated to Landowners </vt:lpstr>
      <vt:lpstr>GST on Transfer of Development Rights (TDR) by the landowner to developer </vt:lpstr>
      <vt:lpstr>GST on Transfer of Development Rights (TDR) by the landowner to developer </vt:lpstr>
      <vt:lpstr>   Issues in TDR</vt:lpstr>
      <vt:lpstr>Prahitha Construction Private Limited vs UOI. [TS-60-HC(TEL)-2024-GST]</vt:lpstr>
      <vt:lpstr>Effect of transaction entered before 1st July 2017</vt:lpstr>
      <vt:lpstr>ITC Reversal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GPHK sun</dc:creator>
  <cp:lastModifiedBy>GPHK sun</cp:lastModifiedBy>
  <cp:revision>46</cp:revision>
  <dcterms:created xsi:type="dcterms:W3CDTF">2025-11-26T13:07:19Z</dcterms:created>
  <dcterms:modified xsi:type="dcterms:W3CDTF">2025-11-29T10:00:21Z</dcterms:modified>
</cp:coreProperties>
</file>