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1" r:id="rId4"/>
    <p:sldMasterId id="2147483731" r:id="rId5"/>
  </p:sldMasterIdLst>
  <p:notesMasterIdLst>
    <p:notesMasterId r:id="rId79"/>
  </p:notesMasterIdLst>
  <p:handoutMasterIdLst>
    <p:handoutMasterId r:id="rId80"/>
  </p:handoutMasterIdLst>
  <p:sldIdLst>
    <p:sldId id="1013" r:id="rId6"/>
    <p:sldId id="1164" r:id="rId7"/>
    <p:sldId id="2811" r:id="rId8"/>
    <p:sldId id="3199" r:id="rId9"/>
    <p:sldId id="3202" r:id="rId10"/>
    <p:sldId id="1052" r:id="rId11"/>
    <p:sldId id="1053" r:id="rId12"/>
    <p:sldId id="1144" r:id="rId13"/>
    <p:sldId id="1056" r:id="rId14"/>
    <p:sldId id="1149" r:id="rId15"/>
    <p:sldId id="1150" r:id="rId16"/>
    <p:sldId id="1130" r:id="rId17"/>
    <p:sldId id="1133" r:id="rId18"/>
    <p:sldId id="1134" r:id="rId19"/>
    <p:sldId id="3193" r:id="rId20"/>
    <p:sldId id="3194" r:id="rId21"/>
    <p:sldId id="3196" r:id="rId22"/>
    <p:sldId id="3200" r:id="rId23"/>
    <p:sldId id="3201" r:id="rId24"/>
    <p:sldId id="3203" r:id="rId25"/>
    <p:sldId id="3181" r:id="rId26"/>
    <p:sldId id="1059" r:id="rId27"/>
    <p:sldId id="1060" r:id="rId28"/>
    <p:sldId id="1061" r:id="rId29"/>
    <p:sldId id="1064" r:id="rId30"/>
    <p:sldId id="3184" r:id="rId31"/>
    <p:sldId id="1115" r:id="rId32"/>
    <p:sldId id="1157" r:id="rId33"/>
    <p:sldId id="1158" r:id="rId34"/>
    <p:sldId id="1159" r:id="rId35"/>
    <p:sldId id="1160" r:id="rId36"/>
    <p:sldId id="2806" r:id="rId37"/>
    <p:sldId id="2807" r:id="rId38"/>
    <p:sldId id="3186" r:id="rId39"/>
    <p:sldId id="3191" r:id="rId40"/>
    <p:sldId id="1080" r:id="rId41"/>
    <p:sldId id="1081" r:id="rId42"/>
    <p:sldId id="1143" r:id="rId43"/>
    <p:sldId id="1113" r:id="rId44"/>
    <p:sldId id="1108" r:id="rId45"/>
    <p:sldId id="1043" r:id="rId46"/>
    <p:sldId id="1022" r:id="rId47"/>
    <p:sldId id="1082" r:id="rId48"/>
    <p:sldId id="1110" r:id="rId49"/>
    <p:sldId id="1111" r:id="rId50"/>
    <p:sldId id="2810" r:id="rId51"/>
    <p:sldId id="1107" r:id="rId52"/>
    <p:sldId id="1112" r:id="rId53"/>
    <p:sldId id="1024" r:id="rId54"/>
    <p:sldId id="1085" r:id="rId55"/>
    <p:sldId id="1066" r:id="rId56"/>
    <p:sldId id="1027" r:id="rId57"/>
    <p:sldId id="1030" r:id="rId58"/>
    <p:sldId id="1035" r:id="rId59"/>
    <p:sldId id="1141" r:id="rId60"/>
    <p:sldId id="1038" r:id="rId61"/>
    <p:sldId id="1041" r:id="rId62"/>
    <p:sldId id="1118" r:id="rId63"/>
    <p:sldId id="1101" r:id="rId64"/>
    <p:sldId id="1049" r:id="rId65"/>
    <p:sldId id="1047" r:id="rId66"/>
    <p:sldId id="1105" r:id="rId67"/>
    <p:sldId id="1095" r:id="rId68"/>
    <p:sldId id="1102" r:id="rId69"/>
    <p:sldId id="1106" r:id="rId70"/>
    <p:sldId id="1096" r:id="rId71"/>
    <p:sldId id="1097" r:id="rId72"/>
    <p:sldId id="1119" r:id="rId73"/>
    <p:sldId id="1091" r:id="rId74"/>
    <p:sldId id="3182" r:id="rId75"/>
    <p:sldId id="498" r:id="rId76"/>
    <p:sldId id="491" r:id="rId77"/>
    <p:sldId id="3180" r:id="rId78"/>
  </p:sldIdLst>
  <p:sldSz cx="9144000" cy="5143500" type="screen16x9"/>
  <p:notesSz cx="6735763" cy="9866313"/>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5624" userDrawn="1">
          <p15:clr>
            <a:srgbClr val="A4A3A4"/>
          </p15:clr>
        </p15:guide>
        <p15:guide id="6" orient="horz" pos="3117" userDrawn="1">
          <p15:clr>
            <a:srgbClr val="A4A3A4"/>
          </p15:clr>
        </p15:guide>
        <p15:guide id="7" orient="horz" pos="3162" userDrawn="1">
          <p15:clr>
            <a:srgbClr val="A4A3A4"/>
          </p15:clr>
        </p15:guide>
        <p15:guide id="13" orient="horz" pos="2935" userDrawn="1">
          <p15:clr>
            <a:srgbClr val="A4A3A4"/>
          </p15:clr>
        </p15:guide>
        <p15:guide id="16" pos="2721" userDrawn="1">
          <p15:clr>
            <a:srgbClr val="A4A3A4"/>
          </p15:clr>
        </p15:guide>
        <p15:guide id="17" pos="748" userDrawn="1">
          <p15:clr>
            <a:srgbClr val="A4A3A4"/>
          </p15:clr>
        </p15:guide>
        <p15:guide id="18" orient="horz" pos="1348" userDrawn="1">
          <p15:clr>
            <a:srgbClr val="A4A3A4"/>
          </p15:clr>
        </p15:guide>
        <p15:guide id="30" pos="1837" userDrawn="1">
          <p15:clr>
            <a:srgbClr val="A4A3A4"/>
          </p15:clr>
        </p15:guide>
        <p15:guide id="31" pos="489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629"/>
    <a:srgbClr val="44BB8A"/>
    <a:srgbClr val="F2A436"/>
    <a:srgbClr val="00ABBD"/>
    <a:srgbClr val="F3723D"/>
    <a:srgbClr val="151800"/>
    <a:srgbClr val="121660"/>
    <a:srgbClr val="929191"/>
    <a:srgbClr val="333945"/>
    <a:srgbClr val="F372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52"/>
      </p:cViewPr>
      <p:guideLst>
        <p:guide pos="5624"/>
        <p:guide orient="horz" pos="3117"/>
        <p:guide orient="horz" pos="3162"/>
        <p:guide orient="horz" pos="2935"/>
        <p:guide pos="2721"/>
        <p:guide pos="748"/>
        <p:guide orient="horz" pos="1348"/>
        <p:guide pos="1837"/>
        <p:guide pos="489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theme" Target="theme/theme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notesMaster" Target="notesMasters/notesMaster1.xml"/><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61" Type="http://schemas.openxmlformats.org/officeDocument/2006/relationships/slide" Target="slides/slide56.xml"/><Relationship Id="rId8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1DB3D5-DF1E-49D4-AD51-E9344EAAB54F}" type="doc">
      <dgm:prSet loTypeId="urn:microsoft.com/office/officeart/2008/layout/VerticalCurvedList" loCatId="list" qsTypeId="urn:microsoft.com/office/officeart/2005/8/quickstyle/simple1" qsCatId="simple" csTypeId="urn:microsoft.com/office/officeart/2005/8/colors/accent1_3" csCatId="accent1" phldr="1"/>
      <dgm:spPr/>
      <dgm:t>
        <a:bodyPr/>
        <a:lstStyle/>
        <a:p>
          <a:endParaRPr lang="en-IN"/>
        </a:p>
      </dgm:t>
    </dgm:pt>
    <dgm:pt modelId="{8F262EE6-13C8-448C-B1FD-36AF1BA65A41}">
      <dgm:prSet phldrT="[Text]"/>
      <dgm:spPr/>
      <dgm:t>
        <a:bodyPr/>
        <a:lstStyle/>
        <a:p>
          <a:r>
            <a:rPr lang="en-IN" b="0"/>
            <a:t>Licenses obtained under erstwhile acts to remain valid till expiry</a:t>
          </a:r>
        </a:p>
      </dgm:t>
    </dgm:pt>
    <dgm:pt modelId="{AFEACC66-8970-48E3-8D53-B12C02CE74A6}" type="parTrans" cxnId="{F46E0187-EE0F-4648-B391-D2AEDCA106A1}">
      <dgm:prSet/>
      <dgm:spPr/>
      <dgm:t>
        <a:bodyPr/>
        <a:lstStyle/>
        <a:p>
          <a:endParaRPr lang="en-IN"/>
        </a:p>
      </dgm:t>
    </dgm:pt>
    <dgm:pt modelId="{42167DC8-6097-483D-B6A3-2075E2B3A41E}" type="sibTrans" cxnId="{F46E0187-EE0F-4648-B391-D2AEDCA106A1}">
      <dgm:prSet/>
      <dgm:spPr/>
      <dgm:t>
        <a:bodyPr/>
        <a:lstStyle/>
        <a:p>
          <a:endParaRPr lang="en-IN"/>
        </a:p>
      </dgm:t>
    </dgm:pt>
    <dgm:pt modelId="{88AF2972-20ED-4B0B-8069-2F3DA087987D}">
      <dgm:prSet phldrT="[Text]"/>
      <dgm:spPr/>
      <dgm:t>
        <a:bodyPr/>
        <a:lstStyle/>
        <a:p>
          <a:r>
            <a:rPr lang="en-IN" b="0"/>
            <a:t>Existing notifications under the Factories Act, 1948 to continue</a:t>
          </a:r>
        </a:p>
      </dgm:t>
    </dgm:pt>
    <dgm:pt modelId="{79CBCD82-49F4-433B-A97E-DD36EDC3BC1C}" type="parTrans" cxnId="{BEFA84AF-2B7E-42A2-8A48-C9BC6B7D5E69}">
      <dgm:prSet/>
      <dgm:spPr/>
      <dgm:t>
        <a:bodyPr/>
        <a:lstStyle/>
        <a:p>
          <a:endParaRPr lang="en-IN"/>
        </a:p>
      </dgm:t>
    </dgm:pt>
    <dgm:pt modelId="{71DB910F-01A6-453C-A0BD-092AA4A94555}" type="sibTrans" cxnId="{BEFA84AF-2B7E-42A2-8A48-C9BC6B7D5E69}">
      <dgm:prSet/>
      <dgm:spPr/>
      <dgm:t>
        <a:bodyPr/>
        <a:lstStyle/>
        <a:p>
          <a:endParaRPr lang="en-IN"/>
        </a:p>
      </dgm:t>
    </dgm:pt>
    <dgm:pt modelId="{155CFAB3-E020-40A6-B082-0673B222B6F0}">
      <dgm:prSet phldrT="[Text]"/>
      <dgm:spPr/>
      <dgm:t>
        <a:bodyPr/>
        <a:lstStyle/>
        <a:p>
          <a:r>
            <a:rPr lang="en-IN" b="0"/>
            <a:t>Existing officers deemed to have been appointed under the Code</a:t>
          </a:r>
        </a:p>
      </dgm:t>
    </dgm:pt>
    <dgm:pt modelId="{0C60DADB-BCD1-4B44-A50A-9DB11D27F508}" type="parTrans" cxnId="{7FB222F1-7284-4A4D-B573-44505D5C6642}">
      <dgm:prSet/>
      <dgm:spPr/>
      <dgm:t>
        <a:bodyPr/>
        <a:lstStyle/>
        <a:p>
          <a:endParaRPr lang="en-IN"/>
        </a:p>
      </dgm:t>
    </dgm:pt>
    <dgm:pt modelId="{0CB70242-BC44-488F-A29D-8BB30D2D82EE}" type="sibTrans" cxnId="{7FB222F1-7284-4A4D-B573-44505D5C6642}">
      <dgm:prSet/>
      <dgm:spPr/>
      <dgm:t>
        <a:bodyPr/>
        <a:lstStyle/>
        <a:p>
          <a:endParaRPr lang="en-IN"/>
        </a:p>
      </dgm:t>
    </dgm:pt>
    <dgm:pt modelId="{D07223B6-E5AD-444E-85A6-304E98D68C82}">
      <dgm:prSet phldrT="[Text]"/>
      <dgm:spPr/>
      <dgm:t>
        <a:bodyPr/>
        <a:lstStyle/>
        <a:p>
          <a:r>
            <a:rPr lang="en-IN" b="0"/>
            <a:t>Anything done under the repealed acts deemed to have been done under the Code -</a:t>
          </a:r>
        </a:p>
      </dgm:t>
    </dgm:pt>
    <dgm:pt modelId="{A8FD83A9-5849-4A65-9FC5-F6BB2FACF7C4}" type="parTrans" cxnId="{D104809E-7AB0-4F4F-8550-5B8EF3554D88}">
      <dgm:prSet/>
      <dgm:spPr/>
      <dgm:t>
        <a:bodyPr/>
        <a:lstStyle/>
        <a:p>
          <a:endParaRPr lang="en-IN"/>
        </a:p>
      </dgm:t>
    </dgm:pt>
    <dgm:pt modelId="{687EEC28-B61E-4468-BCFA-652390BB317B}" type="sibTrans" cxnId="{D104809E-7AB0-4F4F-8550-5B8EF3554D88}">
      <dgm:prSet/>
      <dgm:spPr/>
      <dgm:t>
        <a:bodyPr/>
        <a:lstStyle/>
        <a:p>
          <a:endParaRPr lang="en-IN"/>
        </a:p>
      </dgm:t>
    </dgm:pt>
    <dgm:pt modelId="{5C74B0C8-EE5E-450A-A7F9-126DE6C21B2E}" type="pres">
      <dgm:prSet presAssocID="{AC1DB3D5-DF1E-49D4-AD51-E9344EAAB54F}" presName="Name0" presStyleCnt="0">
        <dgm:presLayoutVars>
          <dgm:chMax val="7"/>
          <dgm:chPref val="7"/>
          <dgm:dir/>
        </dgm:presLayoutVars>
      </dgm:prSet>
      <dgm:spPr/>
    </dgm:pt>
    <dgm:pt modelId="{CE0C12F3-3415-4ECD-B5B7-341BEF4875DB}" type="pres">
      <dgm:prSet presAssocID="{AC1DB3D5-DF1E-49D4-AD51-E9344EAAB54F}" presName="Name1" presStyleCnt="0"/>
      <dgm:spPr/>
    </dgm:pt>
    <dgm:pt modelId="{BB3B0316-9445-4771-9CD9-909934F752E5}" type="pres">
      <dgm:prSet presAssocID="{AC1DB3D5-DF1E-49D4-AD51-E9344EAAB54F}" presName="cycle" presStyleCnt="0"/>
      <dgm:spPr/>
    </dgm:pt>
    <dgm:pt modelId="{A6267BD0-9DFF-41E5-8AB6-3B170158A3A7}" type="pres">
      <dgm:prSet presAssocID="{AC1DB3D5-DF1E-49D4-AD51-E9344EAAB54F}" presName="srcNode" presStyleLbl="node1" presStyleIdx="0" presStyleCnt="4"/>
      <dgm:spPr/>
    </dgm:pt>
    <dgm:pt modelId="{1172029C-7130-40B8-AF3B-7538F4F36529}" type="pres">
      <dgm:prSet presAssocID="{AC1DB3D5-DF1E-49D4-AD51-E9344EAAB54F}" presName="conn" presStyleLbl="parChTrans1D2" presStyleIdx="0" presStyleCnt="1"/>
      <dgm:spPr/>
    </dgm:pt>
    <dgm:pt modelId="{17C81258-4CB0-436F-93BF-C1B1198EF2A8}" type="pres">
      <dgm:prSet presAssocID="{AC1DB3D5-DF1E-49D4-AD51-E9344EAAB54F}" presName="extraNode" presStyleLbl="node1" presStyleIdx="0" presStyleCnt="4"/>
      <dgm:spPr/>
    </dgm:pt>
    <dgm:pt modelId="{50F139D6-2ED7-4D28-8A94-D89B1A986DA2}" type="pres">
      <dgm:prSet presAssocID="{AC1DB3D5-DF1E-49D4-AD51-E9344EAAB54F}" presName="dstNode" presStyleLbl="node1" presStyleIdx="0" presStyleCnt="4"/>
      <dgm:spPr/>
    </dgm:pt>
    <dgm:pt modelId="{33F987EF-1D7A-445C-951A-60F0BAEA68B0}" type="pres">
      <dgm:prSet presAssocID="{8F262EE6-13C8-448C-B1FD-36AF1BA65A41}" presName="text_1" presStyleLbl="node1" presStyleIdx="0" presStyleCnt="4">
        <dgm:presLayoutVars>
          <dgm:bulletEnabled val="1"/>
        </dgm:presLayoutVars>
      </dgm:prSet>
      <dgm:spPr/>
    </dgm:pt>
    <dgm:pt modelId="{AB7A4FC7-013E-43BE-8702-D95E8E734ADD}" type="pres">
      <dgm:prSet presAssocID="{8F262EE6-13C8-448C-B1FD-36AF1BA65A41}" presName="accent_1" presStyleCnt="0"/>
      <dgm:spPr/>
    </dgm:pt>
    <dgm:pt modelId="{26589CE4-F751-492D-A04D-3FC1E1F0CC94}" type="pres">
      <dgm:prSet presAssocID="{8F262EE6-13C8-448C-B1FD-36AF1BA65A41}" presName="accentRepeatNode" presStyleLbl="solidFgAcc1" presStyleIdx="0" presStyleCnt="4"/>
      <dgm:spPr/>
    </dgm:pt>
    <dgm:pt modelId="{93572E1F-CCEE-43CE-9A28-116AE7B39694}" type="pres">
      <dgm:prSet presAssocID="{88AF2972-20ED-4B0B-8069-2F3DA087987D}" presName="text_2" presStyleLbl="node1" presStyleIdx="1" presStyleCnt="4">
        <dgm:presLayoutVars>
          <dgm:bulletEnabled val="1"/>
        </dgm:presLayoutVars>
      </dgm:prSet>
      <dgm:spPr/>
    </dgm:pt>
    <dgm:pt modelId="{FC213690-02E5-4433-9437-CB4D67A0A9C7}" type="pres">
      <dgm:prSet presAssocID="{88AF2972-20ED-4B0B-8069-2F3DA087987D}" presName="accent_2" presStyleCnt="0"/>
      <dgm:spPr/>
    </dgm:pt>
    <dgm:pt modelId="{FC7B8306-AC53-4F98-94B9-E381A2E8F186}" type="pres">
      <dgm:prSet presAssocID="{88AF2972-20ED-4B0B-8069-2F3DA087987D}" presName="accentRepeatNode" presStyleLbl="solidFgAcc1" presStyleIdx="1" presStyleCnt="4"/>
      <dgm:spPr/>
    </dgm:pt>
    <dgm:pt modelId="{B33C9D02-F555-4EAC-BA47-9A69BA70E184}" type="pres">
      <dgm:prSet presAssocID="{155CFAB3-E020-40A6-B082-0673B222B6F0}" presName="text_3" presStyleLbl="node1" presStyleIdx="2" presStyleCnt="4">
        <dgm:presLayoutVars>
          <dgm:bulletEnabled val="1"/>
        </dgm:presLayoutVars>
      </dgm:prSet>
      <dgm:spPr/>
    </dgm:pt>
    <dgm:pt modelId="{034A6C3B-68E5-4700-B292-18167F823BC9}" type="pres">
      <dgm:prSet presAssocID="{155CFAB3-E020-40A6-B082-0673B222B6F0}" presName="accent_3" presStyleCnt="0"/>
      <dgm:spPr/>
    </dgm:pt>
    <dgm:pt modelId="{581BDE9C-AA8A-46C1-B937-0D47C2FD209B}" type="pres">
      <dgm:prSet presAssocID="{155CFAB3-E020-40A6-B082-0673B222B6F0}" presName="accentRepeatNode" presStyleLbl="solidFgAcc1" presStyleIdx="2" presStyleCnt="4"/>
      <dgm:spPr/>
    </dgm:pt>
    <dgm:pt modelId="{46B6B6B8-D340-475B-94B7-A5E81EF6500F}" type="pres">
      <dgm:prSet presAssocID="{D07223B6-E5AD-444E-85A6-304E98D68C82}" presName="text_4" presStyleLbl="node1" presStyleIdx="3" presStyleCnt="4">
        <dgm:presLayoutVars>
          <dgm:bulletEnabled val="1"/>
        </dgm:presLayoutVars>
      </dgm:prSet>
      <dgm:spPr/>
    </dgm:pt>
    <dgm:pt modelId="{CCCD8928-C671-4E1A-A335-DC33693ECAE6}" type="pres">
      <dgm:prSet presAssocID="{D07223B6-E5AD-444E-85A6-304E98D68C82}" presName="accent_4" presStyleCnt="0"/>
      <dgm:spPr/>
    </dgm:pt>
    <dgm:pt modelId="{1658A446-A052-409A-98FF-CE2A28FB976D}" type="pres">
      <dgm:prSet presAssocID="{D07223B6-E5AD-444E-85A6-304E98D68C82}" presName="accentRepeatNode" presStyleLbl="solidFgAcc1" presStyleIdx="3" presStyleCnt="4"/>
      <dgm:spPr/>
    </dgm:pt>
  </dgm:ptLst>
  <dgm:cxnLst>
    <dgm:cxn modelId="{489AEE22-1076-4B2D-865E-DF5DA0514237}" type="presOf" srcId="{8F262EE6-13C8-448C-B1FD-36AF1BA65A41}" destId="{33F987EF-1D7A-445C-951A-60F0BAEA68B0}" srcOrd="0" destOrd="0" presId="urn:microsoft.com/office/officeart/2008/layout/VerticalCurvedList"/>
    <dgm:cxn modelId="{59F3612C-DC4C-4B78-A636-00E73A68C684}" type="presOf" srcId="{D07223B6-E5AD-444E-85A6-304E98D68C82}" destId="{46B6B6B8-D340-475B-94B7-A5E81EF6500F}" srcOrd="0" destOrd="0" presId="urn:microsoft.com/office/officeart/2008/layout/VerticalCurvedList"/>
    <dgm:cxn modelId="{F45A9D32-6A12-498F-9FC2-F67BD66C94BE}" type="presOf" srcId="{155CFAB3-E020-40A6-B082-0673B222B6F0}" destId="{B33C9D02-F555-4EAC-BA47-9A69BA70E184}" srcOrd="0" destOrd="0" presId="urn:microsoft.com/office/officeart/2008/layout/VerticalCurvedList"/>
    <dgm:cxn modelId="{AA0E3243-9E0C-415C-A6A7-32A431A45C39}" type="presOf" srcId="{42167DC8-6097-483D-B6A3-2075E2B3A41E}" destId="{1172029C-7130-40B8-AF3B-7538F4F36529}" srcOrd="0" destOrd="0" presId="urn:microsoft.com/office/officeart/2008/layout/VerticalCurvedList"/>
    <dgm:cxn modelId="{F46E0187-EE0F-4648-B391-D2AEDCA106A1}" srcId="{AC1DB3D5-DF1E-49D4-AD51-E9344EAAB54F}" destId="{8F262EE6-13C8-448C-B1FD-36AF1BA65A41}" srcOrd="0" destOrd="0" parTransId="{AFEACC66-8970-48E3-8D53-B12C02CE74A6}" sibTransId="{42167DC8-6097-483D-B6A3-2075E2B3A41E}"/>
    <dgm:cxn modelId="{F16E9C88-C8B7-42AB-AB59-9A15ED7FBED0}" type="presOf" srcId="{AC1DB3D5-DF1E-49D4-AD51-E9344EAAB54F}" destId="{5C74B0C8-EE5E-450A-A7F9-126DE6C21B2E}" srcOrd="0" destOrd="0" presId="urn:microsoft.com/office/officeart/2008/layout/VerticalCurvedList"/>
    <dgm:cxn modelId="{D104809E-7AB0-4F4F-8550-5B8EF3554D88}" srcId="{AC1DB3D5-DF1E-49D4-AD51-E9344EAAB54F}" destId="{D07223B6-E5AD-444E-85A6-304E98D68C82}" srcOrd="3" destOrd="0" parTransId="{A8FD83A9-5849-4A65-9FC5-F6BB2FACF7C4}" sibTransId="{687EEC28-B61E-4468-BCFA-652390BB317B}"/>
    <dgm:cxn modelId="{BEFA84AF-2B7E-42A2-8A48-C9BC6B7D5E69}" srcId="{AC1DB3D5-DF1E-49D4-AD51-E9344EAAB54F}" destId="{88AF2972-20ED-4B0B-8069-2F3DA087987D}" srcOrd="1" destOrd="0" parTransId="{79CBCD82-49F4-433B-A97E-DD36EDC3BC1C}" sibTransId="{71DB910F-01A6-453C-A0BD-092AA4A94555}"/>
    <dgm:cxn modelId="{A4C8CBC4-5823-4F3D-B8D8-38C69F21E799}" type="presOf" srcId="{88AF2972-20ED-4B0B-8069-2F3DA087987D}" destId="{93572E1F-CCEE-43CE-9A28-116AE7B39694}" srcOrd="0" destOrd="0" presId="urn:microsoft.com/office/officeart/2008/layout/VerticalCurvedList"/>
    <dgm:cxn modelId="{7FB222F1-7284-4A4D-B573-44505D5C6642}" srcId="{AC1DB3D5-DF1E-49D4-AD51-E9344EAAB54F}" destId="{155CFAB3-E020-40A6-B082-0673B222B6F0}" srcOrd="2" destOrd="0" parTransId="{0C60DADB-BCD1-4B44-A50A-9DB11D27F508}" sibTransId="{0CB70242-BC44-488F-A29D-8BB30D2D82EE}"/>
    <dgm:cxn modelId="{B89F2DA8-AC57-4E6A-9AB1-69C8EFA8CD1C}" type="presParOf" srcId="{5C74B0C8-EE5E-450A-A7F9-126DE6C21B2E}" destId="{CE0C12F3-3415-4ECD-B5B7-341BEF4875DB}" srcOrd="0" destOrd="0" presId="urn:microsoft.com/office/officeart/2008/layout/VerticalCurvedList"/>
    <dgm:cxn modelId="{58D1612F-8BE5-490F-8B96-38D108954421}" type="presParOf" srcId="{CE0C12F3-3415-4ECD-B5B7-341BEF4875DB}" destId="{BB3B0316-9445-4771-9CD9-909934F752E5}" srcOrd="0" destOrd="0" presId="urn:microsoft.com/office/officeart/2008/layout/VerticalCurvedList"/>
    <dgm:cxn modelId="{C7B05143-68A0-4672-ADED-DB52676A46F7}" type="presParOf" srcId="{BB3B0316-9445-4771-9CD9-909934F752E5}" destId="{A6267BD0-9DFF-41E5-8AB6-3B170158A3A7}" srcOrd="0" destOrd="0" presId="urn:microsoft.com/office/officeart/2008/layout/VerticalCurvedList"/>
    <dgm:cxn modelId="{B763E9EC-F17B-4856-BFAD-F753B658F49F}" type="presParOf" srcId="{BB3B0316-9445-4771-9CD9-909934F752E5}" destId="{1172029C-7130-40B8-AF3B-7538F4F36529}" srcOrd="1" destOrd="0" presId="urn:microsoft.com/office/officeart/2008/layout/VerticalCurvedList"/>
    <dgm:cxn modelId="{974018B8-0A43-4CEC-A985-9DC09DDA599D}" type="presParOf" srcId="{BB3B0316-9445-4771-9CD9-909934F752E5}" destId="{17C81258-4CB0-436F-93BF-C1B1198EF2A8}" srcOrd="2" destOrd="0" presId="urn:microsoft.com/office/officeart/2008/layout/VerticalCurvedList"/>
    <dgm:cxn modelId="{713F8F86-BA78-4FB6-8A0C-51442B30614D}" type="presParOf" srcId="{BB3B0316-9445-4771-9CD9-909934F752E5}" destId="{50F139D6-2ED7-4D28-8A94-D89B1A986DA2}" srcOrd="3" destOrd="0" presId="urn:microsoft.com/office/officeart/2008/layout/VerticalCurvedList"/>
    <dgm:cxn modelId="{7E8229E0-4037-46FC-AF96-8C470965B39C}" type="presParOf" srcId="{CE0C12F3-3415-4ECD-B5B7-341BEF4875DB}" destId="{33F987EF-1D7A-445C-951A-60F0BAEA68B0}" srcOrd="1" destOrd="0" presId="urn:microsoft.com/office/officeart/2008/layout/VerticalCurvedList"/>
    <dgm:cxn modelId="{7272E163-8483-4C98-BD83-92674F6D4481}" type="presParOf" srcId="{CE0C12F3-3415-4ECD-B5B7-341BEF4875DB}" destId="{AB7A4FC7-013E-43BE-8702-D95E8E734ADD}" srcOrd="2" destOrd="0" presId="urn:microsoft.com/office/officeart/2008/layout/VerticalCurvedList"/>
    <dgm:cxn modelId="{EBF1377C-1612-4A64-AF3E-EF2930A248D0}" type="presParOf" srcId="{AB7A4FC7-013E-43BE-8702-D95E8E734ADD}" destId="{26589CE4-F751-492D-A04D-3FC1E1F0CC94}" srcOrd="0" destOrd="0" presId="urn:microsoft.com/office/officeart/2008/layout/VerticalCurvedList"/>
    <dgm:cxn modelId="{B2118C8E-6D74-49CF-9A1F-80A56CC37ED1}" type="presParOf" srcId="{CE0C12F3-3415-4ECD-B5B7-341BEF4875DB}" destId="{93572E1F-CCEE-43CE-9A28-116AE7B39694}" srcOrd="3" destOrd="0" presId="urn:microsoft.com/office/officeart/2008/layout/VerticalCurvedList"/>
    <dgm:cxn modelId="{C9B917DA-0066-4AD4-A6F1-EBF1ACA30CB9}" type="presParOf" srcId="{CE0C12F3-3415-4ECD-B5B7-341BEF4875DB}" destId="{FC213690-02E5-4433-9437-CB4D67A0A9C7}" srcOrd="4" destOrd="0" presId="urn:microsoft.com/office/officeart/2008/layout/VerticalCurvedList"/>
    <dgm:cxn modelId="{C7CBFAB7-A87E-43A5-A45B-9C2F6D75AE27}" type="presParOf" srcId="{FC213690-02E5-4433-9437-CB4D67A0A9C7}" destId="{FC7B8306-AC53-4F98-94B9-E381A2E8F186}" srcOrd="0" destOrd="0" presId="urn:microsoft.com/office/officeart/2008/layout/VerticalCurvedList"/>
    <dgm:cxn modelId="{CB092A8B-CCA7-41CD-B1F0-04E832E79989}" type="presParOf" srcId="{CE0C12F3-3415-4ECD-B5B7-341BEF4875DB}" destId="{B33C9D02-F555-4EAC-BA47-9A69BA70E184}" srcOrd="5" destOrd="0" presId="urn:microsoft.com/office/officeart/2008/layout/VerticalCurvedList"/>
    <dgm:cxn modelId="{71327FFD-3B24-4B65-9BE6-31D0180EA3A9}" type="presParOf" srcId="{CE0C12F3-3415-4ECD-B5B7-341BEF4875DB}" destId="{034A6C3B-68E5-4700-B292-18167F823BC9}" srcOrd="6" destOrd="0" presId="urn:microsoft.com/office/officeart/2008/layout/VerticalCurvedList"/>
    <dgm:cxn modelId="{0BB5DEE6-6A6C-4E38-851D-587FB27950B8}" type="presParOf" srcId="{034A6C3B-68E5-4700-B292-18167F823BC9}" destId="{581BDE9C-AA8A-46C1-B937-0D47C2FD209B}" srcOrd="0" destOrd="0" presId="urn:microsoft.com/office/officeart/2008/layout/VerticalCurvedList"/>
    <dgm:cxn modelId="{CCF5436A-5E96-438A-965F-BC1BC0515AC8}" type="presParOf" srcId="{CE0C12F3-3415-4ECD-B5B7-341BEF4875DB}" destId="{46B6B6B8-D340-475B-94B7-A5E81EF6500F}" srcOrd="7" destOrd="0" presId="urn:microsoft.com/office/officeart/2008/layout/VerticalCurvedList"/>
    <dgm:cxn modelId="{72598ADA-9584-4B96-9E9F-350174EAB0A4}" type="presParOf" srcId="{CE0C12F3-3415-4ECD-B5B7-341BEF4875DB}" destId="{CCCD8928-C671-4E1A-A335-DC33693ECAE6}" srcOrd="8" destOrd="0" presId="urn:microsoft.com/office/officeart/2008/layout/VerticalCurvedList"/>
    <dgm:cxn modelId="{3D59C3B5-9E1F-4F72-9AA5-E7E4D9230988}" type="presParOf" srcId="{CCCD8928-C671-4E1A-A335-DC33693ECAE6}" destId="{1658A446-A052-409A-98FF-CE2A28FB976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2029C-7130-40B8-AF3B-7538F4F36529}">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F987EF-1D7A-445C-951A-60F0BAEA68B0}">
      <dsp:nvSpPr>
        <dsp:cNvPr id="0" name=""/>
        <dsp:cNvSpPr/>
      </dsp:nvSpPr>
      <dsp:spPr>
        <a:xfrm>
          <a:off x="460128" y="312440"/>
          <a:ext cx="6869514" cy="625205"/>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8260" rIns="48260" bIns="48260" numCol="1" spcCol="1270" anchor="ctr" anchorCtr="0">
          <a:noAutofit/>
        </a:bodyPr>
        <a:lstStyle/>
        <a:p>
          <a:pPr marL="0" lvl="0" indent="0" algn="l" defTabSz="844550">
            <a:lnSpc>
              <a:spcPct val="90000"/>
            </a:lnSpc>
            <a:spcBef>
              <a:spcPct val="0"/>
            </a:spcBef>
            <a:spcAft>
              <a:spcPct val="35000"/>
            </a:spcAft>
            <a:buNone/>
          </a:pPr>
          <a:r>
            <a:rPr lang="en-IN" sz="1900" b="0" kern="1200"/>
            <a:t>Licenses obtained under erstwhile acts to remain valid till expiry</a:t>
          </a:r>
        </a:p>
      </dsp:txBody>
      <dsp:txXfrm>
        <a:off x="460128" y="312440"/>
        <a:ext cx="6869514" cy="625205"/>
      </dsp:txXfrm>
    </dsp:sp>
    <dsp:sp modelId="{26589CE4-F751-492D-A04D-3FC1E1F0CC94}">
      <dsp:nvSpPr>
        <dsp:cNvPr id="0" name=""/>
        <dsp:cNvSpPr/>
      </dsp:nvSpPr>
      <dsp:spPr>
        <a:xfrm>
          <a:off x="69375" y="234289"/>
          <a:ext cx="781507" cy="781507"/>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572E1F-CCEE-43CE-9A28-116AE7B39694}">
      <dsp:nvSpPr>
        <dsp:cNvPr id="0" name=""/>
        <dsp:cNvSpPr/>
      </dsp:nvSpPr>
      <dsp:spPr>
        <a:xfrm>
          <a:off x="818573" y="1250411"/>
          <a:ext cx="6511070" cy="625205"/>
        </a:xfrm>
        <a:prstGeom prst="rect">
          <a:avLst/>
        </a:prstGeom>
        <a:solidFill>
          <a:schemeClr val="accent1">
            <a:shade val="80000"/>
            <a:hueOff val="40279"/>
            <a:satOff val="-12169"/>
            <a:lumOff val="117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8260" rIns="48260" bIns="48260" numCol="1" spcCol="1270" anchor="ctr" anchorCtr="0">
          <a:noAutofit/>
        </a:bodyPr>
        <a:lstStyle/>
        <a:p>
          <a:pPr marL="0" lvl="0" indent="0" algn="l" defTabSz="844550">
            <a:lnSpc>
              <a:spcPct val="90000"/>
            </a:lnSpc>
            <a:spcBef>
              <a:spcPct val="0"/>
            </a:spcBef>
            <a:spcAft>
              <a:spcPct val="35000"/>
            </a:spcAft>
            <a:buNone/>
          </a:pPr>
          <a:r>
            <a:rPr lang="en-IN" sz="1900" b="0" kern="1200"/>
            <a:t>Existing notifications under the Factories Act, 1948 to continue</a:t>
          </a:r>
        </a:p>
      </dsp:txBody>
      <dsp:txXfrm>
        <a:off x="818573" y="1250411"/>
        <a:ext cx="6511070" cy="625205"/>
      </dsp:txXfrm>
    </dsp:sp>
    <dsp:sp modelId="{FC7B8306-AC53-4F98-94B9-E381A2E8F186}">
      <dsp:nvSpPr>
        <dsp:cNvPr id="0" name=""/>
        <dsp:cNvSpPr/>
      </dsp:nvSpPr>
      <dsp:spPr>
        <a:xfrm>
          <a:off x="427819" y="1172260"/>
          <a:ext cx="781507" cy="781507"/>
        </a:xfrm>
        <a:prstGeom prst="ellipse">
          <a:avLst/>
        </a:prstGeom>
        <a:solidFill>
          <a:schemeClr val="lt1">
            <a:hueOff val="0"/>
            <a:satOff val="0"/>
            <a:lumOff val="0"/>
            <a:alphaOff val="0"/>
          </a:schemeClr>
        </a:solidFill>
        <a:ln w="25400" cap="flat" cmpd="sng" algn="ctr">
          <a:solidFill>
            <a:schemeClr val="accent1">
              <a:shade val="80000"/>
              <a:hueOff val="40279"/>
              <a:satOff val="-12169"/>
              <a:lumOff val="11798"/>
              <a:alphaOff val="0"/>
            </a:schemeClr>
          </a:solidFill>
          <a:prstDash val="solid"/>
        </a:ln>
        <a:effectLst/>
      </dsp:spPr>
      <dsp:style>
        <a:lnRef idx="2">
          <a:scrgbClr r="0" g="0" b="0"/>
        </a:lnRef>
        <a:fillRef idx="1">
          <a:scrgbClr r="0" g="0" b="0"/>
        </a:fillRef>
        <a:effectRef idx="0">
          <a:scrgbClr r="0" g="0" b="0"/>
        </a:effectRef>
        <a:fontRef idx="minor"/>
      </dsp:style>
    </dsp:sp>
    <dsp:sp modelId="{B33C9D02-F555-4EAC-BA47-9A69BA70E184}">
      <dsp:nvSpPr>
        <dsp:cNvPr id="0" name=""/>
        <dsp:cNvSpPr/>
      </dsp:nvSpPr>
      <dsp:spPr>
        <a:xfrm>
          <a:off x="818573" y="2188382"/>
          <a:ext cx="6511070" cy="625205"/>
        </a:xfrm>
        <a:prstGeom prst="rect">
          <a:avLst/>
        </a:prstGeom>
        <a:solidFill>
          <a:schemeClr val="accent1">
            <a:shade val="80000"/>
            <a:hueOff val="80558"/>
            <a:satOff val="-24337"/>
            <a:lumOff val="235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8260" rIns="48260" bIns="48260" numCol="1" spcCol="1270" anchor="ctr" anchorCtr="0">
          <a:noAutofit/>
        </a:bodyPr>
        <a:lstStyle/>
        <a:p>
          <a:pPr marL="0" lvl="0" indent="0" algn="l" defTabSz="844550">
            <a:lnSpc>
              <a:spcPct val="90000"/>
            </a:lnSpc>
            <a:spcBef>
              <a:spcPct val="0"/>
            </a:spcBef>
            <a:spcAft>
              <a:spcPct val="35000"/>
            </a:spcAft>
            <a:buNone/>
          </a:pPr>
          <a:r>
            <a:rPr lang="en-IN" sz="1900" b="0" kern="1200"/>
            <a:t>Existing officers deemed to have been appointed under the Code</a:t>
          </a:r>
        </a:p>
      </dsp:txBody>
      <dsp:txXfrm>
        <a:off x="818573" y="2188382"/>
        <a:ext cx="6511070" cy="625205"/>
      </dsp:txXfrm>
    </dsp:sp>
    <dsp:sp modelId="{581BDE9C-AA8A-46C1-B937-0D47C2FD209B}">
      <dsp:nvSpPr>
        <dsp:cNvPr id="0" name=""/>
        <dsp:cNvSpPr/>
      </dsp:nvSpPr>
      <dsp:spPr>
        <a:xfrm>
          <a:off x="427819" y="2110232"/>
          <a:ext cx="781507" cy="781507"/>
        </a:xfrm>
        <a:prstGeom prst="ellipse">
          <a:avLst/>
        </a:prstGeom>
        <a:solidFill>
          <a:schemeClr val="lt1">
            <a:hueOff val="0"/>
            <a:satOff val="0"/>
            <a:lumOff val="0"/>
            <a:alphaOff val="0"/>
          </a:schemeClr>
        </a:solidFill>
        <a:ln w="25400" cap="flat" cmpd="sng" algn="ctr">
          <a:solidFill>
            <a:schemeClr val="accent1">
              <a:shade val="80000"/>
              <a:hueOff val="80558"/>
              <a:satOff val="-24337"/>
              <a:lumOff val="23597"/>
              <a:alphaOff val="0"/>
            </a:schemeClr>
          </a:solidFill>
          <a:prstDash val="solid"/>
        </a:ln>
        <a:effectLst/>
      </dsp:spPr>
      <dsp:style>
        <a:lnRef idx="2">
          <a:scrgbClr r="0" g="0" b="0"/>
        </a:lnRef>
        <a:fillRef idx="1">
          <a:scrgbClr r="0" g="0" b="0"/>
        </a:fillRef>
        <a:effectRef idx="0">
          <a:scrgbClr r="0" g="0" b="0"/>
        </a:effectRef>
        <a:fontRef idx="minor"/>
      </dsp:style>
    </dsp:sp>
    <dsp:sp modelId="{46B6B6B8-D340-475B-94B7-A5E81EF6500F}">
      <dsp:nvSpPr>
        <dsp:cNvPr id="0" name=""/>
        <dsp:cNvSpPr/>
      </dsp:nvSpPr>
      <dsp:spPr>
        <a:xfrm>
          <a:off x="460128" y="3126353"/>
          <a:ext cx="6869514" cy="625205"/>
        </a:xfrm>
        <a:prstGeom prst="rect">
          <a:avLst/>
        </a:prstGeom>
        <a:solidFill>
          <a:schemeClr val="accent1">
            <a:shade val="80000"/>
            <a:hueOff val="120837"/>
            <a:satOff val="-36506"/>
            <a:lumOff val="353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8260" rIns="48260" bIns="48260" numCol="1" spcCol="1270" anchor="ctr" anchorCtr="0">
          <a:noAutofit/>
        </a:bodyPr>
        <a:lstStyle/>
        <a:p>
          <a:pPr marL="0" lvl="0" indent="0" algn="l" defTabSz="844550">
            <a:lnSpc>
              <a:spcPct val="90000"/>
            </a:lnSpc>
            <a:spcBef>
              <a:spcPct val="0"/>
            </a:spcBef>
            <a:spcAft>
              <a:spcPct val="35000"/>
            </a:spcAft>
            <a:buNone/>
          </a:pPr>
          <a:r>
            <a:rPr lang="en-IN" sz="1900" b="0" kern="1200"/>
            <a:t>Anything done under the repealed acts deemed to have been done under the Code -</a:t>
          </a:r>
        </a:p>
      </dsp:txBody>
      <dsp:txXfrm>
        <a:off x="460128" y="3126353"/>
        <a:ext cx="6869514" cy="625205"/>
      </dsp:txXfrm>
    </dsp:sp>
    <dsp:sp modelId="{1658A446-A052-409A-98FF-CE2A28FB976D}">
      <dsp:nvSpPr>
        <dsp:cNvPr id="0" name=""/>
        <dsp:cNvSpPr/>
      </dsp:nvSpPr>
      <dsp:spPr>
        <a:xfrm>
          <a:off x="69375" y="3048203"/>
          <a:ext cx="781507" cy="781507"/>
        </a:xfrm>
        <a:prstGeom prst="ellipse">
          <a:avLst/>
        </a:prstGeom>
        <a:solidFill>
          <a:schemeClr val="lt1">
            <a:hueOff val="0"/>
            <a:satOff val="0"/>
            <a:lumOff val="0"/>
            <a:alphaOff val="0"/>
          </a:schemeClr>
        </a:solidFill>
        <a:ln w="25400" cap="flat" cmpd="sng" algn="ctr">
          <a:solidFill>
            <a:schemeClr val="accent1">
              <a:shade val="80000"/>
              <a:hueOff val="120837"/>
              <a:satOff val="-36506"/>
              <a:lumOff val="3539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EAE24E-6C08-9A49-A57D-FC909C6589F6}"/>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8CF78C2-6007-0E45-9619-117CD0F4321D}"/>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5A1E6EAB-5F41-F043-828C-312219B2E98F}" type="datetimeFigureOut">
              <a:rPr lang="en-US" smtClean="0"/>
              <a:t>12/30/2025</a:t>
            </a:fld>
            <a:endParaRPr lang="en-US"/>
          </a:p>
        </p:txBody>
      </p:sp>
      <p:sp>
        <p:nvSpPr>
          <p:cNvPr id="4" name="Footer Placeholder 3">
            <a:extLst>
              <a:ext uri="{FF2B5EF4-FFF2-40B4-BE49-F238E27FC236}">
                <a16:creationId xmlns:a16="http://schemas.microsoft.com/office/drawing/2014/main" id="{38FE3702-984F-6C4C-9E58-4C5200E60690}"/>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1373F30-871A-E24E-983B-6AE661FB2C2C}"/>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998E70E1-870E-954C-8FCC-F4779A844C35}" type="slidenum">
              <a:rPr lang="en-US" smtClean="0"/>
              <a:t>‹#›</a:t>
            </a:fld>
            <a:endParaRPr lang="en-US"/>
          </a:p>
        </p:txBody>
      </p:sp>
    </p:spTree>
    <p:extLst>
      <p:ext uri="{BB962C8B-B14F-4D97-AF65-F5344CB8AC3E}">
        <p14:creationId xmlns:p14="http://schemas.microsoft.com/office/powerpoint/2010/main" val="2886013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3A5B69F8-C7C7-4AA6-9D28-4274D0F9900F}" type="datetimeFigureOut">
              <a:rPr lang="en-US" smtClean="0"/>
              <a:t>12/30/2025</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ED96B466-7F1B-49F7-BCF2-BA0671524B84}" type="slidenum">
              <a:rPr lang="en-US" smtClean="0"/>
              <a:t>‹#›</a:t>
            </a:fld>
            <a:endParaRPr lang="en-US"/>
          </a:p>
        </p:txBody>
      </p:sp>
    </p:spTree>
    <p:extLst>
      <p:ext uri="{BB962C8B-B14F-4D97-AF65-F5344CB8AC3E}">
        <p14:creationId xmlns:p14="http://schemas.microsoft.com/office/powerpoint/2010/main" val="1608551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F87FD-44F9-6A30-1A0E-27F19FB414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79B859-6D49-6A8E-CAB7-1B6C6E033B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B8CEEB-DA9E-C98C-0A4A-AE5A8098548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1ABED3A-14C2-4A5B-4019-2C62065E13AB}"/>
              </a:ext>
            </a:extLst>
          </p:cNvPr>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ED96B466-7F1B-49F7-BCF2-BA0671524B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9792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a:t>Any license in respect of factory, industrial premises for beedi and cigar work and for engaging contract labour has been obtained under any Central labour law before the commencement of the Code, in respect of any establishment </a:t>
            </a:r>
            <a:r>
              <a:rPr lang="en-IN" b="1"/>
              <a:t>shall be deemed to have been obtained under the provisions of the Code</a:t>
            </a:r>
            <a:r>
              <a:rPr lang="en-IN"/>
              <a:t> </a:t>
            </a:r>
            <a:r>
              <a:rPr lang="en-IN" b="1"/>
              <a:t>and shall be valid for the period for which it was issued and shall have to be obtained afresh after its expiration.</a:t>
            </a:r>
            <a:r>
              <a:rPr lang="en-IN"/>
              <a:t> (S. 119(5)).</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a:t>- Any notification issued by a state government under the Factories Act, 1948 prior to the commencement of the Code shall remain in force after such commencement for its remaining period, to the extent they defeat any purpose to be achieved by such notification issued by the State Government, were not in force. (S. 127).</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a:t>Notwithstanding the repeal of the earlier acts, anything done or any action taken under the enactments so repealed (including any rule, regulation, bye-laws, notification, nomination, appointment, order or direction made thereunder) shall be deemed to have been done or taken under the corresponding provisions of the Code and shall remain in force to the extent they are not contrary to the provisions of the Code till they are repealed by the Central Government. (S. 143(3)).</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a:t>- Every Chief Inspector, Additional Chief Inspector, Joint Chief Inspector, Deputy Chief Inspector, Inspector and every other officer appointed for the purposes under any of the provisions of the enactments repealed by the Code, shall be deemed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IN"/>
          </a:p>
          <a:p>
            <a:pPr marL="171450" indent="-171450">
              <a:buFontTx/>
              <a:buChar char="-"/>
            </a:pPr>
            <a:endParaRPr lang="en-IN"/>
          </a:p>
        </p:txBody>
      </p:sp>
      <p:sp>
        <p:nvSpPr>
          <p:cNvPr id="4" name="Slide Number Placeholder 3"/>
          <p:cNvSpPr>
            <a:spLocks noGrp="1"/>
          </p:cNvSpPr>
          <p:nvPr>
            <p:ph type="sldNum" sz="quarter" idx="5"/>
          </p:nvPr>
        </p:nvSpPr>
        <p:spPr/>
        <p:txBody>
          <a:bodyPr/>
          <a:lstStyle/>
          <a:p>
            <a:fld id="{83E708EA-7558-4A73-854C-52894EF23AED}" type="slidenum">
              <a:rPr lang="en-IN" smtClean="0"/>
              <a:t>38</a:t>
            </a:fld>
            <a:endParaRPr lang="en-IN"/>
          </a:p>
        </p:txBody>
      </p:sp>
    </p:spTree>
    <p:extLst>
      <p:ext uri="{BB962C8B-B14F-4D97-AF65-F5344CB8AC3E}">
        <p14:creationId xmlns:p14="http://schemas.microsoft.com/office/powerpoint/2010/main" val="1130303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96B466-7F1B-49F7-BCF2-BA0671524B84}" type="slidenum">
              <a:rPr lang="en-US" smtClean="0"/>
              <a:t>55</a:t>
            </a:fld>
            <a:endParaRPr lang="en-US"/>
          </a:p>
        </p:txBody>
      </p:sp>
    </p:spTree>
    <p:extLst>
      <p:ext uri="{BB962C8B-B14F-4D97-AF65-F5344CB8AC3E}">
        <p14:creationId xmlns:p14="http://schemas.microsoft.com/office/powerpoint/2010/main" val="1630768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6_Cover Slide_Style2">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B676BBC-B827-F840-85A6-4DE2F9AE4C51}"/>
              </a:ext>
            </a:extLst>
          </p:cNvPr>
          <p:cNvSpPr txBox="1"/>
          <p:nvPr userDrawn="1"/>
        </p:nvSpPr>
        <p:spPr>
          <a:xfrm>
            <a:off x="18976" y="4879547"/>
            <a:ext cx="25368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tx1">
                    <a:lumMod val="50000"/>
                    <a:lumOff val="50000"/>
                  </a:schemeClr>
                </a:solidFill>
                <a:latin typeface="Kobern" pitchFamily="2" charset="77"/>
                <a:ea typeface="Cambria Math" panose="02040503050406030204" pitchFamily="18" charset="0"/>
              </a:rPr>
              <a:t>© 2025 | Lakshmikumaran &amp; Sridharan</a:t>
            </a:r>
          </a:p>
        </p:txBody>
      </p:sp>
      <p:sp>
        <p:nvSpPr>
          <p:cNvPr id="12" name="TextBox 11">
            <a:extLst>
              <a:ext uri="{FF2B5EF4-FFF2-40B4-BE49-F238E27FC236}">
                <a16:creationId xmlns:a16="http://schemas.microsoft.com/office/drawing/2014/main" id="{396B9775-8B88-FE44-B5D9-D441E1F68BC1}"/>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tx1">
                    <a:lumMod val="50000"/>
                    <a:lumOff val="50000"/>
                  </a:schemeClr>
                </a:solidFill>
                <a:latin typeface="Kobern" pitchFamily="2" charset="77"/>
                <a:ea typeface="Cambria Math" panose="02040503050406030204" pitchFamily="18" charset="0"/>
              </a:rPr>
              <a:t>|  </a:t>
            </a:r>
            <a:fld id="{C3E422BB-8672-794B-8219-0F273464E628}" type="slidenum">
              <a:rPr lang="en-US" sz="800" b="0" i="0" cap="none" spc="100" baseline="0" smtClean="0">
                <a:solidFill>
                  <a:schemeClr val="tx1">
                    <a:lumMod val="50000"/>
                    <a:lumOff val="50000"/>
                  </a:schemeClr>
                </a:solidFill>
                <a:latin typeface="Kobern" pitchFamily="2" charset="77"/>
                <a:ea typeface="Cambria Math" panose="020405030504060302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tx1">
                  <a:lumMod val="50000"/>
                  <a:lumOff val="50000"/>
                </a:schemeClr>
              </a:solidFill>
              <a:latin typeface="Kobern" pitchFamily="2" charset="77"/>
              <a:ea typeface="Cambria Math" panose="02040503050406030204" pitchFamily="18" charset="0"/>
            </a:endParaRPr>
          </a:p>
        </p:txBody>
      </p:sp>
      <p:sp>
        <p:nvSpPr>
          <p:cNvPr id="7" name="TextBox 6">
            <a:extLst>
              <a:ext uri="{FF2B5EF4-FFF2-40B4-BE49-F238E27FC236}">
                <a16:creationId xmlns:a16="http://schemas.microsoft.com/office/drawing/2014/main" id="{44E65AD8-70A7-514B-A1C1-156DB4192D20}"/>
              </a:ext>
            </a:extLst>
          </p:cNvPr>
          <p:cNvSpPr txBox="1"/>
          <p:nvPr userDrawn="1"/>
        </p:nvSpPr>
        <p:spPr>
          <a:xfrm>
            <a:off x="3600400" y="4879547"/>
            <a:ext cx="194320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all" spc="200" baseline="0">
                <a:solidFill>
                  <a:schemeClr val="bg1">
                    <a:lumMod val="50000"/>
                  </a:schemeClr>
                </a:solidFill>
                <a:latin typeface="Kobern" pitchFamily="2" charset="77"/>
                <a:ea typeface="Cambria Math" panose="02040503050406030204" pitchFamily="18" charset="0"/>
              </a:rPr>
              <a:t>Strictly Confidential </a:t>
            </a:r>
          </a:p>
        </p:txBody>
      </p:sp>
      <p:sp>
        <p:nvSpPr>
          <p:cNvPr id="5" name="Rectangle 4">
            <a:extLst>
              <a:ext uri="{FF2B5EF4-FFF2-40B4-BE49-F238E27FC236}">
                <a16:creationId xmlns:a16="http://schemas.microsoft.com/office/drawing/2014/main" id="{6B7C0116-9EC8-F14A-81F2-0F432CF17060}"/>
              </a:ext>
            </a:extLst>
          </p:cNvPr>
          <p:cNvSpPr/>
          <p:nvPr userDrawn="1"/>
        </p:nvSpPr>
        <p:spPr>
          <a:xfrm>
            <a:off x="1519519" y="2092139"/>
            <a:ext cx="959223" cy="959223"/>
          </a:xfrm>
          <a:prstGeom prst="rect">
            <a:avLst/>
          </a:prstGeom>
          <a:solidFill>
            <a:srgbClr val="333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576452-74C0-144F-9757-1789156799F2}"/>
              </a:ext>
            </a:extLst>
          </p:cNvPr>
          <p:cNvSpPr/>
          <p:nvPr userDrawn="1"/>
        </p:nvSpPr>
        <p:spPr>
          <a:xfrm>
            <a:off x="2548667" y="2092139"/>
            <a:ext cx="959223" cy="959223"/>
          </a:xfrm>
          <a:prstGeom prst="rect">
            <a:avLst/>
          </a:prstGeom>
          <a:solidFill>
            <a:srgbClr val="44B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C1AF39B-2CA9-4542-9305-F691FD790E5D}"/>
              </a:ext>
            </a:extLst>
          </p:cNvPr>
          <p:cNvSpPr/>
          <p:nvPr userDrawn="1"/>
        </p:nvSpPr>
        <p:spPr>
          <a:xfrm>
            <a:off x="3577815" y="2092139"/>
            <a:ext cx="959223" cy="959223"/>
          </a:xfrm>
          <a:prstGeom prst="rect">
            <a:avLst/>
          </a:prstGeom>
          <a:solidFill>
            <a:srgbClr val="92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C03592-4C33-8D46-B8AD-03A92046500A}"/>
              </a:ext>
            </a:extLst>
          </p:cNvPr>
          <p:cNvSpPr/>
          <p:nvPr userDrawn="1"/>
        </p:nvSpPr>
        <p:spPr>
          <a:xfrm>
            <a:off x="4606963" y="2092139"/>
            <a:ext cx="959223" cy="959223"/>
          </a:xfrm>
          <a:prstGeom prst="rect">
            <a:avLst/>
          </a:prstGeom>
          <a:solidFill>
            <a:srgbClr val="F26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397FD26-BF5E-7B44-88FF-A617ACD05A6D}"/>
              </a:ext>
            </a:extLst>
          </p:cNvPr>
          <p:cNvSpPr/>
          <p:nvPr userDrawn="1"/>
        </p:nvSpPr>
        <p:spPr>
          <a:xfrm>
            <a:off x="5636111" y="2092139"/>
            <a:ext cx="959223" cy="959223"/>
          </a:xfrm>
          <a:prstGeom prst="rect">
            <a:avLst/>
          </a:prstGeom>
          <a:solidFill>
            <a:srgbClr val="F2A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52112D1-C421-754A-8C1E-330818852ABA}"/>
              </a:ext>
            </a:extLst>
          </p:cNvPr>
          <p:cNvSpPr/>
          <p:nvPr userDrawn="1"/>
        </p:nvSpPr>
        <p:spPr>
          <a:xfrm>
            <a:off x="6665259" y="2092139"/>
            <a:ext cx="959223" cy="959223"/>
          </a:xfrm>
          <a:prstGeom prst="rect">
            <a:avLst/>
          </a:prstGeom>
          <a:solidFill>
            <a:srgbClr val="00A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5362A48-E9CA-2B43-AC35-EC41A4635CEF}"/>
              </a:ext>
            </a:extLst>
          </p:cNvPr>
          <p:cNvSpPr txBox="1"/>
          <p:nvPr userDrawn="1"/>
        </p:nvSpPr>
        <p:spPr>
          <a:xfrm>
            <a:off x="2859741" y="1434353"/>
            <a:ext cx="3735593" cy="369332"/>
          </a:xfrm>
          <a:prstGeom prst="rect">
            <a:avLst/>
          </a:prstGeom>
          <a:noFill/>
        </p:spPr>
        <p:txBody>
          <a:bodyPr wrap="square" rtlCol="0">
            <a:spAutoFit/>
          </a:bodyPr>
          <a:lstStyle/>
          <a:p>
            <a:pPr algn="ctr"/>
            <a:r>
              <a:rPr lang="en-US" err="1">
                <a:solidFill>
                  <a:schemeClr val="bg1"/>
                </a:solidFill>
                <a:latin typeface="Kobern" pitchFamily="2" charset="77"/>
              </a:rPr>
              <a:t>Colour</a:t>
            </a:r>
            <a:r>
              <a:rPr lang="en-US">
                <a:solidFill>
                  <a:schemeClr val="bg1"/>
                </a:solidFill>
                <a:latin typeface="Kobern" pitchFamily="2" charset="77"/>
              </a:rPr>
              <a:t> Palette for diagrams</a:t>
            </a:r>
          </a:p>
        </p:txBody>
      </p:sp>
    </p:spTree>
    <p:extLst>
      <p:ext uri="{BB962C8B-B14F-4D97-AF65-F5344CB8AC3E}">
        <p14:creationId xmlns:p14="http://schemas.microsoft.com/office/powerpoint/2010/main" val="161002527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68">
          <p15:clr>
            <a:srgbClr val="FBAE40"/>
          </p15:clr>
        </p15:guide>
        <p15:guide id="6" pos="5692">
          <p15:clr>
            <a:srgbClr val="FBAE40"/>
          </p15:clr>
        </p15:guide>
        <p15:guide id="7" pos="204">
          <p15:clr>
            <a:srgbClr val="FBAE40"/>
          </p15:clr>
        </p15:guide>
        <p15:guide id="8" orient="horz" pos="3117">
          <p15:clr>
            <a:srgbClr val="FBAE40"/>
          </p15:clr>
        </p15:guide>
        <p15:guide id="9" pos="55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Agenda-B">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387CC9BC-559B-3A44-B23C-F74A0D4AE33A}"/>
              </a:ext>
            </a:extLst>
          </p:cNvPr>
          <p:cNvSpPr>
            <a:spLocks noGrp="1"/>
          </p:cNvSpPr>
          <p:nvPr>
            <p:ph type="body" sz="quarter" idx="11"/>
          </p:nvPr>
        </p:nvSpPr>
        <p:spPr>
          <a:xfrm>
            <a:off x="238308" y="949764"/>
            <a:ext cx="4187043" cy="3755443"/>
          </a:xfrm>
          <a:prstGeom prst="rect">
            <a:avLst/>
          </a:prstGeom>
        </p:spPr>
        <p:txBody>
          <a:bodyPr anchor="t"/>
          <a:lstStyle>
            <a:lvl1pPr marL="285750" marR="0" indent="-285750" algn="l" defTabSz="914400" rtl="0" eaLnBrk="1" fontAlgn="auto" latinLnBrk="1" hangingPunct="1">
              <a:lnSpc>
                <a:spcPct val="100000"/>
              </a:lnSpc>
              <a:spcBef>
                <a:spcPct val="20000"/>
              </a:spcBef>
              <a:spcAft>
                <a:spcPts val="300"/>
              </a:spcAft>
              <a:buClr>
                <a:srgbClr val="F3723D"/>
              </a:buClr>
              <a:buSzTx/>
              <a:buFont typeface="Arial" panose="020B0604020202020204" pitchFamily="34" charset="0"/>
              <a:buChar char="•"/>
              <a:tabLst/>
              <a:defRPr lang="en-GB" altLang="ko-KR" sz="1200" kern="1200" dirty="0">
                <a:solidFill>
                  <a:schemeClr val="bg1"/>
                </a:solidFill>
                <a:latin typeface="Kobern" pitchFamily="2" charset="77"/>
                <a:ea typeface="+mn-ea"/>
                <a:cs typeface="+mn-cs"/>
              </a:defRPr>
            </a:lvl1pPr>
            <a:lvl2pPr marL="74295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2pPr>
            <a:lvl3pPr marL="114300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3pPr>
          </a:lstStyle>
          <a:p>
            <a:pPr lvl="0"/>
            <a:r>
              <a:rPr lang="en-GB" altLang="ko-KR"/>
              <a:t>Click to edit Master text styles</a:t>
            </a:r>
          </a:p>
          <a:p>
            <a:pPr lvl="1"/>
            <a:r>
              <a:rPr lang="en-GB" altLang="ko-KR"/>
              <a:t>Second level</a:t>
            </a:r>
          </a:p>
          <a:p>
            <a:pPr lvl="2"/>
            <a:r>
              <a:rPr lang="en-GB" altLang="ko-KR"/>
              <a:t>Third level</a:t>
            </a:r>
          </a:p>
        </p:txBody>
      </p:sp>
      <p:cxnSp>
        <p:nvCxnSpPr>
          <p:cNvPr id="24" name="Straight Connector 23">
            <a:extLst>
              <a:ext uri="{FF2B5EF4-FFF2-40B4-BE49-F238E27FC236}">
                <a16:creationId xmlns:a16="http://schemas.microsoft.com/office/drawing/2014/main" id="{D9242D3D-F19F-3243-A3BB-FA29D395523C}"/>
              </a:ext>
            </a:extLst>
          </p:cNvPr>
          <p:cNvCxnSpPr>
            <a:cxnSpLocks/>
          </p:cNvCxnSpPr>
          <p:nvPr userDrawn="1"/>
        </p:nvCxnSpPr>
        <p:spPr>
          <a:xfrm flipH="1">
            <a:off x="323850" y="825957"/>
            <a:ext cx="83592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25" name="Text Placeholder 9">
            <a:extLst>
              <a:ext uri="{FF2B5EF4-FFF2-40B4-BE49-F238E27FC236}">
                <a16:creationId xmlns:a16="http://schemas.microsoft.com/office/drawing/2014/main" id="{83B32E64-F455-CC48-8ACE-AEC25BE20FAC}"/>
              </a:ext>
            </a:extLst>
          </p:cNvPr>
          <p:cNvSpPr>
            <a:spLocks noGrp="1"/>
          </p:cNvSpPr>
          <p:nvPr>
            <p:ph type="body" sz="quarter" idx="13"/>
          </p:nvPr>
        </p:nvSpPr>
        <p:spPr>
          <a:xfrm>
            <a:off x="223068" y="304800"/>
            <a:ext cx="8597082" cy="460507"/>
          </a:xfrm>
          <a:prstGeom prst="rect">
            <a:avLst/>
          </a:prstGeom>
        </p:spPr>
        <p:txBody>
          <a:bodyPr anchor="t"/>
          <a:lstStyle>
            <a:lvl1pPr marL="0" indent="0" algn="l" defTabSz="914400" rtl="0" eaLnBrk="1" latinLnBrk="1" hangingPunct="1">
              <a:spcBef>
                <a:spcPts val="0"/>
              </a:spcBef>
              <a:buNone/>
              <a:defRPr lang="en-GB" altLang="ko-KR" sz="2400" kern="1200" dirty="0">
                <a:solidFill>
                  <a:schemeClr val="bg1"/>
                </a:solidFill>
                <a:latin typeface="Kobern" pitchFamily="2" charset="77"/>
                <a:ea typeface="+mn-ea"/>
                <a:cs typeface="+mn-cs"/>
              </a:defRPr>
            </a:lvl1pPr>
          </a:lstStyle>
          <a:p>
            <a:pPr lvl="0"/>
            <a:r>
              <a:rPr lang="en-GB" altLang="ko-KR"/>
              <a:t>Click to edit Master text style</a:t>
            </a:r>
          </a:p>
        </p:txBody>
      </p:sp>
      <p:sp>
        <p:nvSpPr>
          <p:cNvPr id="12" name="TextBox 11">
            <a:extLst>
              <a:ext uri="{FF2B5EF4-FFF2-40B4-BE49-F238E27FC236}">
                <a16:creationId xmlns:a16="http://schemas.microsoft.com/office/drawing/2014/main" id="{65FDB8E5-A0D9-5747-8D82-4EC2E63FB84F}"/>
              </a:ext>
            </a:extLst>
          </p:cNvPr>
          <p:cNvSpPr txBox="1"/>
          <p:nvPr userDrawn="1"/>
        </p:nvSpPr>
        <p:spPr>
          <a:xfrm>
            <a:off x="3600400" y="4879547"/>
            <a:ext cx="194320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all" spc="200" baseline="0">
                <a:solidFill>
                  <a:schemeClr val="bg1">
                    <a:lumMod val="50000"/>
                  </a:schemeClr>
                </a:solidFill>
                <a:latin typeface="Kobern" pitchFamily="2" charset="77"/>
                <a:ea typeface="Cambria Math" panose="02040503050406030204" pitchFamily="18" charset="0"/>
              </a:rPr>
              <a:t>Strictly Confidential </a:t>
            </a:r>
          </a:p>
        </p:txBody>
      </p:sp>
      <p:sp>
        <p:nvSpPr>
          <p:cNvPr id="8" name="TextBox 7">
            <a:extLst>
              <a:ext uri="{FF2B5EF4-FFF2-40B4-BE49-F238E27FC236}">
                <a16:creationId xmlns:a16="http://schemas.microsoft.com/office/drawing/2014/main" id="{E152E13B-30BD-8D43-B5C2-DEF26CD6E162}"/>
              </a:ext>
            </a:extLst>
          </p:cNvPr>
          <p:cNvSpPr txBox="1"/>
          <p:nvPr userDrawn="1"/>
        </p:nvSpPr>
        <p:spPr>
          <a:xfrm>
            <a:off x="18976" y="4879547"/>
            <a:ext cx="25368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2021 | Lakshmikumaran &amp; Sridharan</a:t>
            </a:r>
          </a:p>
        </p:txBody>
      </p:sp>
      <p:sp>
        <p:nvSpPr>
          <p:cNvPr id="9" name="TextBox 8">
            <a:extLst>
              <a:ext uri="{FF2B5EF4-FFF2-40B4-BE49-F238E27FC236}">
                <a16:creationId xmlns:a16="http://schemas.microsoft.com/office/drawing/2014/main" id="{9E3EB3E4-6A2A-6747-BB41-737A0533B639}"/>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a:t>
            </a:r>
            <a:fld id="{C3E422BB-8672-794B-8219-0F273464E628}" type="slidenum">
              <a:rPr lang="en-US" sz="800" b="0" i="0" cap="none" spc="100" baseline="0" smtClean="0">
                <a:solidFill>
                  <a:schemeClr val="bg1">
                    <a:lumMod val="50000"/>
                  </a:schemeClr>
                </a:solidFill>
                <a:latin typeface="Kobern" pitchFamily="2" charset="77"/>
                <a:ea typeface="Cambria Math" panose="020405030504060302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bg1">
                  <a:lumMod val="50000"/>
                </a:schemeClr>
              </a:solidFill>
              <a:latin typeface="Kobern" pitchFamily="2" charset="77"/>
              <a:ea typeface="Cambria Math" panose="02040503050406030204" pitchFamily="18" charset="0"/>
            </a:endParaRPr>
          </a:p>
        </p:txBody>
      </p:sp>
    </p:spTree>
    <p:extLst>
      <p:ext uri="{BB962C8B-B14F-4D97-AF65-F5344CB8AC3E}">
        <p14:creationId xmlns:p14="http://schemas.microsoft.com/office/powerpoint/2010/main" val="289170100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Agenda-B">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D9242D3D-F19F-3243-A3BB-FA29D395523C}"/>
              </a:ext>
            </a:extLst>
          </p:cNvPr>
          <p:cNvCxnSpPr>
            <a:cxnSpLocks/>
          </p:cNvCxnSpPr>
          <p:nvPr userDrawn="1"/>
        </p:nvCxnSpPr>
        <p:spPr>
          <a:xfrm flipH="1">
            <a:off x="323850" y="825957"/>
            <a:ext cx="83592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25" name="Text Placeholder 9">
            <a:extLst>
              <a:ext uri="{FF2B5EF4-FFF2-40B4-BE49-F238E27FC236}">
                <a16:creationId xmlns:a16="http://schemas.microsoft.com/office/drawing/2014/main" id="{83B32E64-F455-CC48-8ACE-AEC25BE20FAC}"/>
              </a:ext>
            </a:extLst>
          </p:cNvPr>
          <p:cNvSpPr>
            <a:spLocks noGrp="1"/>
          </p:cNvSpPr>
          <p:nvPr>
            <p:ph type="body" sz="quarter" idx="13"/>
          </p:nvPr>
        </p:nvSpPr>
        <p:spPr>
          <a:xfrm>
            <a:off x="223068" y="304800"/>
            <a:ext cx="8597082" cy="460507"/>
          </a:xfrm>
          <a:prstGeom prst="rect">
            <a:avLst/>
          </a:prstGeom>
        </p:spPr>
        <p:txBody>
          <a:bodyPr anchor="t"/>
          <a:lstStyle>
            <a:lvl1pPr marL="0" indent="0" algn="l" defTabSz="914400" rtl="0" eaLnBrk="1" latinLnBrk="1" hangingPunct="1">
              <a:spcBef>
                <a:spcPts val="0"/>
              </a:spcBef>
              <a:buNone/>
              <a:defRPr lang="en-GB" altLang="ko-KR" sz="2400" kern="1200" dirty="0">
                <a:solidFill>
                  <a:schemeClr val="bg1"/>
                </a:solidFill>
                <a:latin typeface="Kobern" pitchFamily="2" charset="77"/>
                <a:ea typeface="+mn-ea"/>
                <a:cs typeface="+mn-cs"/>
              </a:defRPr>
            </a:lvl1pPr>
          </a:lstStyle>
          <a:p>
            <a:pPr lvl="0"/>
            <a:r>
              <a:rPr lang="en-GB" altLang="ko-KR"/>
              <a:t>Click to edit Master text style</a:t>
            </a:r>
          </a:p>
        </p:txBody>
      </p:sp>
      <p:sp>
        <p:nvSpPr>
          <p:cNvPr id="11" name="Text Placeholder 9">
            <a:extLst>
              <a:ext uri="{FF2B5EF4-FFF2-40B4-BE49-F238E27FC236}">
                <a16:creationId xmlns:a16="http://schemas.microsoft.com/office/drawing/2014/main" id="{3DDAAF91-3028-1A46-9BEA-73DBA3E55DA8}"/>
              </a:ext>
            </a:extLst>
          </p:cNvPr>
          <p:cNvSpPr>
            <a:spLocks noGrp="1"/>
          </p:cNvSpPr>
          <p:nvPr>
            <p:ph type="body" sz="quarter" idx="14"/>
          </p:nvPr>
        </p:nvSpPr>
        <p:spPr>
          <a:xfrm>
            <a:off x="4655033" y="949764"/>
            <a:ext cx="4187043" cy="3755443"/>
          </a:xfrm>
          <a:prstGeom prst="rect">
            <a:avLst/>
          </a:prstGeom>
        </p:spPr>
        <p:txBody>
          <a:bodyPr anchor="t"/>
          <a:lstStyle>
            <a:lvl1pPr marL="285750" marR="0" indent="-285750" algn="l" defTabSz="914400" rtl="0" eaLnBrk="1" fontAlgn="auto" latinLnBrk="1" hangingPunct="1">
              <a:lnSpc>
                <a:spcPct val="100000"/>
              </a:lnSpc>
              <a:spcBef>
                <a:spcPct val="20000"/>
              </a:spcBef>
              <a:spcAft>
                <a:spcPts val="300"/>
              </a:spcAft>
              <a:buClr>
                <a:srgbClr val="F3723D"/>
              </a:buClr>
              <a:buSzTx/>
              <a:buFont typeface="Arial" panose="020B0604020202020204" pitchFamily="34" charset="0"/>
              <a:buChar char="•"/>
              <a:tabLst/>
              <a:defRPr lang="en-GB" altLang="ko-KR" sz="1200" kern="1200" dirty="0">
                <a:solidFill>
                  <a:schemeClr val="bg1"/>
                </a:solidFill>
                <a:latin typeface="Kobern" pitchFamily="2" charset="77"/>
                <a:ea typeface="+mn-ea"/>
                <a:cs typeface="+mn-cs"/>
              </a:defRPr>
            </a:lvl1pPr>
            <a:lvl2pPr marL="74295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2pPr>
            <a:lvl3pPr marL="114300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3pPr>
          </a:lstStyle>
          <a:p>
            <a:pPr lvl="0"/>
            <a:r>
              <a:rPr lang="en-GB" altLang="ko-KR"/>
              <a:t>Click to edit Master text styles</a:t>
            </a:r>
          </a:p>
          <a:p>
            <a:pPr lvl="1"/>
            <a:r>
              <a:rPr lang="en-GB" altLang="ko-KR"/>
              <a:t>Second level</a:t>
            </a:r>
          </a:p>
          <a:p>
            <a:pPr lvl="2"/>
            <a:r>
              <a:rPr lang="en-GB" altLang="ko-KR"/>
              <a:t>Third level</a:t>
            </a:r>
          </a:p>
        </p:txBody>
      </p:sp>
      <p:sp>
        <p:nvSpPr>
          <p:cNvPr id="12" name="TextBox 11">
            <a:extLst>
              <a:ext uri="{FF2B5EF4-FFF2-40B4-BE49-F238E27FC236}">
                <a16:creationId xmlns:a16="http://schemas.microsoft.com/office/drawing/2014/main" id="{65FDB8E5-A0D9-5747-8D82-4EC2E63FB84F}"/>
              </a:ext>
            </a:extLst>
          </p:cNvPr>
          <p:cNvSpPr txBox="1"/>
          <p:nvPr userDrawn="1"/>
        </p:nvSpPr>
        <p:spPr>
          <a:xfrm>
            <a:off x="3600400" y="4879547"/>
            <a:ext cx="194320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all" spc="200" baseline="0">
                <a:solidFill>
                  <a:schemeClr val="bg1">
                    <a:lumMod val="50000"/>
                  </a:schemeClr>
                </a:solidFill>
                <a:latin typeface="Kobern" pitchFamily="2" charset="77"/>
                <a:ea typeface="Cambria Math" panose="02040503050406030204" pitchFamily="18" charset="0"/>
              </a:rPr>
              <a:t>Strictly Confidential </a:t>
            </a:r>
          </a:p>
        </p:txBody>
      </p:sp>
      <p:sp>
        <p:nvSpPr>
          <p:cNvPr id="8" name="TextBox 7">
            <a:extLst>
              <a:ext uri="{FF2B5EF4-FFF2-40B4-BE49-F238E27FC236}">
                <a16:creationId xmlns:a16="http://schemas.microsoft.com/office/drawing/2014/main" id="{E3F934E0-C019-C548-910A-376C25F278B1}"/>
              </a:ext>
            </a:extLst>
          </p:cNvPr>
          <p:cNvSpPr txBox="1"/>
          <p:nvPr userDrawn="1"/>
        </p:nvSpPr>
        <p:spPr>
          <a:xfrm>
            <a:off x="18976" y="4879547"/>
            <a:ext cx="25368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2021 | Lakshmikumaran &amp; Sridharan</a:t>
            </a:r>
          </a:p>
        </p:txBody>
      </p:sp>
      <p:sp>
        <p:nvSpPr>
          <p:cNvPr id="9" name="TextBox 8">
            <a:extLst>
              <a:ext uri="{FF2B5EF4-FFF2-40B4-BE49-F238E27FC236}">
                <a16:creationId xmlns:a16="http://schemas.microsoft.com/office/drawing/2014/main" id="{13CCDE96-AFFC-A24C-A16D-B3CE3626DFDE}"/>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a:t>
            </a:r>
            <a:fld id="{C3E422BB-8672-794B-8219-0F273464E628}" type="slidenum">
              <a:rPr lang="en-US" sz="800" b="0" i="0" cap="none" spc="100" baseline="0" smtClean="0">
                <a:solidFill>
                  <a:schemeClr val="bg1">
                    <a:lumMod val="50000"/>
                  </a:schemeClr>
                </a:solidFill>
                <a:latin typeface="Kobern" pitchFamily="2" charset="77"/>
                <a:ea typeface="Cambria Math" panose="020405030504060302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bg1">
                  <a:lumMod val="50000"/>
                </a:schemeClr>
              </a:solidFill>
              <a:latin typeface="Kobern" pitchFamily="2" charset="77"/>
              <a:ea typeface="Cambria Math" panose="02040503050406030204" pitchFamily="18" charset="0"/>
            </a:endParaRPr>
          </a:p>
        </p:txBody>
      </p:sp>
    </p:spTree>
    <p:extLst>
      <p:ext uri="{BB962C8B-B14F-4D97-AF65-F5344CB8AC3E}">
        <p14:creationId xmlns:p14="http://schemas.microsoft.com/office/powerpoint/2010/main" val="168156490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Agenda-B">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387CC9BC-559B-3A44-B23C-F74A0D4AE33A}"/>
              </a:ext>
            </a:extLst>
          </p:cNvPr>
          <p:cNvSpPr>
            <a:spLocks noGrp="1"/>
          </p:cNvSpPr>
          <p:nvPr>
            <p:ph type="body" sz="quarter" idx="11"/>
          </p:nvPr>
        </p:nvSpPr>
        <p:spPr>
          <a:xfrm>
            <a:off x="238308" y="949764"/>
            <a:ext cx="4187043" cy="3755443"/>
          </a:xfrm>
          <a:prstGeom prst="rect">
            <a:avLst/>
          </a:prstGeom>
        </p:spPr>
        <p:txBody>
          <a:bodyPr anchor="t"/>
          <a:lstStyle>
            <a:lvl1pPr marL="285750" marR="0" indent="-285750" algn="l" defTabSz="914400" rtl="0" eaLnBrk="1" fontAlgn="auto" latinLnBrk="1" hangingPunct="1">
              <a:lnSpc>
                <a:spcPct val="100000"/>
              </a:lnSpc>
              <a:spcBef>
                <a:spcPct val="20000"/>
              </a:spcBef>
              <a:spcAft>
                <a:spcPts val="300"/>
              </a:spcAft>
              <a:buClr>
                <a:srgbClr val="F3723D"/>
              </a:buClr>
              <a:buSzTx/>
              <a:buFont typeface="Arial" panose="020B0604020202020204" pitchFamily="34" charset="0"/>
              <a:buChar char="•"/>
              <a:tabLst/>
              <a:defRPr lang="en-GB" altLang="ko-KR" sz="1200" kern="1200" dirty="0">
                <a:solidFill>
                  <a:schemeClr val="bg1"/>
                </a:solidFill>
                <a:latin typeface="Kobern" pitchFamily="2" charset="77"/>
                <a:ea typeface="+mn-ea"/>
                <a:cs typeface="+mn-cs"/>
              </a:defRPr>
            </a:lvl1pPr>
            <a:lvl2pPr marL="74295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2pPr>
            <a:lvl3pPr marL="114300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3pPr>
          </a:lstStyle>
          <a:p>
            <a:pPr lvl="0"/>
            <a:r>
              <a:rPr lang="en-GB" altLang="ko-KR"/>
              <a:t>Click to edit Master text styles</a:t>
            </a:r>
          </a:p>
          <a:p>
            <a:pPr lvl="1"/>
            <a:r>
              <a:rPr lang="en-GB" altLang="ko-KR"/>
              <a:t>Second level</a:t>
            </a:r>
          </a:p>
          <a:p>
            <a:pPr lvl="2"/>
            <a:r>
              <a:rPr lang="en-GB" altLang="ko-KR"/>
              <a:t>Third level</a:t>
            </a:r>
          </a:p>
        </p:txBody>
      </p:sp>
      <p:cxnSp>
        <p:nvCxnSpPr>
          <p:cNvPr id="24" name="Straight Connector 23">
            <a:extLst>
              <a:ext uri="{FF2B5EF4-FFF2-40B4-BE49-F238E27FC236}">
                <a16:creationId xmlns:a16="http://schemas.microsoft.com/office/drawing/2014/main" id="{D9242D3D-F19F-3243-A3BB-FA29D395523C}"/>
              </a:ext>
            </a:extLst>
          </p:cNvPr>
          <p:cNvCxnSpPr>
            <a:cxnSpLocks/>
          </p:cNvCxnSpPr>
          <p:nvPr userDrawn="1"/>
        </p:nvCxnSpPr>
        <p:spPr>
          <a:xfrm flipH="1">
            <a:off x="323850" y="825957"/>
            <a:ext cx="83592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25" name="Text Placeholder 9">
            <a:extLst>
              <a:ext uri="{FF2B5EF4-FFF2-40B4-BE49-F238E27FC236}">
                <a16:creationId xmlns:a16="http://schemas.microsoft.com/office/drawing/2014/main" id="{83B32E64-F455-CC48-8ACE-AEC25BE20FAC}"/>
              </a:ext>
            </a:extLst>
          </p:cNvPr>
          <p:cNvSpPr>
            <a:spLocks noGrp="1"/>
          </p:cNvSpPr>
          <p:nvPr>
            <p:ph type="body" sz="quarter" idx="13"/>
          </p:nvPr>
        </p:nvSpPr>
        <p:spPr>
          <a:xfrm>
            <a:off x="223068" y="304800"/>
            <a:ext cx="8597082" cy="460507"/>
          </a:xfrm>
          <a:prstGeom prst="rect">
            <a:avLst/>
          </a:prstGeom>
        </p:spPr>
        <p:txBody>
          <a:bodyPr anchor="t"/>
          <a:lstStyle>
            <a:lvl1pPr marL="0" indent="0" algn="l" defTabSz="914400" rtl="0" eaLnBrk="1" latinLnBrk="1" hangingPunct="1">
              <a:spcBef>
                <a:spcPts val="0"/>
              </a:spcBef>
              <a:buNone/>
              <a:defRPr lang="en-GB" altLang="ko-KR" sz="2400" kern="1200" dirty="0">
                <a:solidFill>
                  <a:schemeClr val="bg1"/>
                </a:solidFill>
                <a:latin typeface="Kobern" pitchFamily="2" charset="77"/>
                <a:ea typeface="+mn-ea"/>
                <a:cs typeface="+mn-cs"/>
              </a:defRPr>
            </a:lvl1pPr>
          </a:lstStyle>
          <a:p>
            <a:pPr lvl="0"/>
            <a:r>
              <a:rPr lang="en-GB" altLang="ko-KR"/>
              <a:t>Click to edit Master text style</a:t>
            </a:r>
          </a:p>
        </p:txBody>
      </p:sp>
      <p:sp>
        <p:nvSpPr>
          <p:cNvPr id="11" name="Picture Placeholder 2">
            <a:extLst>
              <a:ext uri="{FF2B5EF4-FFF2-40B4-BE49-F238E27FC236}">
                <a16:creationId xmlns:a16="http://schemas.microsoft.com/office/drawing/2014/main" id="{822A7197-422A-1542-B8AA-4D52DC5C170B}"/>
              </a:ext>
            </a:extLst>
          </p:cNvPr>
          <p:cNvSpPr>
            <a:spLocks noGrp="1"/>
          </p:cNvSpPr>
          <p:nvPr>
            <p:ph type="pic" idx="14" hasCustomPrompt="1"/>
          </p:nvPr>
        </p:nvSpPr>
        <p:spPr>
          <a:xfrm>
            <a:off x="4510529" y="921715"/>
            <a:ext cx="4194560" cy="37962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12" name="TextBox 11">
            <a:extLst>
              <a:ext uri="{FF2B5EF4-FFF2-40B4-BE49-F238E27FC236}">
                <a16:creationId xmlns:a16="http://schemas.microsoft.com/office/drawing/2014/main" id="{68AF6E10-78C8-5944-A8C5-605BF566693B}"/>
              </a:ext>
            </a:extLst>
          </p:cNvPr>
          <p:cNvSpPr txBox="1"/>
          <p:nvPr userDrawn="1"/>
        </p:nvSpPr>
        <p:spPr>
          <a:xfrm>
            <a:off x="3600400" y="4879547"/>
            <a:ext cx="194320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all" spc="200" baseline="0">
                <a:solidFill>
                  <a:schemeClr val="bg1">
                    <a:lumMod val="50000"/>
                  </a:schemeClr>
                </a:solidFill>
                <a:latin typeface="Kobern" pitchFamily="2" charset="77"/>
                <a:ea typeface="Cambria Math" panose="02040503050406030204" pitchFamily="18" charset="0"/>
              </a:rPr>
              <a:t>Strictly Confidential </a:t>
            </a:r>
          </a:p>
        </p:txBody>
      </p:sp>
      <p:sp>
        <p:nvSpPr>
          <p:cNvPr id="9" name="TextBox 8">
            <a:extLst>
              <a:ext uri="{FF2B5EF4-FFF2-40B4-BE49-F238E27FC236}">
                <a16:creationId xmlns:a16="http://schemas.microsoft.com/office/drawing/2014/main" id="{01566861-84B7-1946-B2B8-759B078F8D56}"/>
              </a:ext>
            </a:extLst>
          </p:cNvPr>
          <p:cNvSpPr txBox="1"/>
          <p:nvPr userDrawn="1"/>
        </p:nvSpPr>
        <p:spPr>
          <a:xfrm>
            <a:off x="18976" y="4879547"/>
            <a:ext cx="25368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2021 | Lakshmikumaran &amp; Sridharan</a:t>
            </a:r>
          </a:p>
        </p:txBody>
      </p:sp>
      <p:sp>
        <p:nvSpPr>
          <p:cNvPr id="10" name="TextBox 9">
            <a:extLst>
              <a:ext uri="{FF2B5EF4-FFF2-40B4-BE49-F238E27FC236}">
                <a16:creationId xmlns:a16="http://schemas.microsoft.com/office/drawing/2014/main" id="{97A50572-8049-7B43-B09E-3E4954B0091F}"/>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a:t>
            </a:r>
            <a:fld id="{C3E422BB-8672-794B-8219-0F273464E628}" type="slidenum">
              <a:rPr lang="en-US" sz="800" b="0" i="0" cap="none" spc="100" baseline="0" smtClean="0">
                <a:solidFill>
                  <a:schemeClr val="bg1">
                    <a:lumMod val="50000"/>
                  </a:schemeClr>
                </a:solidFill>
                <a:latin typeface="Kobern" pitchFamily="2" charset="77"/>
                <a:ea typeface="Cambria Math" panose="020405030504060302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bg1">
                  <a:lumMod val="50000"/>
                </a:schemeClr>
              </a:solidFill>
              <a:latin typeface="Kobern" pitchFamily="2" charset="77"/>
              <a:ea typeface="Cambria Math" panose="02040503050406030204" pitchFamily="18" charset="0"/>
            </a:endParaRPr>
          </a:p>
        </p:txBody>
      </p:sp>
    </p:spTree>
    <p:extLst>
      <p:ext uri="{BB962C8B-B14F-4D97-AF65-F5344CB8AC3E}">
        <p14:creationId xmlns:p14="http://schemas.microsoft.com/office/powerpoint/2010/main" val="139046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ver Slide_Style2">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3EB82F42-DE4F-5A45-8FDB-D3CAA6B47700}"/>
              </a:ext>
            </a:extLst>
          </p:cNvPr>
          <p:cNvSpPr>
            <a:spLocks noGrp="1"/>
          </p:cNvSpPr>
          <p:nvPr>
            <p:ph type="body" sz="quarter" idx="12"/>
          </p:nvPr>
        </p:nvSpPr>
        <p:spPr>
          <a:xfrm>
            <a:off x="223068" y="304800"/>
            <a:ext cx="8597082" cy="460507"/>
          </a:xfrm>
          <a:prstGeom prst="rect">
            <a:avLst/>
          </a:prstGeom>
        </p:spPr>
        <p:txBody>
          <a:bodyPr anchor="t"/>
          <a:lstStyle>
            <a:lvl1pPr marL="0" indent="0" algn="l" defTabSz="914400" rtl="0" eaLnBrk="1" latinLnBrk="1" hangingPunct="1">
              <a:spcBef>
                <a:spcPts val="0"/>
              </a:spcBef>
              <a:buNone/>
              <a:defRPr lang="en-GB" altLang="ko-KR" sz="2400" kern="1200" dirty="0">
                <a:solidFill>
                  <a:schemeClr val="bg1"/>
                </a:solidFill>
                <a:latin typeface="Kobern" pitchFamily="2" charset="77"/>
                <a:ea typeface="+mn-ea"/>
                <a:cs typeface="+mn-cs"/>
              </a:defRPr>
            </a:lvl1pPr>
          </a:lstStyle>
          <a:p>
            <a:pPr lvl="0"/>
            <a:r>
              <a:rPr lang="en-GB" altLang="ko-KR"/>
              <a:t>Click to edit Master text style</a:t>
            </a:r>
          </a:p>
        </p:txBody>
      </p:sp>
      <p:sp>
        <p:nvSpPr>
          <p:cNvPr id="12" name="Text Placeholder 9">
            <a:extLst>
              <a:ext uri="{FF2B5EF4-FFF2-40B4-BE49-F238E27FC236}">
                <a16:creationId xmlns:a16="http://schemas.microsoft.com/office/drawing/2014/main" id="{66E12301-ABCB-A647-B3FF-A115DF575426}"/>
              </a:ext>
            </a:extLst>
          </p:cNvPr>
          <p:cNvSpPr>
            <a:spLocks noGrp="1"/>
          </p:cNvSpPr>
          <p:nvPr>
            <p:ph type="body" sz="quarter" idx="10" hasCustomPrompt="1"/>
          </p:nvPr>
        </p:nvSpPr>
        <p:spPr>
          <a:xfrm>
            <a:off x="226205" y="830749"/>
            <a:ext cx="4233030" cy="275327"/>
          </a:xfrm>
          <a:prstGeom prst="rect">
            <a:avLst/>
          </a:prstGeom>
        </p:spPr>
        <p:txBody>
          <a:bodyPr anchor="t"/>
          <a:lstStyle>
            <a:lvl1pPr marL="0" indent="0" algn="l" defTabSz="914400" rtl="0" eaLnBrk="1" latinLnBrk="1" hangingPunct="1">
              <a:spcBef>
                <a:spcPts val="0"/>
              </a:spcBef>
              <a:spcAft>
                <a:spcPts val="500"/>
              </a:spcAft>
              <a:buClr>
                <a:srgbClr val="F3723D"/>
              </a:buClr>
              <a:buNone/>
              <a:defRPr lang="en-GB" altLang="ko-KR" sz="1100" b="1" i="0" kern="1200" cap="all" dirty="0">
                <a:solidFill>
                  <a:srgbClr val="F27043"/>
                </a:solidFill>
                <a:latin typeface="Kobern DemiBold" pitchFamily="2" charset="77"/>
                <a:ea typeface="+mn-ea"/>
                <a:cs typeface="+mn-cs"/>
              </a:defRPr>
            </a:lvl1pPr>
          </a:lstStyle>
          <a:p>
            <a:pPr lvl="0"/>
            <a:r>
              <a:rPr lang="en-GB" altLang="ko-KR"/>
              <a:t>Sub Heading</a:t>
            </a:r>
          </a:p>
        </p:txBody>
      </p:sp>
      <p:sp>
        <p:nvSpPr>
          <p:cNvPr id="13" name="Text Placeholder 9">
            <a:extLst>
              <a:ext uri="{FF2B5EF4-FFF2-40B4-BE49-F238E27FC236}">
                <a16:creationId xmlns:a16="http://schemas.microsoft.com/office/drawing/2014/main" id="{F0E743D5-5B44-634B-ADA4-BD4229E65D5A}"/>
              </a:ext>
            </a:extLst>
          </p:cNvPr>
          <p:cNvSpPr>
            <a:spLocks noGrp="1"/>
          </p:cNvSpPr>
          <p:nvPr>
            <p:ph type="body" sz="quarter" idx="11"/>
          </p:nvPr>
        </p:nvSpPr>
        <p:spPr>
          <a:xfrm>
            <a:off x="238308" y="1186006"/>
            <a:ext cx="4233030" cy="3519205"/>
          </a:xfrm>
          <a:prstGeom prst="rect">
            <a:avLst/>
          </a:prstGeom>
        </p:spPr>
        <p:txBody>
          <a:bodyPr anchor="t"/>
          <a:lstStyle>
            <a:lvl1pPr marL="285750" marR="0" indent="-285750" algn="l" defTabSz="914400" rtl="0" eaLnBrk="1" fontAlgn="auto" latinLnBrk="1" hangingPunct="1">
              <a:lnSpc>
                <a:spcPct val="100000"/>
              </a:lnSpc>
              <a:spcBef>
                <a:spcPct val="20000"/>
              </a:spcBef>
              <a:spcAft>
                <a:spcPts val="300"/>
              </a:spcAft>
              <a:buClr>
                <a:srgbClr val="F3723D"/>
              </a:buClr>
              <a:buSzTx/>
              <a:buFont typeface="Arial" panose="020B0604020202020204" pitchFamily="34" charset="0"/>
              <a:buChar char="•"/>
              <a:tabLst/>
              <a:defRPr lang="en-GB" altLang="ko-KR" sz="1200" kern="1200" dirty="0">
                <a:solidFill>
                  <a:schemeClr val="bg1"/>
                </a:solidFill>
                <a:latin typeface="Kobern" pitchFamily="2" charset="77"/>
                <a:ea typeface="+mn-ea"/>
                <a:cs typeface="+mn-cs"/>
              </a:defRPr>
            </a:lvl1pPr>
            <a:lvl2pPr marL="74295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2pPr>
            <a:lvl3pPr marL="114300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3pPr>
          </a:lstStyle>
          <a:p>
            <a:pPr lvl="0"/>
            <a:r>
              <a:rPr lang="en-GB" altLang="ko-KR"/>
              <a:t>Click to edit Master text styles</a:t>
            </a:r>
          </a:p>
          <a:p>
            <a:pPr lvl="1"/>
            <a:r>
              <a:rPr lang="en-GB" altLang="ko-KR"/>
              <a:t>Second level</a:t>
            </a:r>
          </a:p>
          <a:p>
            <a:pPr lvl="2"/>
            <a:r>
              <a:rPr lang="en-GB" altLang="ko-KR"/>
              <a:t>Third level</a:t>
            </a:r>
          </a:p>
        </p:txBody>
      </p:sp>
      <p:cxnSp>
        <p:nvCxnSpPr>
          <p:cNvPr id="10" name="Straight Connector 9">
            <a:extLst>
              <a:ext uri="{FF2B5EF4-FFF2-40B4-BE49-F238E27FC236}">
                <a16:creationId xmlns:a16="http://schemas.microsoft.com/office/drawing/2014/main" id="{C789B171-6F8C-3F4A-B34F-3611228DF05F}"/>
              </a:ext>
            </a:extLst>
          </p:cNvPr>
          <p:cNvCxnSpPr>
            <a:cxnSpLocks/>
          </p:cNvCxnSpPr>
          <p:nvPr userDrawn="1"/>
        </p:nvCxnSpPr>
        <p:spPr>
          <a:xfrm flipH="1">
            <a:off x="317988" y="1088611"/>
            <a:ext cx="4251081" cy="0"/>
          </a:xfrm>
          <a:prstGeom prst="line">
            <a:avLst/>
          </a:prstGeom>
          <a:ln w="381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3D8A6A7-A755-BF4B-A27C-483F5EB21822}"/>
              </a:ext>
            </a:extLst>
          </p:cNvPr>
          <p:cNvSpPr txBox="1"/>
          <p:nvPr userDrawn="1"/>
        </p:nvSpPr>
        <p:spPr>
          <a:xfrm>
            <a:off x="3600400" y="4879547"/>
            <a:ext cx="194320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all" spc="200" baseline="0">
                <a:solidFill>
                  <a:schemeClr val="bg1">
                    <a:lumMod val="50000"/>
                  </a:schemeClr>
                </a:solidFill>
                <a:latin typeface="Kobern" pitchFamily="2" charset="77"/>
                <a:ea typeface="Cambria Math" panose="02040503050406030204" pitchFamily="18" charset="0"/>
              </a:rPr>
              <a:t>Strictly Confidential </a:t>
            </a:r>
          </a:p>
        </p:txBody>
      </p:sp>
      <p:sp>
        <p:nvSpPr>
          <p:cNvPr id="9" name="TextBox 8">
            <a:extLst>
              <a:ext uri="{FF2B5EF4-FFF2-40B4-BE49-F238E27FC236}">
                <a16:creationId xmlns:a16="http://schemas.microsoft.com/office/drawing/2014/main" id="{C27E3D58-6611-1A43-977E-7DD10264B760}"/>
              </a:ext>
            </a:extLst>
          </p:cNvPr>
          <p:cNvSpPr txBox="1"/>
          <p:nvPr userDrawn="1"/>
        </p:nvSpPr>
        <p:spPr>
          <a:xfrm>
            <a:off x="18976" y="4879547"/>
            <a:ext cx="25368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2021 | Lakshmikumaran &amp; Sridharan</a:t>
            </a:r>
          </a:p>
        </p:txBody>
      </p:sp>
      <p:sp>
        <p:nvSpPr>
          <p:cNvPr id="15" name="TextBox 14">
            <a:extLst>
              <a:ext uri="{FF2B5EF4-FFF2-40B4-BE49-F238E27FC236}">
                <a16:creationId xmlns:a16="http://schemas.microsoft.com/office/drawing/2014/main" id="{4B5BEFB6-B3F8-3F40-BE34-F2CE12A2C56F}"/>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a:t>
            </a:r>
            <a:fld id="{C3E422BB-8672-794B-8219-0F273464E628}" type="slidenum">
              <a:rPr lang="en-US" sz="800" b="0" i="0" cap="none" spc="100" baseline="0" smtClean="0">
                <a:solidFill>
                  <a:schemeClr val="bg1">
                    <a:lumMod val="50000"/>
                  </a:schemeClr>
                </a:solidFill>
                <a:latin typeface="Kobern" pitchFamily="2" charset="77"/>
                <a:ea typeface="Cambria Math" panose="020405030504060302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bg1">
                  <a:lumMod val="50000"/>
                </a:schemeClr>
              </a:solidFill>
              <a:latin typeface="Kobern" pitchFamily="2" charset="77"/>
              <a:ea typeface="Cambria Math" panose="02040503050406030204" pitchFamily="18" charset="0"/>
            </a:endParaRPr>
          </a:p>
        </p:txBody>
      </p:sp>
    </p:spTree>
    <p:extLst>
      <p:ext uri="{BB962C8B-B14F-4D97-AF65-F5344CB8AC3E}">
        <p14:creationId xmlns:p14="http://schemas.microsoft.com/office/powerpoint/2010/main" val="275705392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68">
          <p15:clr>
            <a:srgbClr val="FBAE40"/>
          </p15:clr>
        </p15:guide>
        <p15:guide id="6" pos="5692">
          <p15:clr>
            <a:srgbClr val="FBAE40"/>
          </p15:clr>
        </p15:guide>
        <p15:guide id="7" pos="204">
          <p15:clr>
            <a:srgbClr val="FBAE40"/>
          </p15:clr>
        </p15:guide>
        <p15:guide id="8" orient="horz" pos="3117">
          <p15:clr>
            <a:srgbClr val="FBAE40"/>
          </p15:clr>
        </p15:guide>
        <p15:guide id="9" pos="555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8_Cover Slide_Style2">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3EB82F42-DE4F-5A45-8FDB-D3CAA6B47700}"/>
              </a:ext>
            </a:extLst>
          </p:cNvPr>
          <p:cNvSpPr>
            <a:spLocks noGrp="1"/>
          </p:cNvSpPr>
          <p:nvPr>
            <p:ph type="body" sz="quarter" idx="12"/>
          </p:nvPr>
        </p:nvSpPr>
        <p:spPr>
          <a:xfrm>
            <a:off x="223068" y="304800"/>
            <a:ext cx="8597082" cy="460507"/>
          </a:xfrm>
          <a:prstGeom prst="rect">
            <a:avLst/>
          </a:prstGeom>
        </p:spPr>
        <p:txBody>
          <a:bodyPr anchor="t"/>
          <a:lstStyle>
            <a:lvl1pPr marL="0" indent="0" algn="l" defTabSz="914400" rtl="0" eaLnBrk="1" latinLnBrk="1" hangingPunct="1">
              <a:spcBef>
                <a:spcPts val="0"/>
              </a:spcBef>
              <a:buNone/>
              <a:defRPr lang="en-GB" altLang="ko-KR" sz="2400" kern="1200" dirty="0">
                <a:solidFill>
                  <a:schemeClr val="bg1"/>
                </a:solidFill>
                <a:latin typeface="Kobern" pitchFamily="2" charset="77"/>
                <a:ea typeface="+mn-ea"/>
                <a:cs typeface="+mn-cs"/>
              </a:defRPr>
            </a:lvl1pPr>
          </a:lstStyle>
          <a:p>
            <a:pPr lvl="0"/>
            <a:r>
              <a:rPr lang="en-GB" altLang="ko-KR"/>
              <a:t>Click to edit Master text style</a:t>
            </a:r>
          </a:p>
        </p:txBody>
      </p:sp>
      <p:sp>
        <p:nvSpPr>
          <p:cNvPr id="12" name="Text Placeholder 9">
            <a:extLst>
              <a:ext uri="{FF2B5EF4-FFF2-40B4-BE49-F238E27FC236}">
                <a16:creationId xmlns:a16="http://schemas.microsoft.com/office/drawing/2014/main" id="{66E12301-ABCB-A647-B3FF-A115DF575426}"/>
              </a:ext>
            </a:extLst>
          </p:cNvPr>
          <p:cNvSpPr>
            <a:spLocks noGrp="1"/>
          </p:cNvSpPr>
          <p:nvPr>
            <p:ph type="body" sz="quarter" idx="10" hasCustomPrompt="1"/>
          </p:nvPr>
        </p:nvSpPr>
        <p:spPr>
          <a:xfrm>
            <a:off x="226205" y="830749"/>
            <a:ext cx="4233030" cy="275327"/>
          </a:xfrm>
          <a:prstGeom prst="rect">
            <a:avLst/>
          </a:prstGeom>
        </p:spPr>
        <p:txBody>
          <a:bodyPr anchor="t"/>
          <a:lstStyle>
            <a:lvl1pPr marL="0" indent="0" algn="l" defTabSz="914400" rtl="0" eaLnBrk="1" latinLnBrk="1" hangingPunct="1">
              <a:spcBef>
                <a:spcPts val="0"/>
              </a:spcBef>
              <a:spcAft>
                <a:spcPts val="500"/>
              </a:spcAft>
              <a:buClr>
                <a:srgbClr val="F3723D"/>
              </a:buClr>
              <a:buNone/>
              <a:defRPr lang="en-GB" altLang="ko-KR" sz="1100" b="1" i="0" kern="1200" cap="all" dirty="0">
                <a:solidFill>
                  <a:srgbClr val="F27043"/>
                </a:solidFill>
                <a:latin typeface="Kobern DemiBold" pitchFamily="2" charset="77"/>
                <a:ea typeface="+mn-ea"/>
                <a:cs typeface="+mn-cs"/>
              </a:defRPr>
            </a:lvl1pPr>
          </a:lstStyle>
          <a:p>
            <a:pPr lvl="0"/>
            <a:r>
              <a:rPr lang="en-GB" altLang="ko-KR"/>
              <a:t>Sub Heading</a:t>
            </a:r>
          </a:p>
        </p:txBody>
      </p:sp>
      <p:sp>
        <p:nvSpPr>
          <p:cNvPr id="13" name="Text Placeholder 9">
            <a:extLst>
              <a:ext uri="{FF2B5EF4-FFF2-40B4-BE49-F238E27FC236}">
                <a16:creationId xmlns:a16="http://schemas.microsoft.com/office/drawing/2014/main" id="{F0E743D5-5B44-634B-ADA4-BD4229E65D5A}"/>
              </a:ext>
            </a:extLst>
          </p:cNvPr>
          <p:cNvSpPr>
            <a:spLocks noGrp="1"/>
          </p:cNvSpPr>
          <p:nvPr>
            <p:ph type="body" sz="quarter" idx="11"/>
          </p:nvPr>
        </p:nvSpPr>
        <p:spPr>
          <a:xfrm>
            <a:off x="238308" y="1186006"/>
            <a:ext cx="4233030" cy="3519205"/>
          </a:xfrm>
          <a:prstGeom prst="rect">
            <a:avLst/>
          </a:prstGeom>
        </p:spPr>
        <p:txBody>
          <a:bodyPr anchor="t"/>
          <a:lstStyle>
            <a:lvl1pPr marL="285750" marR="0" indent="-285750" algn="l" defTabSz="914400" rtl="0" eaLnBrk="1" fontAlgn="auto" latinLnBrk="1" hangingPunct="1">
              <a:lnSpc>
                <a:spcPct val="100000"/>
              </a:lnSpc>
              <a:spcBef>
                <a:spcPct val="20000"/>
              </a:spcBef>
              <a:spcAft>
                <a:spcPts val="300"/>
              </a:spcAft>
              <a:buClr>
                <a:srgbClr val="F3723D"/>
              </a:buClr>
              <a:buSzTx/>
              <a:buFont typeface="Arial" panose="020B0604020202020204" pitchFamily="34" charset="0"/>
              <a:buChar char="•"/>
              <a:tabLst/>
              <a:defRPr lang="en-GB" altLang="ko-KR" sz="1200" kern="1200" dirty="0">
                <a:solidFill>
                  <a:schemeClr val="bg1"/>
                </a:solidFill>
                <a:latin typeface="Kobern" pitchFamily="2" charset="77"/>
                <a:ea typeface="+mn-ea"/>
                <a:cs typeface="+mn-cs"/>
              </a:defRPr>
            </a:lvl1pPr>
            <a:lvl2pPr marL="74295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2pPr>
            <a:lvl3pPr marL="114300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3pPr>
          </a:lstStyle>
          <a:p>
            <a:pPr lvl="0"/>
            <a:r>
              <a:rPr lang="en-GB" altLang="ko-KR"/>
              <a:t>Click to edit Master text styles</a:t>
            </a:r>
          </a:p>
          <a:p>
            <a:pPr lvl="1"/>
            <a:r>
              <a:rPr lang="en-GB" altLang="ko-KR"/>
              <a:t>Second level</a:t>
            </a:r>
          </a:p>
          <a:p>
            <a:pPr lvl="2"/>
            <a:r>
              <a:rPr lang="en-GB" altLang="ko-KR"/>
              <a:t>Third level</a:t>
            </a:r>
          </a:p>
        </p:txBody>
      </p:sp>
      <p:cxnSp>
        <p:nvCxnSpPr>
          <p:cNvPr id="10" name="Straight Connector 9">
            <a:extLst>
              <a:ext uri="{FF2B5EF4-FFF2-40B4-BE49-F238E27FC236}">
                <a16:creationId xmlns:a16="http://schemas.microsoft.com/office/drawing/2014/main" id="{C789B171-6F8C-3F4A-B34F-3611228DF05F}"/>
              </a:ext>
            </a:extLst>
          </p:cNvPr>
          <p:cNvCxnSpPr>
            <a:cxnSpLocks/>
          </p:cNvCxnSpPr>
          <p:nvPr userDrawn="1"/>
        </p:nvCxnSpPr>
        <p:spPr>
          <a:xfrm flipH="1">
            <a:off x="317988" y="1088611"/>
            <a:ext cx="4251081" cy="0"/>
          </a:xfrm>
          <a:prstGeom prst="line">
            <a:avLst/>
          </a:prstGeom>
          <a:ln w="381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Text Placeholder 9">
            <a:extLst>
              <a:ext uri="{FF2B5EF4-FFF2-40B4-BE49-F238E27FC236}">
                <a16:creationId xmlns:a16="http://schemas.microsoft.com/office/drawing/2014/main" id="{A713E1E2-B0B0-704C-9E0E-2FE6E332EDE9}"/>
              </a:ext>
            </a:extLst>
          </p:cNvPr>
          <p:cNvSpPr>
            <a:spLocks noGrp="1"/>
          </p:cNvSpPr>
          <p:nvPr>
            <p:ph type="body" sz="quarter" idx="13" hasCustomPrompt="1"/>
          </p:nvPr>
        </p:nvSpPr>
        <p:spPr>
          <a:xfrm>
            <a:off x="4611938" y="830749"/>
            <a:ext cx="4233030" cy="275327"/>
          </a:xfrm>
          <a:prstGeom prst="rect">
            <a:avLst/>
          </a:prstGeom>
        </p:spPr>
        <p:txBody>
          <a:bodyPr anchor="t"/>
          <a:lstStyle>
            <a:lvl1pPr marL="0" indent="0" algn="l" defTabSz="914400" rtl="0" eaLnBrk="1" latinLnBrk="1" hangingPunct="1">
              <a:spcBef>
                <a:spcPts val="0"/>
              </a:spcBef>
              <a:spcAft>
                <a:spcPts val="500"/>
              </a:spcAft>
              <a:buClr>
                <a:srgbClr val="F3723D"/>
              </a:buClr>
              <a:buNone/>
              <a:defRPr lang="en-GB" altLang="ko-KR" sz="1100" b="1" i="0" kern="1200" cap="all" dirty="0">
                <a:solidFill>
                  <a:srgbClr val="F27043"/>
                </a:solidFill>
                <a:latin typeface="Kobern DemiBold" pitchFamily="2" charset="77"/>
                <a:ea typeface="+mn-ea"/>
                <a:cs typeface="+mn-cs"/>
              </a:defRPr>
            </a:lvl1pPr>
          </a:lstStyle>
          <a:p>
            <a:pPr lvl="0"/>
            <a:r>
              <a:rPr lang="en-GB" altLang="ko-KR"/>
              <a:t>Sub Heading</a:t>
            </a:r>
          </a:p>
        </p:txBody>
      </p:sp>
      <p:sp>
        <p:nvSpPr>
          <p:cNvPr id="16" name="Text Placeholder 9">
            <a:extLst>
              <a:ext uri="{FF2B5EF4-FFF2-40B4-BE49-F238E27FC236}">
                <a16:creationId xmlns:a16="http://schemas.microsoft.com/office/drawing/2014/main" id="{65C74FF5-6EF4-3842-8DDD-33D85C1DE8AB}"/>
              </a:ext>
            </a:extLst>
          </p:cNvPr>
          <p:cNvSpPr>
            <a:spLocks noGrp="1"/>
          </p:cNvSpPr>
          <p:nvPr>
            <p:ph type="body" sz="quarter" idx="14"/>
          </p:nvPr>
        </p:nvSpPr>
        <p:spPr>
          <a:xfrm>
            <a:off x="4624041" y="1186006"/>
            <a:ext cx="4233030" cy="3519205"/>
          </a:xfrm>
          <a:prstGeom prst="rect">
            <a:avLst/>
          </a:prstGeom>
        </p:spPr>
        <p:txBody>
          <a:bodyPr anchor="t"/>
          <a:lstStyle>
            <a:lvl1pPr marL="285750" marR="0" indent="-285750" algn="l" defTabSz="914400" rtl="0" eaLnBrk="1" fontAlgn="auto" latinLnBrk="1" hangingPunct="1">
              <a:lnSpc>
                <a:spcPct val="100000"/>
              </a:lnSpc>
              <a:spcBef>
                <a:spcPct val="20000"/>
              </a:spcBef>
              <a:spcAft>
                <a:spcPts val="300"/>
              </a:spcAft>
              <a:buClr>
                <a:srgbClr val="F3723D"/>
              </a:buClr>
              <a:buSzTx/>
              <a:buFont typeface="Arial" panose="020B0604020202020204" pitchFamily="34" charset="0"/>
              <a:buChar char="•"/>
              <a:tabLst/>
              <a:defRPr lang="en-GB" altLang="ko-KR" sz="1200" kern="1200" dirty="0">
                <a:solidFill>
                  <a:schemeClr val="bg1"/>
                </a:solidFill>
                <a:latin typeface="Kobern" pitchFamily="2" charset="77"/>
                <a:ea typeface="+mn-ea"/>
                <a:cs typeface="+mn-cs"/>
              </a:defRPr>
            </a:lvl1pPr>
            <a:lvl2pPr marL="74295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2pPr>
            <a:lvl3pPr marL="114300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3pPr>
          </a:lstStyle>
          <a:p>
            <a:pPr lvl="0"/>
            <a:r>
              <a:rPr lang="en-GB" altLang="ko-KR"/>
              <a:t>Click to edit Master text styles</a:t>
            </a:r>
          </a:p>
          <a:p>
            <a:pPr lvl="1"/>
            <a:r>
              <a:rPr lang="en-GB" altLang="ko-KR"/>
              <a:t>Second level</a:t>
            </a:r>
          </a:p>
          <a:p>
            <a:pPr lvl="2"/>
            <a:r>
              <a:rPr lang="en-GB" altLang="ko-KR"/>
              <a:t>Third level</a:t>
            </a:r>
          </a:p>
        </p:txBody>
      </p:sp>
      <p:cxnSp>
        <p:nvCxnSpPr>
          <p:cNvPr id="19" name="Straight Connector 18">
            <a:extLst>
              <a:ext uri="{FF2B5EF4-FFF2-40B4-BE49-F238E27FC236}">
                <a16:creationId xmlns:a16="http://schemas.microsoft.com/office/drawing/2014/main" id="{C546DBEC-FE42-BD42-B7B6-B4342881EC56}"/>
              </a:ext>
            </a:extLst>
          </p:cNvPr>
          <p:cNvCxnSpPr>
            <a:cxnSpLocks/>
          </p:cNvCxnSpPr>
          <p:nvPr userDrawn="1"/>
        </p:nvCxnSpPr>
        <p:spPr>
          <a:xfrm flipH="1">
            <a:off x="4703721" y="1088611"/>
            <a:ext cx="4251081" cy="0"/>
          </a:xfrm>
          <a:prstGeom prst="line">
            <a:avLst/>
          </a:prstGeom>
          <a:ln w="381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2EA1A5F-5DC3-6E42-93C6-FCD15D872E79}"/>
              </a:ext>
            </a:extLst>
          </p:cNvPr>
          <p:cNvSpPr txBox="1"/>
          <p:nvPr userDrawn="1"/>
        </p:nvSpPr>
        <p:spPr>
          <a:xfrm>
            <a:off x="3600400" y="4879547"/>
            <a:ext cx="194320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all" spc="200" baseline="0">
                <a:solidFill>
                  <a:schemeClr val="bg1">
                    <a:lumMod val="50000"/>
                  </a:schemeClr>
                </a:solidFill>
                <a:latin typeface="Kobern" pitchFamily="2" charset="77"/>
                <a:ea typeface="Cambria Math" panose="02040503050406030204" pitchFamily="18" charset="0"/>
              </a:rPr>
              <a:t>Strictly Confidential </a:t>
            </a:r>
          </a:p>
        </p:txBody>
      </p:sp>
      <p:sp>
        <p:nvSpPr>
          <p:cNvPr id="15" name="TextBox 14">
            <a:extLst>
              <a:ext uri="{FF2B5EF4-FFF2-40B4-BE49-F238E27FC236}">
                <a16:creationId xmlns:a16="http://schemas.microsoft.com/office/drawing/2014/main" id="{DA4DC999-58CE-8348-81AA-258BFC7124C2}"/>
              </a:ext>
            </a:extLst>
          </p:cNvPr>
          <p:cNvSpPr txBox="1"/>
          <p:nvPr userDrawn="1"/>
        </p:nvSpPr>
        <p:spPr>
          <a:xfrm>
            <a:off x="18976" y="4879547"/>
            <a:ext cx="25368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2025 | Lakshmikumaran &amp; Sridharan</a:t>
            </a:r>
          </a:p>
        </p:txBody>
      </p:sp>
      <p:sp>
        <p:nvSpPr>
          <p:cNvPr id="21" name="TextBox 20">
            <a:extLst>
              <a:ext uri="{FF2B5EF4-FFF2-40B4-BE49-F238E27FC236}">
                <a16:creationId xmlns:a16="http://schemas.microsoft.com/office/drawing/2014/main" id="{5D002040-CC96-504E-B2DC-7305D2F01C5F}"/>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a:t>
            </a:r>
            <a:fld id="{C3E422BB-8672-794B-8219-0F273464E628}" type="slidenum">
              <a:rPr lang="en-US" sz="800" b="0" i="0" cap="none" spc="100" baseline="0" smtClean="0">
                <a:solidFill>
                  <a:schemeClr val="bg1">
                    <a:lumMod val="50000"/>
                  </a:schemeClr>
                </a:solidFill>
                <a:latin typeface="Kobern" pitchFamily="2" charset="77"/>
                <a:ea typeface="Cambria Math" panose="020405030504060302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bg1">
                  <a:lumMod val="50000"/>
                </a:schemeClr>
              </a:solidFill>
              <a:latin typeface="Kobern" pitchFamily="2" charset="77"/>
              <a:ea typeface="Cambria Math" panose="02040503050406030204" pitchFamily="18" charset="0"/>
            </a:endParaRPr>
          </a:p>
        </p:txBody>
      </p:sp>
    </p:spTree>
    <p:extLst>
      <p:ext uri="{BB962C8B-B14F-4D97-AF65-F5344CB8AC3E}">
        <p14:creationId xmlns:p14="http://schemas.microsoft.com/office/powerpoint/2010/main" val="31827119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68">
          <p15:clr>
            <a:srgbClr val="FBAE40"/>
          </p15:clr>
        </p15:guide>
        <p15:guide id="6" pos="5692">
          <p15:clr>
            <a:srgbClr val="FBAE40"/>
          </p15:clr>
        </p15:guide>
        <p15:guide id="7" pos="204">
          <p15:clr>
            <a:srgbClr val="FBAE40"/>
          </p15:clr>
        </p15:guide>
        <p15:guide id="8" orient="horz" pos="3117">
          <p15:clr>
            <a:srgbClr val="FBAE40"/>
          </p15:clr>
        </p15:guide>
        <p15:guide id="9" pos="555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Cover Slide_Style2">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3EB82F42-DE4F-5A45-8FDB-D3CAA6B47700}"/>
              </a:ext>
            </a:extLst>
          </p:cNvPr>
          <p:cNvSpPr>
            <a:spLocks noGrp="1"/>
          </p:cNvSpPr>
          <p:nvPr>
            <p:ph type="body" sz="quarter" idx="12"/>
          </p:nvPr>
        </p:nvSpPr>
        <p:spPr>
          <a:xfrm>
            <a:off x="223068" y="304800"/>
            <a:ext cx="8597082" cy="460507"/>
          </a:xfrm>
          <a:prstGeom prst="rect">
            <a:avLst/>
          </a:prstGeom>
        </p:spPr>
        <p:txBody>
          <a:bodyPr anchor="t"/>
          <a:lstStyle>
            <a:lvl1pPr marL="0" indent="0" algn="l" defTabSz="914400" rtl="0" eaLnBrk="1" latinLnBrk="1" hangingPunct="1">
              <a:spcBef>
                <a:spcPts val="0"/>
              </a:spcBef>
              <a:buNone/>
              <a:defRPr lang="en-GB" altLang="ko-KR" sz="2400" kern="1200" dirty="0">
                <a:solidFill>
                  <a:schemeClr val="bg1"/>
                </a:solidFill>
                <a:latin typeface="Kobern" pitchFamily="2" charset="77"/>
                <a:ea typeface="+mn-ea"/>
                <a:cs typeface="+mn-cs"/>
              </a:defRPr>
            </a:lvl1pPr>
          </a:lstStyle>
          <a:p>
            <a:pPr lvl="0"/>
            <a:r>
              <a:rPr lang="en-GB" altLang="ko-KR"/>
              <a:t>Click to edit Master text style</a:t>
            </a:r>
          </a:p>
        </p:txBody>
      </p:sp>
      <p:sp>
        <p:nvSpPr>
          <p:cNvPr id="12" name="Text Placeholder 9">
            <a:extLst>
              <a:ext uri="{FF2B5EF4-FFF2-40B4-BE49-F238E27FC236}">
                <a16:creationId xmlns:a16="http://schemas.microsoft.com/office/drawing/2014/main" id="{66E12301-ABCB-A647-B3FF-A115DF575426}"/>
              </a:ext>
            </a:extLst>
          </p:cNvPr>
          <p:cNvSpPr>
            <a:spLocks noGrp="1"/>
          </p:cNvSpPr>
          <p:nvPr>
            <p:ph type="body" sz="quarter" idx="10" hasCustomPrompt="1"/>
          </p:nvPr>
        </p:nvSpPr>
        <p:spPr>
          <a:xfrm>
            <a:off x="226205" y="830749"/>
            <a:ext cx="4233030" cy="275327"/>
          </a:xfrm>
          <a:prstGeom prst="rect">
            <a:avLst/>
          </a:prstGeom>
        </p:spPr>
        <p:txBody>
          <a:bodyPr anchor="t"/>
          <a:lstStyle>
            <a:lvl1pPr marL="0" indent="0" algn="l" defTabSz="914400" rtl="0" eaLnBrk="1" latinLnBrk="1" hangingPunct="1">
              <a:spcBef>
                <a:spcPts val="0"/>
              </a:spcBef>
              <a:spcAft>
                <a:spcPts val="500"/>
              </a:spcAft>
              <a:buClr>
                <a:srgbClr val="F3723D"/>
              </a:buClr>
              <a:buNone/>
              <a:defRPr lang="en-GB" altLang="ko-KR" sz="1100" b="1" i="0" kern="1200" cap="all" dirty="0">
                <a:solidFill>
                  <a:srgbClr val="F27043"/>
                </a:solidFill>
                <a:latin typeface="Kobern DemiBold" pitchFamily="2" charset="77"/>
                <a:ea typeface="+mn-ea"/>
                <a:cs typeface="+mn-cs"/>
              </a:defRPr>
            </a:lvl1pPr>
          </a:lstStyle>
          <a:p>
            <a:pPr lvl="0"/>
            <a:r>
              <a:rPr lang="en-GB" altLang="ko-KR"/>
              <a:t>Sub Heading</a:t>
            </a:r>
          </a:p>
        </p:txBody>
      </p:sp>
      <p:sp>
        <p:nvSpPr>
          <p:cNvPr id="13" name="Text Placeholder 9">
            <a:extLst>
              <a:ext uri="{FF2B5EF4-FFF2-40B4-BE49-F238E27FC236}">
                <a16:creationId xmlns:a16="http://schemas.microsoft.com/office/drawing/2014/main" id="{F0E743D5-5B44-634B-ADA4-BD4229E65D5A}"/>
              </a:ext>
            </a:extLst>
          </p:cNvPr>
          <p:cNvSpPr>
            <a:spLocks noGrp="1"/>
          </p:cNvSpPr>
          <p:nvPr>
            <p:ph type="body" sz="quarter" idx="11"/>
          </p:nvPr>
        </p:nvSpPr>
        <p:spPr>
          <a:xfrm>
            <a:off x="238308" y="1186006"/>
            <a:ext cx="4233030" cy="3519205"/>
          </a:xfrm>
          <a:prstGeom prst="rect">
            <a:avLst/>
          </a:prstGeom>
        </p:spPr>
        <p:txBody>
          <a:bodyPr anchor="t"/>
          <a:lstStyle>
            <a:lvl1pPr marL="285750" marR="0" indent="-285750" algn="l" defTabSz="914400" rtl="0" eaLnBrk="1" fontAlgn="auto" latinLnBrk="1" hangingPunct="1">
              <a:lnSpc>
                <a:spcPct val="100000"/>
              </a:lnSpc>
              <a:spcBef>
                <a:spcPct val="20000"/>
              </a:spcBef>
              <a:spcAft>
                <a:spcPts val="300"/>
              </a:spcAft>
              <a:buClr>
                <a:srgbClr val="F3723D"/>
              </a:buClr>
              <a:buSzTx/>
              <a:buFont typeface="Arial" panose="020B0604020202020204" pitchFamily="34" charset="0"/>
              <a:buChar char="•"/>
              <a:tabLst/>
              <a:defRPr lang="en-GB" altLang="ko-KR" sz="1200" kern="1200" dirty="0">
                <a:solidFill>
                  <a:schemeClr val="bg1"/>
                </a:solidFill>
                <a:latin typeface="Kobern" pitchFamily="2" charset="77"/>
                <a:ea typeface="+mn-ea"/>
                <a:cs typeface="+mn-cs"/>
              </a:defRPr>
            </a:lvl1pPr>
            <a:lvl2pPr marL="74295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2pPr>
            <a:lvl3pPr marL="114300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3pPr>
          </a:lstStyle>
          <a:p>
            <a:pPr lvl="0"/>
            <a:r>
              <a:rPr lang="en-GB" altLang="ko-KR"/>
              <a:t>Click to edit Master text styles</a:t>
            </a:r>
          </a:p>
          <a:p>
            <a:pPr lvl="1"/>
            <a:r>
              <a:rPr lang="en-GB" altLang="ko-KR"/>
              <a:t>Second level</a:t>
            </a:r>
          </a:p>
          <a:p>
            <a:pPr lvl="2"/>
            <a:r>
              <a:rPr lang="en-GB" altLang="ko-KR"/>
              <a:t>Third level</a:t>
            </a:r>
          </a:p>
        </p:txBody>
      </p:sp>
      <p:cxnSp>
        <p:nvCxnSpPr>
          <p:cNvPr id="10" name="Straight Connector 9">
            <a:extLst>
              <a:ext uri="{FF2B5EF4-FFF2-40B4-BE49-F238E27FC236}">
                <a16:creationId xmlns:a16="http://schemas.microsoft.com/office/drawing/2014/main" id="{C789B171-6F8C-3F4A-B34F-3611228DF05F}"/>
              </a:ext>
            </a:extLst>
          </p:cNvPr>
          <p:cNvCxnSpPr>
            <a:cxnSpLocks/>
          </p:cNvCxnSpPr>
          <p:nvPr userDrawn="1"/>
        </p:nvCxnSpPr>
        <p:spPr>
          <a:xfrm flipH="1">
            <a:off x="317988" y="1088611"/>
            <a:ext cx="4251081" cy="0"/>
          </a:xfrm>
          <a:prstGeom prst="line">
            <a:avLst/>
          </a:prstGeom>
          <a:ln w="381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Text Placeholder 9">
            <a:extLst>
              <a:ext uri="{FF2B5EF4-FFF2-40B4-BE49-F238E27FC236}">
                <a16:creationId xmlns:a16="http://schemas.microsoft.com/office/drawing/2014/main" id="{A713E1E2-B0B0-704C-9E0E-2FE6E332EDE9}"/>
              </a:ext>
            </a:extLst>
          </p:cNvPr>
          <p:cNvSpPr>
            <a:spLocks noGrp="1"/>
          </p:cNvSpPr>
          <p:nvPr>
            <p:ph type="body" sz="quarter" idx="13" hasCustomPrompt="1"/>
          </p:nvPr>
        </p:nvSpPr>
        <p:spPr>
          <a:xfrm>
            <a:off x="4611938" y="830749"/>
            <a:ext cx="4233030" cy="275327"/>
          </a:xfrm>
          <a:prstGeom prst="rect">
            <a:avLst/>
          </a:prstGeom>
        </p:spPr>
        <p:txBody>
          <a:bodyPr anchor="t"/>
          <a:lstStyle>
            <a:lvl1pPr marL="0" indent="0" algn="l" defTabSz="914400" rtl="0" eaLnBrk="1" latinLnBrk="1" hangingPunct="1">
              <a:spcBef>
                <a:spcPts val="0"/>
              </a:spcBef>
              <a:spcAft>
                <a:spcPts val="500"/>
              </a:spcAft>
              <a:buClr>
                <a:srgbClr val="F3723D"/>
              </a:buClr>
              <a:buNone/>
              <a:defRPr lang="en-GB" altLang="ko-KR" sz="1100" b="1" i="0" kern="1200" cap="all" dirty="0">
                <a:solidFill>
                  <a:srgbClr val="F27043"/>
                </a:solidFill>
                <a:latin typeface="Kobern DemiBold" pitchFamily="2" charset="77"/>
                <a:ea typeface="+mn-ea"/>
                <a:cs typeface="+mn-cs"/>
              </a:defRPr>
            </a:lvl1pPr>
          </a:lstStyle>
          <a:p>
            <a:pPr lvl="0"/>
            <a:r>
              <a:rPr lang="en-GB" altLang="ko-KR"/>
              <a:t>Sub Heading</a:t>
            </a:r>
          </a:p>
        </p:txBody>
      </p:sp>
      <p:sp>
        <p:nvSpPr>
          <p:cNvPr id="16" name="Text Placeholder 9">
            <a:extLst>
              <a:ext uri="{FF2B5EF4-FFF2-40B4-BE49-F238E27FC236}">
                <a16:creationId xmlns:a16="http://schemas.microsoft.com/office/drawing/2014/main" id="{65C74FF5-6EF4-3842-8DDD-33D85C1DE8AB}"/>
              </a:ext>
            </a:extLst>
          </p:cNvPr>
          <p:cNvSpPr>
            <a:spLocks noGrp="1"/>
          </p:cNvSpPr>
          <p:nvPr>
            <p:ph type="body" sz="quarter" idx="14"/>
          </p:nvPr>
        </p:nvSpPr>
        <p:spPr>
          <a:xfrm>
            <a:off x="4624041" y="1186006"/>
            <a:ext cx="4233030" cy="3519205"/>
          </a:xfrm>
          <a:prstGeom prst="rect">
            <a:avLst/>
          </a:prstGeom>
        </p:spPr>
        <p:txBody>
          <a:bodyPr anchor="t"/>
          <a:lstStyle>
            <a:lvl1pPr marL="285750" marR="0" indent="-285750" algn="l" defTabSz="914400" rtl="0" eaLnBrk="1" fontAlgn="auto" latinLnBrk="1" hangingPunct="1">
              <a:lnSpc>
                <a:spcPct val="100000"/>
              </a:lnSpc>
              <a:spcBef>
                <a:spcPct val="20000"/>
              </a:spcBef>
              <a:spcAft>
                <a:spcPts val="300"/>
              </a:spcAft>
              <a:buClr>
                <a:srgbClr val="F3723D"/>
              </a:buClr>
              <a:buSzTx/>
              <a:buFont typeface="Arial" panose="020B0604020202020204" pitchFamily="34" charset="0"/>
              <a:buChar char="•"/>
              <a:tabLst/>
              <a:defRPr lang="en-GB" altLang="ko-KR" sz="1200" kern="1200" dirty="0">
                <a:solidFill>
                  <a:schemeClr val="bg1"/>
                </a:solidFill>
                <a:latin typeface="Kobern" pitchFamily="2" charset="77"/>
                <a:ea typeface="+mn-ea"/>
                <a:cs typeface="+mn-cs"/>
              </a:defRPr>
            </a:lvl1pPr>
            <a:lvl2pPr marL="74295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2pPr>
            <a:lvl3pPr marL="114300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3pPr>
          </a:lstStyle>
          <a:p>
            <a:pPr lvl="0"/>
            <a:r>
              <a:rPr lang="en-GB" altLang="ko-KR"/>
              <a:t>Click to edit Master text styles</a:t>
            </a:r>
          </a:p>
          <a:p>
            <a:pPr lvl="1"/>
            <a:r>
              <a:rPr lang="en-GB" altLang="ko-KR"/>
              <a:t>Second level</a:t>
            </a:r>
          </a:p>
          <a:p>
            <a:pPr lvl="2"/>
            <a:r>
              <a:rPr lang="en-GB" altLang="ko-KR"/>
              <a:t>Third level</a:t>
            </a:r>
          </a:p>
        </p:txBody>
      </p:sp>
      <p:cxnSp>
        <p:nvCxnSpPr>
          <p:cNvPr id="19" name="Straight Connector 18">
            <a:extLst>
              <a:ext uri="{FF2B5EF4-FFF2-40B4-BE49-F238E27FC236}">
                <a16:creationId xmlns:a16="http://schemas.microsoft.com/office/drawing/2014/main" id="{C546DBEC-FE42-BD42-B7B6-B4342881EC56}"/>
              </a:ext>
            </a:extLst>
          </p:cNvPr>
          <p:cNvCxnSpPr>
            <a:cxnSpLocks/>
          </p:cNvCxnSpPr>
          <p:nvPr userDrawn="1"/>
        </p:nvCxnSpPr>
        <p:spPr>
          <a:xfrm flipH="1">
            <a:off x="4703721" y="1088611"/>
            <a:ext cx="4251081" cy="0"/>
          </a:xfrm>
          <a:prstGeom prst="line">
            <a:avLst/>
          </a:prstGeom>
          <a:ln w="381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2EA1A5F-5DC3-6E42-93C6-FCD15D872E79}"/>
              </a:ext>
            </a:extLst>
          </p:cNvPr>
          <p:cNvSpPr txBox="1"/>
          <p:nvPr userDrawn="1"/>
        </p:nvSpPr>
        <p:spPr>
          <a:xfrm>
            <a:off x="3600400" y="4879547"/>
            <a:ext cx="194320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all" spc="200" baseline="0">
                <a:solidFill>
                  <a:schemeClr val="bg1">
                    <a:lumMod val="50000"/>
                  </a:schemeClr>
                </a:solidFill>
                <a:latin typeface="Kobern" pitchFamily="2" charset="77"/>
                <a:ea typeface="Cambria Math" panose="02040503050406030204" pitchFamily="18" charset="0"/>
              </a:rPr>
              <a:t>Strictly Confidential </a:t>
            </a:r>
          </a:p>
        </p:txBody>
      </p:sp>
      <p:sp>
        <p:nvSpPr>
          <p:cNvPr id="15" name="TextBox 14">
            <a:extLst>
              <a:ext uri="{FF2B5EF4-FFF2-40B4-BE49-F238E27FC236}">
                <a16:creationId xmlns:a16="http://schemas.microsoft.com/office/drawing/2014/main" id="{DA4DC999-58CE-8348-81AA-258BFC7124C2}"/>
              </a:ext>
            </a:extLst>
          </p:cNvPr>
          <p:cNvSpPr txBox="1"/>
          <p:nvPr userDrawn="1"/>
        </p:nvSpPr>
        <p:spPr>
          <a:xfrm>
            <a:off x="18976" y="4879547"/>
            <a:ext cx="25368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2025 | Lakshmikumaran &amp; Sridharan</a:t>
            </a:r>
          </a:p>
        </p:txBody>
      </p:sp>
      <p:sp>
        <p:nvSpPr>
          <p:cNvPr id="21" name="TextBox 20">
            <a:extLst>
              <a:ext uri="{FF2B5EF4-FFF2-40B4-BE49-F238E27FC236}">
                <a16:creationId xmlns:a16="http://schemas.microsoft.com/office/drawing/2014/main" id="{5D002040-CC96-504E-B2DC-7305D2F01C5F}"/>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a:t>
            </a:r>
            <a:fld id="{C3E422BB-8672-794B-8219-0F273464E628}" type="slidenum">
              <a:rPr lang="en-US" sz="800" b="0" i="0" cap="none" spc="100" baseline="0" smtClean="0">
                <a:solidFill>
                  <a:schemeClr val="bg1">
                    <a:lumMod val="50000"/>
                  </a:schemeClr>
                </a:solidFill>
                <a:latin typeface="Kobern" pitchFamily="2" charset="77"/>
                <a:ea typeface="Cambria Math" panose="020405030504060302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bg1">
                  <a:lumMod val="50000"/>
                </a:schemeClr>
              </a:solidFill>
              <a:latin typeface="Kobern" pitchFamily="2" charset="77"/>
              <a:ea typeface="Cambria Math" panose="02040503050406030204" pitchFamily="18" charset="0"/>
            </a:endParaRPr>
          </a:p>
        </p:txBody>
      </p:sp>
    </p:spTree>
    <p:extLst>
      <p:ext uri="{BB962C8B-B14F-4D97-AF65-F5344CB8AC3E}">
        <p14:creationId xmlns:p14="http://schemas.microsoft.com/office/powerpoint/2010/main" val="410161749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68">
          <p15:clr>
            <a:srgbClr val="FBAE40"/>
          </p15:clr>
        </p15:guide>
        <p15:guide id="6" pos="5692">
          <p15:clr>
            <a:srgbClr val="FBAE40"/>
          </p15:clr>
        </p15:guide>
        <p15:guide id="7" pos="204">
          <p15:clr>
            <a:srgbClr val="FBAE40"/>
          </p15:clr>
        </p15:guide>
        <p15:guide id="8" orient="horz" pos="3117">
          <p15:clr>
            <a:srgbClr val="FBAE40"/>
          </p15:clr>
        </p15:guide>
        <p15:guide id="9" pos="555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Agenda-B">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D9242D3D-F19F-3243-A3BB-FA29D395523C}"/>
              </a:ext>
            </a:extLst>
          </p:cNvPr>
          <p:cNvCxnSpPr>
            <a:cxnSpLocks/>
          </p:cNvCxnSpPr>
          <p:nvPr userDrawn="1"/>
        </p:nvCxnSpPr>
        <p:spPr>
          <a:xfrm flipH="1">
            <a:off x="323850" y="825957"/>
            <a:ext cx="83592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25" name="Text Placeholder 9">
            <a:extLst>
              <a:ext uri="{FF2B5EF4-FFF2-40B4-BE49-F238E27FC236}">
                <a16:creationId xmlns:a16="http://schemas.microsoft.com/office/drawing/2014/main" id="{83B32E64-F455-CC48-8ACE-AEC25BE20FAC}"/>
              </a:ext>
            </a:extLst>
          </p:cNvPr>
          <p:cNvSpPr>
            <a:spLocks noGrp="1"/>
          </p:cNvSpPr>
          <p:nvPr>
            <p:ph type="body" sz="quarter" idx="13"/>
          </p:nvPr>
        </p:nvSpPr>
        <p:spPr>
          <a:xfrm>
            <a:off x="223068" y="304800"/>
            <a:ext cx="8597082" cy="460507"/>
          </a:xfrm>
          <a:prstGeom prst="rect">
            <a:avLst/>
          </a:prstGeom>
        </p:spPr>
        <p:txBody>
          <a:bodyPr anchor="t"/>
          <a:lstStyle>
            <a:lvl1pPr marL="0" indent="0" algn="l" defTabSz="914400" rtl="0" eaLnBrk="1" latinLnBrk="1" hangingPunct="1">
              <a:spcBef>
                <a:spcPts val="0"/>
              </a:spcBef>
              <a:buNone/>
              <a:defRPr lang="en-GB" altLang="ko-KR" sz="2400" kern="1200" dirty="0">
                <a:solidFill>
                  <a:schemeClr val="bg1"/>
                </a:solidFill>
                <a:latin typeface="Kobern" pitchFamily="2" charset="77"/>
                <a:ea typeface="+mn-ea"/>
                <a:cs typeface="+mn-cs"/>
              </a:defRPr>
            </a:lvl1pPr>
          </a:lstStyle>
          <a:p>
            <a:pPr lvl="0"/>
            <a:r>
              <a:rPr lang="en-GB" altLang="ko-KR"/>
              <a:t>Click to edit Master text style</a:t>
            </a:r>
          </a:p>
        </p:txBody>
      </p:sp>
      <p:sp>
        <p:nvSpPr>
          <p:cNvPr id="11" name="TextBox 10">
            <a:extLst>
              <a:ext uri="{FF2B5EF4-FFF2-40B4-BE49-F238E27FC236}">
                <a16:creationId xmlns:a16="http://schemas.microsoft.com/office/drawing/2014/main" id="{776D9A2F-E6E3-A744-9784-220EBF1917CA}"/>
              </a:ext>
            </a:extLst>
          </p:cNvPr>
          <p:cNvSpPr txBox="1"/>
          <p:nvPr userDrawn="1"/>
        </p:nvSpPr>
        <p:spPr>
          <a:xfrm>
            <a:off x="3600400" y="4879547"/>
            <a:ext cx="194320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all" spc="200" baseline="0">
                <a:solidFill>
                  <a:schemeClr val="bg1">
                    <a:lumMod val="50000"/>
                  </a:schemeClr>
                </a:solidFill>
                <a:latin typeface="Kobern" pitchFamily="2" charset="77"/>
                <a:ea typeface="Cambria Math" panose="02040503050406030204" pitchFamily="18" charset="0"/>
              </a:rPr>
              <a:t>Strictly Confidential </a:t>
            </a:r>
          </a:p>
        </p:txBody>
      </p:sp>
      <p:sp>
        <p:nvSpPr>
          <p:cNvPr id="7" name="TextBox 6">
            <a:extLst>
              <a:ext uri="{FF2B5EF4-FFF2-40B4-BE49-F238E27FC236}">
                <a16:creationId xmlns:a16="http://schemas.microsoft.com/office/drawing/2014/main" id="{E69677D3-0444-E24C-BA7D-091AA437C45D}"/>
              </a:ext>
            </a:extLst>
          </p:cNvPr>
          <p:cNvSpPr txBox="1"/>
          <p:nvPr userDrawn="1"/>
        </p:nvSpPr>
        <p:spPr>
          <a:xfrm>
            <a:off x="18976" y="4879547"/>
            <a:ext cx="25368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2025 | Lakshmikumaran &amp; Sridharan</a:t>
            </a:r>
          </a:p>
        </p:txBody>
      </p:sp>
      <p:sp>
        <p:nvSpPr>
          <p:cNvPr id="8" name="TextBox 7">
            <a:extLst>
              <a:ext uri="{FF2B5EF4-FFF2-40B4-BE49-F238E27FC236}">
                <a16:creationId xmlns:a16="http://schemas.microsoft.com/office/drawing/2014/main" id="{269B6EA9-2630-3D49-8388-35CC1424C654}"/>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a:t>
            </a:r>
            <a:fld id="{C3E422BB-8672-794B-8219-0F273464E628}" type="slidenum">
              <a:rPr lang="en-US" sz="800" b="0" i="0" cap="none" spc="100" baseline="0" smtClean="0">
                <a:solidFill>
                  <a:schemeClr val="bg1">
                    <a:lumMod val="50000"/>
                  </a:schemeClr>
                </a:solidFill>
                <a:latin typeface="Kobern" pitchFamily="2" charset="77"/>
                <a:ea typeface="Cambria Math" panose="020405030504060302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bg1">
                  <a:lumMod val="50000"/>
                </a:schemeClr>
              </a:solidFill>
              <a:latin typeface="Kobern" pitchFamily="2" charset="77"/>
              <a:ea typeface="Cambria Math" panose="02040503050406030204" pitchFamily="18" charset="0"/>
            </a:endParaRPr>
          </a:p>
        </p:txBody>
      </p:sp>
    </p:spTree>
    <p:extLst>
      <p:ext uri="{BB962C8B-B14F-4D97-AF65-F5344CB8AC3E}">
        <p14:creationId xmlns:p14="http://schemas.microsoft.com/office/powerpoint/2010/main" val="71258256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Cover Slide_Style2">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Text Placeholder 9">
            <a:extLst>
              <a:ext uri="{FF2B5EF4-FFF2-40B4-BE49-F238E27FC236}">
                <a16:creationId xmlns:a16="http://schemas.microsoft.com/office/drawing/2014/main" id="{CFE6ADF0-A09B-674E-99D1-53862BC8E15A}"/>
              </a:ext>
            </a:extLst>
          </p:cNvPr>
          <p:cNvSpPr>
            <a:spLocks noGrp="1"/>
          </p:cNvSpPr>
          <p:nvPr>
            <p:ph type="body" sz="quarter" idx="12"/>
          </p:nvPr>
        </p:nvSpPr>
        <p:spPr>
          <a:xfrm>
            <a:off x="223068" y="304800"/>
            <a:ext cx="8597082" cy="460507"/>
          </a:xfrm>
          <a:prstGeom prst="rect">
            <a:avLst/>
          </a:prstGeom>
        </p:spPr>
        <p:txBody>
          <a:bodyPr anchor="t"/>
          <a:lstStyle>
            <a:lvl1pPr marL="0" indent="0" algn="l" defTabSz="914400" rtl="0" eaLnBrk="1" latinLnBrk="1" hangingPunct="1">
              <a:spcBef>
                <a:spcPts val="0"/>
              </a:spcBef>
              <a:buNone/>
              <a:defRPr lang="en-GB" altLang="ko-KR" sz="2400" kern="1200" dirty="0">
                <a:solidFill>
                  <a:schemeClr val="bg1"/>
                </a:solidFill>
                <a:latin typeface="Kobern" pitchFamily="2" charset="77"/>
                <a:ea typeface="+mn-ea"/>
                <a:cs typeface="+mn-cs"/>
              </a:defRPr>
            </a:lvl1pPr>
          </a:lstStyle>
          <a:p>
            <a:pPr lvl="0"/>
            <a:r>
              <a:rPr lang="en-GB" altLang="ko-KR"/>
              <a:t>Click to edit Master text style</a:t>
            </a:r>
          </a:p>
        </p:txBody>
      </p:sp>
      <p:sp>
        <p:nvSpPr>
          <p:cNvPr id="16" name="Text Placeholder 9">
            <a:extLst>
              <a:ext uri="{FF2B5EF4-FFF2-40B4-BE49-F238E27FC236}">
                <a16:creationId xmlns:a16="http://schemas.microsoft.com/office/drawing/2014/main" id="{19E4B524-175C-BE4E-AE6B-1A06AAC56538}"/>
              </a:ext>
            </a:extLst>
          </p:cNvPr>
          <p:cNvSpPr>
            <a:spLocks noGrp="1"/>
          </p:cNvSpPr>
          <p:nvPr>
            <p:ph type="body" sz="quarter" idx="10" hasCustomPrompt="1"/>
          </p:nvPr>
        </p:nvSpPr>
        <p:spPr>
          <a:xfrm>
            <a:off x="226205" y="830749"/>
            <a:ext cx="8597082" cy="275327"/>
          </a:xfrm>
          <a:prstGeom prst="rect">
            <a:avLst/>
          </a:prstGeom>
        </p:spPr>
        <p:txBody>
          <a:bodyPr anchor="t"/>
          <a:lstStyle>
            <a:lvl1pPr marL="0" indent="0" algn="l" defTabSz="914400" rtl="0" eaLnBrk="1" latinLnBrk="1" hangingPunct="1">
              <a:spcBef>
                <a:spcPts val="0"/>
              </a:spcBef>
              <a:spcAft>
                <a:spcPts val="500"/>
              </a:spcAft>
              <a:buClr>
                <a:srgbClr val="F3723D"/>
              </a:buClr>
              <a:buNone/>
              <a:defRPr lang="en-GB" altLang="ko-KR" sz="1100" b="1" i="0" kern="1200" cap="all" dirty="0">
                <a:solidFill>
                  <a:srgbClr val="F27043"/>
                </a:solidFill>
                <a:latin typeface="Kobern DemiBold" pitchFamily="2" charset="77"/>
                <a:ea typeface="+mn-ea"/>
                <a:cs typeface="+mn-cs"/>
              </a:defRPr>
            </a:lvl1pPr>
          </a:lstStyle>
          <a:p>
            <a:pPr lvl="0"/>
            <a:r>
              <a:rPr lang="en-GB" altLang="ko-KR"/>
              <a:t>Sub Heading</a:t>
            </a:r>
          </a:p>
        </p:txBody>
      </p:sp>
      <p:cxnSp>
        <p:nvCxnSpPr>
          <p:cNvPr id="21" name="Straight Connector 20">
            <a:extLst>
              <a:ext uri="{FF2B5EF4-FFF2-40B4-BE49-F238E27FC236}">
                <a16:creationId xmlns:a16="http://schemas.microsoft.com/office/drawing/2014/main" id="{19361865-7500-794A-892F-9085D9F71C37}"/>
              </a:ext>
            </a:extLst>
          </p:cNvPr>
          <p:cNvCxnSpPr>
            <a:cxnSpLocks/>
          </p:cNvCxnSpPr>
          <p:nvPr userDrawn="1"/>
        </p:nvCxnSpPr>
        <p:spPr>
          <a:xfrm flipV="1">
            <a:off x="238308" y="1088744"/>
            <a:ext cx="8647275" cy="17333"/>
          </a:xfrm>
          <a:prstGeom prst="line">
            <a:avLst/>
          </a:prstGeom>
          <a:ln w="381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6D93E99-EFB6-E244-B062-FD2F62D40452}"/>
              </a:ext>
            </a:extLst>
          </p:cNvPr>
          <p:cNvCxnSpPr>
            <a:cxnSpLocks/>
          </p:cNvCxnSpPr>
          <p:nvPr userDrawn="1"/>
        </p:nvCxnSpPr>
        <p:spPr>
          <a:xfrm flipV="1">
            <a:off x="238308" y="773451"/>
            <a:ext cx="8647275" cy="17333"/>
          </a:xfrm>
          <a:prstGeom prst="line">
            <a:avLst/>
          </a:prstGeom>
          <a:ln w="381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05B8F17-9CE9-E740-BE16-2B9151B050BD}"/>
              </a:ext>
            </a:extLst>
          </p:cNvPr>
          <p:cNvSpPr txBox="1"/>
          <p:nvPr userDrawn="1"/>
        </p:nvSpPr>
        <p:spPr>
          <a:xfrm>
            <a:off x="3600400" y="4879547"/>
            <a:ext cx="194320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all" spc="200" baseline="0">
                <a:solidFill>
                  <a:schemeClr val="bg1">
                    <a:lumMod val="50000"/>
                  </a:schemeClr>
                </a:solidFill>
                <a:latin typeface="Kobern" pitchFamily="2" charset="77"/>
                <a:ea typeface="Cambria Math" panose="02040503050406030204" pitchFamily="18" charset="0"/>
              </a:rPr>
              <a:t>Strictly Confidential </a:t>
            </a:r>
          </a:p>
        </p:txBody>
      </p:sp>
      <p:sp>
        <p:nvSpPr>
          <p:cNvPr id="9" name="TextBox 8">
            <a:extLst>
              <a:ext uri="{FF2B5EF4-FFF2-40B4-BE49-F238E27FC236}">
                <a16:creationId xmlns:a16="http://schemas.microsoft.com/office/drawing/2014/main" id="{910547E3-37ED-DA40-B671-12A1E0BC00DC}"/>
              </a:ext>
            </a:extLst>
          </p:cNvPr>
          <p:cNvSpPr txBox="1"/>
          <p:nvPr userDrawn="1"/>
        </p:nvSpPr>
        <p:spPr>
          <a:xfrm>
            <a:off x="18976" y="4879547"/>
            <a:ext cx="25368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2025 | Lakshmikumaran &amp; Sridharan</a:t>
            </a:r>
          </a:p>
        </p:txBody>
      </p:sp>
      <p:sp>
        <p:nvSpPr>
          <p:cNvPr id="10" name="TextBox 9">
            <a:extLst>
              <a:ext uri="{FF2B5EF4-FFF2-40B4-BE49-F238E27FC236}">
                <a16:creationId xmlns:a16="http://schemas.microsoft.com/office/drawing/2014/main" id="{80B68AAB-72D6-0945-9A74-348C79CDF8FE}"/>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a:t>
            </a:r>
            <a:fld id="{C3E422BB-8672-794B-8219-0F273464E628}" type="slidenum">
              <a:rPr lang="en-US" sz="800" b="0" i="0" cap="none" spc="100" baseline="0" smtClean="0">
                <a:solidFill>
                  <a:schemeClr val="bg1">
                    <a:lumMod val="50000"/>
                  </a:schemeClr>
                </a:solidFill>
                <a:latin typeface="Kobern" pitchFamily="2" charset="77"/>
                <a:ea typeface="Cambria Math" panose="020405030504060302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bg1">
                  <a:lumMod val="50000"/>
                </a:schemeClr>
              </a:solidFill>
              <a:latin typeface="Kobern" pitchFamily="2" charset="77"/>
              <a:ea typeface="Cambria Math" panose="02040503050406030204" pitchFamily="18" charset="0"/>
            </a:endParaRPr>
          </a:p>
        </p:txBody>
      </p:sp>
    </p:spTree>
    <p:extLst>
      <p:ext uri="{BB962C8B-B14F-4D97-AF65-F5344CB8AC3E}">
        <p14:creationId xmlns:p14="http://schemas.microsoft.com/office/powerpoint/2010/main" val="288273821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68">
          <p15:clr>
            <a:srgbClr val="FBAE40"/>
          </p15:clr>
        </p15:guide>
        <p15:guide id="6" pos="5692">
          <p15:clr>
            <a:srgbClr val="FBAE40"/>
          </p15:clr>
        </p15:guide>
        <p15:guide id="7" pos="204">
          <p15:clr>
            <a:srgbClr val="FBAE40"/>
          </p15:clr>
        </p15:guide>
        <p15:guide id="8" orient="horz" pos="3117">
          <p15:clr>
            <a:srgbClr val="FBAE40"/>
          </p15:clr>
        </p15:guide>
        <p15:guide id="9" pos="5556">
          <p15:clr>
            <a:srgbClr val="FBAE40"/>
          </p15:clr>
        </p15:guide>
        <p15:guide id="10" orient="horz" pos="463">
          <p15:clr>
            <a:srgbClr val="FBAE40"/>
          </p15:clr>
        </p15:guide>
        <p15:guide id="11" orient="horz" pos="758">
          <p15:clr>
            <a:srgbClr val="FBAE40"/>
          </p15:clr>
        </p15:guide>
        <p15:guide id="12" orient="horz" pos="66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Cover Slide_Style2">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4E65AD8-70A7-514B-A1C1-156DB4192D20}"/>
              </a:ext>
            </a:extLst>
          </p:cNvPr>
          <p:cNvSpPr txBox="1"/>
          <p:nvPr userDrawn="1"/>
        </p:nvSpPr>
        <p:spPr>
          <a:xfrm>
            <a:off x="3600400" y="4879547"/>
            <a:ext cx="194320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all" spc="200" baseline="0">
                <a:solidFill>
                  <a:schemeClr val="bg1">
                    <a:lumMod val="50000"/>
                  </a:schemeClr>
                </a:solidFill>
                <a:latin typeface="Kobern" pitchFamily="2" charset="77"/>
                <a:ea typeface="Cambria Math" panose="02040503050406030204" pitchFamily="18" charset="0"/>
              </a:rPr>
              <a:t>Strictly Confidential </a:t>
            </a:r>
          </a:p>
        </p:txBody>
      </p:sp>
      <p:sp>
        <p:nvSpPr>
          <p:cNvPr id="5" name="TextBox 4">
            <a:extLst>
              <a:ext uri="{FF2B5EF4-FFF2-40B4-BE49-F238E27FC236}">
                <a16:creationId xmlns:a16="http://schemas.microsoft.com/office/drawing/2014/main" id="{62C9D335-3276-634D-89AA-A9A4F9F8CB7D}"/>
              </a:ext>
            </a:extLst>
          </p:cNvPr>
          <p:cNvSpPr txBox="1"/>
          <p:nvPr userDrawn="1"/>
        </p:nvSpPr>
        <p:spPr>
          <a:xfrm>
            <a:off x="18976" y="4879547"/>
            <a:ext cx="25368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2025 | Lakshmikumaran &amp; Sridharan</a:t>
            </a:r>
          </a:p>
        </p:txBody>
      </p:sp>
      <p:sp>
        <p:nvSpPr>
          <p:cNvPr id="6" name="TextBox 5">
            <a:extLst>
              <a:ext uri="{FF2B5EF4-FFF2-40B4-BE49-F238E27FC236}">
                <a16:creationId xmlns:a16="http://schemas.microsoft.com/office/drawing/2014/main" id="{139D63A4-ABF9-044F-ADF3-8563A3F806B1}"/>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a:t>
            </a:r>
            <a:fld id="{C3E422BB-8672-794B-8219-0F273464E628}" type="slidenum">
              <a:rPr lang="en-US" sz="800" b="0" i="0" cap="none" spc="100" baseline="0" smtClean="0">
                <a:solidFill>
                  <a:schemeClr val="bg1">
                    <a:lumMod val="50000"/>
                  </a:schemeClr>
                </a:solidFill>
                <a:latin typeface="Kobern" pitchFamily="2" charset="77"/>
                <a:ea typeface="Cambria Math" panose="020405030504060302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bg1">
                  <a:lumMod val="50000"/>
                </a:schemeClr>
              </a:solidFill>
              <a:latin typeface="Kobern" pitchFamily="2" charset="77"/>
              <a:ea typeface="Cambria Math" panose="02040503050406030204" pitchFamily="18" charset="0"/>
            </a:endParaRPr>
          </a:p>
        </p:txBody>
      </p:sp>
    </p:spTree>
    <p:extLst>
      <p:ext uri="{BB962C8B-B14F-4D97-AF65-F5344CB8AC3E}">
        <p14:creationId xmlns:p14="http://schemas.microsoft.com/office/powerpoint/2010/main" val="50039521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68">
          <p15:clr>
            <a:srgbClr val="FBAE40"/>
          </p15:clr>
        </p15:guide>
        <p15:guide id="6" pos="5692">
          <p15:clr>
            <a:srgbClr val="FBAE40"/>
          </p15:clr>
        </p15:guide>
        <p15:guide id="7" pos="204">
          <p15:clr>
            <a:srgbClr val="FBAE40"/>
          </p15:clr>
        </p15:guide>
        <p15:guide id="8" orient="horz" pos="3117">
          <p15:clr>
            <a:srgbClr val="FBAE40"/>
          </p15:clr>
        </p15:guide>
        <p15:guide id="9" pos="555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Cover Slide_Style2">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243C3C72-095C-2E49-BB63-FD34E3164C70}"/>
              </a:ext>
            </a:extLst>
          </p:cNvPr>
          <p:cNvSpPr>
            <a:spLocks noGrp="1"/>
          </p:cNvSpPr>
          <p:nvPr userDrawn="1">
            <p:ph type="body" sz="quarter" idx="12" hasCustomPrompt="1"/>
          </p:nvPr>
        </p:nvSpPr>
        <p:spPr>
          <a:xfrm>
            <a:off x="845985" y="1187615"/>
            <a:ext cx="7452031" cy="1384132"/>
          </a:xfrm>
          <a:prstGeom prst="rect">
            <a:avLst/>
          </a:prstGeom>
        </p:spPr>
        <p:txBody>
          <a:bodyPr anchor="b"/>
          <a:lstStyle>
            <a:lvl1pPr marL="0" indent="0" algn="ctr" defTabSz="914400" rtl="0" eaLnBrk="1" latinLnBrk="1" hangingPunct="1">
              <a:lnSpc>
                <a:spcPct val="90000"/>
              </a:lnSpc>
              <a:spcBef>
                <a:spcPct val="20000"/>
              </a:spcBef>
              <a:buNone/>
              <a:defRPr lang="en-GB" altLang="ko-KR" sz="3600" kern="1200" dirty="0">
                <a:solidFill>
                  <a:srgbClr val="F3723D"/>
                </a:solidFill>
                <a:latin typeface="Kobern" pitchFamily="2" charset="77"/>
                <a:ea typeface="+mn-ea"/>
                <a:cs typeface="+mn-cs"/>
              </a:defRPr>
            </a:lvl1pPr>
          </a:lstStyle>
          <a:p>
            <a:pPr lvl="0"/>
            <a:r>
              <a:rPr lang="en-GB" altLang="ko-KR"/>
              <a:t>Main Heading</a:t>
            </a:r>
          </a:p>
        </p:txBody>
      </p:sp>
      <p:cxnSp>
        <p:nvCxnSpPr>
          <p:cNvPr id="8" name="Straight Connector 7">
            <a:extLst>
              <a:ext uri="{FF2B5EF4-FFF2-40B4-BE49-F238E27FC236}">
                <a16:creationId xmlns:a16="http://schemas.microsoft.com/office/drawing/2014/main" id="{0A650CA3-1699-164D-AB8D-DA6A4ABFDDE7}"/>
              </a:ext>
            </a:extLst>
          </p:cNvPr>
          <p:cNvCxnSpPr>
            <a:cxnSpLocks/>
          </p:cNvCxnSpPr>
          <p:nvPr userDrawn="1"/>
        </p:nvCxnSpPr>
        <p:spPr>
          <a:xfrm flipH="1">
            <a:off x="845985" y="2571751"/>
            <a:ext cx="7452031"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4E790429-4C48-8C4E-8765-731653FFDB95}"/>
              </a:ext>
            </a:extLst>
          </p:cNvPr>
          <p:cNvSpPr txBox="1"/>
          <p:nvPr userDrawn="1"/>
        </p:nvSpPr>
        <p:spPr>
          <a:xfrm>
            <a:off x="3600400" y="4879547"/>
            <a:ext cx="194320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all" spc="200" baseline="0">
                <a:solidFill>
                  <a:schemeClr val="bg1">
                    <a:lumMod val="50000"/>
                  </a:schemeClr>
                </a:solidFill>
                <a:latin typeface="Kobern" pitchFamily="2" charset="77"/>
                <a:ea typeface="Cambria Math" panose="02040503050406030204" pitchFamily="18" charset="0"/>
              </a:rPr>
              <a:t>Strictly Confidential </a:t>
            </a:r>
          </a:p>
        </p:txBody>
      </p:sp>
      <p:sp>
        <p:nvSpPr>
          <p:cNvPr id="7" name="TextBox 6">
            <a:extLst>
              <a:ext uri="{FF2B5EF4-FFF2-40B4-BE49-F238E27FC236}">
                <a16:creationId xmlns:a16="http://schemas.microsoft.com/office/drawing/2014/main" id="{29662036-5DA6-8449-BC91-E81134311997}"/>
              </a:ext>
            </a:extLst>
          </p:cNvPr>
          <p:cNvSpPr txBox="1"/>
          <p:nvPr userDrawn="1"/>
        </p:nvSpPr>
        <p:spPr>
          <a:xfrm>
            <a:off x="18976" y="4879547"/>
            <a:ext cx="25368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2025 | Lakshmikumaran &amp; Sridharan</a:t>
            </a:r>
          </a:p>
        </p:txBody>
      </p:sp>
      <p:sp>
        <p:nvSpPr>
          <p:cNvPr id="10" name="TextBox 9">
            <a:extLst>
              <a:ext uri="{FF2B5EF4-FFF2-40B4-BE49-F238E27FC236}">
                <a16:creationId xmlns:a16="http://schemas.microsoft.com/office/drawing/2014/main" id="{A71B890F-9BE2-6648-98B0-9DA50AEAE179}"/>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a:t>
            </a:r>
            <a:fld id="{C3E422BB-8672-794B-8219-0F273464E628}" type="slidenum">
              <a:rPr lang="en-US" sz="800" b="0" i="0" cap="none" spc="100" baseline="0" smtClean="0">
                <a:solidFill>
                  <a:schemeClr val="bg1">
                    <a:lumMod val="50000"/>
                  </a:schemeClr>
                </a:solidFill>
                <a:latin typeface="Kobern" pitchFamily="2" charset="77"/>
                <a:ea typeface="Cambria Math" panose="020405030504060302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bg1">
                  <a:lumMod val="50000"/>
                </a:schemeClr>
              </a:solidFill>
              <a:latin typeface="Kobern" pitchFamily="2" charset="77"/>
              <a:ea typeface="Cambria Math" panose="02040503050406030204" pitchFamily="18" charset="0"/>
            </a:endParaRPr>
          </a:p>
        </p:txBody>
      </p:sp>
    </p:spTree>
    <p:extLst>
      <p:ext uri="{BB962C8B-B14F-4D97-AF65-F5344CB8AC3E}">
        <p14:creationId xmlns:p14="http://schemas.microsoft.com/office/powerpoint/2010/main" val="411626226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68">
          <p15:clr>
            <a:srgbClr val="FBAE40"/>
          </p15:clr>
        </p15:guide>
        <p15:guide id="6" pos="5692">
          <p15:clr>
            <a:srgbClr val="FBAE40"/>
          </p15:clr>
        </p15:guide>
        <p15:guide id="7" pos="521">
          <p15:clr>
            <a:srgbClr val="FBAE40"/>
          </p15:clr>
        </p15:guide>
        <p15:guide id="8" orient="horz" pos="3117">
          <p15:clr>
            <a:srgbClr val="FBAE40"/>
          </p15:clr>
        </p15:guide>
        <p15:guide id="9" pos="55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over Slide_Style1">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4C53319-49B0-FA48-9B8E-AD72D485CCEB}"/>
              </a:ext>
            </a:extLst>
          </p:cNvPr>
          <p:cNvSpPr txBox="1"/>
          <p:nvPr userDrawn="1"/>
        </p:nvSpPr>
        <p:spPr>
          <a:xfrm>
            <a:off x="304557" y="4621261"/>
            <a:ext cx="2521296" cy="276999"/>
          </a:xfrm>
          <a:prstGeom prst="rect">
            <a:avLst/>
          </a:prstGeom>
          <a:noFill/>
        </p:spPr>
        <p:txBody>
          <a:bodyPr wrap="square" rtlCol="0">
            <a:spAutoFit/>
          </a:bodyPr>
          <a:lstStyle/>
          <a:p>
            <a:pPr algn="l"/>
            <a:r>
              <a:rPr lang="en-US" sz="1200" b="0" i="0" spc="100" baseline="0">
                <a:solidFill>
                  <a:schemeClr val="bg1"/>
                </a:solidFill>
                <a:latin typeface="Kobern" pitchFamily="2" charset="77"/>
              </a:rPr>
              <a:t>exceeding expectations</a:t>
            </a:r>
          </a:p>
        </p:txBody>
      </p:sp>
      <p:sp>
        <p:nvSpPr>
          <p:cNvPr id="13" name="TextBox 12">
            <a:extLst>
              <a:ext uri="{FF2B5EF4-FFF2-40B4-BE49-F238E27FC236}">
                <a16:creationId xmlns:a16="http://schemas.microsoft.com/office/drawing/2014/main" id="{E29DB1CF-438B-B04A-B8D8-3700C86DD0AD}"/>
              </a:ext>
            </a:extLst>
          </p:cNvPr>
          <p:cNvSpPr txBox="1"/>
          <p:nvPr userDrawn="1"/>
        </p:nvSpPr>
        <p:spPr>
          <a:xfrm>
            <a:off x="304557" y="4818225"/>
            <a:ext cx="1225152" cy="200055"/>
          </a:xfrm>
          <a:prstGeom prst="rect">
            <a:avLst/>
          </a:prstGeom>
          <a:noFill/>
        </p:spPr>
        <p:txBody>
          <a:bodyPr wrap="square" rtlCol="0">
            <a:spAutoFit/>
          </a:bodyPr>
          <a:lstStyle/>
          <a:p>
            <a:pPr algn="l"/>
            <a:r>
              <a:rPr lang="en-US" sz="700" b="0" i="0" spc="200" baseline="0">
                <a:solidFill>
                  <a:schemeClr val="bg1"/>
                </a:solidFill>
                <a:latin typeface="Kobern Light" pitchFamily="2" charset="77"/>
              </a:rPr>
              <a:t>SINCE 1985</a:t>
            </a:r>
          </a:p>
        </p:txBody>
      </p:sp>
      <p:sp>
        <p:nvSpPr>
          <p:cNvPr id="16" name="Text Placeholder 9">
            <a:extLst>
              <a:ext uri="{FF2B5EF4-FFF2-40B4-BE49-F238E27FC236}">
                <a16:creationId xmlns:a16="http://schemas.microsoft.com/office/drawing/2014/main" id="{01F1F229-44B5-044D-9BFD-8D1CCCDAB979}"/>
              </a:ext>
            </a:extLst>
          </p:cNvPr>
          <p:cNvSpPr>
            <a:spLocks noGrp="1"/>
          </p:cNvSpPr>
          <p:nvPr>
            <p:ph type="body" sz="quarter" idx="10" hasCustomPrompt="1"/>
          </p:nvPr>
        </p:nvSpPr>
        <p:spPr>
          <a:xfrm>
            <a:off x="286268" y="680191"/>
            <a:ext cx="7658659" cy="2047816"/>
          </a:xfrm>
          <a:prstGeom prst="rect">
            <a:avLst/>
          </a:prstGeom>
        </p:spPr>
        <p:txBody>
          <a:bodyPr anchor="b"/>
          <a:lstStyle>
            <a:lvl1pPr marL="0" indent="0" algn="l">
              <a:lnSpc>
                <a:spcPct val="100000"/>
              </a:lnSpc>
              <a:buNone/>
              <a:defRPr sz="3600" b="0" i="0" spc="0" baseline="0">
                <a:solidFill>
                  <a:srgbClr val="F27043"/>
                </a:solidFill>
                <a:latin typeface="Kobern" pitchFamily="2" charset="77"/>
                <a:cs typeface="Arial" pitchFamily="34" charset="0"/>
              </a:defRPr>
            </a:lvl1pPr>
          </a:lstStyle>
          <a:p>
            <a:pPr lvl="0"/>
            <a:r>
              <a:rPr lang="en-GB" altLang="ko-KR"/>
              <a:t>Presentation heading</a:t>
            </a:r>
          </a:p>
        </p:txBody>
      </p:sp>
      <p:cxnSp>
        <p:nvCxnSpPr>
          <p:cNvPr id="23" name="Straight Connector 22">
            <a:extLst>
              <a:ext uri="{FF2B5EF4-FFF2-40B4-BE49-F238E27FC236}">
                <a16:creationId xmlns:a16="http://schemas.microsoft.com/office/drawing/2014/main" id="{692D7990-CF10-674F-97E9-32B04522A23E}"/>
              </a:ext>
            </a:extLst>
          </p:cNvPr>
          <p:cNvCxnSpPr>
            <a:cxnSpLocks/>
          </p:cNvCxnSpPr>
          <p:nvPr userDrawn="1"/>
        </p:nvCxnSpPr>
        <p:spPr>
          <a:xfrm flipH="1">
            <a:off x="396094" y="2737688"/>
            <a:ext cx="30240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24" name="Text Placeholder 9">
            <a:extLst>
              <a:ext uri="{FF2B5EF4-FFF2-40B4-BE49-F238E27FC236}">
                <a16:creationId xmlns:a16="http://schemas.microsoft.com/office/drawing/2014/main" id="{FE862294-9128-BB43-85D3-5DF81D34B0AC}"/>
              </a:ext>
            </a:extLst>
          </p:cNvPr>
          <p:cNvSpPr>
            <a:spLocks noGrp="1"/>
          </p:cNvSpPr>
          <p:nvPr>
            <p:ph type="body" sz="quarter" idx="11" hasCustomPrompt="1"/>
          </p:nvPr>
        </p:nvSpPr>
        <p:spPr>
          <a:xfrm>
            <a:off x="307606" y="2764437"/>
            <a:ext cx="7658659" cy="276997"/>
          </a:xfrm>
          <a:prstGeom prst="rect">
            <a:avLst/>
          </a:prstGeom>
        </p:spPr>
        <p:txBody>
          <a:bodyPr anchor="ctr"/>
          <a:lstStyle>
            <a:lvl1pPr marL="0" indent="0" algn="l" defTabSz="914400" rtl="0" eaLnBrk="1" latinLnBrk="1" hangingPunct="1">
              <a:spcBef>
                <a:spcPts val="0"/>
              </a:spcBef>
              <a:spcAft>
                <a:spcPts val="500"/>
              </a:spcAft>
              <a:buClr>
                <a:srgbClr val="F3723D"/>
              </a:buClr>
              <a:buNone/>
              <a:defRPr lang="en-GB" altLang="ko-KR" sz="1300" kern="1200" cap="all" spc="100" dirty="0">
                <a:solidFill>
                  <a:schemeClr val="bg1"/>
                </a:solidFill>
                <a:latin typeface="Kobern" pitchFamily="2" charset="77"/>
                <a:ea typeface="+mn-ea"/>
                <a:cs typeface="+mn-cs"/>
              </a:defRPr>
            </a:lvl1pPr>
          </a:lstStyle>
          <a:p>
            <a:pPr lvl="0"/>
            <a:r>
              <a:rPr lang="en-GB" altLang="ko-KR"/>
              <a:t>Sub heading</a:t>
            </a:r>
          </a:p>
        </p:txBody>
      </p:sp>
      <p:cxnSp>
        <p:nvCxnSpPr>
          <p:cNvPr id="25" name="Straight Connector 24">
            <a:extLst>
              <a:ext uri="{FF2B5EF4-FFF2-40B4-BE49-F238E27FC236}">
                <a16:creationId xmlns:a16="http://schemas.microsoft.com/office/drawing/2014/main" id="{800B238B-B3CD-8446-9FD4-DE314A407374}"/>
              </a:ext>
            </a:extLst>
          </p:cNvPr>
          <p:cNvCxnSpPr>
            <a:cxnSpLocks/>
          </p:cNvCxnSpPr>
          <p:nvPr userDrawn="1"/>
        </p:nvCxnSpPr>
        <p:spPr>
          <a:xfrm flipH="1">
            <a:off x="396094" y="3059905"/>
            <a:ext cx="30240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294B6653-5E1E-8641-8A96-E17BBF32D0B6}"/>
              </a:ext>
            </a:extLst>
          </p:cNvPr>
          <p:cNvSpPr/>
          <p:nvPr userDrawn="1"/>
        </p:nvSpPr>
        <p:spPr>
          <a:xfrm>
            <a:off x="7105163" y="4786470"/>
            <a:ext cx="1750800"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ko-KR" sz="800" b="0" i="0" kern="1200" cap="all" spc="200" baseline="0" err="1">
                <a:solidFill>
                  <a:schemeClr val="bg1"/>
                </a:solidFill>
                <a:latin typeface="Kobern" pitchFamily="2" charset="77"/>
                <a:ea typeface="Cambria Math" panose="02040503050406030204" pitchFamily="18" charset="0"/>
                <a:cs typeface="+mn-cs"/>
              </a:rPr>
              <a:t>www.lakshmisri.com</a:t>
            </a:r>
            <a:endParaRPr lang="en-US" altLang="ko-KR" sz="800" b="0" i="0" kern="1200" cap="all" spc="200" baseline="0">
              <a:solidFill>
                <a:schemeClr val="bg1"/>
              </a:solidFill>
              <a:latin typeface="Kobern" pitchFamily="2" charset="77"/>
              <a:ea typeface="Cambria Math" panose="02040503050406030204" pitchFamily="18" charset="0"/>
              <a:cs typeface="+mn-cs"/>
            </a:endParaRPr>
          </a:p>
        </p:txBody>
      </p:sp>
      <p:pic>
        <p:nvPicPr>
          <p:cNvPr id="2" name="Picture 1">
            <a:extLst>
              <a:ext uri="{FF2B5EF4-FFF2-40B4-BE49-F238E27FC236}">
                <a16:creationId xmlns:a16="http://schemas.microsoft.com/office/drawing/2014/main" id="{AA9D9C3A-52DE-F833-22C8-17862A735E7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6268" y="3772426"/>
            <a:ext cx="3698309" cy="830363"/>
          </a:xfrm>
          <a:prstGeom prst="rect">
            <a:avLst/>
          </a:prstGeom>
        </p:spPr>
      </p:pic>
    </p:spTree>
    <p:extLst>
      <p:ext uri="{BB962C8B-B14F-4D97-AF65-F5344CB8AC3E}">
        <p14:creationId xmlns:p14="http://schemas.microsoft.com/office/powerpoint/2010/main" val="177869422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249">
          <p15:clr>
            <a:srgbClr val="FBAE40"/>
          </p15:clr>
        </p15:guide>
        <p15:guide id="6" pos="5692">
          <p15:clr>
            <a:srgbClr val="FBAE40"/>
          </p15:clr>
        </p15:guide>
        <p15:guide id="7" pos="453">
          <p15:clr>
            <a:srgbClr val="FBAE40"/>
          </p15:clr>
        </p15:guide>
        <p15:guide id="8" orient="horz" pos="3117">
          <p15:clr>
            <a:srgbClr val="FBAE40"/>
          </p15:clr>
        </p15:guide>
        <p15:guide id="9" pos="564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over Slide_Style2">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7760010-EBFD-B842-A650-6DF752C1EA15}"/>
              </a:ext>
            </a:extLst>
          </p:cNvPr>
          <p:cNvCxnSpPr>
            <a:cxnSpLocks/>
          </p:cNvCxnSpPr>
          <p:nvPr userDrawn="1"/>
        </p:nvCxnSpPr>
        <p:spPr>
          <a:xfrm flipH="1">
            <a:off x="845985" y="2571751"/>
            <a:ext cx="7452031"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7" name="Text Placeholder 9">
            <a:extLst>
              <a:ext uri="{FF2B5EF4-FFF2-40B4-BE49-F238E27FC236}">
                <a16:creationId xmlns:a16="http://schemas.microsoft.com/office/drawing/2014/main" id="{91EBE4ED-D38C-854B-A967-FA93E88AC52F}"/>
              </a:ext>
            </a:extLst>
          </p:cNvPr>
          <p:cNvSpPr>
            <a:spLocks noGrp="1"/>
          </p:cNvSpPr>
          <p:nvPr>
            <p:ph type="body" sz="quarter" idx="10" hasCustomPrompt="1"/>
          </p:nvPr>
        </p:nvSpPr>
        <p:spPr>
          <a:xfrm>
            <a:off x="845985" y="2630979"/>
            <a:ext cx="7452031" cy="207164"/>
          </a:xfrm>
          <a:prstGeom prst="rect">
            <a:avLst/>
          </a:prstGeom>
        </p:spPr>
        <p:txBody>
          <a:bodyPr anchor="ctr"/>
          <a:lstStyle>
            <a:lvl1pPr marL="0" indent="0" algn="ctr" defTabSz="914400" rtl="0" eaLnBrk="1" latinLnBrk="1" hangingPunct="1">
              <a:spcBef>
                <a:spcPts val="0"/>
              </a:spcBef>
              <a:spcAft>
                <a:spcPts val="500"/>
              </a:spcAft>
              <a:buClr>
                <a:srgbClr val="F3723D"/>
              </a:buClr>
              <a:buNone/>
              <a:defRPr lang="en-GB" altLang="ko-KR" sz="1300" kern="1200" cap="all" spc="100" dirty="0">
                <a:solidFill>
                  <a:schemeClr val="bg1"/>
                </a:solidFill>
                <a:latin typeface="Kobern" pitchFamily="2" charset="77"/>
                <a:ea typeface="+mn-ea"/>
                <a:cs typeface="+mn-cs"/>
              </a:defRPr>
            </a:lvl1pPr>
          </a:lstStyle>
          <a:p>
            <a:pPr lvl="0"/>
            <a:r>
              <a:rPr lang="en-GB" altLang="ko-KR"/>
              <a:t>Sub Heading</a:t>
            </a:r>
          </a:p>
        </p:txBody>
      </p:sp>
      <p:cxnSp>
        <p:nvCxnSpPr>
          <p:cNvPr id="8" name="Straight Connector 7">
            <a:extLst>
              <a:ext uri="{FF2B5EF4-FFF2-40B4-BE49-F238E27FC236}">
                <a16:creationId xmlns:a16="http://schemas.microsoft.com/office/drawing/2014/main" id="{687BB62D-96D4-F848-A494-A3C574BCDD4A}"/>
              </a:ext>
            </a:extLst>
          </p:cNvPr>
          <p:cNvCxnSpPr>
            <a:cxnSpLocks/>
          </p:cNvCxnSpPr>
          <p:nvPr userDrawn="1"/>
        </p:nvCxnSpPr>
        <p:spPr>
          <a:xfrm flipH="1">
            <a:off x="845985" y="2893968"/>
            <a:ext cx="7452031"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10" name="Text Placeholder 9">
            <a:extLst>
              <a:ext uri="{FF2B5EF4-FFF2-40B4-BE49-F238E27FC236}">
                <a16:creationId xmlns:a16="http://schemas.microsoft.com/office/drawing/2014/main" id="{88406246-BBBE-CD4D-975A-579E53A1D6C1}"/>
              </a:ext>
            </a:extLst>
          </p:cNvPr>
          <p:cNvSpPr>
            <a:spLocks noGrp="1"/>
          </p:cNvSpPr>
          <p:nvPr>
            <p:ph type="body" sz="quarter" idx="12" hasCustomPrompt="1"/>
          </p:nvPr>
        </p:nvSpPr>
        <p:spPr>
          <a:xfrm>
            <a:off x="845985" y="1187615"/>
            <a:ext cx="7452031" cy="1384132"/>
          </a:xfrm>
          <a:prstGeom prst="rect">
            <a:avLst/>
          </a:prstGeom>
        </p:spPr>
        <p:txBody>
          <a:bodyPr anchor="b"/>
          <a:lstStyle>
            <a:lvl1pPr marL="0" indent="0" algn="ctr" defTabSz="914400" rtl="0" eaLnBrk="1" latinLnBrk="1" hangingPunct="1">
              <a:lnSpc>
                <a:spcPct val="90000"/>
              </a:lnSpc>
              <a:spcBef>
                <a:spcPct val="20000"/>
              </a:spcBef>
              <a:buNone/>
              <a:defRPr lang="en-GB" altLang="ko-KR" sz="3600" kern="1200" dirty="0">
                <a:solidFill>
                  <a:srgbClr val="F3723D"/>
                </a:solidFill>
                <a:latin typeface="Kobern" pitchFamily="2" charset="77"/>
                <a:ea typeface="+mn-ea"/>
                <a:cs typeface="+mn-cs"/>
              </a:defRPr>
            </a:lvl1pPr>
          </a:lstStyle>
          <a:p>
            <a:pPr lvl="0"/>
            <a:r>
              <a:rPr lang="en-GB" altLang="ko-KR"/>
              <a:t>Main Heading</a:t>
            </a:r>
          </a:p>
        </p:txBody>
      </p:sp>
      <p:sp>
        <p:nvSpPr>
          <p:cNvPr id="11" name="TextBox 10">
            <a:extLst>
              <a:ext uri="{FF2B5EF4-FFF2-40B4-BE49-F238E27FC236}">
                <a16:creationId xmlns:a16="http://schemas.microsoft.com/office/drawing/2014/main" id="{C437E891-7982-6B48-A969-AAFF0578950C}"/>
              </a:ext>
            </a:extLst>
          </p:cNvPr>
          <p:cNvSpPr txBox="1"/>
          <p:nvPr userDrawn="1"/>
        </p:nvSpPr>
        <p:spPr>
          <a:xfrm>
            <a:off x="3600400" y="4879547"/>
            <a:ext cx="194320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all" spc="200" baseline="0">
                <a:solidFill>
                  <a:schemeClr val="bg1">
                    <a:lumMod val="50000"/>
                  </a:schemeClr>
                </a:solidFill>
                <a:latin typeface="Kobern" pitchFamily="2" charset="77"/>
                <a:ea typeface="Cambria Math" panose="02040503050406030204" pitchFamily="18" charset="0"/>
              </a:rPr>
              <a:t>Strictly Confidential </a:t>
            </a:r>
          </a:p>
        </p:txBody>
      </p:sp>
      <p:sp>
        <p:nvSpPr>
          <p:cNvPr id="9" name="TextBox 8">
            <a:extLst>
              <a:ext uri="{FF2B5EF4-FFF2-40B4-BE49-F238E27FC236}">
                <a16:creationId xmlns:a16="http://schemas.microsoft.com/office/drawing/2014/main" id="{96A6D7A2-E283-874A-86CA-1F20182BD558}"/>
              </a:ext>
            </a:extLst>
          </p:cNvPr>
          <p:cNvSpPr txBox="1"/>
          <p:nvPr userDrawn="1"/>
        </p:nvSpPr>
        <p:spPr>
          <a:xfrm>
            <a:off x="18976" y="4879547"/>
            <a:ext cx="25368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2025 | Lakshmikumaran &amp; Sridharan</a:t>
            </a:r>
          </a:p>
        </p:txBody>
      </p:sp>
      <p:sp>
        <p:nvSpPr>
          <p:cNvPr id="12" name="TextBox 11">
            <a:extLst>
              <a:ext uri="{FF2B5EF4-FFF2-40B4-BE49-F238E27FC236}">
                <a16:creationId xmlns:a16="http://schemas.microsoft.com/office/drawing/2014/main" id="{5514D5E6-FBC3-6B4C-97AA-3CDF54FB88A7}"/>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a:t>
            </a:r>
            <a:fld id="{C3E422BB-8672-794B-8219-0F273464E628}" type="slidenum">
              <a:rPr lang="en-US" sz="800" b="0" i="0" cap="none" spc="100" baseline="0" smtClean="0">
                <a:solidFill>
                  <a:schemeClr val="bg1">
                    <a:lumMod val="50000"/>
                  </a:schemeClr>
                </a:solidFill>
                <a:latin typeface="Kobern" pitchFamily="2" charset="77"/>
                <a:ea typeface="Cambria Math" panose="020405030504060302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bg1">
                  <a:lumMod val="50000"/>
                </a:schemeClr>
              </a:solidFill>
              <a:latin typeface="Kobern" pitchFamily="2" charset="77"/>
              <a:ea typeface="Cambria Math" panose="02040503050406030204" pitchFamily="18" charset="0"/>
            </a:endParaRPr>
          </a:p>
        </p:txBody>
      </p:sp>
    </p:spTree>
    <p:extLst>
      <p:ext uri="{BB962C8B-B14F-4D97-AF65-F5344CB8AC3E}">
        <p14:creationId xmlns:p14="http://schemas.microsoft.com/office/powerpoint/2010/main" val="4052143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68">
          <p15:clr>
            <a:srgbClr val="FBAE40"/>
          </p15:clr>
        </p15:guide>
        <p15:guide id="6" pos="5692">
          <p15:clr>
            <a:srgbClr val="FBAE40"/>
          </p15:clr>
        </p15:guide>
        <p15:guide id="7" pos="521">
          <p15:clr>
            <a:srgbClr val="FBAE40"/>
          </p15:clr>
        </p15:guide>
        <p15:guide id="8" orient="horz" pos="3117">
          <p15:clr>
            <a:srgbClr val="FBAE40"/>
          </p15:clr>
        </p15:guide>
        <p15:guide id="9" pos="555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Cover Slide_Style1">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27817E6F-0903-3346-80AD-A41D1A2ABE30}"/>
              </a:ext>
            </a:extLst>
          </p:cNvPr>
          <p:cNvSpPr>
            <a:spLocks noGrp="1"/>
          </p:cNvSpPr>
          <p:nvPr>
            <p:ph type="body" sz="quarter" idx="14" hasCustomPrompt="1"/>
          </p:nvPr>
        </p:nvSpPr>
        <p:spPr>
          <a:xfrm>
            <a:off x="298199" y="368655"/>
            <a:ext cx="4173064" cy="415896"/>
          </a:xfrm>
          <a:prstGeom prst="rect">
            <a:avLst/>
          </a:prstGeom>
        </p:spPr>
        <p:txBody>
          <a:bodyPr anchor="t"/>
          <a:lstStyle>
            <a:lvl1pPr marL="0" indent="0" algn="l">
              <a:buNone/>
              <a:defRPr sz="1000" b="0" i="0" baseline="0">
                <a:solidFill>
                  <a:schemeClr val="bg1"/>
                </a:solidFill>
                <a:latin typeface="Kobern Light" pitchFamily="2" charset="77"/>
                <a:cs typeface="Arial" pitchFamily="34" charset="0"/>
              </a:defRPr>
            </a:lvl1pPr>
          </a:lstStyle>
          <a:p>
            <a:pPr lvl="0"/>
            <a:r>
              <a:rPr lang="en-US" altLang="ko-KR"/>
              <a:t>Committed to International Standards in Information Security</a:t>
            </a:r>
          </a:p>
        </p:txBody>
      </p:sp>
      <p:sp>
        <p:nvSpPr>
          <p:cNvPr id="15" name="Text Placeholder 9">
            <a:extLst>
              <a:ext uri="{FF2B5EF4-FFF2-40B4-BE49-F238E27FC236}">
                <a16:creationId xmlns:a16="http://schemas.microsoft.com/office/drawing/2014/main" id="{7C6873C5-13CA-684B-A1B5-5758FB24E344}"/>
              </a:ext>
            </a:extLst>
          </p:cNvPr>
          <p:cNvSpPr>
            <a:spLocks noGrp="1"/>
          </p:cNvSpPr>
          <p:nvPr>
            <p:ph type="body" sz="quarter" idx="15" hasCustomPrompt="1"/>
          </p:nvPr>
        </p:nvSpPr>
        <p:spPr>
          <a:xfrm>
            <a:off x="294551" y="1656357"/>
            <a:ext cx="3885032" cy="595950"/>
          </a:xfrm>
          <a:prstGeom prst="rect">
            <a:avLst/>
          </a:prstGeom>
        </p:spPr>
        <p:txBody>
          <a:bodyPr anchor="ctr"/>
          <a:lstStyle>
            <a:lvl1pPr marL="0" indent="0" algn="l">
              <a:buNone/>
              <a:defRPr sz="2000" b="0" i="0" cap="all" baseline="0">
                <a:solidFill>
                  <a:schemeClr val="bg1"/>
                </a:solidFill>
                <a:latin typeface="Kobern DemiBold Italic" pitchFamily="2" charset="77"/>
                <a:cs typeface="Arial" pitchFamily="34" charset="0"/>
              </a:defRPr>
            </a:lvl1pPr>
          </a:lstStyle>
          <a:p>
            <a:pPr lvl="0"/>
            <a:r>
              <a:rPr lang="en-US" altLang="ko-KR"/>
              <a:t>Thank You!</a:t>
            </a:r>
          </a:p>
        </p:txBody>
      </p:sp>
      <p:sp>
        <p:nvSpPr>
          <p:cNvPr id="18" name="Text Placeholder 9">
            <a:extLst>
              <a:ext uri="{FF2B5EF4-FFF2-40B4-BE49-F238E27FC236}">
                <a16:creationId xmlns:a16="http://schemas.microsoft.com/office/drawing/2014/main" id="{17AE13F7-A83D-5648-B869-6A6D171A7B22}"/>
              </a:ext>
            </a:extLst>
          </p:cNvPr>
          <p:cNvSpPr>
            <a:spLocks noGrp="1"/>
          </p:cNvSpPr>
          <p:nvPr>
            <p:ph type="body" sz="quarter" idx="17" hasCustomPrompt="1"/>
          </p:nvPr>
        </p:nvSpPr>
        <p:spPr>
          <a:xfrm>
            <a:off x="4975534" y="790282"/>
            <a:ext cx="1656182" cy="3653675"/>
          </a:xfrm>
          <a:prstGeom prst="rect">
            <a:avLst/>
          </a:prstGeom>
        </p:spPr>
        <p:txBody>
          <a:bodyPr anchor="t"/>
          <a:lstStyle>
            <a:lvl1pPr marL="0" indent="0" algn="l">
              <a:lnSpc>
                <a:spcPct val="100000"/>
              </a:lnSpc>
              <a:buNone/>
              <a:defRPr sz="900" b="0" i="0" baseline="0">
                <a:solidFill>
                  <a:schemeClr val="bg1"/>
                </a:solidFill>
                <a:latin typeface="Kobern Medium" pitchFamily="2" charset="77"/>
                <a:cs typeface="Arial" pitchFamily="34" charset="0"/>
              </a:defRPr>
            </a:lvl1pPr>
          </a:lstStyle>
          <a:p>
            <a:pPr lvl="0"/>
            <a:r>
              <a:rPr lang="en-US" altLang="ko-KR" cap="all"/>
              <a:t>New Delhi</a:t>
            </a:r>
          </a:p>
          <a:p>
            <a:pPr lvl="0"/>
            <a:r>
              <a:rPr lang="en-US" altLang="ko-KR" err="1"/>
              <a:t>Lsdel@lakshmisri.com</a:t>
            </a:r>
            <a:endParaRPr lang="en-US" altLang="ko-KR"/>
          </a:p>
          <a:p>
            <a:pPr lvl="0"/>
            <a:endParaRPr lang="en-US" altLang="ko-KR"/>
          </a:p>
          <a:p>
            <a:pPr lvl="0"/>
            <a:r>
              <a:rPr lang="en-US" altLang="ko-KR" cap="all"/>
              <a:t>Mumbai</a:t>
            </a:r>
          </a:p>
          <a:p>
            <a:pPr lvl="0"/>
            <a:r>
              <a:rPr lang="en-US" altLang="ko-KR" err="1"/>
              <a:t>Lsbom@lakshmisri.com</a:t>
            </a:r>
            <a:endParaRPr lang="en-US" altLang="ko-KR"/>
          </a:p>
          <a:p>
            <a:pPr lvl="0"/>
            <a:endParaRPr lang="en-US" altLang="ko-KR"/>
          </a:p>
          <a:p>
            <a:pPr lvl="0"/>
            <a:r>
              <a:rPr lang="en-US" altLang="ko-KR" cap="all"/>
              <a:t>Chennai</a:t>
            </a:r>
          </a:p>
          <a:p>
            <a:pPr lvl="0"/>
            <a:r>
              <a:rPr lang="en-US" altLang="ko-KR" err="1"/>
              <a:t>Lsmds@lakshmisri.com</a:t>
            </a:r>
            <a:endParaRPr lang="en-US" altLang="ko-KR"/>
          </a:p>
          <a:p>
            <a:pPr lvl="0"/>
            <a:endParaRPr lang="en-US" altLang="ko-KR"/>
          </a:p>
          <a:p>
            <a:pPr lvl="0"/>
            <a:r>
              <a:rPr lang="en-US" altLang="ko-KR" cap="all"/>
              <a:t>Bengaluru</a:t>
            </a:r>
          </a:p>
          <a:p>
            <a:pPr lvl="0"/>
            <a:r>
              <a:rPr lang="en-US" altLang="ko-KR" err="1"/>
              <a:t>Lsblr@lakshmisri.com</a:t>
            </a:r>
            <a:endParaRPr lang="en-US" altLang="ko-KR"/>
          </a:p>
          <a:p>
            <a:pPr lvl="0"/>
            <a:endParaRPr lang="en-US" altLang="ko-KR"/>
          </a:p>
          <a:p>
            <a:pPr lvl="0"/>
            <a:r>
              <a:rPr lang="en-US" altLang="ko-KR" cap="all"/>
              <a:t>Hyderabad</a:t>
            </a:r>
          </a:p>
          <a:p>
            <a:pPr lvl="0"/>
            <a:r>
              <a:rPr lang="en-US" altLang="ko-KR" err="1"/>
              <a:t>Lshyd@lakshmisri.com</a:t>
            </a:r>
            <a:endParaRPr lang="en-US" altLang="ko-KR"/>
          </a:p>
          <a:p>
            <a:pPr lvl="0"/>
            <a:endParaRPr lang="en-US" altLang="ko-KR"/>
          </a:p>
          <a:p>
            <a:pPr lvl="0"/>
            <a:r>
              <a:rPr lang="en-US" altLang="ko-KR" cap="all"/>
              <a:t>Ahmedabad</a:t>
            </a:r>
          </a:p>
          <a:p>
            <a:pPr lvl="0"/>
            <a:r>
              <a:rPr lang="en-US" altLang="ko-KR" err="1"/>
              <a:t>Lsahd@lakshmisri.com</a:t>
            </a:r>
            <a:endParaRPr lang="en-US" altLang="ko-KR"/>
          </a:p>
          <a:p>
            <a:pPr lvl="0"/>
            <a:endParaRPr lang="en-US" altLang="ko-KR"/>
          </a:p>
          <a:p>
            <a:pPr lvl="0"/>
            <a:r>
              <a:rPr lang="en-US" altLang="ko-KR" cap="all"/>
              <a:t>Pune</a:t>
            </a:r>
          </a:p>
          <a:p>
            <a:pPr lvl="0"/>
            <a:r>
              <a:rPr lang="en-US" altLang="ko-KR" err="1"/>
              <a:t>Lspune@lakshmisri.com</a:t>
            </a:r>
            <a:endParaRPr lang="en-US" altLang="ko-KR"/>
          </a:p>
          <a:p>
            <a:pPr lvl="0"/>
            <a:endParaRPr lang="en-US" altLang="ko-KR"/>
          </a:p>
          <a:p>
            <a:pPr lvl="0"/>
            <a:endParaRPr lang="en-US" altLang="ko-KR"/>
          </a:p>
        </p:txBody>
      </p:sp>
      <p:sp>
        <p:nvSpPr>
          <p:cNvPr id="19" name="Text Placeholder 9">
            <a:extLst>
              <a:ext uri="{FF2B5EF4-FFF2-40B4-BE49-F238E27FC236}">
                <a16:creationId xmlns:a16="http://schemas.microsoft.com/office/drawing/2014/main" id="{DF600D09-95B1-DC4A-86C2-2BA7C53D9C6C}"/>
              </a:ext>
            </a:extLst>
          </p:cNvPr>
          <p:cNvSpPr>
            <a:spLocks noGrp="1"/>
          </p:cNvSpPr>
          <p:nvPr>
            <p:ph type="body" sz="quarter" idx="18" hasCustomPrompt="1"/>
          </p:nvPr>
        </p:nvSpPr>
        <p:spPr>
          <a:xfrm>
            <a:off x="6773854" y="790282"/>
            <a:ext cx="1656182" cy="3653673"/>
          </a:xfrm>
          <a:prstGeom prst="rect">
            <a:avLst/>
          </a:prstGeom>
        </p:spPr>
        <p:txBody>
          <a:bodyPr anchor="t"/>
          <a:lstStyle>
            <a:lvl1pPr marL="0" indent="0" algn="l">
              <a:buNone/>
              <a:defRPr sz="900" b="0" i="0" baseline="0">
                <a:solidFill>
                  <a:schemeClr val="bg1"/>
                </a:solidFill>
                <a:latin typeface="Kobern Medium" pitchFamily="2" charset="77"/>
                <a:cs typeface="Arial" pitchFamily="34" charset="0"/>
              </a:defRPr>
            </a:lvl1pPr>
          </a:lstStyle>
          <a:p>
            <a:pPr lvl="0"/>
            <a:r>
              <a:rPr lang="en-US" altLang="ko-KR" cap="all">
                <a:solidFill>
                  <a:schemeClr val="bg1"/>
                </a:solidFill>
              </a:rPr>
              <a:t>Kolkata</a:t>
            </a:r>
          </a:p>
          <a:p>
            <a:pPr lvl="0"/>
            <a:r>
              <a:rPr lang="en-US" altLang="ko-KR" err="1">
                <a:solidFill>
                  <a:schemeClr val="bg1"/>
                </a:solidFill>
              </a:rPr>
              <a:t>Lskolkata@lakshmisri.com</a:t>
            </a:r>
            <a:endParaRPr lang="en-US" altLang="ko-KR">
              <a:solidFill>
                <a:schemeClr val="bg1"/>
              </a:solidFill>
            </a:endParaRPr>
          </a:p>
          <a:p>
            <a:pPr lvl="0"/>
            <a:endParaRPr lang="en-US" altLang="ko-KR">
              <a:solidFill>
                <a:schemeClr val="bg1"/>
              </a:solidFill>
            </a:endParaRPr>
          </a:p>
          <a:p>
            <a:pPr lvl="0"/>
            <a:r>
              <a:rPr lang="en-US" altLang="ko-KR" cap="all">
                <a:solidFill>
                  <a:schemeClr val="bg1"/>
                </a:solidFill>
              </a:rPr>
              <a:t>Chandigarh</a:t>
            </a:r>
          </a:p>
          <a:p>
            <a:pPr lvl="0"/>
            <a:r>
              <a:rPr lang="en-US" altLang="ko-KR" err="1">
                <a:solidFill>
                  <a:schemeClr val="bg1"/>
                </a:solidFill>
              </a:rPr>
              <a:t>Lschd@lakshmisri.com</a:t>
            </a:r>
            <a:endParaRPr lang="en-US" altLang="ko-KR">
              <a:solidFill>
                <a:schemeClr val="bg1"/>
              </a:solidFill>
            </a:endParaRPr>
          </a:p>
          <a:p>
            <a:pPr lvl="0"/>
            <a:endParaRPr lang="en-US" altLang="ko-KR">
              <a:solidFill>
                <a:schemeClr val="bg1"/>
              </a:solidFill>
            </a:endParaRPr>
          </a:p>
          <a:p>
            <a:pPr lvl="0"/>
            <a:r>
              <a:rPr lang="en-US" altLang="ko-KR" cap="all">
                <a:solidFill>
                  <a:schemeClr val="bg1"/>
                </a:solidFill>
              </a:rPr>
              <a:t>Gurugram</a:t>
            </a:r>
          </a:p>
          <a:p>
            <a:pPr lvl="0"/>
            <a:r>
              <a:rPr lang="en-US" altLang="ko-KR" err="1">
                <a:solidFill>
                  <a:schemeClr val="bg1"/>
                </a:solidFill>
              </a:rPr>
              <a:t>Lsgurgaon@lakshmisri.com</a:t>
            </a:r>
            <a:endParaRPr lang="en-US" altLang="ko-KR">
              <a:solidFill>
                <a:schemeClr val="bg1"/>
              </a:solidFill>
            </a:endParaRPr>
          </a:p>
          <a:p>
            <a:pPr lvl="0"/>
            <a:endParaRPr lang="en-US" altLang="ko-KR">
              <a:solidFill>
                <a:schemeClr val="bg1"/>
              </a:solidFill>
            </a:endParaRPr>
          </a:p>
          <a:p>
            <a:pPr lvl="0"/>
            <a:r>
              <a:rPr lang="en-US" altLang="ko-KR" cap="all" err="1">
                <a:solidFill>
                  <a:schemeClr val="bg1"/>
                </a:solidFill>
              </a:rPr>
              <a:t>Prayagraj</a:t>
            </a:r>
            <a:r>
              <a:rPr lang="en-US" altLang="ko-KR" cap="all">
                <a:solidFill>
                  <a:schemeClr val="bg1"/>
                </a:solidFill>
              </a:rPr>
              <a:t> (Allahabad) </a:t>
            </a:r>
          </a:p>
          <a:p>
            <a:pPr lvl="0"/>
            <a:r>
              <a:rPr lang="en-US" altLang="ko-KR" err="1">
                <a:solidFill>
                  <a:schemeClr val="bg1"/>
                </a:solidFill>
              </a:rPr>
              <a:t>Lsallahabad@lakshmisri.com</a:t>
            </a:r>
            <a:endParaRPr lang="en-US" altLang="ko-KR">
              <a:solidFill>
                <a:schemeClr val="bg1"/>
              </a:solidFill>
            </a:endParaRPr>
          </a:p>
          <a:p>
            <a:pPr lvl="0"/>
            <a:endParaRPr lang="en-US" altLang="ko-KR">
              <a:solidFill>
                <a:schemeClr val="bg1"/>
              </a:solidFill>
            </a:endParaRPr>
          </a:p>
          <a:p>
            <a:pPr lvl="0"/>
            <a:r>
              <a:rPr lang="en-US" altLang="ko-KR" cap="all">
                <a:solidFill>
                  <a:schemeClr val="bg1"/>
                </a:solidFill>
              </a:rPr>
              <a:t>Kochi</a:t>
            </a:r>
          </a:p>
          <a:p>
            <a:pPr lvl="0"/>
            <a:r>
              <a:rPr lang="en-US" altLang="ko-KR" err="1">
                <a:solidFill>
                  <a:schemeClr val="bg1"/>
                </a:solidFill>
              </a:rPr>
              <a:t>Lskochi@lakshmisri.com</a:t>
            </a:r>
            <a:endParaRPr lang="en-US" altLang="ko-KR">
              <a:solidFill>
                <a:schemeClr val="bg1"/>
              </a:solidFill>
            </a:endParaRPr>
          </a:p>
          <a:p>
            <a:pPr lvl="0"/>
            <a:endParaRPr lang="en-US" altLang="ko-KR">
              <a:solidFill>
                <a:schemeClr val="bg1"/>
              </a:solidFill>
            </a:endParaRPr>
          </a:p>
          <a:p>
            <a:pPr lvl="0"/>
            <a:r>
              <a:rPr lang="en-US" altLang="ko-KR" cap="all">
                <a:solidFill>
                  <a:schemeClr val="bg1"/>
                </a:solidFill>
              </a:rPr>
              <a:t>Jaipur</a:t>
            </a:r>
          </a:p>
          <a:p>
            <a:pPr lvl="0"/>
            <a:r>
              <a:rPr lang="en-US" altLang="ko-KR" err="1">
                <a:solidFill>
                  <a:schemeClr val="bg1"/>
                </a:solidFill>
              </a:rPr>
              <a:t>Lsjaipur@lakshmisri.com</a:t>
            </a:r>
            <a:endParaRPr lang="en-US" altLang="ko-KR">
              <a:solidFill>
                <a:schemeClr val="bg1"/>
              </a:solidFill>
            </a:endParaRPr>
          </a:p>
          <a:p>
            <a:pPr lvl="0"/>
            <a:endParaRPr lang="en-US" altLang="ko-KR">
              <a:solidFill>
                <a:schemeClr val="bg1"/>
              </a:solidFill>
            </a:endParaRPr>
          </a:p>
          <a:p>
            <a:pPr lvl="0"/>
            <a:endParaRPr lang="en-US" altLang="ko-KR">
              <a:solidFill>
                <a:schemeClr val="tx1">
                  <a:lumMod val="75000"/>
                  <a:lumOff val="25000"/>
                </a:schemeClr>
              </a:solidFill>
            </a:endParaRPr>
          </a:p>
        </p:txBody>
      </p:sp>
      <p:sp>
        <p:nvSpPr>
          <p:cNvPr id="20" name="Text Placeholder 9">
            <a:extLst>
              <a:ext uri="{FF2B5EF4-FFF2-40B4-BE49-F238E27FC236}">
                <a16:creationId xmlns:a16="http://schemas.microsoft.com/office/drawing/2014/main" id="{07BC750E-3434-B144-B236-8CEC35A637F9}"/>
              </a:ext>
            </a:extLst>
          </p:cNvPr>
          <p:cNvSpPr>
            <a:spLocks noGrp="1"/>
          </p:cNvSpPr>
          <p:nvPr>
            <p:ph type="body" sz="quarter" idx="19" hasCustomPrompt="1"/>
          </p:nvPr>
        </p:nvSpPr>
        <p:spPr>
          <a:xfrm>
            <a:off x="4975532" y="370609"/>
            <a:ext cx="3454504" cy="328924"/>
          </a:xfrm>
          <a:prstGeom prst="rect">
            <a:avLst/>
          </a:prstGeom>
        </p:spPr>
        <p:txBody>
          <a:bodyPr anchor="t"/>
          <a:lstStyle>
            <a:lvl1pPr marL="0" indent="0" algn="l">
              <a:buNone/>
              <a:defRPr sz="1400" b="1" i="0" baseline="0">
                <a:solidFill>
                  <a:schemeClr val="bg1"/>
                </a:solidFill>
                <a:latin typeface="Kobern DemiBold" pitchFamily="2" charset="77"/>
                <a:cs typeface="Arial" pitchFamily="34" charset="0"/>
              </a:defRPr>
            </a:lvl1pPr>
          </a:lstStyle>
          <a:p>
            <a:pPr lvl="0"/>
            <a:r>
              <a:rPr lang="en-US" altLang="ko-KR"/>
              <a:t>LOCATIONS</a:t>
            </a:r>
          </a:p>
        </p:txBody>
      </p:sp>
      <p:pic>
        <p:nvPicPr>
          <p:cNvPr id="26" name="Picture 25">
            <a:extLst>
              <a:ext uri="{FF2B5EF4-FFF2-40B4-BE49-F238E27FC236}">
                <a16:creationId xmlns:a16="http://schemas.microsoft.com/office/drawing/2014/main" id="{3B211D67-1D1C-0145-A8A3-7E38CD9FA9E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24547" y="719329"/>
            <a:ext cx="1022380" cy="758540"/>
          </a:xfrm>
          <a:prstGeom prst="rect">
            <a:avLst/>
          </a:prstGeom>
        </p:spPr>
      </p:pic>
      <p:sp>
        <p:nvSpPr>
          <p:cNvPr id="37" name="Text Placeholder 9">
            <a:extLst>
              <a:ext uri="{FF2B5EF4-FFF2-40B4-BE49-F238E27FC236}">
                <a16:creationId xmlns:a16="http://schemas.microsoft.com/office/drawing/2014/main" id="{36CB8175-088B-4A42-9C42-CF30046F0653}"/>
              </a:ext>
            </a:extLst>
          </p:cNvPr>
          <p:cNvSpPr>
            <a:spLocks noGrp="1"/>
          </p:cNvSpPr>
          <p:nvPr>
            <p:ph type="body" sz="quarter" idx="20" hasCustomPrompt="1"/>
          </p:nvPr>
        </p:nvSpPr>
        <p:spPr>
          <a:xfrm>
            <a:off x="298198" y="2364337"/>
            <a:ext cx="4273801" cy="252896"/>
          </a:xfrm>
          <a:prstGeom prst="rect">
            <a:avLst/>
          </a:prstGeom>
        </p:spPr>
        <p:txBody>
          <a:bodyPr anchor="t"/>
          <a:lstStyle>
            <a:lvl1pPr marL="0" indent="0" algn="l" defTabSz="914400" rtl="0" eaLnBrk="1" latinLnBrk="1" hangingPunct="1">
              <a:spcBef>
                <a:spcPct val="20000"/>
              </a:spcBef>
              <a:buFont typeface="Arial" pitchFamily="34" charset="0"/>
              <a:buNone/>
              <a:defRPr lang="en-US" altLang="ko-KR" sz="1000" kern="1200" cap="all" spc="60">
                <a:solidFill>
                  <a:srgbClr val="F3723D"/>
                </a:solidFill>
                <a:latin typeface="Kobern Medium" pitchFamily="2" charset="77"/>
                <a:ea typeface="+mn-ea"/>
                <a:cs typeface="Arial" pitchFamily="34" charset="0"/>
              </a:defRPr>
            </a:lvl1pPr>
          </a:lstStyle>
          <a:p>
            <a:pPr marL="0" indent="0">
              <a:buNone/>
              <a:defRPr/>
            </a:pPr>
            <a:r>
              <a:rPr lang="en-US" sz="1000" cap="all" spc="60">
                <a:solidFill>
                  <a:srgbClr val="F3723D"/>
                </a:solidFill>
                <a:latin typeface="Kobern Medium" pitchFamily="2" charset="77"/>
                <a:cs typeface="Arial" pitchFamily="34" charset="0"/>
              </a:rPr>
              <a:t>FOR any support or information write to:</a:t>
            </a:r>
          </a:p>
        </p:txBody>
      </p:sp>
      <p:sp>
        <p:nvSpPr>
          <p:cNvPr id="38" name="Text Placeholder 9">
            <a:extLst>
              <a:ext uri="{FF2B5EF4-FFF2-40B4-BE49-F238E27FC236}">
                <a16:creationId xmlns:a16="http://schemas.microsoft.com/office/drawing/2014/main" id="{B6A85FCF-1FED-6044-A6DD-4D19B5DBF689}"/>
              </a:ext>
            </a:extLst>
          </p:cNvPr>
          <p:cNvSpPr>
            <a:spLocks noGrp="1"/>
          </p:cNvSpPr>
          <p:nvPr>
            <p:ph type="body" sz="quarter" idx="21" hasCustomPrompt="1"/>
          </p:nvPr>
        </p:nvSpPr>
        <p:spPr>
          <a:xfrm>
            <a:off x="298199" y="2613947"/>
            <a:ext cx="3885032" cy="328924"/>
          </a:xfrm>
          <a:prstGeom prst="rect">
            <a:avLst/>
          </a:prstGeom>
        </p:spPr>
        <p:txBody>
          <a:bodyPr anchor="t"/>
          <a:lstStyle>
            <a:lvl1pPr marL="0" indent="0" algn="l" defTabSz="914400" rtl="0" eaLnBrk="1" fontAlgn="base" latinLnBrk="1" hangingPunct="1">
              <a:spcBef>
                <a:spcPct val="20000"/>
              </a:spcBef>
              <a:spcAft>
                <a:spcPct val="0"/>
              </a:spcAft>
              <a:buFont typeface="Arial" pitchFamily="34" charset="0"/>
              <a:buNone/>
              <a:defRPr lang="en-US" sz="1050" kern="1200" dirty="0">
                <a:solidFill>
                  <a:srgbClr val="F3723D"/>
                </a:solidFill>
                <a:latin typeface="Kobern Light"/>
                <a:ea typeface="+mn-ea"/>
                <a:cs typeface="Arial" pitchFamily="34" charset="0"/>
              </a:defRPr>
            </a:lvl1pPr>
          </a:lstStyle>
          <a:p>
            <a:pPr marL="0" indent="0" fontAlgn="base">
              <a:spcAft>
                <a:spcPct val="0"/>
              </a:spcAft>
              <a:buNone/>
            </a:pPr>
            <a:r>
              <a:rPr lang="en-US" altLang="en-US" sz="1000" err="1">
                <a:solidFill>
                  <a:srgbClr val="F3723D"/>
                </a:solidFill>
                <a:latin typeface="Kobern Light"/>
                <a:cs typeface="Arial" pitchFamily="34" charset="0"/>
              </a:rPr>
              <a:t>xxxxxx@lakshmisri.com</a:t>
            </a:r>
            <a:endParaRPr lang="en-US" altLang="en-US" sz="1000">
              <a:solidFill>
                <a:srgbClr val="F3723D"/>
              </a:solidFill>
              <a:latin typeface="Kobern Light"/>
              <a:cs typeface="Arial" pitchFamily="34" charset="0"/>
            </a:endParaRPr>
          </a:p>
        </p:txBody>
      </p:sp>
      <p:cxnSp>
        <p:nvCxnSpPr>
          <p:cNvPr id="22" name="Straight Connector 21">
            <a:extLst>
              <a:ext uri="{FF2B5EF4-FFF2-40B4-BE49-F238E27FC236}">
                <a16:creationId xmlns:a16="http://schemas.microsoft.com/office/drawing/2014/main" id="{A6A3EA77-6563-4846-99C0-32AC35C0BF32}"/>
              </a:ext>
            </a:extLst>
          </p:cNvPr>
          <p:cNvCxnSpPr/>
          <p:nvPr userDrawn="1"/>
        </p:nvCxnSpPr>
        <p:spPr>
          <a:xfrm>
            <a:off x="295814" y="339502"/>
            <a:ext cx="3886641" cy="0"/>
          </a:xfrm>
          <a:prstGeom prst="line">
            <a:avLst/>
          </a:prstGeom>
          <a:ln w="3810">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C46165A4-27E8-F34F-975A-A0ED36DE0AB9}"/>
              </a:ext>
            </a:extLst>
          </p:cNvPr>
          <p:cNvCxnSpPr/>
          <p:nvPr userDrawn="1"/>
        </p:nvCxnSpPr>
        <p:spPr>
          <a:xfrm>
            <a:off x="292941" y="2265689"/>
            <a:ext cx="4212000" cy="0"/>
          </a:xfrm>
          <a:prstGeom prst="line">
            <a:avLst/>
          </a:prstGeom>
          <a:ln w="3810">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01A2146B-30E1-9141-AA8B-EC7C34B4FF32}"/>
              </a:ext>
            </a:extLst>
          </p:cNvPr>
          <p:cNvCxnSpPr/>
          <p:nvPr userDrawn="1"/>
        </p:nvCxnSpPr>
        <p:spPr>
          <a:xfrm>
            <a:off x="292941" y="1654090"/>
            <a:ext cx="4212000" cy="0"/>
          </a:xfrm>
          <a:prstGeom prst="line">
            <a:avLst/>
          </a:prstGeom>
          <a:ln w="3810">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C79DAAA6-9F8C-F847-8C3A-9DC3008B71F3}"/>
              </a:ext>
            </a:extLst>
          </p:cNvPr>
          <p:cNvCxnSpPr/>
          <p:nvPr userDrawn="1"/>
        </p:nvCxnSpPr>
        <p:spPr>
          <a:xfrm>
            <a:off x="4973147" y="339502"/>
            <a:ext cx="3455935" cy="0"/>
          </a:xfrm>
          <a:prstGeom prst="line">
            <a:avLst/>
          </a:prstGeom>
          <a:ln w="3810">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093B786D-D745-BF40-B9ED-2D27FCC3C81C}"/>
              </a:ext>
            </a:extLst>
          </p:cNvPr>
          <p:cNvCxnSpPr/>
          <p:nvPr userDrawn="1"/>
        </p:nvCxnSpPr>
        <p:spPr>
          <a:xfrm>
            <a:off x="4973147" y="699542"/>
            <a:ext cx="3455935" cy="0"/>
          </a:xfrm>
          <a:prstGeom prst="line">
            <a:avLst/>
          </a:prstGeom>
          <a:ln w="3810">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02CCA12C-AB71-3149-8734-99AE5353D057}"/>
              </a:ext>
            </a:extLst>
          </p:cNvPr>
          <p:cNvSpPr txBox="1"/>
          <p:nvPr userDrawn="1"/>
        </p:nvSpPr>
        <p:spPr>
          <a:xfrm>
            <a:off x="304557" y="4621261"/>
            <a:ext cx="2521296" cy="276999"/>
          </a:xfrm>
          <a:prstGeom prst="rect">
            <a:avLst/>
          </a:prstGeom>
          <a:noFill/>
        </p:spPr>
        <p:txBody>
          <a:bodyPr wrap="square" rtlCol="0">
            <a:spAutoFit/>
          </a:bodyPr>
          <a:lstStyle/>
          <a:p>
            <a:pPr algn="l"/>
            <a:r>
              <a:rPr lang="en-US" sz="1200" b="0" i="0" spc="100" baseline="0">
                <a:solidFill>
                  <a:schemeClr val="bg1"/>
                </a:solidFill>
                <a:latin typeface="Kobern" pitchFamily="2" charset="77"/>
              </a:rPr>
              <a:t>exceeding expectations</a:t>
            </a:r>
          </a:p>
        </p:txBody>
      </p:sp>
      <p:sp>
        <p:nvSpPr>
          <p:cNvPr id="24" name="TextBox 23">
            <a:extLst>
              <a:ext uri="{FF2B5EF4-FFF2-40B4-BE49-F238E27FC236}">
                <a16:creationId xmlns:a16="http://schemas.microsoft.com/office/drawing/2014/main" id="{0D189EFB-5034-924A-8B0D-0A5083FAF037}"/>
              </a:ext>
            </a:extLst>
          </p:cNvPr>
          <p:cNvSpPr txBox="1"/>
          <p:nvPr userDrawn="1"/>
        </p:nvSpPr>
        <p:spPr>
          <a:xfrm>
            <a:off x="304557" y="4818225"/>
            <a:ext cx="1225152" cy="200055"/>
          </a:xfrm>
          <a:prstGeom prst="rect">
            <a:avLst/>
          </a:prstGeom>
          <a:noFill/>
        </p:spPr>
        <p:txBody>
          <a:bodyPr wrap="square" rtlCol="0">
            <a:spAutoFit/>
          </a:bodyPr>
          <a:lstStyle/>
          <a:p>
            <a:pPr algn="l"/>
            <a:r>
              <a:rPr lang="en-US" sz="700" b="0" i="0" spc="200" baseline="0">
                <a:solidFill>
                  <a:schemeClr val="bg1"/>
                </a:solidFill>
                <a:latin typeface="Kobern Light" pitchFamily="2" charset="77"/>
              </a:rPr>
              <a:t>SINCE 1985</a:t>
            </a:r>
          </a:p>
        </p:txBody>
      </p:sp>
      <p:pic>
        <p:nvPicPr>
          <p:cNvPr id="39" name="Picture 38">
            <a:extLst>
              <a:ext uri="{FF2B5EF4-FFF2-40B4-BE49-F238E27FC236}">
                <a16:creationId xmlns:a16="http://schemas.microsoft.com/office/drawing/2014/main" id="{C015A3CF-BFE5-0147-903D-9E95853C9AF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6552" y="3989220"/>
            <a:ext cx="1867674" cy="567773"/>
          </a:xfrm>
          <a:prstGeom prst="rect">
            <a:avLst/>
          </a:prstGeom>
        </p:spPr>
      </p:pic>
      <p:sp>
        <p:nvSpPr>
          <p:cNvPr id="21" name="Rectangle 20">
            <a:extLst>
              <a:ext uri="{FF2B5EF4-FFF2-40B4-BE49-F238E27FC236}">
                <a16:creationId xmlns:a16="http://schemas.microsoft.com/office/drawing/2014/main" id="{7145C8D2-7308-7D41-A0BC-BC60C8EED61A}"/>
              </a:ext>
            </a:extLst>
          </p:cNvPr>
          <p:cNvSpPr/>
          <p:nvPr userDrawn="1"/>
        </p:nvSpPr>
        <p:spPr>
          <a:xfrm>
            <a:off x="7105163" y="4786470"/>
            <a:ext cx="1750800"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ko-KR" sz="800" b="0" i="0" kern="1200" cap="all" spc="200" baseline="0" err="1">
                <a:solidFill>
                  <a:schemeClr val="bg1"/>
                </a:solidFill>
                <a:latin typeface="Kobern" pitchFamily="2" charset="77"/>
                <a:ea typeface="Cambria Math" panose="02040503050406030204" pitchFamily="18" charset="0"/>
                <a:cs typeface="+mn-cs"/>
              </a:rPr>
              <a:t>www.lakshmisri.com</a:t>
            </a:r>
            <a:endParaRPr lang="en-US" altLang="ko-KR" sz="800" b="0" i="0" kern="1200" cap="all" spc="200" baseline="0">
              <a:solidFill>
                <a:schemeClr val="bg1"/>
              </a:solidFill>
              <a:latin typeface="Kobern" pitchFamily="2" charset="77"/>
              <a:ea typeface="Cambria Math" panose="02040503050406030204" pitchFamily="18" charset="0"/>
              <a:cs typeface="+mn-cs"/>
            </a:endParaRPr>
          </a:p>
        </p:txBody>
      </p:sp>
    </p:spTree>
    <p:extLst>
      <p:ext uri="{BB962C8B-B14F-4D97-AF65-F5344CB8AC3E}">
        <p14:creationId xmlns:p14="http://schemas.microsoft.com/office/powerpoint/2010/main" val="279631113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68">
          <p15:clr>
            <a:srgbClr val="FBAE40"/>
          </p15:clr>
        </p15:guide>
        <p15:guide id="6" pos="5692">
          <p15:clr>
            <a:srgbClr val="FBAE40"/>
          </p15:clr>
        </p15:guide>
        <p15:guide id="7" pos="317">
          <p15:clr>
            <a:srgbClr val="FBAE40"/>
          </p15:clr>
        </p15:guide>
        <p15:guide id="8" orient="horz" pos="3117">
          <p15:clr>
            <a:srgbClr val="FBAE40"/>
          </p15:clr>
        </p15:guide>
        <p15:guide id="9" pos="5647">
          <p15:clr>
            <a:srgbClr val="FBAE40"/>
          </p15:clr>
        </p15:guide>
        <p15:guide id="10" pos="24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1_Basic">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54D955E-2CDB-6846-9524-7ABE8B4FEDB8}"/>
              </a:ext>
            </a:extLst>
          </p:cNvPr>
          <p:cNvSpPr txBox="1"/>
          <p:nvPr userDrawn="1"/>
        </p:nvSpPr>
        <p:spPr>
          <a:xfrm>
            <a:off x="18976" y="4879547"/>
            <a:ext cx="2392784" cy="215444"/>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800" b="0" i="0" cap="none" spc="100" baseline="0">
                <a:solidFill>
                  <a:schemeClr val="tx1">
                    <a:lumMod val="50000"/>
                    <a:lumOff val="50000"/>
                  </a:schemeClr>
                </a:solidFill>
                <a:latin typeface="Kobern" pitchFamily="2" charset="77"/>
                <a:ea typeface="Cambria Math" panose="02040503050406030204" pitchFamily="18" charset="0"/>
              </a:rPr>
              <a:t>© 2023 | Lakshmikumaran &amp; Sridharan</a:t>
            </a:r>
          </a:p>
        </p:txBody>
      </p:sp>
      <p:sp>
        <p:nvSpPr>
          <p:cNvPr id="10" name="TextBox 9">
            <a:extLst>
              <a:ext uri="{FF2B5EF4-FFF2-40B4-BE49-F238E27FC236}">
                <a16:creationId xmlns:a16="http://schemas.microsoft.com/office/drawing/2014/main" id="{F14ED0B9-4603-FD48-ADFA-62F886256D74}"/>
              </a:ext>
            </a:extLst>
          </p:cNvPr>
          <p:cNvSpPr txBox="1"/>
          <p:nvPr userDrawn="1"/>
        </p:nvSpPr>
        <p:spPr>
          <a:xfrm>
            <a:off x="7266906" y="4879547"/>
            <a:ext cx="1872208" cy="215444"/>
          </a:xfrm>
          <a:prstGeom prst="rect">
            <a:avLst/>
          </a:prstGeom>
          <a:noFill/>
        </p:spPr>
        <p:txBody>
          <a:bodyPr wrap="square"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lang="en-US" sz="800" b="0" i="0" cap="none" spc="100" baseline="0">
                <a:solidFill>
                  <a:schemeClr val="tx1">
                    <a:lumMod val="50000"/>
                    <a:lumOff val="50000"/>
                  </a:schemeClr>
                </a:solidFill>
                <a:latin typeface="Kobern" pitchFamily="2" charset="77"/>
                <a:ea typeface="Cambria Math" panose="02040503050406030204" pitchFamily="18" charset="0"/>
              </a:rPr>
              <a:t>|  </a:t>
            </a:r>
            <a:fld id="{C3E422BB-8672-794B-8219-0F273464E628}" type="slidenum">
              <a:rPr lang="en-US" sz="800" b="0" i="0" cap="none" spc="100" baseline="0" smtClean="0">
                <a:solidFill>
                  <a:schemeClr val="tx1">
                    <a:lumMod val="50000"/>
                    <a:lumOff val="50000"/>
                  </a:schemeClr>
                </a:solidFill>
                <a:latin typeface="Kobern" pitchFamily="2" charset="77"/>
                <a:ea typeface="Cambria Math" panose="02040503050406030204" pitchFamily="18" charset="0"/>
              </a:rPr>
              <a:pPr marL="0" marR="0" lvl="0" indent="0" algn="r" defTabSz="914378"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tx1">
                  <a:lumMod val="50000"/>
                  <a:lumOff val="50000"/>
                </a:schemeClr>
              </a:solidFill>
              <a:latin typeface="Kobern" pitchFamily="2" charset="77"/>
              <a:ea typeface="Cambria Math" panose="02040503050406030204" pitchFamily="18" charset="0"/>
            </a:endParaRPr>
          </a:p>
        </p:txBody>
      </p:sp>
      <p:pic>
        <p:nvPicPr>
          <p:cNvPr id="30" name="Picture 29">
            <a:extLst>
              <a:ext uri="{FF2B5EF4-FFF2-40B4-BE49-F238E27FC236}">
                <a16:creationId xmlns:a16="http://schemas.microsoft.com/office/drawing/2014/main" id="{40BF8A23-CB5F-2C45-B527-B1E4FE077DE4}"/>
              </a:ext>
            </a:extLst>
          </p:cNvPr>
          <p:cNvPicPr>
            <a:picLocks noChangeAspect="1"/>
          </p:cNvPicPr>
          <p:nvPr userDrawn="1"/>
        </p:nvPicPr>
        <p:blipFill rotWithShape="1">
          <a:blip r:embed="rId2">
            <a:alphaModFix amt="30000"/>
          </a:blip>
          <a:srcRect t="23442" r="20563"/>
          <a:stretch/>
        </p:blipFill>
        <p:spPr>
          <a:xfrm>
            <a:off x="3995937" y="0"/>
            <a:ext cx="5148064" cy="4744402"/>
          </a:xfrm>
          <a:prstGeom prst="rect">
            <a:avLst/>
          </a:prstGeom>
        </p:spPr>
      </p:pic>
      <p:sp>
        <p:nvSpPr>
          <p:cNvPr id="7" name="TextBox 6">
            <a:extLst>
              <a:ext uri="{FF2B5EF4-FFF2-40B4-BE49-F238E27FC236}">
                <a16:creationId xmlns:a16="http://schemas.microsoft.com/office/drawing/2014/main" id="{DCBC12C0-CCD6-0E47-A16F-5D46362425D4}"/>
              </a:ext>
            </a:extLst>
          </p:cNvPr>
          <p:cNvSpPr txBox="1"/>
          <p:nvPr userDrawn="1"/>
        </p:nvSpPr>
        <p:spPr>
          <a:xfrm>
            <a:off x="2880321" y="4879547"/>
            <a:ext cx="3383360" cy="215444"/>
          </a:xfrm>
          <a:prstGeom prst="rect">
            <a:avLst/>
          </a:prstGeom>
          <a:noFill/>
        </p:spPr>
        <p:txBody>
          <a:bodyPr wrap="square" rtlCol="0">
            <a:spAutoFit/>
          </a:bodyPr>
          <a:lstStyle/>
          <a:p>
            <a:pPr marL="0" marR="0" lvl="0" indent="0" algn="ctr" defTabSz="914378" rtl="0" eaLnBrk="1" fontAlgn="auto" latinLnBrk="1" hangingPunct="1">
              <a:lnSpc>
                <a:spcPct val="100000"/>
              </a:lnSpc>
              <a:spcBef>
                <a:spcPts val="0"/>
              </a:spcBef>
              <a:spcAft>
                <a:spcPts val="0"/>
              </a:spcAft>
              <a:buClrTx/>
              <a:buSzTx/>
              <a:buFontTx/>
              <a:buNone/>
              <a:tabLst/>
              <a:defRPr/>
            </a:pPr>
            <a:r>
              <a:rPr lang="en-US" sz="800" b="0" i="0" cap="all" spc="200" baseline="0">
                <a:solidFill>
                  <a:schemeClr val="tx1">
                    <a:lumMod val="50000"/>
                    <a:lumOff val="50000"/>
                  </a:schemeClr>
                </a:solidFill>
                <a:latin typeface="Kobern" pitchFamily="2" charset="77"/>
                <a:ea typeface="Cambria Math" panose="02040503050406030204" pitchFamily="18" charset="0"/>
              </a:rPr>
              <a:t>Strictly Confidential </a:t>
            </a:r>
          </a:p>
        </p:txBody>
      </p:sp>
    </p:spTree>
    <p:extLst>
      <p:ext uri="{BB962C8B-B14F-4D97-AF65-F5344CB8AC3E}">
        <p14:creationId xmlns:p14="http://schemas.microsoft.com/office/powerpoint/2010/main" val="1660710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Basic">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6E6AC7D-C473-594C-B738-AA39E9D231A8}"/>
              </a:ext>
            </a:extLst>
          </p:cNvPr>
          <p:cNvPicPr>
            <a:picLocks noChangeAspect="1"/>
          </p:cNvPicPr>
          <p:nvPr userDrawn="1"/>
        </p:nvPicPr>
        <p:blipFill rotWithShape="1">
          <a:blip r:embed="rId2">
            <a:alphaModFix amt="30000"/>
          </a:blip>
          <a:srcRect t="23442" r="20563"/>
          <a:stretch/>
        </p:blipFill>
        <p:spPr>
          <a:xfrm>
            <a:off x="3995937" y="0"/>
            <a:ext cx="5148064" cy="4744402"/>
          </a:xfrm>
          <a:prstGeom prst="rect">
            <a:avLst/>
          </a:prstGeom>
        </p:spPr>
      </p:pic>
      <p:sp>
        <p:nvSpPr>
          <p:cNvPr id="8" name="TextBox 7">
            <a:extLst>
              <a:ext uri="{FF2B5EF4-FFF2-40B4-BE49-F238E27FC236}">
                <a16:creationId xmlns:a16="http://schemas.microsoft.com/office/drawing/2014/main" id="{354D955E-2CDB-6846-9524-7ABE8B4FEDB8}"/>
              </a:ext>
            </a:extLst>
          </p:cNvPr>
          <p:cNvSpPr txBox="1"/>
          <p:nvPr userDrawn="1"/>
        </p:nvSpPr>
        <p:spPr>
          <a:xfrm>
            <a:off x="18977" y="4879547"/>
            <a:ext cx="2464792" cy="215444"/>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800" b="0" i="0" cap="none" spc="100" baseline="0" dirty="0">
                <a:solidFill>
                  <a:schemeClr val="tx1">
                    <a:lumMod val="50000"/>
                    <a:lumOff val="50000"/>
                  </a:schemeClr>
                </a:solidFill>
                <a:latin typeface="Kobern" pitchFamily="2" charset="77"/>
                <a:ea typeface="Cambria Math" panose="02040503050406030204" pitchFamily="18" charset="0"/>
              </a:rPr>
              <a:t>© 2021 | Lakshmikumaran &amp; Sridharan</a:t>
            </a:r>
          </a:p>
        </p:txBody>
      </p:sp>
      <p:sp>
        <p:nvSpPr>
          <p:cNvPr id="10" name="TextBox 9">
            <a:extLst>
              <a:ext uri="{FF2B5EF4-FFF2-40B4-BE49-F238E27FC236}">
                <a16:creationId xmlns:a16="http://schemas.microsoft.com/office/drawing/2014/main" id="{F14ED0B9-4603-FD48-ADFA-62F886256D74}"/>
              </a:ext>
            </a:extLst>
          </p:cNvPr>
          <p:cNvSpPr txBox="1"/>
          <p:nvPr userDrawn="1"/>
        </p:nvSpPr>
        <p:spPr>
          <a:xfrm>
            <a:off x="7266906" y="4879547"/>
            <a:ext cx="1872208" cy="215444"/>
          </a:xfrm>
          <a:prstGeom prst="rect">
            <a:avLst/>
          </a:prstGeom>
          <a:noFill/>
        </p:spPr>
        <p:txBody>
          <a:bodyPr wrap="square"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lang="en-US" sz="800" b="0" i="0" cap="none" spc="100" baseline="0" dirty="0">
                <a:solidFill>
                  <a:schemeClr val="tx1">
                    <a:lumMod val="50000"/>
                    <a:lumOff val="50000"/>
                  </a:schemeClr>
                </a:solidFill>
                <a:latin typeface="Kobern" pitchFamily="2" charset="77"/>
                <a:ea typeface="Cambria Math" panose="02040503050406030204" pitchFamily="18" charset="0"/>
              </a:rPr>
              <a:t>|  </a:t>
            </a:r>
            <a:fld id="{C3E422BB-8672-794B-8219-0F273464E628}" type="slidenum">
              <a:rPr lang="en-US" sz="800" b="0" i="0" cap="none" spc="100" baseline="0" smtClean="0">
                <a:solidFill>
                  <a:schemeClr val="tx1">
                    <a:lumMod val="50000"/>
                    <a:lumOff val="50000"/>
                  </a:schemeClr>
                </a:solidFill>
                <a:latin typeface="Kobern" pitchFamily="2" charset="77"/>
                <a:ea typeface="Cambria Math" panose="02040503050406030204" pitchFamily="18" charset="0"/>
              </a:rPr>
              <a:pPr marL="0" marR="0" lvl="0" indent="0" algn="r" defTabSz="914378" rtl="0" eaLnBrk="1" fontAlgn="auto" latinLnBrk="0" hangingPunct="1">
                <a:lnSpc>
                  <a:spcPct val="100000"/>
                </a:lnSpc>
                <a:spcBef>
                  <a:spcPts val="0"/>
                </a:spcBef>
                <a:spcAft>
                  <a:spcPts val="0"/>
                </a:spcAft>
                <a:buClrTx/>
                <a:buSzTx/>
                <a:buFontTx/>
                <a:buNone/>
                <a:tabLst/>
                <a:defRPr/>
              </a:pPr>
              <a:t>‹#›</a:t>
            </a:fld>
            <a:endParaRPr lang="en-US" sz="800" b="0" i="0" cap="none" spc="100" baseline="0" dirty="0">
              <a:solidFill>
                <a:schemeClr val="tx1">
                  <a:lumMod val="50000"/>
                  <a:lumOff val="50000"/>
                </a:schemeClr>
              </a:solidFill>
              <a:latin typeface="Kobern" pitchFamily="2" charset="77"/>
              <a:ea typeface="Cambria Math" panose="02040503050406030204" pitchFamily="18" charset="0"/>
            </a:endParaRPr>
          </a:p>
        </p:txBody>
      </p:sp>
      <p:sp>
        <p:nvSpPr>
          <p:cNvPr id="9" name="Text Placeholder 9">
            <a:extLst>
              <a:ext uri="{FF2B5EF4-FFF2-40B4-BE49-F238E27FC236}">
                <a16:creationId xmlns:a16="http://schemas.microsoft.com/office/drawing/2014/main" id="{DEEEE4BB-8313-E147-B48C-781712B8B1DE}"/>
              </a:ext>
            </a:extLst>
          </p:cNvPr>
          <p:cNvSpPr>
            <a:spLocks noGrp="1"/>
          </p:cNvSpPr>
          <p:nvPr>
            <p:ph type="body" sz="quarter" idx="13" hasCustomPrompt="1"/>
          </p:nvPr>
        </p:nvSpPr>
        <p:spPr>
          <a:xfrm>
            <a:off x="399729" y="1131591"/>
            <a:ext cx="3960000" cy="3384847"/>
          </a:xfrm>
          <a:prstGeom prst="rect">
            <a:avLst/>
          </a:prstGeom>
        </p:spPr>
        <p:txBody>
          <a:bodyPr anchor="t"/>
          <a:lstStyle>
            <a:lvl1pPr marL="285743" marR="0" indent="-285743" algn="l" defTabSz="914378" rtl="0" eaLnBrk="1" fontAlgn="auto" latinLnBrk="0" hangingPunct="1">
              <a:lnSpc>
                <a:spcPct val="100000"/>
              </a:lnSpc>
              <a:spcBef>
                <a:spcPct val="20000"/>
              </a:spcBef>
              <a:spcAft>
                <a:spcPts val="0"/>
              </a:spcAft>
              <a:buClr>
                <a:srgbClr val="F3723D"/>
              </a:buClr>
              <a:buSzTx/>
              <a:buFont typeface="Arial" panose="020B0604020202020204" pitchFamily="34" charset="0"/>
              <a:buChar char="•"/>
              <a:tabLst/>
              <a:defRPr sz="1600" b="0" i="0" baseline="0">
                <a:solidFill>
                  <a:schemeClr val="tx1"/>
                </a:solidFill>
                <a:latin typeface="Kobern" pitchFamily="2" charset="77"/>
                <a:cs typeface="Arial" pitchFamily="34" charset="0"/>
              </a:defRPr>
            </a:lvl1pPr>
            <a:lvl2pPr latinLnBrk="0">
              <a:buSzPct val="70000"/>
              <a:defRPr sz="1600" b="0" i="0">
                <a:solidFill>
                  <a:schemeClr val="tx1">
                    <a:lumMod val="65000"/>
                    <a:lumOff val="35000"/>
                  </a:schemeClr>
                </a:solidFill>
                <a:latin typeface="Kobern" pitchFamily="2" charset="77"/>
              </a:defRPr>
            </a:lvl2pPr>
            <a:lvl3pPr marL="857228" indent="0" latinLnBrk="0">
              <a:buFont typeface="Courier New" panose="02070309020205020404" pitchFamily="49" charset="0"/>
              <a:buNone/>
              <a:defRPr sz="1400" b="0" i="0">
                <a:solidFill>
                  <a:schemeClr val="tx1">
                    <a:lumMod val="65000"/>
                    <a:lumOff val="35000"/>
                  </a:schemeClr>
                </a:solidFill>
                <a:latin typeface="Kobern" pitchFamily="2" charset="77"/>
              </a:defRPr>
            </a:lvl3pPr>
          </a:lstStyle>
          <a:p>
            <a:pPr marL="285743" marR="0" lvl="0" indent="-285743" algn="l" defTabSz="914378"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dirty="0"/>
              <a:t>Level 1</a:t>
            </a:r>
          </a:p>
          <a:p>
            <a:pPr marL="742931" marR="0" lvl="1" indent="-285743" algn="l" defTabSz="914378"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dirty="0"/>
              <a:t>Level 2</a:t>
            </a:r>
          </a:p>
          <a:p>
            <a:pPr marL="857228" marR="0" lvl="2" indent="-285743" algn="l" defTabSz="914378"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dirty="0"/>
              <a:t>Level 3</a:t>
            </a:r>
          </a:p>
          <a:p>
            <a:pPr marL="1142972" marR="0" lvl="2" indent="-285743" algn="l" defTabSz="914378" rtl="0" eaLnBrk="1" fontAlgn="auto" latinLnBrk="1" hangingPunct="1">
              <a:lnSpc>
                <a:spcPct val="100000"/>
              </a:lnSpc>
              <a:spcBef>
                <a:spcPct val="20000"/>
              </a:spcBef>
              <a:spcAft>
                <a:spcPts val="0"/>
              </a:spcAft>
              <a:buClrTx/>
              <a:buSzTx/>
              <a:buFont typeface="Arial" panose="020B0604020202020204" pitchFamily="34" charset="0"/>
              <a:buChar char="•"/>
              <a:tabLst/>
              <a:defRPr/>
            </a:pPr>
            <a:endParaRPr lang="en-US" altLang="ko-KR" dirty="0"/>
          </a:p>
        </p:txBody>
      </p:sp>
      <p:cxnSp>
        <p:nvCxnSpPr>
          <p:cNvPr id="11" name="Straight Connector 10">
            <a:extLst>
              <a:ext uri="{FF2B5EF4-FFF2-40B4-BE49-F238E27FC236}">
                <a16:creationId xmlns:a16="http://schemas.microsoft.com/office/drawing/2014/main" id="{53D60066-0E0A-AD48-91FD-E2BE47D2CC0E}"/>
              </a:ext>
            </a:extLst>
          </p:cNvPr>
          <p:cNvCxnSpPr>
            <a:cxnSpLocks/>
          </p:cNvCxnSpPr>
          <p:nvPr userDrawn="1"/>
        </p:nvCxnSpPr>
        <p:spPr>
          <a:xfrm>
            <a:off x="396552" y="989851"/>
            <a:ext cx="8359200"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2" name="Text Placeholder 9">
            <a:extLst>
              <a:ext uri="{FF2B5EF4-FFF2-40B4-BE49-F238E27FC236}">
                <a16:creationId xmlns:a16="http://schemas.microsoft.com/office/drawing/2014/main" id="{8493FD1C-1B8F-9041-AD16-276F4CA14349}"/>
              </a:ext>
            </a:extLst>
          </p:cNvPr>
          <p:cNvSpPr>
            <a:spLocks noGrp="1"/>
          </p:cNvSpPr>
          <p:nvPr>
            <p:ph type="body" sz="quarter" idx="12" hasCustomPrompt="1"/>
          </p:nvPr>
        </p:nvSpPr>
        <p:spPr>
          <a:xfrm>
            <a:off x="399728" y="339503"/>
            <a:ext cx="8359200" cy="576064"/>
          </a:xfrm>
          <a:prstGeom prst="rect">
            <a:avLst/>
          </a:prstGeom>
        </p:spPr>
        <p:txBody>
          <a:bodyPr anchor="t"/>
          <a:lstStyle>
            <a:lvl1pPr marL="0" indent="0" algn="l" latinLnBrk="0">
              <a:spcBef>
                <a:spcPts val="0"/>
              </a:spcBef>
              <a:buNone/>
              <a:defRPr sz="2800" b="0" i="0" baseline="0">
                <a:solidFill>
                  <a:srgbClr val="2B347A"/>
                </a:solidFill>
                <a:latin typeface="Kobern" pitchFamily="2" charset="77"/>
                <a:cs typeface="Arial" pitchFamily="34" charset="0"/>
              </a:defRPr>
            </a:lvl1pPr>
          </a:lstStyle>
          <a:p>
            <a:pPr lvl="0"/>
            <a:r>
              <a:rPr lang="en-US" altLang="ko-KR" dirty="0"/>
              <a:t>Title</a:t>
            </a:r>
          </a:p>
        </p:txBody>
      </p:sp>
      <p:sp>
        <p:nvSpPr>
          <p:cNvPr id="14" name="Text Placeholder 9">
            <a:extLst>
              <a:ext uri="{FF2B5EF4-FFF2-40B4-BE49-F238E27FC236}">
                <a16:creationId xmlns:a16="http://schemas.microsoft.com/office/drawing/2014/main" id="{C881BDC1-1F53-A34B-9F0A-D85364AE99FC}"/>
              </a:ext>
            </a:extLst>
          </p:cNvPr>
          <p:cNvSpPr>
            <a:spLocks noGrp="1"/>
          </p:cNvSpPr>
          <p:nvPr>
            <p:ph type="body" sz="quarter" idx="14" hasCustomPrompt="1"/>
          </p:nvPr>
        </p:nvSpPr>
        <p:spPr>
          <a:xfrm>
            <a:off x="4798928" y="1131591"/>
            <a:ext cx="3960000" cy="3384847"/>
          </a:xfrm>
          <a:prstGeom prst="rect">
            <a:avLst/>
          </a:prstGeom>
        </p:spPr>
        <p:txBody>
          <a:bodyPr anchor="t"/>
          <a:lstStyle>
            <a:lvl1pPr marL="285743" marR="0" indent="-285743" algn="l" defTabSz="914378" rtl="0" eaLnBrk="1" fontAlgn="auto" latinLnBrk="0" hangingPunct="1">
              <a:lnSpc>
                <a:spcPct val="100000"/>
              </a:lnSpc>
              <a:spcBef>
                <a:spcPct val="20000"/>
              </a:spcBef>
              <a:spcAft>
                <a:spcPts val="0"/>
              </a:spcAft>
              <a:buClr>
                <a:srgbClr val="F3723D"/>
              </a:buClr>
              <a:buSzTx/>
              <a:buFont typeface="Arial" panose="020B0604020202020204" pitchFamily="34" charset="0"/>
              <a:buChar char="•"/>
              <a:tabLst/>
              <a:defRPr sz="1600" b="0" i="0" baseline="0">
                <a:solidFill>
                  <a:schemeClr val="tx1"/>
                </a:solidFill>
                <a:latin typeface="Kobern" pitchFamily="2" charset="77"/>
                <a:cs typeface="Arial" pitchFamily="34" charset="0"/>
              </a:defRPr>
            </a:lvl1pPr>
            <a:lvl2pPr latinLnBrk="0">
              <a:buSzPct val="70000"/>
              <a:defRPr sz="1600" b="0" i="0">
                <a:solidFill>
                  <a:schemeClr val="tx1">
                    <a:lumMod val="65000"/>
                    <a:lumOff val="35000"/>
                  </a:schemeClr>
                </a:solidFill>
                <a:latin typeface="Kobern" pitchFamily="2" charset="77"/>
              </a:defRPr>
            </a:lvl2pPr>
            <a:lvl3pPr marL="857228" indent="0" latinLnBrk="0">
              <a:buFont typeface="Courier New" panose="02070309020205020404" pitchFamily="49" charset="0"/>
              <a:buNone/>
              <a:defRPr sz="1400" b="0" i="0">
                <a:solidFill>
                  <a:schemeClr val="tx1">
                    <a:lumMod val="65000"/>
                    <a:lumOff val="35000"/>
                  </a:schemeClr>
                </a:solidFill>
                <a:latin typeface="Kobern" pitchFamily="2" charset="77"/>
              </a:defRPr>
            </a:lvl3pPr>
          </a:lstStyle>
          <a:p>
            <a:pPr marL="285743" marR="0" lvl="0" indent="-285743" algn="l" defTabSz="914378"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dirty="0"/>
              <a:t>Level 1</a:t>
            </a:r>
          </a:p>
          <a:p>
            <a:pPr marL="742931" marR="0" lvl="1" indent="-285743" algn="l" defTabSz="914378"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dirty="0"/>
              <a:t>Level 2</a:t>
            </a:r>
          </a:p>
          <a:p>
            <a:pPr marL="857228" marR="0" lvl="2" indent="-285743" algn="l" defTabSz="914378"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dirty="0"/>
              <a:t>Level 3</a:t>
            </a:r>
          </a:p>
          <a:p>
            <a:pPr marL="1142972" marR="0" lvl="2" indent="-285743" algn="l" defTabSz="914378" rtl="0" eaLnBrk="1" fontAlgn="auto" latinLnBrk="1" hangingPunct="1">
              <a:lnSpc>
                <a:spcPct val="100000"/>
              </a:lnSpc>
              <a:spcBef>
                <a:spcPct val="20000"/>
              </a:spcBef>
              <a:spcAft>
                <a:spcPts val="0"/>
              </a:spcAft>
              <a:buClrTx/>
              <a:buSzTx/>
              <a:buFont typeface="Arial" panose="020B0604020202020204" pitchFamily="34" charset="0"/>
              <a:buChar char="•"/>
              <a:tabLst/>
              <a:defRPr/>
            </a:pPr>
            <a:endParaRPr lang="en-US" altLang="ko-KR" dirty="0"/>
          </a:p>
        </p:txBody>
      </p:sp>
      <p:sp>
        <p:nvSpPr>
          <p:cNvPr id="15" name="TextBox 14">
            <a:extLst>
              <a:ext uri="{FF2B5EF4-FFF2-40B4-BE49-F238E27FC236}">
                <a16:creationId xmlns:a16="http://schemas.microsoft.com/office/drawing/2014/main" id="{C51D8CAF-5DC6-7841-BC3A-8F74D3C28AB1}"/>
              </a:ext>
            </a:extLst>
          </p:cNvPr>
          <p:cNvSpPr txBox="1"/>
          <p:nvPr userDrawn="1"/>
        </p:nvSpPr>
        <p:spPr>
          <a:xfrm>
            <a:off x="2880321" y="4879547"/>
            <a:ext cx="3383360" cy="215444"/>
          </a:xfrm>
          <a:prstGeom prst="rect">
            <a:avLst/>
          </a:prstGeom>
          <a:noFill/>
        </p:spPr>
        <p:txBody>
          <a:bodyPr wrap="square" rtlCol="0">
            <a:spAutoFit/>
          </a:bodyPr>
          <a:lstStyle/>
          <a:p>
            <a:pPr marL="0" marR="0" lvl="0" indent="0" algn="ctr" defTabSz="914378" rtl="0" eaLnBrk="1" fontAlgn="auto" latinLnBrk="1" hangingPunct="1">
              <a:lnSpc>
                <a:spcPct val="100000"/>
              </a:lnSpc>
              <a:spcBef>
                <a:spcPts val="0"/>
              </a:spcBef>
              <a:spcAft>
                <a:spcPts val="0"/>
              </a:spcAft>
              <a:buClrTx/>
              <a:buSzTx/>
              <a:buFontTx/>
              <a:buNone/>
              <a:tabLst/>
              <a:defRPr/>
            </a:pPr>
            <a:r>
              <a:rPr lang="en-US" sz="800" b="0" i="0" cap="all" spc="200" baseline="0" dirty="0">
                <a:solidFill>
                  <a:schemeClr val="tx1">
                    <a:lumMod val="50000"/>
                    <a:lumOff val="50000"/>
                  </a:schemeClr>
                </a:solidFill>
                <a:latin typeface="Kobern" pitchFamily="2" charset="77"/>
                <a:ea typeface="Cambria Math" panose="02040503050406030204" pitchFamily="18" charset="0"/>
              </a:rPr>
              <a:t>Strictly Confidential </a:t>
            </a:r>
          </a:p>
        </p:txBody>
      </p:sp>
    </p:spTree>
    <p:extLst>
      <p:ext uri="{BB962C8B-B14F-4D97-AF65-F5344CB8AC3E}">
        <p14:creationId xmlns:p14="http://schemas.microsoft.com/office/powerpoint/2010/main" val="15623782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Basic">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D733A2A-D1E0-4B4B-9136-8BFA5658C2D6}"/>
              </a:ext>
            </a:extLst>
          </p:cNvPr>
          <p:cNvPicPr>
            <a:picLocks noChangeAspect="1"/>
          </p:cNvPicPr>
          <p:nvPr userDrawn="1"/>
        </p:nvPicPr>
        <p:blipFill rotWithShape="1">
          <a:blip r:embed="rId2">
            <a:alphaModFix amt="30000"/>
          </a:blip>
          <a:srcRect t="23442" r="20563"/>
          <a:stretch/>
        </p:blipFill>
        <p:spPr>
          <a:xfrm>
            <a:off x="3995937" y="0"/>
            <a:ext cx="5148064" cy="4744402"/>
          </a:xfrm>
          <a:prstGeom prst="rect">
            <a:avLst/>
          </a:prstGeom>
        </p:spPr>
      </p:pic>
      <p:sp>
        <p:nvSpPr>
          <p:cNvPr id="9" name="Text Placeholder 9">
            <a:extLst>
              <a:ext uri="{FF2B5EF4-FFF2-40B4-BE49-F238E27FC236}">
                <a16:creationId xmlns:a16="http://schemas.microsoft.com/office/drawing/2014/main" id="{DEEEE4BB-8313-E147-B48C-781712B8B1DE}"/>
              </a:ext>
            </a:extLst>
          </p:cNvPr>
          <p:cNvSpPr>
            <a:spLocks noGrp="1"/>
          </p:cNvSpPr>
          <p:nvPr>
            <p:ph type="body" sz="quarter" idx="13" hasCustomPrompt="1"/>
          </p:nvPr>
        </p:nvSpPr>
        <p:spPr>
          <a:xfrm>
            <a:off x="399728" y="1131590"/>
            <a:ext cx="8352927" cy="3384847"/>
          </a:xfrm>
          <a:prstGeom prst="rect">
            <a:avLst/>
          </a:prstGeom>
        </p:spPr>
        <p:txBody>
          <a:bodyPr anchor="t"/>
          <a:lstStyle>
            <a:lvl1pPr marL="285750" marR="0" indent="-285750" algn="l" defTabSz="914400" rtl="0" eaLnBrk="1" fontAlgn="auto" latinLnBrk="0" hangingPunct="1">
              <a:lnSpc>
                <a:spcPct val="100000"/>
              </a:lnSpc>
              <a:spcBef>
                <a:spcPct val="20000"/>
              </a:spcBef>
              <a:spcAft>
                <a:spcPts val="0"/>
              </a:spcAft>
              <a:buClr>
                <a:srgbClr val="F3723D"/>
              </a:buClr>
              <a:buSzTx/>
              <a:buFont typeface="Arial" panose="020B0604020202020204" pitchFamily="34" charset="0"/>
              <a:buChar char="•"/>
              <a:tabLst/>
              <a:defRPr sz="1400" b="0" i="0" baseline="0">
                <a:solidFill>
                  <a:schemeClr val="tx1"/>
                </a:solidFill>
                <a:latin typeface="Arial" panose="020B0604020202020204" pitchFamily="34" charset="0"/>
                <a:cs typeface="Arial" pitchFamily="34" charset="0"/>
              </a:defRPr>
            </a:lvl1pPr>
            <a:lvl2pPr latinLnBrk="0">
              <a:buSzPct val="70000"/>
              <a:defRPr sz="1400" b="0" i="0">
                <a:solidFill>
                  <a:schemeClr val="tx1">
                    <a:lumMod val="65000"/>
                    <a:lumOff val="35000"/>
                  </a:schemeClr>
                </a:solidFill>
                <a:latin typeface="Arial" panose="020B0604020202020204" pitchFamily="34" charset="0"/>
              </a:defRPr>
            </a:lvl2pPr>
            <a:lvl3pPr marL="857250" indent="0" latinLnBrk="0">
              <a:buFont typeface="Courier New" panose="02070309020205020404" pitchFamily="49" charset="0"/>
              <a:buNone/>
              <a:defRPr sz="1400" b="0" i="0">
                <a:solidFill>
                  <a:schemeClr val="tx1">
                    <a:lumMod val="65000"/>
                    <a:lumOff val="35000"/>
                  </a:schemeClr>
                </a:solidFill>
                <a:latin typeface="Arial" panose="020B0604020202020204" pitchFamily="34" charset="0"/>
              </a:defRPr>
            </a:lvl3pPr>
          </a:lstStyle>
          <a:p>
            <a:pPr marL="285750" marR="0" lvl="0"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dirty="0"/>
              <a:t>Level 1</a:t>
            </a:r>
          </a:p>
          <a:p>
            <a:pPr marL="742950" marR="0" lvl="1"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dirty="0"/>
              <a:t>Level 2</a:t>
            </a:r>
          </a:p>
          <a:p>
            <a:pPr marL="85725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dirty="0"/>
              <a:t>Level 3</a:t>
            </a:r>
          </a:p>
          <a:p>
            <a:pPr marL="114300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endParaRPr lang="en-US" altLang="ko-KR" dirty="0"/>
          </a:p>
        </p:txBody>
      </p:sp>
      <p:cxnSp>
        <p:nvCxnSpPr>
          <p:cNvPr id="11" name="Straight Connector 10">
            <a:extLst>
              <a:ext uri="{FF2B5EF4-FFF2-40B4-BE49-F238E27FC236}">
                <a16:creationId xmlns:a16="http://schemas.microsoft.com/office/drawing/2014/main" id="{53D60066-0E0A-AD48-91FD-E2BE47D2CC0E}"/>
              </a:ext>
            </a:extLst>
          </p:cNvPr>
          <p:cNvCxnSpPr>
            <a:cxnSpLocks/>
          </p:cNvCxnSpPr>
          <p:nvPr userDrawn="1"/>
        </p:nvCxnSpPr>
        <p:spPr>
          <a:xfrm>
            <a:off x="396552" y="989851"/>
            <a:ext cx="8356103"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2" name="Text Placeholder 9">
            <a:extLst>
              <a:ext uri="{FF2B5EF4-FFF2-40B4-BE49-F238E27FC236}">
                <a16:creationId xmlns:a16="http://schemas.microsoft.com/office/drawing/2014/main" id="{8493FD1C-1B8F-9041-AD16-276F4CA14349}"/>
              </a:ext>
            </a:extLst>
          </p:cNvPr>
          <p:cNvSpPr>
            <a:spLocks noGrp="1"/>
          </p:cNvSpPr>
          <p:nvPr>
            <p:ph type="body" sz="quarter" idx="12" hasCustomPrompt="1"/>
          </p:nvPr>
        </p:nvSpPr>
        <p:spPr>
          <a:xfrm>
            <a:off x="399729" y="339502"/>
            <a:ext cx="8352928" cy="576064"/>
          </a:xfrm>
          <a:prstGeom prst="rect">
            <a:avLst/>
          </a:prstGeom>
        </p:spPr>
        <p:txBody>
          <a:bodyPr anchor="t"/>
          <a:lstStyle>
            <a:lvl1pPr marL="0" indent="0" algn="l" latinLnBrk="0">
              <a:spcBef>
                <a:spcPts val="0"/>
              </a:spcBef>
              <a:buNone/>
              <a:defRPr sz="2600" b="0" i="0" baseline="0">
                <a:solidFill>
                  <a:srgbClr val="19317D"/>
                </a:solidFill>
                <a:latin typeface="Arial" panose="020B0604020202020204" pitchFamily="34" charset="0"/>
                <a:cs typeface="Arial" pitchFamily="34" charset="0"/>
              </a:defRPr>
            </a:lvl1pPr>
          </a:lstStyle>
          <a:p>
            <a:pPr lvl="0"/>
            <a:r>
              <a:rPr lang="en-US" altLang="ko-KR" dirty="0"/>
              <a:t>Title</a:t>
            </a:r>
          </a:p>
        </p:txBody>
      </p:sp>
      <p:sp>
        <p:nvSpPr>
          <p:cNvPr id="2" name="TextBox 1">
            <a:extLst>
              <a:ext uri="{FF2B5EF4-FFF2-40B4-BE49-F238E27FC236}">
                <a16:creationId xmlns:a16="http://schemas.microsoft.com/office/drawing/2014/main" id="{6A5AD596-2F3F-AEB7-0FCE-13E4D24C21DC}"/>
              </a:ext>
            </a:extLst>
          </p:cNvPr>
          <p:cNvSpPr txBox="1"/>
          <p:nvPr userDrawn="1"/>
        </p:nvSpPr>
        <p:spPr>
          <a:xfrm>
            <a:off x="18976" y="4879547"/>
            <a:ext cx="246479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dirty="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2025 | </a:t>
            </a:r>
            <a:r>
              <a:rPr lang="en-US" sz="800" b="0" i="0" cap="none" spc="100" baseline="0" dirty="0" err="1">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Lakshmikumaran</a:t>
            </a:r>
            <a:r>
              <a:rPr lang="en-US" sz="800" b="0" i="0" cap="none" spc="100" baseline="0" dirty="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&amp; Sridharan</a:t>
            </a:r>
          </a:p>
        </p:txBody>
      </p:sp>
      <p:sp>
        <p:nvSpPr>
          <p:cNvPr id="3" name="TextBox 2">
            <a:extLst>
              <a:ext uri="{FF2B5EF4-FFF2-40B4-BE49-F238E27FC236}">
                <a16:creationId xmlns:a16="http://schemas.microsoft.com/office/drawing/2014/main" id="{FBE9F53F-0AA7-8C05-1B1E-0F3B3E8F04C3}"/>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dirty="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800" b="0" i="0" cap="none" spc="100" baseline="0" smtClean="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dirty="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4" name="TextBox 3">
            <a:extLst>
              <a:ext uri="{FF2B5EF4-FFF2-40B4-BE49-F238E27FC236}">
                <a16:creationId xmlns:a16="http://schemas.microsoft.com/office/drawing/2014/main" id="{CAB87E00-9D80-0181-F1BE-39D384417A66}"/>
              </a:ext>
            </a:extLst>
          </p:cNvPr>
          <p:cNvSpPr txBox="1"/>
          <p:nvPr userDrawn="1"/>
        </p:nvSpPr>
        <p:spPr>
          <a:xfrm>
            <a:off x="2880320" y="4879547"/>
            <a:ext cx="3383360" cy="215444"/>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800" b="0" i="0" cap="all" spc="200" baseline="0" dirty="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Tree>
    <p:extLst>
      <p:ext uri="{BB962C8B-B14F-4D97-AF65-F5344CB8AC3E}">
        <p14:creationId xmlns:p14="http://schemas.microsoft.com/office/powerpoint/2010/main" val="413141183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Cover Slide_Style2">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B676BBC-B827-F840-85A6-4DE2F9AE4C51}"/>
              </a:ext>
            </a:extLst>
          </p:cNvPr>
          <p:cNvSpPr txBox="1"/>
          <p:nvPr userDrawn="1"/>
        </p:nvSpPr>
        <p:spPr>
          <a:xfrm>
            <a:off x="18976" y="4879547"/>
            <a:ext cx="25368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tx1">
                    <a:lumMod val="50000"/>
                    <a:lumOff val="50000"/>
                  </a:schemeClr>
                </a:solidFill>
                <a:latin typeface="Kobern" pitchFamily="2" charset="77"/>
                <a:ea typeface="Cambria Math" panose="02040503050406030204" pitchFamily="18" charset="0"/>
              </a:rPr>
              <a:t>© 2025 | Lakshmikumaran &amp; Sridharan</a:t>
            </a:r>
          </a:p>
        </p:txBody>
      </p:sp>
      <p:sp>
        <p:nvSpPr>
          <p:cNvPr id="12" name="TextBox 11">
            <a:extLst>
              <a:ext uri="{FF2B5EF4-FFF2-40B4-BE49-F238E27FC236}">
                <a16:creationId xmlns:a16="http://schemas.microsoft.com/office/drawing/2014/main" id="{396B9775-8B88-FE44-B5D9-D441E1F68BC1}"/>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tx1">
                    <a:lumMod val="50000"/>
                    <a:lumOff val="50000"/>
                  </a:schemeClr>
                </a:solidFill>
                <a:latin typeface="Kobern" pitchFamily="2" charset="77"/>
                <a:ea typeface="Cambria Math" panose="02040503050406030204" pitchFamily="18" charset="0"/>
              </a:rPr>
              <a:t>|  </a:t>
            </a:r>
            <a:fld id="{C3E422BB-8672-794B-8219-0F273464E628}" type="slidenum">
              <a:rPr lang="en-US" sz="800" b="0" i="0" cap="none" spc="100" baseline="0" smtClean="0">
                <a:solidFill>
                  <a:schemeClr val="tx1">
                    <a:lumMod val="50000"/>
                    <a:lumOff val="50000"/>
                  </a:schemeClr>
                </a:solidFill>
                <a:latin typeface="Kobern" pitchFamily="2" charset="77"/>
                <a:ea typeface="Cambria Math" panose="020405030504060302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tx1">
                  <a:lumMod val="50000"/>
                  <a:lumOff val="50000"/>
                </a:schemeClr>
              </a:solidFill>
              <a:latin typeface="Kobern" pitchFamily="2" charset="77"/>
              <a:ea typeface="Cambria Math" panose="02040503050406030204" pitchFamily="18" charset="0"/>
            </a:endParaRPr>
          </a:p>
        </p:txBody>
      </p:sp>
      <p:sp>
        <p:nvSpPr>
          <p:cNvPr id="7" name="TextBox 6">
            <a:extLst>
              <a:ext uri="{FF2B5EF4-FFF2-40B4-BE49-F238E27FC236}">
                <a16:creationId xmlns:a16="http://schemas.microsoft.com/office/drawing/2014/main" id="{44E65AD8-70A7-514B-A1C1-156DB4192D20}"/>
              </a:ext>
            </a:extLst>
          </p:cNvPr>
          <p:cNvSpPr txBox="1"/>
          <p:nvPr userDrawn="1"/>
        </p:nvSpPr>
        <p:spPr>
          <a:xfrm>
            <a:off x="3600400" y="4879547"/>
            <a:ext cx="194320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all" spc="200" baseline="0">
                <a:solidFill>
                  <a:schemeClr val="bg1">
                    <a:lumMod val="50000"/>
                  </a:schemeClr>
                </a:solidFill>
                <a:latin typeface="Kobern" pitchFamily="2" charset="77"/>
                <a:ea typeface="Cambria Math" panose="02040503050406030204" pitchFamily="18" charset="0"/>
              </a:rPr>
              <a:t>Strictly Confidential </a:t>
            </a:r>
          </a:p>
        </p:txBody>
      </p:sp>
      <p:sp>
        <p:nvSpPr>
          <p:cNvPr id="5" name="Rectangle 4">
            <a:extLst>
              <a:ext uri="{FF2B5EF4-FFF2-40B4-BE49-F238E27FC236}">
                <a16:creationId xmlns:a16="http://schemas.microsoft.com/office/drawing/2014/main" id="{6B7C0116-9EC8-F14A-81F2-0F432CF17060}"/>
              </a:ext>
            </a:extLst>
          </p:cNvPr>
          <p:cNvSpPr/>
          <p:nvPr userDrawn="1"/>
        </p:nvSpPr>
        <p:spPr>
          <a:xfrm>
            <a:off x="1519519" y="2092139"/>
            <a:ext cx="959223" cy="959223"/>
          </a:xfrm>
          <a:prstGeom prst="rect">
            <a:avLst/>
          </a:prstGeom>
          <a:solidFill>
            <a:srgbClr val="333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576452-74C0-144F-9757-1789156799F2}"/>
              </a:ext>
            </a:extLst>
          </p:cNvPr>
          <p:cNvSpPr/>
          <p:nvPr userDrawn="1"/>
        </p:nvSpPr>
        <p:spPr>
          <a:xfrm>
            <a:off x="2548667" y="2092139"/>
            <a:ext cx="959223" cy="959223"/>
          </a:xfrm>
          <a:prstGeom prst="rect">
            <a:avLst/>
          </a:prstGeom>
          <a:solidFill>
            <a:srgbClr val="44B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C1AF39B-2CA9-4542-9305-F691FD790E5D}"/>
              </a:ext>
            </a:extLst>
          </p:cNvPr>
          <p:cNvSpPr/>
          <p:nvPr userDrawn="1"/>
        </p:nvSpPr>
        <p:spPr>
          <a:xfrm>
            <a:off x="3577815" y="2092139"/>
            <a:ext cx="959223" cy="959223"/>
          </a:xfrm>
          <a:prstGeom prst="rect">
            <a:avLst/>
          </a:prstGeom>
          <a:solidFill>
            <a:srgbClr val="92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C03592-4C33-8D46-B8AD-03A92046500A}"/>
              </a:ext>
            </a:extLst>
          </p:cNvPr>
          <p:cNvSpPr/>
          <p:nvPr userDrawn="1"/>
        </p:nvSpPr>
        <p:spPr>
          <a:xfrm>
            <a:off x="4606963" y="2092139"/>
            <a:ext cx="959223" cy="959223"/>
          </a:xfrm>
          <a:prstGeom prst="rect">
            <a:avLst/>
          </a:prstGeom>
          <a:solidFill>
            <a:srgbClr val="F26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397FD26-BF5E-7B44-88FF-A617ACD05A6D}"/>
              </a:ext>
            </a:extLst>
          </p:cNvPr>
          <p:cNvSpPr/>
          <p:nvPr userDrawn="1"/>
        </p:nvSpPr>
        <p:spPr>
          <a:xfrm>
            <a:off x="5636111" y="2092139"/>
            <a:ext cx="959223" cy="959223"/>
          </a:xfrm>
          <a:prstGeom prst="rect">
            <a:avLst/>
          </a:prstGeom>
          <a:solidFill>
            <a:srgbClr val="F2A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52112D1-C421-754A-8C1E-330818852ABA}"/>
              </a:ext>
            </a:extLst>
          </p:cNvPr>
          <p:cNvSpPr/>
          <p:nvPr userDrawn="1"/>
        </p:nvSpPr>
        <p:spPr>
          <a:xfrm>
            <a:off x="6665259" y="2092139"/>
            <a:ext cx="959223" cy="959223"/>
          </a:xfrm>
          <a:prstGeom prst="rect">
            <a:avLst/>
          </a:prstGeom>
          <a:solidFill>
            <a:srgbClr val="00A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5362A48-E9CA-2B43-AC35-EC41A4635CEF}"/>
              </a:ext>
            </a:extLst>
          </p:cNvPr>
          <p:cNvSpPr txBox="1"/>
          <p:nvPr userDrawn="1"/>
        </p:nvSpPr>
        <p:spPr>
          <a:xfrm>
            <a:off x="2859741" y="1434353"/>
            <a:ext cx="3735593" cy="369332"/>
          </a:xfrm>
          <a:prstGeom prst="rect">
            <a:avLst/>
          </a:prstGeom>
          <a:noFill/>
        </p:spPr>
        <p:txBody>
          <a:bodyPr wrap="square" rtlCol="0">
            <a:spAutoFit/>
          </a:bodyPr>
          <a:lstStyle/>
          <a:p>
            <a:pPr algn="ctr"/>
            <a:r>
              <a:rPr lang="en-US" err="1">
                <a:solidFill>
                  <a:schemeClr val="bg1"/>
                </a:solidFill>
                <a:latin typeface="Kobern" pitchFamily="2" charset="77"/>
              </a:rPr>
              <a:t>Colour</a:t>
            </a:r>
            <a:r>
              <a:rPr lang="en-US">
                <a:solidFill>
                  <a:schemeClr val="bg1"/>
                </a:solidFill>
                <a:latin typeface="Kobern" pitchFamily="2" charset="77"/>
              </a:rPr>
              <a:t> Palette for diagrams</a:t>
            </a:r>
          </a:p>
        </p:txBody>
      </p:sp>
    </p:spTree>
    <p:extLst>
      <p:ext uri="{BB962C8B-B14F-4D97-AF65-F5344CB8AC3E}">
        <p14:creationId xmlns:p14="http://schemas.microsoft.com/office/powerpoint/2010/main" val="353248791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68">
          <p15:clr>
            <a:srgbClr val="FBAE40"/>
          </p15:clr>
        </p15:guide>
        <p15:guide id="6" pos="5692">
          <p15:clr>
            <a:srgbClr val="FBAE40"/>
          </p15:clr>
        </p15:guide>
        <p15:guide id="7" pos="204">
          <p15:clr>
            <a:srgbClr val="FBAE40"/>
          </p15:clr>
        </p15:guide>
        <p15:guide id="8" orient="horz" pos="3117">
          <p15:clr>
            <a:srgbClr val="FBAE40"/>
          </p15:clr>
        </p15:guide>
        <p15:guide id="9" pos="555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over Slide_Style1">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4C53319-49B0-FA48-9B8E-AD72D485CCEB}"/>
              </a:ext>
            </a:extLst>
          </p:cNvPr>
          <p:cNvSpPr txBox="1"/>
          <p:nvPr userDrawn="1"/>
        </p:nvSpPr>
        <p:spPr>
          <a:xfrm>
            <a:off x="304557" y="4621261"/>
            <a:ext cx="2521296" cy="276999"/>
          </a:xfrm>
          <a:prstGeom prst="rect">
            <a:avLst/>
          </a:prstGeom>
          <a:noFill/>
        </p:spPr>
        <p:txBody>
          <a:bodyPr wrap="square" rtlCol="0">
            <a:spAutoFit/>
          </a:bodyPr>
          <a:lstStyle/>
          <a:p>
            <a:pPr algn="l"/>
            <a:r>
              <a:rPr lang="en-US" sz="1200" b="0" i="0" spc="100" baseline="0">
                <a:solidFill>
                  <a:schemeClr val="bg1"/>
                </a:solidFill>
                <a:latin typeface="Kobern" pitchFamily="2" charset="77"/>
              </a:rPr>
              <a:t>exceeding expectations</a:t>
            </a:r>
          </a:p>
        </p:txBody>
      </p:sp>
      <p:sp>
        <p:nvSpPr>
          <p:cNvPr id="13" name="TextBox 12">
            <a:extLst>
              <a:ext uri="{FF2B5EF4-FFF2-40B4-BE49-F238E27FC236}">
                <a16:creationId xmlns:a16="http://schemas.microsoft.com/office/drawing/2014/main" id="{E29DB1CF-438B-B04A-B8D8-3700C86DD0AD}"/>
              </a:ext>
            </a:extLst>
          </p:cNvPr>
          <p:cNvSpPr txBox="1"/>
          <p:nvPr userDrawn="1"/>
        </p:nvSpPr>
        <p:spPr>
          <a:xfrm>
            <a:off x="304557" y="4818225"/>
            <a:ext cx="1225152" cy="200055"/>
          </a:xfrm>
          <a:prstGeom prst="rect">
            <a:avLst/>
          </a:prstGeom>
          <a:noFill/>
        </p:spPr>
        <p:txBody>
          <a:bodyPr wrap="square" rtlCol="0">
            <a:spAutoFit/>
          </a:bodyPr>
          <a:lstStyle/>
          <a:p>
            <a:pPr algn="l"/>
            <a:r>
              <a:rPr lang="en-US" sz="700" b="0" i="0" spc="200" baseline="0">
                <a:solidFill>
                  <a:schemeClr val="bg1"/>
                </a:solidFill>
                <a:latin typeface="Kobern Light" pitchFamily="2" charset="77"/>
              </a:rPr>
              <a:t>SINCE 1985</a:t>
            </a:r>
          </a:p>
        </p:txBody>
      </p:sp>
      <p:sp>
        <p:nvSpPr>
          <p:cNvPr id="16" name="Text Placeholder 9">
            <a:extLst>
              <a:ext uri="{FF2B5EF4-FFF2-40B4-BE49-F238E27FC236}">
                <a16:creationId xmlns:a16="http://schemas.microsoft.com/office/drawing/2014/main" id="{01F1F229-44B5-044D-9BFD-8D1CCCDAB979}"/>
              </a:ext>
            </a:extLst>
          </p:cNvPr>
          <p:cNvSpPr>
            <a:spLocks noGrp="1"/>
          </p:cNvSpPr>
          <p:nvPr>
            <p:ph type="body" sz="quarter" idx="10" hasCustomPrompt="1"/>
          </p:nvPr>
        </p:nvSpPr>
        <p:spPr>
          <a:xfrm>
            <a:off x="286268" y="680191"/>
            <a:ext cx="7658659" cy="2047816"/>
          </a:xfrm>
          <a:prstGeom prst="rect">
            <a:avLst/>
          </a:prstGeom>
        </p:spPr>
        <p:txBody>
          <a:bodyPr anchor="b"/>
          <a:lstStyle>
            <a:lvl1pPr marL="0" indent="0" algn="l">
              <a:lnSpc>
                <a:spcPct val="100000"/>
              </a:lnSpc>
              <a:buNone/>
              <a:defRPr sz="3600" b="0" i="0" spc="0" baseline="0">
                <a:solidFill>
                  <a:srgbClr val="F27043"/>
                </a:solidFill>
                <a:latin typeface="Kobern" pitchFamily="2" charset="77"/>
                <a:cs typeface="Arial" pitchFamily="34" charset="0"/>
              </a:defRPr>
            </a:lvl1pPr>
          </a:lstStyle>
          <a:p>
            <a:pPr lvl="0"/>
            <a:r>
              <a:rPr lang="en-GB" altLang="ko-KR"/>
              <a:t>Presentation heading</a:t>
            </a:r>
          </a:p>
        </p:txBody>
      </p:sp>
      <p:pic>
        <p:nvPicPr>
          <p:cNvPr id="4" name="Picture 3">
            <a:extLst>
              <a:ext uri="{FF2B5EF4-FFF2-40B4-BE49-F238E27FC236}">
                <a16:creationId xmlns:a16="http://schemas.microsoft.com/office/drawing/2014/main" id="{4F595C27-0A87-994B-A84D-CD9F66D1354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552" y="3989220"/>
            <a:ext cx="1867674" cy="567773"/>
          </a:xfrm>
          <a:prstGeom prst="rect">
            <a:avLst/>
          </a:prstGeom>
        </p:spPr>
      </p:pic>
      <p:cxnSp>
        <p:nvCxnSpPr>
          <p:cNvPr id="23" name="Straight Connector 22">
            <a:extLst>
              <a:ext uri="{FF2B5EF4-FFF2-40B4-BE49-F238E27FC236}">
                <a16:creationId xmlns:a16="http://schemas.microsoft.com/office/drawing/2014/main" id="{692D7990-CF10-674F-97E9-32B04522A23E}"/>
              </a:ext>
            </a:extLst>
          </p:cNvPr>
          <p:cNvCxnSpPr>
            <a:cxnSpLocks/>
          </p:cNvCxnSpPr>
          <p:nvPr userDrawn="1"/>
        </p:nvCxnSpPr>
        <p:spPr>
          <a:xfrm flipH="1">
            <a:off x="396094" y="2737688"/>
            <a:ext cx="30240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24" name="Text Placeholder 9">
            <a:extLst>
              <a:ext uri="{FF2B5EF4-FFF2-40B4-BE49-F238E27FC236}">
                <a16:creationId xmlns:a16="http://schemas.microsoft.com/office/drawing/2014/main" id="{FE862294-9128-BB43-85D3-5DF81D34B0AC}"/>
              </a:ext>
            </a:extLst>
          </p:cNvPr>
          <p:cNvSpPr>
            <a:spLocks noGrp="1"/>
          </p:cNvSpPr>
          <p:nvPr>
            <p:ph type="body" sz="quarter" idx="11" hasCustomPrompt="1"/>
          </p:nvPr>
        </p:nvSpPr>
        <p:spPr>
          <a:xfrm>
            <a:off x="307606" y="2764437"/>
            <a:ext cx="7658659" cy="276997"/>
          </a:xfrm>
          <a:prstGeom prst="rect">
            <a:avLst/>
          </a:prstGeom>
        </p:spPr>
        <p:txBody>
          <a:bodyPr anchor="ctr"/>
          <a:lstStyle>
            <a:lvl1pPr marL="0" indent="0" algn="l" defTabSz="914400" rtl="0" eaLnBrk="1" latinLnBrk="1" hangingPunct="1">
              <a:spcBef>
                <a:spcPts val="0"/>
              </a:spcBef>
              <a:spcAft>
                <a:spcPts val="500"/>
              </a:spcAft>
              <a:buClr>
                <a:srgbClr val="F3723D"/>
              </a:buClr>
              <a:buNone/>
              <a:defRPr lang="en-GB" altLang="ko-KR" sz="1300" kern="1200" cap="all" spc="100" dirty="0">
                <a:solidFill>
                  <a:schemeClr val="bg1"/>
                </a:solidFill>
                <a:latin typeface="Kobern" pitchFamily="2" charset="77"/>
                <a:ea typeface="+mn-ea"/>
                <a:cs typeface="+mn-cs"/>
              </a:defRPr>
            </a:lvl1pPr>
          </a:lstStyle>
          <a:p>
            <a:pPr lvl="0"/>
            <a:r>
              <a:rPr lang="en-GB" altLang="ko-KR"/>
              <a:t>Sub heading</a:t>
            </a:r>
          </a:p>
        </p:txBody>
      </p:sp>
      <p:cxnSp>
        <p:nvCxnSpPr>
          <p:cNvPr id="25" name="Straight Connector 24">
            <a:extLst>
              <a:ext uri="{FF2B5EF4-FFF2-40B4-BE49-F238E27FC236}">
                <a16:creationId xmlns:a16="http://schemas.microsoft.com/office/drawing/2014/main" id="{800B238B-B3CD-8446-9FD4-DE314A407374}"/>
              </a:ext>
            </a:extLst>
          </p:cNvPr>
          <p:cNvCxnSpPr>
            <a:cxnSpLocks/>
          </p:cNvCxnSpPr>
          <p:nvPr userDrawn="1"/>
        </p:nvCxnSpPr>
        <p:spPr>
          <a:xfrm flipH="1">
            <a:off x="396094" y="3059905"/>
            <a:ext cx="30240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294B6653-5E1E-8641-8A96-E17BBF32D0B6}"/>
              </a:ext>
            </a:extLst>
          </p:cNvPr>
          <p:cNvSpPr/>
          <p:nvPr userDrawn="1"/>
        </p:nvSpPr>
        <p:spPr>
          <a:xfrm>
            <a:off x="7105163" y="4786470"/>
            <a:ext cx="1750800"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ko-KR" sz="800" b="0" i="0" kern="1200" cap="all" spc="200" baseline="0" err="1">
                <a:solidFill>
                  <a:schemeClr val="bg1"/>
                </a:solidFill>
                <a:latin typeface="Kobern" pitchFamily="2" charset="77"/>
                <a:ea typeface="Cambria Math" panose="02040503050406030204" pitchFamily="18" charset="0"/>
                <a:cs typeface="+mn-cs"/>
              </a:rPr>
              <a:t>www.lakshmisri.com</a:t>
            </a:r>
            <a:endParaRPr lang="en-US" altLang="ko-KR" sz="800" b="0" i="0" kern="1200" cap="all" spc="200" baseline="0">
              <a:solidFill>
                <a:schemeClr val="bg1"/>
              </a:solidFill>
              <a:latin typeface="Kobern" pitchFamily="2" charset="77"/>
              <a:ea typeface="Cambria Math" panose="02040503050406030204" pitchFamily="18" charset="0"/>
              <a:cs typeface="+mn-cs"/>
            </a:endParaRPr>
          </a:p>
        </p:txBody>
      </p:sp>
    </p:spTree>
    <p:extLst>
      <p:ext uri="{BB962C8B-B14F-4D97-AF65-F5344CB8AC3E}">
        <p14:creationId xmlns:p14="http://schemas.microsoft.com/office/powerpoint/2010/main" val="177153537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249">
          <p15:clr>
            <a:srgbClr val="FBAE40"/>
          </p15:clr>
        </p15:guide>
        <p15:guide id="6" pos="5692">
          <p15:clr>
            <a:srgbClr val="FBAE40"/>
          </p15:clr>
        </p15:guide>
        <p15:guide id="7" pos="453">
          <p15:clr>
            <a:srgbClr val="FBAE40"/>
          </p15:clr>
        </p15:guide>
        <p15:guide id="8" orient="horz" pos="3117">
          <p15:clr>
            <a:srgbClr val="FBAE40"/>
          </p15:clr>
        </p15:guide>
        <p15:guide id="9" pos="564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over Slide_Style1">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887D112-ED40-2245-8B6C-AF4DDF1634C5}"/>
              </a:ext>
            </a:extLst>
          </p:cNvPr>
          <p:cNvSpPr txBox="1"/>
          <p:nvPr userDrawn="1"/>
        </p:nvSpPr>
        <p:spPr>
          <a:xfrm>
            <a:off x="7081882" y="55273"/>
            <a:ext cx="1995977" cy="276999"/>
          </a:xfrm>
          <a:prstGeom prst="rect">
            <a:avLst/>
          </a:prstGeom>
          <a:noFill/>
        </p:spPr>
        <p:txBody>
          <a:bodyPr wrap="square" rtlCol="0">
            <a:spAutoFit/>
          </a:bodyPr>
          <a:lstStyle/>
          <a:p>
            <a:pPr algn="r"/>
            <a:r>
              <a:rPr lang="en-US" sz="1200" b="0" i="0" spc="100" baseline="0">
                <a:solidFill>
                  <a:schemeClr val="bg1"/>
                </a:solidFill>
                <a:latin typeface="Kobern" pitchFamily="2" charset="77"/>
              </a:rPr>
              <a:t>exceeding expectations</a:t>
            </a:r>
          </a:p>
        </p:txBody>
      </p:sp>
      <p:sp>
        <p:nvSpPr>
          <p:cNvPr id="11" name="TextBox 10">
            <a:extLst>
              <a:ext uri="{FF2B5EF4-FFF2-40B4-BE49-F238E27FC236}">
                <a16:creationId xmlns:a16="http://schemas.microsoft.com/office/drawing/2014/main" id="{D8098BD7-8191-6047-8401-1A868504F54E}"/>
              </a:ext>
            </a:extLst>
          </p:cNvPr>
          <p:cNvSpPr txBox="1"/>
          <p:nvPr userDrawn="1"/>
        </p:nvSpPr>
        <p:spPr>
          <a:xfrm>
            <a:off x="8107972" y="252237"/>
            <a:ext cx="969888" cy="200055"/>
          </a:xfrm>
          <a:prstGeom prst="rect">
            <a:avLst/>
          </a:prstGeom>
          <a:noFill/>
        </p:spPr>
        <p:txBody>
          <a:bodyPr wrap="square" rtlCol="0">
            <a:spAutoFit/>
          </a:bodyPr>
          <a:lstStyle/>
          <a:p>
            <a:pPr algn="r"/>
            <a:r>
              <a:rPr lang="en-US" sz="700" b="0" i="0" spc="200" baseline="0">
                <a:solidFill>
                  <a:schemeClr val="bg1"/>
                </a:solidFill>
                <a:latin typeface="Kobern Light" pitchFamily="2" charset="77"/>
              </a:rPr>
              <a:t>SINCE 1985</a:t>
            </a:r>
          </a:p>
        </p:txBody>
      </p:sp>
      <p:sp>
        <p:nvSpPr>
          <p:cNvPr id="13" name="Text Placeholder 9">
            <a:extLst>
              <a:ext uri="{FF2B5EF4-FFF2-40B4-BE49-F238E27FC236}">
                <a16:creationId xmlns:a16="http://schemas.microsoft.com/office/drawing/2014/main" id="{74B04133-4FEA-A14B-982F-DCCCD0EF0ACB}"/>
              </a:ext>
            </a:extLst>
          </p:cNvPr>
          <p:cNvSpPr>
            <a:spLocks noGrp="1"/>
          </p:cNvSpPr>
          <p:nvPr>
            <p:ph type="body" sz="quarter" idx="10" hasCustomPrompt="1"/>
          </p:nvPr>
        </p:nvSpPr>
        <p:spPr>
          <a:xfrm>
            <a:off x="286269" y="1515533"/>
            <a:ext cx="7750826" cy="1130541"/>
          </a:xfrm>
          <a:prstGeom prst="rect">
            <a:avLst/>
          </a:prstGeom>
        </p:spPr>
        <p:txBody>
          <a:bodyPr anchor="b"/>
          <a:lstStyle>
            <a:lvl1pPr marL="0" indent="0" algn="l">
              <a:lnSpc>
                <a:spcPct val="100000"/>
              </a:lnSpc>
              <a:buNone/>
              <a:defRPr sz="3600" b="0" i="0" spc="0" baseline="0">
                <a:solidFill>
                  <a:srgbClr val="F27043"/>
                </a:solidFill>
                <a:latin typeface="Kobern" pitchFamily="2" charset="77"/>
                <a:cs typeface="Arial" pitchFamily="34" charset="0"/>
              </a:defRPr>
            </a:lvl1pPr>
          </a:lstStyle>
          <a:p>
            <a:pPr lvl="0"/>
            <a:r>
              <a:rPr lang="en-GB" altLang="ko-KR"/>
              <a:t>Presentation Heading</a:t>
            </a:r>
          </a:p>
        </p:txBody>
      </p:sp>
      <p:pic>
        <p:nvPicPr>
          <p:cNvPr id="15" name="Picture 14">
            <a:extLst>
              <a:ext uri="{FF2B5EF4-FFF2-40B4-BE49-F238E27FC236}">
                <a16:creationId xmlns:a16="http://schemas.microsoft.com/office/drawing/2014/main" id="{D98DFE17-BB91-4147-B253-CAB95528AD0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552" y="132078"/>
            <a:ext cx="1867674" cy="567773"/>
          </a:xfrm>
          <a:prstGeom prst="rect">
            <a:avLst/>
          </a:prstGeom>
        </p:spPr>
      </p:pic>
      <p:sp>
        <p:nvSpPr>
          <p:cNvPr id="17" name="Text Placeholder 9">
            <a:extLst>
              <a:ext uri="{FF2B5EF4-FFF2-40B4-BE49-F238E27FC236}">
                <a16:creationId xmlns:a16="http://schemas.microsoft.com/office/drawing/2014/main" id="{DA16FB22-503E-8C46-A162-D7B6F7F6CCA6}"/>
              </a:ext>
            </a:extLst>
          </p:cNvPr>
          <p:cNvSpPr>
            <a:spLocks noGrp="1"/>
          </p:cNvSpPr>
          <p:nvPr>
            <p:ph type="body" sz="quarter" idx="11" hasCustomPrompt="1"/>
          </p:nvPr>
        </p:nvSpPr>
        <p:spPr>
          <a:xfrm>
            <a:off x="307606" y="2682505"/>
            <a:ext cx="6120000" cy="276997"/>
          </a:xfrm>
          <a:prstGeom prst="rect">
            <a:avLst/>
          </a:prstGeom>
        </p:spPr>
        <p:txBody>
          <a:bodyPr anchor="ctr"/>
          <a:lstStyle>
            <a:lvl1pPr marL="0" indent="0" algn="l" defTabSz="914400" rtl="0" eaLnBrk="1" latinLnBrk="1" hangingPunct="1">
              <a:spcBef>
                <a:spcPts val="0"/>
              </a:spcBef>
              <a:spcAft>
                <a:spcPts val="500"/>
              </a:spcAft>
              <a:buClr>
                <a:srgbClr val="F3723D"/>
              </a:buClr>
              <a:buNone/>
              <a:defRPr lang="en-GB" altLang="ko-KR" sz="1300" kern="1200" cap="all" spc="100" dirty="0">
                <a:solidFill>
                  <a:schemeClr val="bg1"/>
                </a:solidFill>
                <a:latin typeface="Kobern" pitchFamily="2" charset="77"/>
                <a:ea typeface="+mn-ea"/>
                <a:cs typeface="+mn-cs"/>
              </a:defRPr>
            </a:lvl1pPr>
          </a:lstStyle>
          <a:p>
            <a:pPr lvl="0"/>
            <a:r>
              <a:rPr lang="en-GB" altLang="ko-KR"/>
              <a:t>Subheading</a:t>
            </a:r>
          </a:p>
        </p:txBody>
      </p:sp>
      <p:grpSp>
        <p:nvGrpSpPr>
          <p:cNvPr id="3" name="Group 2">
            <a:extLst>
              <a:ext uri="{FF2B5EF4-FFF2-40B4-BE49-F238E27FC236}">
                <a16:creationId xmlns:a16="http://schemas.microsoft.com/office/drawing/2014/main" id="{0B41EC9F-3215-0F42-9CDB-1F1619B60728}"/>
              </a:ext>
            </a:extLst>
          </p:cNvPr>
          <p:cNvGrpSpPr/>
          <p:nvPr userDrawn="1"/>
        </p:nvGrpSpPr>
        <p:grpSpPr>
          <a:xfrm>
            <a:off x="226760" y="2664222"/>
            <a:ext cx="5886173" cy="322217"/>
            <a:chOff x="396094" y="2655756"/>
            <a:chExt cx="6120000" cy="322217"/>
          </a:xfrm>
        </p:grpSpPr>
        <p:cxnSp>
          <p:nvCxnSpPr>
            <p:cNvPr id="16" name="Straight Connector 15">
              <a:extLst>
                <a:ext uri="{FF2B5EF4-FFF2-40B4-BE49-F238E27FC236}">
                  <a16:creationId xmlns:a16="http://schemas.microsoft.com/office/drawing/2014/main" id="{C4E79E0D-45BA-C44F-A3B1-1D1EB6C3543E}"/>
                </a:ext>
              </a:extLst>
            </p:cNvPr>
            <p:cNvCxnSpPr>
              <a:cxnSpLocks/>
            </p:cNvCxnSpPr>
            <p:nvPr userDrawn="1"/>
          </p:nvCxnSpPr>
          <p:spPr>
            <a:xfrm flipH="1">
              <a:off x="396094" y="2655756"/>
              <a:ext cx="61200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7E406F8E-7D66-7341-B591-119AAB54E59A}"/>
                </a:ext>
              </a:extLst>
            </p:cNvPr>
            <p:cNvCxnSpPr>
              <a:cxnSpLocks/>
            </p:cNvCxnSpPr>
            <p:nvPr userDrawn="1"/>
          </p:nvCxnSpPr>
          <p:spPr>
            <a:xfrm flipH="1">
              <a:off x="396094" y="2977973"/>
              <a:ext cx="61200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grpSp>
      <p:sp>
        <p:nvSpPr>
          <p:cNvPr id="12" name="Rectangle 11">
            <a:extLst>
              <a:ext uri="{FF2B5EF4-FFF2-40B4-BE49-F238E27FC236}">
                <a16:creationId xmlns:a16="http://schemas.microsoft.com/office/drawing/2014/main" id="{8760F543-8536-0E4E-92BC-50C698013F21}"/>
              </a:ext>
            </a:extLst>
          </p:cNvPr>
          <p:cNvSpPr/>
          <p:nvPr userDrawn="1"/>
        </p:nvSpPr>
        <p:spPr>
          <a:xfrm>
            <a:off x="288066" y="4786470"/>
            <a:ext cx="1750800"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800" b="0" i="0" kern="1200" cap="all" spc="200" baseline="0" err="1">
                <a:solidFill>
                  <a:schemeClr val="bg1"/>
                </a:solidFill>
                <a:latin typeface="Kobern" pitchFamily="2" charset="77"/>
                <a:ea typeface="Cambria Math" panose="02040503050406030204" pitchFamily="18" charset="0"/>
                <a:cs typeface="+mn-cs"/>
              </a:rPr>
              <a:t>www.lakshmisri.com</a:t>
            </a:r>
            <a:endParaRPr lang="en-US" altLang="ko-KR" sz="800" b="0" i="0" kern="1200" cap="all" spc="200" baseline="0">
              <a:solidFill>
                <a:schemeClr val="bg1"/>
              </a:solidFill>
              <a:latin typeface="Kobern" pitchFamily="2" charset="77"/>
              <a:ea typeface="Cambria Math" panose="02040503050406030204" pitchFamily="18" charset="0"/>
              <a:cs typeface="+mn-cs"/>
            </a:endParaRPr>
          </a:p>
        </p:txBody>
      </p:sp>
    </p:spTree>
    <p:extLst>
      <p:ext uri="{BB962C8B-B14F-4D97-AF65-F5344CB8AC3E}">
        <p14:creationId xmlns:p14="http://schemas.microsoft.com/office/powerpoint/2010/main" val="260559784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317">
          <p15:clr>
            <a:srgbClr val="FBAE40"/>
          </p15:clr>
        </p15:guide>
        <p15:guide id="6" pos="5692">
          <p15:clr>
            <a:srgbClr val="FBAE40"/>
          </p15:clr>
        </p15:guide>
        <p15:guide id="7" pos="453">
          <p15:clr>
            <a:srgbClr val="FBAE40"/>
          </p15:clr>
        </p15:guide>
        <p15:guide id="8" orient="horz" pos="3117">
          <p15:clr>
            <a:srgbClr val="FBAE40"/>
          </p15:clr>
        </p15:guide>
        <p15:guide id="9" pos="564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Cover Slide_Style1">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887D112-ED40-2245-8B6C-AF4DDF1634C5}"/>
              </a:ext>
            </a:extLst>
          </p:cNvPr>
          <p:cNvSpPr txBox="1"/>
          <p:nvPr userDrawn="1"/>
        </p:nvSpPr>
        <p:spPr>
          <a:xfrm>
            <a:off x="7081882" y="55273"/>
            <a:ext cx="1995977" cy="276999"/>
          </a:xfrm>
          <a:prstGeom prst="rect">
            <a:avLst/>
          </a:prstGeom>
          <a:noFill/>
        </p:spPr>
        <p:txBody>
          <a:bodyPr wrap="square" rtlCol="0">
            <a:spAutoFit/>
          </a:bodyPr>
          <a:lstStyle/>
          <a:p>
            <a:pPr algn="r"/>
            <a:r>
              <a:rPr lang="en-US" sz="1200" b="0" i="0" spc="100" baseline="0">
                <a:solidFill>
                  <a:schemeClr val="bg1"/>
                </a:solidFill>
                <a:latin typeface="Kobern" pitchFamily="2" charset="77"/>
              </a:rPr>
              <a:t>exceeding expectations</a:t>
            </a:r>
          </a:p>
        </p:txBody>
      </p:sp>
      <p:sp>
        <p:nvSpPr>
          <p:cNvPr id="11" name="TextBox 10">
            <a:extLst>
              <a:ext uri="{FF2B5EF4-FFF2-40B4-BE49-F238E27FC236}">
                <a16:creationId xmlns:a16="http://schemas.microsoft.com/office/drawing/2014/main" id="{D8098BD7-8191-6047-8401-1A868504F54E}"/>
              </a:ext>
            </a:extLst>
          </p:cNvPr>
          <p:cNvSpPr txBox="1"/>
          <p:nvPr userDrawn="1"/>
        </p:nvSpPr>
        <p:spPr>
          <a:xfrm>
            <a:off x="8107972" y="252237"/>
            <a:ext cx="969888" cy="200055"/>
          </a:xfrm>
          <a:prstGeom prst="rect">
            <a:avLst/>
          </a:prstGeom>
          <a:noFill/>
        </p:spPr>
        <p:txBody>
          <a:bodyPr wrap="square" rtlCol="0">
            <a:spAutoFit/>
          </a:bodyPr>
          <a:lstStyle/>
          <a:p>
            <a:pPr algn="r"/>
            <a:r>
              <a:rPr lang="en-US" sz="700" b="0" i="0" spc="200" baseline="0">
                <a:solidFill>
                  <a:schemeClr val="bg1"/>
                </a:solidFill>
                <a:latin typeface="Kobern Light" pitchFamily="2" charset="77"/>
              </a:rPr>
              <a:t>SINCE 1985</a:t>
            </a:r>
          </a:p>
        </p:txBody>
      </p:sp>
      <p:sp>
        <p:nvSpPr>
          <p:cNvPr id="13" name="Text Placeholder 9">
            <a:extLst>
              <a:ext uri="{FF2B5EF4-FFF2-40B4-BE49-F238E27FC236}">
                <a16:creationId xmlns:a16="http://schemas.microsoft.com/office/drawing/2014/main" id="{74B04133-4FEA-A14B-982F-DCCCD0EF0ACB}"/>
              </a:ext>
            </a:extLst>
          </p:cNvPr>
          <p:cNvSpPr>
            <a:spLocks noGrp="1"/>
          </p:cNvSpPr>
          <p:nvPr>
            <p:ph type="body" sz="quarter" idx="10" hasCustomPrompt="1"/>
          </p:nvPr>
        </p:nvSpPr>
        <p:spPr>
          <a:xfrm>
            <a:off x="286269" y="1351792"/>
            <a:ext cx="7750826" cy="2047816"/>
          </a:xfrm>
          <a:prstGeom prst="rect">
            <a:avLst/>
          </a:prstGeom>
        </p:spPr>
        <p:txBody>
          <a:bodyPr anchor="b"/>
          <a:lstStyle>
            <a:lvl1pPr marL="0" indent="0" algn="l">
              <a:lnSpc>
                <a:spcPct val="100000"/>
              </a:lnSpc>
              <a:buNone/>
              <a:defRPr sz="3600" b="0" i="0" spc="0" baseline="0">
                <a:solidFill>
                  <a:srgbClr val="F27043"/>
                </a:solidFill>
                <a:latin typeface="Kobern" pitchFamily="2" charset="77"/>
                <a:cs typeface="Arial" pitchFamily="34" charset="0"/>
              </a:defRPr>
            </a:lvl1pPr>
          </a:lstStyle>
          <a:p>
            <a:pPr lvl="0"/>
            <a:r>
              <a:rPr lang="en-GB" altLang="ko-KR"/>
              <a:t>Presentation Heading</a:t>
            </a:r>
          </a:p>
        </p:txBody>
      </p:sp>
      <p:pic>
        <p:nvPicPr>
          <p:cNvPr id="15" name="Picture 14">
            <a:extLst>
              <a:ext uri="{FF2B5EF4-FFF2-40B4-BE49-F238E27FC236}">
                <a16:creationId xmlns:a16="http://schemas.microsoft.com/office/drawing/2014/main" id="{D98DFE17-BB91-4147-B253-CAB95528AD0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552" y="132078"/>
            <a:ext cx="1867674" cy="567773"/>
          </a:xfrm>
          <a:prstGeom prst="rect">
            <a:avLst/>
          </a:prstGeom>
        </p:spPr>
      </p:pic>
      <p:cxnSp>
        <p:nvCxnSpPr>
          <p:cNvPr id="16" name="Straight Connector 15">
            <a:extLst>
              <a:ext uri="{FF2B5EF4-FFF2-40B4-BE49-F238E27FC236}">
                <a16:creationId xmlns:a16="http://schemas.microsoft.com/office/drawing/2014/main" id="{C4E79E0D-45BA-C44F-A3B1-1D1EB6C3543E}"/>
              </a:ext>
            </a:extLst>
          </p:cNvPr>
          <p:cNvCxnSpPr>
            <a:cxnSpLocks/>
          </p:cNvCxnSpPr>
          <p:nvPr userDrawn="1"/>
        </p:nvCxnSpPr>
        <p:spPr>
          <a:xfrm flipH="1">
            <a:off x="396094" y="3409289"/>
            <a:ext cx="61200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17" name="Text Placeholder 9">
            <a:extLst>
              <a:ext uri="{FF2B5EF4-FFF2-40B4-BE49-F238E27FC236}">
                <a16:creationId xmlns:a16="http://schemas.microsoft.com/office/drawing/2014/main" id="{DA16FB22-503E-8C46-A162-D7B6F7F6CCA6}"/>
              </a:ext>
            </a:extLst>
          </p:cNvPr>
          <p:cNvSpPr>
            <a:spLocks noGrp="1"/>
          </p:cNvSpPr>
          <p:nvPr>
            <p:ph type="body" sz="quarter" idx="11" hasCustomPrompt="1"/>
          </p:nvPr>
        </p:nvSpPr>
        <p:spPr>
          <a:xfrm>
            <a:off x="307606" y="3436038"/>
            <a:ext cx="6120000" cy="615501"/>
          </a:xfrm>
          <a:prstGeom prst="rect">
            <a:avLst/>
          </a:prstGeom>
        </p:spPr>
        <p:txBody>
          <a:bodyPr anchor="t"/>
          <a:lstStyle>
            <a:lvl1pPr marL="0" indent="0" algn="l" defTabSz="914400" rtl="0" eaLnBrk="1" latinLnBrk="1" hangingPunct="1">
              <a:spcBef>
                <a:spcPts val="0"/>
              </a:spcBef>
              <a:spcAft>
                <a:spcPts val="500"/>
              </a:spcAft>
              <a:buClr>
                <a:srgbClr val="F3723D"/>
              </a:buClr>
              <a:buNone/>
              <a:defRPr lang="en-GB" altLang="ko-KR" sz="1300" kern="1200" cap="all" spc="100" dirty="0">
                <a:solidFill>
                  <a:schemeClr val="bg1"/>
                </a:solidFill>
                <a:latin typeface="Kobern" pitchFamily="2" charset="77"/>
                <a:ea typeface="+mn-ea"/>
                <a:cs typeface="+mn-cs"/>
              </a:defRPr>
            </a:lvl1pPr>
          </a:lstStyle>
          <a:p>
            <a:pPr lvl="0"/>
            <a:r>
              <a:rPr lang="en-GB" altLang="ko-KR"/>
              <a:t>Subheading</a:t>
            </a:r>
          </a:p>
        </p:txBody>
      </p:sp>
      <p:cxnSp>
        <p:nvCxnSpPr>
          <p:cNvPr id="18" name="Straight Connector 17">
            <a:extLst>
              <a:ext uri="{FF2B5EF4-FFF2-40B4-BE49-F238E27FC236}">
                <a16:creationId xmlns:a16="http://schemas.microsoft.com/office/drawing/2014/main" id="{7E406F8E-7D66-7341-B591-119AAB54E59A}"/>
              </a:ext>
            </a:extLst>
          </p:cNvPr>
          <p:cNvCxnSpPr>
            <a:cxnSpLocks/>
          </p:cNvCxnSpPr>
          <p:nvPr userDrawn="1"/>
        </p:nvCxnSpPr>
        <p:spPr>
          <a:xfrm flipH="1">
            <a:off x="396094" y="4071473"/>
            <a:ext cx="61200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8760F543-8536-0E4E-92BC-50C698013F21}"/>
              </a:ext>
            </a:extLst>
          </p:cNvPr>
          <p:cNvSpPr/>
          <p:nvPr userDrawn="1"/>
        </p:nvSpPr>
        <p:spPr>
          <a:xfrm>
            <a:off x="288066" y="4786470"/>
            <a:ext cx="1750800"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800" b="0" i="0" kern="1200" cap="all" spc="200" baseline="0" err="1">
                <a:solidFill>
                  <a:schemeClr val="bg1"/>
                </a:solidFill>
                <a:latin typeface="Kobern" pitchFamily="2" charset="77"/>
                <a:ea typeface="Cambria Math" panose="02040503050406030204" pitchFamily="18" charset="0"/>
                <a:cs typeface="+mn-cs"/>
              </a:rPr>
              <a:t>www.lakshmisri.com</a:t>
            </a:r>
            <a:endParaRPr lang="en-US" altLang="ko-KR" sz="800" b="0" i="0" kern="1200" cap="all" spc="200" baseline="0">
              <a:solidFill>
                <a:schemeClr val="bg1"/>
              </a:solidFill>
              <a:latin typeface="Kobern" pitchFamily="2" charset="77"/>
              <a:ea typeface="Cambria Math" panose="02040503050406030204" pitchFamily="18" charset="0"/>
              <a:cs typeface="+mn-cs"/>
            </a:endParaRPr>
          </a:p>
        </p:txBody>
      </p:sp>
    </p:spTree>
    <p:extLst>
      <p:ext uri="{BB962C8B-B14F-4D97-AF65-F5344CB8AC3E}">
        <p14:creationId xmlns:p14="http://schemas.microsoft.com/office/powerpoint/2010/main" val="344461737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317">
          <p15:clr>
            <a:srgbClr val="FBAE40"/>
          </p15:clr>
        </p15:guide>
        <p15:guide id="6" pos="5692">
          <p15:clr>
            <a:srgbClr val="FBAE40"/>
          </p15:clr>
        </p15:guide>
        <p15:guide id="7" pos="453">
          <p15:clr>
            <a:srgbClr val="FBAE40"/>
          </p15:clr>
        </p15:guide>
        <p15:guide id="8" orient="horz" pos="3117">
          <p15:clr>
            <a:srgbClr val="FBAE40"/>
          </p15:clr>
        </p15:guide>
        <p15:guide id="9" pos="564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Agenda-B">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D505439E-C36F-D343-AA6B-B6887833586F}"/>
              </a:ext>
            </a:extLst>
          </p:cNvPr>
          <p:cNvSpPr txBox="1"/>
          <p:nvPr userDrawn="1"/>
        </p:nvSpPr>
        <p:spPr>
          <a:xfrm>
            <a:off x="18976" y="4879547"/>
            <a:ext cx="25368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2025 | Lakshmikumaran &amp; Sridharan</a:t>
            </a:r>
          </a:p>
        </p:txBody>
      </p:sp>
      <p:sp>
        <p:nvSpPr>
          <p:cNvPr id="20" name="TextBox 19">
            <a:extLst>
              <a:ext uri="{FF2B5EF4-FFF2-40B4-BE49-F238E27FC236}">
                <a16:creationId xmlns:a16="http://schemas.microsoft.com/office/drawing/2014/main" id="{BDD1FEA0-4813-5B4D-816A-D9A846B3E521}"/>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a:t>
            </a:r>
            <a:fld id="{C3E422BB-8672-794B-8219-0F273464E628}" type="slidenum">
              <a:rPr lang="en-US" sz="800" b="0" i="0" cap="none" spc="100" baseline="0" smtClean="0">
                <a:solidFill>
                  <a:schemeClr val="bg1">
                    <a:lumMod val="50000"/>
                  </a:schemeClr>
                </a:solidFill>
                <a:latin typeface="Kobern" pitchFamily="2" charset="77"/>
                <a:ea typeface="Cambria Math" panose="020405030504060302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bg1">
                  <a:lumMod val="50000"/>
                </a:schemeClr>
              </a:solidFill>
              <a:latin typeface="Kobern" pitchFamily="2" charset="77"/>
              <a:ea typeface="Cambria Math" panose="02040503050406030204" pitchFamily="18" charset="0"/>
            </a:endParaRPr>
          </a:p>
        </p:txBody>
      </p:sp>
      <p:sp>
        <p:nvSpPr>
          <p:cNvPr id="23" name="Text Placeholder 9">
            <a:extLst>
              <a:ext uri="{FF2B5EF4-FFF2-40B4-BE49-F238E27FC236}">
                <a16:creationId xmlns:a16="http://schemas.microsoft.com/office/drawing/2014/main" id="{387CC9BC-559B-3A44-B23C-F74A0D4AE33A}"/>
              </a:ext>
            </a:extLst>
          </p:cNvPr>
          <p:cNvSpPr>
            <a:spLocks noGrp="1"/>
          </p:cNvSpPr>
          <p:nvPr>
            <p:ph type="body" sz="quarter" idx="11"/>
          </p:nvPr>
        </p:nvSpPr>
        <p:spPr>
          <a:xfrm>
            <a:off x="238308" y="949764"/>
            <a:ext cx="8597082" cy="3755443"/>
          </a:xfrm>
          <a:prstGeom prst="rect">
            <a:avLst/>
          </a:prstGeom>
        </p:spPr>
        <p:txBody>
          <a:bodyPr anchor="t"/>
          <a:lstStyle>
            <a:lvl1pPr marL="285750" marR="0" indent="-285750" algn="l" defTabSz="914400" rtl="0" eaLnBrk="1" fontAlgn="auto" latinLnBrk="1" hangingPunct="1">
              <a:lnSpc>
                <a:spcPct val="100000"/>
              </a:lnSpc>
              <a:spcBef>
                <a:spcPct val="20000"/>
              </a:spcBef>
              <a:spcAft>
                <a:spcPts val="300"/>
              </a:spcAft>
              <a:buClr>
                <a:srgbClr val="F3723D"/>
              </a:buClr>
              <a:buSzTx/>
              <a:buFont typeface="Arial" panose="020B0604020202020204" pitchFamily="34" charset="0"/>
              <a:buChar char="•"/>
              <a:tabLst/>
              <a:defRPr lang="en-GB" altLang="ko-KR" sz="1600" kern="1200" dirty="0">
                <a:solidFill>
                  <a:schemeClr val="bg1"/>
                </a:solidFill>
                <a:latin typeface="Kobern" pitchFamily="2" charset="77"/>
                <a:ea typeface="+mn-ea"/>
                <a:cs typeface="+mn-cs"/>
              </a:defRPr>
            </a:lvl1pPr>
            <a:lvl2pPr marL="74295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600" kern="1200" dirty="0">
                <a:solidFill>
                  <a:schemeClr val="bg1"/>
                </a:solidFill>
                <a:latin typeface="Kobern" pitchFamily="2" charset="77"/>
                <a:ea typeface="+mn-ea"/>
                <a:cs typeface="+mn-cs"/>
              </a:defRPr>
            </a:lvl2pPr>
            <a:lvl3pPr marL="114300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600" kern="1200" dirty="0">
                <a:solidFill>
                  <a:schemeClr val="bg1"/>
                </a:solidFill>
                <a:latin typeface="Kobern" pitchFamily="2" charset="77"/>
                <a:ea typeface="+mn-ea"/>
                <a:cs typeface="+mn-cs"/>
              </a:defRPr>
            </a:lvl3pPr>
          </a:lstStyle>
          <a:p>
            <a:pPr lvl="0"/>
            <a:r>
              <a:rPr lang="en-GB" altLang="ko-KR"/>
              <a:t>Click to edit Master text styles</a:t>
            </a:r>
          </a:p>
          <a:p>
            <a:pPr lvl="1"/>
            <a:r>
              <a:rPr lang="en-GB" altLang="ko-KR"/>
              <a:t>Second level</a:t>
            </a:r>
          </a:p>
          <a:p>
            <a:pPr lvl="2"/>
            <a:r>
              <a:rPr lang="en-GB" altLang="ko-KR"/>
              <a:t>Third level</a:t>
            </a:r>
          </a:p>
        </p:txBody>
      </p:sp>
      <p:cxnSp>
        <p:nvCxnSpPr>
          <p:cNvPr id="24" name="Straight Connector 23">
            <a:extLst>
              <a:ext uri="{FF2B5EF4-FFF2-40B4-BE49-F238E27FC236}">
                <a16:creationId xmlns:a16="http://schemas.microsoft.com/office/drawing/2014/main" id="{D9242D3D-F19F-3243-A3BB-FA29D395523C}"/>
              </a:ext>
            </a:extLst>
          </p:cNvPr>
          <p:cNvCxnSpPr>
            <a:cxnSpLocks/>
          </p:cNvCxnSpPr>
          <p:nvPr userDrawn="1"/>
        </p:nvCxnSpPr>
        <p:spPr>
          <a:xfrm flipH="1">
            <a:off x="323850" y="825957"/>
            <a:ext cx="83592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25" name="Text Placeholder 9">
            <a:extLst>
              <a:ext uri="{FF2B5EF4-FFF2-40B4-BE49-F238E27FC236}">
                <a16:creationId xmlns:a16="http://schemas.microsoft.com/office/drawing/2014/main" id="{83B32E64-F455-CC48-8ACE-AEC25BE20FAC}"/>
              </a:ext>
            </a:extLst>
          </p:cNvPr>
          <p:cNvSpPr>
            <a:spLocks noGrp="1"/>
          </p:cNvSpPr>
          <p:nvPr>
            <p:ph type="body" sz="quarter" idx="13"/>
          </p:nvPr>
        </p:nvSpPr>
        <p:spPr>
          <a:xfrm>
            <a:off x="223068" y="304800"/>
            <a:ext cx="8597082" cy="460507"/>
          </a:xfrm>
          <a:prstGeom prst="rect">
            <a:avLst/>
          </a:prstGeom>
        </p:spPr>
        <p:txBody>
          <a:bodyPr anchor="t"/>
          <a:lstStyle>
            <a:lvl1pPr marL="0" indent="0" algn="l" defTabSz="914400" rtl="0" eaLnBrk="1" latinLnBrk="1" hangingPunct="1">
              <a:spcBef>
                <a:spcPts val="0"/>
              </a:spcBef>
              <a:buNone/>
              <a:defRPr lang="en-GB" altLang="ko-KR" sz="2400" kern="1200" dirty="0">
                <a:solidFill>
                  <a:schemeClr val="bg1"/>
                </a:solidFill>
                <a:latin typeface="Kobern" pitchFamily="2" charset="77"/>
                <a:ea typeface="+mn-ea"/>
                <a:cs typeface="+mn-cs"/>
              </a:defRPr>
            </a:lvl1pPr>
          </a:lstStyle>
          <a:p>
            <a:pPr lvl="0"/>
            <a:r>
              <a:rPr lang="en-GB" altLang="ko-KR"/>
              <a:t>Click to edit Master text style</a:t>
            </a:r>
          </a:p>
        </p:txBody>
      </p:sp>
      <p:sp>
        <p:nvSpPr>
          <p:cNvPr id="11" name="TextBox 10">
            <a:extLst>
              <a:ext uri="{FF2B5EF4-FFF2-40B4-BE49-F238E27FC236}">
                <a16:creationId xmlns:a16="http://schemas.microsoft.com/office/drawing/2014/main" id="{776D9A2F-E6E3-A744-9784-220EBF1917CA}"/>
              </a:ext>
            </a:extLst>
          </p:cNvPr>
          <p:cNvSpPr txBox="1"/>
          <p:nvPr userDrawn="1"/>
        </p:nvSpPr>
        <p:spPr>
          <a:xfrm>
            <a:off x="3600400" y="4879547"/>
            <a:ext cx="194320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all" spc="200" baseline="0">
                <a:solidFill>
                  <a:schemeClr val="bg1">
                    <a:lumMod val="50000"/>
                  </a:schemeClr>
                </a:solidFill>
                <a:latin typeface="Kobern" pitchFamily="2" charset="77"/>
                <a:ea typeface="Cambria Math" panose="02040503050406030204" pitchFamily="18" charset="0"/>
              </a:rPr>
              <a:t>Strictly Confidential </a:t>
            </a:r>
          </a:p>
        </p:txBody>
      </p:sp>
    </p:spTree>
    <p:extLst>
      <p:ext uri="{BB962C8B-B14F-4D97-AF65-F5344CB8AC3E}">
        <p14:creationId xmlns:p14="http://schemas.microsoft.com/office/powerpoint/2010/main" val="252189899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ver Slide_Style1">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887D112-ED40-2245-8B6C-AF4DDF1634C5}"/>
              </a:ext>
            </a:extLst>
          </p:cNvPr>
          <p:cNvSpPr txBox="1"/>
          <p:nvPr userDrawn="1"/>
        </p:nvSpPr>
        <p:spPr>
          <a:xfrm>
            <a:off x="7081882" y="55273"/>
            <a:ext cx="1995977" cy="276999"/>
          </a:xfrm>
          <a:prstGeom prst="rect">
            <a:avLst/>
          </a:prstGeom>
          <a:noFill/>
        </p:spPr>
        <p:txBody>
          <a:bodyPr wrap="square" rtlCol="0">
            <a:spAutoFit/>
          </a:bodyPr>
          <a:lstStyle/>
          <a:p>
            <a:pPr algn="r"/>
            <a:r>
              <a:rPr lang="en-US" sz="1200" b="0" i="0" spc="100" baseline="0">
                <a:solidFill>
                  <a:schemeClr val="bg1"/>
                </a:solidFill>
                <a:latin typeface="Kobern" pitchFamily="2" charset="77"/>
              </a:rPr>
              <a:t>exceeding expectations</a:t>
            </a:r>
          </a:p>
        </p:txBody>
      </p:sp>
      <p:sp>
        <p:nvSpPr>
          <p:cNvPr id="11" name="TextBox 10">
            <a:extLst>
              <a:ext uri="{FF2B5EF4-FFF2-40B4-BE49-F238E27FC236}">
                <a16:creationId xmlns:a16="http://schemas.microsoft.com/office/drawing/2014/main" id="{D8098BD7-8191-6047-8401-1A868504F54E}"/>
              </a:ext>
            </a:extLst>
          </p:cNvPr>
          <p:cNvSpPr txBox="1"/>
          <p:nvPr userDrawn="1"/>
        </p:nvSpPr>
        <p:spPr>
          <a:xfrm>
            <a:off x="8107972" y="252237"/>
            <a:ext cx="969888" cy="200055"/>
          </a:xfrm>
          <a:prstGeom prst="rect">
            <a:avLst/>
          </a:prstGeom>
          <a:noFill/>
        </p:spPr>
        <p:txBody>
          <a:bodyPr wrap="square" rtlCol="0">
            <a:spAutoFit/>
          </a:bodyPr>
          <a:lstStyle/>
          <a:p>
            <a:pPr algn="r"/>
            <a:r>
              <a:rPr lang="en-US" sz="700" b="0" i="0" spc="200" baseline="0">
                <a:solidFill>
                  <a:schemeClr val="bg1"/>
                </a:solidFill>
                <a:latin typeface="Kobern Light" pitchFamily="2" charset="77"/>
              </a:rPr>
              <a:t>SINCE 1985</a:t>
            </a:r>
          </a:p>
        </p:txBody>
      </p:sp>
      <p:sp>
        <p:nvSpPr>
          <p:cNvPr id="13" name="Text Placeholder 9">
            <a:extLst>
              <a:ext uri="{FF2B5EF4-FFF2-40B4-BE49-F238E27FC236}">
                <a16:creationId xmlns:a16="http://schemas.microsoft.com/office/drawing/2014/main" id="{74B04133-4FEA-A14B-982F-DCCCD0EF0ACB}"/>
              </a:ext>
            </a:extLst>
          </p:cNvPr>
          <p:cNvSpPr>
            <a:spLocks noGrp="1"/>
          </p:cNvSpPr>
          <p:nvPr>
            <p:ph type="body" sz="quarter" idx="10" hasCustomPrompt="1"/>
          </p:nvPr>
        </p:nvSpPr>
        <p:spPr>
          <a:xfrm>
            <a:off x="286269" y="1515533"/>
            <a:ext cx="7750826" cy="1130541"/>
          </a:xfrm>
          <a:prstGeom prst="rect">
            <a:avLst/>
          </a:prstGeom>
        </p:spPr>
        <p:txBody>
          <a:bodyPr anchor="b"/>
          <a:lstStyle>
            <a:lvl1pPr marL="0" indent="0" algn="l">
              <a:lnSpc>
                <a:spcPct val="100000"/>
              </a:lnSpc>
              <a:buNone/>
              <a:defRPr sz="3600" b="0" i="0" spc="0" baseline="0">
                <a:solidFill>
                  <a:srgbClr val="F27043"/>
                </a:solidFill>
                <a:latin typeface="Kobern" pitchFamily="2" charset="77"/>
                <a:cs typeface="Arial" pitchFamily="34" charset="0"/>
              </a:defRPr>
            </a:lvl1pPr>
          </a:lstStyle>
          <a:p>
            <a:pPr lvl="0"/>
            <a:r>
              <a:rPr lang="en-GB" altLang="ko-KR"/>
              <a:t>Presentation Heading</a:t>
            </a:r>
          </a:p>
        </p:txBody>
      </p:sp>
      <p:sp>
        <p:nvSpPr>
          <p:cNvPr id="17" name="Text Placeholder 9">
            <a:extLst>
              <a:ext uri="{FF2B5EF4-FFF2-40B4-BE49-F238E27FC236}">
                <a16:creationId xmlns:a16="http://schemas.microsoft.com/office/drawing/2014/main" id="{DA16FB22-503E-8C46-A162-D7B6F7F6CCA6}"/>
              </a:ext>
            </a:extLst>
          </p:cNvPr>
          <p:cNvSpPr>
            <a:spLocks noGrp="1"/>
          </p:cNvSpPr>
          <p:nvPr>
            <p:ph type="body" sz="quarter" idx="11" hasCustomPrompt="1"/>
          </p:nvPr>
        </p:nvSpPr>
        <p:spPr>
          <a:xfrm>
            <a:off x="307606" y="2682505"/>
            <a:ext cx="6120000" cy="276997"/>
          </a:xfrm>
          <a:prstGeom prst="rect">
            <a:avLst/>
          </a:prstGeom>
        </p:spPr>
        <p:txBody>
          <a:bodyPr anchor="ctr"/>
          <a:lstStyle>
            <a:lvl1pPr marL="0" indent="0" algn="l" defTabSz="914400" rtl="0" eaLnBrk="1" latinLnBrk="1" hangingPunct="1">
              <a:spcBef>
                <a:spcPts val="0"/>
              </a:spcBef>
              <a:spcAft>
                <a:spcPts val="500"/>
              </a:spcAft>
              <a:buClr>
                <a:srgbClr val="F3723D"/>
              </a:buClr>
              <a:buNone/>
              <a:defRPr lang="en-GB" altLang="ko-KR" sz="1300" kern="1200" cap="all" spc="100" dirty="0">
                <a:solidFill>
                  <a:schemeClr val="bg1"/>
                </a:solidFill>
                <a:latin typeface="Kobern" pitchFamily="2" charset="77"/>
                <a:ea typeface="+mn-ea"/>
                <a:cs typeface="+mn-cs"/>
              </a:defRPr>
            </a:lvl1pPr>
          </a:lstStyle>
          <a:p>
            <a:pPr lvl="0"/>
            <a:r>
              <a:rPr lang="en-GB" altLang="ko-KR"/>
              <a:t>Subheading</a:t>
            </a:r>
          </a:p>
        </p:txBody>
      </p:sp>
      <p:grpSp>
        <p:nvGrpSpPr>
          <p:cNvPr id="3" name="Group 2">
            <a:extLst>
              <a:ext uri="{FF2B5EF4-FFF2-40B4-BE49-F238E27FC236}">
                <a16:creationId xmlns:a16="http://schemas.microsoft.com/office/drawing/2014/main" id="{0B41EC9F-3215-0F42-9CDB-1F1619B60728}"/>
              </a:ext>
            </a:extLst>
          </p:cNvPr>
          <p:cNvGrpSpPr/>
          <p:nvPr userDrawn="1"/>
        </p:nvGrpSpPr>
        <p:grpSpPr>
          <a:xfrm>
            <a:off x="226760" y="2664222"/>
            <a:ext cx="5886173" cy="322217"/>
            <a:chOff x="396094" y="2655756"/>
            <a:chExt cx="6120000" cy="322217"/>
          </a:xfrm>
        </p:grpSpPr>
        <p:cxnSp>
          <p:nvCxnSpPr>
            <p:cNvPr id="16" name="Straight Connector 15">
              <a:extLst>
                <a:ext uri="{FF2B5EF4-FFF2-40B4-BE49-F238E27FC236}">
                  <a16:creationId xmlns:a16="http://schemas.microsoft.com/office/drawing/2014/main" id="{C4E79E0D-45BA-C44F-A3B1-1D1EB6C3543E}"/>
                </a:ext>
              </a:extLst>
            </p:cNvPr>
            <p:cNvCxnSpPr>
              <a:cxnSpLocks/>
            </p:cNvCxnSpPr>
            <p:nvPr userDrawn="1"/>
          </p:nvCxnSpPr>
          <p:spPr>
            <a:xfrm flipH="1">
              <a:off x="396094" y="2655756"/>
              <a:ext cx="61200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7E406F8E-7D66-7341-B591-119AAB54E59A}"/>
                </a:ext>
              </a:extLst>
            </p:cNvPr>
            <p:cNvCxnSpPr>
              <a:cxnSpLocks/>
            </p:cNvCxnSpPr>
            <p:nvPr userDrawn="1"/>
          </p:nvCxnSpPr>
          <p:spPr>
            <a:xfrm flipH="1">
              <a:off x="396094" y="2977973"/>
              <a:ext cx="61200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grpSp>
      <p:sp>
        <p:nvSpPr>
          <p:cNvPr id="12" name="Rectangle 11">
            <a:extLst>
              <a:ext uri="{FF2B5EF4-FFF2-40B4-BE49-F238E27FC236}">
                <a16:creationId xmlns:a16="http://schemas.microsoft.com/office/drawing/2014/main" id="{8760F543-8536-0E4E-92BC-50C698013F21}"/>
              </a:ext>
            </a:extLst>
          </p:cNvPr>
          <p:cNvSpPr/>
          <p:nvPr userDrawn="1"/>
        </p:nvSpPr>
        <p:spPr>
          <a:xfrm>
            <a:off x="288066" y="4786470"/>
            <a:ext cx="1750800"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800" b="0" i="0" kern="1200" cap="all" spc="200" baseline="0" err="1">
                <a:solidFill>
                  <a:schemeClr val="bg1"/>
                </a:solidFill>
                <a:latin typeface="Kobern" pitchFamily="2" charset="77"/>
                <a:ea typeface="Cambria Math" panose="02040503050406030204" pitchFamily="18" charset="0"/>
                <a:cs typeface="+mn-cs"/>
              </a:rPr>
              <a:t>www.lakshmisri.com</a:t>
            </a:r>
            <a:endParaRPr lang="en-US" altLang="ko-KR" sz="800" b="0" i="0" kern="1200" cap="all" spc="200" baseline="0">
              <a:solidFill>
                <a:schemeClr val="bg1"/>
              </a:solidFill>
              <a:latin typeface="Kobern" pitchFamily="2" charset="77"/>
              <a:ea typeface="Cambria Math" panose="02040503050406030204" pitchFamily="18" charset="0"/>
              <a:cs typeface="+mn-cs"/>
            </a:endParaRPr>
          </a:p>
        </p:txBody>
      </p:sp>
      <p:pic>
        <p:nvPicPr>
          <p:cNvPr id="2" name="Picture 1">
            <a:extLst>
              <a:ext uri="{FF2B5EF4-FFF2-40B4-BE49-F238E27FC236}">
                <a16:creationId xmlns:a16="http://schemas.microsoft.com/office/drawing/2014/main" id="{3F79AC17-FE55-B4A3-898B-805F68FACE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6269" y="141586"/>
            <a:ext cx="3394191" cy="762081"/>
          </a:xfrm>
          <a:prstGeom prst="rect">
            <a:avLst/>
          </a:prstGeom>
        </p:spPr>
      </p:pic>
    </p:spTree>
    <p:extLst>
      <p:ext uri="{BB962C8B-B14F-4D97-AF65-F5344CB8AC3E}">
        <p14:creationId xmlns:p14="http://schemas.microsoft.com/office/powerpoint/2010/main" val="181736330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317">
          <p15:clr>
            <a:srgbClr val="FBAE40"/>
          </p15:clr>
        </p15:guide>
        <p15:guide id="6" pos="5692">
          <p15:clr>
            <a:srgbClr val="FBAE40"/>
          </p15:clr>
        </p15:guide>
        <p15:guide id="7" pos="453">
          <p15:clr>
            <a:srgbClr val="FBAE40"/>
          </p15:clr>
        </p15:guide>
        <p15:guide id="8" orient="horz" pos="3117">
          <p15:clr>
            <a:srgbClr val="FBAE40"/>
          </p15:clr>
        </p15:guide>
        <p15:guide id="9" pos="5647">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Agenda-B">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D9242D3D-F19F-3243-A3BB-FA29D395523C}"/>
              </a:ext>
            </a:extLst>
          </p:cNvPr>
          <p:cNvCxnSpPr>
            <a:cxnSpLocks/>
          </p:cNvCxnSpPr>
          <p:nvPr userDrawn="1"/>
        </p:nvCxnSpPr>
        <p:spPr>
          <a:xfrm flipH="1">
            <a:off x="323850" y="825957"/>
            <a:ext cx="83592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25" name="Text Placeholder 9">
            <a:extLst>
              <a:ext uri="{FF2B5EF4-FFF2-40B4-BE49-F238E27FC236}">
                <a16:creationId xmlns:a16="http://schemas.microsoft.com/office/drawing/2014/main" id="{83B32E64-F455-CC48-8ACE-AEC25BE20FAC}"/>
              </a:ext>
            </a:extLst>
          </p:cNvPr>
          <p:cNvSpPr>
            <a:spLocks noGrp="1"/>
          </p:cNvSpPr>
          <p:nvPr>
            <p:ph type="body" sz="quarter" idx="13"/>
          </p:nvPr>
        </p:nvSpPr>
        <p:spPr>
          <a:xfrm>
            <a:off x="223068" y="304800"/>
            <a:ext cx="8597082" cy="460507"/>
          </a:xfrm>
          <a:prstGeom prst="rect">
            <a:avLst/>
          </a:prstGeom>
        </p:spPr>
        <p:txBody>
          <a:bodyPr anchor="t"/>
          <a:lstStyle>
            <a:lvl1pPr marL="0" indent="0" algn="l" defTabSz="914400" rtl="0" eaLnBrk="1" latinLnBrk="1" hangingPunct="1">
              <a:spcBef>
                <a:spcPts val="0"/>
              </a:spcBef>
              <a:buNone/>
              <a:defRPr lang="en-GB" altLang="ko-KR" sz="2400" kern="1200" dirty="0">
                <a:solidFill>
                  <a:schemeClr val="bg1"/>
                </a:solidFill>
                <a:latin typeface="Kobern" pitchFamily="2" charset="77"/>
                <a:ea typeface="+mn-ea"/>
                <a:cs typeface="+mn-cs"/>
              </a:defRPr>
            </a:lvl1pPr>
          </a:lstStyle>
          <a:p>
            <a:pPr lvl="0"/>
            <a:r>
              <a:rPr lang="en-GB" altLang="ko-KR"/>
              <a:t>Click to edit Master text style</a:t>
            </a:r>
          </a:p>
        </p:txBody>
      </p:sp>
      <p:graphicFrame>
        <p:nvGraphicFramePr>
          <p:cNvPr id="11" name="Table 10">
            <a:extLst>
              <a:ext uri="{FF2B5EF4-FFF2-40B4-BE49-F238E27FC236}">
                <a16:creationId xmlns:a16="http://schemas.microsoft.com/office/drawing/2014/main" id="{52C98A82-EDC9-1042-A6B2-0FE16F40BC44}"/>
              </a:ext>
            </a:extLst>
          </p:cNvPr>
          <p:cNvGraphicFramePr>
            <a:graphicFrameLocks noGrp="1"/>
          </p:cNvGraphicFramePr>
          <p:nvPr userDrawn="1"/>
        </p:nvGraphicFramePr>
        <p:xfrm>
          <a:off x="323494" y="1108406"/>
          <a:ext cx="8395148" cy="2897170"/>
        </p:xfrm>
        <a:graphic>
          <a:graphicData uri="http://schemas.openxmlformats.org/drawingml/2006/table">
            <a:tbl>
              <a:tblPr firstRow="1" bandRow="1">
                <a:tableStyleId>{2D5ABB26-0587-4C30-8999-92F81FD0307C}</a:tableStyleId>
              </a:tblPr>
              <a:tblGrid>
                <a:gridCol w="1534567">
                  <a:extLst>
                    <a:ext uri="{9D8B030D-6E8A-4147-A177-3AD203B41FA5}">
                      <a16:colId xmlns:a16="http://schemas.microsoft.com/office/drawing/2014/main" val="1463577077"/>
                    </a:ext>
                  </a:extLst>
                </a:gridCol>
                <a:gridCol w="1689811">
                  <a:extLst>
                    <a:ext uri="{9D8B030D-6E8A-4147-A177-3AD203B41FA5}">
                      <a16:colId xmlns:a16="http://schemas.microsoft.com/office/drawing/2014/main" val="1096806757"/>
                    </a:ext>
                  </a:extLst>
                </a:gridCol>
                <a:gridCol w="2531059">
                  <a:extLst>
                    <a:ext uri="{9D8B030D-6E8A-4147-A177-3AD203B41FA5}">
                      <a16:colId xmlns:a16="http://schemas.microsoft.com/office/drawing/2014/main" val="925002539"/>
                    </a:ext>
                  </a:extLst>
                </a:gridCol>
                <a:gridCol w="2639711">
                  <a:extLst>
                    <a:ext uri="{9D8B030D-6E8A-4147-A177-3AD203B41FA5}">
                      <a16:colId xmlns:a16="http://schemas.microsoft.com/office/drawing/2014/main" val="2774645919"/>
                    </a:ext>
                  </a:extLst>
                </a:gridCol>
              </a:tblGrid>
              <a:tr h="344039">
                <a:tc>
                  <a:txBody>
                    <a:bodyPr/>
                    <a:lstStyle/>
                    <a:p>
                      <a:pPr marL="0" algn="l" defTabSz="1219170" rtl="0" eaLnBrk="1" latinLnBrk="1" hangingPunct="1">
                        <a:spcAft>
                          <a:spcPts val="0"/>
                        </a:spcAft>
                      </a:pPr>
                      <a:r>
                        <a:rPr lang="en-US" sz="1300" kern="1200">
                          <a:solidFill>
                            <a:srgbClr val="F3723B"/>
                          </a:solidFill>
                          <a:effectLst/>
                          <a:latin typeface="Kobern" pitchFamily="2" charset="77"/>
                        </a:rPr>
                        <a:t>Heading</a:t>
                      </a:r>
                      <a:endParaRPr lang="en-IN" sz="1300" b="1" kern="1200">
                        <a:solidFill>
                          <a:srgbClr val="F3723B"/>
                        </a:solidFill>
                        <a:effectLst/>
                        <a:latin typeface="Kobern Bold" pitchFamily="2" charset="77"/>
                        <a:cs typeface="Times New Roman" panose="02020603050405020304" pitchFamily="18" charset="0"/>
                      </a:endParaRPr>
                    </a:p>
                  </a:txBody>
                  <a:tcP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tc>
                  <a:txBody>
                    <a:bodyPr/>
                    <a:lstStyle/>
                    <a:p>
                      <a:pPr marL="0" algn="l" defTabSz="1219170" rtl="0" eaLnBrk="1" latinLnBrk="1" hangingPunct="1">
                        <a:spcAft>
                          <a:spcPts val="0"/>
                        </a:spcAft>
                      </a:pPr>
                      <a:r>
                        <a:rPr lang="en-US" sz="1300" kern="1200">
                          <a:solidFill>
                            <a:srgbClr val="F3723B"/>
                          </a:solidFill>
                          <a:effectLst/>
                          <a:latin typeface="Kobern" pitchFamily="2" charset="77"/>
                        </a:rPr>
                        <a:t>Heading</a:t>
                      </a:r>
                      <a:endParaRPr lang="en-IN" sz="1300" b="1" kern="1200">
                        <a:solidFill>
                          <a:srgbClr val="F3723B"/>
                        </a:solidFill>
                        <a:effectLst/>
                        <a:latin typeface="Kobern Bold" pitchFamily="2" charset="77"/>
                        <a:cs typeface="Times New Roman" panose="02020603050405020304" pitchFamily="18" charset="0"/>
                      </a:endParaRPr>
                    </a:p>
                  </a:txBody>
                  <a:tcP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tc>
                  <a:txBody>
                    <a:bodyPr/>
                    <a:lstStyle/>
                    <a:p>
                      <a:pPr marL="0" algn="l" defTabSz="1219170" rtl="0" eaLnBrk="1" latinLnBrk="1" hangingPunct="1">
                        <a:spcAft>
                          <a:spcPts val="0"/>
                        </a:spcAft>
                      </a:pPr>
                      <a:r>
                        <a:rPr lang="en-US" sz="1300" kern="1200">
                          <a:solidFill>
                            <a:srgbClr val="F3723B"/>
                          </a:solidFill>
                          <a:effectLst/>
                          <a:latin typeface="Kobern" pitchFamily="2" charset="77"/>
                        </a:rPr>
                        <a:t>Heading</a:t>
                      </a:r>
                      <a:endParaRPr lang="en-IN" sz="1300" b="1" kern="1200">
                        <a:solidFill>
                          <a:srgbClr val="F3723B"/>
                        </a:solidFill>
                        <a:effectLst/>
                        <a:latin typeface="Kobern Bold" pitchFamily="2" charset="77"/>
                        <a:cs typeface="Times New Roman" panose="02020603050405020304" pitchFamily="18" charset="0"/>
                      </a:endParaRPr>
                    </a:p>
                  </a:txBody>
                  <a:tcP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tc>
                  <a:txBody>
                    <a:bodyPr/>
                    <a:lstStyle/>
                    <a:p>
                      <a:pPr marL="0" algn="l" defTabSz="1219170" rtl="0" eaLnBrk="1" latinLnBrk="1" hangingPunct="1">
                        <a:spcAft>
                          <a:spcPts val="0"/>
                        </a:spcAft>
                      </a:pPr>
                      <a:r>
                        <a:rPr lang="en-US" sz="1300" kern="1200">
                          <a:solidFill>
                            <a:srgbClr val="F3723B"/>
                          </a:solidFill>
                          <a:effectLst/>
                          <a:latin typeface="Kobern" pitchFamily="2" charset="77"/>
                        </a:rPr>
                        <a:t>Heading</a:t>
                      </a:r>
                      <a:endParaRPr lang="en-IN" sz="1300" b="1" kern="1200">
                        <a:solidFill>
                          <a:srgbClr val="F3723B"/>
                        </a:solidFill>
                        <a:effectLst/>
                        <a:latin typeface="Kobern Bold" pitchFamily="2" charset="77"/>
                        <a:cs typeface="Times New Roman" panose="02020603050405020304" pitchFamily="18" charset="0"/>
                      </a:endParaRPr>
                    </a:p>
                  </a:txBody>
                  <a:tcP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extLst>
                  <a:ext uri="{0D108BD9-81ED-4DB2-BD59-A6C34878D82A}">
                    <a16:rowId xmlns:a16="http://schemas.microsoft.com/office/drawing/2014/main" val="3744247121"/>
                  </a:ext>
                </a:extLst>
              </a:tr>
              <a:tr h="814829">
                <a:tc>
                  <a:txBody>
                    <a:bodyPr/>
                    <a:lstStyle/>
                    <a:p>
                      <a:pPr marL="0" algn="l" defTabSz="1219170" rtl="0" eaLnBrk="1" latinLnBrk="1" hangingPunct="1">
                        <a:spcAft>
                          <a:spcPts val="0"/>
                        </a:spcAft>
                      </a:pPr>
                      <a:r>
                        <a:rPr lang="en-US" sz="1300" kern="1200">
                          <a:solidFill>
                            <a:schemeClr val="bg1"/>
                          </a:solidFill>
                          <a:effectLst/>
                          <a:latin typeface="Kobern" pitchFamily="2" charset="77"/>
                        </a:rPr>
                        <a:t>Lorem Ipsum</a:t>
                      </a:r>
                      <a:endParaRPr lang="en-IN" sz="1300" kern="1200">
                        <a:solidFill>
                          <a:schemeClr val="bg1"/>
                        </a:solidFill>
                        <a:effectLst/>
                        <a:latin typeface="Kobern" pitchFamily="2" charset="77"/>
                        <a:ea typeface="+mn-ea"/>
                        <a:cs typeface="Times New Roman" panose="02020603050405020304" pitchFamily="18" charset="0"/>
                      </a:endParaRPr>
                    </a:p>
                  </a:txBody>
                  <a:tcP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tc>
                  <a:txBody>
                    <a:bodyPr/>
                    <a:lstStyle/>
                    <a:p>
                      <a:pPr marL="0" algn="l" defTabSz="1219170" rtl="0" eaLnBrk="1" latinLnBrk="1" hangingPunct="1">
                        <a:spcAft>
                          <a:spcPts val="0"/>
                        </a:spcAft>
                      </a:pPr>
                      <a:r>
                        <a:rPr lang="en-US" sz="1300" kern="1200">
                          <a:solidFill>
                            <a:schemeClr val="bg1"/>
                          </a:solidFill>
                          <a:effectLst/>
                          <a:latin typeface="Kobern" pitchFamily="2" charset="77"/>
                        </a:rPr>
                        <a:t>Lorem Ipsum</a:t>
                      </a:r>
                      <a:endParaRPr lang="en-IN" sz="1300" kern="1200">
                        <a:solidFill>
                          <a:schemeClr val="bg1"/>
                        </a:solidFill>
                        <a:effectLst/>
                        <a:latin typeface="Kobern" pitchFamily="2" charset="77"/>
                        <a:ea typeface="+mn-ea"/>
                        <a:cs typeface="Times New Roman" panose="02020603050405020304" pitchFamily="18" charset="0"/>
                      </a:endParaRPr>
                    </a:p>
                  </a:txBody>
                  <a:tcP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tc>
                  <a:txBody>
                    <a:bodyPr/>
                    <a:lstStyle/>
                    <a:p>
                      <a:pPr marL="0" algn="l" defTabSz="1219170" rtl="0" eaLnBrk="1" latinLnBrk="1" hangingPunct="1">
                        <a:spcAft>
                          <a:spcPts val="0"/>
                        </a:spcAft>
                      </a:pPr>
                      <a:r>
                        <a:rPr lang="en-US" sz="1300" kern="1200">
                          <a:solidFill>
                            <a:schemeClr val="bg1"/>
                          </a:solidFill>
                          <a:effectLst/>
                          <a:latin typeface="Kobern" pitchFamily="2" charset="77"/>
                        </a:rPr>
                        <a:t>Lorem Ipsum</a:t>
                      </a:r>
                      <a:endParaRPr lang="en-IN" sz="1300" kern="1200">
                        <a:solidFill>
                          <a:schemeClr val="bg1"/>
                        </a:solidFill>
                        <a:effectLst/>
                        <a:latin typeface="Kobern" pitchFamily="2" charset="77"/>
                        <a:ea typeface="+mn-ea"/>
                        <a:cs typeface="Times New Roman" panose="02020603050405020304" pitchFamily="18" charset="0"/>
                      </a:endParaRPr>
                    </a:p>
                  </a:txBody>
                  <a:tcP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tc>
                  <a:txBody>
                    <a:bodyPr/>
                    <a:lstStyle/>
                    <a:p>
                      <a:pPr marL="0" algn="l" defTabSz="1219170" rtl="0" eaLnBrk="1" latinLnBrk="1" hangingPunct="1">
                        <a:spcAft>
                          <a:spcPts val="0"/>
                        </a:spcAft>
                      </a:pPr>
                      <a:r>
                        <a:rPr lang="en-US" sz="1300" kern="1200">
                          <a:solidFill>
                            <a:schemeClr val="bg1"/>
                          </a:solidFill>
                          <a:effectLst/>
                          <a:latin typeface="Kobern" pitchFamily="2" charset="77"/>
                        </a:rPr>
                        <a:t>Lorem Ipsum</a:t>
                      </a:r>
                      <a:endParaRPr lang="en-IN" sz="1300" kern="1200">
                        <a:solidFill>
                          <a:schemeClr val="bg1"/>
                        </a:solidFill>
                        <a:effectLst/>
                        <a:latin typeface="Kobern" pitchFamily="2" charset="77"/>
                        <a:ea typeface="+mn-ea"/>
                        <a:cs typeface="Times New Roman" panose="02020603050405020304" pitchFamily="18" charset="0"/>
                      </a:endParaRPr>
                    </a:p>
                  </a:txBody>
                  <a:tcP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extLst>
                  <a:ext uri="{0D108BD9-81ED-4DB2-BD59-A6C34878D82A}">
                    <a16:rowId xmlns:a16="http://schemas.microsoft.com/office/drawing/2014/main" val="49650192"/>
                  </a:ext>
                </a:extLst>
              </a:tr>
              <a:tr h="579434">
                <a:tc>
                  <a:txBody>
                    <a:bodyPr/>
                    <a:lstStyle/>
                    <a:p>
                      <a:pPr marL="0" algn="l" defTabSz="1219170" rtl="0" eaLnBrk="1" latinLnBrk="1" hangingPunct="1">
                        <a:spcAft>
                          <a:spcPts val="0"/>
                        </a:spcAft>
                      </a:pPr>
                      <a:r>
                        <a:rPr lang="en-US" sz="1300" kern="1200">
                          <a:solidFill>
                            <a:schemeClr val="bg1"/>
                          </a:solidFill>
                          <a:effectLst/>
                          <a:latin typeface="Kobern" pitchFamily="2" charset="77"/>
                        </a:rPr>
                        <a:t>Lorem Ipsum</a:t>
                      </a:r>
                      <a:endParaRPr lang="en-IN" sz="1300" kern="1200">
                        <a:solidFill>
                          <a:schemeClr val="bg1"/>
                        </a:solidFill>
                        <a:effectLst/>
                        <a:latin typeface="Kobern" pitchFamily="2" charset="77"/>
                        <a:ea typeface="+mn-ea"/>
                        <a:cs typeface="Times New Roman" panose="02020603050405020304" pitchFamily="18" charset="0"/>
                      </a:endParaRPr>
                    </a:p>
                  </a:txBody>
                  <a:tcP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tc>
                  <a:txBody>
                    <a:bodyPr/>
                    <a:lstStyle/>
                    <a:p>
                      <a:pPr marL="0" algn="l" defTabSz="1219170" rtl="0" eaLnBrk="1" latinLnBrk="1" hangingPunct="1">
                        <a:spcAft>
                          <a:spcPts val="0"/>
                        </a:spcAft>
                      </a:pPr>
                      <a:r>
                        <a:rPr lang="en-US" sz="1300" kern="1200">
                          <a:solidFill>
                            <a:schemeClr val="bg1"/>
                          </a:solidFill>
                          <a:effectLst/>
                          <a:latin typeface="Kobern" pitchFamily="2" charset="77"/>
                        </a:rPr>
                        <a:t>Lorem Ipsum</a:t>
                      </a:r>
                      <a:endParaRPr lang="en-IN" sz="1300" kern="1200">
                        <a:solidFill>
                          <a:schemeClr val="bg1"/>
                        </a:solidFill>
                        <a:effectLst/>
                        <a:latin typeface="Kobern" pitchFamily="2" charset="77"/>
                        <a:ea typeface="+mn-ea"/>
                        <a:cs typeface="Times New Roman" panose="02020603050405020304" pitchFamily="18" charset="0"/>
                      </a:endParaRPr>
                    </a:p>
                  </a:txBody>
                  <a:tcP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tc>
                  <a:txBody>
                    <a:bodyPr/>
                    <a:lstStyle/>
                    <a:p>
                      <a:pPr marL="0" algn="l" defTabSz="1219170" rtl="0" eaLnBrk="1" latinLnBrk="1" hangingPunct="1">
                        <a:spcAft>
                          <a:spcPts val="0"/>
                        </a:spcAft>
                      </a:pPr>
                      <a:r>
                        <a:rPr lang="en-US" sz="1300" kern="1200">
                          <a:solidFill>
                            <a:schemeClr val="bg1"/>
                          </a:solidFill>
                          <a:effectLst/>
                          <a:latin typeface="Kobern" pitchFamily="2" charset="77"/>
                        </a:rPr>
                        <a:t>Lorem Ipsum</a:t>
                      </a:r>
                      <a:endParaRPr lang="en-IN" sz="1300" kern="1200">
                        <a:solidFill>
                          <a:schemeClr val="bg1"/>
                        </a:solidFill>
                        <a:effectLst/>
                        <a:latin typeface="Kobern" pitchFamily="2" charset="77"/>
                        <a:ea typeface="+mn-ea"/>
                        <a:cs typeface="Times New Roman" panose="02020603050405020304" pitchFamily="18" charset="0"/>
                      </a:endParaRPr>
                    </a:p>
                  </a:txBody>
                  <a:tcP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tc>
                  <a:txBody>
                    <a:bodyPr/>
                    <a:lstStyle/>
                    <a:p>
                      <a:pPr marL="0" algn="l" defTabSz="1219170" rtl="0" eaLnBrk="1" latinLnBrk="1" hangingPunct="1">
                        <a:spcAft>
                          <a:spcPts val="0"/>
                        </a:spcAft>
                      </a:pPr>
                      <a:r>
                        <a:rPr lang="en-US" sz="1300" kern="1200">
                          <a:solidFill>
                            <a:schemeClr val="bg1"/>
                          </a:solidFill>
                          <a:effectLst/>
                          <a:latin typeface="Kobern" pitchFamily="2" charset="77"/>
                        </a:rPr>
                        <a:t>Lorem Ipsum</a:t>
                      </a:r>
                      <a:endParaRPr lang="en-IN" sz="1300" kern="1200">
                        <a:solidFill>
                          <a:schemeClr val="bg1"/>
                        </a:solidFill>
                        <a:effectLst/>
                        <a:latin typeface="Kobern" pitchFamily="2" charset="77"/>
                        <a:ea typeface="+mn-ea"/>
                        <a:cs typeface="Times New Roman" panose="02020603050405020304" pitchFamily="18" charset="0"/>
                      </a:endParaRPr>
                    </a:p>
                  </a:txBody>
                  <a:tcP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extLst>
                  <a:ext uri="{0D108BD9-81ED-4DB2-BD59-A6C34878D82A}">
                    <a16:rowId xmlns:a16="http://schemas.microsoft.com/office/drawing/2014/main" val="925625828"/>
                  </a:ext>
                </a:extLst>
              </a:tr>
              <a:tr h="579434">
                <a:tc>
                  <a:txBody>
                    <a:bodyPr/>
                    <a:lstStyle/>
                    <a:p>
                      <a:pPr marL="0" algn="l" defTabSz="1219170" rtl="0" eaLnBrk="1" latinLnBrk="1" hangingPunct="1">
                        <a:spcAft>
                          <a:spcPts val="0"/>
                        </a:spcAft>
                      </a:pPr>
                      <a:r>
                        <a:rPr lang="en-US" sz="1300" kern="1200">
                          <a:solidFill>
                            <a:schemeClr val="bg1"/>
                          </a:solidFill>
                          <a:effectLst/>
                          <a:latin typeface="Kobern" pitchFamily="2" charset="77"/>
                        </a:rPr>
                        <a:t>Lorem Ipsum</a:t>
                      </a:r>
                      <a:endParaRPr lang="en-IN" sz="1300" kern="1200">
                        <a:solidFill>
                          <a:schemeClr val="bg1"/>
                        </a:solidFill>
                        <a:effectLst/>
                        <a:latin typeface="Kobern" pitchFamily="2" charset="77"/>
                        <a:ea typeface="+mn-ea"/>
                        <a:cs typeface="Times New Roman" panose="02020603050405020304" pitchFamily="18" charset="0"/>
                      </a:endParaRPr>
                    </a:p>
                  </a:txBody>
                  <a:tcP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tc>
                  <a:txBody>
                    <a:bodyPr/>
                    <a:lstStyle/>
                    <a:p>
                      <a:pPr marL="0" algn="l" defTabSz="1219170" rtl="0" eaLnBrk="1" latinLnBrk="1" hangingPunct="1">
                        <a:spcAft>
                          <a:spcPts val="0"/>
                        </a:spcAft>
                      </a:pPr>
                      <a:r>
                        <a:rPr lang="en-US" sz="1300" kern="1200">
                          <a:solidFill>
                            <a:schemeClr val="bg1"/>
                          </a:solidFill>
                          <a:effectLst/>
                          <a:latin typeface="Kobern" pitchFamily="2" charset="77"/>
                        </a:rPr>
                        <a:t>Lorem Ipsum</a:t>
                      </a:r>
                      <a:endParaRPr lang="en-IN" sz="1300" kern="1200">
                        <a:solidFill>
                          <a:schemeClr val="bg1"/>
                        </a:solidFill>
                        <a:effectLst/>
                        <a:latin typeface="Kobern" pitchFamily="2" charset="77"/>
                        <a:ea typeface="+mn-ea"/>
                        <a:cs typeface="Times New Roman" panose="02020603050405020304" pitchFamily="18" charset="0"/>
                      </a:endParaRPr>
                    </a:p>
                  </a:txBody>
                  <a:tcP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tc>
                  <a:txBody>
                    <a:bodyPr/>
                    <a:lstStyle/>
                    <a:p>
                      <a:pPr marL="0" algn="l" defTabSz="1219170" rtl="0" eaLnBrk="1" latinLnBrk="1" hangingPunct="1">
                        <a:spcAft>
                          <a:spcPts val="0"/>
                        </a:spcAft>
                      </a:pPr>
                      <a:r>
                        <a:rPr lang="en-US" sz="1300" kern="1200">
                          <a:solidFill>
                            <a:schemeClr val="bg1"/>
                          </a:solidFill>
                          <a:effectLst/>
                          <a:latin typeface="Kobern" pitchFamily="2" charset="77"/>
                        </a:rPr>
                        <a:t>Lorem Ipsum</a:t>
                      </a:r>
                      <a:endParaRPr lang="en-IN" sz="1300" kern="1200">
                        <a:solidFill>
                          <a:schemeClr val="bg1"/>
                        </a:solidFill>
                        <a:effectLst/>
                        <a:latin typeface="Kobern" pitchFamily="2" charset="77"/>
                        <a:ea typeface="+mn-ea"/>
                        <a:cs typeface="Times New Roman" panose="02020603050405020304" pitchFamily="18" charset="0"/>
                      </a:endParaRPr>
                    </a:p>
                  </a:txBody>
                  <a:tcP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tc>
                  <a:txBody>
                    <a:bodyPr/>
                    <a:lstStyle/>
                    <a:p>
                      <a:pPr marL="0" algn="l" defTabSz="1219170" rtl="0" eaLnBrk="1" latinLnBrk="1" hangingPunct="1">
                        <a:spcAft>
                          <a:spcPts val="0"/>
                        </a:spcAft>
                      </a:pPr>
                      <a:r>
                        <a:rPr lang="en-US" sz="1300" kern="1200">
                          <a:solidFill>
                            <a:schemeClr val="bg1"/>
                          </a:solidFill>
                          <a:effectLst/>
                          <a:latin typeface="Kobern" pitchFamily="2" charset="77"/>
                        </a:rPr>
                        <a:t>Lorem Ipsum</a:t>
                      </a:r>
                      <a:endParaRPr lang="en-IN" sz="1300" kern="1200">
                        <a:solidFill>
                          <a:schemeClr val="bg1"/>
                        </a:solidFill>
                        <a:effectLst/>
                        <a:latin typeface="Kobern" pitchFamily="2" charset="77"/>
                        <a:ea typeface="+mn-ea"/>
                        <a:cs typeface="Times New Roman" panose="02020603050405020304" pitchFamily="18" charset="0"/>
                      </a:endParaRPr>
                    </a:p>
                  </a:txBody>
                  <a:tcP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extLst>
                  <a:ext uri="{0D108BD9-81ED-4DB2-BD59-A6C34878D82A}">
                    <a16:rowId xmlns:a16="http://schemas.microsoft.com/office/drawing/2014/main" val="87792497"/>
                  </a:ext>
                </a:extLst>
              </a:tr>
              <a:tr h="579434">
                <a:tc>
                  <a:txBody>
                    <a:bodyPr/>
                    <a:lstStyle/>
                    <a:p>
                      <a:pPr marL="0" algn="l" defTabSz="1219170" rtl="0" eaLnBrk="1" latinLnBrk="1" hangingPunct="1">
                        <a:spcAft>
                          <a:spcPts val="0"/>
                        </a:spcAft>
                      </a:pPr>
                      <a:r>
                        <a:rPr lang="en-US" sz="1300" kern="1200">
                          <a:solidFill>
                            <a:schemeClr val="bg1"/>
                          </a:solidFill>
                          <a:effectLst/>
                          <a:latin typeface="Kobern" pitchFamily="2" charset="77"/>
                        </a:rPr>
                        <a:t>Lorem Ipsum</a:t>
                      </a:r>
                      <a:endParaRPr lang="en-IN" sz="1300" kern="1200">
                        <a:solidFill>
                          <a:schemeClr val="bg1"/>
                        </a:solidFill>
                        <a:effectLst/>
                        <a:latin typeface="Kobern" pitchFamily="2" charset="77"/>
                        <a:ea typeface="+mn-ea"/>
                        <a:cs typeface="Times New Roman" panose="02020603050405020304" pitchFamily="18" charset="0"/>
                      </a:endParaRPr>
                    </a:p>
                  </a:txBody>
                  <a:tcP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tc>
                  <a:txBody>
                    <a:bodyPr/>
                    <a:lstStyle/>
                    <a:p>
                      <a:pPr marL="0" algn="l" defTabSz="1219170" rtl="0" eaLnBrk="1" latinLnBrk="1" hangingPunct="1">
                        <a:spcAft>
                          <a:spcPts val="0"/>
                        </a:spcAft>
                      </a:pPr>
                      <a:r>
                        <a:rPr lang="en-US" sz="1300" kern="1200">
                          <a:solidFill>
                            <a:schemeClr val="bg1"/>
                          </a:solidFill>
                          <a:effectLst/>
                          <a:latin typeface="Kobern" pitchFamily="2" charset="77"/>
                        </a:rPr>
                        <a:t>Lorem Ipsum</a:t>
                      </a:r>
                      <a:endParaRPr lang="en-IN" sz="1300" kern="1200">
                        <a:solidFill>
                          <a:schemeClr val="bg1"/>
                        </a:solidFill>
                        <a:effectLst/>
                        <a:latin typeface="Kobern" pitchFamily="2" charset="77"/>
                        <a:ea typeface="+mn-ea"/>
                        <a:cs typeface="Times New Roman" panose="02020603050405020304" pitchFamily="18" charset="0"/>
                      </a:endParaRPr>
                    </a:p>
                  </a:txBody>
                  <a:tcP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tc>
                  <a:txBody>
                    <a:bodyPr/>
                    <a:lstStyle/>
                    <a:p>
                      <a:pPr marL="0" algn="l" defTabSz="1219170" rtl="0" eaLnBrk="1" latinLnBrk="1" hangingPunct="1">
                        <a:spcAft>
                          <a:spcPts val="0"/>
                        </a:spcAft>
                      </a:pPr>
                      <a:r>
                        <a:rPr lang="en-US" sz="1300" kern="1200">
                          <a:solidFill>
                            <a:schemeClr val="bg1"/>
                          </a:solidFill>
                          <a:effectLst/>
                          <a:latin typeface="Kobern" pitchFamily="2" charset="77"/>
                        </a:rPr>
                        <a:t>Lorem Ipsum</a:t>
                      </a:r>
                      <a:endParaRPr lang="en-IN" sz="1300" kern="1200">
                        <a:solidFill>
                          <a:schemeClr val="bg1"/>
                        </a:solidFill>
                        <a:effectLst/>
                        <a:latin typeface="Kobern" pitchFamily="2" charset="77"/>
                        <a:ea typeface="+mn-ea"/>
                        <a:cs typeface="Times New Roman" panose="02020603050405020304" pitchFamily="18" charset="0"/>
                      </a:endParaRPr>
                    </a:p>
                  </a:txBody>
                  <a:tcP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tc>
                  <a:txBody>
                    <a:bodyPr/>
                    <a:lstStyle/>
                    <a:p>
                      <a:pPr marL="0" algn="l" defTabSz="1219170" rtl="0" eaLnBrk="1" latinLnBrk="1" hangingPunct="1">
                        <a:spcAft>
                          <a:spcPts val="0"/>
                        </a:spcAft>
                      </a:pPr>
                      <a:r>
                        <a:rPr lang="en-US" sz="1300" kern="1200">
                          <a:solidFill>
                            <a:schemeClr val="bg1"/>
                          </a:solidFill>
                          <a:effectLst/>
                          <a:latin typeface="Kobern" pitchFamily="2" charset="77"/>
                        </a:rPr>
                        <a:t>Lorem Ipsum</a:t>
                      </a:r>
                      <a:endParaRPr lang="en-IN" sz="1300" kern="1200">
                        <a:solidFill>
                          <a:schemeClr val="bg1"/>
                        </a:solidFill>
                        <a:effectLst/>
                        <a:latin typeface="Kobern" pitchFamily="2" charset="77"/>
                        <a:ea typeface="+mn-ea"/>
                        <a:cs typeface="Times New Roman" panose="02020603050405020304" pitchFamily="18" charset="0"/>
                      </a:endParaRPr>
                    </a:p>
                  </a:txBody>
                  <a:tcP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extLst>
                  <a:ext uri="{0D108BD9-81ED-4DB2-BD59-A6C34878D82A}">
                    <a16:rowId xmlns:a16="http://schemas.microsoft.com/office/drawing/2014/main" val="2231712489"/>
                  </a:ext>
                </a:extLst>
              </a:tr>
            </a:tbl>
          </a:graphicData>
        </a:graphic>
      </p:graphicFrame>
      <p:sp>
        <p:nvSpPr>
          <p:cNvPr id="12" name="TextBox 11">
            <a:extLst>
              <a:ext uri="{FF2B5EF4-FFF2-40B4-BE49-F238E27FC236}">
                <a16:creationId xmlns:a16="http://schemas.microsoft.com/office/drawing/2014/main" id="{99D00778-85F9-5446-BBC7-8C5B5A316525}"/>
              </a:ext>
            </a:extLst>
          </p:cNvPr>
          <p:cNvSpPr txBox="1"/>
          <p:nvPr userDrawn="1"/>
        </p:nvSpPr>
        <p:spPr>
          <a:xfrm>
            <a:off x="3600400" y="4879547"/>
            <a:ext cx="194320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all" spc="200" baseline="0">
                <a:solidFill>
                  <a:schemeClr val="bg1">
                    <a:lumMod val="50000"/>
                  </a:schemeClr>
                </a:solidFill>
                <a:latin typeface="Kobern" pitchFamily="2" charset="77"/>
                <a:ea typeface="Cambria Math" panose="02040503050406030204" pitchFamily="18" charset="0"/>
              </a:rPr>
              <a:t>Strictly Confidential </a:t>
            </a:r>
          </a:p>
        </p:txBody>
      </p:sp>
      <p:sp>
        <p:nvSpPr>
          <p:cNvPr id="9" name="TextBox 8">
            <a:extLst>
              <a:ext uri="{FF2B5EF4-FFF2-40B4-BE49-F238E27FC236}">
                <a16:creationId xmlns:a16="http://schemas.microsoft.com/office/drawing/2014/main" id="{EE7C5964-197D-9240-ABA8-EACD50D0B861}"/>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a:t>
            </a:r>
            <a:fld id="{C3E422BB-8672-794B-8219-0F273464E628}" type="slidenum">
              <a:rPr lang="en-US" sz="800" b="0" i="0" cap="none" spc="100" baseline="0" smtClean="0">
                <a:solidFill>
                  <a:schemeClr val="bg1">
                    <a:lumMod val="50000"/>
                  </a:schemeClr>
                </a:solidFill>
                <a:latin typeface="Kobern" pitchFamily="2" charset="77"/>
                <a:ea typeface="Cambria Math" panose="020405030504060302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bg1">
                  <a:lumMod val="50000"/>
                </a:schemeClr>
              </a:solidFill>
              <a:latin typeface="Kobern" pitchFamily="2" charset="77"/>
              <a:ea typeface="Cambria Math" panose="02040503050406030204" pitchFamily="18" charset="0"/>
            </a:endParaRPr>
          </a:p>
        </p:txBody>
      </p:sp>
      <p:sp>
        <p:nvSpPr>
          <p:cNvPr id="10" name="TextBox 9">
            <a:extLst>
              <a:ext uri="{FF2B5EF4-FFF2-40B4-BE49-F238E27FC236}">
                <a16:creationId xmlns:a16="http://schemas.microsoft.com/office/drawing/2014/main" id="{52DA388E-C621-479E-BA34-31232F7DEF21}"/>
              </a:ext>
            </a:extLst>
          </p:cNvPr>
          <p:cNvSpPr txBox="1"/>
          <p:nvPr userDrawn="1"/>
        </p:nvSpPr>
        <p:spPr>
          <a:xfrm>
            <a:off x="18976" y="4879547"/>
            <a:ext cx="25368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2021 | Lakshmikumaran &amp; Sridharan</a:t>
            </a:r>
          </a:p>
        </p:txBody>
      </p:sp>
    </p:spTree>
    <p:extLst>
      <p:ext uri="{BB962C8B-B14F-4D97-AF65-F5344CB8AC3E}">
        <p14:creationId xmlns:p14="http://schemas.microsoft.com/office/powerpoint/2010/main" val="35014405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Agenda-B">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387CC9BC-559B-3A44-B23C-F74A0D4AE33A}"/>
              </a:ext>
            </a:extLst>
          </p:cNvPr>
          <p:cNvSpPr>
            <a:spLocks noGrp="1"/>
          </p:cNvSpPr>
          <p:nvPr>
            <p:ph type="body" sz="quarter" idx="11"/>
          </p:nvPr>
        </p:nvSpPr>
        <p:spPr>
          <a:xfrm>
            <a:off x="238308" y="1524001"/>
            <a:ext cx="8597082" cy="3181206"/>
          </a:xfrm>
          <a:prstGeom prst="rect">
            <a:avLst/>
          </a:prstGeom>
        </p:spPr>
        <p:txBody>
          <a:bodyPr anchor="t"/>
          <a:lstStyle>
            <a:lvl1pPr marL="285750" marR="0" indent="-285750" algn="l" defTabSz="914400" rtl="0" eaLnBrk="1" fontAlgn="auto" latinLnBrk="1" hangingPunct="1">
              <a:lnSpc>
                <a:spcPct val="100000"/>
              </a:lnSpc>
              <a:spcBef>
                <a:spcPct val="20000"/>
              </a:spcBef>
              <a:spcAft>
                <a:spcPts val="300"/>
              </a:spcAft>
              <a:buClr>
                <a:srgbClr val="F3723D"/>
              </a:buClr>
              <a:buSzTx/>
              <a:buFont typeface="Arial" panose="020B0604020202020204" pitchFamily="34" charset="0"/>
              <a:buChar char="•"/>
              <a:tabLst/>
              <a:defRPr lang="en-GB" altLang="ko-KR" sz="1600" kern="1200" dirty="0">
                <a:solidFill>
                  <a:schemeClr val="bg1"/>
                </a:solidFill>
                <a:latin typeface="Kobern" pitchFamily="2" charset="77"/>
                <a:ea typeface="+mn-ea"/>
                <a:cs typeface="+mn-cs"/>
              </a:defRPr>
            </a:lvl1pPr>
            <a:lvl2pPr marL="74295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600" kern="1200" dirty="0">
                <a:solidFill>
                  <a:schemeClr val="bg1"/>
                </a:solidFill>
                <a:latin typeface="Kobern" pitchFamily="2" charset="77"/>
                <a:ea typeface="+mn-ea"/>
                <a:cs typeface="+mn-cs"/>
              </a:defRPr>
            </a:lvl2pPr>
            <a:lvl3pPr marL="114300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600" kern="1200" dirty="0">
                <a:solidFill>
                  <a:schemeClr val="bg1"/>
                </a:solidFill>
                <a:latin typeface="Kobern" pitchFamily="2" charset="77"/>
                <a:ea typeface="+mn-ea"/>
                <a:cs typeface="+mn-cs"/>
              </a:defRPr>
            </a:lvl3pPr>
          </a:lstStyle>
          <a:p>
            <a:pPr lvl="0"/>
            <a:r>
              <a:rPr lang="en-GB" altLang="ko-KR"/>
              <a:t>Click to edit Master text styles</a:t>
            </a:r>
          </a:p>
          <a:p>
            <a:pPr lvl="1"/>
            <a:r>
              <a:rPr lang="en-GB" altLang="ko-KR"/>
              <a:t>Second level</a:t>
            </a:r>
          </a:p>
          <a:p>
            <a:pPr lvl="2"/>
            <a:r>
              <a:rPr lang="en-GB" altLang="ko-KR"/>
              <a:t>Third level</a:t>
            </a:r>
          </a:p>
        </p:txBody>
      </p:sp>
      <p:cxnSp>
        <p:nvCxnSpPr>
          <p:cNvPr id="24" name="Straight Connector 23">
            <a:extLst>
              <a:ext uri="{FF2B5EF4-FFF2-40B4-BE49-F238E27FC236}">
                <a16:creationId xmlns:a16="http://schemas.microsoft.com/office/drawing/2014/main" id="{D9242D3D-F19F-3243-A3BB-FA29D395523C}"/>
              </a:ext>
            </a:extLst>
          </p:cNvPr>
          <p:cNvCxnSpPr>
            <a:cxnSpLocks/>
          </p:cNvCxnSpPr>
          <p:nvPr userDrawn="1"/>
        </p:nvCxnSpPr>
        <p:spPr>
          <a:xfrm flipH="1">
            <a:off x="323850" y="1347614"/>
            <a:ext cx="83592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25" name="Text Placeholder 9">
            <a:extLst>
              <a:ext uri="{FF2B5EF4-FFF2-40B4-BE49-F238E27FC236}">
                <a16:creationId xmlns:a16="http://schemas.microsoft.com/office/drawing/2014/main" id="{83B32E64-F455-CC48-8ACE-AEC25BE20FAC}"/>
              </a:ext>
            </a:extLst>
          </p:cNvPr>
          <p:cNvSpPr>
            <a:spLocks noGrp="1"/>
          </p:cNvSpPr>
          <p:nvPr>
            <p:ph type="body" sz="quarter" idx="13"/>
          </p:nvPr>
        </p:nvSpPr>
        <p:spPr>
          <a:xfrm>
            <a:off x="223068" y="304800"/>
            <a:ext cx="8597082" cy="975726"/>
          </a:xfrm>
          <a:prstGeom prst="rect">
            <a:avLst/>
          </a:prstGeom>
        </p:spPr>
        <p:txBody>
          <a:bodyPr anchor="t"/>
          <a:lstStyle>
            <a:lvl1pPr marL="0" indent="0" algn="l" defTabSz="914400" rtl="0" eaLnBrk="1" latinLnBrk="1" hangingPunct="1">
              <a:spcBef>
                <a:spcPts val="0"/>
              </a:spcBef>
              <a:buNone/>
              <a:defRPr lang="en-GB" altLang="ko-KR" sz="2400" kern="1200" dirty="0">
                <a:solidFill>
                  <a:schemeClr val="bg1"/>
                </a:solidFill>
                <a:latin typeface="Kobern" pitchFamily="2" charset="77"/>
                <a:ea typeface="+mn-ea"/>
                <a:cs typeface="+mn-cs"/>
              </a:defRPr>
            </a:lvl1pPr>
          </a:lstStyle>
          <a:p>
            <a:pPr lvl="0"/>
            <a:r>
              <a:rPr lang="en-GB" altLang="ko-KR"/>
              <a:t>Click to edit Master text style</a:t>
            </a:r>
          </a:p>
        </p:txBody>
      </p:sp>
      <p:sp>
        <p:nvSpPr>
          <p:cNvPr id="11" name="TextBox 10">
            <a:extLst>
              <a:ext uri="{FF2B5EF4-FFF2-40B4-BE49-F238E27FC236}">
                <a16:creationId xmlns:a16="http://schemas.microsoft.com/office/drawing/2014/main" id="{776D9A2F-E6E3-A744-9784-220EBF1917CA}"/>
              </a:ext>
            </a:extLst>
          </p:cNvPr>
          <p:cNvSpPr txBox="1"/>
          <p:nvPr userDrawn="1"/>
        </p:nvSpPr>
        <p:spPr>
          <a:xfrm>
            <a:off x="3600400" y="4879547"/>
            <a:ext cx="194320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all" spc="200" baseline="0">
                <a:solidFill>
                  <a:schemeClr val="bg1">
                    <a:lumMod val="50000"/>
                  </a:schemeClr>
                </a:solidFill>
                <a:latin typeface="Kobern" pitchFamily="2" charset="77"/>
                <a:ea typeface="Cambria Math" panose="02040503050406030204" pitchFamily="18" charset="0"/>
              </a:rPr>
              <a:t>Strictly Confidential </a:t>
            </a:r>
          </a:p>
        </p:txBody>
      </p:sp>
      <p:sp>
        <p:nvSpPr>
          <p:cNvPr id="9" name="TextBox 8">
            <a:extLst>
              <a:ext uri="{FF2B5EF4-FFF2-40B4-BE49-F238E27FC236}">
                <a16:creationId xmlns:a16="http://schemas.microsoft.com/office/drawing/2014/main" id="{B8330B85-782E-4741-9167-EA72B3EE62C5}"/>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a:t>
            </a:r>
            <a:fld id="{C3E422BB-8672-794B-8219-0F273464E628}" type="slidenum">
              <a:rPr lang="en-US" sz="800" b="0" i="0" cap="none" spc="100" baseline="0" smtClean="0">
                <a:solidFill>
                  <a:schemeClr val="bg1">
                    <a:lumMod val="50000"/>
                  </a:schemeClr>
                </a:solidFill>
                <a:latin typeface="Kobern" pitchFamily="2" charset="77"/>
                <a:ea typeface="Cambria Math" panose="020405030504060302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bg1">
                  <a:lumMod val="50000"/>
                </a:schemeClr>
              </a:solidFill>
              <a:latin typeface="Kobern" pitchFamily="2" charset="77"/>
              <a:ea typeface="Cambria Math" panose="02040503050406030204" pitchFamily="18" charset="0"/>
            </a:endParaRPr>
          </a:p>
        </p:txBody>
      </p:sp>
      <p:sp>
        <p:nvSpPr>
          <p:cNvPr id="10" name="TextBox 9">
            <a:extLst>
              <a:ext uri="{FF2B5EF4-FFF2-40B4-BE49-F238E27FC236}">
                <a16:creationId xmlns:a16="http://schemas.microsoft.com/office/drawing/2014/main" id="{EBD37933-0E4E-4A25-BD3B-0B86E1090336}"/>
              </a:ext>
            </a:extLst>
          </p:cNvPr>
          <p:cNvSpPr txBox="1"/>
          <p:nvPr userDrawn="1"/>
        </p:nvSpPr>
        <p:spPr>
          <a:xfrm>
            <a:off x="18976" y="4879547"/>
            <a:ext cx="25368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2021 | Lakshmikumaran &amp; Sridharan</a:t>
            </a:r>
          </a:p>
        </p:txBody>
      </p:sp>
    </p:spTree>
    <p:extLst>
      <p:ext uri="{BB962C8B-B14F-4D97-AF65-F5344CB8AC3E}">
        <p14:creationId xmlns:p14="http://schemas.microsoft.com/office/powerpoint/2010/main" val="397910929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Cover Slide_Style2">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Text Placeholder 9">
            <a:extLst>
              <a:ext uri="{FF2B5EF4-FFF2-40B4-BE49-F238E27FC236}">
                <a16:creationId xmlns:a16="http://schemas.microsoft.com/office/drawing/2014/main" id="{CFE6ADF0-A09B-674E-99D1-53862BC8E15A}"/>
              </a:ext>
            </a:extLst>
          </p:cNvPr>
          <p:cNvSpPr>
            <a:spLocks noGrp="1"/>
          </p:cNvSpPr>
          <p:nvPr>
            <p:ph type="body" sz="quarter" idx="12"/>
          </p:nvPr>
        </p:nvSpPr>
        <p:spPr>
          <a:xfrm>
            <a:off x="223068" y="304800"/>
            <a:ext cx="8597082" cy="460507"/>
          </a:xfrm>
          <a:prstGeom prst="rect">
            <a:avLst/>
          </a:prstGeom>
        </p:spPr>
        <p:txBody>
          <a:bodyPr anchor="t"/>
          <a:lstStyle>
            <a:lvl1pPr marL="0" indent="0" algn="l" defTabSz="914400" rtl="0" eaLnBrk="1" latinLnBrk="1" hangingPunct="1">
              <a:spcBef>
                <a:spcPts val="0"/>
              </a:spcBef>
              <a:buNone/>
              <a:defRPr lang="en-GB" altLang="ko-KR" sz="2400" kern="1200" dirty="0">
                <a:solidFill>
                  <a:schemeClr val="bg1"/>
                </a:solidFill>
                <a:latin typeface="Kobern" pitchFamily="2" charset="77"/>
                <a:ea typeface="+mn-ea"/>
                <a:cs typeface="+mn-cs"/>
              </a:defRPr>
            </a:lvl1pPr>
          </a:lstStyle>
          <a:p>
            <a:pPr lvl="0"/>
            <a:r>
              <a:rPr lang="en-GB" altLang="ko-KR"/>
              <a:t>Click to edit Master text style</a:t>
            </a:r>
          </a:p>
        </p:txBody>
      </p:sp>
      <p:sp>
        <p:nvSpPr>
          <p:cNvPr id="16" name="Text Placeholder 9">
            <a:extLst>
              <a:ext uri="{FF2B5EF4-FFF2-40B4-BE49-F238E27FC236}">
                <a16:creationId xmlns:a16="http://schemas.microsoft.com/office/drawing/2014/main" id="{19E4B524-175C-BE4E-AE6B-1A06AAC56538}"/>
              </a:ext>
            </a:extLst>
          </p:cNvPr>
          <p:cNvSpPr>
            <a:spLocks noGrp="1"/>
          </p:cNvSpPr>
          <p:nvPr>
            <p:ph type="body" sz="quarter" idx="10" hasCustomPrompt="1"/>
          </p:nvPr>
        </p:nvSpPr>
        <p:spPr>
          <a:xfrm>
            <a:off x="226205" y="830749"/>
            <a:ext cx="8597082" cy="275327"/>
          </a:xfrm>
          <a:prstGeom prst="rect">
            <a:avLst/>
          </a:prstGeom>
        </p:spPr>
        <p:txBody>
          <a:bodyPr anchor="t"/>
          <a:lstStyle>
            <a:lvl1pPr marL="0" indent="0" algn="l" defTabSz="914400" rtl="0" eaLnBrk="1" latinLnBrk="1" hangingPunct="1">
              <a:spcBef>
                <a:spcPts val="0"/>
              </a:spcBef>
              <a:spcAft>
                <a:spcPts val="500"/>
              </a:spcAft>
              <a:buClr>
                <a:srgbClr val="F3723D"/>
              </a:buClr>
              <a:buNone/>
              <a:defRPr lang="en-GB" altLang="ko-KR" sz="1100" b="1" i="0" kern="1200" cap="all" dirty="0">
                <a:solidFill>
                  <a:srgbClr val="F27043"/>
                </a:solidFill>
                <a:latin typeface="Kobern DemiBold" pitchFamily="2" charset="77"/>
                <a:ea typeface="+mn-ea"/>
                <a:cs typeface="+mn-cs"/>
              </a:defRPr>
            </a:lvl1pPr>
          </a:lstStyle>
          <a:p>
            <a:pPr lvl="0"/>
            <a:r>
              <a:rPr lang="en-GB" altLang="ko-KR"/>
              <a:t>Sub Heading</a:t>
            </a:r>
          </a:p>
        </p:txBody>
      </p:sp>
      <p:sp>
        <p:nvSpPr>
          <p:cNvPr id="19" name="Text Placeholder 9">
            <a:extLst>
              <a:ext uri="{FF2B5EF4-FFF2-40B4-BE49-F238E27FC236}">
                <a16:creationId xmlns:a16="http://schemas.microsoft.com/office/drawing/2014/main" id="{BB17641E-3F91-3847-BA5C-F992AF44AB24}"/>
              </a:ext>
            </a:extLst>
          </p:cNvPr>
          <p:cNvSpPr>
            <a:spLocks noGrp="1"/>
          </p:cNvSpPr>
          <p:nvPr>
            <p:ph type="body" sz="quarter" idx="11"/>
          </p:nvPr>
        </p:nvSpPr>
        <p:spPr>
          <a:xfrm>
            <a:off x="238308" y="1186006"/>
            <a:ext cx="8597082" cy="3519205"/>
          </a:xfrm>
          <a:prstGeom prst="rect">
            <a:avLst/>
          </a:prstGeom>
        </p:spPr>
        <p:txBody>
          <a:bodyPr anchor="t"/>
          <a:lstStyle>
            <a:lvl1pPr marL="285750" marR="0" indent="-285750" algn="l" defTabSz="914400" rtl="0" eaLnBrk="1" fontAlgn="auto" latinLnBrk="1" hangingPunct="1">
              <a:lnSpc>
                <a:spcPct val="100000"/>
              </a:lnSpc>
              <a:spcBef>
                <a:spcPct val="20000"/>
              </a:spcBef>
              <a:spcAft>
                <a:spcPts val="300"/>
              </a:spcAft>
              <a:buClr>
                <a:srgbClr val="F3723D"/>
              </a:buClr>
              <a:buSzTx/>
              <a:buFont typeface="Arial" panose="020B0604020202020204" pitchFamily="34" charset="0"/>
              <a:buChar char="•"/>
              <a:tabLst/>
              <a:defRPr lang="en-GB" altLang="ko-KR" sz="1200" kern="1200" dirty="0">
                <a:solidFill>
                  <a:schemeClr val="bg1"/>
                </a:solidFill>
                <a:latin typeface="Kobern" pitchFamily="2" charset="77"/>
                <a:ea typeface="+mn-ea"/>
                <a:cs typeface="+mn-cs"/>
              </a:defRPr>
            </a:lvl1pPr>
            <a:lvl2pPr marL="74295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2pPr>
            <a:lvl3pPr marL="114300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3pPr>
          </a:lstStyle>
          <a:p>
            <a:pPr lvl="0"/>
            <a:r>
              <a:rPr lang="en-GB" altLang="ko-KR"/>
              <a:t>Click to edit Master text styles</a:t>
            </a:r>
          </a:p>
          <a:p>
            <a:pPr lvl="1"/>
            <a:r>
              <a:rPr lang="en-GB" altLang="ko-KR"/>
              <a:t>Second level</a:t>
            </a:r>
          </a:p>
          <a:p>
            <a:pPr lvl="2"/>
            <a:r>
              <a:rPr lang="en-GB" altLang="ko-KR"/>
              <a:t>Third level</a:t>
            </a:r>
          </a:p>
        </p:txBody>
      </p:sp>
      <p:cxnSp>
        <p:nvCxnSpPr>
          <p:cNvPr id="21" name="Straight Connector 20">
            <a:extLst>
              <a:ext uri="{FF2B5EF4-FFF2-40B4-BE49-F238E27FC236}">
                <a16:creationId xmlns:a16="http://schemas.microsoft.com/office/drawing/2014/main" id="{19361865-7500-794A-892F-9085D9F71C37}"/>
              </a:ext>
            </a:extLst>
          </p:cNvPr>
          <p:cNvCxnSpPr>
            <a:cxnSpLocks/>
          </p:cNvCxnSpPr>
          <p:nvPr userDrawn="1"/>
        </p:nvCxnSpPr>
        <p:spPr>
          <a:xfrm flipV="1">
            <a:off x="238308" y="1088744"/>
            <a:ext cx="8647275" cy="17333"/>
          </a:xfrm>
          <a:prstGeom prst="line">
            <a:avLst/>
          </a:prstGeom>
          <a:ln w="381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6D93E99-EFB6-E244-B062-FD2F62D40452}"/>
              </a:ext>
            </a:extLst>
          </p:cNvPr>
          <p:cNvCxnSpPr>
            <a:cxnSpLocks/>
          </p:cNvCxnSpPr>
          <p:nvPr userDrawn="1"/>
        </p:nvCxnSpPr>
        <p:spPr>
          <a:xfrm flipV="1">
            <a:off x="238308" y="773451"/>
            <a:ext cx="8647275" cy="17333"/>
          </a:xfrm>
          <a:prstGeom prst="line">
            <a:avLst/>
          </a:prstGeom>
          <a:ln w="381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05B8F17-9CE9-E740-BE16-2B9151B050BD}"/>
              </a:ext>
            </a:extLst>
          </p:cNvPr>
          <p:cNvSpPr txBox="1"/>
          <p:nvPr userDrawn="1"/>
        </p:nvSpPr>
        <p:spPr>
          <a:xfrm>
            <a:off x="3600400" y="4879547"/>
            <a:ext cx="194320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all" spc="200" baseline="0">
                <a:solidFill>
                  <a:schemeClr val="bg1">
                    <a:lumMod val="50000"/>
                  </a:schemeClr>
                </a:solidFill>
                <a:latin typeface="Kobern" pitchFamily="2" charset="77"/>
                <a:ea typeface="Cambria Math" panose="02040503050406030204" pitchFamily="18" charset="0"/>
              </a:rPr>
              <a:t>Strictly Confidential </a:t>
            </a:r>
          </a:p>
        </p:txBody>
      </p:sp>
      <p:sp>
        <p:nvSpPr>
          <p:cNvPr id="11" name="TextBox 10">
            <a:extLst>
              <a:ext uri="{FF2B5EF4-FFF2-40B4-BE49-F238E27FC236}">
                <a16:creationId xmlns:a16="http://schemas.microsoft.com/office/drawing/2014/main" id="{386BB792-AB84-1840-842A-AA5E86A588CD}"/>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a:t>
            </a:r>
            <a:fld id="{C3E422BB-8672-794B-8219-0F273464E628}" type="slidenum">
              <a:rPr lang="en-US" sz="800" b="0" i="0" cap="none" spc="100" baseline="0" smtClean="0">
                <a:solidFill>
                  <a:schemeClr val="bg1">
                    <a:lumMod val="50000"/>
                  </a:schemeClr>
                </a:solidFill>
                <a:latin typeface="Kobern" pitchFamily="2" charset="77"/>
                <a:ea typeface="Cambria Math" panose="020405030504060302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bg1">
                  <a:lumMod val="50000"/>
                </a:schemeClr>
              </a:solidFill>
              <a:latin typeface="Kobern" pitchFamily="2" charset="77"/>
              <a:ea typeface="Cambria Math" panose="02040503050406030204" pitchFamily="18" charset="0"/>
            </a:endParaRPr>
          </a:p>
        </p:txBody>
      </p:sp>
      <p:sp>
        <p:nvSpPr>
          <p:cNvPr id="13" name="TextBox 12">
            <a:extLst>
              <a:ext uri="{FF2B5EF4-FFF2-40B4-BE49-F238E27FC236}">
                <a16:creationId xmlns:a16="http://schemas.microsoft.com/office/drawing/2014/main" id="{162F0FF8-36BC-45F4-883F-F6166781F32C}"/>
              </a:ext>
            </a:extLst>
          </p:cNvPr>
          <p:cNvSpPr txBox="1"/>
          <p:nvPr userDrawn="1"/>
        </p:nvSpPr>
        <p:spPr>
          <a:xfrm>
            <a:off x="18976" y="4879547"/>
            <a:ext cx="25368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2021 | Lakshmikumaran &amp; Sridharan</a:t>
            </a:r>
          </a:p>
        </p:txBody>
      </p:sp>
    </p:spTree>
    <p:extLst>
      <p:ext uri="{BB962C8B-B14F-4D97-AF65-F5344CB8AC3E}">
        <p14:creationId xmlns:p14="http://schemas.microsoft.com/office/powerpoint/2010/main" val="330872272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68">
          <p15:clr>
            <a:srgbClr val="FBAE40"/>
          </p15:clr>
        </p15:guide>
        <p15:guide id="6" pos="5692">
          <p15:clr>
            <a:srgbClr val="FBAE40"/>
          </p15:clr>
        </p15:guide>
        <p15:guide id="7" pos="204">
          <p15:clr>
            <a:srgbClr val="FBAE40"/>
          </p15:clr>
        </p15:guide>
        <p15:guide id="8" orient="horz" pos="3117">
          <p15:clr>
            <a:srgbClr val="FBAE40"/>
          </p15:clr>
        </p15:guide>
        <p15:guide id="9" pos="5556">
          <p15:clr>
            <a:srgbClr val="FBAE40"/>
          </p15:clr>
        </p15:guide>
        <p15:guide id="10" orient="horz" pos="463">
          <p15:clr>
            <a:srgbClr val="FBAE40"/>
          </p15:clr>
        </p15:guide>
        <p15:guide id="11" orient="horz" pos="758">
          <p15:clr>
            <a:srgbClr val="FBAE40"/>
          </p15:clr>
        </p15:guide>
        <p15:guide id="12" orient="horz" pos="66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Agenda-B">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387CC9BC-559B-3A44-B23C-F74A0D4AE33A}"/>
              </a:ext>
            </a:extLst>
          </p:cNvPr>
          <p:cNvSpPr>
            <a:spLocks noGrp="1"/>
          </p:cNvSpPr>
          <p:nvPr>
            <p:ph type="body" sz="quarter" idx="11"/>
          </p:nvPr>
        </p:nvSpPr>
        <p:spPr>
          <a:xfrm>
            <a:off x="238308" y="949764"/>
            <a:ext cx="4187043" cy="3755443"/>
          </a:xfrm>
          <a:prstGeom prst="rect">
            <a:avLst/>
          </a:prstGeom>
        </p:spPr>
        <p:txBody>
          <a:bodyPr anchor="t"/>
          <a:lstStyle>
            <a:lvl1pPr marL="285750" marR="0" indent="-285750" algn="l" defTabSz="914400" rtl="0" eaLnBrk="1" fontAlgn="auto" latinLnBrk="1" hangingPunct="1">
              <a:lnSpc>
                <a:spcPct val="100000"/>
              </a:lnSpc>
              <a:spcBef>
                <a:spcPct val="20000"/>
              </a:spcBef>
              <a:spcAft>
                <a:spcPts val="300"/>
              </a:spcAft>
              <a:buClr>
                <a:srgbClr val="F3723D"/>
              </a:buClr>
              <a:buSzTx/>
              <a:buFont typeface="Arial" panose="020B0604020202020204" pitchFamily="34" charset="0"/>
              <a:buChar char="•"/>
              <a:tabLst/>
              <a:defRPr lang="en-GB" altLang="ko-KR" sz="1200" kern="1200" dirty="0">
                <a:solidFill>
                  <a:schemeClr val="bg1"/>
                </a:solidFill>
                <a:latin typeface="Kobern" pitchFamily="2" charset="77"/>
                <a:ea typeface="+mn-ea"/>
                <a:cs typeface="+mn-cs"/>
              </a:defRPr>
            </a:lvl1pPr>
            <a:lvl2pPr marL="74295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2pPr>
            <a:lvl3pPr marL="114300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3pPr>
          </a:lstStyle>
          <a:p>
            <a:pPr lvl="0"/>
            <a:r>
              <a:rPr lang="en-GB" altLang="ko-KR"/>
              <a:t>Click to edit Master text styles</a:t>
            </a:r>
          </a:p>
          <a:p>
            <a:pPr lvl="1"/>
            <a:r>
              <a:rPr lang="en-GB" altLang="ko-KR"/>
              <a:t>Second level</a:t>
            </a:r>
          </a:p>
          <a:p>
            <a:pPr lvl="2"/>
            <a:r>
              <a:rPr lang="en-GB" altLang="ko-KR"/>
              <a:t>Third level</a:t>
            </a:r>
          </a:p>
        </p:txBody>
      </p:sp>
      <p:cxnSp>
        <p:nvCxnSpPr>
          <p:cNvPr id="24" name="Straight Connector 23">
            <a:extLst>
              <a:ext uri="{FF2B5EF4-FFF2-40B4-BE49-F238E27FC236}">
                <a16:creationId xmlns:a16="http://schemas.microsoft.com/office/drawing/2014/main" id="{D9242D3D-F19F-3243-A3BB-FA29D395523C}"/>
              </a:ext>
            </a:extLst>
          </p:cNvPr>
          <p:cNvCxnSpPr>
            <a:cxnSpLocks/>
          </p:cNvCxnSpPr>
          <p:nvPr userDrawn="1"/>
        </p:nvCxnSpPr>
        <p:spPr>
          <a:xfrm flipH="1">
            <a:off x="323850" y="825957"/>
            <a:ext cx="83592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25" name="Text Placeholder 9">
            <a:extLst>
              <a:ext uri="{FF2B5EF4-FFF2-40B4-BE49-F238E27FC236}">
                <a16:creationId xmlns:a16="http://schemas.microsoft.com/office/drawing/2014/main" id="{83B32E64-F455-CC48-8ACE-AEC25BE20FAC}"/>
              </a:ext>
            </a:extLst>
          </p:cNvPr>
          <p:cNvSpPr>
            <a:spLocks noGrp="1"/>
          </p:cNvSpPr>
          <p:nvPr>
            <p:ph type="body" sz="quarter" idx="13"/>
          </p:nvPr>
        </p:nvSpPr>
        <p:spPr>
          <a:xfrm>
            <a:off x="223068" y="304800"/>
            <a:ext cx="8597082" cy="460507"/>
          </a:xfrm>
          <a:prstGeom prst="rect">
            <a:avLst/>
          </a:prstGeom>
        </p:spPr>
        <p:txBody>
          <a:bodyPr anchor="t"/>
          <a:lstStyle>
            <a:lvl1pPr marL="0" indent="0" algn="l" defTabSz="914400" rtl="0" eaLnBrk="1" latinLnBrk="1" hangingPunct="1">
              <a:spcBef>
                <a:spcPts val="0"/>
              </a:spcBef>
              <a:buNone/>
              <a:defRPr lang="en-GB" altLang="ko-KR" sz="2400" kern="1200" dirty="0">
                <a:solidFill>
                  <a:schemeClr val="bg1"/>
                </a:solidFill>
                <a:latin typeface="Kobern" pitchFamily="2" charset="77"/>
                <a:ea typeface="+mn-ea"/>
                <a:cs typeface="+mn-cs"/>
              </a:defRPr>
            </a:lvl1pPr>
          </a:lstStyle>
          <a:p>
            <a:pPr lvl="0"/>
            <a:r>
              <a:rPr lang="en-GB" altLang="ko-KR"/>
              <a:t>Click to edit Master text style</a:t>
            </a:r>
          </a:p>
        </p:txBody>
      </p:sp>
      <p:sp>
        <p:nvSpPr>
          <p:cNvPr id="11" name="Text Placeholder 9">
            <a:extLst>
              <a:ext uri="{FF2B5EF4-FFF2-40B4-BE49-F238E27FC236}">
                <a16:creationId xmlns:a16="http://schemas.microsoft.com/office/drawing/2014/main" id="{3DDAAF91-3028-1A46-9BEA-73DBA3E55DA8}"/>
              </a:ext>
            </a:extLst>
          </p:cNvPr>
          <p:cNvSpPr>
            <a:spLocks noGrp="1"/>
          </p:cNvSpPr>
          <p:nvPr>
            <p:ph type="body" sz="quarter" idx="14"/>
          </p:nvPr>
        </p:nvSpPr>
        <p:spPr>
          <a:xfrm>
            <a:off x="4655033" y="949764"/>
            <a:ext cx="4187043" cy="3755443"/>
          </a:xfrm>
          <a:prstGeom prst="rect">
            <a:avLst/>
          </a:prstGeom>
        </p:spPr>
        <p:txBody>
          <a:bodyPr anchor="t"/>
          <a:lstStyle>
            <a:lvl1pPr marL="285750" marR="0" indent="-285750" algn="l" defTabSz="914400" rtl="0" eaLnBrk="1" fontAlgn="auto" latinLnBrk="1" hangingPunct="1">
              <a:lnSpc>
                <a:spcPct val="100000"/>
              </a:lnSpc>
              <a:spcBef>
                <a:spcPct val="20000"/>
              </a:spcBef>
              <a:spcAft>
                <a:spcPts val="300"/>
              </a:spcAft>
              <a:buClr>
                <a:srgbClr val="F3723D"/>
              </a:buClr>
              <a:buSzTx/>
              <a:buFont typeface="Arial" panose="020B0604020202020204" pitchFamily="34" charset="0"/>
              <a:buChar char="•"/>
              <a:tabLst/>
              <a:defRPr lang="en-GB" altLang="ko-KR" sz="1200" kern="1200" dirty="0">
                <a:solidFill>
                  <a:schemeClr val="bg1"/>
                </a:solidFill>
                <a:latin typeface="Kobern" pitchFamily="2" charset="77"/>
                <a:ea typeface="+mn-ea"/>
                <a:cs typeface="+mn-cs"/>
              </a:defRPr>
            </a:lvl1pPr>
            <a:lvl2pPr marL="74295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2pPr>
            <a:lvl3pPr marL="114300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3pPr>
          </a:lstStyle>
          <a:p>
            <a:pPr lvl="0"/>
            <a:r>
              <a:rPr lang="en-GB" altLang="ko-KR"/>
              <a:t>Click to edit Master text styles</a:t>
            </a:r>
          </a:p>
          <a:p>
            <a:pPr lvl="1"/>
            <a:r>
              <a:rPr lang="en-GB" altLang="ko-KR"/>
              <a:t>Second level</a:t>
            </a:r>
          </a:p>
          <a:p>
            <a:pPr lvl="2"/>
            <a:r>
              <a:rPr lang="en-GB" altLang="ko-KR"/>
              <a:t>Third level</a:t>
            </a:r>
          </a:p>
        </p:txBody>
      </p:sp>
      <p:sp>
        <p:nvSpPr>
          <p:cNvPr id="12" name="TextBox 11">
            <a:extLst>
              <a:ext uri="{FF2B5EF4-FFF2-40B4-BE49-F238E27FC236}">
                <a16:creationId xmlns:a16="http://schemas.microsoft.com/office/drawing/2014/main" id="{65FDB8E5-A0D9-5747-8D82-4EC2E63FB84F}"/>
              </a:ext>
            </a:extLst>
          </p:cNvPr>
          <p:cNvSpPr txBox="1"/>
          <p:nvPr userDrawn="1"/>
        </p:nvSpPr>
        <p:spPr>
          <a:xfrm>
            <a:off x="3600400" y="4879547"/>
            <a:ext cx="194320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all" spc="200" baseline="0">
                <a:solidFill>
                  <a:schemeClr val="bg1">
                    <a:lumMod val="50000"/>
                  </a:schemeClr>
                </a:solidFill>
                <a:latin typeface="Kobern" pitchFamily="2" charset="77"/>
                <a:ea typeface="Cambria Math" panose="02040503050406030204" pitchFamily="18" charset="0"/>
              </a:rPr>
              <a:t>Strictly Confidential </a:t>
            </a:r>
          </a:p>
        </p:txBody>
      </p:sp>
      <p:sp>
        <p:nvSpPr>
          <p:cNvPr id="10" name="TextBox 9">
            <a:extLst>
              <a:ext uri="{FF2B5EF4-FFF2-40B4-BE49-F238E27FC236}">
                <a16:creationId xmlns:a16="http://schemas.microsoft.com/office/drawing/2014/main" id="{9CF1C786-E548-6944-975D-78250244FB57}"/>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a:t>
            </a:r>
            <a:fld id="{C3E422BB-8672-794B-8219-0F273464E628}" type="slidenum">
              <a:rPr lang="en-US" sz="800" b="0" i="0" cap="none" spc="100" baseline="0" smtClean="0">
                <a:solidFill>
                  <a:schemeClr val="bg1">
                    <a:lumMod val="50000"/>
                  </a:schemeClr>
                </a:solidFill>
                <a:latin typeface="Kobern" pitchFamily="2" charset="77"/>
                <a:ea typeface="Cambria Math" panose="020405030504060302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bg1">
                  <a:lumMod val="50000"/>
                </a:schemeClr>
              </a:solidFill>
              <a:latin typeface="Kobern" pitchFamily="2" charset="77"/>
              <a:ea typeface="Cambria Math" panose="02040503050406030204" pitchFamily="18" charset="0"/>
            </a:endParaRPr>
          </a:p>
        </p:txBody>
      </p:sp>
      <p:sp>
        <p:nvSpPr>
          <p:cNvPr id="13" name="TextBox 12">
            <a:extLst>
              <a:ext uri="{FF2B5EF4-FFF2-40B4-BE49-F238E27FC236}">
                <a16:creationId xmlns:a16="http://schemas.microsoft.com/office/drawing/2014/main" id="{AC11C2C8-2BC7-404B-996D-10E095295265}"/>
              </a:ext>
            </a:extLst>
          </p:cNvPr>
          <p:cNvSpPr txBox="1"/>
          <p:nvPr userDrawn="1"/>
        </p:nvSpPr>
        <p:spPr>
          <a:xfrm>
            <a:off x="18976" y="4879547"/>
            <a:ext cx="25368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2021 | Lakshmikumaran &amp; Sridharan</a:t>
            </a:r>
          </a:p>
        </p:txBody>
      </p:sp>
    </p:spTree>
    <p:extLst>
      <p:ext uri="{BB962C8B-B14F-4D97-AF65-F5344CB8AC3E}">
        <p14:creationId xmlns:p14="http://schemas.microsoft.com/office/powerpoint/2010/main" val="67599147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_Agenda-B">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387CC9BC-559B-3A44-B23C-F74A0D4AE33A}"/>
              </a:ext>
            </a:extLst>
          </p:cNvPr>
          <p:cNvSpPr>
            <a:spLocks noGrp="1"/>
          </p:cNvSpPr>
          <p:nvPr>
            <p:ph type="body" sz="quarter" idx="11"/>
          </p:nvPr>
        </p:nvSpPr>
        <p:spPr>
          <a:xfrm>
            <a:off x="238308" y="949764"/>
            <a:ext cx="4187043" cy="3755443"/>
          </a:xfrm>
          <a:prstGeom prst="rect">
            <a:avLst/>
          </a:prstGeom>
        </p:spPr>
        <p:txBody>
          <a:bodyPr anchor="t"/>
          <a:lstStyle>
            <a:lvl1pPr marL="285750" marR="0" indent="-285750" algn="l" defTabSz="914400" rtl="0" eaLnBrk="1" fontAlgn="auto" latinLnBrk="1" hangingPunct="1">
              <a:lnSpc>
                <a:spcPct val="100000"/>
              </a:lnSpc>
              <a:spcBef>
                <a:spcPct val="20000"/>
              </a:spcBef>
              <a:spcAft>
                <a:spcPts val="300"/>
              </a:spcAft>
              <a:buClr>
                <a:srgbClr val="F3723D"/>
              </a:buClr>
              <a:buSzTx/>
              <a:buFont typeface="Arial" panose="020B0604020202020204" pitchFamily="34" charset="0"/>
              <a:buChar char="•"/>
              <a:tabLst/>
              <a:defRPr lang="en-GB" altLang="ko-KR" sz="1200" kern="1200" dirty="0">
                <a:solidFill>
                  <a:schemeClr val="bg1"/>
                </a:solidFill>
                <a:latin typeface="Kobern" pitchFamily="2" charset="77"/>
                <a:ea typeface="+mn-ea"/>
                <a:cs typeface="+mn-cs"/>
              </a:defRPr>
            </a:lvl1pPr>
            <a:lvl2pPr marL="74295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2pPr>
            <a:lvl3pPr marL="114300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3pPr>
          </a:lstStyle>
          <a:p>
            <a:pPr lvl="0"/>
            <a:r>
              <a:rPr lang="en-GB" altLang="ko-KR"/>
              <a:t>Click to edit Master text styles</a:t>
            </a:r>
          </a:p>
          <a:p>
            <a:pPr lvl="1"/>
            <a:r>
              <a:rPr lang="en-GB" altLang="ko-KR"/>
              <a:t>Second level</a:t>
            </a:r>
          </a:p>
          <a:p>
            <a:pPr lvl="2"/>
            <a:r>
              <a:rPr lang="en-GB" altLang="ko-KR"/>
              <a:t>Third level</a:t>
            </a:r>
          </a:p>
        </p:txBody>
      </p:sp>
      <p:cxnSp>
        <p:nvCxnSpPr>
          <p:cNvPr id="24" name="Straight Connector 23">
            <a:extLst>
              <a:ext uri="{FF2B5EF4-FFF2-40B4-BE49-F238E27FC236}">
                <a16:creationId xmlns:a16="http://schemas.microsoft.com/office/drawing/2014/main" id="{D9242D3D-F19F-3243-A3BB-FA29D395523C}"/>
              </a:ext>
            </a:extLst>
          </p:cNvPr>
          <p:cNvCxnSpPr>
            <a:cxnSpLocks/>
          </p:cNvCxnSpPr>
          <p:nvPr userDrawn="1"/>
        </p:nvCxnSpPr>
        <p:spPr>
          <a:xfrm flipH="1">
            <a:off x="323850" y="825957"/>
            <a:ext cx="83592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25" name="Text Placeholder 9">
            <a:extLst>
              <a:ext uri="{FF2B5EF4-FFF2-40B4-BE49-F238E27FC236}">
                <a16:creationId xmlns:a16="http://schemas.microsoft.com/office/drawing/2014/main" id="{83B32E64-F455-CC48-8ACE-AEC25BE20FAC}"/>
              </a:ext>
            </a:extLst>
          </p:cNvPr>
          <p:cNvSpPr>
            <a:spLocks noGrp="1"/>
          </p:cNvSpPr>
          <p:nvPr>
            <p:ph type="body" sz="quarter" idx="13"/>
          </p:nvPr>
        </p:nvSpPr>
        <p:spPr>
          <a:xfrm>
            <a:off x="223068" y="304800"/>
            <a:ext cx="8597082" cy="460507"/>
          </a:xfrm>
          <a:prstGeom prst="rect">
            <a:avLst/>
          </a:prstGeom>
        </p:spPr>
        <p:txBody>
          <a:bodyPr anchor="t"/>
          <a:lstStyle>
            <a:lvl1pPr marL="0" indent="0" algn="l" defTabSz="914400" rtl="0" eaLnBrk="1" latinLnBrk="1" hangingPunct="1">
              <a:spcBef>
                <a:spcPts val="0"/>
              </a:spcBef>
              <a:buNone/>
              <a:defRPr lang="en-GB" altLang="ko-KR" sz="2400" kern="1200" dirty="0">
                <a:solidFill>
                  <a:schemeClr val="bg1"/>
                </a:solidFill>
                <a:latin typeface="Kobern" pitchFamily="2" charset="77"/>
                <a:ea typeface="+mn-ea"/>
                <a:cs typeface="+mn-cs"/>
              </a:defRPr>
            </a:lvl1pPr>
          </a:lstStyle>
          <a:p>
            <a:pPr lvl="0"/>
            <a:r>
              <a:rPr lang="en-GB" altLang="ko-KR"/>
              <a:t>Click to edit Master text style</a:t>
            </a:r>
          </a:p>
        </p:txBody>
      </p:sp>
      <p:sp>
        <p:nvSpPr>
          <p:cNvPr id="12" name="TextBox 11">
            <a:extLst>
              <a:ext uri="{FF2B5EF4-FFF2-40B4-BE49-F238E27FC236}">
                <a16:creationId xmlns:a16="http://schemas.microsoft.com/office/drawing/2014/main" id="{65FDB8E5-A0D9-5747-8D82-4EC2E63FB84F}"/>
              </a:ext>
            </a:extLst>
          </p:cNvPr>
          <p:cNvSpPr txBox="1"/>
          <p:nvPr userDrawn="1"/>
        </p:nvSpPr>
        <p:spPr>
          <a:xfrm>
            <a:off x="3600400" y="4879547"/>
            <a:ext cx="194320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all" spc="200" baseline="0">
                <a:solidFill>
                  <a:schemeClr val="bg1">
                    <a:lumMod val="50000"/>
                  </a:schemeClr>
                </a:solidFill>
                <a:latin typeface="Kobern" pitchFamily="2" charset="77"/>
                <a:ea typeface="Cambria Math" panose="02040503050406030204" pitchFamily="18" charset="0"/>
              </a:rPr>
              <a:t>Strictly Confidential </a:t>
            </a:r>
          </a:p>
        </p:txBody>
      </p:sp>
      <p:sp>
        <p:nvSpPr>
          <p:cNvPr id="9" name="TextBox 8">
            <a:extLst>
              <a:ext uri="{FF2B5EF4-FFF2-40B4-BE49-F238E27FC236}">
                <a16:creationId xmlns:a16="http://schemas.microsoft.com/office/drawing/2014/main" id="{9E3EB3E4-6A2A-6747-BB41-737A0533B639}"/>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a:t>
            </a:r>
            <a:fld id="{C3E422BB-8672-794B-8219-0F273464E628}" type="slidenum">
              <a:rPr lang="en-US" sz="800" b="0" i="0" cap="none" spc="100" baseline="0" smtClean="0">
                <a:solidFill>
                  <a:schemeClr val="bg1">
                    <a:lumMod val="50000"/>
                  </a:schemeClr>
                </a:solidFill>
                <a:latin typeface="Kobern" pitchFamily="2" charset="77"/>
                <a:ea typeface="Cambria Math" panose="020405030504060302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bg1">
                  <a:lumMod val="50000"/>
                </a:schemeClr>
              </a:solidFill>
              <a:latin typeface="Kobern" pitchFamily="2" charset="77"/>
              <a:ea typeface="Cambria Math" panose="02040503050406030204" pitchFamily="18" charset="0"/>
            </a:endParaRPr>
          </a:p>
        </p:txBody>
      </p:sp>
      <p:sp>
        <p:nvSpPr>
          <p:cNvPr id="10" name="TextBox 9">
            <a:extLst>
              <a:ext uri="{FF2B5EF4-FFF2-40B4-BE49-F238E27FC236}">
                <a16:creationId xmlns:a16="http://schemas.microsoft.com/office/drawing/2014/main" id="{CFC56A9D-A3A7-4F17-8741-F5DC1FCB1223}"/>
              </a:ext>
            </a:extLst>
          </p:cNvPr>
          <p:cNvSpPr txBox="1"/>
          <p:nvPr userDrawn="1"/>
        </p:nvSpPr>
        <p:spPr>
          <a:xfrm>
            <a:off x="18976" y="4879547"/>
            <a:ext cx="25368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2021 | Lakshmikumaran &amp; Sridharan</a:t>
            </a:r>
          </a:p>
        </p:txBody>
      </p:sp>
    </p:spTree>
    <p:extLst>
      <p:ext uri="{BB962C8B-B14F-4D97-AF65-F5344CB8AC3E}">
        <p14:creationId xmlns:p14="http://schemas.microsoft.com/office/powerpoint/2010/main" val="423051546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_Agenda-B">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D9242D3D-F19F-3243-A3BB-FA29D395523C}"/>
              </a:ext>
            </a:extLst>
          </p:cNvPr>
          <p:cNvCxnSpPr>
            <a:cxnSpLocks/>
          </p:cNvCxnSpPr>
          <p:nvPr userDrawn="1"/>
        </p:nvCxnSpPr>
        <p:spPr>
          <a:xfrm flipH="1">
            <a:off x="323850" y="825957"/>
            <a:ext cx="83592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25" name="Text Placeholder 9">
            <a:extLst>
              <a:ext uri="{FF2B5EF4-FFF2-40B4-BE49-F238E27FC236}">
                <a16:creationId xmlns:a16="http://schemas.microsoft.com/office/drawing/2014/main" id="{83B32E64-F455-CC48-8ACE-AEC25BE20FAC}"/>
              </a:ext>
            </a:extLst>
          </p:cNvPr>
          <p:cNvSpPr>
            <a:spLocks noGrp="1"/>
          </p:cNvSpPr>
          <p:nvPr>
            <p:ph type="body" sz="quarter" idx="13"/>
          </p:nvPr>
        </p:nvSpPr>
        <p:spPr>
          <a:xfrm>
            <a:off x="223068" y="304800"/>
            <a:ext cx="8597082" cy="460507"/>
          </a:xfrm>
          <a:prstGeom prst="rect">
            <a:avLst/>
          </a:prstGeom>
        </p:spPr>
        <p:txBody>
          <a:bodyPr anchor="t"/>
          <a:lstStyle>
            <a:lvl1pPr marL="0" indent="0" algn="l" defTabSz="914400" rtl="0" eaLnBrk="1" latinLnBrk="1" hangingPunct="1">
              <a:spcBef>
                <a:spcPts val="0"/>
              </a:spcBef>
              <a:buNone/>
              <a:defRPr lang="en-GB" altLang="ko-KR" sz="2400" kern="1200" dirty="0">
                <a:solidFill>
                  <a:schemeClr val="bg1"/>
                </a:solidFill>
                <a:latin typeface="Kobern" pitchFamily="2" charset="77"/>
                <a:ea typeface="+mn-ea"/>
                <a:cs typeface="+mn-cs"/>
              </a:defRPr>
            </a:lvl1pPr>
          </a:lstStyle>
          <a:p>
            <a:pPr lvl="0"/>
            <a:r>
              <a:rPr lang="en-GB" altLang="ko-KR"/>
              <a:t>Click to edit Master text style</a:t>
            </a:r>
          </a:p>
        </p:txBody>
      </p:sp>
      <p:sp>
        <p:nvSpPr>
          <p:cNvPr id="11" name="Text Placeholder 9">
            <a:extLst>
              <a:ext uri="{FF2B5EF4-FFF2-40B4-BE49-F238E27FC236}">
                <a16:creationId xmlns:a16="http://schemas.microsoft.com/office/drawing/2014/main" id="{3DDAAF91-3028-1A46-9BEA-73DBA3E55DA8}"/>
              </a:ext>
            </a:extLst>
          </p:cNvPr>
          <p:cNvSpPr>
            <a:spLocks noGrp="1"/>
          </p:cNvSpPr>
          <p:nvPr>
            <p:ph type="body" sz="quarter" idx="14"/>
          </p:nvPr>
        </p:nvSpPr>
        <p:spPr>
          <a:xfrm>
            <a:off x="4655033" y="949764"/>
            <a:ext cx="4187043" cy="3755443"/>
          </a:xfrm>
          <a:prstGeom prst="rect">
            <a:avLst/>
          </a:prstGeom>
        </p:spPr>
        <p:txBody>
          <a:bodyPr anchor="t"/>
          <a:lstStyle>
            <a:lvl1pPr marL="285750" marR="0" indent="-285750" algn="l" defTabSz="914400" rtl="0" eaLnBrk="1" fontAlgn="auto" latinLnBrk="1" hangingPunct="1">
              <a:lnSpc>
                <a:spcPct val="100000"/>
              </a:lnSpc>
              <a:spcBef>
                <a:spcPct val="20000"/>
              </a:spcBef>
              <a:spcAft>
                <a:spcPts val="300"/>
              </a:spcAft>
              <a:buClr>
                <a:srgbClr val="F3723D"/>
              </a:buClr>
              <a:buSzTx/>
              <a:buFont typeface="Arial" panose="020B0604020202020204" pitchFamily="34" charset="0"/>
              <a:buChar char="•"/>
              <a:tabLst/>
              <a:defRPr lang="en-GB" altLang="ko-KR" sz="1200" kern="1200" dirty="0">
                <a:solidFill>
                  <a:schemeClr val="bg1"/>
                </a:solidFill>
                <a:latin typeface="Kobern" pitchFamily="2" charset="77"/>
                <a:ea typeface="+mn-ea"/>
                <a:cs typeface="+mn-cs"/>
              </a:defRPr>
            </a:lvl1pPr>
            <a:lvl2pPr marL="74295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2pPr>
            <a:lvl3pPr marL="114300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3pPr>
          </a:lstStyle>
          <a:p>
            <a:pPr lvl="0"/>
            <a:r>
              <a:rPr lang="en-GB" altLang="ko-KR"/>
              <a:t>Click to edit Master text styles</a:t>
            </a:r>
          </a:p>
          <a:p>
            <a:pPr lvl="1"/>
            <a:r>
              <a:rPr lang="en-GB" altLang="ko-KR"/>
              <a:t>Second level</a:t>
            </a:r>
          </a:p>
          <a:p>
            <a:pPr lvl="2"/>
            <a:r>
              <a:rPr lang="en-GB" altLang="ko-KR"/>
              <a:t>Third level</a:t>
            </a:r>
          </a:p>
        </p:txBody>
      </p:sp>
      <p:sp>
        <p:nvSpPr>
          <p:cNvPr id="12" name="TextBox 11">
            <a:extLst>
              <a:ext uri="{FF2B5EF4-FFF2-40B4-BE49-F238E27FC236}">
                <a16:creationId xmlns:a16="http://schemas.microsoft.com/office/drawing/2014/main" id="{65FDB8E5-A0D9-5747-8D82-4EC2E63FB84F}"/>
              </a:ext>
            </a:extLst>
          </p:cNvPr>
          <p:cNvSpPr txBox="1"/>
          <p:nvPr userDrawn="1"/>
        </p:nvSpPr>
        <p:spPr>
          <a:xfrm>
            <a:off x="3600400" y="4879547"/>
            <a:ext cx="194320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all" spc="200" baseline="0">
                <a:solidFill>
                  <a:schemeClr val="bg1">
                    <a:lumMod val="50000"/>
                  </a:schemeClr>
                </a:solidFill>
                <a:latin typeface="Kobern" pitchFamily="2" charset="77"/>
                <a:ea typeface="Cambria Math" panose="02040503050406030204" pitchFamily="18" charset="0"/>
              </a:rPr>
              <a:t>Strictly Confidential </a:t>
            </a:r>
          </a:p>
        </p:txBody>
      </p:sp>
      <p:sp>
        <p:nvSpPr>
          <p:cNvPr id="9" name="TextBox 8">
            <a:extLst>
              <a:ext uri="{FF2B5EF4-FFF2-40B4-BE49-F238E27FC236}">
                <a16:creationId xmlns:a16="http://schemas.microsoft.com/office/drawing/2014/main" id="{13CCDE96-AFFC-A24C-A16D-B3CE3626DFDE}"/>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a:t>
            </a:r>
            <a:fld id="{C3E422BB-8672-794B-8219-0F273464E628}" type="slidenum">
              <a:rPr lang="en-US" sz="800" b="0" i="0" cap="none" spc="100" baseline="0" smtClean="0">
                <a:solidFill>
                  <a:schemeClr val="bg1">
                    <a:lumMod val="50000"/>
                  </a:schemeClr>
                </a:solidFill>
                <a:latin typeface="Kobern" pitchFamily="2" charset="77"/>
                <a:ea typeface="Cambria Math" panose="020405030504060302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bg1">
                  <a:lumMod val="50000"/>
                </a:schemeClr>
              </a:solidFill>
              <a:latin typeface="Kobern" pitchFamily="2" charset="77"/>
              <a:ea typeface="Cambria Math" panose="02040503050406030204" pitchFamily="18" charset="0"/>
            </a:endParaRPr>
          </a:p>
        </p:txBody>
      </p:sp>
      <p:sp>
        <p:nvSpPr>
          <p:cNvPr id="10" name="TextBox 9">
            <a:extLst>
              <a:ext uri="{FF2B5EF4-FFF2-40B4-BE49-F238E27FC236}">
                <a16:creationId xmlns:a16="http://schemas.microsoft.com/office/drawing/2014/main" id="{107E8C2A-D78C-44C4-B147-71FA6407CAE1}"/>
              </a:ext>
            </a:extLst>
          </p:cNvPr>
          <p:cNvSpPr txBox="1"/>
          <p:nvPr userDrawn="1"/>
        </p:nvSpPr>
        <p:spPr>
          <a:xfrm>
            <a:off x="18976" y="4879547"/>
            <a:ext cx="25368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2021 | Lakshmikumaran &amp; Sridharan</a:t>
            </a:r>
          </a:p>
        </p:txBody>
      </p:sp>
    </p:spTree>
    <p:extLst>
      <p:ext uri="{BB962C8B-B14F-4D97-AF65-F5344CB8AC3E}">
        <p14:creationId xmlns:p14="http://schemas.microsoft.com/office/powerpoint/2010/main" val="164867506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Agenda-B">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387CC9BC-559B-3A44-B23C-F74A0D4AE33A}"/>
              </a:ext>
            </a:extLst>
          </p:cNvPr>
          <p:cNvSpPr>
            <a:spLocks noGrp="1"/>
          </p:cNvSpPr>
          <p:nvPr>
            <p:ph type="body" sz="quarter" idx="11"/>
          </p:nvPr>
        </p:nvSpPr>
        <p:spPr>
          <a:xfrm>
            <a:off x="238308" y="949764"/>
            <a:ext cx="4187043" cy="3755443"/>
          </a:xfrm>
          <a:prstGeom prst="rect">
            <a:avLst/>
          </a:prstGeom>
        </p:spPr>
        <p:txBody>
          <a:bodyPr anchor="t"/>
          <a:lstStyle>
            <a:lvl1pPr marL="285750" marR="0" indent="-285750" algn="l" defTabSz="914400" rtl="0" eaLnBrk="1" fontAlgn="auto" latinLnBrk="1" hangingPunct="1">
              <a:lnSpc>
                <a:spcPct val="100000"/>
              </a:lnSpc>
              <a:spcBef>
                <a:spcPct val="20000"/>
              </a:spcBef>
              <a:spcAft>
                <a:spcPts val="300"/>
              </a:spcAft>
              <a:buClr>
                <a:srgbClr val="F3723D"/>
              </a:buClr>
              <a:buSzTx/>
              <a:buFont typeface="Arial" panose="020B0604020202020204" pitchFamily="34" charset="0"/>
              <a:buChar char="•"/>
              <a:tabLst/>
              <a:defRPr lang="en-GB" altLang="ko-KR" sz="1200" kern="1200" dirty="0">
                <a:solidFill>
                  <a:schemeClr val="bg1"/>
                </a:solidFill>
                <a:latin typeface="Kobern" pitchFamily="2" charset="77"/>
                <a:ea typeface="+mn-ea"/>
                <a:cs typeface="+mn-cs"/>
              </a:defRPr>
            </a:lvl1pPr>
            <a:lvl2pPr marL="74295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2pPr>
            <a:lvl3pPr marL="114300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3pPr>
          </a:lstStyle>
          <a:p>
            <a:pPr lvl="0"/>
            <a:r>
              <a:rPr lang="en-GB" altLang="ko-KR"/>
              <a:t>Click to edit Master text styles</a:t>
            </a:r>
          </a:p>
          <a:p>
            <a:pPr lvl="1"/>
            <a:r>
              <a:rPr lang="en-GB" altLang="ko-KR"/>
              <a:t>Second level</a:t>
            </a:r>
          </a:p>
          <a:p>
            <a:pPr lvl="2"/>
            <a:r>
              <a:rPr lang="en-GB" altLang="ko-KR"/>
              <a:t>Third level</a:t>
            </a:r>
          </a:p>
        </p:txBody>
      </p:sp>
      <p:cxnSp>
        <p:nvCxnSpPr>
          <p:cNvPr id="24" name="Straight Connector 23">
            <a:extLst>
              <a:ext uri="{FF2B5EF4-FFF2-40B4-BE49-F238E27FC236}">
                <a16:creationId xmlns:a16="http://schemas.microsoft.com/office/drawing/2014/main" id="{D9242D3D-F19F-3243-A3BB-FA29D395523C}"/>
              </a:ext>
            </a:extLst>
          </p:cNvPr>
          <p:cNvCxnSpPr>
            <a:cxnSpLocks/>
          </p:cNvCxnSpPr>
          <p:nvPr userDrawn="1"/>
        </p:nvCxnSpPr>
        <p:spPr>
          <a:xfrm flipH="1">
            <a:off x="323850" y="825957"/>
            <a:ext cx="83592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25" name="Text Placeholder 9">
            <a:extLst>
              <a:ext uri="{FF2B5EF4-FFF2-40B4-BE49-F238E27FC236}">
                <a16:creationId xmlns:a16="http://schemas.microsoft.com/office/drawing/2014/main" id="{83B32E64-F455-CC48-8ACE-AEC25BE20FAC}"/>
              </a:ext>
            </a:extLst>
          </p:cNvPr>
          <p:cNvSpPr>
            <a:spLocks noGrp="1"/>
          </p:cNvSpPr>
          <p:nvPr>
            <p:ph type="body" sz="quarter" idx="13"/>
          </p:nvPr>
        </p:nvSpPr>
        <p:spPr>
          <a:xfrm>
            <a:off x="223068" y="304800"/>
            <a:ext cx="8597082" cy="460507"/>
          </a:xfrm>
          <a:prstGeom prst="rect">
            <a:avLst/>
          </a:prstGeom>
        </p:spPr>
        <p:txBody>
          <a:bodyPr anchor="t"/>
          <a:lstStyle>
            <a:lvl1pPr marL="0" indent="0" algn="l" defTabSz="914400" rtl="0" eaLnBrk="1" latinLnBrk="1" hangingPunct="1">
              <a:spcBef>
                <a:spcPts val="0"/>
              </a:spcBef>
              <a:buNone/>
              <a:defRPr lang="en-GB" altLang="ko-KR" sz="2400" kern="1200" dirty="0">
                <a:solidFill>
                  <a:schemeClr val="bg1"/>
                </a:solidFill>
                <a:latin typeface="Kobern" pitchFamily="2" charset="77"/>
                <a:ea typeface="+mn-ea"/>
                <a:cs typeface="+mn-cs"/>
              </a:defRPr>
            </a:lvl1pPr>
          </a:lstStyle>
          <a:p>
            <a:pPr lvl="0"/>
            <a:r>
              <a:rPr lang="en-GB" altLang="ko-KR"/>
              <a:t>Click to edit Master text style</a:t>
            </a:r>
          </a:p>
        </p:txBody>
      </p:sp>
      <p:sp>
        <p:nvSpPr>
          <p:cNvPr id="11" name="Picture Placeholder 2">
            <a:extLst>
              <a:ext uri="{FF2B5EF4-FFF2-40B4-BE49-F238E27FC236}">
                <a16:creationId xmlns:a16="http://schemas.microsoft.com/office/drawing/2014/main" id="{822A7197-422A-1542-B8AA-4D52DC5C170B}"/>
              </a:ext>
            </a:extLst>
          </p:cNvPr>
          <p:cNvSpPr>
            <a:spLocks noGrp="1"/>
          </p:cNvSpPr>
          <p:nvPr>
            <p:ph type="pic" idx="14" hasCustomPrompt="1"/>
          </p:nvPr>
        </p:nvSpPr>
        <p:spPr>
          <a:xfrm>
            <a:off x="4510529" y="921715"/>
            <a:ext cx="4194560" cy="37962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12" name="TextBox 11">
            <a:extLst>
              <a:ext uri="{FF2B5EF4-FFF2-40B4-BE49-F238E27FC236}">
                <a16:creationId xmlns:a16="http://schemas.microsoft.com/office/drawing/2014/main" id="{68AF6E10-78C8-5944-A8C5-605BF566693B}"/>
              </a:ext>
            </a:extLst>
          </p:cNvPr>
          <p:cNvSpPr txBox="1"/>
          <p:nvPr userDrawn="1"/>
        </p:nvSpPr>
        <p:spPr>
          <a:xfrm>
            <a:off x="3600400" y="4879547"/>
            <a:ext cx="194320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all" spc="200" baseline="0">
                <a:solidFill>
                  <a:schemeClr val="bg1">
                    <a:lumMod val="50000"/>
                  </a:schemeClr>
                </a:solidFill>
                <a:latin typeface="Kobern" pitchFamily="2" charset="77"/>
                <a:ea typeface="Cambria Math" panose="02040503050406030204" pitchFamily="18" charset="0"/>
              </a:rPr>
              <a:t>Strictly Confidential </a:t>
            </a:r>
          </a:p>
        </p:txBody>
      </p:sp>
      <p:sp>
        <p:nvSpPr>
          <p:cNvPr id="10" name="TextBox 9">
            <a:extLst>
              <a:ext uri="{FF2B5EF4-FFF2-40B4-BE49-F238E27FC236}">
                <a16:creationId xmlns:a16="http://schemas.microsoft.com/office/drawing/2014/main" id="{97A50572-8049-7B43-B09E-3E4954B0091F}"/>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a:t>
            </a:r>
            <a:fld id="{C3E422BB-8672-794B-8219-0F273464E628}" type="slidenum">
              <a:rPr lang="en-US" sz="800" b="0" i="0" cap="none" spc="100" baseline="0" smtClean="0">
                <a:solidFill>
                  <a:schemeClr val="bg1">
                    <a:lumMod val="50000"/>
                  </a:schemeClr>
                </a:solidFill>
                <a:latin typeface="Kobern" pitchFamily="2" charset="77"/>
                <a:ea typeface="Cambria Math" panose="020405030504060302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bg1">
                  <a:lumMod val="50000"/>
                </a:schemeClr>
              </a:solidFill>
              <a:latin typeface="Kobern" pitchFamily="2" charset="77"/>
              <a:ea typeface="Cambria Math" panose="02040503050406030204" pitchFamily="18" charset="0"/>
            </a:endParaRPr>
          </a:p>
        </p:txBody>
      </p:sp>
      <p:sp>
        <p:nvSpPr>
          <p:cNvPr id="13" name="TextBox 12">
            <a:extLst>
              <a:ext uri="{FF2B5EF4-FFF2-40B4-BE49-F238E27FC236}">
                <a16:creationId xmlns:a16="http://schemas.microsoft.com/office/drawing/2014/main" id="{C5E0183D-6B77-406C-8648-55F41CF26905}"/>
              </a:ext>
            </a:extLst>
          </p:cNvPr>
          <p:cNvSpPr txBox="1"/>
          <p:nvPr userDrawn="1"/>
        </p:nvSpPr>
        <p:spPr>
          <a:xfrm>
            <a:off x="18976" y="4879547"/>
            <a:ext cx="25368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2021 | Lakshmikumaran &amp; Sridharan</a:t>
            </a:r>
          </a:p>
        </p:txBody>
      </p:sp>
    </p:spTree>
    <p:extLst>
      <p:ext uri="{BB962C8B-B14F-4D97-AF65-F5344CB8AC3E}">
        <p14:creationId xmlns:p14="http://schemas.microsoft.com/office/powerpoint/2010/main" val="18836578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over Slide_Style2">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3EB82F42-DE4F-5A45-8FDB-D3CAA6B47700}"/>
              </a:ext>
            </a:extLst>
          </p:cNvPr>
          <p:cNvSpPr>
            <a:spLocks noGrp="1"/>
          </p:cNvSpPr>
          <p:nvPr>
            <p:ph type="body" sz="quarter" idx="12"/>
          </p:nvPr>
        </p:nvSpPr>
        <p:spPr>
          <a:xfrm>
            <a:off x="223068" y="304800"/>
            <a:ext cx="8597082" cy="460507"/>
          </a:xfrm>
          <a:prstGeom prst="rect">
            <a:avLst/>
          </a:prstGeom>
        </p:spPr>
        <p:txBody>
          <a:bodyPr anchor="t"/>
          <a:lstStyle>
            <a:lvl1pPr marL="0" indent="0" algn="l" defTabSz="914400" rtl="0" eaLnBrk="1" latinLnBrk="1" hangingPunct="1">
              <a:spcBef>
                <a:spcPts val="0"/>
              </a:spcBef>
              <a:buNone/>
              <a:defRPr lang="en-GB" altLang="ko-KR" sz="2400" kern="1200" dirty="0">
                <a:solidFill>
                  <a:schemeClr val="bg1"/>
                </a:solidFill>
                <a:latin typeface="Kobern" pitchFamily="2" charset="77"/>
                <a:ea typeface="+mn-ea"/>
                <a:cs typeface="+mn-cs"/>
              </a:defRPr>
            </a:lvl1pPr>
          </a:lstStyle>
          <a:p>
            <a:pPr lvl="0"/>
            <a:r>
              <a:rPr lang="en-GB" altLang="ko-KR"/>
              <a:t>Click to edit Master text style</a:t>
            </a:r>
          </a:p>
        </p:txBody>
      </p:sp>
      <p:sp>
        <p:nvSpPr>
          <p:cNvPr id="12" name="Text Placeholder 9">
            <a:extLst>
              <a:ext uri="{FF2B5EF4-FFF2-40B4-BE49-F238E27FC236}">
                <a16:creationId xmlns:a16="http://schemas.microsoft.com/office/drawing/2014/main" id="{66E12301-ABCB-A647-B3FF-A115DF575426}"/>
              </a:ext>
            </a:extLst>
          </p:cNvPr>
          <p:cNvSpPr>
            <a:spLocks noGrp="1"/>
          </p:cNvSpPr>
          <p:nvPr>
            <p:ph type="body" sz="quarter" idx="10" hasCustomPrompt="1"/>
          </p:nvPr>
        </p:nvSpPr>
        <p:spPr>
          <a:xfrm>
            <a:off x="226205" y="830749"/>
            <a:ext cx="4233030" cy="275327"/>
          </a:xfrm>
          <a:prstGeom prst="rect">
            <a:avLst/>
          </a:prstGeom>
        </p:spPr>
        <p:txBody>
          <a:bodyPr anchor="t"/>
          <a:lstStyle>
            <a:lvl1pPr marL="0" indent="0" algn="l" defTabSz="914400" rtl="0" eaLnBrk="1" latinLnBrk="1" hangingPunct="1">
              <a:spcBef>
                <a:spcPts val="0"/>
              </a:spcBef>
              <a:spcAft>
                <a:spcPts val="500"/>
              </a:spcAft>
              <a:buClr>
                <a:srgbClr val="F3723D"/>
              </a:buClr>
              <a:buNone/>
              <a:defRPr lang="en-GB" altLang="ko-KR" sz="1100" b="1" i="0" kern="1200" cap="all" dirty="0">
                <a:solidFill>
                  <a:srgbClr val="F27043"/>
                </a:solidFill>
                <a:latin typeface="Kobern DemiBold" pitchFamily="2" charset="77"/>
                <a:ea typeface="+mn-ea"/>
                <a:cs typeface="+mn-cs"/>
              </a:defRPr>
            </a:lvl1pPr>
          </a:lstStyle>
          <a:p>
            <a:pPr lvl="0"/>
            <a:r>
              <a:rPr lang="en-GB" altLang="ko-KR"/>
              <a:t>Sub Heading</a:t>
            </a:r>
          </a:p>
        </p:txBody>
      </p:sp>
      <p:sp>
        <p:nvSpPr>
          <p:cNvPr id="13" name="Text Placeholder 9">
            <a:extLst>
              <a:ext uri="{FF2B5EF4-FFF2-40B4-BE49-F238E27FC236}">
                <a16:creationId xmlns:a16="http://schemas.microsoft.com/office/drawing/2014/main" id="{F0E743D5-5B44-634B-ADA4-BD4229E65D5A}"/>
              </a:ext>
            </a:extLst>
          </p:cNvPr>
          <p:cNvSpPr>
            <a:spLocks noGrp="1"/>
          </p:cNvSpPr>
          <p:nvPr>
            <p:ph type="body" sz="quarter" idx="11"/>
          </p:nvPr>
        </p:nvSpPr>
        <p:spPr>
          <a:xfrm>
            <a:off x="238308" y="1186006"/>
            <a:ext cx="4233030" cy="3519205"/>
          </a:xfrm>
          <a:prstGeom prst="rect">
            <a:avLst/>
          </a:prstGeom>
        </p:spPr>
        <p:txBody>
          <a:bodyPr anchor="t"/>
          <a:lstStyle>
            <a:lvl1pPr marL="285750" marR="0" indent="-285750" algn="l" defTabSz="914400" rtl="0" eaLnBrk="1" fontAlgn="auto" latinLnBrk="1" hangingPunct="1">
              <a:lnSpc>
                <a:spcPct val="100000"/>
              </a:lnSpc>
              <a:spcBef>
                <a:spcPct val="20000"/>
              </a:spcBef>
              <a:spcAft>
                <a:spcPts val="300"/>
              </a:spcAft>
              <a:buClr>
                <a:srgbClr val="F3723D"/>
              </a:buClr>
              <a:buSzTx/>
              <a:buFont typeface="Arial" panose="020B0604020202020204" pitchFamily="34" charset="0"/>
              <a:buChar char="•"/>
              <a:tabLst/>
              <a:defRPr lang="en-GB" altLang="ko-KR" sz="1200" kern="1200" dirty="0">
                <a:solidFill>
                  <a:schemeClr val="bg1"/>
                </a:solidFill>
                <a:latin typeface="Kobern" pitchFamily="2" charset="77"/>
                <a:ea typeface="+mn-ea"/>
                <a:cs typeface="+mn-cs"/>
              </a:defRPr>
            </a:lvl1pPr>
            <a:lvl2pPr marL="74295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2pPr>
            <a:lvl3pPr marL="114300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3pPr>
          </a:lstStyle>
          <a:p>
            <a:pPr lvl="0"/>
            <a:r>
              <a:rPr lang="en-GB" altLang="ko-KR"/>
              <a:t>Click to edit Master text styles</a:t>
            </a:r>
          </a:p>
          <a:p>
            <a:pPr lvl="1"/>
            <a:r>
              <a:rPr lang="en-GB" altLang="ko-KR"/>
              <a:t>Second level</a:t>
            </a:r>
          </a:p>
          <a:p>
            <a:pPr lvl="2"/>
            <a:r>
              <a:rPr lang="en-GB" altLang="ko-KR"/>
              <a:t>Third level</a:t>
            </a:r>
          </a:p>
        </p:txBody>
      </p:sp>
      <p:cxnSp>
        <p:nvCxnSpPr>
          <p:cNvPr id="10" name="Straight Connector 9">
            <a:extLst>
              <a:ext uri="{FF2B5EF4-FFF2-40B4-BE49-F238E27FC236}">
                <a16:creationId xmlns:a16="http://schemas.microsoft.com/office/drawing/2014/main" id="{C789B171-6F8C-3F4A-B34F-3611228DF05F}"/>
              </a:ext>
            </a:extLst>
          </p:cNvPr>
          <p:cNvCxnSpPr>
            <a:cxnSpLocks/>
          </p:cNvCxnSpPr>
          <p:nvPr userDrawn="1"/>
        </p:nvCxnSpPr>
        <p:spPr>
          <a:xfrm flipH="1">
            <a:off x="317988" y="1088611"/>
            <a:ext cx="4251081" cy="0"/>
          </a:xfrm>
          <a:prstGeom prst="line">
            <a:avLst/>
          </a:prstGeom>
          <a:ln w="381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3D8A6A7-A755-BF4B-A27C-483F5EB21822}"/>
              </a:ext>
            </a:extLst>
          </p:cNvPr>
          <p:cNvSpPr txBox="1"/>
          <p:nvPr userDrawn="1"/>
        </p:nvSpPr>
        <p:spPr>
          <a:xfrm>
            <a:off x="3600400" y="4879547"/>
            <a:ext cx="194320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all" spc="200" baseline="0">
                <a:solidFill>
                  <a:schemeClr val="bg1">
                    <a:lumMod val="50000"/>
                  </a:schemeClr>
                </a:solidFill>
                <a:latin typeface="Kobern" pitchFamily="2" charset="77"/>
                <a:ea typeface="Cambria Math" panose="02040503050406030204" pitchFamily="18" charset="0"/>
              </a:rPr>
              <a:t>Strictly Confidential </a:t>
            </a:r>
          </a:p>
        </p:txBody>
      </p:sp>
      <p:sp>
        <p:nvSpPr>
          <p:cNvPr id="15" name="TextBox 14">
            <a:extLst>
              <a:ext uri="{FF2B5EF4-FFF2-40B4-BE49-F238E27FC236}">
                <a16:creationId xmlns:a16="http://schemas.microsoft.com/office/drawing/2014/main" id="{4B5BEFB6-B3F8-3F40-BE34-F2CE12A2C56F}"/>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a:t>
            </a:r>
            <a:fld id="{C3E422BB-8672-794B-8219-0F273464E628}" type="slidenum">
              <a:rPr lang="en-US" sz="800" b="0" i="0" cap="none" spc="100" baseline="0" smtClean="0">
                <a:solidFill>
                  <a:schemeClr val="bg1">
                    <a:lumMod val="50000"/>
                  </a:schemeClr>
                </a:solidFill>
                <a:latin typeface="Kobern" pitchFamily="2" charset="77"/>
                <a:ea typeface="Cambria Math" panose="020405030504060302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bg1">
                  <a:lumMod val="50000"/>
                </a:schemeClr>
              </a:solidFill>
              <a:latin typeface="Kobern" pitchFamily="2" charset="77"/>
              <a:ea typeface="Cambria Math" panose="02040503050406030204" pitchFamily="18" charset="0"/>
            </a:endParaRPr>
          </a:p>
        </p:txBody>
      </p:sp>
      <p:sp>
        <p:nvSpPr>
          <p:cNvPr id="16" name="TextBox 15">
            <a:extLst>
              <a:ext uri="{FF2B5EF4-FFF2-40B4-BE49-F238E27FC236}">
                <a16:creationId xmlns:a16="http://schemas.microsoft.com/office/drawing/2014/main" id="{83983A83-4D75-4276-A14A-9E557A6C0403}"/>
              </a:ext>
            </a:extLst>
          </p:cNvPr>
          <p:cNvSpPr txBox="1"/>
          <p:nvPr userDrawn="1"/>
        </p:nvSpPr>
        <p:spPr>
          <a:xfrm>
            <a:off x="18976" y="4879547"/>
            <a:ext cx="25368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2021 | Lakshmikumaran &amp; Sridharan</a:t>
            </a:r>
          </a:p>
        </p:txBody>
      </p:sp>
    </p:spTree>
    <p:extLst>
      <p:ext uri="{BB962C8B-B14F-4D97-AF65-F5344CB8AC3E}">
        <p14:creationId xmlns:p14="http://schemas.microsoft.com/office/powerpoint/2010/main" val="64221855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68">
          <p15:clr>
            <a:srgbClr val="FBAE40"/>
          </p15:clr>
        </p15:guide>
        <p15:guide id="6" pos="5692">
          <p15:clr>
            <a:srgbClr val="FBAE40"/>
          </p15:clr>
        </p15:guide>
        <p15:guide id="7" pos="204">
          <p15:clr>
            <a:srgbClr val="FBAE40"/>
          </p15:clr>
        </p15:guide>
        <p15:guide id="8" orient="horz" pos="3117">
          <p15:clr>
            <a:srgbClr val="FBAE40"/>
          </p15:clr>
        </p15:guide>
        <p15:guide id="9" pos="555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8_Cover Slide_Style2">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3EB82F42-DE4F-5A45-8FDB-D3CAA6B47700}"/>
              </a:ext>
            </a:extLst>
          </p:cNvPr>
          <p:cNvSpPr>
            <a:spLocks noGrp="1"/>
          </p:cNvSpPr>
          <p:nvPr>
            <p:ph type="body" sz="quarter" idx="12"/>
          </p:nvPr>
        </p:nvSpPr>
        <p:spPr>
          <a:xfrm>
            <a:off x="223068" y="304800"/>
            <a:ext cx="8597082" cy="460507"/>
          </a:xfrm>
          <a:prstGeom prst="rect">
            <a:avLst/>
          </a:prstGeom>
        </p:spPr>
        <p:txBody>
          <a:bodyPr anchor="t"/>
          <a:lstStyle>
            <a:lvl1pPr marL="0" indent="0" algn="l" defTabSz="914400" rtl="0" eaLnBrk="1" latinLnBrk="1" hangingPunct="1">
              <a:spcBef>
                <a:spcPts val="0"/>
              </a:spcBef>
              <a:buNone/>
              <a:defRPr lang="en-GB" altLang="ko-KR" sz="2400" kern="1200" dirty="0">
                <a:solidFill>
                  <a:schemeClr val="bg1"/>
                </a:solidFill>
                <a:latin typeface="Kobern" pitchFamily="2" charset="77"/>
                <a:ea typeface="+mn-ea"/>
                <a:cs typeface="+mn-cs"/>
              </a:defRPr>
            </a:lvl1pPr>
          </a:lstStyle>
          <a:p>
            <a:pPr lvl="0"/>
            <a:r>
              <a:rPr lang="en-GB" altLang="ko-KR"/>
              <a:t>Click to edit Master text style</a:t>
            </a:r>
          </a:p>
        </p:txBody>
      </p:sp>
      <p:sp>
        <p:nvSpPr>
          <p:cNvPr id="12" name="Text Placeholder 9">
            <a:extLst>
              <a:ext uri="{FF2B5EF4-FFF2-40B4-BE49-F238E27FC236}">
                <a16:creationId xmlns:a16="http://schemas.microsoft.com/office/drawing/2014/main" id="{66E12301-ABCB-A647-B3FF-A115DF575426}"/>
              </a:ext>
            </a:extLst>
          </p:cNvPr>
          <p:cNvSpPr>
            <a:spLocks noGrp="1"/>
          </p:cNvSpPr>
          <p:nvPr>
            <p:ph type="body" sz="quarter" idx="10" hasCustomPrompt="1"/>
          </p:nvPr>
        </p:nvSpPr>
        <p:spPr>
          <a:xfrm>
            <a:off x="226205" y="830749"/>
            <a:ext cx="4233030" cy="275327"/>
          </a:xfrm>
          <a:prstGeom prst="rect">
            <a:avLst/>
          </a:prstGeom>
        </p:spPr>
        <p:txBody>
          <a:bodyPr anchor="t"/>
          <a:lstStyle>
            <a:lvl1pPr marL="0" indent="0" algn="l" defTabSz="914400" rtl="0" eaLnBrk="1" latinLnBrk="1" hangingPunct="1">
              <a:spcBef>
                <a:spcPts val="0"/>
              </a:spcBef>
              <a:spcAft>
                <a:spcPts val="500"/>
              </a:spcAft>
              <a:buClr>
                <a:srgbClr val="F3723D"/>
              </a:buClr>
              <a:buNone/>
              <a:defRPr lang="en-GB" altLang="ko-KR" sz="1100" b="1" i="0" kern="1200" cap="all" dirty="0">
                <a:solidFill>
                  <a:srgbClr val="F27043"/>
                </a:solidFill>
                <a:latin typeface="Kobern DemiBold" pitchFamily="2" charset="77"/>
                <a:ea typeface="+mn-ea"/>
                <a:cs typeface="+mn-cs"/>
              </a:defRPr>
            </a:lvl1pPr>
          </a:lstStyle>
          <a:p>
            <a:pPr lvl="0"/>
            <a:r>
              <a:rPr lang="en-GB" altLang="ko-KR"/>
              <a:t>Sub Heading</a:t>
            </a:r>
          </a:p>
        </p:txBody>
      </p:sp>
      <p:sp>
        <p:nvSpPr>
          <p:cNvPr id="13" name="Text Placeholder 9">
            <a:extLst>
              <a:ext uri="{FF2B5EF4-FFF2-40B4-BE49-F238E27FC236}">
                <a16:creationId xmlns:a16="http://schemas.microsoft.com/office/drawing/2014/main" id="{F0E743D5-5B44-634B-ADA4-BD4229E65D5A}"/>
              </a:ext>
            </a:extLst>
          </p:cNvPr>
          <p:cNvSpPr>
            <a:spLocks noGrp="1"/>
          </p:cNvSpPr>
          <p:nvPr>
            <p:ph type="body" sz="quarter" idx="11"/>
          </p:nvPr>
        </p:nvSpPr>
        <p:spPr>
          <a:xfrm>
            <a:off x="238308" y="1186006"/>
            <a:ext cx="4233030" cy="3519205"/>
          </a:xfrm>
          <a:prstGeom prst="rect">
            <a:avLst/>
          </a:prstGeom>
        </p:spPr>
        <p:txBody>
          <a:bodyPr anchor="t"/>
          <a:lstStyle>
            <a:lvl1pPr marL="285750" marR="0" indent="-285750" algn="l" defTabSz="914400" rtl="0" eaLnBrk="1" fontAlgn="auto" latinLnBrk="1" hangingPunct="1">
              <a:lnSpc>
                <a:spcPct val="100000"/>
              </a:lnSpc>
              <a:spcBef>
                <a:spcPct val="20000"/>
              </a:spcBef>
              <a:spcAft>
                <a:spcPts val="300"/>
              </a:spcAft>
              <a:buClr>
                <a:srgbClr val="F3723D"/>
              </a:buClr>
              <a:buSzTx/>
              <a:buFont typeface="Arial" panose="020B0604020202020204" pitchFamily="34" charset="0"/>
              <a:buChar char="•"/>
              <a:tabLst/>
              <a:defRPr lang="en-GB" altLang="ko-KR" sz="1200" kern="1200" dirty="0">
                <a:solidFill>
                  <a:schemeClr val="bg1"/>
                </a:solidFill>
                <a:latin typeface="Kobern" pitchFamily="2" charset="77"/>
                <a:ea typeface="+mn-ea"/>
                <a:cs typeface="+mn-cs"/>
              </a:defRPr>
            </a:lvl1pPr>
            <a:lvl2pPr marL="74295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2pPr>
            <a:lvl3pPr marL="114300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3pPr>
          </a:lstStyle>
          <a:p>
            <a:pPr lvl="0"/>
            <a:r>
              <a:rPr lang="en-GB" altLang="ko-KR"/>
              <a:t>Click to edit Master text styles</a:t>
            </a:r>
          </a:p>
          <a:p>
            <a:pPr lvl="1"/>
            <a:r>
              <a:rPr lang="en-GB" altLang="ko-KR"/>
              <a:t>Second level</a:t>
            </a:r>
          </a:p>
          <a:p>
            <a:pPr lvl="2"/>
            <a:r>
              <a:rPr lang="en-GB" altLang="ko-KR"/>
              <a:t>Third level</a:t>
            </a:r>
          </a:p>
        </p:txBody>
      </p:sp>
      <p:cxnSp>
        <p:nvCxnSpPr>
          <p:cNvPr id="10" name="Straight Connector 9">
            <a:extLst>
              <a:ext uri="{FF2B5EF4-FFF2-40B4-BE49-F238E27FC236}">
                <a16:creationId xmlns:a16="http://schemas.microsoft.com/office/drawing/2014/main" id="{C789B171-6F8C-3F4A-B34F-3611228DF05F}"/>
              </a:ext>
            </a:extLst>
          </p:cNvPr>
          <p:cNvCxnSpPr>
            <a:cxnSpLocks/>
          </p:cNvCxnSpPr>
          <p:nvPr userDrawn="1"/>
        </p:nvCxnSpPr>
        <p:spPr>
          <a:xfrm flipH="1">
            <a:off x="317988" y="1088611"/>
            <a:ext cx="4251081" cy="0"/>
          </a:xfrm>
          <a:prstGeom prst="line">
            <a:avLst/>
          </a:prstGeom>
          <a:ln w="381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Text Placeholder 9">
            <a:extLst>
              <a:ext uri="{FF2B5EF4-FFF2-40B4-BE49-F238E27FC236}">
                <a16:creationId xmlns:a16="http://schemas.microsoft.com/office/drawing/2014/main" id="{A713E1E2-B0B0-704C-9E0E-2FE6E332EDE9}"/>
              </a:ext>
            </a:extLst>
          </p:cNvPr>
          <p:cNvSpPr>
            <a:spLocks noGrp="1"/>
          </p:cNvSpPr>
          <p:nvPr>
            <p:ph type="body" sz="quarter" idx="13" hasCustomPrompt="1"/>
          </p:nvPr>
        </p:nvSpPr>
        <p:spPr>
          <a:xfrm>
            <a:off x="4611938" y="830749"/>
            <a:ext cx="4233030" cy="275327"/>
          </a:xfrm>
          <a:prstGeom prst="rect">
            <a:avLst/>
          </a:prstGeom>
        </p:spPr>
        <p:txBody>
          <a:bodyPr anchor="t"/>
          <a:lstStyle>
            <a:lvl1pPr marL="0" indent="0" algn="l" defTabSz="914400" rtl="0" eaLnBrk="1" latinLnBrk="1" hangingPunct="1">
              <a:spcBef>
                <a:spcPts val="0"/>
              </a:spcBef>
              <a:spcAft>
                <a:spcPts val="500"/>
              </a:spcAft>
              <a:buClr>
                <a:srgbClr val="F3723D"/>
              </a:buClr>
              <a:buNone/>
              <a:defRPr lang="en-GB" altLang="ko-KR" sz="1100" b="1" i="0" kern="1200" cap="all" dirty="0">
                <a:solidFill>
                  <a:srgbClr val="F27043"/>
                </a:solidFill>
                <a:latin typeface="Kobern DemiBold" pitchFamily="2" charset="77"/>
                <a:ea typeface="+mn-ea"/>
                <a:cs typeface="+mn-cs"/>
              </a:defRPr>
            </a:lvl1pPr>
          </a:lstStyle>
          <a:p>
            <a:pPr lvl="0"/>
            <a:r>
              <a:rPr lang="en-GB" altLang="ko-KR"/>
              <a:t>Sub Heading</a:t>
            </a:r>
          </a:p>
        </p:txBody>
      </p:sp>
      <p:sp>
        <p:nvSpPr>
          <p:cNvPr id="16" name="Text Placeholder 9">
            <a:extLst>
              <a:ext uri="{FF2B5EF4-FFF2-40B4-BE49-F238E27FC236}">
                <a16:creationId xmlns:a16="http://schemas.microsoft.com/office/drawing/2014/main" id="{65C74FF5-6EF4-3842-8DDD-33D85C1DE8AB}"/>
              </a:ext>
            </a:extLst>
          </p:cNvPr>
          <p:cNvSpPr>
            <a:spLocks noGrp="1"/>
          </p:cNvSpPr>
          <p:nvPr>
            <p:ph type="body" sz="quarter" idx="14"/>
          </p:nvPr>
        </p:nvSpPr>
        <p:spPr>
          <a:xfrm>
            <a:off x="4624041" y="1186006"/>
            <a:ext cx="4233030" cy="3519205"/>
          </a:xfrm>
          <a:prstGeom prst="rect">
            <a:avLst/>
          </a:prstGeom>
        </p:spPr>
        <p:txBody>
          <a:bodyPr anchor="t"/>
          <a:lstStyle>
            <a:lvl1pPr marL="285750" marR="0" indent="-285750" algn="l" defTabSz="914400" rtl="0" eaLnBrk="1" fontAlgn="auto" latinLnBrk="1" hangingPunct="1">
              <a:lnSpc>
                <a:spcPct val="100000"/>
              </a:lnSpc>
              <a:spcBef>
                <a:spcPct val="20000"/>
              </a:spcBef>
              <a:spcAft>
                <a:spcPts val="300"/>
              </a:spcAft>
              <a:buClr>
                <a:srgbClr val="F3723D"/>
              </a:buClr>
              <a:buSzTx/>
              <a:buFont typeface="Arial" panose="020B0604020202020204" pitchFamily="34" charset="0"/>
              <a:buChar char="•"/>
              <a:tabLst/>
              <a:defRPr lang="en-GB" altLang="ko-KR" sz="1200" kern="1200" dirty="0">
                <a:solidFill>
                  <a:schemeClr val="bg1"/>
                </a:solidFill>
                <a:latin typeface="Kobern" pitchFamily="2" charset="77"/>
                <a:ea typeface="+mn-ea"/>
                <a:cs typeface="+mn-cs"/>
              </a:defRPr>
            </a:lvl1pPr>
            <a:lvl2pPr marL="74295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2pPr>
            <a:lvl3pPr marL="114300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3pPr>
          </a:lstStyle>
          <a:p>
            <a:pPr lvl="0"/>
            <a:r>
              <a:rPr lang="en-GB" altLang="ko-KR"/>
              <a:t>Click to edit Master text styles</a:t>
            </a:r>
          </a:p>
          <a:p>
            <a:pPr lvl="1"/>
            <a:r>
              <a:rPr lang="en-GB" altLang="ko-KR"/>
              <a:t>Second level</a:t>
            </a:r>
          </a:p>
          <a:p>
            <a:pPr lvl="2"/>
            <a:r>
              <a:rPr lang="en-GB" altLang="ko-KR"/>
              <a:t>Third level</a:t>
            </a:r>
          </a:p>
        </p:txBody>
      </p:sp>
      <p:cxnSp>
        <p:nvCxnSpPr>
          <p:cNvPr id="19" name="Straight Connector 18">
            <a:extLst>
              <a:ext uri="{FF2B5EF4-FFF2-40B4-BE49-F238E27FC236}">
                <a16:creationId xmlns:a16="http://schemas.microsoft.com/office/drawing/2014/main" id="{C546DBEC-FE42-BD42-B7B6-B4342881EC56}"/>
              </a:ext>
            </a:extLst>
          </p:cNvPr>
          <p:cNvCxnSpPr>
            <a:cxnSpLocks/>
          </p:cNvCxnSpPr>
          <p:nvPr userDrawn="1"/>
        </p:nvCxnSpPr>
        <p:spPr>
          <a:xfrm flipH="1">
            <a:off x="4703721" y="1088611"/>
            <a:ext cx="4251081" cy="0"/>
          </a:xfrm>
          <a:prstGeom prst="line">
            <a:avLst/>
          </a:prstGeom>
          <a:ln w="381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2EA1A5F-5DC3-6E42-93C6-FCD15D872E79}"/>
              </a:ext>
            </a:extLst>
          </p:cNvPr>
          <p:cNvSpPr txBox="1"/>
          <p:nvPr userDrawn="1"/>
        </p:nvSpPr>
        <p:spPr>
          <a:xfrm>
            <a:off x="3600400" y="4879547"/>
            <a:ext cx="194320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all" spc="200" baseline="0">
                <a:solidFill>
                  <a:schemeClr val="bg1">
                    <a:lumMod val="50000"/>
                  </a:schemeClr>
                </a:solidFill>
                <a:latin typeface="Kobern" pitchFamily="2" charset="77"/>
                <a:ea typeface="Cambria Math" panose="02040503050406030204" pitchFamily="18" charset="0"/>
              </a:rPr>
              <a:t>Strictly Confidential </a:t>
            </a:r>
          </a:p>
        </p:txBody>
      </p:sp>
      <p:sp>
        <p:nvSpPr>
          <p:cNvPr id="21" name="TextBox 20">
            <a:extLst>
              <a:ext uri="{FF2B5EF4-FFF2-40B4-BE49-F238E27FC236}">
                <a16:creationId xmlns:a16="http://schemas.microsoft.com/office/drawing/2014/main" id="{5D002040-CC96-504E-B2DC-7305D2F01C5F}"/>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a:t>
            </a:r>
            <a:fld id="{C3E422BB-8672-794B-8219-0F273464E628}" type="slidenum">
              <a:rPr lang="en-US" sz="800" b="0" i="0" cap="none" spc="100" baseline="0" smtClean="0">
                <a:solidFill>
                  <a:schemeClr val="bg1">
                    <a:lumMod val="50000"/>
                  </a:schemeClr>
                </a:solidFill>
                <a:latin typeface="Kobern" pitchFamily="2" charset="77"/>
                <a:ea typeface="Cambria Math" panose="020405030504060302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bg1">
                  <a:lumMod val="50000"/>
                </a:schemeClr>
              </a:solidFill>
              <a:latin typeface="Kobern" pitchFamily="2" charset="77"/>
              <a:ea typeface="Cambria Math" panose="02040503050406030204" pitchFamily="18" charset="0"/>
            </a:endParaRPr>
          </a:p>
        </p:txBody>
      </p:sp>
      <p:sp>
        <p:nvSpPr>
          <p:cNvPr id="17" name="TextBox 16">
            <a:extLst>
              <a:ext uri="{FF2B5EF4-FFF2-40B4-BE49-F238E27FC236}">
                <a16:creationId xmlns:a16="http://schemas.microsoft.com/office/drawing/2014/main" id="{9F60B44C-AB02-4CB5-869F-0A8775FA6922}"/>
              </a:ext>
            </a:extLst>
          </p:cNvPr>
          <p:cNvSpPr txBox="1"/>
          <p:nvPr userDrawn="1"/>
        </p:nvSpPr>
        <p:spPr>
          <a:xfrm>
            <a:off x="18976" y="4879547"/>
            <a:ext cx="25368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2021 | Lakshmikumaran &amp; Sridharan</a:t>
            </a:r>
          </a:p>
        </p:txBody>
      </p:sp>
    </p:spTree>
    <p:extLst>
      <p:ext uri="{BB962C8B-B14F-4D97-AF65-F5344CB8AC3E}">
        <p14:creationId xmlns:p14="http://schemas.microsoft.com/office/powerpoint/2010/main" val="28188422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68">
          <p15:clr>
            <a:srgbClr val="FBAE40"/>
          </p15:clr>
        </p15:guide>
        <p15:guide id="6" pos="5692">
          <p15:clr>
            <a:srgbClr val="FBAE40"/>
          </p15:clr>
        </p15:guide>
        <p15:guide id="7" pos="204">
          <p15:clr>
            <a:srgbClr val="FBAE40"/>
          </p15:clr>
        </p15:guide>
        <p15:guide id="8" orient="horz" pos="3117">
          <p15:clr>
            <a:srgbClr val="FBAE40"/>
          </p15:clr>
        </p15:guide>
        <p15:guide id="9" pos="555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9_Cover Slide_Style2">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3EB82F42-DE4F-5A45-8FDB-D3CAA6B47700}"/>
              </a:ext>
            </a:extLst>
          </p:cNvPr>
          <p:cNvSpPr>
            <a:spLocks noGrp="1"/>
          </p:cNvSpPr>
          <p:nvPr>
            <p:ph type="body" sz="quarter" idx="12"/>
          </p:nvPr>
        </p:nvSpPr>
        <p:spPr>
          <a:xfrm>
            <a:off x="223068" y="304800"/>
            <a:ext cx="8597082" cy="460507"/>
          </a:xfrm>
          <a:prstGeom prst="rect">
            <a:avLst/>
          </a:prstGeom>
        </p:spPr>
        <p:txBody>
          <a:bodyPr anchor="t"/>
          <a:lstStyle>
            <a:lvl1pPr marL="0" indent="0" algn="l" defTabSz="914400" rtl="0" eaLnBrk="1" latinLnBrk="1" hangingPunct="1">
              <a:spcBef>
                <a:spcPts val="0"/>
              </a:spcBef>
              <a:buNone/>
              <a:defRPr lang="en-GB" altLang="ko-KR" sz="2400" kern="1200" dirty="0">
                <a:solidFill>
                  <a:schemeClr val="bg1"/>
                </a:solidFill>
                <a:latin typeface="Kobern" pitchFamily="2" charset="77"/>
                <a:ea typeface="+mn-ea"/>
                <a:cs typeface="+mn-cs"/>
              </a:defRPr>
            </a:lvl1pPr>
          </a:lstStyle>
          <a:p>
            <a:pPr lvl="0"/>
            <a:r>
              <a:rPr lang="en-GB" altLang="ko-KR"/>
              <a:t>Click to edit Master text style</a:t>
            </a:r>
          </a:p>
        </p:txBody>
      </p:sp>
      <p:sp>
        <p:nvSpPr>
          <p:cNvPr id="12" name="Text Placeholder 9">
            <a:extLst>
              <a:ext uri="{FF2B5EF4-FFF2-40B4-BE49-F238E27FC236}">
                <a16:creationId xmlns:a16="http://schemas.microsoft.com/office/drawing/2014/main" id="{66E12301-ABCB-A647-B3FF-A115DF575426}"/>
              </a:ext>
            </a:extLst>
          </p:cNvPr>
          <p:cNvSpPr>
            <a:spLocks noGrp="1"/>
          </p:cNvSpPr>
          <p:nvPr>
            <p:ph type="body" sz="quarter" idx="10" hasCustomPrompt="1"/>
          </p:nvPr>
        </p:nvSpPr>
        <p:spPr>
          <a:xfrm>
            <a:off x="226205" y="830749"/>
            <a:ext cx="4233030" cy="275327"/>
          </a:xfrm>
          <a:prstGeom prst="rect">
            <a:avLst/>
          </a:prstGeom>
        </p:spPr>
        <p:txBody>
          <a:bodyPr anchor="t"/>
          <a:lstStyle>
            <a:lvl1pPr marL="0" indent="0" algn="l" defTabSz="914400" rtl="0" eaLnBrk="1" latinLnBrk="1" hangingPunct="1">
              <a:spcBef>
                <a:spcPts val="0"/>
              </a:spcBef>
              <a:spcAft>
                <a:spcPts val="500"/>
              </a:spcAft>
              <a:buClr>
                <a:srgbClr val="F3723D"/>
              </a:buClr>
              <a:buNone/>
              <a:defRPr lang="en-GB" altLang="ko-KR" sz="1100" b="1" i="0" kern="1200" cap="all" dirty="0">
                <a:solidFill>
                  <a:srgbClr val="F27043"/>
                </a:solidFill>
                <a:latin typeface="Kobern DemiBold" pitchFamily="2" charset="77"/>
                <a:ea typeface="+mn-ea"/>
                <a:cs typeface="+mn-cs"/>
              </a:defRPr>
            </a:lvl1pPr>
          </a:lstStyle>
          <a:p>
            <a:pPr lvl="0"/>
            <a:r>
              <a:rPr lang="en-GB" altLang="ko-KR"/>
              <a:t>Sub Heading</a:t>
            </a:r>
          </a:p>
        </p:txBody>
      </p:sp>
      <p:sp>
        <p:nvSpPr>
          <p:cNvPr id="13" name="Text Placeholder 9">
            <a:extLst>
              <a:ext uri="{FF2B5EF4-FFF2-40B4-BE49-F238E27FC236}">
                <a16:creationId xmlns:a16="http://schemas.microsoft.com/office/drawing/2014/main" id="{F0E743D5-5B44-634B-ADA4-BD4229E65D5A}"/>
              </a:ext>
            </a:extLst>
          </p:cNvPr>
          <p:cNvSpPr>
            <a:spLocks noGrp="1"/>
          </p:cNvSpPr>
          <p:nvPr>
            <p:ph type="body" sz="quarter" idx="11"/>
          </p:nvPr>
        </p:nvSpPr>
        <p:spPr>
          <a:xfrm>
            <a:off x="238308" y="1186006"/>
            <a:ext cx="4233030" cy="3519205"/>
          </a:xfrm>
          <a:prstGeom prst="rect">
            <a:avLst/>
          </a:prstGeom>
        </p:spPr>
        <p:txBody>
          <a:bodyPr anchor="t"/>
          <a:lstStyle>
            <a:lvl1pPr marL="285750" marR="0" indent="-285750" algn="l" defTabSz="914400" rtl="0" eaLnBrk="1" fontAlgn="auto" latinLnBrk="1" hangingPunct="1">
              <a:lnSpc>
                <a:spcPct val="100000"/>
              </a:lnSpc>
              <a:spcBef>
                <a:spcPct val="20000"/>
              </a:spcBef>
              <a:spcAft>
                <a:spcPts val="300"/>
              </a:spcAft>
              <a:buClr>
                <a:srgbClr val="F3723D"/>
              </a:buClr>
              <a:buSzTx/>
              <a:buFont typeface="Arial" panose="020B0604020202020204" pitchFamily="34" charset="0"/>
              <a:buChar char="•"/>
              <a:tabLst/>
              <a:defRPr lang="en-GB" altLang="ko-KR" sz="1200" kern="1200" dirty="0">
                <a:solidFill>
                  <a:schemeClr val="bg1"/>
                </a:solidFill>
                <a:latin typeface="Kobern" pitchFamily="2" charset="77"/>
                <a:ea typeface="+mn-ea"/>
                <a:cs typeface="+mn-cs"/>
              </a:defRPr>
            </a:lvl1pPr>
            <a:lvl2pPr marL="74295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2pPr>
            <a:lvl3pPr marL="114300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3pPr>
          </a:lstStyle>
          <a:p>
            <a:pPr lvl="0"/>
            <a:r>
              <a:rPr lang="en-GB" altLang="ko-KR"/>
              <a:t>Click to edit Master text styles</a:t>
            </a:r>
          </a:p>
          <a:p>
            <a:pPr lvl="1"/>
            <a:r>
              <a:rPr lang="en-GB" altLang="ko-KR"/>
              <a:t>Second level</a:t>
            </a:r>
          </a:p>
          <a:p>
            <a:pPr lvl="2"/>
            <a:r>
              <a:rPr lang="en-GB" altLang="ko-KR"/>
              <a:t>Third level</a:t>
            </a:r>
          </a:p>
        </p:txBody>
      </p:sp>
      <p:cxnSp>
        <p:nvCxnSpPr>
          <p:cNvPr id="10" name="Straight Connector 9">
            <a:extLst>
              <a:ext uri="{FF2B5EF4-FFF2-40B4-BE49-F238E27FC236}">
                <a16:creationId xmlns:a16="http://schemas.microsoft.com/office/drawing/2014/main" id="{C789B171-6F8C-3F4A-B34F-3611228DF05F}"/>
              </a:ext>
            </a:extLst>
          </p:cNvPr>
          <p:cNvCxnSpPr>
            <a:cxnSpLocks/>
          </p:cNvCxnSpPr>
          <p:nvPr userDrawn="1"/>
        </p:nvCxnSpPr>
        <p:spPr>
          <a:xfrm flipH="1">
            <a:off x="317988" y="1088611"/>
            <a:ext cx="4251081" cy="0"/>
          </a:xfrm>
          <a:prstGeom prst="line">
            <a:avLst/>
          </a:prstGeom>
          <a:ln w="381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Text Placeholder 9">
            <a:extLst>
              <a:ext uri="{FF2B5EF4-FFF2-40B4-BE49-F238E27FC236}">
                <a16:creationId xmlns:a16="http://schemas.microsoft.com/office/drawing/2014/main" id="{A713E1E2-B0B0-704C-9E0E-2FE6E332EDE9}"/>
              </a:ext>
            </a:extLst>
          </p:cNvPr>
          <p:cNvSpPr>
            <a:spLocks noGrp="1"/>
          </p:cNvSpPr>
          <p:nvPr>
            <p:ph type="body" sz="quarter" idx="13" hasCustomPrompt="1"/>
          </p:nvPr>
        </p:nvSpPr>
        <p:spPr>
          <a:xfrm>
            <a:off x="4611938" y="830749"/>
            <a:ext cx="4233030" cy="275327"/>
          </a:xfrm>
          <a:prstGeom prst="rect">
            <a:avLst/>
          </a:prstGeom>
        </p:spPr>
        <p:txBody>
          <a:bodyPr anchor="t"/>
          <a:lstStyle>
            <a:lvl1pPr marL="0" indent="0" algn="l" defTabSz="914400" rtl="0" eaLnBrk="1" latinLnBrk="1" hangingPunct="1">
              <a:spcBef>
                <a:spcPts val="0"/>
              </a:spcBef>
              <a:spcAft>
                <a:spcPts val="500"/>
              </a:spcAft>
              <a:buClr>
                <a:srgbClr val="F3723D"/>
              </a:buClr>
              <a:buNone/>
              <a:defRPr lang="en-GB" altLang="ko-KR" sz="1100" b="1" i="0" kern="1200" cap="all" dirty="0">
                <a:solidFill>
                  <a:srgbClr val="F27043"/>
                </a:solidFill>
                <a:latin typeface="Kobern DemiBold" pitchFamily="2" charset="77"/>
                <a:ea typeface="+mn-ea"/>
                <a:cs typeface="+mn-cs"/>
              </a:defRPr>
            </a:lvl1pPr>
          </a:lstStyle>
          <a:p>
            <a:pPr lvl="0"/>
            <a:r>
              <a:rPr lang="en-GB" altLang="ko-KR"/>
              <a:t>Sub Heading</a:t>
            </a:r>
          </a:p>
        </p:txBody>
      </p:sp>
      <p:sp>
        <p:nvSpPr>
          <p:cNvPr id="16" name="Text Placeholder 9">
            <a:extLst>
              <a:ext uri="{FF2B5EF4-FFF2-40B4-BE49-F238E27FC236}">
                <a16:creationId xmlns:a16="http://schemas.microsoft.com/office/drawing/2014/main" id="{65C74FF5-6EF4-3842-8DDD-33D85C1DE8AB}"/>
              </a:ext>
            </a:extLst>
          </p:cNvPr>
          <p:cNvSpPr>
            <a:spLocks noGrp="1"/>
          </p:cNvSpPr>
          <p:nvPr>
            <p:ph type="body" sz="quarter" idx="14"/>
          </p:nvPr>
        </p:nvSpPr>
        <p:spPr>
          <a:xfrm>
            <a:off x="4624041" y="1186006"/>
            <a:ext cx="4233030" cy="3519205"/>
          </a:xfrm>
          <a:prstGeom prst="rect">
            <a:avLst/>
          </a:prstGeom>
        </p:spPr>
        <p:txBody>
          <a:bodyPr anchor="t"/>
          <a:lstStyle>
            <a:lvl1pPr marL="285750" marR="0" indent="-285750" algn="l" defTabSz="914400" rtl="0" eaLnBrk="1" fontAlgn="auto" latinLnBrk="1" hangingPunct="1">
              <a:lnSpc>
                <a:spcPct val="100000"/>
              </a:lnSpc>
              <a:spcBef>
                <a:spcPct val="20000"/>
              </a:spcBef>
              <a:spcAft>
                <a:spcPts val="300"/>
              </a:spcAft>
              <a:buClr>
                <a:srgbClr val="F3723D"/>
              </a:buClr>
              <a:buSzTx/>
              <a:buFont typeface="Arial" panose="020B0604020202020204" pitchFamily="34" charset="0"/>
              <a:buChar char="•"/>
              <a:tabLst/>
              <a:defRPr lang="en-GB" altLang="ko-KR" sz="1200" kern="1200" dirty="0">
                <a:solidFill>
                  <a:schemeClr val="bg1"/>
                </a:solidFill>
                <a:latin typeface="Kobern" pitchFamily="2" charset="77"/>
                <a:ea typeface="+mn-ea"/>
                <a:cs typeface="+mn-cs"/>
              </a:defRPr>
            </a:lvl1pPr>
            <a:lvl2pPr marL="74295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2pPr>
            <a:lvl3pPr marL="114300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3pPr>
          </a:lstStyle>
          <a:p>
            <a:pPr lvl="0"/>
            <a:r>
              <a:rPr lang="en-GB" altLang="ko-KR"/>
              <a:t>Click to edit Master text styles</a:t>
            </a:r>
          </a:p>
          <a:p>
            <a:pPr lvl="1"/>
            <a:r>
              <a:rPr lang="en-GB" altLang="ko-KR"/>
              <a:t>Second level</a:t>
            </a:r>
          </a:p>
          <a:p>
            <a:pPr lvl="2"/>
            <a:r>
              <a:rPr lang="en-GB" altLang="ko-KR"/>
              <a:t>Third level</a:t>
            </a:r>
          </a:p>
        </p:txBody>
      </p:sp>
      <p:cxnSp>
        <p:nvCxnSpPr>
          <p:cNvPr id="19" name="Straight Connector 18">
            <a:extLst>
              <a:ext uri="{FF2B5EF4-FFF2-40B4-BE49-F238E27FC236}">
                <a16:creationId xmlns:a16="http://schemas.microsoft.com/office/drawing/2014/main" id="{C546DBEC-FE42-BD42-B7B6-B4342881EC56}"/>
              </a:ext>
            </a:extLst>
          </p:cNvPr>
          <p:cNvCxnSpPr>
            <a:cxnSpLocks/>
          </p:cNvCxnSpPr>
          <p:nvPr userDrawn="1"/>
        </p:nvCxnSpPr>
        <p:spPr>
          <a:xfrm flipH="1">
            <a:off x="4703721" y="1088611"/>
            <a:ext cx="4251081" cy="0"/>
          </a:xfrm>
          <a:prstGeom prst="line">
            <a:avLst/>
          </a:prstGeom>
          <a:ln w="381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2EA1A5F-5DC3-6E42-93C6-FCD15D872E79}"/>
              </a:ext>
            </a:extLst>
          </p:cNvPr>
          <p:cNvSpPr txBox="1"/>
          <p:nvPr userDrawn="1"/>
        </p:nvSpPr>
        <p:spPr>
          <a:xfrm>
            <a:off x="3600400" y="4879547"/>
            <a:ext cx="194320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all" spc="200" baseline="0">
                <a:solidFill>
                  <a:schemeClr val="bg1">
                    <a:lumMod val="50000"/>
                  </a:schemeClr>
                </a:solidFill>
                <a:latin typeface="Kobern" pitchFamily="2" charset="77"/>
                <a:ea typeface="Cambria Math" panose="02040503050406030204" pitchFamily="18" charset="0"/>
              </a:rPr>
              <a:t>Strictly Confidential </a:t>
            </a:r>
          </a:p>
        </p:txBody>
      </p:sp>
      <p:sp>
        <p:nvSpPr>
          <p:cNvPr id="21" name="TextBox 20">
            <a:extLst>
              <a:ext uri="{FF2B5EF4-FFF2-40B4-BE49-F238E27FC236}">
                <a16:creationId xmlns:a16="http://schemas.microsoft.com/office/drawing/2014/main" id="{5D002040-CC96-504E-B2DC-7305D2F01C5F}"/>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a:t>
            </a:r>
            <a:fld id="{C3E422BB-8672-794B-8219-0F273464E628}" type="slidenum">
              <a:rPr lang="en-US" sz="800" b="0" i="0" cap="none" spc="100" baseline="0" smtClean="0">
                <a:solidFill>
                  <a:schemeClr val="bg1">
                    <a:lumMod val="50000"/>
                  </a:schemeClr>
                </a:solidFill>
                <a:latin typeface="Kobern" pitchFamily="2" charset="77"/>
                <a:ea typeface="Cambria Math" panose="020405030504060302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bg1">
                  <a:lumMod val="50000"/>
                </a:schemeClr>
              </a:solidFill>
              <a:latin typeface="Kobern" pitchFamily="2" charset="77"/>
              <a:ea typeface="Cambria Math" panose="02040503050406030204" pitchFamily="18" charset="0"/>
            </a:endParaRPr>
          </a:p>
        </p:txBody>
      </p:sp>
      <p:sp>
        <p:nvSpPr>
          <p:cNvPr id="17" name="TextBox 16">
            <a:extLst>
              <a:ext uri="{FF2B5EF4-FFF2-40B4-BE49-F238E27FC236}">
                <a16:creationId xmlns:a16="http://schemas.microsoft.com/office/drawing/2014/main" id="{A27172D1-E62C-494B-90FD-4C122CB07EB9}"/>
              </a:ext>
            </a:extLst>
          </p:cNvPr>
          <p:cNvSpPr txBox="1"/>
          <p:nvPr userDrawn="1"/>
        </p:nvSpPr>
        <p:spPr>
          <a:xfrm>
            <a:off x="18976" y="4879547"/>
            <a:ext cx="25368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2021 | Lakshmikumaran &amp; Sridharan</a:t>
            </a:r>
          </a:p>
        </p:txBody>
      </p:sp>
    </p:spTree>
    <p:extLst>
      <p:ext uri="{BB962C8B-B14F-4D97-AF65-F5344CB8AC3E}">
        <p14:creationId xmlns:p14="http://schemas.microsoft.com/office/powerpoint/2010/main" val="412825552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68">
          <p15:clr>
            <a:srgbClr val="FBAE40"/>
          </p15:clr>
        </p15:guide>
        <p15:guide id="6" pos="5692">
          <p15:clr>
            <a:srgbClr val="FBAE40"/>
          </p15:clr>
        </p15:guide>
        <p15:guide id="7" pos="204">
          <p15:clr>
            <a:srgbClr val="FBAE40"/>
          </p15:clr>
        </p15:guide>
        <p15:guide id="8" orient="horz" pos="3117">
          <p15:clr>
            <a:srgbClr val="FBAE40"/>
          </p15:clr>
        </p15:guide>
        <p15:guide id="9" pos="55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over Slide_Style1">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887D112-ED40-2245-8B6C-AF4DDF1634C5}"/>
              </a:ext>
            </a:extLst>
          </p:cNvPr>
          <p:cNvSpPr txBox="1"/>
          <p:nvPr userDrawn="1"/>
        </p:nvSpPr>
        <p:spPr>
          <a:xfrm>
            <a:off x="7081882" y="55273"/>
            <a:ext cx="1995977" cy="276999"/>
          </a:xfrm>
          <a:prstGeom prst="rect">
            <a:avLst/>
          </a:prstGeom>
          <a:noFill/>
        </p:spPr>
        <p:txBody>
          <a:bodyPr wrap="square" rtlCol="0">
            <a:spAutoFit/>
          </a:bodyPr>
          <a:lstStyle/>
          <a:p>
            <a:pPr algn="r"/>
            <a:r>
              <a:rPr lang="en-US" sz="1200" b="0" i="0" spc="100" baseline="0">
                <a:solidFill>
                  <a:schemeClr val="bg1"/>
                </a:solidFill>
                <a:latin typeface="Kobern" pitchFamily="2" charset="77"/>
              </a:rPr>
              <a:t>exceeding expectations</a:t>
            </a:r>
          </a:p>
        </p:txBody>
      </p:sp>
      <p:sp>
        <p:nvSpPr>
          <p:cNvPr id="11" name="TextBox 10">
            <a:extLst>
              <a:ext uri="{FF2B5EF4-FFF2-40B4-BE49-F238E27FC236}">
                <a16:creationId xmlns:a16="http://schemas.microsoft.com/office/drawing/2014/main" id="{D8098BD7-8191-6047-8401-1A868504F54E}"/>
              </a:ext>
            </a:extLst>
          </p:cNvPr>
          <p:cNvSpPr txBox="1"/>
          <p:nvPr userDrawn="1"/>
        </p:nvSpPr>
        <p:spPr>
          <a:xfrm>
            <a:off x="8107972" y="252237"/>
            <a:ext cx="969888" cy="200055"/>
          </a:xfrm>
          <a:prstGeom prst="rect">
            <a:avLst/>
          </a:prstGeom>
          <a:noFill/>
        </p:spPr>
        <p:txBody>
          <a:bodyPr wrap="square" rtlCol="0">
            <a:spAutoFit/>
          </a:bodyPr>
          <a:lstStyle/>
          <a:p>
            <a:pPr algn="r"/>
            <a:r>
              <a:rPr lang="en-US" sz="700" b="0" i="0" spc="200" baseline="0">
                <a:solidFill>
                  <a:schemeClr val="bg1"/>
                </a:solidFill>
                <a:latin typeface="Kobern Light" pitchFamily="2" charset="77"/>
              </a:rPr>
              <a:t>SINCE 1985</a:t>
            </a:r>
          </a:p>
        </p:txBody>
      </p:sp>
      <p:sp>
        <p:nvSpPr>
          <p:cNvPr id="13" name="Text Placeholder 9">
            <a:extLst>
              <a:ext uri="{FF2B5EF4-FFF2-40B4-BE49-F238E27FC236}">
                <a16:creationId xmlns:a16="http://schemas.microsoft.com/office/drawing/2014/main" id="{74B04133-4FEA-A14B-982F-DCCCD0EF0ACB}"/>
              </a:ext>
            </a:extLst>
          </p:cNvPr>
          <p:cNvSpPr>
            <a:spLocks noGrp="1"/>
          </p:cNvSpPr>
          <p:nvPr>
            <p:ph type="body" sz="quarter" idx="10" hasCustomPrompt="1"/>
          </p:nvPr>
        </p:nvSpPr>
        <p:spPr>
          <a:xfrm>
            <a:off x="286269" y="1351792"/>
            <a:ext cx="7750826" cy="2047816"/>
          </a:xfrm>
          <a:prstGeom prst="rect">
            <a:avLst/>
          </a:prstGeom>
        </p:spPr>
        <p:txBody>
          <a:bodyPr anchor="b"/>
          <a:lstStyle>
            <a:lvl1pPr marL="0" indent="0" algn="l">
              <a:lnSpc>
                <a:spcPct val="100000"/>
              </a:lnSpc>
              <a:buNone/>
              <a:defRPr sz="3600" b="0" i="0" spc="0" baseline="0">
                <a:solidFill>
                  <a:srgbClr val="F27043"/>
                </a:solidFill>
                <a:latin typeface="Kobern" pitchFamily="2" charset="77"/>
                <a:cs typeface="Arial" pitchFamily="34" charset="0"/>
              </a:defRPr>
            </a:lvl1pPr>
          </a:lstStyle>
          <a:p>
            <a:pPr lvl="0"/>
            <a:r>
              <a:rPr lang="en-GB" altLang="ko-KR"/>
              <a:t>Presentation Heading</a:t>
            </a:r>
          </a:p>
        </p:txBody>
      </p:sp>
      <p:cxnSp>
        <p:nvCxnSpPr>
          <p:cNvPr id="16" name="Straight Connector 15">
            <a:extLst>
              <a:ext uri="{FF2B5EF4-FFF2-40B4-BE49-F238E27FC236}">
                <a16:creationId xmlns:a16="http://schemas.microsoft.com/office/drawing/2014/main" id="{C4E79E0D-45BA-C44F-A3B1-1D1EB6C3543E}"/>
              </a:ext>
            </a:extLst>
          </p:cNvPr>
          <p:cNvCxnSpPr>
            <a:cxnSpLocks/>
          </p:cNvCxnSpPr>
          <p:nvPr userDrawn="1"/>
        </p:nvCxnSpPr>
        <p:spPr>
          <a:xfrm flipH="1">
            <a:off x="396094" y="3409289"/>
            <a:ext cx="61200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17" name="Text Placeholder 9">
            <a:extLst>
              <a:ext uri="{FF2B5EF4-FFF2-40B4-BE49-F238E27FC236}">
                <a16:creationId xmlns:a16="http://schemas.microsoft.com/office/drawing/2014/main" id="{DA16FB22-503E-8C46-A162-D7B6F7F6CCA6}"/>
              </a:ext>
            </a:extLst>
          </p:cNvPr>
          <p:cNvSpPr>
            <a:spLocks noGrp="1"/>
          </p:cNvSpPr>
          <p:nvPr>
            <p:ph type="body" sz="quarter" idx="11" hasCustomPrompt="1"/>
          </p:nvPr>
        </p:nvSpPr>
        <p:spPr>
          <a:xfrm>
            <a:off x="307606" y="3436038"/>
            <a:ext cx="6120000" cy="615501"/>
          </a:xfrm>
          <a:prstGeom prst="rect">
            <a:avLst/>
          </a:prstGeom>
        </p:spPr>
        <p:txBody>
          <a:bodyPr anchor="t"/>
          <a:lstStyle>
            <a:lvl1pPr marL="0" indent="0" algn="l" defTabSz="914400" rtl="0" eaLnBrk="1" latinLnBrk="1" hangingPunct="1">
              <a:spcBef>
                <a:spcPts val="0"/>
              </a:spcBef>
              <a:spcAft>
                <a:spcPts val="500"/>
              </a:spcAft>
              <a:buClr>
                <a:srgbClr val="F3723D"/>
              </a:buClr>
              <a:buNone/>
              <a:defRPr lang="en-GB" altLang="ko-KR" sz="1300" kern="1200" cap="all" spc="100" dirty="0">
                <a:solidFill>
                  <a:schemeClr val="bg1"/>
                </a:solidFill>
                <a:latin typeface="Kobern" pitchFamily="2" charset="77"/>
                <a:ea typeface="+mn-ea"/>
                <a:cs typeface="+mn-cs"/>
              </a:defRPr>
            </a:lvl1pPr>
          </a:lstStyle>
          <a:p>
            <a:pPr lvl="0"/>
            <a:r>
              <a:rPr lang="en-GB" altLang="ko-KR"/>
              <a:t>Subheading</a:t>
            </a:r>
          </a:p>
        </p:txBody>
      </p:sp>
      <p:cxnSp>
        <p:nvCxnSpPr>
          <p:cNvPr id="18" name="Straight Connector 17">
            <a:extLst>
              <a:ext uri="{FF2B5EF4-FFF2-40B4-BE49-F238E27FC236}">
                <a16:creationId xmlns:a16="http://schemas.microsoft.com/office/drawing/2014/main" id="{7E406F8E-7D66-7341-B591-119AAB54E59A}"/>
              </a:ext>
            </a:extLst>
          </p:cNvPr>
          <p:cNvCxnSpPr>
            <a:cxnSpLocks/>
          </p:cNvCxnSpPr>
          <p:nvPr userDrawn="1"/>
        </p:nvCxnSpPr>
        <p:spPr>
          <a:xfrm flipH="1">
            <a:off x="396094" y="4071473"/>
            <a:ext cx="61200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8760F543-8536-0E4E-92BC-50C698013F21}"/>
              </a:ext>
            </a:extLst>
          </p:cNvPr>
          <p:cNvSpPr/>
          <p:nvPr userDrawn="1"/>
        </p:nvSpPr>
        <p:spPr>
          <a:xfrm>
            <a:off x="288066" y="4786470"/>
            <a:ext cx="1750800"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800" b="0" i="0" kern="1200" cap="all" spc="200" baseline="0" err="1">
                <a:solidFill>
                  <a:schemeClr val="bg1"/>
                </a:solidFill>
                <a:latin typeface="Kobern" pitchFamily="2" charset="77"/>
                <a:ea typeface="Cambria Math" panose="02040503050406030204" pitchFamily="18" charset="0"/>
                <a:cs typeface="+mn-cs"/>
              </a:rPr>
              <a:t>www.lakshmisri.com</a:t>
            </a:r>
            <a:endParaRPr lang="en-US" altLang="ko-KR" sz="800" b="0" i="0" kern="1200" cap="all" spc="200" baseline="0">
              <a:solidFill>
                <a:schemeClr val="bg1"/>
              </a:solidFill>
              <a:latin typeface="Kobern" pitchFamily="2" charset="77"/>
              <a:ea typeface="Cambria Math" panose="02040503050406030204" pitchFamily="18" charset="0"/>
              <a:cs typeface="+mn-cs"/>
            </a:endParaRPr>
          </a:p>
        </p:txBody>
      </p:sp>
      <p:pic>
        <p:nvPicPr>
          <p:cNvPr id="2" name="Picture 1">
            <a:extLst>
              <a:ext uri="{FF2B5EF4-FFF2-40B4-BE49-F238E27FC236}">
                <a16:creationId xmlns:a16="http://schemas.microsoft.com/office/drawing/2014/main" id="{FBE23AEB-7207-A1C5-2C56-1400D5CAF6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9711" y="141586"/>
            <a:ext cx="3269769" cy="734145"/>
          </a:xfrm>
          <a:prstGeom prst="rect">
            <a:avLst/>
          </a:prstGeom>
        </p:spPr>
      </p:pic>
    </p:spTree>
    <p:extLst>
      <p:ext uri="{BB962C8B-B14F-4D97-AF65-F5344CB8AC3E}">
        <p14:creationId xmlns:p14="http://schemas.microsoft.com/office/powerpoint/2010/main" val="380346006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317">
          <p15:clr>
            <a:srgbClr val="FBAE40"/>
          </p15:clr>
        </p15:guide>
        <p15:guide id="6" pos="5692">
          <p15:clr>
            <a:srgbClr val="FBAE40"/>
          </p15:clr>
        </p15:guide>
        <p15:guide id="7" pos="453">
          <p15:clr>
            <a:srgbClr val="FBAE40"/>
          </p15:clr>
        </p15:guide>
        <p15:guide id="8" orient="horz" pos="3117">
          <p15:clr>
            <a:srgbClr val="FBAE40"/>
          </p15:clr>
        </p15:guide>
        <p15:guide id="9" pos="5647">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1_Agenda-B">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D9242D3D-F19F-3243-A3BB-FA29D395523C}"/>
              </a:ext>
            </a:extLst>
          </p:cNvPr>
          <p:cNvCxnSpPr>
            <a:cxnSpLocks/>
          </p:cNvCxnSpPr>
          <p:nvPr userDrawn="1"/>
        </p:nvCxnSpPr>
        <p:spPr>
          <a:xfrm flipH="1">
            <a:off x="323850" y="825957"/>
            <a:ext cx="83592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25" name="Text Placeholder 9">
            <a:extLst>
              <a:ext uri="{FF2B5EF4-FFF2-40B4-BE49-F238E27FC236}">
                <a16:creationId xmlns:a16="http://schemas.microsoft.com/office/drawing/2014/main" id="{83B32E64-F455-CC48-8ACE-AEC25BE20FAC}"/>
              </a:ext>
            </a:extLst>
          </p:cNvPr>
          <p:cNvSpPr>
            <a:spLocks noGrp="1"/>
          </p:cNvSpPr>
          <p:nvPr>
            <p:ph type="body" sz="quarter" idx="13"/>
          </p:nvPr>
        </p:nvSpPr>
        <p:spPr>
          <a:xfrm>
            <a:off x="223068" y="304800"/>
            <a:ext cx="8597082" cy="460507"/>
          </a:xfrm>
          <a:prstGeom prst="rect">
            <a:avLst/>
          </a:prstGeom>
        </p:spPr>
        <p:txBody>
          <a:bodyPr anchor="t"/>
          <a:lstStyle>
            <a:lvl1pPr marL="0" indent="0" algn="l" defTabSz="914400" rtl="0" eaLnBrk="1" latinLnBrk="1" hangingPunct="1">
              <a:spcBef>
                <a:spcPts val="0"/>
              </a:spcBef>
              <a:buNone/>
              <a:defRPr lang="en-GB" altLang="ko-KR" sz="2400" kern="1200" dirty="0">
                <a:solidFill>
                  <a:schemeClr val="bg1"/>
                </a:solidFill>
                <a:latin typeface="Kobern" pitchFamily="2" charset="77"/>
                <a:ea typeface="+mn-ea"/>
                <a:cs typeface="+mn-cs"/>
              </a:defRPr>
            </a:lvl1pPr>
          </a:lstStyle>
          <a:p>
            <a:pPr lvl="0"/>
            <a:r>
              <a:rPr lang="en-GB" altLang="ko-KR"/>
              <a:t>Click to edit Master text style</a:t>
            </a:r>
          </a:p>
        </p:txBody>
      </p:sp>
      <p:sp>
        <p:nvSpPr>
          <p:cNvPr id="11" name="TextBox 10">
            <a:extLst>
              <a:ext uri="{FF2B5EF4-FFF2-40B4-BE49-F238E27FC236}">
                <a16:creationId xmlns:a16="http://schemas.microsoft.com/office/drawing/2014/main" id="{776D9A2F-E6E3-A744-9784-220EBF1917CA}"/>
              </a:ext>
            </a:extLst>
          </p:cNvPr>
          <p:cNvSpPr txBox="1"/>
          <p:nvPr userDrawn="1"/>
        </p:nvSpPr>
        <p:spPr>
          <a:xfrm>
            <a:off x="3600400" y="4879547"/>
            <a:ext cx="194320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all" spc="200" baseline="0">
                <a:solidFill>
                  <a:schemeClr val="bg1">
                    <a:lumMod val="50000"/>
                  </a:schemeClr>
                </a:solidFill>
                <a:latin typeface="Kobern" pitchFamily="2" charset="77"/>
                <a:ea typeface="Cambria Math" panose="02040503050406030204" pitchFamily="18" charset="0"/>
              </a:rPr>
              <a:t>Strictly Confidential </a:t>
            </a:r>
          </a:p>
        </p:txBody>
      </p:sp>
      <p:sp>
        <p:nvSpPr>
          <p:cNvPr id="8" name="TextBox 7">
            <a:extLst>
              <a:ext uri="{FF2B5EF4-FFF2-40B4-BE49-F238E27FC236}">
                <a16:creationId xmlns:a16="http://schemas.microsoft.com/office/drawing/2014/main" id="{269B6EA9-2630-3D49-8388-35CC1424C654}"/>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a:t>
            </a:r>
            <a:fld id="{C3E422BB-8672-794B-8219-0F273464E628}" type="slidenum">
              <a:rPr lang="en-US" sz="800" b="0" i="0" cap="none" spc="100" baseline="0" smtClean="0">
                <a:solidFill>
                  <a:schemeClr val="bg1">
                    <a:lumMod val="50000"/>
                  </a:schemeClr>
                </a:solidFill>
                <a:latin typeface="Kobern" pitchFamily="2" charset="77"/>
                <a:ea typeface="Cambria Math" panose="020405030504060302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bg1">
                  <a:lumMod val="50000"/>
                </a:schemeClr>
              </a:solidFill>
              <a:latin typeface="Kobern" pitchFamily="2" charset="77"/>
              <a:ea typeface="Cambria Math" panose="02040503050406030204" pitchFamily="18" charset="0"/>
            </a:endParaRPr>
          </a:p>
        </p:txBody>
      </p:sp>
      <p:sp>
        <p:nvSpPr>
          <p:cNvPr id="9" name="TextBox 8">
            <a:extLst>
              <a:ext uri="{FF2B5EF4-FFF2-40B4-BE49-F238E27FC236}">
                <a16:creationId xmlns:a16="http://schemas.microsoft.com/office/drawing/2014/main" id="{7BD97685-6193-436F-BC70-479F1BEA256D}"/>
              </a:ext>
            </a:extLst>
          </p:cNvPr>
          <p:cNvSpPr txBox="1"/>
          <p:nvPr userDrawn="1"/>
        </p:nvSpPr>
        <p:spPr>
          <a:xfrm>
            <a:off x="18976" y="4879547"/>
            <a:ext cx="25368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2021 | Lakshmikumaran &amp; Sridharan</a:t>
            </a:r>
          </a:p>
        </p:txBody>
      </p:sp>
    </p:spTree>
    <p:extLst>
      <p:ext uri="{BB962C8B-B14F-4D97-AF65-F5344CB8AC3E}">
        <p14:creationId xmlns:p14="http://schemas.microsoft.com/office/powerpoint/2010/main" val="19579810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2_Cover Slide_Style2">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Text Placeholder 9">
            <a:extLst>
              <a:ext uri="{FF2B5EF4-FFF2-40B4-BE49-F238E27FC236}">
                <a16:creationId xmlns:a16="http://schemas.microsoft.com/office/drawing/2014/main" id="{CFE6ADF0-A09B-674E-99D1-53862BC8E15A}"/>
              </a:ext>
            </a:extLst>
          </p:cNvPr>
          <p:cNvSpPr>
            <a:spLocks noGrp="1"/>
          </p:cNvSpPr>
          <p:nvPr>
            <p:ph type="body" sz="quarter" idx="12"/>
          </p:nvPr>
        </p:nvSpPr>
        <p:spPr>
          <a:xfrm>
            <a:off x="223068" y="304800"/>
            <a:ext cx="8597082" cy="460507"/>
          </a:xfrm>
          <a:prstGeom prst="rect">
            <a:avLst/>
          </a:prstGeom>
        </p:spPr>
        <p:txBody>
          <a:bodyPr anchor="t"/>
          <a:lstStyle>
            <a:lvl1pPr marL="0" indent="0" algn="l" defTabSz="914400" rtl="0" eaLnBrk="1" latinLnBrk="1" hangingPunct="1">
              <a:spcBef>
                <a:spcPts val="0"/>
              </a:spcBef>
              <a:buNone/>
              <a:defRPr lang="en-GB" altLang="ko-KR" sz="2400" kern="1200" dirty="0">
                <a:solidFill>
                  <a:schemeClr val="bg1"/>
                </a:solidFill>
                <a:latin typeface="Kobern" pitchFamily="2" charset="77"/>
                <a:ea typeface="+mn-ea"/>
                <a:cs typeface="+mn-cs"/>
              </a:defRPr>
            </a:lvl1pPr>
          </a:lstStyle>
          <a:p>
            <a:pPr lvl="0"/>
            <a:r>
              <a:rPr lang="en-GB" altLang="ko-KR"/>
              <a:t>Click to edit Master text style</a:t>
            </a:r>
          </a:p>
        </p:txBody>
      </p:sp>
      <p:sp>
        <p:nvSpPr>
          <p:cNvPr id="16" name="Text Placeholder 9">
            <a:extLst>
              <a:ext uri="{FF2B5EF4-FFF2-40B4-BE49-F238E27FC236}">
                <a16:creationId xmlns:a16="http://schemas.microsoft.com/office/drawing/2014/main" id="{19E4B524-175C-BE4E-AE6B-1A06AAC56538}"/>
              </a:ext>
            </a:extLst>
          </p:cNvPr>
          <p:cNvSpPr>
            <a:spLocks noGrp="1"/>
          </p:cNvSpPr>
          <p:nvPr>
            <p:ph type="body" sz="quarter" idx="10" hasCustomPrompt="1"/>
          </p:nvPr>
        </p:nvSpPr>
        <p:spPr>
          <a:xfrm>
            <a:off x="226205" y="830749"/>
            <a:ext cx="8597082" cy="275327"/>
          </a:xfrm>
          <a:prstGeom prst="rect">
            <a:avLst/>
          </a:prstGeom>
        </p:spPr>
        <p:txBody>
          <a:bodyPr anchor="t"/>
          <a:lstStyle>
            <a:lvl1pPr marL="0" indent="0" algn="l" defTabSz="914400" rtl="0" eaLnBrk="1" latinLnBrk="1" hangingPunct="1">
              <a:spcBef>
                <a:spcPts val="0"/>
              </a:spcBef>
              <a:spcAft>
                <a:spcPts val="500"/>
              </a:spcAft>
              <a:buClr>
                <a:srgbClr val="F3723D"/>
              </a:buClr>
              <a:buNone/>
              <a:defRPr lang="en-GB" altLang="ko-KR" sz="1100" b="1" i="0" kern="1200" cap="all" dirty="0">
                <a:solidFill>
                  <a:srgbClr val="F27043"/>
                </a:solidFill>
                <a:latin typeface="Kobern DemiBold" pitchFamily="2" charset="77"/>
                <a:ea typeface="+mn-ea"/>
                <a:cs typeface="+mn-cs"/>
              </a:defRPr>
            </a:lvl1pPr>
          </a:lstStyle>
          <a:p>
            <a:pPr lvl="0"/>
            <a:r>
              <a:rPr lang="en-GB" altLang="ko-KR"/>
              <a:t>Sub Heading</a:t>
            </a:r>
          </a:p>
        </p:txBody>
      </p:sp>
      <p:cxnSp>
        <p:nvCxnSpPr>
          <p:cNvPr id="21" name="Straight Connector 20">
            <a:extLst>
              <a:ext uri="{FF2B5EF4-FFF2-40B4-BE49-F238E27FC236}">
                <a16:creationId xmlns:a16="http://schemas.microsoft.com/office/drawing/2014/main" id="{19361865-7500-794A-892F-9085D9F71C37}"/>
              </a:ext>
            </a:extLst>
          </p:cNvPr>
          <p:cNvCxnSpPr>
            <a:cxnSpLocks/>
          </p:cNvCxnSpPr>
          <p:nvPr userDrawn="1"/>
        </p:nvCxnSpPr>
        <p:spPr>
          <a:xfrm flipV="1">
            <a:off x="238308" y="1088744"/>
            <a:ext cx="8647275" cy="17333"/>
          </a:xfrm>
          <a:prstGeom prst="line">
            <a:avLst/>
          </a:prstGeom>
          <a:ln w="381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6D93E99-EFB6-E244-B062-FD2F62D40452}"/>
              </a:ext>
            </a:extLst>
          </p:cNvPr>
          <p:cNvCxnSpPr>
            <a:cxnSpLocks/>
          </p:cNvCxnSpPr>
          <p:nvPr userDrawn="1"/>
        </p:nvCxnSpPr>
        <p:spPr>
          <a:xfrm flipV="1">
            <a:off x="238308" y="773451"/>
            <a:ext cx="8647275" cy="17333"/>
          </a:xfrm>
          <a:prstGeom prst="line">
            <a:avLst/>
          </a:prstGeom>
          <a:ln w="381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05B8F17-9CE9-E740-BE16-2B9151B050BD}"/>
              </a:ext>
            </a:extLst>
          </p:cNvPr>
          <p:cNvSpPr txBox="1"/>
          <p:nvPr userDrawn="1"/>
        </p:nvSpPr>
        <p:spPr>
          <a:xfrm>
            <a:off x="3600400" y="4879547"/>
            <a:ext cx="194320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all" spc="200" baseline="0">
                <a:solidFill>
                  <a:schemeClr val="bg1">
                    <a:lumMod val="50000"/>
                  </a:schemeClr>
                </a:solidFill>
                <a:latin typeface="Kobern" pitchFamily="2" charset="77"/>
                <a:ea typeface="Cambria Math" panose="02040503050406030204" pitchFamily="18" charset="0"/>
              </a:rPr>
              <a:t>Strictly Confidential </a:t>
            </a:r>
          </a:p>
        </p:txBody>
      </p:sp>
      <p:sp>
        <p:nvSpPr>
          <p:cNvPr id="10" name="TextBox 9">
            <a:extLst>
              <a:ext uri="{FF2B5EF4-FFF2-40B4-BE49-F238E27FC236}">
                <a16:creationId xmlns:a16="http://schemas.microsoft.com/office/drawing/2014/main" id="{80B68AAB-72D6-0945-9A74-348C79CDF8FE}"/>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a:t>
            </a:r>
            <a:fld id="{C3E422BB-8672-794B-8219-0F273464E628}" type="slidenum">
              <a:rPr lang="en-US" sz="800" b="0" i="0" cap="none" spc="100" baseline="0" smtClean="0">
                <a:solidFill>
                  <a:schemeClr val="bg1">
                    <a:lumMod val="50000"/>
                  </a:schemeClr>
                </a:solidFill>
                <a:latin typeface="Kobern" pitchFamily="2" charset="77"/>
                <a:ea typeface="Cambria Math" panose="020405030504060302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bg1">
                  <a:lumMod val="50000"/>
                </a:schemeClr>
              </a:solidFill>
              <a:latin typeface="Kobern" pitchFamily="2" charset="77"/>
              <a:ea typeface="Cambria Math" panose="02040503050406030204" pitchFamily="18" charset="0"/>
            </a:endParaRPr>
          </a:p>
        </p:txBody>
      </p:sp>
      <p:sp>
        <p:nvSpPr>
          <p:cNvPr id="11" name="TextBox 10">
            <a:extLst>
              <a:ext uri="{FF2B5EF4-FFF2-40B4-BE49-F238E27FC236}">
                <a16:creationId xmlns:a16="http://schemas.microsoft.com/office/drawing/2014/main" id="{F35490D0-0269-42CA-BDD6-FCAE31586092}"/>
              </a:ext>
            </a:extLst>
          </p:cNvPr>
          <p:cNvSpPr txBox="1"/>
          <p:nvPr userDrawn="1"/>
        </p:nvSpPr>
        <p:spPr>
          <a:xfrm>
            <a:off x="18976" y="4879547"/>
            <a:ext cx="25368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2021 | Lakshmikumaran &amp; Sridharan</a:t>
            </a:r>
          </a:p>
        </p:txBody>
      </p:sp>
    </p:spTree>
    <p:extLst>
      <p:ext uri="{BB962C8B-B14F-4D97-AF65-F5344CB8AC3E}">
        <p14:creationId xmlns:p14="http://schemas.microsoft.com/office/powerpoint/2010/main" val="18963819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68">
          <p15:clr>
            <a:srgbClr val="FBAE40"/>
          </p15:clr>
        </p15:guide>
        <p15:guide id="6" pos="5692">
          <p15:clr>
            <a:srgbClr val="FBAE40"/>
          </p15:clr>
        </p15:guide>
        <p15:guide id="7" pos="204">
          <p15:clr>
            <a:srgbClr val="FBAE40"/>
          </p15:clr>
        </p15:guide>
        <p15:guide id="8" orient="horz" pos="3117">
          <p15:clr>
            <a:srgbClr val="FBAE40"/>
          </p15:clr>
        </p15:guide>
        <p15:guide id="9" pos="5556">
          <p15:clr>
            <a:srgbClr val="FBAE40"/>
          </p15:clr>
        </p15:guide>
        <p15:guide id="10" orient="horz" pos="463">
          <p15:clr>
            <a:srgbClr val="FBAE40"/>
          </p15:clr>
        </p15:guide>
        <p15:guide id="11" orient="horz" pos="758">
          <p15:clr>
            <a:srgbClr val="FBAE40"/>
          </p15:clr>
        </p15:guide>
        <p15:guide id="12" orient="horz" pos="667">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3_Cover Slide_Style2">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4E65AD8-70A7-514B-A1C1-156DB4192D20}"/>
              </a:ext>
            </a:extLst>
          </p:cNvPr>
          <p:cNvSpPr txBox="1"/>
          <p:nvPr userDrawn="1"/>
        </p:nvSpPr>
        <p:spPr>
          <a:xfrm>
            <a:off x="3600400" y="4879547"/>
            <a:ext cx="194320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all" spc="200" baseline="0">
                <a:solidFill>
                  <a:schemeClr val="bg1">
                    <a:lumMod val="50000"/>
                  </a:schemeClr>
                </a:solidFill>
                <a:latin typeface="Kobern" pitchFamily="2" charset="77"/>
                <a:ea typeface="Cambria Math" panose="02040503050406030204" pitchFamily="18" charset="0"/>
              </a:rPr>
              <a:t>Strictly Confidential </a:t>
            </a:r>
          </a:p>
        </p:txBody>
      </p:sp>
      <p:sp>
        <p:nvSpPr>
          <p:cNvPr id="6" name="TextBox 5">
            <a:extLst>
              <a:ext uri="{FF2B5EF4-FFF2-40B4-BE49-F238E27FC236}">
                <a16:creationId xmlns:a16="http://schemas.microsoft.com/office/drawing/2014/main" id="{139D63A4-ABF9-044F-ADF3-8563A3F806B1}"/>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a:t>
            </a:r>
            <a:fld id="{C3E422BB-8672-794B-8219-0F273464E628}" type="slidenum">
              <a:rPr lang="en-US" sz="800" b="0" i="0" cap="none" spc="100" baseline="0" smtClean="0">
                <a:solidFill>
                  <a:schemeClr val="bg1">
                    <a:lumMod val="50000"/>
                  </a:schemeClr>
                </a:solidFill>
                <a:latin typeface="Kobern" pitchFamily="2" charset="77"/>
                <a:ea typeface="Cambria Math" panose="020405030504060302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bg1">
                  <a:lumMod val="50000"/>
                </a:schemeClr>
              </a:solidFill>
              <a:latin typeface="Kobern" pitchFamily="2" charset="77"/>
              <a:ea typeface="Cambria Math" panose="02040503050406030204" pitchFamily="18" charset="0"/>
            </a:endParaRPr>
          </a:p>
        </p:txBody>
      </p:sp>
      <p:sp>
        <p:nvSpPr>
          <p:cNvPr id="8" name="TextBox 7">
            <a:extLst>
              <a:ext uri="{FF2B5EF4-FFF2-40B4-BE49-F238E27FC236}">
                <a16:creationId xmlns:a16="http://schemas.microsoft.com/office/drawing/2014/main" id="{B903AAC6-AE4D-470A-BDE3-C1F22D3E6018}"/>
              </a:ext>
            </a:extLst>
          </p:cNvPr>
          <p:cNvSpPr txBox="1"/>
          <p:nvPr userDrawn="1"/>
        </p:nvSpPr>
        <p:spPr>
          <a:xfrm>
            <a:off x="18976" y="4879547"/>
            <a:ext cx="25368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2025 | Lakshmikumaran &amp; Sridharan</a:t>
            </a:r>
          </a:p>
        </p:txBody>
      </p:sp>
    </p:spTree>
    <p:extLst>
      <p:ext uri="{BB962C8B-B14F-4D97-AF65-F5344CB8AC3E}">
        <p14:creationId xmlns:p14="http://schemas.microsoft.com/office/powerpoint/2010/main" val="93740764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68">
          <p15:clr>
            <a:srgbClr val="FBAE40"/>
          </p15:clr>
        </p15:guide>
        <p15:guide id="6" pos="5692">
          <p15:clr>
            <a:srgbClr val="FBAE40"/>
          </p15:clr>
        </p15:guide>
        <p15:guide id="7" pos="204">
          <p15:clr>
            <a:srgbClr val="FBAE40"/>
          </p15:clr>
        </p15:guide>
        <p15:guide id="8" orient="horz" pos="3117">
          <p15:clr>
            <a:srgbClr val="FBAE40"/>
          </p15:clr>
        </p15:guide>
        <p15:guide id="9" pos="555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4_Cover Slide_Style2">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243C3C72-095C-2E49-BB63-FD34E3164C70}"/>
              </a:ext>
            </a:extLst>
          </p:cNvPr>
          <p:cNvSpPr>
            <a:spLocks noGrp="1"/>
          </p:cNvSpPr>
          <p:nvPr userDrawn="1">
            <p:ph type="body" sz="quarter" idx="12" hasCustomPrompt="1"/>
          </p:nvPr>
        </p:nvSpPr>
        <p:spPr>
          <a:xfrm>
            <a:off x="845985" y="1187615"/>
            <a:ext cx="7452031" cy="1384132"/>
          </a:xfrm>
          <a:prstGeom prst="rect">
            <a:avLst/>
          </a:prstGeom>
        </p:spPr>
        <p:txBody>
          <a:bodyPr anchor="b"/>
          <a:lstStyle>
            <a:lvl1pPr marL="0" indent="0" algn="ctr" defTabSz="914400" rtl="0" eaLnBrk="1" latinLnBrk="1" hangingPunct="1">
              <a:lnSpc>
                <a:spcPct val="90000"/>
              </a:lnSpc>
              <a:spcBef>
                <a:spcPct val="20000"/>
              </a:spcBef>
              <a:buNone/>
              <a:defRPr lang="en-GB" altLang="ko-KR" sz="3600" kern="1200" dirty="0">
                <a:solidFill>
                  <a:srgbClr val="F3723D"/>
                </a:solidFill>
                <a:latin typeface="Kobern" pitchFamily="2" charset="77"/>
                <a:ea typeface="+mn-ea"/>
                <a:cs typeface="+mn-cs"/>
              </a:defRPr>
            </a:lvl1pPr>
          </a:lstStyle>
          <a:p>
            <a:pPr lvl="0"/>
            <a:r>
              <a:rPr lang="en-GB" altLang="ko-KR"/>
              <a:t>Main Heading</a:t>
            </a:r>
          </a:p>
        </p:txBody>
      </p:sp>
      <p:cxnSp>
        <p:nvCxnSpPr>
          <p:cNvPr id="8" name="Straight Connector 7">
            <a:extLst>
              <a:ext uri="{FF2B5EF4-FFF2-40B4-BE49-F238E27FC236}">
                <a16:creationId xmlns:a16="http://schemas.microsoft.com/office/drawing/2014/main" id="{0A650CA3-1699-164D-AB8D-DA6A4ABFDDE7}"/>
              </a:ext>
            </a:extLst>
          </p:cNvPr>
          <p:cNvCxnSpPr>
            <a:cxnSpLocks/>
          </p:cNvCxnSpPr>
          <p:nvPr userDrawn="1"/>
        </p:nvCxnSpPr>
        <p:spPr>
          <a:xfrm flipH="1">
            <a:off x="845985" y="2571751"/>
            <a:ext cx="7452031"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4E790429-4C48-8C4E-8765-731653FFDB95}"/>
              </a:ext>
            </a:extLst>
          </p:cNvPr>
          <p:cNvSpPr txBox="1"/>
          <p:nvPr userDrawn="1"/>
        </p:nvSpPr>
        <p:spPr>
          <a:xfrm>
            <a:off x="3600400" y="4879547"/>
            <a:ext cx="194320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all" spc="200" baseline="0">
                <a:solidFill>
                  <a:schemeClr val="bg1">
                    <a:lumMod val="50000"/>
                  </a:schemeClr>
                </a:solidFill>
                <a:latin typeface="Kobern" pitchFamily="2" charset="77"/>
                <a:ea typeface="Cambria Math" panose="02040503050406030204" pitchFamily="18" charset="0"/>
              </a:rPr>
              <a:t>Strictly Confidential </a:t>
            </a:r>
          </a:p>
        </p:txBody>
      </p:sp>
      <p:sp>
        <p:nvSpPr>
          <p:cNvPr id="10" name="TextBox 9">
            <a:extLst>
              <a:ext uri="{FF2B5EF4-FFF2-40B4-BE49-F238E27FC236}">
                <a16:creationId xmlns:a16="http://schemas.microsoft.com/office/drawing/2014/main" id="{A71B890F-9BE2-6648-98B0-9DA50AEAE179}"/>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a:t>
            </a:r>
            <a:fld id="{C3E422BB-8672-794B-8219-0F273464E628}" type="slidenum">
              <a:rPr lang="en-US" sz="800" b="0" i="0" cap="none" spc="100" baseline="0" smtClean="0">
                <a:solidFill>
                  <a:schemeClr val="bg1">
                    <a:lumMod val="50000"/>
                  </a:schemeClr>
                </a:solidFill>
                <a:latin typeface="Kobern" pitchFamily="2" charset="77"/>
                <a:ea typeface="Cambria Math" panose="020405030504060302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bg1">
                  <a:lumMod val="50000"/>
                </a:schemeClr>
              </a:solidFill>
              <a:latin typeface="Kobern" pitchFamily="2" charset="77"/>
              <a:ea typeface="Cambria Math" panose="02040503050406030204" pitchFamily="18" charset="0"/>
            </a:endParaRPr>
          </a:p>
        </p:txBody>
      </p:sp>
      <p:sp>
        <p:nvSpPr>
          <p:cNvPr id="11" name="TextBox 10">
            <a:extLst>
              <a:ext uri="{FF2B5EF4-FFF2-40B4-BE49-F238E27FC236}">
                <a16:creationId xmlns:a16="http://schemas.microsoft.com/office/drawing/2014/main" id="{434DC456-6C6B-425A-A182-7E0F3FF3233C}"/>
              </a:ext>
            </a:extLst>
          </p:cNvPr>
          <p:cNvSpPr txBox="1"/>
          <p:nvPr userDrawn="1"/>
        </p:nvSpPr>
        <p:spPr>
          <a:xfrm>
            <a:off x="18976" y="4879547"/>
            <a:ext cx="25368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2021 | Lakshmikumaran &amp; Sridharan</a:t>
            </a:r>
          </a:p>
        </p:txBody>
      </p:sp>
    </p:spTree>
    <p:extLst>
      <p:ext uri="{BB962C8B-B14F-4D97-AF65-F5344CB8AC3E}">
        <p14:creationId xmlns:p14="http://schemas.microsoft.com/office/powerpoint/2010/main" val="425856442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68">
          <p15:clr>
            <a:srgbClr val="FBAE40"/>
          </p15:clr>
        </p15:guide>
        <p15:guide id="6" pos="5692">
          <p15:clr>
            <a:srgbClr val="FBAE40"/>
          </p15:clr>
        </p15:guide>
        <p15:guide id="7" pos="521">
          <p15:clr>
            <a:srgbClr val="FBAE40"/>
          </p15:clr>
        </p15:guide>
        <p15:guide id="8" orient="horz" pos="3117">
          <p15:clr>
            <a:srgbClr val="FBAE40"/>
          </p15:clr>
        </p15:guide>
        <p15:guide id="9" pos="555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5_Cover Slide_Style2">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7760010-EBFD-B842-A650-6DF752C1EA15}"/>
              </a:ext>
            </a:extLst>
          </p:cNvPr>
          <p:cNvCxnSpPr>
            <a:cxnSpLocks/>
          </p:cNvCxnSpPr>
          <p:nvPr userDrawn="1"/>
        </p:nvCxnSpPr>
        <p:spPr>
          <a:xfrm flipH="1">
            <a:off x="845985" y="2571751"/>
            <a:ext cx="7452031"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7" name="Text Placeholder 9">
            <a:extLst>
              <a:ext uri="{FF2B5EF4-FFF2-40B4-BE49-F238E27FC236}">
                <a16:creationId xmlns:a16="http://schemas.microsoft.com/office/drawing/2014/main" id="{91EBE4ED-D38C-854B-A967-FA93E88AC52F}"/>
              </a:ext>
            </a:extLst>
          </p:cNvPr>
          <p:cNvSpPr>
            <a:spLocks noGrp="1"/>
          </p:cNvSpPr>
          <p:nvPr>
            <p:ph type="body" sz="quarter" idx="10" hasCustomPrompt="1"/>
          </p:nvPr>
        </p:nvSpPr>
        <p:spPr>
          <a:xfrm>
            <a:off x="845985" y="2630979"/>
            <a:ext cx="7452031" cy="207164"/>
          </a:xfrm>
          <a:prstGeom prst="rect">
            <a:avLst/>
          </a:prstGeom>
        </p:spPr>
        <p:txBody>
          <a:bodyPr anchor="ctr"/>
          <a:lstStyle>
            <a:lvl1pPr marL="0" indent="0" algn="ctr" defTabSz="914400" rtl="0" eaLnBrk="1" latinLnBrk="1" hangingPunct="1">
              <a:spcBef>
                <a:spcPts val="0"/>
              </a:spcBef>
              <a:spcAft>
                <a:spcPts val="500"/>
              </a:spcAft>
              <a:buClr>
                <a:srgbClr val="F3723D"/>
              </a:buClr>
              <a:buNone/>
              <a:defRPr lang="en-GB" altLang="ko-KR" sz="1300" kern="1200" cap="all" spc="100" dirty="0">
                <a:solidFill>
                  <a:schemeClr val="bg1"/>
                </a:solidFill>
                <a:latin typeface="Kobern" pitchFamily="2" charset="77"/>
                <a:ea typeface="+mn-ea"/>
                <a:cs typeface="+mn-cs"/>
              </a:defRPr>
            </a:lvl1pPr>
          </a:lstStyle>
          <a:p>
            <a:pPr lvl="0"/>
            <a:r>
              <a:rPr lang="en-GB" altLang="ko-KR"/>
              <a:t>Sub Heading</a:t>
            </a:r>
          </a:p>
        </p:txBody>
      </p:sp>
      <p:cxnSp>
        <p:nvCxnSpPr>
          <p:cNvPr id="8" name="Straight Connector 7">
            <a:extLst>
              <a:ext uri="{FF2B5EF4-FFF2-40B4-BE49-F238E27FC236}">
                <a16:creationId xmlns:a16="http://schemas.microsoft.com/office/drawing/2014/main" id="{687BB62D-96D4-F848-A494-A3C574BCDD4A}"/>
              </a:ext>
            </a:extLst>
          </p:cNvPr>
          <p:cNvCxnSpPr>
            <a:cxnSpLocks/>
          </p:cNvCxnSpPr>
          <p:nvPr userDrawn="1"/>
        </p:nvCxnSpPr>
        <p:spPr>
          <a:xfrm flipH="1">
            <a:off x="845985" y="2893968"/>
            <a:ext cx="7452031"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10" name="Text Placeholder 9">
            <a:extLst>
              <a:ext uri="{FF2B5EF4-FFF2-40B4-BE49-F238E27FC236}">
                <a16:creationId xmlns:a16="http://schemas.microsoft.com/office/drawing/2014/main" id="{88406246-BBBE-CD4D-975A-579E53A1D6C1}"/>
              </a:ext>
            </a:extLst>
          </p:cNvPr>
          <p:cNvSpPr>
            <a:spLocks noGrp="1"/>
          </p:cNvSpPr>
          <p:nvPr>
            <p:ph type="body" sz="quarter" idx="12" hasCustomPrompt="1"/>
          </p:nvPr>
        </p:nvSpPr>
        <p:spPr>
          <a:xfrm>
            <a:off x="845985" y="1187615"/>
            <a:ext cx="7452031" cy="1384132"/>
          </a:xfrm>
          <a:prstGeom prst="rect">
            <a:avLst/>
          </a:prstGeom>
        </p:spPr>
        <p:txBody>
          <a:bodyPr anchor="b"/>
          <a:lstStyle>
            <a:lvl1pPr marL="0" indent="0" algn="ctr" defTabSz="914400" rtl="0" eaLnBrk="1" latinLnBrk="1" hangingPunct="1">
              <a:lnSpc>
                <a:spcPct val="90000"/>
              </a:lnSpc>
              <a:spcBef>
                <a:spcPct val="20000"/>
              </a:spcBef>
              <a:buNone/>
              <a:defRPr lang="en-GB" altLang="ko-KR" sz="3600" kern="1200" dirty="0">
                <a:solidFill>
                  <a:srgbClr val="F3723D"/>
                </a:solidFill>
                <a:latin typeface="Kobern" pitchFamily="2" charset="77"/>
                <a:ea typeface="+mn-ea"/>
                <a:cs typeface="+mn-cs"/>
              </a:defRPr>
            </a:lvl1pPr>
          </a:lstStyle>
          <a:p>
            <a:pPr lvl="0"/>
            <a:r>
              <a:rPr lang="en-GB" altLang="ko-KR"/>
              <a:t>Main Heading</a:t>
            </a:r>
          </a:p>
        </p:txBody>
      </p:sp>
      <p:sp>
        <p:nvSpPr>
          <p:cNvPr id="11" name="TextBox 10">
            <a:extLst>
              <a:ext uri="{FF2B5EF4-FFF2-40B4-BE49-F238E27FC236}">
                <a16:creationId xmlns:a16="http://schemas.microsoft.com/office/drawing/2014/main" id="{C437E891-7982-6B48-A969-AAFF0578950C}"/>
              </a:ext>
            </a:extLst>
          </p:cNvPr>
          <p:cNvSpPr txBox="1"/>
          <p:nvPr userDrawn="1"/>
        </p:nvSpPr>
        <p:spPr>
          <a:xfrm>
            <a:off x="3600400" y="4879547"/>
            <a:ext cx="194320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all" spc="200" baseline="0">
                <a:solidFill>
                  <a:schemeClr val="bg1">
                    <a:lumMod val="50000"/>
                  </a:schemeClr>
                </a:solidFill>
                <a:latin typeface="Kobern" pitchFamily="2" charset="77"/>
                <a:ea typeface="Cambria Math" panose="02040503050406030204" pitchFamily="18" charset="0"/>
              </a:rPr>
              <a:t>Strictly Confidential </a:t>
            </a:r>
          </a:p>
        </p:txBody>
      </p:sp>
      <p:sp>
        <p:nvSpPr>
          <p:cNvPr id="12" name="TextBox 11">
            <a:extLst>
              <a:ext uri="{FF2B5EF4-FFF2-40B4-BE49-F238E27FC236}">
                <a16:creationId xmlns:a16="http://schemas.microsoft.com/office/drawing/2014/main" id="{5514D5E6-FBC3-6B4C-97AA-3CDF54FB88A7}"/>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a:t>
            </a:r>
            <a:fld id="{C3E422BB-8672-794B-8219-0F273464E628}" type="slidenum">
              <a:rPr lang="en-US" sz="800" b="0" i="0" cap="none" spc="100" baseline="0" smtClean="0">
                <a:solidFill>
                  <a:schemeClr val="bg1">
                    <a:lumMod val="50000"/>
                  </a:schemeClr>
                </a:solidFill>
                <a:latin typeface="Kobern" pitchFamily="2" charset="77"/>
                <a:ea typeface="Cambria Math" panose="020405030504060302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bg1">
                  <a:lumMod val="50000"/>
                </a:schemeClr>
              </a:solidFill>
              <a:latin typeface="Kobern" pitchFamily="2" charset="77"/>
              <a:ea typeface="Cambria Math" panose="02040503050406030204" pitchFamily="18" charset="0"/>
            </a:endParaRPr>
          </a:p>
        </p:txBody>
      </p:sp>
      <p:sp>
        <p:nvSpPr>
          <p:cNvPr id="13" name="TextBox 12">
            <a:extLst>
              <a:ext uri="{FF2B5EF4-FFF2-40B4-BE49-F238E27FC236}">
                <a16:creationId xmlns:a16="http://schemas.microsoft.com/office/drawing/2014/main" id="{6E4B8B9B-C0E3-40EA-BA93-88CDB5F006C5}"/>
              </a:ext>
            </a:extLst>
          </p:cNvPr>
          <p:cNvSpPr txBox="1"/>
          <p:nvPr userDrawn="1"/>
        </p:nvSpPr>
        <p:spPr>
          <a:xfrm>
            <a:off x="18976" y="4879547"/>
            <a:ext cx="25368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2025 | Lakshmikumaran &amp; Sridharan</a:t>
            </a:r>
          </a:p>
        </p:txBody>
      </p:sp>
    </p:spTree>
    <p:extLst>
      <p:ext uri="{BB962C8B-B14F-4D97-AF65-F5344CB8AC3E}">
        <p14:creationId xmlns:p14="http://schemas.microsoft.com/office/powerpoint/2010/main" val="90466899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68">
          <p15:clr>
            <a:srgbClr val="FBAE40"/>
          </p15:clr>
        </p15:guide>
        <p15:guide id="6" pos="5692">
          <p15:clr>
            <a:srgbClr val="FBAE40"/>
          </p15:clr>
        </p15:guide>
        <p15:guide id="7" pos="521">
          <p15:clr>
            <a:srgbClr val="FBAE40"/>
          </p15:clr>
        </p15:guide>
        <p15:guide id="8" orient="horz" pos="3117">
          <p15:clr>
            <a:srgbClr val="FBAE40"/>
          </p15:clr>
        </p15:guide>
        <p15:guide id="9" pos="555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Cover Slide_Style1">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27817E6F-0903-3346-80AD-A41D1A2ABE30}"/>
              </a:ext>
            </a:extLst>
          </p:cNvPr>
          <p:cNvSpPr>
            <a:spLocks noGrp="1"/>
          </p:cNvSpPr>
          <p:nvPr>
            <p:ph type="body" sz="quarter" idx="14" hasCustomPrompt="1"/>
          </p:nvPr>
        </p:nvSpPr>
        <p:spPr>
          <a:xfrm>
            <a:off x="298199" y="368655"/>
            <a:ext cx="4173064" cy="415896"/>
          </a:xfrm>
          <a:prstGeom prst="rect">
            <a:avLst/>
          </a:prstGeom>
        </p:spPr>
        <p:txBody>
          <a:bodyPr anchor="t"/>
          <a:lstStyle>
            <a:lvl1pPr marL="0" indent="0" algn="l">
              <a:buNone/>
              <a:defRPr sz="1000" b="0" i="0" baseline="0">
                <a:solidFill>
                  <a:schemeClr val="bg1"/>
                </a:solidFill>
                <a:latin typeface="Kobern Light" pitchFamily="2" charset="77"/>
                <a:cs typeface="Arial" pitchFamily="34" charset="0"/>
              </a:defRPr>
            </a:lvl1pPr>
          </a:lstStyle>
          <a:p>
            <a:pPr lvl="0"/>
            <a:r>
              <a:rPr lang="en-US" altLang="ko-KR"/>
              <a:t>Committed to International Standards in Information Security</a:t>
            </a:r>
          </a:p>
        </p:txBody>
      </p:sp>
      <p:sp>
        <p:nvSpPr>
          <p:cNvPr id="15" name="Text Placeholder 9">
            <a:extLst>
              <a:ext uri="{FF2B5EF4-FFF2-40B4-BE49-F238E27FC236}">
                <a16:creationId xmlns:a16="http://schemas.microsoft.com/office/drawing/2014/main" id="{7C6873C5-13CA-684B-A1B5-5758FB24E344}"/>
              </a:ext>
            </a:extLst>
          </p:cNvPr>
          <p:cNvSpPr>
            <a:spLocks noGrp="1"/>
          </p:cNvSpPr>
          <p:nvPr>
            <p:ph type="body" sz="quarter" idx="15" hasCustomPrompt="1"/>
          </p:nvPr>
        </p:nvSpPr>
        <p:spPr>
          <a:xfrm>
            <a:off x="294551" y="1656357"/>
            <a:ext cx="3885032" cy="595950"/>
          </a:xfrm>
          <a:prstGeom prst="rect">
            <a:avLst/>
          </a:prstGeom>
        </p:spPr>
        <p:txBody>
          <a:bodyPr anchor="ctr"/>
          <a:lstStyle>
            <a:lvl1pPr marL="0" indent="0" algn="l">
              <a:buNone/>
              <a:defRPr sz="2000" b="0" i="0" cap="all" baseline="0">
                <a:solidFill>
                  <a:schemeClr val="bg1"/>
                </a:solidFill>
                <a:latin typeface="Kobern DemiBold Italic" pitchFamily="2" charset="77"/>
                <a:cs typeface="Arial" pitchFamily="34" charset="0"/>
              </a:defRPr>
            </a:lvl1pPr>
          </a:lstStyle>
          <a:p>
            <a:pPr lvl="0"/>
            <a:r>
              <a:rPr lang="en-US" altLang="ko-KR"/>
              <a:t>Thank You!</a:t>
            </a:r>
          </a:p>
        </p:txBody>
      </p:sp>
      <p:sp>
        <p:nvSpPr>
          <p:cNvPr id="18" name="Text Placeholder 9">
            <a:extLst>
              <a:ext uri="{FF2B5EF4-FFF2-40B4-BE49-F238E27FC236}">
                <a16:creationId xmlns:a16="http://schemas.microsoft.com/office/drawing/2014/main" id="{17AE13F7-A83D-5648-B869-6A6D171A7B22}"/>
              </a:ext>
            </a:extLst>
          </p:cNvPr>
          <p:cNvSpPr>
            <a:spLocks noGrp="1"/>
          </p:cNvSpPr>
          <p:nvPr>
            <p:ph type="body" sz="quarter" idx="17" hasCustomPrompt="1"/>
          </p:nvPr>
        </p:nvSpPr>
        <p:spPr>
          <a:xfrm>
            <a:off x="4975534" y="790282"/>
            <a:ext cx="1656182" cy="3653675"/>
          </a:xfrm>
          <a:prstGeom prst="rect">
            <a:avLst/>
          </a:prstGeom>
        </p:spPr>
        <p:txBody>
          <a:bodyPr anchor="t"/>
          <a:lstStyle>
            <a:lvl1pPr marL="0" indent="0" algn="l">
              <a:lnSpc>
                <a:spcPct val="100000"/>
              </a:lnSpc>
              <a:buNone/>
              <a:defRPr sz="900" b="0" i="0" baseline="0">
                <a:solidFill>
                  <a:schemeClr val="bg1"/>
                </a:solidFill>
                <a:latin typeface="Kobern Medium" pitchFamily="2" charset="77"/>
                <a:cs typeface="Arial" pitchFamily="34" charset="0"/>
              </a:defRPr>
            </a:lvl1pPr>
          </a:lstStyle>
          <a:p>
            <a:pPr lvl="0"/>
            <a:r>
              <a:rPr lang="en-US" altLang="ko-KR" cap="all"/>
              <a:t>New Delhi</a:t>
            </a:r>
          </a:p>
          <a:p>
            <a:pPr lvl="0"/>
            <a:r>
              <a:rPr lang="en-US" altLang="ko-KR" err="1"/>
              <a:t>Lsdel@lakshmisri.com</a:t>
            </a:r>
            <a:endParaRPr lang="en-US" altLang="ko-KR"/>
          </a:p>
          <a:p>
            <a:pPr lvl="0"/>
            <a:endParaRPr lang="en-US" altLang="ko-KR"/>
          </a:p>
          <a:p>
            <a:pPr lvl="0"/>
            <a:r>
              <a:rPr lang="en-US" altLang="ko-KR" cap="all"/>
              <a:t>Mumbai</a:t>
            </a:r>
          </a:p>
          <a:p>
            <a:pPr lvl="0"/>
            <a:r>
              <a:rPr lang="en-US" altLang="ko-KR" err="1"/>
              <a:t>Lsbom@lakshmisri.com</a:t>
            </a:r>
            <a:endParaRPr lang="en-US" altLang="ko-KR"/>
          </a:p>
          <a:p>
            <a:pPr lvl="0"/>
            <a:endParaRPr lang="en-US" altLang="ko-KR"/>
          </a:p>
          <a:p>
            <a:pPr lvl="0"/>
            <a:r>
              <a:rPr lang="en-US" altLang="ko-KR" cap="all"/>
              <a:t>Chennai</a:t>
            </a:r>
          </a:p>
          <a:p>
            <a:pPr lvl="0"/>
            <a:r>
              <a:rPr lang="en-US" altLang="ko-KR" err="1"/>
              <a:t>Lsmds@lakshmisri.com</a:t>
            </a:r>
            <a:endParaRPr lang="en-US" altLang="ko-KR"/>
          </a:p>
          <a:p>
            <a:pPr lvl="0"/>
            <a:endParaRPr lang="en-US" altLang="ko-KR"/>
          </a:p>
          <a:p>
            <a:pPr lvl="0"/>
            <a:r>
              <a:rPr lang="en-US" altLang="ko-KR" cap="all"/>
              <a:t>Bengaluru</a:t>
            </a:r>
          </a:p>
          <a:p>
            <a:pPr lvl="0"/>
            <a:r>
              <a:rPr lang="en-US" altLang="ko-KR" err="1"/>
              <a:t>Lsblr@lakshmisri.com</a:t>
            </a:r>
            <a:endParaRPr lang="en-US" altLang="ko-KR"/>
          </a:p>
          <a:p>
            <a:pPr lvl="0"/>
            <a:endParaRPr lang="en-US" altLang="ko-KR"/>
          </a:p>
          <a:p>
            <a:pPr lvl="0"/>
            <a:r>
              <a:rPr lang="en-US" altLang="ko-KR" cap="all"/>
              <a:t>Hyderabad</a:t>
            </a:r>
          </a:p>
          <a:p>
            <a:pPr lvl="0"/>
            <a:r>
              <a:rPr lang="en-US" altLang="ko-KR" err="1"/>
              <a:t>Lshyd@lakshmisri.com</a:t>
            </a:r>
            <a:endParaRPr lang="en-US" altLang="ko-KR"/>
          </a:p>
          <a:p>
            <a:pPr lvl="0"/>
            <a:endParaRPr lang="en-US" altLang="ko-KR"/>
          </a:p>
          <a:p>
            <a:pPr lvl="0"/>
            <a:r>
              <a:rPr lang="en-US" altLang="ko-KR" cap="all"/>
              <a:t>Ahmedabad</a:t>
            </a:r>
          </a:p>
          <a:p>
            <a:pPr lvl="0"/>
            <a:r>
              <a:rPr lang="en-US" altLang="ko-KR" err="1"/>
              <a:t>Lsahd@lakshmisri.com</a:t>
            </a:r>
            <a:endParaRPr lang="en-US" altLang="ko-KR"/>
          </a:p>
          <a:p>
            <a:pPr lvl="0"/>
            <a:endParaRPr lang="en-US" altLang="ko-KR"/>
          </a:p>
          <a:p>
            <a:pPr lvl="0"/>
            <a:r>
              <a:rPr lang="en-US" altLang="ko-KR" cap="all"/>
              <a:t>Pune</a:t>
            </a:r>
          </a:p>
          <a:p>
            <a:pPr lvl="0"/>
            <a:r>
              <a:rPr lang="en-US" altLang="ko-KR" err="1"/>
              <a:t>Lspune@lakshmisri.com</a:t>
            </a:r>
            <a:endParaRPr lang="en-US" altLang="ko-KR"/>
          </a:p>
          <a:p>
            <a:pPr lvl="0"/>
            <a:endParaRPr lang="en-US" altLang="ko-KR"/>
          </a:p>
          <a:p>
            <a:pPr lvl="0"/>
            <a:endParaRPr lang="en-US" altLang="ko-KR"/>
          </a:p>
        </p:txBody>
      </p:sp>
      <p:sp>
        <p:nvSpPr>
          <p:cNvPr id="19" name="Text Placeholder 9">
            <a:extLst>
              <a:ext uri="{FF2B5EF4-FFF2-40B4-BE49-F238E27FC236}">
                <a16:creationId xmlns:a16="http://schemas.microsoft.com/office/drawing/2014/main" id="{DF600D09-95B1-DC4A-86C2-2BA7C53D9C6C}"/>
              </a:ext>
            </a:extLst>
          </p:cNvPr>
          <p:cNvSpPr>
            <a:spLocks noGrp="1"/>
          </p:cNvSpPr>
          <p:nvPr>
            <p:ph type="body" sz="quarter" idx="18" hasCustomPrompt="1"/>
          </p:nvPr>
        </p:nvSpPr>
        <p:spPr>
          <a:xfrm>
            <a:off x="6773854" y="790282"/>
            <a:ext cx="1656182" cy="3653673"/>
          </a:xfrm>
          <a:prstGeom prst="rect">
            <a:avLst/>
          </a:prstGeom>
        </p:spPr>
        <p:txBody>
          <a:bodyPr anchor="t"/>
          <a:lstStyle>
            <a:lvl1pPr marL="0" indent="0" algn="l">
              <a:buNone/>
              <a:defRPr sz="900" b="0" i="0" baseline="0">
                <a:solidFill>
                  <a:schemeClr val="bg1"/>
                </a:solidFill>
                <a:latin typeface="Kobern Medium" pitchFamily="2" charset="77"/>
                <a:cs typeface="Arial" pitchFamily="34" charset="0"/>
              </a:defRPr>
            </a:lvl1pPr>
          </a:lstStyle>
          <a:p>
            <a:pPr lvl="0"/>
            <a:r>
              <a:rPr lang="en-US" altLang="ko-KR" cap="all">
                <a:solidFill>
                  <a:schemeClr val="bg1"/>
                </a:solidFill>
              </a:rPr>
              <a:t>Kolkata</a:t>
            </a:r>
          </a:p>
          <a:p>
            <a:pPr lvl="0"/>
            <a:r>
              <a:rPr lang="en-US" altLang="ko-KR" err="1">
                <a:solidFill>
                  <a:schemeClr val="bg1"/>
                </a:solidFill>
              </a:rPr>
              <a:t>Lskolkata@lakshmisri.com</a:t>
            </a:r>
            <a:endParaRPr lang="en-US" altLang="ko-KR">
              <a:solidFill>
                <a:schemeClr val="bg1"/>
              </a:solidFill>
            </a:endParaRPr>
          </a:p>
          <a:p>
            <a:pPr lvl="0"/>
            <a:endParaRPr lang="en-US" altLang="ko-KR">
              <a:solidFill>
                <a:schemeClr val="bg1"/>
              </a:solidFill>
            </a:endParaRPr>
          </a:p>
          <a:p>
            <a:pPr lvl="0"/>
            <a:r>
              <a:rPr lang="en-US" altLang="ko-KR" cap="all">
                <a:solidFill>
                  <a:schemeClr val="bg1"/>
                </a:solidFill>
              </a:rPr>
              <a:t>Chandigarh</a:t>
            </a:r>
          </a:p>
          <a:p>
            <a:pPr lvl="0"/>
            <a:r>
              <a:rPr lang="en-US" altLang="ko-KR" err="1">
                <a:solidFill>
                  <a:schemeClr val="bg1"/>
                </a:solidFill>
              </a:rPr>
              <a:t>Lschd@lakshmisri.com</a:t>
            </a:r>
            <a:endParaRPr lang="en-US" altLang="ko-KR">
              <a:solidFill>
                <a:schemeClr val="bg1"/>
              </a:solidFill>
            </a:endParaRPr>
          </a:p>
          <a:p>
            <a:pPr lvl="0"/>
            <a:endParaRPr lang="en-US" altLang="ko-KR">
              <a:solidFill>
                <a:schemeClr val="bg1"/>
              </a:solidFill>
            </a:endParaRPr>
          </a:p>
          <a:p>
            <a:pPr lvl="0"/>
            <a:r>
              <a:rPr lang="en-US" altLang="ko-KR" cap="all">
                <a:solidFill>
                  <a:schemeClr val="bg1"/>
                </a:solidFill>
              </a:rPr>
              <a:t>Gurugram</a:t>
            </a:r>
          </a:p>
          <a:p>
            <a:pPr lvl="0"/>
            <a:r>
              <a:rPr lang="en-US" altLang="ko-KR" err="1">
                <a:solidFill>
                  <a:schemeClr val="bg1"/>
                </a:solidFill>
              </a:rPr>
              <a:t>Lsgurgaon@lakshmisri.com</a:t>
            </a:r>
            <a:endParaRPr lang="en-US" altLang="ko-KR">
              <a:solidFill>
                <a:schemeClr val="bg1"/>
              </a:solidFill>
            </a:endParaRPr>
          </a:p>
          <a:p>
            <a:pPr lvl="0"/>
            <a:endParaRPr lang="en-US" altLang="ko-KR">
              <a:solidFill>
                <a:schemeClr val="bg1"/>
              </a:solidFill>
            </a:endParaRPr>
          </a:p>
          <a:p>
            <a:pPr lvl="0"/>
            <a:r>
              <a:rPr lang="en-US" altLang="ko-KR" cap="all" err="1">
                <a:solidFill>
                  <a:schemeClr val="bg1"/>
                </a:solidFill>
              </a:rPr>
              <a:t>Prayagraj</a:t>
            </a:r>
            <a:r>
              <a:rPr lang="en-US" altLang="ko-KR" cap="all">
                <a:solidFill>
                  <a:schemeClr val="bg1"/>
                </a:solidFill>
              </a:rPr>
              <a:t> (Allahabad) </a:t>
            </a:r>
          </a:p>
          <a:p>
            <a:pPr lvl="0"/>
            <a:r>
              <a:rPr lang="en-US" altLang="ko-KR" err="1">
                <a:solidFill>
                  <a:schemeClr val="bg1"/>
                </a:solidFill>
              </a:rPr>
              <a:t>Lsallahabad@lakshmisri.com</a:t>
            </a:r>
            <a:endParaRPr lang="en-US" altLang="ko-KR">
              <a:solidFill>
                <a:schemeClr val="bg1"/>
              </a:solidFill>
            </a:endParaRPr>
          </a:p>
          <a:p>
            <a:pPr lvl="0"/>
            <a:endParaRPr lang="en-US" altLang="ko-KR">
              <a:solidFill>
                <a:schemeClr val="bg1"/>
              </a:solidFill>
            </a:endParaRPr>
          </a:p>
          <a:p>
            <a:pPr lvl="0"/>
            <a:r>
              <a:rPr lang="en-US" altLang="ko-KR" cap="all">
                <a:solidFill>
                  <a:schemeClr val="bg1"/>
                </a:solidFill>
              </a:rPr>
              <a:t>Kochi</a:t>
            </a:r>
          </a:p>
          <a:p>
            <a:pPr lvl="0"/>
            <a:r>
              <a:rPr lang="en-US" altLang="ko-KR" err="1">
                <a:solidFill>
                  <a:schemeClr val="bg1"/>
                </a:solidFill>
              </a:rPr>
              <a:t>Lskochi@lakshmisri.com</a:t>
            </a:r>
            <a:endParaRPr lang="en-US" altLang="ko-KR">
              <a:solidFill>
                <a:schemeClr val="bg1"/>
              </a:solidFill>
            </a:endParaRPr>
          </a:p>
          <a:p>
            <a:pPr lvl="0"/>
            <a:endParaRPr lang="en-US" altLang="ko-KR">
              <a:solidFill>
                <a:schemeClr val="bg1"/>
              </a:solidFill>
            </a:endParaRPr>
          </a:p>
          <a:p>
            <a:pPr lvl="0"/>
            <a:r>
              <a:rPr lang="en-US" altLang="ko-KR" cap="all">
                <a:solidFill>
                  <a:schemeClr val="bg1"/>
                </a:solidFill>
              </a:rPr>
              <a:t>Jaipur</a:t>
            </a:r>
          </a:p>
          <a:p>
            <a:pPr lvl="0"/>
            <a:r>
              <a:rPr lang="en-US" altLang="ko-KR" err="1">
                <a:solidFill>
                  <a:schemeClr val="bg1"/>
                </a:solidFill>
              </a:rPr>
              <a:t>Lsjaipur@lakshmisri.com</a:t>
            </a:r>
            <a:endParaRPr lang="en-US" altLang="ko-KR">
              <a:solidFill>
                <a:schemeClr val="bg1"/>
              </a:solidFill>
            </a:endParaRPr>
          </a:p>
          <a:p>
            <a:pPr lvl="0"/>
            <a:endParaRPr lang="en-US" altLang="ko-KR">
              <a:solidFill>
                <a:schemeClr val="bg1"/>
              </a:solidFill>
            </a:endParaRPr>
          </a:p>
          <a:p>
            <a:pPr lvl="0"/>
            <a:endParaRPr lang="en-US" altLang="ko-KR">
              <a:solidFill>
                <a:schemeClr val="tx1">
                  <a:lumMod val="75000"/>
                  <a:lumOff val="25000"/>
                </a:schemeClr>
              </a:solidFill>
            </a:endParaRPr>
          </a:p>
        </p:txBody>
      </p:sp>
      <p:sp>
        <p:nvSpPr>
          <p:cNvPr id="20" name="Text Placeholder 9">
            <a:extLst>
              <a:ext uri="{FF2B5EF4-FFF2-40B4-BE49-F238E27FC236}">
                <a16:creationId xmlns:a16="http://schemas.microsoft.com/office/drawing/2014/main" id="{07BC750E-3434-B144-B236-8CEC35A637F9}"/>
              </a:ext>
            </a:extLst>
          </p:cNvPr>
          <p:cNvSpPr>
            <a:spLocks noGrp="1"/>
          </p:cNvSpPr>
          <p:nvPr>
            <p:ph type="body" sz="quarter" idx="19" hasCustomPrompt="1"/>
          </p:nvPr>
        </p:nvSpPr>
        <p:spPr>
          <a:xfrm>
            <a:off x="4975532" y="370609"/>
            <a:ext cx="3454504" cy="328924"/>
          </a:xfrm>
          <a:prstGeom prst="rect">
            <a:avLst/>
          </a:prstGeom>
        </p:spPr>
        <p:txBody>
          <a:bodyPr anchor="t"/>
          <a:lstStyle>
            <a:lvl1pPr marL="0" indent="0" algn="l">
              <a:buNone/>
              <a:defRPr sz="1400" b="1" i="0" baseline="0">
                <a:solidFill>
                  <a:schemeClr val="bg1"/>
                </a:solidFill>
                <a:latin typeface="Kobern DemiBold" pitchFamily="2" charset="77"/>
                <a:cs typeface="Arial" pitchFamily="34" charset="0"/>
              </a:defRPr>
            </a:lvl1pPr>
          </a:lstStyle>
          <a:p>
            <a:pPr lvl="0"/>
            <a:r>
              <a:rPr lang="en-US" altLang="ko-KR"/>
              <a:t>LOCATIONS</a:t>
            </a:r>
          </a:p>
        </p:txBody>
      </p:sp>
      <p:pic>
        <p:nvPicPr>
          <p:cNvPr id="26" name="Picture 25">
            <a:extLst>
              <a:ext uri="{FF2B5EF4-FFF2-40B4-BE49-F238E27FC236}">
                <a16:creationId xmlns:a16="http://schemas.microsoft.com/office/drawing/2014/main" id="{3B211D67-1D1C-0145-A8A3-7E38CD9FA9E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24547" y="719329"/>
            <a:ext cx="1022380" cy="758540"/>
          </a:xfrm>
          <a:prstGeom prst="rect">
            <a:avLst/>
          </a:prstGeom>
        </p:spPr>
      </p:pic>
      <p:sp>
        <p:nvSpPr>
          <p:cNvPr id="37" name="Text Placeholder 9">
            <a:extLst>
              <a:ext uri="{FF2B5EF4-FFF2-40B4-BE49-F238E27FC236}">
                <a16:creationId xmlns:a16="http://schemas.microsoft.com/office/drawing/2014/main" id="{36CB8175-088B-4A42-9C42-CF30046F0653}"/>
              </a:ext>
            </a:extLst>
          </p:cNvPr>
          <p:cNvSpPr>
            <a:spLocks noGrp="1"/>
          </p:cNvSpPr>
          <p:nvPr>
            <p:ph type="body" sz="quarter" idx="20" hasCustomPrompt="1"/>
          </p:nvPr>
        </p:nvSpPr>
        <p:spPr>
          <a:xfrm>
            <a:off x="298198" y="2364337"/>
            <a:ext cx="4273801" cy="252896"/>
          </a:xfrm>
          <a:prstGeom prst="rect">
            <a:avLst/>
          </a:prstGeom>
        </p:spPr>
        <p:txBody>
          <a:bodyPr anchor="t"/>
          <a:lstStyle>
            <a:lvl1pPr marL="0" indent="0" algn="l" defTabSz="914400" rtl="0" eaLnBrk="1" latinLnBrk="1" hangingPunct="1">
              <a:spcBef>
                <a:spcPct val="20000"/>
              </a:spcBef>
              <a:buFont typeface="Arial" pitchFamily="34" charset="0"/>
              <a:buNone/>
              <a:defRPr lang="en-US" altLang="ko-KR" sz="1000" kern="1200" cap="all" spc="60">
                <a:solidFill>
                  <a:srgbClr val="F3723D"/>
                </a:solidFill>
                <a:latin typeface="Kobern Medium" pitchFamily="2" charset="77"/>
                <a:ea typeface="+mn-ea"/>
                <a:cs typeface="Arial" pitchFamily="34" charset="0"/>
              </a:defRPr>
            </a:lvl1pPr>
          </a:lstStyle>
          <a:p>
            <a:pPr marL="0" indent="0">
              <a:buNone/>
              <a:defRPr/>
            </a:pPr>
            <a:r>
              <a:rPr lang="en-US" sz="1000" cap="all" spc="60">
                <a:solidFill>
                  <a:srgbClr val="F3723D"/>
                </a:solidFill>
                <a:latin typeface="Kobern Medium" pitchFamily="2" charset="77"/>
                <a:cs typeface="Arial" pitchFamily="34" charset="0"/>
              </a:rPr>
              <a:t>FOR any support or information write to:</a:t>
            </a:r>
          </a:p>
        </p:txBody>
      </p:sp>
      <p:sp>
        <p:nvSpPr>
          <p:cNvPr id="38" name="Text Placeholder 9">
            <a:extLst>
              <a:ext uri="{FF2B5EF4-FFF2-40B4-BE49-F238E27FC236}">
                <a16:creationId xmlns:a16="http://schemas.microsoft.com/office/drawing/2014/main" id="{B6A85FCF-1FED-6044-A6DD-4D19B5DBF689}"/>
              </a:ext>
            </a:extLst>
          </p:cNvPr>
          <p:cNvSpPr>
            <a:spLocks noGrp="1"/>
          </p:cNvSpPr>
          <p:nvPr>
            <p:ph type="body" sz="quarter" idx="21" hasCustomPrompt="1"/>
          </p:nvPr>
        </p:nvSpPr>
        <p:spPr>
          <a:xfrm>
            <a:off x="298199" y="2613947"/>
            <a:ext cx="3885032" cy="328924"/>
          </a:xfrm>
          <a:prstGeom prst="rect">
            <a:avLst/>
          </a:prstGeom>
        </p:spPr>
        <p:txBody>
          <a:bodyPr anchor="t"/>
          <a:lstStyle>
            <a:lvl1pPr marL="0" indent="0" algn="l" defTabSz="914400" rtl="0" eaLnBrk="1" fontAlgn="base" latinLnBrk="1" hangingPunct="1">
              <a:spcBef>
                <a:spcPct val="20000"/>
              </a:spcBef>
              <a:spcAft>
                <a:spcPct val="0"/>
              </a:spcAft>
              <a:buFont typeface="Arial" pitchFamily="34" charset="0"/>
              <a:buNone/>
              <a:defRPr lang="en-US" sz="1050" kern="1200" dirty="0">
                <a:solidFill>
                  <a:srgbClr val="F3723D"/>
                </a:solidFill>
                <a:latin typeface="Kobern Light"/>
                <a:ea typeface="+mn-ea"/>
                <a:cs typeface="Arial" pitchFamily="34" charset="0"/>
              </a:defRPr>
            </a:lvl1pPr>
          </a:lstStyle>
          <a:p>
            <a:pPr marL="0" indent="0" fontAlgn="base">
              <a:spcAft>
                <a:spcPct val="0"/>
              </a:spcAft>
              <a:buNone/>
            </a:pPr>
            <a:r>
              <a:rPr lang="en-US" altLang="en-US" sz="1000" err="1">
                <a:solidFill>
                  <a:srgbClr val="F3723D"/>
                </a:solidFill>
                <a:latin typeface="Kobern Light"/>
                <a:cs typeface="Arial" pitchFamily="34" charset="0"/>
              </a:rPr>
              <a:t>xxxxxx@lakshmisri.com</a:t>
            </a:r>
            <a:endParaRPr lang="en-US" altLang="en-US" sz="1000">
              <a:solidFill>
                <a:srgbClr val="F3723D"/>
              </a:solidFill>
              <a:latin typeface="Kobern Light"/>
              <a:cs typeface="Arial" pitchFamily="34" charset="0"/>
            </a:endParaRPr>
          </a:p>
        </p:txBody>
      </p:sp>
      <p:cxnSp>
        <p:nvCxnSpPr>
          <p:cNvPr id="22" name="Straight Connector 21">
            <a:extLst>
              <a:ext uri="{FF2B5EF4-FFF2-40B4-BE49-F238E27FC236}">
                <a16:creationId xmlns:a16="http://schemas.microsoft.com/office/drawing/2014/main" id="{A6A3EA77-6563-4846-99C0-32AC35C0BF32}"/>
              </a:ext>
            </a:extLst>
          </p:cNvPr>
          <p:cNvCxnSpPr/>
          <p:nvPr userDrawn="1"/>
        </p:nvCxnSpPr>
        <p:spPr>
          <a:xfrm>
            <a:off x="295814" y="339502"/>
            <a:ext cx="3886641" cy="0"/>
          </a:xfrm>
          <a:prstGeom prst="line">
            <a:avLst/>
          </a:prstGeom>
          <a:ln w="3810">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C46165A4-27E8-F34F-975A-A0ED36DE0AB9}"/>
              </a:ext>
            </a:extLst>
          </p:cNvPr>
          <p:cNvCxnSpPr/>
          <p:nvPr userDrawn="1"/>
        </p:nvCxnSpPr>
        <p:spPr>
          <a:xfrm>
            <a:off x="292941" y="2265689"/>
            <a:ext cx="4212000" cy="0"/>
          </a:xfrm>
          <a:prstGeom prst="line">
            <a:avLst/>
          </a:prstGeom>
          <a:ln w="3810">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01A2146B-30E1-9141-AA8B-EC7C34B4FF32}"/>
              </a:ext>
            </a:extLst>
          </p:cNvPr>
          <p:cNvCxnSpPr/>
          <p:nvPr userDrawn="1"/>
        </p:nvCxnSpPr>
        <p:spPr>
          <a:xfrm>
            <a:off x="292941" y="1654090"/>
            <a:ext cx="4212000" cy="0"/>
          </a:xfrm>
          <a:prstGeom prst="line">
            <a:avLst/>
          </a:prstGeom>
          <a:ln w="3810">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C79DAAA6-9F8C-F847-8C3A-9DC3008B71F3}"/>
              </a:ext>
            </a:extLst>
          </p:cNvPr>
          <p:cNvCxnSpPr/>
          <p:nvPr userDrawn="1"/>
        </p:nvCxnSpPr>
        <p:spPr>
          <a:xfrm>
            <a:off x="4973147" y="339502"/>
            <a:ext cx="3455935" cy="0"/>
          </a:xfrm>
          <a:prstGeom prst="line">
            <a:avLst/>
          </a:prstGeom>
          <a:ln w="3810">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093B786D-D745-BF40-B9ED-2D27FCC3C81C}"/>
              </a:ext>
            </a:extLst>
          </p:cNvPr>
          <p:cNvCxnSpPr/>
          <p:nvPr userDrawn="1"/>
        </p:nvCxnSpPr>
        <p:spPr>
          <a:xfrm>
            <a:off x="4973147" y="699542"/>
            <a:ext cx="3455935" cy="0"/>
          </a:xfrm>
          <a:prstGeom prst="line">
            <a:avLst/>
          </a:prstGeom>
          <a:ln w="3810">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02CCA12C-AB71-3149-8734-99AE5353D057}"/>
              </a:ext>
            </a:extLst>
          </p:cNvPr>
          <p:cNvSpPr txBox="1"/>
          <p:nvPr userDrawn="1"/>
        </p:nvSpPr>
        <p:spPr>
          <a:xfrm>
            <a:off x="304557" y="4621261"/>
            <a:ext cx="2521296" cy="276999"/>
          </a:xfrm>
          <a:prstGeom prst="rect">
            <a:avLst/>
          </a:prstGeom>
          <a:noFill/>
        </p:spPr>
        <p:txBody>
          <a:bodyPr wrap="square" rtlCol="0">
            <a:spAutoFit/>
          </a:bodyPr>
          <a:lstStyle/>
          <a:p>
            <a:pPr algn="l"/>
            <a:r>
              <a:rPr lang="en-US" sz="1200" b="0" i="0" spc="100" baseline="0">
                <a:solidFill>
                  <a:schemeClr val="bg1"/>
                </a:solidFill>
                <a:latin typeface="Kobern" pitchFamily="2" charset="77"/>
              </a:rPr>
              <a:t>exceeding expectations</a:t>
            </a:r>
          </a:p>
        </p:txBody>
      </p:sp>
      <p:sp>
        <p:nvSpPr>
          <p:cNvPr id="24" name="TextBox 23">
            <a:extLst>
              <a:ext uri="{FF2B5EF4-FFF2-40B4-BE49-F238E27FC236}">
                <a16:creationId xmlns:a16="http://schemas.microsoft.com/office/drawing/2014/main" id="{0D189EFB-5034-924A-8B0D-0A5083FAF037}"/>
              </a:ext>
            </a:extLst>
          </p:cNvPr>
          <p:cNvSpPr txBox="1"/>
          <p:nvPr userDrawn="1"/>
        </p:nvSpPr>
        <p:spPr>
          <a:xfrm>
            <a:off x="304557" y="4818225"/>
            <a:ext cx="1225152" cy="200055"/>
          </a:xfrm>
          <a:prstGeom prst="rect">
            <a:avLst/>
          </a:prstGeom>
          <a:noFill/>
        </p:spPr>
        <p:txBody>
          <a:bodyPr wrap="square" rtlCol="0">
            <a:spAutoFit/>
          </a:bodyPr>
          <a:lstStyle/>
          <a:p>
            <a:pPr algn="l"/>
            <a:r>
              <a:rPr lang="en-US" sz="700" b="0" i="0" spc="200" baseline="0">
                <a:solidFill>
                  <a:schemeClr val="bg1"/>
                </a:solidFill>
                <a:latin typeface="Kobern Light" pitchFamily="2" charset="77"/>
              </a:rPr>
              <a:t>SINCE 1985</a:t>
            </a:r>
          </a:p>
        </p:txBody>
      </p:sp>
      <p:pic>
        <p:nvPicPr>
          <p:cNvPr id="39" name="Picture 38">
            <a:extLst>
              <a:ext uri="{FF2B5EF4-FFF2-40B4-BE49-F238E27FC236}">
                <a16:creationId xmlns:a16="http://schemas.microsoft.com/office/drawing/2014/main" id="{C015A3CF-BFE5-0147-903D-9E95853C9AF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6552" y="3989220"/>
            <a:ext cx="1867674" cy="567773"/>
          </a:xfrm>
          <a:prstGeom prst="rect">
            <a:avLst/>
          </a:prstGeom>
        </p:spPr>
      </p:pic>
      <p:sp>
        <p:nvSpPr>
          <p:cNvPr id="21" name="Rectangle 20">
            <a:extLst>
              <a:ext uri="{FF2B5EF4-FFF2-40B4-BE49-F238E27FC236}">
                <a16:creationId xmlns:a16="http://schemas.microsoft.com/office/drawing/2014/main" id="{7145C8D2-7308-7D41-A0BC-BC60C8EED61A}"/>
              </a:ext>
            </a:extLst>
          </p:cNvPr>
          <p:cNvSpPr/>
          <p:nvPr userDrawn="1"/>
        </p:nvSpPr>
        <p:spPr>
          <a:xfrm>
            <a:off x="7105163" y="4786470"/>
            <a:ext cx="1750800"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ko-KR" sz="800" b="0" i="0" kern="1200" cap="all" spc="200" baseline="0" err="1">
                <a:solidFill>
                  <a:schemeClr val="bg1"/>
                </a:solidFill>
                <a:latin typeface="Kobern" pitchFamily="2" charset="77"/>
                <a:ea typeface="Cambria Math" panose="02040503050406030204" pitchFamily="18" charset="0"/>
                <a:cs typeface="+mn-cs"/>
              </a:rPr>
              <a:t>www.lakshmisri.com</a:t>
            </a:r>
            <a:endParaRPr lang="en-US" altLang="ko-KR" sz="800" b="0" i="0" kern="1200" cap="all" spc="200" baseline="0">
              <a:solidFill>
                <a:schemeClr val="bg1"/>
              </a:solidFill>
              <a:latin typeface="Kobern" pitchFamily="2" charset="77"/>
              <a:ea typeface="Cambria Math" panose="02040503050406030204" pitchFamily="18" charset="0"/>
              <a:cs typeface="+mn-cs"/>
            </a:endParaRPr>
          </a:p>
        </p:txBody>
      </p:sp>
    </p:spTree>
    <p:extLst>
      <p:ext uri="{BB962C8B-B14F-4D97-AF65-F5344CB8AC3E}">
        <p14:creationId xmlns:p14="http://schemas.microsoft.com/office/powerpoint/2010/main" val="7483512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68">
          <p15:clr>
            <a:srgbClr val="FBAE40"/>
          </p15:clr>
        </p15:guide>
        <p15:guide id="6" pos="5692">
          <p15:clr>
            <a:srgbClr val="FBAE40"/>
          </p15:clr>
        </p15:guide>
        <p15:guide id="7" pos="317">
          <p15:clr>
            <a:srgbClr val="FBAE40"/>
          </p15:clr>
        </p15:guide>
        <p15:guide id="8" orient="horz" pos="3117">
          <p15:clr>
            <a:srgbClr val="FBAE40"/>
          </p15:clr>
        </p15:guide>
        <p15:guide id="9" pos="5647">
          <p15:clr>
            <a:srgbClr val="FBAE40"/>
          </p15:clr>
        </p15:guide>
        <p15:guide id="10" pos="24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Agenda-B">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D505439E-C36F-D343-AA6B-B6887833586F}"/>
              </a:ext>
            </a:extLst>
          </p:cNvPr>
          <p:cNvSpPr txBox="1"/>
          <p:nvPr userDrawn="1"/>
        </p:nvSpPr>
        <p:spPr>
          <a:xfrm>
            <a:off x="18976" y="4879547"/>
            <a:ext cx="25368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2025 | Lakshmikumaran &amp; Sridharan</a:t>
            </a:r>
          </a:p>
        </p:txBody>
      </p:sp>
      <p:sp>
        <p:nvSpPr>
          <p:cNvPr id="20" name="TextBox 19">
            <a:extLst>
              <a:ext uri="{FF2B5EF4-FFF2-40B4-BE49-F238E27FC236}">
                <a16:creationId xmlns:a16="http://schemas.microsoft.com/office/drawing/2014/main" id="{BDD1FEA0-4813-5B4D-816A-D9A846B3E521}"/>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a:t>
            </a:r>
            <a:fld id="{C3E422BB-8672-794B-8219-0F273464E628}" type="slidenum">
              <a:rPr lang="en-US" sz="800" b="0" i="0" cap="none" spc="100" baseline="0" smtClean="0">
                <a:solidFill>
                  <a:schemeClr val="bg1">
                    <a:lumMod val="50000"/>
                  </a:schemeClr>
                </a:solidFill>
                <a:latin typeface="Kobern" pitchFamily="2" charset="77"/>
                <a:ea typeface="Cambria Math" panose="020405030504060302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bg1">
                  <a:lumMod val="50000"/>
                </a:schemeClr>
              </a:solidFill>
              <a:latin typeface="Kobern" pitchFamily="2" charset="77"/>
              <a:ea typeface="Cambria Math" panose="02040503050406030204" pitchFamily="18" charset="0"/>
            </a:endParaRPr>
          </a:p>
        </p:txBody>
      </p:sp>
      <p:sp>
        <p:nvSpPr>
          <p:cNvPr id="23" name="Text Placeholder 9">
            <a:extLst>
              <a:ext uri="{FF2B5EF4-FFF2-40B4-BE49-F238E27FC236}">
                <a16:creationId xmlns:a16="http://schemas.microsoft.com/office/drawing/2014/main" id="{387CC9BC-559B-3A44-B23C-F74A0D4AE33A}"/>
              </a:ext>
            </a:extLst>
          </p:cNvPr>
          <p:cNvSpPr>
            <a:spLocks noGrp="1"/>
          </p:cNvSpPr>
          <p:nvPr>
            <p:ph type="body" sz="quarter" idx="11"/>
          </p:nvPr>
        </p:nvSpPr>
        <p:spPr>
          <a:xfrm>
            <a:off x="238308" y="949764"/>
            <a:ext cx="8597082" cy="3755443"/>
          </a:xfrm>
          <a:prstGeom prst="rect">
            <a:avLst/>
          </a:prstGeom>
        </p:spPr>
        <p:txBody>
          <a:bodyPr anchor="t"/>
          <a:lstStyle>
            <a:lvl1pPr marL="285750" marR="0" indent="-285750" algn="l" defTabSz="914400" rtl="0" eaLnBrk="1" fontAlgn="auto" latinLnBrk="1" hangingPunct="1">
              <a:lnSpc>
                <a:spcPct val="100000"/>
              </a:lnSpc>
              <a:spcBef>
                <a:spcPct val="20000"/>
              </a:spcBef>
              <a:spcAft>
                <a:spcPts val="300"/>
              </a:spcAft>
              <a:buClr>
                <a:srgbClr val="F3723D"/>
              </a:buClr>
              <a:buSzTx/>
              <a:buFont typeface="Arial" panose="020B0604020202020204" pitchFamily="34" charset="0"/>
              <a:buChar char="•"/>
              <a:tabLst/>
              <a:defRPr lang="en-GB" altLang="ko-KR" sz="1600" kern="1200" dirty="0">
                <a:solidFill>
                  <a:schemeClr val="bg1"/>
                </a:solidFill>
                <a:latin typeface="Kobern" pitchFamily="2" charset="77"/>
                <a:ea typeface="+mn-ea"/>
                <a:cs typeface="+mn-cs"/>
              </a:defRPr>
            </a:lvl1pPr>
            <a:lvl2pPr marL="74295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600" kern="1200" dirty="0">
                <a:solidFill>
                  <a:schemeClr val="bg1"/>
                </a:solidFill>
                <a:latin typeface="Kobern" pitchFamily="2" charset="77"/>
                <a:ea typeface="+mn-ea"/>
                <a:cs typeface="+mn-cs"/>
              </a:defRPr>
            </a:lvl2pPr>
            <a:lvl3pPr marL="114300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600" kern="1200" dirty="0">
                <a:solidFill>
                  <a:schemeClr val="bg1"/>
                </a:solidFill>
                <a:latin typeface="Kobern" pitchFamily="2" charset="77"/>
                <a:ea typeface="+mn-ea"/>
                <a:cs typeface="+mn-cs"/>
              </a:defRPr>
            </a:lvl3pPr>
          </a:lstStyle>
          <a:p>
            <a:pPr lvl="0"/>
            <a:r>
              <a:rPr lang="en-GB" altLang="ko-KR"/>
              <a:t>Click to edit Master text styles</a:t>
            </a:r>
          </a:p>
          <a:p>
            <a:pPr lvl="1"/>
            <a:r>
              <a:rPr lang="en-GB" altLang="ko-KR"/>
              <a:t>Second level</a:t>
            </a:r>
          </a:p>
          <a:p>
            <a:pPr lvl="2"/>
            <a:r>
              <a:rPr lang="en-GB" altLang="ko-KR"/>
              <a:t>Third level</a:t>
            </a:r>
          </a:p>
        </p:txBody>
      </p:sp>
      <p:cxnSp>
        <p:nvCxnSpPr>
          <p:cNvPr id="24" name="Straight Connector 23">
            <a:extLst>
              <a:ext uri="{FF2B5EF4-FFF2-40B4-BE49-F238E27FC236}">
                <a16:creationId xmlns:a16="http://schemas.microsoft.com/office/drawing/2014/main" id="{D9242D3D-F19F-3243-A3BB-FA29D395523C}"/>
              </a:ext>
            </a:extLst>
          </p:cNvPr>
          <p:cNvCxnSpPr>
            <a:cxnSpLocks/>
          </p:cNvCxnSpPr>
          <p:nvPr userDrawn="1"/>
        </p:nvCxnSpPr>
        <p:spPr>
          <a:xfrm flipH="1">
            <a:off x="323850" y="825957"/>
            <a:ext cx="83592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25" name="Text Placeholder 9">
            <a:extLst>
              <a:ext uri="{FF2B5EF4-FFF2-40B4-BE49-F238E27FC236}">
                <a16:creationId xmlns:a16="http://schemas.microsoft.com/office/drawing/2014/main" id="{83B32E64-F455-CC48-8ACE-AEC25BE20FAC}"/>
              </a:ext>
            </a:extLst>
          </p:cNvPr>
          <p:cNvSpPr>
            <a:spLocks noGrp="1"/>
          </p:cNvSpPr>
          <p:nvPr>
            <p:ph type="body" sz="quarter" idx="13"/>
          </p:nvPr>
        </p:nvSpPr>
        <p:spPr>
          <a:xfrm>
            <a:off x="223068" y="304800"/>
            <a:ext cx="8597082" cy="460507"/>
          </a:xfrm>
          <a:prstGeom prst="rect">
            <a:avLst/>
          </a:prstGeom>
        </p:spPr>
        <p:txBody>
          <a:bodyPr anchor="t"/>
          <a:lstStyle>
            <a:lvl1pPr marL="0" indent="0" algn="l" defTabSz="914400" rtl="0" eaLnBrk="1" latinLnBrk="1" hangingPunct="1">
              <a:spcBef>
                <a:spcPts val="0"/>
              </a:spcBef>
              <a:buNone/>
              <a:defRPr lang="en-GB" altLang="ko-KR" sz="2400" kern="1200" dirty="0">
                <a:solidFill>
                  <a:schemeClr val="bg1"/>
                </a:solidFill>
                <a:latin typeface="Kobern" pitchFamily="2" charset="77"/>
                <a:ea typeface="+mn-ea"/>
                <a:cs typeface="+mn-cs"/>
              </a:defRPr>
            </a:lvl1pPr>
          </a:lstStyle>
          <a:p>
            <a:pPr lvl="0"/>
            <a:r>
              <a:rPr lang="en-GB" altLang="ko-KR"/>
              <a:t>Click to edit Master text style</a:t>
            </a:r>
          </a:p>
        </p:txBody>
      </p:sp>
      <p:sp>
        <p:nvSpPr>
          <p:cNvPr id="11" name="TextBox 10">
            <a:extLst>
              <a:ext uri="{FF2B5EF4-FFF2-40B4-BE49-F238E27FC236}">
                <a16:creationId xmlns:a16="http://schemas.microsoft.com/office/drawing/2014/main" id="{776D9A2F-E6E3-A744-9784-220EBF1917CA}"/>
              </a:ext>
            </a:extLst>
          </p:cNvPr>
          <p:cNvSpPr txBox="1"/>
          <p:nvPr userDrawn="1"/>
        </p:nvSpPr>
        <p:spPr>
          <a:xfrm>
            <a:off x="3600400" y="4879547"/>
            <a:ext cx="194320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all" spc="200" baseline="0">
                <a:solidFill>
                  <a:schemeClr val="bg1">
                    <a:lumMod val="50000"/>
                  </a:schemeClr>
                </a:solidFill>
                <a:latin typeface="Kobern" pitchFamily="2" charset="77"/>
                <a:ea typeface="Cambria Math" panose="02040503050406030204" pitchFamily="18" charset="0"/>
              </a:rPr>
              <a:t>Strictly Confidential </a:t>
            </a:r>
          </a:p>
        </p:txBody>
      </p:sp>
    </p:spTree>
    <p:extLst>
      <p:ext uri="{BB962C8B-B14F-4D97-AF65-F5344CB8AC3E}">
        <p14:creationId xmlns:p14="http://schemas.microsoft.com/office/powerpoint/2010/main" val="15970747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Agenda-B">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D9242D3D-F19F-3243-A3BB-FA29D395523C}"/>
              </a:ext>
            </a:extLst>
          </p:cNvPr>
          <p:cNvCxnSpPr>
            <a:cxnSpLocks/>
          </p:cNvCxnSpPr>
          <p:nvPr userDrawn="1"/>
        </p:nvCxnSpPr>
        <p:spPr>
          <a:xfrm flipH="1">
            <a:off x="323850" y="825957"/>
            <a:ext cx="83592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25" name="Text Placeholder 9">
            <a:extLst>
              <a:ext uri="{FF2B5EF4-FFF2-40B4-BE49-F238E27FC236}">
                <a16:creationId xmlns:a16="http://schemas.microsoft.com/office/drawing/2014/main" id="{83B32E64-F455-CC48-8ACE-AEC25BE20FAC}"/>
              </a:ext>
            </a:extLst>
          </p:cNvPr>
          <p:cNvSpPr>
            <a:spLocks noGrp="1"/>
          </p:cNvSpPr>
          <p:nvPr>
            <p:ph type="body" sz="quarter" idx="13"/>
          </p:nvPr>
        </p:nvSpPr>
        <p:spPr>
          <a:xfrm>
            <a:off x="223068" y="304800"/>
            <a:ext cx="8597082" cy="460507"/>
          </a:xfrm>
          <a:prstGeom prst="rect">
            <a:avLst/>
          </a:prstGeom>
        </p:spPr>
        <p:txBody>
          <a:bodyPr anchor="t"/>
          <a:lstStyle>
            <a:lvl1pPr marL="0" indent="0" algn="l" defTabSz="914400" rtl="0" eaLnBrk="1" latinLnBrk="1" hangingPunct="1">
              <a:spcBef>
                <a:spcPts val="0"/>
              </a:spcBef>
              <a:buNone/>
              <a:defRPr lang="en-GB" altLang="ko-KR" sz="2400" kern="1200" dirty="0">
                <a:solidFill>
                  <a:schemeClr val="bg1"/>
                </a:solidFill>
                <a:latin typeface="Kobern" pitchFamily="2" charset="77"/>
                <a:ea typeface="+mn-ea"/>
                <a:cs typeface="+mn-cs"/>
              </a:defRPr>
            </a:lvl1pPr>
          </a:lstStyle>
          <a:p>
            <a:pPr lvl="0"/>
            <a:r>
              <a:rPr lang="en-GB" altLang="ko-KR"/>
              <a:t>Click to edit Master text style</a:t>
            </a:r>
          </a:p>
        </p:txBody>
      </p:sp>
      <p:graphicFrame>
        <p:nvGraphicFramePr>
          <p:cNvPr id="11" name="Table 10">
            <a:extLst>
              <a:ext uri="{FF2B5EF4-FFF2-40B4-BE49-F238E27FC236}">
                <a16:creationId xmlns:a16="http://schemas.microsoft.com/office/drawing/2014/main" id="{52C98A82-EDC9-1042-A6B2-0FE16F40BC44}"/>
              </a:ext>
            </a:extLst>
          </p:cNvPr>
          <p:cNvGraphicFramePr>
            <a:graphicFrameLocks noGrp="1"/>
          </p:cNvGraphicFramePr>
          <p:nvPr userDrawn="1">
            <p:extLst>
              <p:ext uri="{D42A27DB-BD31-4B8C-83A1-F6EECF244321}">
                <p14:modId xmlns:p14="http://schemas.microsoft.com/office/powerpoint/2010/main" val="795846818"/>
              </p:ext>
            </p:extLst>
          </p:nvPr>
        </p:nvGraphicFramePr>
        <p:xfrm>
          <a:off x="323494" y="1108406"/>
          <a:ext cx="8395148" cy="2897170"/>
        </p:xfrm>
        <a:graphic>
          <a:graphicData uri="http://schemas.openxmlformats.org/drawingml/2006/table">
            <a:tbl>
              <a:tblPr firstRow="1" bandRow="1">
                <a:tableStyleId>{2D5ABB26-0587-4C30-8999-92F81FD0307C}</a:tableStyleId>
              </a:tblPr>
              <a:tblGrid>
                <a:gridCol w="1534567">
                  <a:extLst>
                    <a:ext uri="{9D8B030D-6E8A-4147-A177-3AD203B41FA5}">
                      <a16:colId xmlns:a16="http://schemas.microsoft.com/office/drawing/2014/main" val="1463577077"/>
                    </a:ext>
                  </a:extLst>
                </a:gridCol>
                <a:gridCol w="1689811">
                  <a:extLst>
                    <a:ext uri="{9D8B030D-6E8A-4147-A177-3AD203B41FA5}">
                      <a16:colId xmlns:a16="http://schemas.microsoft.com/office/drawing/2014/main" val="1096806757"/>
                    </a:ext>
                  </a:extLst>
                </a:gridCol>
                <a:gridCol w="2531059">
                  <a:extLst>
                    <a:ext uri="{9D8B030D-6E8A-4147-A177-3AD203B41FA5}">
                      <a16:colId xmlns:a16="http://schemas.microsoft.com/office/drawing/2014/main" val="925002539"/>
                    </a:ext>
                  </a:extLst>
                </a:gridCol>
                <a:gridCol w="2639711">
                  <a:extLst>
                    <a:ext uri="{9D8B030D-6E8A-4147-A177-3AD203B41FA5}">
                      <a16:colId xmlns:a16="http://schemas.microsoft.com/office/drawing/2014/main" val="2774645919"/>
                    </a:ext>
                  </a:extLst>
                </a:gridCol>
              </a:tblGrid>
              <a:tr h="344039">
                <a:tc>
                  <a:txBody>
                    <a:bodyPr/>
                    <a:lstStyle/>
                    <a:p>
                      <a:pPr marL="0" algn="l" defTabSz="1219170" rtl="0" eaLnBrk="1" latinLnBrk="1" hangingPunct="1">
                        <a:spcAft>
                          <a:spcPts val="0"/>
                        </a:spcAft>
                      </a:pPr>
                      <a:r>
                        <a:rPr lang="en-US" sz="1300" kern="1200">
                          <a:solidFill>
                            <a:srgbClr val="F3723B"/>
                          </a:solidFill>
                          <a:effectLst/>
                          <a:latin typeface="Kobern" pitchFamily="2" charset="77"/>
                        </a:rPr>
                        <a:t>Heading</a:t>
                      </a:r>
                      <a:endParaRPr lang="en-IN" sz="1300" b="1" kern="1200">
                        <a:solidFill>
                          <a:srgbClr val="F3723B"/>
                        </a:solidFill>
                        <a:effectLst/>
                        <a:latin typeface="Kobern Bold" pitchFamily="2" charset="77"/>
                        <a:cs typeface="Times New Roman" panose="02020603050405020304" pitchFamily="18" charset="0"/>
                      </a:endParaRPr>
                    </a:p>
                  </a:txBody>
                  <a:tcP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tc>
                  <a:txBody>
                    <a:bodyPr/>
                    <a:lstStyle/>
                    <a:p>
                      <a:pPr marL="0" algn="l" defTabSz="1219170" rtl="0" eaLnBrk="1" latinLnBrk="1" hangingPunct="1">
                        <a:spcAft>
                          <a:spcPts val="0"/>
                        </a:spcAft>
                      </a:pPr>
                      <a:r>
                        <a:rPr lang="en-US" sz="1300" kern="1200">
                          <a:solidFill>
                            <a:srgbClr val="F3723B"/>
                          </a:solidFill>
                          <a:effectLst/>
                          <a:latin typeface="Kobern" pitchFamily="2" charset="77"/>
                        </a:rPr>
                        <a:t>Heading</a:t>
                      </a:r>
                      <a:endParaRPr lang="en-IN" sz="1300" b="1" kern="1200">
                        <a:solidFill>
                          <a:srgbClr val="F3723B"/>
                        </a:solidFill>
                        <a:effectLst/>
                        <a:latin typeface="Kobern Bold" pitchFamily="2" charset="77"/>
                        <a:cs typeface="Times New Roman" panose="02020603050405020304" pitchFamily="18" charset="0"/>
                      </a:endParaRPr>
                    </a:p>
                  </a:txBody>
                  <a:tcP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tc>
                  <a:txBody>
                    <a:bodyPr/>
                    <a:lstStyle/>
                    <a:p>
                      <a:pPr marL="0" algn="l" defTabSz="1219170" rtl="0" eaLnBrk="1" latinLnBrk="1" hangingPunct="1">
                        <a:spcAft>
                          <a:spcPts val="0"/>
                        </a:spcAft>
                      </a:pPr>
                      <a:r>
                        <a:rPr lang="en-US" sz="1300" kern="1200">
                          <a:solidFill>
                            <a:srgbClr val="F3723B"/>
                          </a:solidFill>
                          <a:effectLst/>
                          <a:latin typeface="Kobern" pitchFamily="2" charset="77"/>
                        </a:rPr>
                        <a:t>Heading</a:t>
                      </a:r>
                      <a:endParaRPr lang="en-IN" sz="1300" b="1" kern="1200">
                        <a:solidFill>
                          <a:srgbClr val="F3723B"/>
                        </a:solidFill>
                        <a:effectLst/>
                        <a:latin typeface="Kobern Bold" pitchFamily="2" charset="77"/>
                        <a:cs typeface="Times New Roman" panose="02020603050405020304" pitchFamily="18" charset="0"/>
                      </a:endParaRPr>
                    </a:p>
                  </a:txBody>
                  <a:tcP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tc>
                  <a:txBody>
                    <a:bodyPr/>
                    <a:lstStyle/>
                    <a:p>
                      <a:pPr marL="0" algn="l" defTabSz="1219170" rtl="0" eaLnBrk="1" latinLnBrk="1" hangingPunct="1">
                        <a:spcAft>
                          <a:spcPts val="0"/>
                        </a:spcAft>
                      </a:pPr>
                      <a:r>
                        <a:rPr lang="en-US" sz="1300" kern="1200">
                          <a:solidFill>
                            <a:srgbClr val="F3723B"/>
                          </a:solidFill>
                          <a:effectLst/>
                          <a:latin typeface="Kobern" pitchFamily="2" charset="77"/>
                        </a:rPr>
                        <a:t>Heading</a:t>
                      </a:r>
                      <a:endParaRPr lang="en-IN" sz="1300" b="1" kern="1200">
                        <a:solidFill>
                          <a:srgbClr val="F3723B"/>
                        </a:solidFill>
                        <a:effectLst/>
                        <a:latin typeface="Kobern Bold" pitchFamily="2" charset="77"/>
                        <a:cs typeface="Times New Roman" panose="02020603050405020304" pitchFamily="18" charset="0"/>
                      </a:endParaRPr>
                    </a:p>
                  </a:txBody>
                  <a:tcP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extLst>
                  <a:ext uri="{0D108BD9-81ED-4DB2-BD59-A6C34878D82A}">
                    <a16:rowId xmlns:a16="http://schemas.microsoft.com/office/drawing/2014/main" val="3744247121"/>
                  </a:ext>
                </a:extLst>
              </a:tr>
              <a:tr h="814829">
                <a:tc>
                  <a:txBody>
                    <a:bodyPr/>
                    <a:lstStyle/>
                    <a:p>
                      <a:pPr marL="0" algn="l" defTabSz="1219170" rtl="0" eaLnBrk="1" latinLnBrk="1" hangingPunct="1">
                        <a:spcAft>
                          <a:spcPts val="0"/>
                        </a:spcAft>
                      </a:pPr>
                      <a:r>
                        <a:rPr lang="en-US" sz="1300" kern="1200">
                          <a:solidFill>
                            <a:schemeClr val="bg1"/>
                          </a:solidFill>
                          <a:effectLst/>
                          <a:latin typeface="Kobern" pitchFamily="2" charset="77"/>
                        </a:rPr>
                        <a:t>Lorem Ipsum</a:t>
                      </a:r>
                      <a:endParaRPr lang="en-IN" sz="1300" kern="1200">
                        <a:solidFill>
                          <a:schemeClr val="bg1"/>
                        </a:solidFill>
                        <a:effectLst/>
                        <a:latin typeface="Kobern" pitchFamily="2" charset="77"/>
                        <a:ea typeface="+mn-ea"/>
                        <a:cs typeface="Times New Roman" panose="02020603050405020304" pitchFamily="18" charset="0"/>
                      </a:endParaRPr>
                    </a:p>
                  </a:txBody>
                  <a:tcP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tc>
                  <a:txBody>
                    <a:bodyPr/>
                    <a:lstStyle/>
                    <a:p>
                      <a:pPr marL="0" algn="l" defTabSz="1219170" rtl="0" eaLnBrk="1" latinLnBrk="1" hangingPunct="1">
                        <a:spcAft>
                          <a:spcPts val="0"/>
                        </a:spcAft>
                      </a:pPr>
                      <a:r>
                        <a:rPr lang="en-US" sz="1300" kern="1200">
                          <a:solidFill>
                            <a:schemeClr val="bg1"/>
                          </a:solidFill>
                          <a:effectLst/>
                          <a:latin typeface="Kobern" pitchFamily="2" charset="77"/>
                        </a:rPr>
                        <a:t>Lorem Ipsum</a:t>
                      </a:r>
                      <a:endParaRPr lang="en-IN" sz="1300" kern="1200">
                        <a:solidFill>
                          <a:schemeClr val="bg1"/>
                        </a:solidFill>
                        <a:effectLst/>
                        <a:latin typeface="Kobern" pitchFamily="2" charset="77"/>
                        <a:ea typeface="+mn-ea"/>
                        <a:cs typeface="Times New Roman" panose="02020603050405020304" pitchFamily="18" charset="0"/>
                      </a:endParaRPr>
                    </a:p>
                  </a:txBody>
                  <a:tcP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tc>
                  <a:txBody>
                    <a:bodyPr/>
                    <a:lstStyle/>
                    <a:p>
                      <a:pPr marL="0" algn="l" defTabSz="1219170" rtl="0" eaLnBrk="1" latinLnBrk="1" hangingPunct="1">
                        <a:spcAft>
                          <a:spcPts val="0"/>
                        </a:spcAft>
                      </a:pPr>
                      <a:r>
                        <a:rPr lang="en-US" sz="1300" kern="1200">
                          <a:solidFill>
                            <a:schemeClr val="bg1"/>
                          </a:solidFill>
                          <a:effectLst/>
                          <a:latin typeface="Kobern" pitchFamily="2" charset="77"/>
                        </a:rPr>
                        <a:t>Lorem Ipsum</a:t>
                      </a:r>
                      <a:endParaRPr lang="en-IN" sz="1300" kern="1200">
                        <a:solidFill>
                          <a:schemeClr val="bg1"/>
                        </a:solidFill>
                        <a:effectLst/>
                        <a:latin typeface="Kobern" pitchFamily="2" charset="77"/>
                        <a:ea typeface="+mn-ea"/>
                        <a:cs typeface="Times New Roman" panose="02020603050405020304" pitchFamily="18" charset="0"/>
                      </a:endParaRPr>
                    </a:p>
                  </a:txBody>
                  <a:tcP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tc>
                  <a:txBody>
                    <a:bodyPr/>
                    <a:lstStyle/>
                    <a:p>
                      <a:pPr marL="0" algn="l" defTabSz="1219170" rtl="0" eaLnBrk="1" latinLnBrk="1" hangingPunct="1">
                        <a:spcAft>
                          <a:spcPts val="0"/>
                        </a:spcAft>
                      </a:pPr>
                      <a:r>
                        <a:rPr lang="en-US" sz="1300" kern="1200">
                          <a:solidFill>
                            <a:schemeClr val="bg1"/>
                          </a:solidFill>
                          <a:effectLst/>
                          <a:latin typeface="Kobern" pitchFamily="2" charset="77"/>
                        </a:rPr>
                        <a:t>Lorem Ipsum</a:t>
                      </a:r>
                      <a:endParaRPr lang="en-IN" sz="1300" kern="1200">
                        <a:solidFill>
                          <a:schemeClr val="bg1"/>
                        </a:solidFill>
                        <a:effectLst/>
                        <a:latin typeface="Kobern" pitchFamily="2" charset="77"/>
                        <a:ea typeface="+mn-ea"/>
                        <a:cs typeface="Times New Roman" panose="02020603050405020304" pitchFamily="18" charset="0"/>
                      </a:endParaRPr>
                    </a:p>
                  </a:txBody>
                  <a:tcP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extLst>
                  <a:ext uri="{0D108BD9-81ED-4DB2-BD59-A6C34878D82A}">
                    <a16:rowId xmlns:a16="http://schemas.microsoft.com/office/drawing/2014/main" val="49650192"/>
                  </a:ext>
                </a:extLst>
              </a:tr>
              <a:tr h="579434">
                <a:tc>
                  <a:txBody>
                    <a:bodyPr/>
                    <a:lstStyle/>
                    <a:p>
                      <a:pPr marL="0" algn="l" defTabSz="1219170" rtl="0" eaLnBrk="1" latinLnBrk="1" hangingPunct="1">
                        <a:spcAft>
                          <a:spcPts val="0"/>
                        </a:spcAft>
                      </a:pPr>
                      <a:r>
                        <a:rPr lang="en-US" sz="1300" kern="1200">
                          <a:solidFill>
                            <a:schemeClr val="bg1"/>
                          </a:solidFill>
                          <a:effectLst/>
                          <a:latin typeface="Kobern" pitchFamily="2" charset="77"/>
                        </a:rPr>
                        <a:t>Lorem Ipsum</a:t>
                      </a:r>
                      <a:endParaRPr lang="en-IN" sz="1300" kern="1200">
                        <a:solidFill>
                          <a:schemeClr val="bg1"/>
                        </a:solidFill>
                        <a:effectLst/>
                        <a:latin typeface="Kobern" pitchFamily="2" charset="77"/>
                        <a:ea typeface="+mn-ea"/>
                        <a:cs typeface="Times New Roman" panose="02020603050405020304" pitchFamily="18" charset="0"/>
                      </a:endParaRPr>
                    </a:p>
                  </a:txBody>
                  <a:tcP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tc>
                  <a:txBody>
                    <a:bodyPr/>
                    <a:lstStyle/>
                    <a:p>
                      <a:pPr marL="0" algn="l" defTabSz="1219170" rtl="0" eaLnBrk="1" latinLnBrk="1" hangingPunct="1">
                        <a:spcAft>
                          <a:spcPts val="0"/>
                        </a:spcAft>
                      </a:pPr>
                      <a:r>
                        <a:rPr lang="en-US" sz="1300" kern="1200">
                          <a:solidFill>
                            <a:schemeClr val="bg1"/>
                          </a:solidFill>
                          <a:effectLst/>
                          <a:latin typeface="Kobern" pitchFamily="2" charset="77"/>
                        </a:rPr>
                        <a:t>Lorem Ipsum</a:t>
                      </a:r>
                      <a:endParaRPr lang="en-IN" sz="1300" kern="1200">
                        <a:solidFill>
                          <a:schemeClr val="bg1"/>
                        </a:solidFill>
                        <a:effectLst/>
                        <a:latin typeface="Kobern" pitchFamily="2" charset="77"/>
                        <a:ea typeface="+mn-ea"/>
                        <a:cs typeface="Times New Roman" panose="02020603050405020304" pitchFamily="18" charset="0"/>
                      </a:endParaRPr>
                    </a:p>
                  </a:txBody>
                  <a:tcP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tc>
                  <a:txBody>
                    <a:bodyPr/>
                    <a:lstStyle/>
                    <a:p>
                      <a:pPr marL="0" algn="l" defTabSz="1219170" rtl="0" eaLnBrk="1" latinLnBrk="1" hangingPunct="1">
                        <a:spcAft>
                          <a:spcPts val="0"/>
                        </a:spcAft>
                      </a:pPr>
                      <a:r>
                        <a:rPr lang="en-US" sz="1300" kern="1200">
                          <a:solidFill>
                            <a:schemeClr val="bg1"/>
                          </a:solidFill>
                          <a:effectLst/>
                          <a:latin typeface="Kobern" pitchFamily="2" charset="77"/>
                        </a:rPr>
                        <a:t>Lorem Ipsum</a:t>
                      </a:r>
                      <a:endParaRPr lang="en-IN" sz="1300" kern="1200">
                        <a:solidFill>
                          <a:schemeClr val="bg1"/>
                        </a:solidFill>
                        <a:effectLst/>
                        <a:latin typeface="Kobern" pitchFamily="2" charset="77"/>
                        <a:ea typeface="+mn-ea"/>
                        <a:cs typeface="Times New Roman" panose="02020603050405020304" pitchFamily="18" charset="0"/>
                      </a:endParaRPr>
                    </a:p>
                  </a:txBody>
                  <a:tcP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tc>
                  <a:txBody>
                    <a:bodyPr/>
                    <a:lstStyle/>
                    <a:p>
                      <a:pPr marL="0" algn="l" defTabSz="1219170" rtl="0" eaLnBrk="1" latinLnBrk="1" hangingPunct="1">
                        <a:spcAft>
                          <a:spcPts val="0"/>
                        </a:spcAft>
                      </a:pPr>
                      <a:r>
                        <a:rPr lang="en-US" sz="1300" kern="1200">
                          <a:solidFill>
                            <a:schemeClr val="bg1"/>
                          </a:solidFill>
                          <a:effectLst/>
                          <a:latin typeface="Kobern" pitchFamily="2" charset="77"/>
                        </a:rPr>
                        <a:t>Lorem Ipsum</a:t>
                      </a:r>
                      <a:endParaRPr lang="en-IN" sz="1300" kern="1200">
                        <a:solidFill>
                          <a:schemeClr val="bg1"/>
                        </a:solidFill>
                        <a:effectLst/>
                        <a:latin typeface="Kobern" pitchFamily="2" charset="77"/>
                        <a:ea typeface="+mn-ea"/>
                        <a:cs typeface="Times New Roman" panose="02020603050405020304" pitchFamily="18" charset="0"/>
                      </a:endParaRPr>
                    </a:p>
                  </a:txBody>
                  <a:tcP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extLst>
                  <a:ext uri="{0D108BD9-81ED-4DB2-BD59-A6C34878D82A}">
                    <a16:rowId xmlns:a16="http://schemas.microsoft.com/office/drawing/2014/main" val="925625828"/>
                  </a:ext>
                </a:extLst>
              </a:tr>
              <a:tr h="579434">
                <a:tc>
                  <a:txBody>
                    <a:bodyPr/>
                    <a:lstStyle/>
                    <a:p>
                      <a:pPr marL="0" algn="l" defTabSz="1219170" rtl="0" eaLnBrk="1" latinLnBrk="1" hangingPunct="1">
                        <a:spcAft>
                          <a:spcPts val="0"/>
                        </a:spcAft>
                      </a:pPr>
                      <a:r>
                        <a:rPr lang="en-US" sz="1300" kern="1200">
                          <a:solidFill>
                            <a:schemeClr val="bg1"/>
                          </a:solidFill>
                          <a:effectLst/>
                          <a:latin typeface="Kobern" pitchFamily="2" charset="77"/>
                        </a:rPr>
                        <a:t>Lorem Ipsum</a:t>
                      </a:r>
                      <a:endParaRPr lang="en-IN" sz="1300" kern="1200">
                        <a:solidFill>
                          <a:schemeClr val="bg1"/>
                        </a:solidFill>
                        <a:effectLst/>
                        <a:latin typeface="Kobern" pitchFamily="2" charset="77"/>
                        <a:ea typeface="+mn-ea"/>
                        <a:cs typeface="Times New Roman" panose="02020603050405020304" pitchFamily="18" charset="0"/>
                      </a:endParaRPr>
                    </a:p>
                  </a:txBody>
                  <a:tcP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tc>
                  <a:txBody>
                    <a:bodyPr/>
                    <a:lstStyle/>
                    <a:p>
                      <a:pPr marL="0" algn="l" defTabSz="1219170" rtl="0" eaLnBrk="1" latinLnBrk="1" hangingPunct="1">
                        <a:spcAft>
                          <a:spcPts val="0"/>
                        </a:spcAft>
                      </a:pPr>
                      <a:r>
                        <a:rPr lang="en-US" sz="1300" kern="1200">
                          <a:solidFill>
                            <a:schemeClr val="bg1"/>
                          </a:solidFill>
                          <a:effectLst/>
                          <a:latin typeface="Kobern" pitchFamily="2" charset="77"/>
                        </a:rPr>
                        <a:t>Lorem Ipsum</a:t>
                      </a:r>
                      <a:endParaRPr lang="en-IN" sz="1300" kern="1200">
                        <a:solidFill>
                          <a:schemeClr val="bg1"/>
                        </a:solidFill>
                        <a:effectLst/>
                        <a:latin typeface="Kobern" pitchFamily="2" charset="77"/>
                        <a:ea typeface="+mn-ea"/>
                        <a:cs typeface="Times New Roman" panose="02020603050405020304" pitchFamily="18" charset="0"/>
                      </a:endParaRPr>
                    </a:p>
                  </a:txBody>
                  <a:tcP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tc>
                  <a:txBody>
                    <a:bodyPr/>
                    <a:lstStyle/>
                    <a:p>
                      <a:pPr marL="0" algn="l" defTabSz="1219170" rtl="0" eaLnBrk="1" latinLnBrk="1" hangingPunct="1">
                        <a:spcAft>
                          <a:spcPts val="0"/>
                        </a:spcAft>
                      </a:pPr>
                      <a:r>
                        <a:rPr lang="en-US" sz="1300" kern="1200">
                          <a:solidFill>
                            <a:schemeClr val="bg1"/>
                          </a:solidFill>
                          <a:effectLst/>
                          <a:latin typeface="Kobern" pitchFamily="2" charset="77"/>
                        </a:rPr>
                        <a:t>Lorem Ipsum</a:t>
                      </a:r>
                      <a:endParaRPr lang="en-IN" sz="1300" kern="1200">
                        <a:solidFill>
                          <a:schemeClr val="bg1"/>
                        </a:solidFill>
                        <a:effectLst/>
                        <a:latin typeface="Kobern" pitchFamily="2" charset="77"/>
                        <a:ea typeface="+mn-ea"/>
                        <a:cs typeface="Times New Roman" panose="02020603050405020304" pitchFamily="18" charset="0"/>
                      </a:endParaRPr>
                    </a:p>
                  </a:txBody>
                  <a:tcP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tc>
                  <a:txBody>
                    <a:bodyPr/>
                    <a:lstStyle/>
                    <a:p>
                      <a:pPr marL="0" algn="l" defTabSz="1219170" rtl="0" eaLnBrk="1" latinLnBrk="1" hangingPunct="1">
                        <a:spcAft>
                          <a:spcPts val="0"/>
                        </a:spcAft>
                      </a:pPr>
                      <a:r>
                        <a:rPr lang="en-US" sz="1300" kern="1200">
                          <a:solidFill>
                            <a:schemeClr val="bg1"/>
                          </a:solidFill>
                          <a:effectLst/>
                          <a:latin typeface="Kobern" pitchFamily="2" charset="77"/>
                        </a:rPr>
                        <a:t>Lorem Ipsum</a:t>
                      </a:r>
                      <a:endParaRPr lang="en-IN" sz="1300" kern="1200">
                        <a:solidFill>
                          <a:schemeClr val="bg1"/>
                        </a:solidFill>
                        <a:effectLst/>
                        <a:latin typeface="Kobern" pitchFamily="2" charset="77"/>
                        <a:ea typeface="+mn-ea"/>
                        <a:cs typeface="Times New Roman" panose="02020603050405020304" pitchFamily="18" charset="0"/>
                      </a:endParaRPr>
                    </a:p>
                  </a:txBody>
                  <a:tcP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extLst>
                  <a:ext uri="{0D108BD9-81ED-4DB2-BD59-A6C34878D82A}">
                    <a16:rowId xmlns:a16="http://schemas.microsoft.com/office/drawing/2014/main" val="87792497"/>
                  </a:ext>
                </a:extLst>
              </a:tr>
              <a:tr h="579434">
                <a:tc>
                  <a:txBody>
                    <a:bodyPr/>
                    <a:lstStyle/>
                    <a:p>
                      <a:pPr marL="0" algn="l" defTabSz="1219170" rtl="0" eaLnBrk="1" latinLnBrk="1" hangingPunct="1">
                        <a:spcAft>
                          <a:spcPts val="0"/>
                        </a:spcAft>
                      </a:pPr>
                      <a:r>
                        <a:rPr lang="en-US" sz="1300" kern="1200">
                          <a:solidFill>
                            <a:schemeClr val="bg1"/>
                          </a:solidFill>
                          <a:effectLst/>
                          <a:latin typeface="Kobern" pitchFamily="2" charset="77"/>
                        </a:rPr>
                        <a:t>Lorem Ipsum</a:t>
                      </a:r>
                      <a:endParaRPr lang="en-IN" sz="1300" kern="1200">
                        <a:solidFill>
                          <a:schemeClr val="bg1"/>
                        </a:solidFill>
                        <a:effectLst/>
                        <a:latin typeface="Kobern" pitchFamily="2" charset="77"/>
                        <a:ea typeface="+mn-ea"/>
                        <a:cs typeface="Times New Roman" panose="02020603050405020304" pitchFamily="18" charset="0"/>
                      </a:endParaRPr>
                    </a:p>
                  </a:txBody>
                  <a:tcP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tc>
                  <a:txBody>
                    <a:bodyPr/>
                    <a:lstStyle/>
                    <a:p>
                      <a:pPr marL="0" algn="l" defTabSz="1219170" rtl="0" eaLnBrk="1" latinLnBrk="1" hangingPunct="1">
                        <a:spcAft>
                          <a:spcPts val="0"/>
                        </a:spcAft>
                      </a:pPr>
                      <a:r>
                        <a:rPr lang="en-US" sz="1300" kern="1200">
                          <a:solidFill>
                            <a:schemeClr val="bg1"/>
                          </a:solidFill>
                          <a:effectLst/>
                          <a:latin typeface="Kobern" pitchFamily="2" charset="77"/>
                        </a:rPr>
                        <a:t>Lorem Ipsum</a:t>
                      </a:r>
                      <a:endParaRPr lang="en-IN" sz="1300" kern="1200">
                        <a:solidFill>
                          <a:schemeClr val="bg1"/>
                        </a:solidFill>
                        <a:effectLst/>
                        <a:latin typeface="Kobern" pitchFamily="2" charset="77"/>
                        <a:ea typeface="+mn-ea"/>
                        <a:cs typeface="Times New Roman" panose="02020603050405020304" pitchFamily="18" charset="0"/>
                      </a:endParaRPr>
                    </a:p>
                  </a:txBody>
                  <a:tcP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tc>
                  <a:txBody>
                    <a:bodyPr/>
                    <a:lstStyle/>
                    <a:p>
                      <a:pPr marL="0" algn="l" defTabSz="1219170" rtl="0" eaLnBrk="1" latinLnBrk="1" hangingPunct="1">
                        <a:spcAft>
                          <a:spcPts val="0"/>
                        </a:spcAft>
                      </a:pPr>
                      <a:r>
                        <a:rPr lang="en-US" sz="1300" kern="1200">
                          <a:solidFill>
                            <a:schemeClr val="bg1"/>
                          </a:solidFill>
                          <a:effectLst/>
                          <a:latin typeface="Kobern" pitchFamily="2" charset="77"/>
                        </a:rPr>
                        <a:t>Lorem Ipsum</a:t>
                      </a:r>
                      <a:endParaRPr lang="en-IN" sz="1300" kern="1200">
                        <a:solidFill>
                          <a:schemeClr val="bg1"/>
                        </a:solidFill>
                        <a:effectLst/>
                        <a:latin typeface="Kobern" pitchFamily="2" charset="77"/>
                        <a:ea typeface="+mn-ea"/>
                        <a:cs typeface="Times New Roman" panose="02020603050405020304" pitchFamily="18" charset="0"/>
                      </a:endParaRPr>
                    </a:p>
                  </a:txBody>
                  <a:tcP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tc>
                  <a:txBody>
                    <a:bodyPr/>
                    <a:lstStyle/>
                    <a:p>
                      <a:pPr marL="0" algn="l" defTabSz="1219170" rtl="0" eaLnBrk="1" latinLnBrk="1" hangingPunct="1">
                        <a:spcAft>
                          <a:spcPts val="0"/>
                        </a:spcAft>
                      </a:pPr>
                      <a:r>
                        <a:rPr lang="en-US" sz="1300" kern="1200">
                          <a:solidFill>
                            <a:schemeClr val="bg1"/>
                          </a:solidFill>
                          <a:effectLst/>
                          <a:latin typeface="Kobern" pitchFamily="2" charset="77"/>
                        </a:rPr>
                        <a:t>Lorem Ipsum</a:t>
                      </a:r>
                      <a:endParaRPr lang="en-IN" sz="1300" kern="1200">
                        <a:solidFill>
                          <a:schemeClr val="bg1"/>
                        </a:solidFill>
                        <a:effectLst/>
                        <a:latin typeface="Kobern" pitchFamily="2" charset="77"/>
                        <a:ea typeface="+mn-ea"/>
                        <a:cs typeface="Times New Roman" panose="02020603050405020304" pitchFamily="18" charset="0"/>
                      </a:endParaRPr>
                    </a:p>
                  </a:txBody>
                  <a:tcP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extLst>
                  <a:ext uri="{0D108BD9-81ED-4DB2-BD59-A6C34878D82A}">
                    <a16:rowId xmlns:a16="http://schemas.microsoft.com/office/drawing/2014/main" val="2231712489"/>
                  </a:ext>
                </a:extLst>
              </a:tr>
            </a:tbl>
          </a:graphicData>
        </a:graphic>
      </p:graphicFrame>
      <p:sp>
        <p:nvSpPr>
          <p:cNvPr id="12" name="TextBox 11">
            <a:extLst>
              <a:ext uri="{FF2B5EF4-FFF2-40B4-BE49-F238E27FC236}">
                <a16:creationId xmlns:a16="http://schemas.microsoft.com/office/drawing/2014/main" id="{99D00778-85F9-5446-BBC7-8C5B5A316525}"/>
              </a:ext>
            </a:extLst>
          </p:cNvPr>
          <p:cNvSpPr txBox="1"/>
          <p:nvPr userDrawn="1"/>
        </p:nvSpPr>
        <p:spPr>
          <a:xfrm>
            <a:off x="3600400" y="4879547"/>
            <a:ext cx="194320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all" spc="200" baseline="0">
                <a:solidFill>
                  <a:schemeClr val="bg1">
                    <a:lumMod val="50000"/>
                  </a:schemeClr>
                </a:solidFill>
                <a:latin typeface="Kobern" pitchFamily="2" charset="77"/>
                <a:ea typeface="Cambria Math" panose="02040503050406030204" pitchFamily="18" charset="0"/>
              </a:rPr>
              <a:t>Strictly Confidential </a:t>
            </a:r>
          </a:p>
        </p:txBody>
      </p:sp>
      <p:sp>
        <p:nvSpPr>
          <p:cNvPr id="8" name="TextBox 7">
            <a:extLst>
              <a:ext uri="{FF2B5EF4-FFF2-40B4-BE49-F238E27FC236}">
                <a16:creationId xmlns:a16="http://schemas.microsoft.com/office/drawing/2014/main" id="{1C479438-D601-9F45-B685-815B99F5AFE4}"/>
              </a:ext>
            </a:extLst>
          </p:cNvPr>
          <p:cNvSpPr txBox="1"/>
          <p:nvPr userDrawn="1"/>
        </p:nvSpPr>
        <p:spPr>
          <a:xfrm>
            <a:off x="18976" y="4879547"/>
            <a:ext cx="25368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2025 | Lakshmikumaran &amp; Sridharan</a:t>
            </a:r>
          </a:p>
        </p:txBody>
      </p:sp>
      <p:sp>
        <p:nvSpPr>
          <p:cNvPr id="9" name="TextBox 8">
            <a:extLst>
              <a:ext uri="{FF2B5EF4-FFF2-40B4-BE49-F238E27FC236}">
                <a16:creationId xmlns:a16="http://schemas.microsoft.com/office/drawing/2014/main" id="{EE7C5964-197D-9240-ABA8-EACD50D0B861}"/>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a:t>
            </a:r>
            <a:fld id="{C3E422BB-8672-794B-8219-0F273464E628}" type="slidenum">
              <a:rPr lang="en-US" sz="800" b="0" i="0" cap="none" spc="100" baseline="0" smtClean="0">
                <a:solidFill>
                  <a:schemeClr val="bg1">
                    <a:lumMod val="50000"/>
                  </a:schemeClr>
                </a:solidFill>
                <a:latin typeface="Kobern" pitchFamily="2" charset="77"/>
                <a:ea typeface="Cambria Math" panose="020405030504060302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bg1">
                  <a:lumMod val="50000"/>
                </a:schemeClr>
              </a:solidFill>
              <a:latin typeface="Kobern" pitchFamily="2" charset="77"/>
              <a:ea typeface="Cambria Math" panose="02040503050406030204" pitchFamily="18" charset="0"/>
            </a:endParaRPr>
          </a:p>
        </p:txBody>
      </p:sp>
    </p:spTree>
    <p:extLst>
      <p:ext uri="{BB962C8B-B14F-4D97-AF65-F5344CB8AC3E}">
        <p14:creationId xmlns:p14="http://schemas.microsoft.com/office/powerpoint/2010/main" val="152761945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Agenda-B">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387CC9BC-559B-3A44-B23C-F74A0D4AE33A}"/>
              </a:ext>
            </a:extLst>
          </p:cNvPr>
          <p:cNvSpPr>
            <a:spLocks noGrp="1"/>
          </p:cNvSpPr>
          <p:nvPr>
            <p:ph type="body" sz="quarter" idx="11"/>
          </p:nvPr>
        </p:nvSpPr>
        <p:spPr>
          <a:xfrm>
            <a:off x="238308" y="1524001"/>
            <a:ext cx="8597082" cy="3181206"/>
          </a:xfrm>
          <a:prstGeom prst="rect">
            <a:avLst/>
          </a:prstGeom>
        </p:spPr>
        <p:txBody>
          <a:bodyPr anchor="t"/>
          <a:lstStyle>
            <a:lvl1pPr marL="285750" marR="0" indent="-285750" algn="l" defTabSz="914400" rtl="0" eaLnBrk="1" fontAlgn="auto" latinLnBrk="1" hangingPunct="1">
              <a:lnSpc>
                <a:spcPct val="100000"/>
              </a:lnSpc>
              <a:spcBef>
                <a:spcPct val="20000"/>
              </a:spcBef>
              <a:spcAft>
                <a:spcPts val="300"/>
              </a:spcAft>
              <a:buClr>
                <a:srgbClr val="F3723D"/>
              </a:buClr>
              <a:buSzTx/>
              <a:buFont typeface="Arial" panose="020B0604020202020204" pitchFamily="34" charset="0"/>
              <a:buChar char="•"/>
              <a:tabLst/>
              <a:defRPr lang="en-GB" altLang="ko-KR" sz="1600" kern="1200" dirty="0">
                <a:solidFill>
                  <a:schemeClr val="bg1"/>
                </a:solidFill>
                <a:latin typeface="Kobern" pitchFamily="2" charset="77"/>
                <a:ea typeface="+mn-ea"/>
                <a:cs typeface="+mn-cs"/>
              </a:defRPr>
            </a:lvl1pPr>
            <a:lvl2pPr marL="74295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600" kern="1200" dirty="0">
                <a:solidFill>
                  <a:schemeClr val="bg1"/>
                </a:solidFill>
                <a:latin typeface="Kobern" pitchFamily="2" charset="77"/>
                <a:ea typeface="+mn-ea"/>
                <a:cs typeface="+mn-cs"/>
              </a:defRPr>
            </a:lvl2pPr>
            <a:lvl3pPr marL="114300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600" kern="1200" dirty="0">
                <a:solidFill>
                  <a:schemeClr val="bg1"/>
                </a:solidFill>
                <a:latin typeface="Kobern" pitchFamily="2" charset="77"/>
                <a:ea typeface="+mn-ea"/>
                <a:cs typeface="+mn-cs"/>
              </a:defRPr>
            </a:lvl3pPr>
          </a:lstStyle>
          <a:p>
            <a:pPr lvl="0"/>
            <a:r>
              <a:rPr lang="en-GB" altLang="ko-KR"/>
              <a:t>Click to edit Master text styles</a:t>
            </a:r>
          </a:p>
          <a:p>
            <a:pPr lvl="1"/>
            <a:r>
              <a:rPr lang="en-GB" altLang="ko-KR"/>
              <a:t>Second level</a:t>
            </a:r>
          </a:p>
          <a:p>
            <a:pPr lvl="2"/>
            <a:r>
              <a:rPr lang="en-GB" altLang="ko-KR"/>
              <a:t>Third level</a:t>
            </a:r>
          </a:p>
        </p:txBody>
      </p:sp>
      <p:cxnSp>
        <p:nvCxnSpPr>
          <p:cNvPr id="24" name="Straight Connector 23">
            <a:extLst>
              <a:ext uri="{FF2B5EF4-FFF2-40B4-BE49-F238E27FC236}">
                <a16:creationId xmlns:a16="http://schemas.microsoft.com/office/drawing/2014/main" id="{D9242D3D-F19F-3243-A3BB-FA29D395523C}"/>
              </a:ext>
            </a:extLst>
          </p:cNvPr>
          <p:cNvCxnSpPr>
            <a:cxnSpLocks/>
          </p:cNvCxnSpPr>
          <p:nvPr userDrawn="1"/>
        </p:nvCxnSpPr>
        <p:spPr>
          <a:xfrm flipH="1">
            <a:off x="323850" y="1347614"/>
            <a:ext cx="83592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25" name="Text Placeholder 9">
            <a:extLst>
              <a:ext uri="{FF2B5EF4-FFF2-40B4-BE49-F238E27FC236}">
                <a16:creationId xmlns:a16="http://schemas.microsoft.com/office/drawing/2014/main" id="{83B32E64-F455-CC48-8ACE-AEC25BE20FAC}"/>
              </a:ext>
            </a:extLst>
          </p:cNvPr>
          <p:cNvSpPr>
            <a:spLocks noGrp="1"/>
          </p:cNvSpPr>
          <p:nvPr>
            <p:ph type="body" sz="quarter" idx="13"/>
          </p:nvPr>
        </p:nvSpPr>
        <p:spPr>
          <a:xfrm>
            <a:off x="223068" y="304800"/>
            <a:ext cx="8597082" cy="975726"/>
          </a:xfrm>
          <a:prstGeom prst="rect">
            <a:avLst/>
          </a:prstGeom>
        </p:spPr>
        <p:txBody>
          <a:bodyPr anchor="t"/>
          <a:lstStyle>
            <a:lvl1pPr marL="0" indent="0" algn="l" defTabSz="914400" rtl="0" eaLnBrk="1" latinLnBrk="1" hangingPunct="1">
              <a:spcBef>
                <a:spcPts val="0"/>
              </a:spcBef>
              <a:buNone/>
              <a:defRPr lang="en-GB" altLang="ko-KR" sz="2400" kern="1200" dirty="0">
                <a:solidFill>
                  <a:schemeClr val="bg1"/>
                </a:solidFill>
                <a:latin typeface="Kobern" pitchFamily="2" charset="77"/>
                <a:ea typeface="+mn-ea"/>
                <a:cs typeface="+mn-cs"/>
              </a:defRPr>
            </a:lvl1pPr>
          </a:lstStyle>
          <a:p>
            <a:pPr lvl="0"/>
            <a:r>
              <a:rPr lang="en-GB" altLang="ko-KR"/>
              <a:t>Click to edit Master text style</a:t>
            </a:r>
          </a:p>
        </p:txBody>
      </p:sp>
      <p:sp>
        <p:nvSpPr>
          <p:cNvPr id="11" name="TextBox 10">
            <a:extLst>
              <a:ext uri="{FF2B5EF4-FFF2-40B4-BE49-F238E27FC236}">
                <a16:creationId xmlns:a16="http://schemas.microsoft.com/office/drawing/2014/main" id="{776D9A2F-E6E3-A744-9784-220EBF1917CA}"/>
              </a:ext>
            </a:extLst>
          </p:cNvPr>
          <p:cNvSpPr txBox="1"/>
          <p:nvPr userDrawn="1"/>
        </p:nvSpPr>
        <p:spPr>
          <a:xfrm>
            <a:off x="3600400" y="4879547"/>
            <a:ext cx="194320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all" spc="200" baseline="0">
                <a:solidFill>
                  <a:schemeClr val="bg1">
                    <a:lumMod val="50000"/>
                  </a:schemeClr>
                </a:solidFill>
                <a:latin typeface="Kobern" pitchFamily="2" charset="77"/>
                <a:ea typeface="Cambria Math" panose="02040503050406030204" pitchFamily="18" charset="0"/>
              </a:rPr>
              <a:t>Strictly Confidential </a:t>
            </a:r>
          </a:p>
        </p:txBody>
      </p:sp>
      <p:sp>
        <p:nvSpPr>
          <p:cNvPr id="8" name="TextBox 7">
            <a:extLst>
              <a:ext uri="{FF2B5EF4-FFF2-40B4-BE49-F238E27FC236}">
                <a16:creationId xmlns:a16="http://schemas.microsoft.com/office/drawing/2014/main" id="{48217549-9D74-2848-9E08-125E215D47F0}"/>
              </a:ext>
            </a:extLst>
          </p:cNvPr>
          <p:cNvSpPr txBox="1"/>
          <p:nvPr userDrawn="1"/>
        </p:nvSpPr>
        <p:spPr>
          <a:xfrm>
            <a:off x="18976" y="4879547"/>
            <a:ext cx="25368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2025 | Lakshmikumaran &amp; Sridharan</a:t>
            </a:r>
          </a:p>
        </p:txBody>
      </p:sp>
      <p:sp>
        <p:nvSpPr>
          <p:cNvPr id="9" name="TextBox 8">
            <a:extLst>
              <a:ext uri="{FF2B5EF4-FFF2-40B4-BE49-F238E27FC236}">
                <a16:creationId xmlns:a16="http://schemas.microsoft.com/office/drawing/2014/main" id="{B8330B85-782E-4741-9167-EA72B3EE62C5}"/>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a:t>
            </a:r>
            <a:fld id="{C3E422BB-8672-794B-8219-0F273464E628}" type="slidenum">
              <a:rPr lang="en-US" sz="800" b="0" i="0" cap="none" spc="100" baseline="0" smtClean="0">
                <a:solidFill>
                  <a:schemeClr val="bg1">
                    <a:lumMod val="50000"/>
                  </a:schemeClr>
                </a:solidFill>
                <a:latin typeface="Kobern" pitchFamily="2" charset="77"/>
                <a:ea typeface="Cambria Math" panose="020405030504060302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bg1">
                  <a:lumMod val="50000"/>
                </a:schemeClr>
              </a:solidFill>
              <a:latin typeface="Kobern" pitchFamily="2" charset="77"/>
              <a:ea typeface="Cambria Math" panose="02040503050406030204" pitchFamily="18" charset="0"/>
            </a:endParaRPr>
          </a:p>
        </p:txBody>
      </p:sp>
    </p:spTree>
    <p:extLst>
      <p:ext uri="{BB962C8B-B14F-4D97-AF65-F5344CB8AC3E}">
        <p14:creationId xmlns:p14="http://schemas.microsoft.com/office/powerpoint/2010/main" val="83927537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over Slide_Style2">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Text Placeholder 9">
            <a:extLst>
              <a:ext uri="{FF2B5EF4-FFF2-40B4-BE49-F238E27FC236}">
                <a16:creationId xmlns:a16="http://schemas.microsoft.com/office/drawing/2014/main" id="{CFE6ADF0-A09B-674E-99D1-53862BC8E15A}"/>
              </a:ext>
            </a:extLst>
          </p:cNvPr>
          <p:cNvSpPr>
            <a:spLocks noGrp="1"/>
          </p:cNvSpPr>
          <p:nvPr>
            <p:ph type="body" sz="quarter" idx="12"/>
          </p:nvPr>
        </p:nvSpPr>
        <p:spPr>
          <a:xfrm>
            <a:off x="223068" y="304800"/>
            <a:ext cx="8597082" cy="460507"/>
          </a:xfrm>
          <a:prstGeom prst="rect">
            <a:avLst/>
          </a:prstGeom>
        </p:spPr>
        <p:txBody>
          <a:bodyPr anchor="t"/>
          <a:lstStyle>
            <a:lvl1pPr marL="0" indent="0" algn="l" defTabSz="914400" rtl="0" eaLnBrk="1" latinLnBrk="1" hangingPunct="1">
              <a:spcBef>
                <a:spcPts val="0"/>
              </a:spcBef>
              <a:buNone/>
              <a:defRPr lang="en-GB" altLang="ko-KR" sz="2400" kern="1200" dirty="0">
                <a:solidFill>
                  <a:schemeClr val="bg1"/>
                </a:solidFill>
                <a:latin typeface="Kobern" pitchFamily="2" charset="77"/>
                <a:ea typeface="+mn-ea"/>
                <a:cs typeface="+mn-cs"/>
              </a:defRPr>
            </a:lvl1pPr>
          </a:lstStyle>
          <a:p>
            <a:pPr lvl="0"/>
            <a:r>
              <a:rPr lang="en-GB" altLang="ko-KR"/>
              <a:t>Click to edit Master text style</a:t>
            </a:r>
          </a:p>
        </p:txBody>
      </p:sp>
      <p:sp>
        <p:nvSpPr>
          <p:cNvPr id="16" name="Text Placeholder 9">
            <a:extLst>
              <a:ext uri="{FF2B5EF4-FFF2-40B4-BE49-F238E27FC236}">
                <a16:creationId xmlns:a16="http://schemas.microsoft.com/office/drawing/2014/main" id="{19E4B524-175C-BE4E-AE6B-1A06AAC56538}"/>
              </a:ext>
            </a:extLst>
          </p:cNvPr>
          <p:cNvSpPr>
            <a:spLocks noGrp="1"/>
          </p:cNvSpPr>
          <p:nvPr>
            <p:ph type="body" sz="quarter" idx="10" hasCustomPrompt="1"/>
          </p:nvPr>
        </p:nvSpPr>
        <p:spPr>
          <a:xfrm>
            <a:off x="226205" y="830749"/>
            <a:ext cx="8597082" cy="275327"/>
          </a:xfrm>
          <a:prstGeom prst="rect">
            <a:avLst/>
          </a:prstGeom>
        </p:spPr>
        <p:txBody>
          <a:bodyPr anchor="t"/>
          <a:lstStyle>
            <a:lvl1pPr marL="0" indent="0" algn="l" defTabSz="914400" rtl="0" eaLnBrk="1" latinLnBrk="1" hangingPunct="1">
              <a:spcBef>
                <a:spcPts val="0"/>
              </a:spcBef>
              <a:spcAft>
                <a:spcPts val="500"/>
              </a:spcAft>
              <a:buClr>
                <a:srgbClr val="F3723D"/>
              </a:buClr>
              <a:buNone/>
              <a:defRPr lang="en-GB" altLang="ko-KR" sz="1100" b="1" i="0" kern="1200" cap="all" dirty="0">
                <a:solidFill>
                  <a:srgbClr val="F27043"/>
                </a:solidFill>
                <a:latin typeface="Kobern DemiBold" pitchFamily="2" charset="77"/>
                <a:ea typeface="+mn-ea"/>
                <a:cs typeface="+mn-cs"/>
              </a:defRPr>
            </a:lvl1pPr>
          </a:lstStyle>
          <a:p>
            <a:pPr lvl="0"/>
            <a:r>
              <a:rPr lang="en-GB" altLang="ko-KR"/>
              <a:t>Sub Heading</a:t>
            </a:r>
          </a:p>
        </p:txBody>
      </p:sp>
      <p:sp>
        <p:nvSpPr>
          <p:cNvPr id="19" name="Text Placeholder 9">
            <a:extLst>
              <a:ext uri="{FF2B5EF4-FFF2-40B4-BE49-F238E27FC236}">
                <a16:creationId xmlns:a16="http://schemas.microsoft.com/office/drawing/2014/main" id="{BB17641E-3F91-3847-BA5C-F992AF44AB24}"/>
              </a:ext>
            </a:extLst>
          </p:cNvPr>
          <p:cNvSpPr>
            <a:spLocks noGrp="1"/>
          </p:cNvSpPr>
          <p:nvPr>
            <p:ph type="body" sz="quarter" idx="11"/>
          </p:nvPr>
        </p:nvSpPr>
        <p:spPr>
          <a:xfrm>
            <a:off x="238308" y="1186006"/>
            <a:ext cx="8597082" cy="3519205"/>
          </a:xfrm>
          <a:prstGeom prst="rect">
            <a:avLst/>
          </a:prstGeom>
        </p:spPr>
        <p:txBody>
          <a:bodyPr anchor="t"/>
          <a:lstStyle>
            <a:lvl1pPr marL="285750" marR="0" indent="-285750" algn="l" defTabSz="914400" rtl="0" eaLnBrk="1" fontAlgn="auto" latinLnBrk="1" hangingPunct="1">
              <a:lnSpc>
                <a:spcPct val="100000"/>
              </a:lnSpc>
              <a:spcBef>
                <a:spcPct val="20000"/>
              </a:spcBef>
              <a:spcAft>
                <a:spcPts val="300"/>
              </a:spcAft>
              <a:buClr>
                <a:srgbClr val="F3723D"/>
              </a:buClr>
              <a:buSzTx/>
              <a:buFont typeface="Arial" panose="020B0604020202020204" pitchFamily="34" charset="0"/>
              <a:buChar char="•"/>
              <a:tabLst/>
              <a:defRPr lang="en-GB" altLang="ko-KR" sz="1200" kern="1200" dirty="0">
                <a:solidFill>
                  <a:schemeClr val="bg1"/>
                </a:solidFill>
                <a:latin typeface="Kobern" pitchFamily="2" charset="77"/>
                <a:ea typeface="+mn-ea"/>
                <a:cs typeface="+mn-cs"/>
              </a:defRPr>
            </a:lvl1pPr>
            <a:lvl2pPr marL="74295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2pPr>
            <a:lvl3pPr marL="114300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3pPr>
          </a:lstStyle>
          <a:p>
            <a:pPr lvl="0"/>
            <a:r>
              <a:rPr lang="en-GB" altLang="ko-KR"/>
              <a:t>Click to edit Master text styles</a:t>
            </a:r>
          </a:p>
          <a:p>
            <a:pPr lvl="1"/>
            <a:r>
              <a:rPr lang="en-GB" altLang="ko-KR"/>
              <a:t>Second level</a:t>
            </a:r>
          </a:p>
          <a:p>
            <a:pPr lvl="2"/>
            <a:r>
              <a:rPr lang="en-GB" altLang="ko-KR"/>
              <a:t>Third level</a:t>
            </a:r>
          </a:p>
        </p:txBody>
      </p:sp>
      <p:cxnSp>
        <p:nvCxnSpPr>
          <p:cNvPr id="21" name="Straight Connector 20">
            <a:extLst>
              <a:ext uri="{FF2B5EF4-FFF2-40B4-BE49-F238E27FC236}">
                <a16:creationId xmlns:a16="http://schemas.microsoft.com/office/drawing/2014/main" id="{19361865-7500-794A-892F-9085D9F71C37}"/>
              </a:ext>
            </a:extLst>
          </p:cNvPr>
          <p:cNvCxnSpPr>
            <a:cxnSpLocks/>
          </p:cNvCxnSpPr>
          <p:nvPr userDrawn="1"/>
        </p:nvCxnSpPr>
        <p:spPr>
          <a:xfrm flipV="1">
            <a:off x="238308" y="1088744"/>
            <a:ext cx="8647275" cy="17333"/>
          </a:xfrm>
          <a:prstGeom prst="line">
            <a:avLst/>
          </a:prstGeom>
          <a:ln w="381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6D93E99-EFB6-E244-B062-FD2F62D40452}"/>
              </a:ext>
            </a:extLst>
          </p:cNvPr>
          <p:cNvCxnSpPr>
            <a:cxnSpLocks/>
          </p:cNvCxnSpPr>
          <p:nvPr userDrawn="1"/>
        </p:nvCxnSpPr>
        <p:spPr>
          <a:xfrm flipV="1">
            <a:off x="238308" y="773451"/>
            <a:ext cx="8647275" cy="17333"/>
          </a:xfrm>
          <a:prstGeom prst="line">
            <a:avLst/>
          </a:prstGeom>
          <a:ln w="381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05B8F17-9CE9-E740-BE16-2B9151B050BD}"/>
              </a:ext>
            </a:extLst>
          </p:cNvPr>
          <p:cNvSpPr txBox="1"/>
          <p:nvPr userDrawn="1"/>
        </p:nvSpPr>
        <p:spPr>
          <a:xfrm>
            <a:off x="3600400" y="4879547"/>
            <a:ext cx="194320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all" spc="200" baseline="0">
                <a:solidFill>
                  <a:schemeClr val="bg1">
                    <a:lumMod val="50000"/>
                  </a:schemeClr>
                </a:solidFill>
                <a:latin typeface="Kobern" pitchFamily="2" charset="77"/>
                <a:ea typeface="Cambria Math" panose="02040503050406030204" pitchFamily="18" charset="0"/>
              </a:rPr>
              <a:t>Strictly Confidential </a:t>
            </a:r>
          </a:p>
        </p:txBody>
      </p:sp>
      <p:sp>
        <p:nvSpPr>
          <p:cNvPr id="10" name="TextBox 9">
            <a:extLst>
              <a:ext uri="{FF2B5EF4-FFF2-40B4-BE49-F238E27FC236}">
                <a16:creationId xmlns:a16="http://schemas.microsoft.com/office/drawing/2014/main" id="{9B2B2603-0D7B-8C4F-ABE7-35628F6D0E13}"/>
              </a:ext>
            </a:extLst>
          </p:cNvPr>
          <p:cNvSpPr txBox="1"/>
          <p:nvPr userDrawn="1"/>
        </p:nvSpPr>
        <p:spPr>
          <a:xfrm>
            <a:off x="18976" y="4879547"/>
            <a:ext cx="25368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2025 | Lakshmikumaran &amp; Sridharan</a:t>
            </a:r>
          </a:p>
        </p:txBody>
      </p:sp>
      <p:sp>
        <p:nvSpPr>
          <p:cNvPr id="11" name="TextBox 10">
            <a:extLst>
              <a:ext uri="{FF2B5EF4-FFF2-40B4-BE49-F238E27FC236}">
                <a16:creationId xmlns:a16="http://schemas.microsoft.com/office/drawing/2014/main" id="{386BB792-AB84-1840-842A-AA5E86A588CD}"/>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a:t>
            </a:r>
            <a:fld id="{C3E422BB-8672-794B-8219-0F273464E628}" type="slidenum">
              <a:rPr lang="en-US" sz="800" b="0" i="0" cap="none" spc="100" baseline="0" smtClean="0">
                <a:solidFill>
                  <a:schemeClr val="bg1">
                    <a:lumMod val="50000"/>
                  </a:schemeClr>
                </a:solidFill>
                <a:latin typeface="Kobern" pitchFamily="2" charset="77"/>
                <a:ea typeface="Cambria Math" panose="020405030504060302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bg1">
                  <a:lumMod val="50000"/>
                </a:schemeClr>
              </a:solidFill>
              <a:latin typeface="Kobern" pitchFamily="2" charset="77"/>
              <a:ea typeface="Cambria Math" panose="02040503050406030204" pitchFamily="18" charset="0"/>
            </a:endParaRPr>
          </a:p>
        </p:txBody>
      </p:sp>
    </p:spTree>
    <p:extLst>
      <p:ext uri="{BB962C8B-B14F-4D97-AF65-F5344CB8AC3E}">
        <p14:creationId xmlns:p14="http://schemas.microsoft.com/office/powerpoint/2010/main" val="304726948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68">
          <p15:clr>
            <a:srgbClr val="FBAE40"/>
          </p15:clr>
        </p15:guide>
        <p15:guide id="6" pos="5692">
          <p15:clr>
            <a:srgbClr val="FBAE40"/>
          </p15:clr>
        </p15:guide>
        <p15:guide id="7" pos="204">
          <p15:clr>
            <a:srgbClr val="FBAE40"/>
          </p15:clr>
        </p15:guide>
        <p15:guide id="8" orient="horz" pos="3117">
          <p15:clr>
            <a:srgbClr val="FBAE40"/>
          </p15:clr>
        </p15:guide>
        <p15:guide id="9" pos="5556">
          <p15:clr>
            <a:srgbClr val="FBAE40"/>
          </p15:clr>
        </p15:guide>
        <p15:guide id="10" orient="horz" pos="463">
          <p15:clr>
            <a:srgbClr val="FBAE40"/>
          </p15:clr>
        </p15:guide>
        <p15:guide id="11" orient="horz" pos="758">
          <p15:clr>
            <a:srgbClr val="FBAE40"/>
          </p15:clr>
        </p15:guide>
        <p15:guide id="12" orient="horz" pos="66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Agenda-B">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387CC9BC-559B-3A44-B23C-F74A0D4AE33A}"/>
              </a:ext>
            </a:extLst>
          </p:cNvPr>
          <p:cNvSpPr>
            <a:spLocks noGrp="1"/>
          </p:cNvSpPr>
          <p:nvPr>
            <p:ph type="body" sz="quarter" idx="11"/>
          </p:nvPr>
        </p:nvSpPr>
        <p:spPr>
          <a:xfrm>
            <a:off x="238308" y="949764"/>
            <a:ext cx="4187043" cy="3755443"/>
          </a:xfrm>
          <a:prstGeom prst="rect">
            <a:avLst/>
          </a:prstGeom>
        </p:spPr>
        <p:txBody>
          <a:bodyPr anchor="t"/>
          <a:lstStyle>
            <a:lvl1pPr marL="285750" marR="0" indent="-285750" algn="l" defTabSz="914400" rtl="0" eaLnBrk="1" fontAlgn="auto" latinLnBrk="1" hangingPunct="1">
              <a:lnSpc>
                <a:spcPct val="100000"/>
              </a:lnSpc>
              <a:spcBef>
                <a:spcPct val="20000"/>
              </a:spcBef>
              <a:spcAft>
                <a:spcPts val="300"/>
              </a:spcAft>
              <a:buClr>
                <a:srgbClr val="F3723D"/>
              </a:buClr>
              <a:buSzTx/>
              <a:buFont typeface="Arial" panose="020B0604020202020204" pitchFamily="34" charset="0"/>
              <a:buChar char="•"/>
              <a:tabLst/>
              <a:defRPr lang="en-GB" altLang="ko-KR" sz="1200" kern="1200" dirty="0">
                <a:solidFill>
                  <a:schemeClr val="bg1"/>
                </a:solidFill>
                <a:latin typeface="Kobern" pitchFamily="2" charset="77"/>
                <a:ea typeface="+mn-ea"/>
                <a:cs typeface="+mn-cs"/>
              </a:defRPr>
            </a:lvl1pPr>
            <a:lvl2pPr marL="74295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2pPr>
            <a:lvl3pPr marL="114300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3pPr>
          </a:lstStyle>
          <a:p>
            <a:pPr lvl="0"/>
            <a:r>
              <a:rPr lang="en-GB" altLang="ko-KR"/>
              <a:t>Click to edit Master text styles</a:t>
            </a:r>
          </a:p>
          <a:p>
            <a:pPr lvl="1"/>
            <a:r>
              <a:rPr lang="en-GB" altLang="ko-KR"/>
              <a:t>Second level</a:t>
            </a:r>
          </a:p>
          <a:p>
            <a:pPr lvl="2"/>
            <a:r>
              <a:rPr lang="en-GB" altLang="ko-KR"/>
              <a:t>Third level</a:t>
            </a:r>
          </a:p>
        </p:txBody>
      </p:sp>
      <p:cxnSp>
        <p:nvCxnSpPr>
          <p:cNvPr id="24" name="Straight Connector 23">
            <a:extLst>
              <a:ext uri="{FF2B5EF4-FFF2-40B4-BE49-F238E27FC236}">
                <a16:creationId xmlns:a16="http://schemas.microsoft.com/office/drawing/2014/main" id="{D9242D3D-F19F-3243-A3BB-FA29D395523C}"/>
              </a:ext>
            </a:extLst>
          </p:cNvPr>
          <p:cNvCxnSpPr>
            <a:cxnSpLocks/>
          </p:cNvCxnSpPr>
          <p:nvPr userDrawn="1"/>
        </p:nvCxnSpPr>
        <p:spPr>
          <a:xfrm flipH="1">
            <a:off x="323850" y="825957"/>
            <a:ext cx="83592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25" name="Text Placeholder 9">
            <a:extLst>
              <a:ext uri="{FF2B5EF4-FFF2-40B4-BE49-F238E27FC236}">
                <a16:creationId xmlns:a16="http://schemas.microsoft.com/office/drawing/2014/main" id="{83B32E64-F455-CC48-8ACE-AEC25BE20FAC}"/>
              </a:ext>
            </a:extLst>
          </p:cNvPr>
          <p:cNvSpPr>
            <a:spLocks noGrp="1"/>
          </p:cNvSpPr>
          <p:nvPr>
            <p:ph type="body" sz="quarter" idx="13"/>
          </p:nvPr>
        </p:nvSpPr>
        <p:spPr>
          <a:xfrm>
            <a:off x="223068" y="304800"/>
            <a:ext cx="8597082" cy="460507"/>
          </a:xfrm>
          <a:prstGeom prst="rect">
            <a:avLst/>
          </a:prstGeom>
        </p:spPr>
        <p:txBody>
          <a:bodyPr anchor="t"/>
          <a:lstStyle>
            <a:lvl1pPr marL="0" indent="0" algn="l" defTabSz="914400" rtl="0" eaLnBrk="1" latinLnBrk="1" hangingPunct="1">
              <a:spcBef>
                <a:spcPts val="0"/>
              </a:spcBef>
              <a:buNone/>
              <a:defRPr lang="en-GB" altLang="ko-KR" sz="2400" kern="1200" dirty="0">
                <a:solidFill>
                  <a:schemeClr val="bg1"/>
                </a:solidFill>
                <a:latin typeface="Kobern" pitchFamily="2" charset="77"/>
                <a:ea typeface="+mn-ea"/>
                <a:cs typeface="+mn-cs"/>
              </a:defRPr>
            </a:lvl1pPr>
          </a:lstStyle>
          <a:p>
            <a:pPr lvl="0"/>
            <a:r>
              <a:rPr lang="en-GB" altLang="ko-KR"/>
              <a:t>Click to edit Master text style</a:t>
            </a:r>
          </a:p>
        </p:txBody>
      </p:sp>
      <p:sp>
        <p:nvSpPr>
          <p:cNvPr id="11" name="Text Placeholder 9">
            <a:extLst>
              <a:ext uri="{FF2B5EF4-FFF2-40B4-BE49-F238E27FC236}">
                <a16:creationId xmlns:a16="http://schemas.microsoft.com/office/drawing/2014/main" id="{3DDAAF91-3028-1A46-9BEA-73DBA3E55DA8}"/>
              </a:ext>
            </a:extLst>
          </p:cNvPr>
          <p:cNvSpPr>
            <a:spLocks noGrp="1"/>
          </p:cNvSpPr>
          <p:nvPr>
            <p:ph type="body" sz="quarter" idx="14"/>
          </p:nvPr>
        </p:nvSpPr>
        <p:spPr>
          <a:xfrm>
            <a:off x="4655033" y="949764"/>
            <a:ext cx="4187043" cy="3755443"/>
          </a:xfrm>
          <a:prstGeom prst="rect">
            <a:avLst/>
          </a:prstGeom>
        </p:spPr>
        <p:txBody>
          <a:bodyPr anchor="t"/>
          <a:lstStyle>
            <a:lvl1pPr marL="285750" marR="0" indent="-285750" algn="l" defTabSz="914400" rtl="0" eaLnBrk="1" fontAlgn="auto" latinLnBrk="1" hangingPunct="1">
              <a:lnSpc>
                <a:spcPct val="100000"/>
              </a:lnSpc>
              <a:spcBef>
                <a:spcPct val="20000"/>
              </a:spcBef>
              <a:spcAft>
                <a:spcPts val="300"/>
              </a:spcAft>
              <a:buClr>
                <a:srgbClr val="F3723D"/>
              </a:buClr>
              <a:buSzTx/>
              <a:buFont typeface="Arial" panose="020B0604020202020204" pitchFamily="34" charset="0"/>
              <a:buChar char="•"/>
              <a:tabLst/>
              <a:defRPr lang="en-GB" altLang="ko-KR" sz="1200" kern="1200" dirty="0">
                <a:solidFill>
                  <a:schemeClr val="bg1"/>
                </a:solidFill>
                <a:latin typeface="Kobern" pitchFamily="2" charset="77"/>
                <a:ea typeface="+mn-ea"/>
                <a:cs typeface="+mn-cs"/>
              </a:defRPr>
            </a:lvl1pPr>
            <a:lvl2pPr marL="74295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2pPr>
            <a:lvl3pPr marL="1143000" indent="-285750" algn="l" defTabSz="914400" rtl="0" eaLnBrk="1" latinLnBrk="1" hangingPunct="1">
              <a:lnSpc>
                <a:spcPct val="100000"/>
              </a:lnSpc>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3pPr>
          </a:lstStyle>
          <a:p>
            <a:pPr lvl="0"/>
            <a:r>
              <a:rPr lang="en-GB" altLang="ko-KR"/>
              <a:t>Click to edit Master text styles</a:t>
            </a:r>
          </a:p>
          <a:p>
            <a:pPr lvl="1"/>
            <a:r>
              <a:rPr lang="en-GB" altLang="ko-KR"/>
              <a:t>Second level</a:t>
            </a:r>
          </a:p>
          <a:p>
            <a:pPr lvl="2"/>
            <a:r>
              <a:rPr lang="en-GB" altLang="ko-KR"/>
              <a:t>Third level</a:t>
            </a:r>
          </a:p>
        </p:txBody>
      </p:sp>
      <p:sp>
        <p:nvSpPr>
          <p:cNvPr id="12" name="TextBox 11">
            <a:extLst>
              <a:ext uri="{FF2B5EF4-FFF2-40B4-BE49-F238E27FC236}">
                <a16:creationId xmlns:a16="http://schemas.microsoft.com/office/drawing/2014/main" id="{65FDB8E5-A0D9-5747-8D82-4EC2E63FB84F}"/>
              </a:ext>
            </a:extLst>
          </p:cNvPr>
          <p:cNvSpPr txBox="1"/>
          <p:nvPr userDrawn="1"/>
        </p:nvSpPr>
        <p:spPr>
          <a:xfrm>
            <a:off x="3600400" y="4879547"/>
            <a:ext cx="194320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all" spc="200" baseline="0">
                <a:solidFill>
                  <a:schemeClr val="bg1">
                    <a:lumMod val="50000"/>
                  </a:schemeClr>
                </a:solidFill>
                <a:latin typeface="Kobern" pitchFamily="2" charset="77"/>
                <a:ea typeface="Cambria Math" panose="02040503050406030204" pitchFamily="18" charset="0"/>
              </a:rPr>
              <a:t>Strictly Confidential </a:t>
            </a:r>
          </a:p>
        </p:txBody>
      </p:sp>
      <p:sp>
        <p:nvSpPr>
          <p:cNvPr id="9" name="TextBox 8">
            <a:extLst>
              <a:ext uri="{FF2B5EF4-FFF2-40B4-BE49-F238E27FC236}">
                <a16:creationId xmlns:a16="http://schemas.microsoft.com/office/drawing/2014/main" id="{3E0C188F-F72B-B74F-82B9-128CE0DD24A5}"/>
              </a:ext>
            </a:extLst>
          </p:cNvPr>
          <p:cNvSpPr txBox="1"/>
          <p:nvPr userDrawn="1"/>
        </p:nvSpPr>
        <p:spPr>
          <a:xfrm>
            <a:off x="18976" y="4879547"/>
            <a:ext cx="25368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2025 | Lakshmikumaran &amp; Sridharan</a:t>
            </a:r>
          </a:p>
        </p:txBody>
      </p:sp>
      <p:sp>
        <p:nvSpPr>
          <p:cNvPr id="10" name="TextBox 9">
            <a:extLst>
              <a:ext uri="{FF2B5EF4-FFF2-40B4-BE49-F238E27FC236}">
                <a16:creationId xmlns:a16="http://schemas.microsoft.com/office/drawing/2014/main" id="{9CF1C786-E548-6944-975D-78250244FB57}"/>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bg1">
                    <a:lumMod val="50000"/>
                  </a:schemeClr>
                </a:solidFill>
                <a:latin typeface="Kobern" pitchFamily="2" charset="77"/>
                <a:ea typeface="Cambria Math" panose="02040503050406030204" pitchFamily="18" charset="0"/>
              </a:rPr>
              <a:t>|  </a:t>
            </a:r>
            <a:fld id="{C3E422BB-8672-794B-8219-0F273464E628}" type="slidenum">
              <a:rPr lang="en-US" sz="800" b="0" i="0" cap="none" spc="100" baseline="0" smtClean="0">
                <a:solidFill>
                  <a:schemeClr val="bg1">
                    <a:lumMod val="50000"/>
                  </a:schemeClr>
                </a:solidFill>
                <a:latin typeface="Kobern" pitchFamily="2" charset="77"/>
                <a:ea typeface="Cambria Math" panose="020405030504060302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bg1">
                  <a:lumMod val="50000"/>
                </a:schemeClr>
              </a:solidFill>
              <a:latin typeface="Kobern" pitchFamily="2" charset="77"/>
              <a:ea typeface="Cambria Math" panose="02040503050406030204" pitchFamily="18" charset="0"/>
            </a:endParaRPr>
          </a:p>
        </p:txBody>
      </p:sp>
    </p:spTree>
    <p:extLst>
      <p:ext uri="{BB962C8B-B14F-4D97-AF65-F5344CB8AC3E}">
        <p14:creationId xmlns:p14="http://schemas.microsoft.com/office/powerpoint/2010/main" val="330289810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729" r:id="rId1"/>
    <p:sldLayoutId id="2147483707" r:id="rId2"/>
    <p:sldLayoutId id="2147483705" r:id="rId3"/>
    <p:sldLayoutId id="2147483724" r:id="rId4"/>
    <p:sldLayoutId id="2147483719" r:id="rId5"/>
    <p:sldLayoutId id="2147483722" r:id="rId6"/>
    <p:sldLayoutId id="2147483725" r:id="rId7"/>
    <p:sldLayoutId id="2147483708" r:id="rId8"/>
    <p:sldLayoutId id="2147483721" r:id="rId9"/>
    <p:sldLayoutId id="2147483727" r:id="rId10"/>
    <p:sldLayoutId id="2147483728" r:id="rId11"/>
    <p:sldLayoutId id="2147483720" r:id="rId12"/>
    <p:sldLayoutId id="2147483709" r:id="rId13"/>
    <p:sldLayoutId id="2147483717" r:id="rId14"/>
    <p:sldLayoutId id="2147483730" r:id="rId15"/>
    <p:sldLayoutId id="2147483723" r:id="rId16"/>
    <p:sldLayoutId id="2147483726" r:id="rId17"/>
    <p:sldLayoutId id="2147483711" r:id="rId18"/>
    <p:sldLayoutId id="2147483712" r:id="rId19"/>
    <p:sldLayoutId id="2147483713" r:id="rId20"/>
    <p:sldLayoutId id="2147483716" r:id="rId21"/>
    <p:sldLayoutId id="2147483755" r:id="rId22"/>
    <p:sldLayoutId id="2147483756" r:id="rId23"/>
    <p:sldLayoutId id="2147483757" r:id="rId24"/>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067056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5E4ACE-F4E0-624F-BD1D-376E1CF54EE7}"/>
              </a:ext>
            </a:extLst>
          </p:cNvPr>
          <p:cNvSpPr>
            <a:spLocks noGrp="1"/>
          </p:cNvSpPr>
          <p:nvPr>
            <p:ph type="body" sz="quarter" idx="10"/>
          </p:nvPr>
        </p:nvSpPr>
        <p:spPr>
          <a:xfrm>
            <a:off x="286268" y="1515533"/>
            <a:ext cx="8420409" cy="1130541"/>
          </a:xfrm>
        </p:spPr>
        <p:txBody>
          <a:bodyPr lIns="91440" tIns="45720" rIns="91440" bIns="45720" anchor="b"/>
          <a:lstStyle/>
          <a:p>
            <a:r>
              <a:rPr lang="en-IN" sz="3000" b="1" dirty="0">
                <a:latin typeface="Kobern"/>
                <a:cs typeface="Arial"/>
              </a:rPr>
              <a:t>Implementation of new Labour Codes </a:t>
            </a:r>
            <a:endParaRPr lang="en-IN" sz="3000" dirty="0"/>
          </a:p>
        </p:txBody>
      </p:sp>
      <p:sp>
        <p:nvSpPr>
          <p:cNvPr id="3" name="Text Placeholder 2">
            <a:extLst>
              <a:ext uri="{FF2B5EF4-FFF2-40B4-BE49-F238E27FC236}">
                <a16:creationId xmlns:a16="http://schemas.microsoft.com/office/drawing/2014/main" id="{254243C6-4373-F94C-A3A9-3BD116E60643}"/>
              </a:ext>
            </a:extLst>
          </p:cNvPr>
          <p:cNvSpPr>
            <a:spLocks noGrp="1"/>
          </p:cNvSpPr>
          <p:nvPr>
            <p:ph type="body" sz="quarter" idx="11"/>
          </p:nvPr>
        </p:nvSpPr>
        <p:spPr/>
        <p:txBody>
          <a:bodyPr/>
          <a:lstStyle/>
          <a:p>
            <a:r>
              <a:rPr lang="en-US"/>
              <a:t>A presentation by Lakshmikumaran &amp; Sridharan</a:t>
            </a:r>
          </a:p>
        </p:txBody>
      </p:sp>
    </p:spTree>
    <p:extLst>
      <p:ext uri="{BB962C8B-B14F-4D97-AF65-F5344CB8AC3E}">
        <p14:creationId xmlns:p14="http://schemas.microsoft.com/office/powerpoint/2010/main" val="1597741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A344AB-760F-5B43-8F63-D0239AD8417E}"/>
              </a:ext>
            </a:extLst>
          </p:cNvPr>
          <p:cNvSpPr>
            <a:spLocks noGrp="1"/>
          </p:cNvSpPr>
          <p:nvPr>
            <p:ph type="body" sz="quarter" idx="11"/>
          </p:nvPr>
        </p:nvSpPr>
        <p:spPr/>
        <p:txBody>
          <a:bodyPr/>
          <a:lstStyle/>
          <a:p>
            <a:r>
              <a:rPr lang="en-US" altLang="ko-KR" sz="1800" i="1" u="sng"/>
              <a:t>Means</a:t>
            </a:r>
            <a:r>
              <a:rPr lang="en-US" altLang="ko-KR" sz="1800" i="1"/>
              <a:t> </a:t>
            </a:r>
            <a:r>
              <a:rPr lang="en-US" altLang="ko-KR" sz="1800"/>
              <a:t>all remuneration by way of salary, allowances or otherwise expressed in terms of money or capable of being so expressed and </a:t>
            </a:r>
          </a:p>
          <a:p>
            <a:r>
              <a:rPr lang="en-US" altLang="ko-KR" sz="1800" i="1" u="sng"/>
              <a:t>Inclusion</a:t>
            </a:r>
            <a:r>
              <a:rPr lang="en-US" altLang="ko-KR" sz="1800" i="1"/>
              <a:t> </a:t>
            </a:r>
            <a:r>
              <a:rPr lang="en-US" altLang="ko-KR" sz="1800"/>
              <a:t>Basic, DA and retaining allowance, if any</a:t>
            </a:r>
          </a:p>
          <a:p>
            <a:r>
              <a:rPr lang="en-US" altLang="ko-KR" sz="1800" i="1" u="sng"/>
              <a:t>Exclusions</a:t>
            </a:r>
            <a:r>
              <a:rPr lang="en-US" altLang="ko-KR" sz="1800"/>
              <a:t> – </a:t>
            </a:r>
            <a:r>
              <a:rPr lang="en-US" altLang="ko-KR" sz="1800" u="sng"/>
              <a:t>Category I</a:t>
            </a:r>
          </a:p>
          <a:p>
            <a:pPr marL="0" indent="0">
              <a:buNone/>
            </a:pPr>
            <a:endParaRPr lang="en-US" altLang="ko-KR" sz="1800"/>
          </a:p>
        </p:txBody>
      </p:sp>
      <p:sp>
        <p:nvSpPr>
          <p:cNvPr id="3" name="Text Placeholder 2">
            <a:extLst>
              <a:ext uri="{FF2B5EF4-FFF2-40B4-BE49-F238E27FC236}">
                <a16:creationId xmlns:a16="http://schemas.microsoft.com/office/drawing/2014/main" id="{121EC655-92B0-9A40-82C7-C872E91000A3}"/>
              </a:ext>
            </a:extLst>
          </p:cNvPr>
          <p:cNvSpPr>
            <a:spLocks noGrp="1"/>
          </p:cNvSpPr>
          <p:nvPr>
            <p:ph type="body" sz="quarter" idx="13"/>
          </p:nvPr>
        </p:nvSpPr>
        <p:spPr/>
        <p:txBody>
          <a:bodyPr/>
          <a:lstStyle/>
          <a:p>
            <a:r>
              <a:rPr lang="en-US"/>
              <a:t>Key Definitions: ‘Wages’</a:t>
            </a:r>
            <a:endParaRPr lang="en-US" altLang="ko-KR"/>
          </a:p>
        </p:txBody>
      </p:sp>
      <p:sp>
        <p:nvSpPr>
          <p:cNvPr id="4" name="Text Placeholder 1">
            <a:extLst>
              <a:ext uri="{FF2B5EF4-FFF2-40B4-BE49-F238E27FC236}">
                <a16:creationId xmlns:a16="http://schemas.microsoft.com/office/drawing/2014/main" id="{9C60674A-9939-4074-8F6B-473F189BC1E6}"/>
              </a:ext>
            </a:extLst>
          </p:cNvPr>
          <p:cNvSpPr txBox="1">
            <a:spLocks/>
          </p:cNvSpPr>
          <p:nvPr/>
        </p:nvSpPr>
        <p:spPr>
          <a:xfrm>
            <a:off x="5148064" y="2355726"/>
            <a:ext cx="3757628" cy="2501881"/>
          </a:xfrm>
          <a:prstGeom prst="rect">
            <a:avLst/>
          </a:prstGeom>
        </p:spPr>
        <p:txBody>
          <a:bodyPr anchor="t"/>
          <a:lstStyle>
            <a:lvl1pPr marL="285750" marR="0" indent="-285750" algn="l" defTabSz="914400" rtl="0" eaLnBrk="1" fontAlgn="auto" latinLnBrk="1" hangingPunct="1">
              <a:lnSpc>
                <a:spcPct val="100000"/>
              </a:lnSpc>
              <a:spcBef>
                <a:spcPct val="20000"/>
              </a:spcBef>
              <a:spcAft>
                <a:spcPts val="300"/>
              </a:spcAft>
              <a:buClr>
                <a:srgbClr val="F3723D"/>
              </a:buClr>
              <a:buSzTx/>
              <a:buFont typeface="Arial" panose="020B0604020202020204" pitchFamily="34" charset="0"/>
              <a:buChar char="•"/>
              <a:tabLst/>
              <a:defRPr lang="en-GB" altLang="ko-KR" sz="1600" kern="1200" dirty="0">
                <a:solidFill>
                  <a:schemeClr val="bg1"/>
                </a:solidFill>
                <a:latin typeface="Kobern" pitchFamily="2" charset="77"/>
                <a:ea typeface="+mn-ea"/>
                <a:cs typeface="+mn-cs"/>
              </a:defRPr>
            </a:lvl1pPr>
            <a:lvl2pPr marL="742950" indent="-285750" algn="l" defTabSz="914400" rtl="0" eaLnBrk="1" latinLnBrk="1" hangingPunct="1">
              <a:lnSpc>
                <a:spcPct val="100000"/>
              </a:lnSpc>
              <a:spcBef>
                <a:spcPct val="20000"/>
              </a:spcBef>
              <a:spcAft>
                <a:spcPts val="300"/>
              </a:spcAft>
              <a:buClr>
                <a:srgbClr val="F3723D"/>
              </a:buClr>
              <a:buSzPct val="100000"/>
              <a:buFont typeface="Arial" panose="020B0604020202020204" pitchFamily="34" charset="0"/>
              <a:buChar char="•"/>
              <a:defRPr lang="en-GB" altLang="ko-KR" sz="1600" kern="1200" dirty="0">
                <a:solidFill>
                  <a:schemeClr val="bg1"/>
                </a:solidFill>
                <a:latin typeface="Kobern" pitchFamily="2" charset="77"/>
                <a:ea typeface="+mn-ea"/>
                <a:cs typeface="+mn-cs"/>
              </a:defRPr>
            </a:lvl2pPr>
            <a:lvl3pPr marL="1143000" indent="-285750" algn="l" defTabSz="914400" rtl="0" eaLnBrk="1" latinLnBrk="1" hangingPunct="1">
              <a:lnSpc>
                <a:spcPct val="100000"/>
              </a:lnSpc>
              <a:spcBef>
                <a:spcPct val="20000"/>
              </a:spcBef>
              <a:spcAft>
                <a:spcPts val="300"/>
              </a:spcAft>
              <a:buClr>
                <a:srgbClr val="F3723D"/>
              </a:buClr>
              <a:buSzPct val="100000"/>
              <a:buFont typeface="Arial" panose="020B0604020202020204" pitchFamily="34" charset="0"/>
              <a:buChar char="•"/>
              <a:defRPr lang="en-GB" altLang="ko-KR" sz="1600" kern="1200" dirty="0">
                <a:solidFill>
                  <a:schemeClr val="bg1"/>
                </a:solidFill>
                <a:latin typeface="Kobern" pitchFamily="2" charset="77"/>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buFontTx/>
              <a:buChar char="-"/>
            </a:pPr>
            <a:r>
              <a:rPr lang="en-US" altLang="ko-KR" sz="1800"/>
              <a:t>Conveyance allowance/ value of any travelling concession</a:t>
            </a:r>
          </a:p>
          <a:p>
            <a:pPr>
              <a:buFontTx/>
              <a:buChar char="-"/>
            </a:pPr>
            <a:r>
              <a:rPr lang="en-US" altLang="ko-KR" sz="1800"/>
              <a:t>HRA</a:t>
            </a:r>
          </a:p>
          <a:p>
            <a:pPr>
              <a:buFontTx/>
              <a:buChar char="-"/>
            </a:pPr>
            <a:r>
              <a:rPr lang="en-US" altLang="ko-KR" sz="1800"/>
              <a:t>Remuneration payable under any award or settlement</a:t>
            </a:r>
          </a:p>
          <a:p>
            <a:pPr>
              <a:buFontTx/>
              <a:buChar char="-"/>
            </a:pPr>
            <a:r>
              <a:rPr lang="en-US" altLang="ko-KR" sz="1800"/>
              <a:t>Overtime allowance</a:t>
            </a:r>
          </a:p>
          <a:p>
            <a:pPr>
              <a:buFontTx/>
              <a:buChar char="-"/>
            </a:pPr>
            <a:endParaRPr lang="en-US" sz="1800"/>
          </a:p>
          <a:p>
            <a:pPr marL="0" indent="0">
              <a:buFont typeface="Arial" panose="020B0604020202020204" pitchFamily="34" charset="0"/>
              <a:buNone/>
            </a:pPr>
            <a:endParaRPr lang="en-US" sz="500"/>
          </a:p>
          <a:p>
            <a:pPr marL="0" indent="0">
              <a:buFont typeface="Arial" panose="020B0604020202020204" pitchFamily="34" charset="0"/>
              <a:buNone/>
            </a:pPr>
            <a:endParaRPr lang="en-US" sz="1800"/>
          </a:p>
        </p:txBody>
      </p:sp>
      <p:sp>
        <p:nvSpPr>
          <p:cNvPr id="5" name="Text Placeholder 1">
            <a:extLst>
              <a:ext uri="{FF2B5EF4-FFF2-40B4-BE49-F238E27FC236}">
                <a16:creationId xmlns:a16="http://schemas.microsoft.com/office/drawing/2014/main" id="{F9513C20-918D-4829-A2D9-149E428751B9}"/>
              </a:ext>
            </a:extLst>
          </p:cNvPr>
          <p:cNvSpPr txBox="1">
            <a:spLocks/>
          </p:cNvSpPr>
          <p:nvPr/>
        </p:nvSpPr>
        <p:spPr>
          <a:xfrm>
            <a:off x="279128" y="2283718"/>
            <a:ext cx="4652911" cy="2421489"/>
          </a:xfrm>
          <a:prstGeom prst="rect">
            <a:avLst/>
          </a:prstGeom>
        </p:spPr>
        <p:txBody>
          <a:bodyPr anchor="t"/>
          <a:lstStyle>
            <a:lvl1pPr marL="285750" marR="0" indent="-285750" algn="l" defTabSz="914400" rtl="0" eaLnBrk="1" fontAlgn="auto" latinLnBrk="1" hangingPunct="1">
              <a:lnSpc>
                <a:spcPct val="100000"/>
              </a:lnSpc>
              <a:spcBef>
                <a:spcPct val="20000"/>
              </a:spcBef>
              <a:spcAft>
                <a:spcPts val="300"/>
              </a:spcAft>
              <a:buClr>
                <a:srgbClr val="F3723D"/>
              </a:buClr>
              <a:buSzTx/>
              <a:buFont typeface="Arial" panose="020B0604020202020204" pitchFamily="34" charset="0"/>
              <a:buChar char="•"/>
              <a:tabLst/>
              <a:defRPr lang="en-GB" altLang="ko-KR" sz="1600" kern="1200" dirty="0">
                <a:solidFill>
                  <a:schemeClr val="bg1"/>
                </a:solidFill>
                <a:latin typeface="Kobern" pitchFamily="2" charset="77"/>
                <a:ea typeface="+mn-ea"/>
                <a:cs typeface="+mn-cs"/>
              </a:defRPr>
            </a:lvl1pPr>
            <a:lvl2pPr marL="742950" indent="-285750" algn="l" defTabSz="914400" rtl="0" eaLnBrk="1" latinLnBrk="1" hangingPunct="1">
              <a:lnSpc>
                <a:spcPct val="100000"/>
              </a:lnSpc>
              <a:spcBef>
                <a:spcPct val="20000"/>
              </a:spcBef>
              <a:spcAft>
                <a:spcPts val="300"/>
              </a:spcAft>
              <a:buClr>
                <a:srgbClr val="F3723D"/>
              </a:buClr>
              <a:buSzPct val="100000"/>
              <a:buFont typeface="Arial" panose="020B0604020202020204" pitchFamily="34" charset="0"/>
              <a:buChar char="•"/>
              <a:defRPr lang="en-GB" altLang="ko-KR" sz="1600" kern="1200" dirty="0">
                <a:solidFill>
                  <a:schemeClr val="bg1"/>
                </a:solidFill>
                <a:latin typeface="Kobern" pitchFamily="2" charset="77"/>
                <a:ea typeface="+mn-ea"/>
                <a:cs typeface="+mn-cs"/>
              </a:defRPr>
            </a:lvl2pPr>
            <a:lvl3pPr marL="1143000" indent="-285750" algn="l" defTabSz="914400" rtl="0" eaLnBrk="1" latinLnBrk="1" hangingPunct="1">
              <a:lnSpc>
                <a:spcPct val="100000"/>
              </a:lnSpc>
              <a:spcBef>
                <a:spcPct val="20000"/>
              </a:spcBef>
              <a:spcAft>
                <a:spcPts val="300"/>
              </a:spcAft>
              <a:buClr>
                <a:srgbClr val="F3723D"/>
              </a:buClr>
              <a:buSzPct val="100000"/>
              <a:buFont typeface="Arial" panose="020B0604020202020204" pitchFamily="34" charset="0"/>
              <a:buChar char="•"/>
              <a:defRPr lang="en-GB" altLang="ko-KR" sz="1600" kern="1200" dirty="0">
                <a:solidFill>
                  <a:schemeClr val="bg1"/>
                </a:solidFill>
                <a:latin typeface="Kobern" pitchFamily="2" charset="77"/>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461963" indent="-230188">
              <a:buFontTx/>
              <a:buChar char="-"/>
            </a:pPr>
            <a:r>
              <a:rPr lang="en-US" altLang="ko-KR" sz="1800"/>
              <a:t>Bonus payable under any law </a:t>
            </a:r>
          </a:p>
          <a:p>
            <a:pPr marL="461963" indent="-230188">
              <a:buFontTx/>
              <a:buChar char="-"/>
            </a:pPr>
            <a:r>
              <a:rPr lang="en-US" altLang="ko-KR" sz="1800"/>
              <a:t>House accommodation, supply of light, water, medical attendance or other amenity</a:t>
            </a:r>
          </a:p>
          <a:p>
            <a:pPr marL="461963" indent="-230188">
              <a:buFontTx/>
              <a:buChar char="-"/>
            </a:pPr>
            <a:r>
              <a:rPr lang="en-US" altLang="ko-KR" sz="1800"/>
              <a:t>Employer’s Contribution to PF/ pension</a:t>
            </a:r>
          </a:p>
          <a:p>
            <a:pPr marL="461963" indent="-230188">
              <a:buFontTx/>
              <a:buChar char="-"/>
            </a:pPr>
            <a:r>
              <a:rPr lang="en-US" altLang="ko-KR" sz="1800"/>
              <a:t>Sum paid to defray special expenses</a:t>
            </a:r>
          </a:p>
          <a:p>
            <a:pPr marL="461963" indent="-230188">
              <a:buFontTx/>
              <a:buChar char="-"/>
            </a:pPr>
            <a:r>
              <a:rPr lang="en-US" sz="1800"/>
              <a:t>Commission</a:t>
            </a:r>
            <a:endParaRPr lang="en-US" altLang="ko-KR" sz="1800"/>
          </a:p>
          <a:p>
            <a:pPr marL="461963" indent="-230188">
              <a:buFontTx/>
              <a:buChar char="-"/>
            </a:pPr>
            <a:endParaRPr lang="en-US" altLang="ko-KR" sz="1800"/>
          </a:p>
          <a:p>
            <a:pPr>
              <a:buFontTx/>
              <a:buChar char="-"/>
            </a:pPr>
            <a:endParaRPr lang="en-US" altLang="ko-KR" sz="1800"/>
          </a:p>
        </p:txBody>
      </p:sp>
    </p:spTree>
    <p:extLst>
      <p:ext uri="{BB962C8B-B14F-4D97-AF65-F5344CB8AC3E}">
        <p14:creationId xmlns:p14="http://schemas.microsoft.com/office/powerpoint/2010/main" val="1352430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A344AB-760F-5B43-8F63-D0239AD8417E}"/>
              </a:ext>
            </a:extLst>
          </p:cNvPr>
          <p:cNvSpPr>
            <a:spLocks noGrp="1"/>
          </p:cNvSpPr>
          <p:nvPr>
            <p:ph type="body" sz="quarter" idx="11"/>
          </p:nvPr>
        </p:nvSpPr>
        <p:spPr/>
        <p:txBody>
          <a:bodyPr/>
          <a:lstStyle/>
          <a:p>
            <a:r>
              <a:rPr lang="en-US" altLang="ko-KR" sz="1800" i="1" u="sng"/>
              <a:t>Exclusions </a:t>
            </a:r>
            <a:r>
              <a:rPr lang="en-US" altLang="ko-KR" sz="1800"/>
              <a:t>– </a:t>
            </a:r>
            <a:r>
              <a:rPr lang="en-US" altLang="ko-KR" sz="1800" u="sng"/>
              <a:t>Category II (Payable on termination/ retrenchment)</a:t>
            </a:r>
            <a:endParaRPr lang="en-US" altLang="ko-KR" sz="1800"/>
          </a:p>
          <a:p>
            <a:pPr marL="568325" indent="-284163">
              <a:buFontTx/>
              <a:buChar char="-"/>
            </a:pPr>
            <a:r>
              <a:rPr lang="en-US" altLang="ko-KR" sz="1800"/>
              <a:t>Gratuity payable on termination</a:t>
            </a:r>
          </a:p>
          <a:p>
            <a:pPr marL="568325" indent="-284163">
              <a:buFontTx/>
              <a:buChar char="-"/>
            </a:pPr>
            <a:r>
              <a:rPr lang="en-US" altLang="ko-KR" sz="1800"/>
              <a:t>Retrenchment compensation or retirement benefit or ex-gratia on termination</a:t>
            </a:r>
          </a:p>
          <a:p>
            <a:pPr marL="0" indent="0">
              <a:buNone/>
            </a:pPr>
            <a:endParaRPr lang="en-US" altLang="ko-KR" sz="1000"/>
          </a:p>
          <a:p>
            <a:r>
              <a:rPr lang="en-US" altLang="ko-KR" sz="1800"/>
              <a:t>Exclusion Category I cannot exceed 50% of the remuneration – else will be added back to the wages</a:t>
            </a:r>
          </a:p>
          <a:p>
            <a:pPr marL="0" indent="0">
              <a:buNone/>
            </a:pPr>
            <a:endParaRPr lang="en-US" altLang="ko-KR" sz="1000" u="sng"/>
          </a:p>
          <a:p>
            <a:r>
              <a:rPr lang="en-US" altLang="ko-KR" sz="1800"/>
              <a:t>Remuneration in kind to the extent it does not exceed 15% of total wages shall be included in wages</a:t>
            </a:r>
            <a:endParaRPr lang="en-US" altLang="ko-KR" sz="1800" u="sng"/>
          </a:p>
          <a:p>
            <a:pPr marL="0" indent="0">
              <a:buNone/>
            </a:pPr>
            <a:endParaRPr lang="en-US" altLang="ko-KR" sz="1000" u="sng"/>
          </a:p>
          <a:p>
            <a:r>
              <a:rPr lang="en-US" altLang="ko-KR" sz="1800" u="sng"/>
              <a:t>Equal remuneration</a:t>
            </a:r>
            <a:r>
              <a:rPr lang="en-US" altLang="ko-KR" sz="1800"/>
              <a:t>: For the purpose of calculating equal wages among all genders, only certain emoluments shall be taken for computation of wages</a:t>
            </a:r>
          </a:p>
          <a:p>
            <a:pPr marL="0" indent="0">
              <a:buNone/>
            </a:pPr>
            <a:endParaRPr lang="en-US" altLang="ko-KR" sz="1800"/>
          </a:p>
        </p:txBody>
      </p:sp>
      <p:sp>
        <p:nvSpPr>
          <p:cNvPr id="3" name="Text Placeholder 2">
            <a:extLst>
              <a:ext uri="{FF2B5EF4-FFF2-40B4-BE49-F238E27FC236}">
                <a16:creationId xmlns:a16="http://schemas.microsoft.com/office/drawing/2014/main" id="{121EC655-92B0-9A40-82C7-C872E91000A3}"/>
              </a:ext>
            </a:extLst>
          </p:cNvPr>
          <p:cNvSpPr>
            <a:spLocks noGrp="1"/>
          </p:cNvSpPr>
          <p:nvPr>
            <p:ph type="body" sz="quarter" idx="13"/>
          </p:nvPr>
        </p:nvSpPr>
        <p:spPr/>
        <p:txBody>
          <a:bodyPr/>
          <a:lstStyle/>
          <a:p>
            <a:r>
              <a:rPr lang="en-US"/>
              <a:t>Key definitions: Wages</a:t>
            </a:r>
          </a:p>
        </p:txBody>
      </p:sp>
    </p:spTree>
    <p:extLst>
      <p:ext uri="{BB962C8B-B14F-4D97-AF65-F5344CB8AC3E}">
        <p14:creationId xmlns:p14="http://schemas.microsoft.com/office/powerpoint/2010/main" val="2242720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2266CD-30DA-124C-9001-F6CBB417215E}"/>
              </a:ext>
            </a:extLst>
          </p:cNvPr>
          <p:cNvSpPr>
            <a:spLocks noGrp="1"/>
          </p:cNvSpPr>
          <p:nvPr>
            <p:ph type="body" sz="quarter" idx="11"/>
          </p:nvPr>
        </p:nvSpPr>
        <p:spPr>
          <a:xfrm>
            <a:off x="238308" y="876194"/>
            <a:ext cx="8597082" cy="3755443"/>
          </a:xfrm>
        </p:spPr>
        <p:txBody>
          <a:bodyPr/>
          <a:lstStyle/>
          <a:p>
            <a:pPr lvl="0" algn="just"/>
            <a:endParaRPr lang="en-IN" altLang="ko-KR"/>
          </a:p>
        </p:txBody>
      </p:sp>
      <p:sp>
        <p:nvSpPr>
          <p:cNvPr id="3" name="Text Placeholder 2">
            <a:extLst>
              <a:ext uri="{FF2B5EF4-FFF2-40B4-BE49-F238E27FC236}">
                <a16:creationId xmlns:a16="http://schemas.microsoft.com/office/drawing/2014/main" id="{81FF5133-D213-7D43-8D6A-17EA797ED90D}"/>
              </a:ext>
            </a:extLst>
          </p:cNvPr>
          <p:cNvSpPr>
            <a:spLocks noGrp="1"/>
          </p:cNvSpPr>
          <p:nvPr>
            <p:ph type="body" sz="quarter" idx="13"/>
          </p:nvPr>
        </p:nvSpPr>
        <p:spPr/>
        <p:txBody>
          <a:bodyPr/>
          <a:lstStyle/>
          <a:p>
            <a:r>
              <a:rPr lang="en-US"/>
              <a:t>Mapping of wage components</a:t>
            </a:r>
          </a:p>
        </p:txBody>
      </p:sp>
      <p:graphicFrame>
        <p:nvGraphicFramePr>
          <p:cNvPr id="4" name="Table 3">
            <a:extLst>
              <a:ext uri="{FF2B5EF4-FFF2-40B4-BE49-F238E27FC236}">
                <a16:creationId xmlns:a16="http://schemas.microsoft.com/office/drawing/2014/main" id="{1C421B71-C2E7-489A-945B-0AC404BA8B57}"/>
              </a:ext>
            </a:extLst>
          </p:cNvPr>
          <p:cNvGraphicFramePr>
            <a:graphicFrameLocks noGrp="1"/>
          </p:cNvGraphicFramePr>
          <p:nvPr>
            <p:extLst>
              <p:ext uri="{D42A27DB-BD31-4B8C-83A1-F6EECF244321}">
                <p14:modId xmlns:p14="http://schemas.microsoft.com/office/powerpoint/2010/main" val="1566759321"/>
              </p:ext>
            </p:extLst>
          </p:nvPr>
        </p:nvGraphicFramePr>
        <p:xfrm>
          <a:off x="238308" y="876194"/>
          <a:ext cx="7946572" cy="3545840"/>
        </p:xfrm>
        <a:graphic>
          <a:graphicData uri="http://schemas.openxmlformats.org/drawingml/2006/table">
            <a:tbl>
              <a:tblPr firstRow="1" bandRow="1">
                <a:tableStyleId>{5C22544A-7EE6-4342-B048-85BDC9FD1C3A}</a:tableStyleId>
              </a:tblPr>
              <a:tblGrid>
                <a:gridCol w="3973286">
                  <a:extLst>
                    <a:ext uri="{9D8B030D-6E8A-4147-A177-3AD203B41FA5}">
                      <a16:colId xmlns:a16="http://schemas.microsoft.com/office/drawing/2014/main" val="928680349"/>
                    </a:ext>
                  </a:extLst>
                </a:gridCol>
                <a:gridCol w="3973286">
                  <a:extLst>
                    <a:ext uri="{9D8B030D-6E8A-4147-A177-3AD203B41FA5}">
                      <a16:colId xmlns:a16="http://schemas.microsoft.com/office/drawing/2014/main" val="3970361373"/>
                    </a:ext>
                  </a:extLst>
                </a:gridCol>
              </a:tblGrid>
              <a:tr h="370840">
                <a:tc>
                  <a:txBody>
                    <a:bodyPr/>
                    <a:lstStyle/>
                    <a:p>
                      <a:r>
                        <a:rPr lang="en-US" sz="1600" b="0"/>
                        <a:t>Component </a:t>
                      </a:r>
                      <a:endParaRPr lang="en-IN" sz="1600" b="0"/>
                    </a:p>
                  </a:txBody>
                  <a:tcPr/>
                </a:tc>
                <a:tc>
                  <a:txBody>
                    <a:bodyPr/>
                    <a:lstStyle/>
                    <a:p>
                      <a:r>
                        <a:rPr lang="en-US" sz="1600" b="0"/>
                        <a:t>Whether included or excluded</a:t>
                      </a:r>
                      <a:endParaRPr lang="en-IN" sz="1600" b="0"/>
                    </a:p>
                  </a:txBody>
                  <a:tcPr/>
                </a:tc>
                <a:extLst>
                  <a:ext uri="{0D108BD9-81ED-4DB2-BD59-A6C34878D82A}">
                    <a16:rowId xmlns:a16="http://schemas.microsoft.com/office/drawing/2014/main" val="2861451783"/>
                  </a:ext>
                </a:extLst>
              </a:tr>
              <a:tr h="370840">
                <a:tc>
                  <a:txBody>
                    <a:bodyPr/>
                    <a:lstStyle/>
                    <a:p>
                      <a:r>
                        <a:rPr lang="en-US" sz="1600" b="0"/>
                        <a:t>Basic </a:t>
                      </a:r>
                      <a:endParaRPr lang="en-IN" sz="1600" b="0"/>
                    </a:p>
                  </a:txBody>
                  <a:tcPr/>
                </a:tc>
                <a:tc>
                  <a:txBody>
                    <a:bodyPr/>
                    <a:lstStyle/>
                    <a:p>
                      <a:r>
                        <a:rPr lang="en-US" sz="1600" b="0"/>
                        <a:t>Included</a:t>
                      </a:r>
                      <a:endParaRPr lang="en-IN" sz="1600" b="0"/>
                    </a:p>
                  </a:txBody>
                  <a:tcPr/>
                </a:tc>
                <a:extLst>
                  <a:ext uri="{0D108BD9-81ED-4DB2-BD59-A6C34878D82A}">
                    <a16:rowId xmlns:a16="http://schemas.microsoft.com/office/drawing/2014/main" val="1653280498"/>
                  </a:ext>
                </a:extLst>
              </a:tr>
              <a:tr h="370840">
                <a:tc>
                  <a:txBody>
                    <a:bodyPr/>
                    <a:lstStyle/>
                    <a:p>
                      <a:r>
                        <a:rPr lang="en-US" sz="1600" b="0"/>
                        <a:t>Special Allowance</a:t>
                      </a:r>
                      <a:endParaRPr lang="en-IN" sz="1600" b="0"/>
                    </a:p>
                  </a:txBody>
                  <a:tcPr/>
                </a:tc>
                <a:tc>
                  <a:txBody>
                    <a:bodyPr/>
                    <a:lstStyle/>
                    <a:p>
                      <a:r>
                        <a:rPr lang="en-US" sz="1600" b="0"/>
                        <a:t>Included</a:t>
                      </a:r>
                      <a:endParaRPr lang="en-IN" sz="1600" b="0"/>
                    </a:p>
                  </a:txBody>
                  <a:tcPr/>
                </a:tc>
                <a:extLst>
                  <a:ext uri="{0D108BD9-81ED-4DB2-BD59-A6C34878D82A}">
                    <a16:rowId xmlns:a16="http://schemas.microsoft.com/office/drawing/2014/main" val="1978626438"/>
                  </a:ext>
                </a:extLst>
              </a:tr>
              <a:tr h="370840">
                <a:tc>
                  <a:txBody>
                    <a:bodyPr/>
                    <a:lstStyle/>
                    <a:p>
                      <a:r>
                        <a:rPr lang="en-US" sz="1600" b="0"/>
                        <a:t>Monthly Fixed Allowance</a:t>
                      </a:r>
                      <a:endParaRPr lang="en-IN" sz="1600" b="0"/>
                    </a:p>
                  </a:txBody>
                  <a:tcPr/>
                </a:tc>
                <a:tc>
                  <a:txBody>
                    <a:bodyPr/>
                    <a:lstStyle/>
                    <a:p>
                      <a:r>
                        <a:rPr lang="en-US" sz="1600" b="0"/>
                        <a:t>Included</a:t>
                      </a:r>
                      <a:endParaRPr lang="en-IN" sz="1600" b="0"/>
                    </a:p>
                  </a:txBody>
                  <a:tcPr/>
                </a:tc>
                <a:extLst>
                  <a:ext uri="{0D108BD9-81ED-4DB2-BD59-A6C34878D82A}">
                    <a16:rowId xmlns:a16="http://schemas.microsoft.com/office/drawing/2014/main" val="1930593861"/>
                  </a:ext>
                </a:extLst>
              </a:tr>
              <a:tr h="370840">
                <a:tc>
                  <a:txBody>
                    <a:bodyPr/>
                    <a:lstStyle/>
                    <a:p>
                      <a:r>
                        <a:rPr lang="en-US" sz="1600" b="0"/>
                        <a:t>Bonus (linked to performance) </a:t>
                      </a:r>
                      <a:endParaRPr lang="en-IN" sz="1600" b="0"/>
                    </a:p>
                  </a:txBody>
                  <a:tcPr/>
                </a:tc>
                <a:tc>
                  <a:txBody>
                    <a:bodyPr/>
                    <a:lstStyle/>
                    <a:p>
                      <a:r>
                        <a:rPr lang="en-US" sz="1600" b="0" dirty="0"/>
                        <a:t>Included</a:t>
                      </a:r>
                      <a:endParaRPr lang="en-IN" sz="1600" b="0" dirty="0"/>
                    </a:p>
                  </a:txBody>
                  <a:tcPr/>
                </a:tc>
                <a:extLst>
                  <a:ext uri="{0D108BD9-81ED-4DB2-BD59-A6C34878D82A}">
                    <a16:rowId xmlns:a16="http://schemas.microsoft.com/office/drawing/2014/main" val="1472938607"/>
                  </a:ext>
                </a:extLst>
              </a:tr>
              <a:tr h="370840">
                <a:tc>
                  <a:txBody>
                    <a:bodyPr/>
                    <a:lstStyle/>
                    <a:p>
                      <a:r>
                        <a:rPr lang="en-US" sz="1600" b="0"/>
                        <a:t>Commission </a:t>
                      </a:r>
                      <a:endParaRPr lang="en-IN" sz="1600" b="0"/>
                    </a:p>
                  </a:txBody>
                  <a:tcPr/>
                </a:tc>
                <a:tc>
                  <a:txBody>
                    <a:bodyPr/>
                    <a:lstStyle/>
                    <a:p>
                      <a:r>
                        <a:rPr lang="en-US" sz="1600" b="0"/>
                        <a:t>Excluded (S. 2(y)(</a:t>
                      </a:r>
                      <a:r>
                        <a:rPr lang="en-US" sz="1600" b="0" err="1"/>
                        <a:t>i</a:t>
                      </a:r>
                      <a:r>
                        <a:rPr lang="en-US" sz="1600" b="0"/>
                        <a:t>))</a:t>
                      </a:r>
                      <a:endParaRPr lang="en-IN" sz="1600" b="0"/>
                    </a:p>
                  </a:txBody>
                  <a:tcPr/>
                </a:tc>
                <a:extLst>
                  <a:ext uri="{0D108BD9-81ED-4DB2-BD59-A6C34878D82A}">
                    <a16:rowId xmlns:a16="http://schemas.microsoft.com/office/drawing/2014/main" val="767297656"/>
                  </a:ext>
                </a:extLst>
              </a:tr>
              <a:tr h="370840">
                <a:tc>
                  <a:txBody>
                    <a:bodyPr/>
                    <a:lstStyle/>
                    <a:p>
                      <a:r>
                        <a:rPr lang="en-US" sz="1600" b="0" dirty="0"/>
                        <a:t>Leave Travel Concession </a:t>
                      </a:r>
                      <a:endParaRPr lang="en-IN" sz="1600" b="0" dirty="0"/>
                    </a:p>
                  </a:txBody>
                  <a:tcPr/>
                </a:tc>
                <a:tc>
                  <a:txBody>
                    <a:bodyPr/>
                    <a:lstStyle/>
                    <a:p>
                      <a:r>
                        <a:rPr lang="en-US" sz="1600" b="0"/>
                        <a:t>Excluded (S. 2(y)(d))</a:t>
                      </a:r>
                      <a:endParaRPr lang="en-IN" sz="1600" b="0"/>
                    </a:p>
                  </a:txBody>
                  <a:tcPr/>
                </a:tc>
                <a:extLst>
                  <a:ext uri="{0D108BD9-81ED-4DB2-BD59-A6C34878D82A}">
                    <a16:rowId xmlns:a16="http://schemas.microsoft.com/office/drawing/2014/main" val="287386633"/>
                  </a:ext>
                </a:extLst>
              </a:tr>
              <a:tr h="370840">
                <a:tc>
                  <a:txBody>
                    <a:bodyPr/>
                    <a:lstStyle/>
                    <a:p>
                      <a:r>
                        <a:rPr lang="en-US" sz="1600" b="0"/>
                        <a:t>NPS / EPF employer contribution </a:t>
                      </a:r>
                    </a:p>
                    <a:p>
                      <a:r>
                        <a:rPr lang="en-US" sz="1600" b="0"/>
                        <a:t>and interest </a:t>
                      </a:r>
                      <a:endParaRPr lang="en-IN" sz="1600" b="0"/>
                    </a:p>
                  </a:txBody>
                  <a:tcPr/>
                </a:tc>
                <a:tc>
                  <a:txBody>
                    <a:bodyPr/>
                    <a:lstStyle/>
                    <a:p>
                      <a:r>
                        <a:rPr lang="en-US" sz="1600" b="0" dirty="0"/>
                        <a:t>Excluded (S. 2(y)(c))</a:t>
                      </a:r>
                      <a:endParaRPr lang="en-IN" sz="1600" b="0" dirty="0"/>
                    </a:p>
                  </a:txBody>
                  <a:tcPr/>
                </a:tc>
                <a:extLst>
                  <a:ext uri="{0D108BD9-81ED-4DB2-BD59-A6C34878D82A}">
                    <a16:rowId xmlns:a16="http://schemas.microsoft.com/office/drawing/2014/main" val="1039067479"/>
                  </a:ext>
                </a:extLst>
              </a:tr>
              <a:tr h="370840">
                <a:tc>
                  <a:txBody>
                    <a:bodyPr/>
                    <a:lstStyle/>
                    <a:p>
                      <a:r>
                        <a:rPr lang="en-US" sz="1600" b="0" dirty="0"/>
                        <a:t>ESOPs/ Performance Linked amounts</a:t>
                      </a:r>
                      <a:endParaRPr lang="en-IN" sz="1600" b="0" dirty="0"/>
                    </a:p>
                  </a:txBody>
                  <a:tcPr/>
                </a:tc>
                <a:tc>
                  <a:txBody>
                    <a:bodyPr/>
                    <a:lstStyle/>
                    <a:p>
                      <a:r>
                        <a:rPr lang="en-US" sz="1600" b="0" dirty="0">
                          <a:solidFill>
                            <a:srgbClr val="FF0000"/>
                          </a:solidFill>
                        </a:rPr>
                        <a:t>?? Not to be considered??</a:t>
                      </a:r>
                      <a:endParaRPr lang="en-IN" sz="1600" b="0" dirty="0">
                        <a:solidFill>
                          <a:srgbClr val="FF0000"/>
                        </a:solidFill>
                      </a:endParaRPr>
                    </a:p>
                  </a:txBody>
                  <a:tcPr/>
                </a:tc>
                <a:extLst>
                  <a:ext uri="{0D108BD9-81ED-4DB2-BD59-A6C34878D82A}">
                    <a16:rowId xmlns:a16="http://schemas.microsoft.com/office/drawing/2014/main" val="3939901302"/>
                  </a:ext>
                </a:extLst>
              </a:tr>
            </a:tbl>
          </a:graphicData>
        </a:graphic>
      </p:graphicFrame>
    </p:spTree>
    <p:extLst>
      <p:ext uri="{BB962C8B-B14F-4D97-AF65-F5344CB8AC3E}">
        <p14:creationId xmlns:p14="http://schemas.microsoft.com/office/powerpoint/2010/main" val="2857774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A344AB-760F-5B43-8F63-D0239AD8417E}"/>
              </a:ext>
            </a:extLst>
          </p:cNvPr>
          <p:cNvSpPr>
            <a:spLocks noGrp="1"/>
          </p:cNvSpPr>
          <p:nvPr>
            <p:ph type="body" sz="quarter" idx="11"/>
          </p:nvPr>
        </p:nvSpPr>
        <p:spPr/>
        <p:txBody>
          <a:bodyPr/>
          <a:lstStyle/>
          <a:p>
            <a:pPr marL="0" indent="0">
              <a:buNone/>
            </a:pPr>
            <a:r>
              <a:rPr lang="en-GB" altLang="ko-KR" sz="2000" dirty="0">
                <a:solidFill>
                  <a:srgbClr val="FFFF00"/>
                </a:solidFill>
              </a:rPr>
              <a:t>Impact/ Comments:</a:t>
            </a:r>
          </a:p>
          <a:p>
            <a:r>
              <a:rPr lang="en-US" altLang="ko-KR" sz="1800" dirty="0"/>
              <a:t>Relevancy: </a:t>
            </a:r>
          </a:p>
          <a:p>
            <a:pPr marL="514350" indent="-230188">
              <a:buFontTx/>
              <a:buChar char="-"/>
            </a:pPr>
            <a:r>
              <a:rPr lang="en-US" altLang="ko-KR" sz="1800" dirty="0"/>
              <a:t>Determining minimum wages criteria</a:t>
            </a:r>
          </a:p>
          <a:p>
            <a:pPr marL="514350" indent="-230188">
              <a:buFontTx/>
              <a:buChar char="-"/>
            </a:pPr>
            <a:r>
              <a:rPr lang="en-US" altLang="ko-KR" sz="1800" dirty="0"/>
              <a:t>Eligibility for bonus and its computation </a:t>
            </a:r>
          </a:p>
          <a:p>
            <a:pPr marL="514350" indent="-230188">
              <a:buFontTx/>
              <a:buChar char="-"/>
            </a:pPr>
            <a:r>
              <a:rPr lang="en-US" altLang="ko-KR" sz="1800" dirty="0"/>
              <a:t>Computation of contributions like PF, ESI, Gratuity, Leave encashment, etc.</a:t>
            </a:r>
          </a:p>
          <a:p>
            <a:pPr marL="514350" indent="-230188">
              <a:buFontTx/>
              <a:buChar char="-"/>
            </a:pPr>
            <a:r>
              <a:rPr lang="en-US" altLang="ko-KR" sz="1800" dirty="0"/>
              <a:t>Computation of overtime wages</a:t>
            </a:r>
          </a:p>
          <a:p>
            <a:pPr marL="514350" indent="-230188">
              <a:buFontTx/>
              <a:buChar char="-"/>
            </a:pPr>
            <a:endParaRPr lang="en-US" altLang="ko-KR" sz="1800" dirty="0"/>
          </a:p>
          <a:p>
            <a:pPr>
              <a:tabLst>
                <a:tab pos="231775" algn="l"/>
              </a:tabLst>
            </a:pPr>
            <a:r>
              <a:rPr lang="en-US" altLang="ko-KR" sz="1800" dirty="0"/>
              <a:t>All the components of the remuneration, i.e., fixed, flexi, retirals, variable components may be considered as “wages” for the purpose of the Code</a:t>
            </a:r>
          </a:p>
          <a:p>
            <a:pPr marL="0" indent="0">
              <a:buNone/>
            </a:pPr>
            <a:endParaRPr lang="en-US" altLang="ko-KR" sz="1000" dirty="0"/>
          </a:p>
          <a:p>
            <a:pPr marL="0" indent="0">
              <a:buNone/>
            </a:pPr>
            <a:endParaRPr lang="en-US" altLang="ko-KR" sz="1800" dirty="0"/>
          </a:p>
          <a:p>
            <a:endParaRPr lang="en-US" altLang="ko-KR" sz="1800" dirty="0"/>
          </a:p>
          <a:p>
            <a:pPr>
              <a:buFontTx/>
              <a:buChar char="-"/>
            </a:pPr>
            <a:endParaRPr lang="en-US" altLang="ko-KR" sz="1800" dirty="0"/>
          </a:p>
          <a:p>
            <a:endParaRPr lang="en-US" altLang="ko-KR" sz="1800" dirty="0"/>
          </a:p>
          <a:p>
            <a:pPr marL="0" indent="0">
              <a:buNone/>
            </a:pPr>
            <a:endParaRPr lang="en-US" altLang="ko-KR" sz="1800" dirty="0"/>
          </a:p>
        </p:txBody>
      </p:sp>
      <p:sp>
        <p:nvSpPr>
          <p:cNvPr id="3" name="Text Placeholder 2">
            <a:extLst>
              <a:ext uri="{FF2B5EF4-FFF2-40B4-BE49-F238E27FC236}">
                <a16:creationId xmlns:a16="http://schemas.microsoft.com/office/drawing/2014/main" id="{121EC655-92B0-9A40-82C7-C872E91000A3}"/>
              </a:ext>
            </a:extLst>
          </p:cNvPr>
          <p:cNvSpPr>
            <a:spLocks noGrp="1"/>
          </p:cNvSpPr>
          <p:nvPr>
            <p:ph type="body" sz="quarter" idx="13"/>
          </p:nvPr>
        </p:nvSpPr>
        <p:spPr/>
        <p:txBody>
          <a:bodyPr/>
          <a:lstStyle/>
          <a:p>
            <a:r>
              <a:rPr lang="en-US"/>
              <a:t>Calculation of Wages</a:t>
            </a:r>
          </a:p>
        </p:txBody>
      </p:sp>
    </p:spTree>
    <p:extLst>
      <p:ext uri="{BB962C8B-B14F-4D97-AF65-F5344CB8AC3E}">
        <p14:creationId xmlns:p14="http://schemas.microsoft.com/office/powerpoint/2010/main" val="3590749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A344AB-760F-5B43-8F63-D0239AD8417E}"/>
              </a:ext>
            </a:extLst>
          </p:cNvPr>
          <p:cNvSpPr>
            <a:spLocks noGrp="1"/>
          </p:cNvSpPr>
          <p:nvPr>
            <p:ph type="body" sz="quarter" idx="11"/>
          </p:nvPr>
        </p:nvSpPr>
        <p:spPr/>
        <p:txBody>
          <a:bodyPr/>
          <a:lstStyle/>
          <a:p>
            <a:pPr marL="0" indent="0">
              <a:buNone/>
            </a:pPr>
            <a:r>
              <a:rPr lang="en-GB" altLang="ko-KR" sz="2000">
                <a:solidFill>
                  <a:srgbClr val="FFFF00"/>
                </a:solidFill>
              </a:rPr>
              <a:t>Impact/ Comments:</a:t>
            </a:r>
          </a:p>
          <a:p>
            <a:r>
              <a:rPr lang="en-US" altLang="ko-KR" sz="1800"/>
              <a:t>Concept of CTC (Cost to the Company) is not recognised. The definition uses the term ‘remuneration’ that is not defined.</a:t>
            </a:r>
          </a:p>
          <a:p>
            <a:endParaRPr lang="en-US" altLang="ko-KR" sz="1800"/>
          </a:p>
          <a:p>
            <a:r>
              <a:rPr lang="en-US" altLang="ko-KR" sz="1800"/>
              <a:t>Due to the definition of wages, the net take home may reduce, as PF and other contributions shall be computed as per the new definition.</a:t>
            </a:r>
          </a:p>
          <a:p>
            <a:endParaRPr lang="en-US" altLang="ko-KR" sz="1800"/>
          </a:p>
          <a:p>
            <a:r>
              <a:rPr lang="en-US" altLang="ko-KR" sz="1800"/>
              <a:t>Reimbursement of internet and telephone expenses, club membership fee, movable assets, car lease which are reimbursed by the Company to an employee upon incurring of expenditure. </a:t>
            </a:r>
          </a:p>
          <a:p>
            <a:pPr marL="0" indent="0">
              <a:buNone/>
            </a:pPr>
            <a:endParaRPr lang="en-US" altLang="ko-KR" sz="1800"/>
          </a:p>
          <a:p>
            <a:pPr marL="0" indent="0">
              <a:buNone/>
            </a:pPr>
            <a:endParaRPr lang="en-US" altLang="ko-KR" sz="1800"/>
          </a:p>
          <a:p>
            <a:endParaRPr lang="en-US" altLang="ko-KR" sz="1800"/>
          </a:p>
          <a:p>
            <a:pPr marL="514350" indent="-230188">
              <a:buFontTx/>
              <a:buChar char="-"/>
            </a:pPr>
            <a:endParaRPr lang="en-US" altLang="ko-KR" sz="1800"/>
          </a:p>
          <a:p>
            <a:pPr marL="284162" indent="0">
              <a:buNone/>
            </a:pPr>
            <a:endParaRPr lang="en-US" altLang="ko-KR" sz="1800"/>
          </a:p>
          <a:p>
            <a:pPr marL="0" indent="0">
              <a:buNone/>
            </a:pPr>
            <a:endParaRPr lang="en-US" altLang="ko-KR" sz="1000"/>
          </a:p>
          <a:p>
            <a:pPr marL="0" indent="0">
              <a:buNone/>
            </a:pPr>
            <a:endParaRPr lang="en-US" altLang="ko-KR" sz="1800"/>
          </a:p>
          <a:p>
            <a:endParaRPr lang="en-US" altLang="ko-KR" sz="1800"/>
          </a:p>
          <a:p>
            <a:pPr>
              <a:buFontTx/>
              <a:buChar char="-"/>
            </a:pPr>
            <a:endParaRPr lang="en-US" altLang="ko-KR" sz="1800"/>
          </a:p>
          <a:p>
            <a:endParaRPr lang="en-US" altLang="ko-KR" sz="1800"/>
          </a:p>
          <a:p>
            <a:pPr marL="0" indent="0">
              <a:buNone/>
            </a:pPr>
            <a:endParaRPr lang="en-US" altLang="ko-KR" sz="1800"/>
          </a:p>
        </p:txBody>
      </p:sp>
      <p:sp>
        <p:nvSpPr>
          <p:cNvPr id="3" name="Text Placeholder 2">
            <a:extLst>
              <a:ext uri="{FF2B5EF4-FFF2-40B4-BE49-F238E27FC236}">
                <a16:creationId xmlns:a16="http://schemas.microsoft.com/office/drawing/2014/main" id="{121EC655-92B0-9A40-82C7-C872E91000A3}"/>
              </a:ext>
            </a:extLst>
          </p:cNvPr>
          <p:cNvSpPr>
            <a:spLocks noGrp="1"/>
          </p:cNvSpPr>
          <p:nvPr>
            <p:ph type="body" sz="quarter" idx="13"/>
          </p:nvPr>
        </p:nvSpPr>
        <p:spPr/>
        <p:txBody>
          <a:bodyPr/>
          <a:lstStyle/>
          <a:p>
            <a:r>
              <a:rPr lang="en-US"/>
              <a:t>Calculation of Wages</a:t>
            </a:r>
          </a:p>
        </p:txBody>
      </p:sp>
    </p:spTree>
    <p:extLst>
      <p:ext uri="{BB962C8B-B14F-4D97-AF65-F5344CB8AC3E}">
        <p14:creationId xmlns:p14="http://schemas.microsoft.com/office/powerpoint/2010/main" val="1194460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4B271-1C8F-9299-2E19-4426B4BF783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3025BB3-BD6A-4184-E9F3-330266FAB610}"/>
              </a:ext>
            </a:extLst>
          </p:cNvPr>
          <p:cNvSpPr>
            <a:spLocks noGrp="1"/>
          </p:cNvSpPr>
          <p:nvPr>
            <p:ph type="body" sz="quarter" idx="11"/>
          </p:nvPr>
        </p:nvSpPr>
        <p:spPr/>
        <p:txBody>
          <a:bodyPr/>
          <a:lstStyle/>
          <a:p>
            <a:pPr marL="457200" indent="-457200" algn="just">
              <a:buFont typeface="Wingdings" panose="05000000000000000000" pitchFamily="2" charset="2"/>
              <a:buChar char="v"/>
            </a:pPr>
            <a:r>
              <a:rPr lang="en-US" sz="1400" u="sng" dirty="0">
                <a:latin typeface="Kobern" panose="00000500000000000000" pitchFamily="50" charset="0"/>
              </a:rPr>
              <a:t>Illustration 1 (No Add-backs required):</a:t>
            </a:r>
          </a:p>
          <a:p>
            <a:pPr marL="457200" indent="-457200" algn="just">
              <a:buFont typeface="Wingdings" panose="05000000000000000000" pitchFamily="2" charset="2"/>
              <a:buChar char="v"/>
            </a:pPr>
            <a:endParaRPr lang="en-US" sz="1400" u="sng" dirty="0">
              <a:latin typeface="Kobern" panose="00000500000000000000" pitchFamily="50" charset="0"/>
            </a:endParaRPr>
          </a:p>
          <a:p>
            <a:pPr marL="457200" indent="-457200" algn="just">
              <a:buFont typeface="Wingdings" panose="05000000000000000000" pitchFamily="2" charset="2"/>
              <a:buChar char="v"/>
            </a:pPr>
            <a:r>
              <a:rPr lang="en-US" altLang="ko-KR" sz="1400" dirty="0">
                <a:latin typeface="Kobern" panose="00000500000000000000" pitchFamily="50" charset="0"/>
              </a:rPr>
              <a:t>Mr. A, has a total monthly remuneration (TR) of ₹20,000, which is below the ₹21,000 threshold.</a:t>
            </a:r>
          </a:p>
          <a:p>
            <a:pPr marL="457200" indent="-457200" algn="just">
              <a:buFont typeface="Wingdings" panose="05000000000000000000" pitchFamily="2" charset="2"/>
              <a:buChar char="v"/>
            </a:pPr>
            <a:endParaRPr lang="en-US" sz="1400" dirty="0">
              <a:latin typeface="Kobern" panose="00000500000000000000" pitchFamily="50" charset="0"/>
            </a:endParaRPr>
          </a:p>
          <a:p>
            <a:pPr marL="457200" indent="-457200" algn="just">
              <a:buFont typeface="Wingdings" panose="05000000000000000000" pitchFamily="2" charset="2"/>
              <a:buChar char="v"/>
            </a:pPr>
            <a:endParaRPr lang="en-US" sz="1400" dirty="0">
              <a:latin typeface="Kobern" panose="00000500000000000000" pitchFamily="50" charset="0"/>
            </a:endParaRPr>
          </a:p>
          <a:p>
            <a:pPr marL="457200" indent="-457200" algn="just">
              <a:buFont typeface="Wingdings" panose="05000000000000000000" pitchFamily="2" charset="2"/>
              <a:buChar char="v"/>
            </a:pPr>
            <a:endParaRPr lang="en-US" sz="1400" dirty="0">
              <a:latin typeface="Kobern" panose="00000500000000000000" pitchFamily="50" charset="0"/>
            </a:endParaRPr>
          </a:p>
          <a:p>
            <a:pPr marL="0" indent="0" algn="just">
              <a:buNone/>
            </a:pPr>
            <a:endParaRPr lang="en-US" sz="1400" dirty="0">
              <a:latin typeface="Kobern" panose="00000500000000000000" pitchFamily="50" charset="0"/>
            </a:endParaRPr>
          </a:p>
          <a:p>
            <a:pPr marL="457200" indent="-457200" algn="just">
              <a:buFont typeface="Wingdings" panose="05000000000000000000" pitchFamily="2" charset="2"/>
              <a:buChar char="v"/>
            </a:pPr>
            <a:endParaRPr lang="en-US" sz="1400" dirty="0">
              <a:latin typeface="Kobern" panose="00000500000000000000" pitchFamily="50" charset="0"/>
            </a:endParaRPr>
          </a:p>
          <a:p>
            <a:pPr marL="457200" indent="-457200" algn="just">
              <a:buFont typeface="Wingdings" panose="05000000000000000000" pitchFamily="2" charset="2"/>
              <a:buChar char="v"/>
            </a:pPr>
            <a:r>
              <a:rPr lang="en-US" altLang="ko-KR" sz="1400" dirty="0">
                <a:latin typeface="Kobern" panose="00000500000000000000" pitchFamily="50" charset="0"/>
              </a:rPr>
              <a:t>In this case, the actual exclusions (₹8,000) are less than the 50% limit ₹10,000). The "wages" for calculation are the actual included components:</a:t>
            </a:r>
          </a:p>
          <a:p>
            <a:pPr marL="457200" indent="-457200" algn="just">
              <a:buFont typeface="Wingdings" panose="05000000000000000000" pitchFamily="2" charset="2"/>
              <a:buChar char="v"/>
            </a:pPr>
            <a:endParaRPr lang="en-US" altLang="ko-KR" sz="1400" b="1" dirty="0">
              <a:latin typeface="Kobern" panose="00000500000000000000" pitchFamily="50" charset="0"/>
            </a:endParaRPr>
          </a:p>
          <a:p>
            <a:pPr marL="457200" indent="-457200" algn="just">
              <a:buFont typeface="Wingdings" panose="05000000000000000000" pitchFamily="2" charset="2"/>
              <a:buChar char="v"/>
            </a:pPr>
            <a:r>
              <a:rPr lang="en-US" altLang="ko-KR" sz="1400" b="1" dirty="0">
                <a:latin typeface="Kobern" panose="00000500000000000000" pitchFamily="50" charset="0"/>
              </a:rPr>
              <a:t>Earlier employer ESI contribution was 3.25% of Rs. 20,000 – Now the contribution will be only on Rs. 12,000</a:t>
            </a:r>
          </a:p>
          <a:p>
            <a:pPr marL="457200" indent="-457200" algn="just">
              <a:buFont typeface="Wingdings" panose="05000000000000000000" pitchFamily="2" charset="2"/>
              <a:buChar char="v"/>
            </a:pPr>
            <a:endParaRPr lang="en-US" altLang="ko-KR" sz="1400" dirty="0">
              <a:latin typeface="Kobern" panose="00000500000000000000" pitchFamily="50" charset="0"/>
            </a:endParaRPr>
          </a:p>
          <a:p>
            <a:pPr marL="457200" indent="-457200" algn="just">
              <a:buFont typeface="Wingdings" panose="05000000000000000000" pitchFamily="2" charset="2"/>
              <a:buChar char="v"/>
            </a:pPr>
            <a:endParaRPr lang="en-US" altLang="ko-KR" sz="1400" dirty="0">
              <a:latin typeface="Kobern" panose="00000500000000000000" pitchFamily="50" charset="0"/>
            </a:endParaRPr>
          </a:p>
          <a:p>
            <a:pPr marL="0" indent="0" algn="just">
              <a:buNone/>
            </a:pPr>
            <a:endParaRPr lang="en-US" altLang="ko-KR" sz="1400" dirty="0">
              <a:latin typeface="Kobern" panose="00000500000000000000" pitchFamily="50" charset="0"/>
            </a:endParaRPr>
          </a:p>
          <a:p>
            <a:endParaRPr lang="en-IN" sz="1400" dirty="0">
              <a:latin typeface="Kobern" panose="00000500000000000000" pitchFamily="50" charset="0"/>
            </a:endParaRPr>
          </a:p>
        </p:txBody>
      </p:sp>
      <p:sp>
        <p:nvSpPr>
          <p:cNvPr id="3" name="Text Placeholder 2">
            <a:extLst>
              <a:ext uri="{FF2B5EF4-FFF2-40B4-BE49-F238E27FC236}">
                <a16:creationId xmlns:a16="http://schemas.microsoft.com/office/drawing/2014/main" id="{289653AF-2194-F35C-B2AD-39E156F67985}"/>
              </a:ext>
            </a:extLst>
          </p:cNvPr>
          <p:cNvSpPr>
            <a:spLocks noGrp="1"/>
          </p:cNvSpPr>
          <p:nvPr>
            <p:ph type="body" sz="quarter" idx="13"/>
          </p:nvPr>
        </p:nvSpPr>
        <p:spPr/>
        <p:txBody>
          <a:bodyPr/>
          <a:lstStyle/>
          <a:p>
            <a:r>
              <a:rPr lang="en-US" sz="2200" dirty="0">
                <a:latin typeface="+mn-lt"/>
              </a:rPr>
              <a:t>Illustrations # 1</a:t>
            </a:r>
            <a:endParaRPr lang="en-IN" dirty="0">
              <a:latin typeface="+mn-lt"/>
            </a:endParaRPr>
          </a:p>
        </p:txBody>
      </p:sp>
      <p:graphicFrame>
        <p:nvGraphicFramePr>
          <p:cNvPr id="4" name="Table 3">
            <a:extLst>
              <a:ext uri="{FF2B5EF4-FFF2-40B4-BE49-F238E27FC236}">
                <a16:creationId xmlns:a16="http://schemas.microsoft.com/office/drawing/2014/main" id="{9169D066-2965-F2B7-EF95-1D42C09AC01D}"/>
              </a:ext>
            </a:extLst>
          </p:cNvPr>
          <p:cNvGraphicFramePr>
            <a:graphicFrameLocks noGrp="1"/>
          </p:cNvGraphicFramePr>
          <p:nvPr/>
        </p:nvGraphicFramePr>
        <p:xfrm>
          <a:off x="802105" y="1923382"/>
          <a:ext cx="6096000" cy="1259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735028236"/>
                    </a:ext>
                  </a:extLst>
                </a:gridCol>
                <a:gridCol w="2032000">
                  <a:extLst>
                    <a:ext uri="{9D8B030D-6E8A-4147-A177-3AD203B41FA5}">
                      <a16:colId xmlns:a16="http://schemas.microsoft.com/office/drawing/2014/main" val="3505136249"/>
                    </a:ext>
                  </a:extLst>
                </a:gridCol>
                <a:gridCol w="2032000">
                  <a:extLst>
                    <a:ext uri="{9D8B030D-6E8A-4147-A177-3AD203B41FA5}">
                      <a16:colId xmlns:a16="http://schemas.microsoft.com/office/drawing/2014/main" val="2611305453"/>
                    </a:ext>
                  </a:extLst>
                </a:gridCol>
              </a:tblGrid>
              <a:tr h="370840">
                <a:tc>
                  <a:txBody>
                    <a:bodyPr/>
                    <a:lstStyle/>
                    <a:p>
                      <a:r>
                        <a:rPr lang="en-US" sz="1400" dirty="0"/>
                        <a:t>Components</a:t>
                      </a:r>
                      <a:endParaRPr lang="en-IN" sz="1400" dirty="0"/>
                    </a:p>
                  </a:txBody>
                  <a:tcPr/>
                </a:tc>
                <a:tc>
                  <a:txBody>
                    <a:bodyPr/>
                    <a:lstStyle/>
                    <a:p>
                      <a:r>
                        <a:rPr lang="en-US" sz="1400" dirty="0"/>
                        <a:t>Amount</a:t>
                      </a:r>
                      <a:endParaRPr lang="en-IN" sz="1400" dirty="0"/>
                    </a:p>
                  </a:txBody>
                  <a:tcPr/>
                </a:tc>
                <a:tc>
                  <a:txBody>
                    <a:bodyPr/>
                    <a:lstStyle/>
                    <a:p>
                      <a:r>
                        <a:rPr lang="en-US" sz="1400" dirty="0"/>
                        <a:t>Include/Excluded for Wages</a:t>
                      </a:r>
                      <a:endParaRPr lang="en-IN" sz="1400" dirty="0"/>
                    </a:p>
                  </a:txBody>
                  <a:tcPr/>
                </a:tc>
                <a:extLst>
                  <a:ext uri="{0D108BD9-81ED-4DB2-BD59-A6C34878D82A}">
                    <a16:rowId xmlns:a16="http://schemas.microsoft.com/office/drawing/2014/main" val="286976447"/>
                  </a:ext>
                </a:extLst>
              </a:tr>
              <a:tr h="370840">
                <a:tc>
                  <a:txBody>
                    <a:bodyPr/>
                    <a:lstStyle/>
                    <a:p>
                      <a:r>
                        <a:rPr lang="en-IN" sz="1400" dirty="0"/>
                        <a:t>Basic Pay + DA + RA</a:t>
                      </a:r>
                    </a:p>
                  </a:txBody>
                  <a:tcPr/>
                </a:tc>
                <a:tc>
                  <a:txBody>
                    <a:bodyPr/>
                    <a:lstStyle/>
                    <a:p>
                      <a:r>
                        <a:rPr lang="en-US" sz="1400" dirty="0"/>
                        <a:t>12,000</a:t>
                      </a:r>
                      <a:endParaRPr lang="en-IN" sz="1400" dirty="0"/>
                    </a:p>
                  </a:txBody>
                  <a:tcPr/>
                </a:tc>
                <a:tc>
                  <a:txBody>
                    <a:bodyPr/>
                    <a:lstStyle/>
                    <a:p>
                      <a:r>
                        <a:rPr lang="en-US" sz="1400" dirty="0"/>
                        <a:t>Included (60%of TR)</a:t>
                      </a:r>
                      <a:endParaRPr lang="en-IN" sz="1400" dirty="0"/>
                    </a:p>
                  </a:txBody>
                  <a:tcPr/>
                </a:tc>
                <a:extLst>
                  <a:ext uri="{0D108BD9-81ED-4DB2-BD59-A6C34878D82A}">
                    <a16:rowId xmlns:a16="http://schemas.microsoft.com/office/drawing/2014/main" val="3829261520"/>
                  </a:ext>
                </a:extLst>
              </a:tr>
              <a:tr h="370840">
                <a:tc>
                  <a:txBody>
                    <a:bodyPr/>
                    <a:lstStyle/>
                    <a:p>
                      <a:r>
                        <a:rPr lang="en-US" sz="1400" dirty="0"/>
                        <a:t>Allowances </a:t>
                      </a:r>
                      <a:endParaRPr lang="en-IN" sz="1400" dirty="0"/>
                    </a:p>
                  </a:txBody>
                  <a:tcPr/>
                </a:tc>
                <a:tc>
                  <a:txBody>
                    <a:bodyPr/>
                    <a:lstStyle/>
                    <a:p>
                      <a:r>
                        <a:rPr lang="en-US" sz="1400" dirty="0"/>
                        <a:t>8,000</a:t>
                      </a:r>
                      <a:endParaRPr lang="en-IN" sz="1400" dirty="0"/>
                    </a:p>
                  </a:txBody>
                  <a:tcPr/>
                </a:tc>
                <a:tc>
                  <a:txBody>
                    <a:bodyPr/>
                    <a:lstStyle/>
                    <a:p>
                      <a:r>
                        <a:rPr lang="en-IN" sz="1400" dirty="0"/>
                        <a:t>Excluded (40% of TR)</a:t>
                      </a:r>
                    </a:p>
                  </a:txBody>
                  <a:tcPr/>
                </a:tc>
                <a:extLst>
                  <a:ext uri="{0D108BD9-81ED-4DB2-BD59-A6C34878D82A}">
                    <a16:rowId xmlns:a16="http://schemas.microsoft.com/office/drawing/2014/main" val="749202802"/>
                  </a:ext>
                </a:extLst>
              </a:tr>
            </a:tbl>
          </a:graphicData>
        </a:graphic>
      </p:graphicFrame>
    </p:spTree>
    <p:extLst>
      <p:ext uri="{BB962C8B-B14F-4D97-AF65-F5344CB8AC3E}">
        <p14:creationId xmlns:p14="http://schemas.microsoft.com/office/powerpoint/2010/main" val="891499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FC0AA-C991-C585-2F6E-7E0F013D942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3767732-0247-F8A1-1C86-7C5028562522}"/>
              </a:ext>
            </a:extLst>
          </p:cNvPr>
          <p:cNvSpPr>
            <a:spLocks noGrp="1"/>
          </p:cNvSpPr>
          <p:nvPr>
            <p:ph type="body" sz="quarter" idx="11"/>
          </p:nvPr>
        </p:nvSpPr>
        <p:spPr/>
        <p:txBody>
          <a:bodyPr/>
          <a:lstStyle/>
          <a:p>
            <a:pPr marL="457200" indent="-457200" algn="just">
              <a:buFont typeface="Wingdings" panose="05000000000000000000" pitchFamily="2" charset="2"/>
              <a:buChar char="v"/>
            </a:pPr>
            <a:r>
              <a:rPr lang="en-US" altLang="ko-KR" sz="1400" dirty="0">
                <a:latin typeface="Kobern" panose="00000500000000000000" pitchFamily="50" charset="0"/>
              </a:rPr>
              <a:t>Illustration 2 (Add-backs required):</a:t>
            </a:r>
          </a:p>
          <a:p>
            <a:pPr marL="457200" indent="-457200" algn="just">
              <a:buFont typeface="Wingdings" panose="05000000000000000000" pitchFamily="2" charset="2"/>
              <a:buChar char="v"/>
            </a:pPr>
            <a:endParaRPr lang="en-US" altLang="ko-KR" sz="1400" dirty="0">
              <a:latin typeface="Kobern" panose="00000500000000000000" pitchFamily="50" charset="0"/>
            </a:endParaRPr>
          </a:p>
          <a:p>
            <a:pPr marL="457200" indent="-457200" algn="just">
              <a:buFont typeface="Wingdings" panose="05000000000000000000" pitchFamily="2" charset="2"/>
              <a:buChar char="v"/>
            </a:pPr>
            <a:r>
              <a:rPr lang="en-US" altLang="ko-KR" sz="1400" dirty="0">
                <a:latin typeface="Kobern" panose="00000500000000000000" pitchFamily="50" charset="0"/>
              </a:rPr>
              <a:t>Mr. A, has a total monthly remuneration (TR) of ₹20,000. Her salary is structured differently. </a:t>
            </a:r>
          </a:p>
          <a:p>
            <a:pPr marL="457200" indent="-457200" algn="just">
              <a:buFont typeface="Wingdings" panose="05000000000000000000" pitchFamily="2" charset="2"/>
              <a:buChar char="v"/>
            </a:pPr>
            <a:endParaRPr lang="en-US" altLang="ko-KR" sz="1400" dirty="0">
              <a:latin typeface="Kobern" panose="00000500000000000000" pitchFamily="50" charset="0"/>
            </a:endParaRPr>
          </a:p>
          <a:p>
            <a:pPr marL="457200" indent="-457200" algn="just">
              <a:buFont typeface="Wingdings" panose="05000000000000000000" pitchFamily="2" charset="2"/>
              <a:buChar char="v"/>
            </a:pPr>
            <a:endParaRPr lang="en-US" altLang="ko-KR" sz="1400" dirty="0">
              <a:latin typeface="Kobern" panose="00000500000000000000" pitchFamily="50" charset="0"/>
            </a:endParaRPr>
          </a:p>
          <a:p>
            <a:pPr marL="457200" indent="-457200" algn="just">
              <a:buFont typeface="Wingdings" panose="05000000000000000000" pitchFamily="2" charset="2"/>
              <a:buChar char="v"/>
            </a:pPr>
            <a:endParaRPr lang="en-US" altLang="ko-KR" sz="1400" dirty="0">
              <a:latin typeface="Kobern" panose="00000500000000000000" pitchFamily="50" charset="0"/>
            </a:endParaRPr>
          </a:p>
          <a:p>
            <a:pPr marL="0" indent="0" algn="just">
              <a:buNone/>
            </a:pPr>
            <a:endParaRPr lang="en-US" altLang="ko-KR" sz="1400" dirty="0">
              <a:latin typeface="Kobern" panose="00000500000000000000" pitchFamily="50" charset="0"/>
            </a:endParaRPr>
          </a:p>
          <a:p>
            <a:pPr marL="457200" indent="-457200" algn="just">
              <a:buFont typeface="Wingdings" panose="05000000000000000000" pitchFamily="2" charset="2"/>
              <a:buChar char="v"/>
            </a:pPr>
            <a:endParaRPr lang="en-US" altLang="ko-KR" sz="1400" dirty="0">
              <a:latin typeface="Kobern" panose="00000500000000000000" pitchFamily="50" charset="0"/>
            </a:endParaRPr>
          </a:p>
          <a:p>
            <a:pPr marL="457200" indent="-457200" algn="just">
              <a:buFont typeface="Wingdings" panose="05000000000000000000" pitchFamily="2" charset="2"/>
              <a:buChar char="v"/>
            </a:pPr>
            <a:r>
              <a:rPr lang="en-US" altLang="ko-KR" sz="1400" dirty="0">
                <a:latin typeface="Kobern" panose="00000500000000000000" pitchFamily="50" charset="0"/>
              </a:rPr>
              <a:t>Here, the actual exclusions (₹12,000) exceed the 50% limit (₹10,000) by ₹2,000. This excess amount must be added back to the "wages“.</a:t>
            </a:r>
          </a:p>
          <a:p>
            <a:pPr marL="457200" indent="-457200" algn="just">
              <a:buFont typeface="Wingdings" panose="05000000000000000000" pitchFamily="2" charset="2"/>
              <a:buChar char="v"/>
            </a:pPr>
            <a:endParaRPr lang="en-US" altLang="ko-KR" sz="1400" dirty="0">
              <a:latin typeface="Kobern" panose="00000500000000000000" pitchFamily="50" charset="0"/>
            </a:endParaRPr>
          </a:p>
          <a:p>
            <a:pPr marL="457200" indent="-457200" algn="just">
              <a:buFont typeface="Wingdings" panose="05000000000000000000" pitchFamily="2" charset="2"/>
              <a:buChar char="v"/>
            </a:pPr>
            <a:r>
              <a:rPr lang="en-US" altLang="ko-KR" sz="1400" b="1" dirty="0">
                <a:latin typeface="Kobern" panose="00000500000000000000" pitchFamily="50" charset="0"/>
              </a:rPr>
              <a:t>Earlier employer ESI contribution was 3.25% of Rs. 20,000 – Now the contribution will be only on Rs. 10,000</a:t>
            </a:r>
          </a:p>
          <a:p>
            <a:pPr marL="0" indent="0" algn="just">
              <a:buNone/>
            </a:pPr>
            <a:endParaRPr lang="en-US" altLang="ko-KR" sz="1400" dirty="0">
              <a:latin typeface="Kobern" panose="00000500000000000000" pitchFamily="50" charset="0"/>
            </a:endParaRPr>
          </a:p>
          <a:p>
            <a:endParaRPr lang="en-IN" sz="1400" dirty="0">
              <a:latin typeface="Kobern" panose="00000500000000000000" pitchFamily="50" charset="0"/>
            </a:endParaRPr>
          </a:p>
        </p:txBody>
      </p:sp>
      <p:graphicFrame>
        <p:nvGraphicFramePr>
          <p:cNvPr id="4" name="Table 3">
            <a:extLst>
              <a:ext uri="{FF2B5EF4-FFF2-40B4-BE49-F238E27FC236}">
                <a16:creationId xmlns:a16="http://schemas.microsoft.com/office/drawing/2014/main" id="{5563D8F8-7664-978E-E58B-2D78C756E5DE}"/>
              </a:ext>
            </a:extLst>
          </p:cNvPr>
          <p:cNvGraphicFramePr>
            <a:graphicFrameLocks noGrp="1"/>
          </p:cNvGraphicFramePr>
          <p:nvPr/>
        </p:nvGraphicFramePr>
        <p:xfrm>
          <a:off x="802105" y="1923382"/>
          <a:ext cx="6096000" cy="1259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735028236"/>
                    </a:ext>
                  </a:extLst>
                </a:gridCol>
                <a:gridCol w="2032000">
                  <a:extLst>
                    <a:ext uri="{9D8B030D-6E8A-4147-A177-3AD203B41FA5}">
                      <a16:colId xmlns:a16="http://schemas.microsoft.com/office/drawing/2014/main" val="3505136249"/>
                    </a:ext>
                  </a:extLst>
                </a:gridCol>
                <a:gridCol w="2032000">
                  <a:extLst>
                    <a:ext uri="{9D8B030D-6E8A-4147-A177-3AD203B41FA5}">
                      <a16:colId xmlns:a16="http://schemas.microsoft.com/office/drawing/2014/main" val="2611305453"/>
                    </a:ext>
                  </a:extLst>
                </a:gridCol>
              </a:tblGrid>
              <a:tr h="370840">
                <a:tc>
                  <a:txBody>
                    <a:bodyPr/>
                    <a:lstStyle/>
                    <a:p>
                      <a:r>
                        <a:rPr lang="en-US" sz="1400" dirty="0"/>
                        <a:t>Components</a:t>
                      </a:r>
                      <a:endParaRPr lang="en-IN" sz="1400" dirty="0"/>
                    </a:p>
                  </a:txBody>
                  <a:tcPr/>
                </a:tc>
                <a:tc>
                  <a:txBody>
                    <a:bodyPr/>
                    <a:lstStyle/>
                    <a:p>
                      <a:r>
                        <a:rPr lang="en-US" sz="1400" dirty="0"/>
                        <a:t>Amount</a:t>
                      </a:r>
                      <a:endParaRPr lang="en-IN" sz="1400" dirty="0"/>
                    </a:p>
                  </a:txBody>
                  <a:tcPr/>
                </a:tc>
                <a:tc>
                  <a:txBody>
                    <a:bodyPr/>
                    <a:lstStyle/>
                    <a:p>
                      <a:r>
                        <a:rPr lang="en-US" sz="1400" dirty="0"/>
                        <a:t>Include/Excluded for Wages</a:t>
                      </a:r>
                      <a:endParaRPr lang="en-IN" sz="1400" dirty="0"/>
                    </a:p>
                  </a:txBody>
                  <a:tcPr/>
                </a:tc>
                <a:extLst>
                  <a:ext uri="{0D108BD9-81ED-4DB2-BD59-A6C34878D82A}">
                    <a16:rowId xmlns:a16="http://schemas.microsoft.com/office/drawing/2014/main" val="286976447"/>
                  </a:ext>
                </a:extLst>
              </a:tr>
              <a:tr h="370840">
                <a:tc>
                  <a:txBody>
                    <a:bodyPr/>
                    <a:lstStyle/>
                    <a:p>
                      <a:r>
                        <a:rPr lang="en-IN" sz="1400" dirty="0"/>
                        <a:t>Basic Pay + DA + RA</a:t>
                      </a:r>
                    </a:p>
                  </a:txBody>
                  <a:tcPr/>
                </a:tc>
                <a:tc>
                  <a:txBody>
                    <a:bodyPr/>
                    <a:lstStyle/>
                    <a:p>
                      <a:r>
                        <a:rPr lang="en-US" sz="1400" dirty="0"/>
                        <a:t>8,000</a:t>
                      </a:r>
                      <a:endParaRPr lang="en-IN" sz="1400" dirty="0"/>
                    </a:p>
                  </a:txBody>
                  <a:tcPr/>
                </a:tc>
                <a:tc>
                  <a:txBody>
                    <a:bodyPr/>
                    <a:lstStyle/>
                    <a:p>
                      <a:r>
                        <a:rPr lang="en-US" sz="1400" dirty="0"/>
                        <a:t>Included (40%of TR)</a:t>
                      </a:r>
                      <a:endParaRPr lang="en-IN" sz="1400" dirty="0"/>
                    </a:p>
                  </a:txBody>
                  <a:tcPr/>
                </a:tc>
                <a:extLst>
                  <a:ext uri="{0D108BD9-81ED-4DB2-BD59-A6C34878D82A}">
                    <a16:rowId xmlns:a16="http://schemas.microsoft.com/office/drawing/2014/main" val="3829261520"/>
                  </a:ext>
                </a:extLst>
              </a:tr>
              <a:tr h="370840">
                <a:tc>
                  <a:txBody>
                    <a:bodyPr/>
                    <a:lstStyle/>
                    <a:p>
                      <a:r>
                        <a:rPr lang="en-US" sz="1400" dirty="0"/>
                        <a:t>Allowances </a:t>
                      </a:r>
                      <a:endParaRPr lang="en-IN" sz="1400" dirty="0"/>
                    </a:p>
                  </a:txBody>
                  <a:tcPr/>
                </a:tc>
                <a:tc>
                  <a:txBody>
                    <a:bodyPr/>
                    <a:lstStyle/>
                    <a:p>
                      <a:r>
                        <a:rPr lang="en-US" sz="1400" dirty="0"/>
                        <a:t>12,000</a:t>
                      </a:r>
                      <a:endParaRPr lang="en-IN" sz="1400" dirty="0"/>
                    </a:p>
                  </a:txBody>
                  <a:tcPr/>
                </a:tc>
                <a:tc>
                  <a:txBody>
                    <a:bodyPr/>
                    <a:lstStyle/>
                    <a:p>
                      <a:r>
                        <a:rPr lang="en-IN" sz="1400" dirty="0"/>
                        <a:t>Excluded (60% of TR)</a:t>
                      </a:r>
                    </a:p>
                  </a:txBody>
                  <a:tcPr/>
                </a:tc>
                <a:extLst>
                  <a:ext uri="{0D108BD9-81ED-4DB2-BD59-A6C34878D82A}">
                    <a16:rowId xmlns:a16="http://schemas.microsoft.com/office/drawing/2014/main" val="749202802"/>
                  </a:ext>
                </a:extLst>
              </a:tr>
            </a:tbl>
          </a:graphicData>
        </a:graphic>
      </p:graphicFrame>
      <p:sp>
        <p:nvSpPr>
          <p:cNvPr id="7" name="Text Placeholder 2">
            <a:extLst>
              <a:ext uri="{FF2B5EF4-FFF2-40B4-BE49-F238E27FC236}">
                <a16:creationId xmlns:a16="http://schemas.microsoft.com/office/drawing/2014/main" id="{435A6E82-FC6E-87D3-1CC6-7CA272F3BE6C}"/>
              </a:ext>
            </a:extLst>
          </p:cNvPr>
          <p:cNvSpPr txBox="1">
            <a:spLocks/>
          </p:cNvSpPr>
          <p:nvPr/>
        </p:nvSpPr>
        <p:spPr>
          <a:xfrm>
            <a:off x="375468" y="457200"/>
            <a:ext cx="8597082" cy="460507"/>
          </a:xfrm>
          <a:prstGeom prst="rect">
            <a:avLst/>
          </a:prstGeom>
        </p:spPr>
        <p:txBody>
          <a:bodyPr anchor="t"/>
          <a:lstStyle>
            <a:lvl1pPr marL="0" indent="0" algn="l" defTabSz="914400" rtl="0" eaLnBrk="1" latinLnBrk="1" hangingPunct="1">
              <a:spcBef>
                <a:spcPts val="0"/>
              </a:spcBef>
              <a:buFont typeface="Arial" pitchFamily="34" charset="0"/>
              <a:buNone/>
              <a:defRPr lang="en-GB" altLang="ko-KR" sz="2400" kern="1200" dirty="0">
                <a:solidFill>
                  <a:schemeClr val="bg1"/>
                </a:solidFill>
                <a:latin typeface="Kobern" pitchFamily="2" charset="77"/>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a:latin typeface="+mn-lt"/>
              </a:rPr>
              <a:t>Illustrations # 2</a:t>
            </a:r>
            <a:endParaRPr lang="en-IN" dirty="0">
              <a:latin typeface="+mn-lt"/>
            </a:endParaRPr>
          </a:p>
        </p:txBody>
      </p:sp>
    </p:spTree>
    <p:extLst>
      <p:ext uri="{BB962C8B-B14F-4D97-AF65-F5344CB8AC3E}">
        <p14:creationId xmlns:p14="http://schemas.microsoft.com/office/powerpoint/2010/main" val="3442022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90B9E-712F-E28C-7FE1-2FFEA76B61C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3CCC585-F520-93D5-0AEB-0B493E99E924}"/>
              </a:ext>
            </a:extLst>
          </p:cNvPr>
          <p:cNvSpPr>
            <a:spLocks noGrp="1"/>
          </p:cNvSpPr>
          <p:nvPr>
            <p:ph type="body" sz="quarter" idx="11"/>
          </p:nvPr>
        </p:nvSpPr>
        <p:spPr/>
        <p:txBody>
          <a:bodyPr/>
          <a:lstStyle/>
          <a:p>
            <a:pPr marL="457200" indent="-457200" algn="just">
              <a:buFont typeface="Wingdings" panose="05000000000000000000" pitchFamily="2" charset="2"/>
              <a:buChar char="v"/>
            </a:pPr>
            <a:r>
              <a:rPr lang="en-US" sz="1400" u="sng" dirty="0">
                <a:latin typeface="Kobern" panose="00000500000000000000" pitchFamily="50" charset="0"/>
              </a:rPr>
              <a:t>Illustration 3 (High Allowances outside ESI Limit):</a:t>
            </a:r>
          </a:p>
          <a:p>
            <a:pPr marL="457200" indent="-457200" algn="just">
              <a:buFont typeface="Wingdings" panose="05000000000000000000" pitchFamily="2" charset="2"/>
              <a:buChar char="v"/>
            </a:pPr>
            <a:endParaRPr lang="en-US" sz="1400" u="sng" dirty="0">
              <a:latin typeface="Kobern" panose="00000500000000000000" pitchFamily="50" charset="0"/>
            </a:endParaRPr>
          </a:p>
          <a:p>
            <a:pPr marL="457200" indent="-457200" algn="just">
              <a:buFont typeface="Wingdings" panose="05000000000000000000" pitchFamily="2" charset="2"/>
              <a:buChar char="v"/>
            </a:pPr>
            <a:r>
              <a:rPr lang="en-US" sz="1400" dirty="0">
                <a:latin typeface="Kobern" panose="00000500000000000000" pitchFamily="50" charset="0"/>
              </a:rPr>
              <a:t>Mr. A, earns </a:t>
            </a:r>
            <a:r>
              <a:rPr lang="en-US" altLang="ko-KR" sz="1400" dirty="0">
                <a:latin typeface="Kobern" panose="00000500000000000000" pitchFamily="50" charset="0"/>
              </a:rPr>
              <a:t>a total monthly remuneration (TR) of ₹46,000, which is above the ₹21,000 threshold. Her structure also has high allowances.</a:t>
            </a:r>
          </a:p>
          <a:p>
            <a:pPr marL="0" indent="0" algn="just">
              <a:buNone/>
            </a:pPr>
            <a:r>
              <a:rPr lang="en-US" altLang="ko-KR" sz="1400" dirty="0">
                <a:latin typeface="Kobern" panose="00000500000000000000" pitchFamily="50" charset="0"/>
              </a:rPr>
              <a:t> </a:t>
            </a:r>
          </a:p>
          <a:p>
            <a:pPr marL="457200" indent="-457200" algn="just">
              <a:buFont typeface="Wingdings" panose="05000000000000000000" pitchFamily="2" charset="2"/>
              <a:buChar char="v"/>
            </a:pPr>
            <a:endParaRPr lang="en-US" altLang="ko-KR" sz="1400" dirty="0">
              <a:latin typeface="Kobern" panose="00000500000000000000" pitchFamily="50" charset="0"/>
            </a:endParaRPr>
          </a:p>
          <a:p>
            <a:pPr marL="457200" indent="-457200" algn="just">
              <a:buFont typeface="Wingdings" panose="05000000000000000000" pitchFamily="2" charset="2"/>
              <a:buChar char="v"/>
            </a:pPr>
            <a:endParaRPr lang="en-US" altLang="ko-KR" sz="1400" dirty="0">
              <a:latin typeface="Kobern" panose="00000500000000000000" pitchFamily="50" charset="0"/>
            </a:endParaRPr>
          </a:p>
          <a:p>
            <a:pPr marL="457200" indent="-457200" algn="just">
              <a:buFont typeface="Wingdings" panose="05000000000000000000" pitchFamily="2" charset="2"/>
              <a:buChar char="v"/>
            </a:pPr>
            <a:endParaRPr lang="en-US" altLang="ko-KR" sz="1400" dirty="0">
              <a:latin typeface="Kobern" panose="00000500000000000000" pitchFamily="50" charset="0"/>
            </a:endParaRPr>
          </a:p>
          <a:p>
            <a:pPr marL="457200" indent="-457200" algn="just">
              <a:buFont typeface="Wingdings" panose="05000000000000000000" pitchFamily="2" charset="2"/>
              <a:buChar char="v"/>
            </a:pPr>
            <a:endParaRPr lang="en-US" altLang="ko-KR" sz="1400" dirty="0">
              <a:latin typeface="Kobern" panose="00000500000000000000" pitchFamily="50" charset="0"/>
            </a:endParaRPr>
          </a:p>
          <a:p>
            <a:pPr marL="0" indent="0" algn="just">
              <a:buNone/>
            </a:pPr>
            <a:endParaRPr lang="en-US" altLang="ko-KR" sz="1400" dirty="0">
              <a:latin typeface="Kobern" panose="00000500000000000000" pitchFamily="50" charset="0"/>
            </a:endParaRPr>
          </a:p>
          <a:p>
            <a:pPr marL="457200" indent="-457200" algn="just">
              <a:buFont typeface="Wingdings" panose="05000000000000000000" pitchFamily="2" charset="2"/>
              <a:buChar char="v"/>
            </a:pPr>
            <a:r>
              <a:rPr lang="en-US" altLang="ko-KR" sz="1400" dirty="0">
                <a:latin typeface="Kobern" panose="00000500000000000000" pitchFamily="50" charset="0"/>
              </a:rPr>
              <a:t>Total ESI Wages: ₹ 20,000 (Basic + DA) + ₹3,000 (Add-back) = ₹23,000 which is above ₹21,000 ESIC wage limit. </a:t>
            </a:r>
            <a:r>
              <a:rPr lang="en-US" altLang="ko-KR" sz="1400" b="1" dirty="0">
                <a:latin typeface="Kobern" panose="00000500000000000000" pitchFamily="50" charset="0"/>
              </a:rPr>
              <a:t>Hence, exempted from ESIC</a:t>
            </a:r>
            <a:r>
              <a:rPr lang="en-US" altLang="ko-KR" sz="1400" dirty="0">
                <a:latin typeface="Kobern" panose="00000500000000000000" pitchFamily="50" charset="0"/>
              </a:rPr>
              <a:t>.</a:t>
            </a:r>
            <a:endParaRPr lang="en-IN" altLang="ko-KR" sz="1400" dirty="0">
              <a:latin typeface="Kobern" panose="00000500000000000000" pitchFamily="50" charset="0"/>
            </a:endParaRPr>
          </a:p>
        </p:txBody>
      </p:sp>
      <p:graphicFrame>
        <p:nvGraphicFramePr>
          <p:cNvPr id="4" name="Table 3">
            <a:extLst>
              <a:ext uri="{FF2B5EF4-FFF2-40B4-BE49-F238E27FC236}">
                <a16:creationId xmlns:a16="http://schemas.microsoft.com/office/drawing/2014/main" id="{2BF66A86-5609-CAF1-9275-A914E674D2DA}"/>
              </a:ext>
            </a:extLst>
          </p:cNvPr>
          <p:cNvGraphicFramePr>
            <a:graphicFrameLocks noGrp="1"/>
          </p:cNvGraphicFramePr>
          <p:nvPr/>
        </p:nvGraphicFramePr>
        <p:xfrm>
          <a:off x="790074" y="2197565"/>
          <a:ext cx="6096000" cy="1259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735028236"/>
                    </a:ext>
                  </a:extLst>
                </a:gridCol>
                <a:gridCol w="2032000">
                  <a:extLst>
                    <a:ext uri="{9D8B030D-6E8A-4147-A177-3AD203B41FA5}">
                      <a16:colId xmlns:a16="http://schemas.microsoft.com/office/drawing/2014/main" val="3505136249"/>
                    </a:ext>
                  </a:extLst>
                </a:gridCol>
                <a:gridCol w="2032000">
                  <a:extLst>
                    <a:ext uri="{9D8B030D-6E8A-4147-A177-3AD203B41FA5}">
                      <a16:colId xmlns:a16="http://schemas.microsoft.com/office/drawing/2014/main" val="2611305453"/>
                    </a:ext>
                  </a:extLst>
                </a:gridCol>
              </a:tblGrid>
              <a:tr h="370840">
                <a:tc>
                  <a:txBody>
                    <a:bodyPr/>
                    <a:lstStyle/>
                    <a:p>
                      <a:r>
                        <a:rPr lang="en-US" sz="1400" dirty="0"/>
                        <a:t>Components</a:t>
                      </a:r>
                      <a:endParaRPr lang="en-IN" sz="1400" dirty="0"/>
                    </a:p>
                  </a:txBody>
                  <a:tcPr/>
                </a:tc>
                <a:tc>
                  <a:txBody>
                    <a:bodyPr/>
                    <a:lstStyle/>
                    <a:p>
                      <a:r>
                        <a:rPr lang="en-US" sz="1400" dirty="0"/>
                        <a:t>Amount</a:t>
                      </a:r>
                      <a:endParaRPr lang="en-IN" sz="1400" dirty="0"/>
                    </a:p>
                  </a:txBody>
                  <a:tcPr/>
                </a:tc>
                <a:tc>
                  <a:txBody>
                    <a:bodyPr/>
                    <a:lstStyle/>
                    <a:p>
                      <a:r>
                        <a:rPr lang="en-US" sz="1400" dirty="0"/>
                        <a:t>Include/Excluded for Wages</a:t>
                      </a:r>
                      <a:endParaRPr lang="en-IN" sz="1400" dirty="0"/>
                    </a:p>
                  </a:txBody>
                  <a:tcPr/>
                </a:tc>
                <a:extLst>
                  <a:ext uri="{0D108BD9-81ED-4DB2-BD59-A6C34878D82A}">
                    <a16:rowId xmlns:a16="http://schemas.microsoft.com/office/drawing/2014/main" val="286976447"/>
                  </a:ext>
                </a:extLst>
              </a:tr>
              <a:tr h="370840">
                <a:tc>
                  <a:txBody>
                    <a:bodyPr/>
                    <a:lstStyle/>
                    <a:p>
                      <a:r>
                        <a:rPr lang="en-IN" sz="1400" dirty="0"/>
                        <a:t>Basic Pay + DA + RA</a:t>
                      </a:r>
                    </a:p>
                  </a:txBody>
                  <a:tcPr/>
                </a:tc>
                <a:tc>
                  <a:txBody>
                    <a:bodyPr/>
                    <a:lstStyle/>
                    <a:p>
                      <a:r>
                        <a:rPr lang="en-US" sz="1400" dirty="0"/>
                        <a:t>20,000</a:t>
                      </a:r>
                      <a:endParaRPr lang="en-IN" sz="1400" dirty="0"/>
                    </a:p>
                  </a:txBody>
                  <a:tcPr/>
                </a:tc>
                <a:tc>
                  <a:txBody>
                    <a:bodyPr/>
                    <a:lstStyle/>
                    <a:p>
                      <a:r>
                        <a:rPr lang="en-US" sz="1400" dirty="0"/>
                        <a:t>Included</a:t>
                      </a:r>
                      <a:endParaRPr lang="en-IN" sz="1400" dirty="0"/>
                    </a:p>
                  </a:txBody>
                  <a:tcPr/>
                </a:tc>
                <a:extLst>
                  <a:ext uri="{0D108BD9-81ED-4DB2-BD59-A6C34878D82A}">
                    <a16:rowId xmlns:a16="http://schemas.microsoft.com/office/drawing/2014/main" val="3829261520"/>
                  </a:ext>
                </a:extLst>
              </a:tr>
              <a:tr h="370840">
                <a:tc>
                  <a:txBody>
                    <a:bodyPr/>
                    <a:lstStyle/>
                    <a:p>
                      <a:r>
                        <a:rPr lang="en-US" sz="1400" dirty="0"/>
                        <a:t>Allowances </a:t>
                      </a:r>
                      <a:endParaRPr lang="en-IN" sz="1400" dirty="0"/>
                    </a:p>
                  </a:txBody>
                  <a:tcPr/>
                </a:tc>
                <a:tc>
                  <a:txBody>
                    <a:bodyPr/>
                    <a:lstStyle/>
                    <a:p>
                      <a:r>
                        <a:rPr lang="en-US" sz="1400" dirty="0"/>
                        <a:t>26,000</a:t>
                      </a:r>
                      <a:endParaRPr lang="en-IN" sz="1400" dirty="0"/>
                    </a:p>
                  </a:txBody>
                  <a:tcPr/>
                </a:tc>
                <a:tc>
                  <a:txBody>
                    <a:bodyPr/>
                    <a:lstStyle/>
                    <a:p>
                      <a:r>
                        <a:rPr lang="en-IN" sz="1400" dirty="0"/>
                        <a:t>Excluded </a:t>
                      </a:r>
                    </a:p>
                  </a:txBody>
                  <a:tcPr/>
                </a:tc>
                <a:extLst>
                  <a:ext uri="{0D108BD9-81ED-4DB2-BD59-A6C34878D82A}">
                    <a16:rowId xmlns:a16="http://schemas.microsoft.com/office/drawing/2014/main" val="749202802"/>
                  </a:ext>
                </a:extLst>
              </a:tr>
            </a:tbl>
          </a:graphicData>
        </a:graphic>
      </p:graphicFrame>
      <p:sp>
        <p:nvSpPr>
          <p:cNvPr id="5" name="Text Placeholder 2">
            <a:extLst>
              <a:ext uri="{FF2B5EF4-FFF2-40B4-BE49-F238E27FC236}">
                <a16:creationId xmlns:a16="http://schemas.microsoft.com/office/drawing/2014/main" id="{77D45DBD-D61F-1319-FA50-0F05ACCFAB58}"/>
              </a:ext>
            </a:extLst>
          </p:cNvPr>
          <p:cNvSpPr>
            <a:spLocks noGrp="1"/>
          </p:cNvSpPr>
          <p:nvPr>
            <p:ph type="body" sz="quarter" idx="13"/>
          </p:nvPr>
        </p:nvSpPr>
        <p:spPr>
          <a:xfrm>
            <a:off x="223838" y="304800"/>
            <a:ext cx="8596312" cy="460375"/>
          </a:xfrm>
        </p:spPr>
        <p:txBody>
          <a:bodyPr/>
          <a:lstStyle/>
          <a:p>
            <a:r>
              <a:rPr lang="en-US" sz="2200" dirty="0">
                <a:latin typeface="+mn-lt"/>
              </a:rPr>
              <a:t>Illustrations # 3</a:t>
            </a:r>
            <a:endParaRPr lang="en-IN" dirty="0">
              <a:latin typeface="+mn-lt"/>
            </a:endParaRPr>
          </a:p>
        </p:txBody>
      </p:sp>
    </p:spTree>
    <p:extLst>
      <p:ext uri="{BB962C8B-B14F-4D97-AF65-F5344CB8AC3E}">
        <p14:creationId xmlns:p14="http://schemas.microsoft.com/office/powerpoint/2010/main" val="2491360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1DF4C-1D68-B901-4595-E4F73B47B67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65DD27B-09A4-9AB5-80DA-28F84915D7FF}"/>
              </a:ext>
            </a:extLst>
          </p:cNvPr>
          <p:cNvSpPr>
            <a:spLocks noGrp="1"/>
          </p:cNvSpPr>
          <p:nvPr>
            <p:ph type="body" sz="quarter" idx="11"/>
          </p:nvPr>
        </p:nvSpPr>
        <p:spPr>
          <a:xfrm>
            <a:off x="238308" y="862444"/>
            <a:ext cx="8597082" cy="3755443"/>
          </a:xfrm>
        </p:spPr>
        <p:txBody>
          <a:bodyPr/>
          <a:lstStyle/>
          <a:p>
            <a:pPr marL="0" indent="0" algn="just">
              <a:buNone/>
            </a:pPr>
            <a:r>
              <a:rPr lang="en-US" altLang="ko-KR" dirty="0"/>
              <a:t>ICAI had issued Circular for:</a:t>
            </a:r>
          </a:p>
          <a:p>
            <a:pPr marL="0" indent="0" algn="just">
              <a:buNone/>
            </a:pPr>
            <a:endParaRPr lang="en-US" altLang="ko-KR" dirty="0"/>
          </a:p>
          <a:p>
            <a:pPr algn="just"/>
            <a:r>
              <a:rPr lang="en-US" altLang="ko-KR" dirty="0"/>
              <a:t>Gratuity Liability &amp; Leave Encashment (based on last drawn wages)</a:t>
            </a:r>
          </a:p>
          <a:p>
            <a:pPr marL="0" indent="0" algn="just">
              <a:buNone/>
            </a:pPr>
            <a:endParaRPr lang="en-US" altLang="ko-KR" dirty="0"/>
          </a:p>
          <a:p>
            <a:pPr algn="just"/>
            <a:r>
              <a:rPr lang="en-US" altLang="ko-KR" dirty="0"/>
              <a:t>New gratuity liability towards fixed term employees</a:t>
            </a:r>
          </a:p>
          <a:p>
            <a:pPr algn="just"/>
            <a:endParaRPr lang="en-US" altLang="ko-KR" dirty="0"/>
          </a:p>
          <a:p>
            <a:pPr algn="just"/>
            <a:r>
              <a:rPr lang="en-US" altLang="ko-KR" dirty="0"/>
              <a:t>Impacts un-audited financial statements for the quarter ended 31 December 2025</a:t>
            </a:r>
          </a:p>
          <a:p>
            <a:pPr marL="0" indent="0" algn="just">
              <a:buNone/>
            </a:pPr>
            <a:endParaRPr lang="en-US" altLang="ko-KR" dirty="0"/>
          </a:p>
          <a:p>
            <a:pPr algn="just"/>
            <a:endParaRPr lang="en-US" altLang="ko-KR" dirty="0"/>
          </a:p>
          <a:p>
            <a:pPr marL="0" indent="0" algn="just">
              <a:buNone/>
            </a:pPr>
            <a:endParaRPr lang="en-US" altLang="ko-KR" dirty="0"/>
          </a:p>
          <a:p>
            <a:pPr marL="0" indent="0" algn="just">
              <a:buNone/>
            </a:pPr>
            <a:r>
              <a:rPr lang="en-US" altLang="ko-KR" dirty="0"/>
              <a:t>	</a:t>
            </a:r>
          </a:p>
          <a:p>
            <a:pPr algn="just"/>
            <a:endParaRPr lang="en-US" altLang="ko-KR" dirty="0"/>
          </a:p>
          <a:p>
            <a:pPr marL="0" indent="0" algn="just">
              <a:buNone/>
            </a:pPr>
            <a:endParaRPr lang="en-US" altLang="ko-KR" dirty="0"/>
          </a:p>
          <a:p>
            <a:pPr algn="just"/>
            <a:endParaRPr lang="en-US" altLang="ko-KR" dirty="0"/>
          </a:p>
          <a:p>
            <a:pPr algn="just"/>
            <a:endParaRPr lang="en-US" altLang="ko-KR" dirty="0"/>
          </a:p>
          <a:p>
            <a:pPr algn="just"/>
            <a:endParaRPr lang="en-US" altLang="ko-KR" dirty="0"/>
          </a:p>
          <a:p>
            <a:pPr algn="just"/>
            <a:endParaRPr lang="en-US" altLang="ko-KR" dirty="0"/>
          </a:p>
          <a:p>
            <a:pPr algn="just"/>
            <a:r>
              <a:rPr lang="en-US" altLang="ko-KR" dirty="0"/>
              <a:t> </a:t>
            </a:r>
          </a:p>
        </p:txBody>
      </p:sp>
      <p:sp>
        <p:nvSpPr>
          <p:cNvPr id="3" name="Text Placeholder 2">
            <a:extLst>
              <a:ext uri="{FF2B5EF4-FFF2-40B4-BE49-F238E27FC236}">
                <a16:creationId xmlns:a16="http://schemas.microsoft.com/office/drawing/2014/main" id="{5D77CE17-9FB6-9A8D-5F14-FE7914F41CAD}"/>
              </a:ext>
            </a:extLst>
          </p:cNvPr>
          <p:cNvSpPr>
            <a:spLocks noGrp="1"/>
          </p:cNvSpPr>
          <p:nvPr>
            <p:ph type="body" sz="quarter" idx="13"/>
          </p:nvPr>
        </p:nvSpPr>
        <p:spPr/>
        <p:txBody>
          <a:bodyPr/>
          <a:lstStyle/>
          <a:p>
            <a:r>
              <a:rPr lang="en-US" dirty="0"/>
              <a:t>Transitioning</a:t>
            </a:r>
          </a:p>
        </p:txBody>
      </p:sp>
    </p:spTree>
    <p:extLst>
      <p:ext uri="{BB962C8B-B14F-4D97-AF65-F5344CB8AC3E}">
        <p14:creationId xmlns:p14="http://schemas.microsoft.com/office/powerpoint/2010/main" val="3167983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73D27-CA48-6287-DD8A-F6C216EA4C1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CE3B9B4-96FA-E574-C5D6-21B13CB411E6}"/>
              </a:ext>
            </a:extLst>
          </p:cNvPr>
          <p:cNvSpPr>
            <a:spLocks noGrp="1"/>
          </p:cNvSpPr>
          <p:nvPr>
            <p:ph type="body" sz="quarter" idx="13"/>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a:t>Fixed Term Employment</a:t>
            </a:r>
          </a:p>
        </p:txBody>
      </p:sp>
      <p:sp>
        <p:nvSpPr>
          <p:cNvPr id="4" name="Rounded Rectangle 3">
            <a:extLst>
              <a:ext uri="{FF2B5EF4-FFF2-40B4-BE49-F238E27FC236}">
                <a16:creationId xmlns:a16="http://schemas.microsoft.com/office/drawing/2014/main" id="{C1193B56-BCAB-960B-7CC6-20F2A80EF688}"/>
              </a:ext>
            </a:extLst>
          </p:cNvPr>
          <p:cNvSpPr/>
          <p:nvPr/>
        </p:nvSpPr>
        <p:spPr>
          <a:xfrm>
            <a:off x="405353" y="1035393"/>
            <a:ext cx="2263419" cy="2836076"/>
          </a:xfrm>
          <a:prstGeom prst="roundRect">
            <a:avLst>
              <a:gd name="adj" fmla="val 5556"/>
            </a:avLst>
          </a:prstGeom>
          <a:noFill/>
          <a:ln w="9525">
            <a:solidFill>
              <a:srgbClr val="44B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85743" indent="-285743" defTabSz="914378" latinLnBrk="1">
              <a:buFont typeface="Arial" panose="020B0604020202020204" pitchFamily="34" charset="0"/>
              <a:buChar char="•"/>
              <a:defRPr/>
            </a:pPr>
            <a:r>
              <a:rPr lang="en-US" altLang="ko-KR" sz="1400" b="1">
                <a:solidFill>
                  <a:srgbClr val="44BB8A"/>
                </a:solidFill>
                <a:latin typeface="Kobern DemiBold" pitchFamily="2" charset="77"/>
                <a:cs typeface="Times New Roman" panose="02020603050405020304" pitchFamily="18" charset="0"/>
              </a:rPr>
              <a:t>Prior to March 16, 2018- Meant for apparel manufacturing sector.</a:t>
            </a:r>
          </a:p>
          <a:p>
            <a:pPr defTabSz="914378" latinLnBrk="1">
              <a:defRPr/>
            </a:pPr>
            <a:endParaRPr lang="en-US" altLang="ko-KR" sz="1400" b="1">
              <a:solidFill>
                <a:srgbClr val="44BB8A"/>
              </a:solidFill>
              <a:latin typeface="Kobern DemiBold" pitchFamily="2" charset="77"/>
              <a:cs typeface="Times New Roman" panose="02020603050405020304" pitchFamily="18" charset="0"/>
            </a:endParaRPr>
          </a:p>
          <a:p>
            <a:pPr marL="285743" indent="-285743" defTabSz="914378" latinLnBrk="1">
              <a:buFont typeface="Arial" panose="020B0604020202020204" pitchFamily="34" charset="0"/>
              <a:buChar char="•"/>
              <a:defRPr/>
            </a:pPr>
            <a:r>
              <a:rPr lang="en-US" altLang="ko-KR" sz="1400" b="1">
                <a:solidFill>
                  <a:srgbClr val="44BB8A"/>
                </a:solidFill>
                <a:latin typeface="Kobern DemiBold" pitchFamily="2" charset="77"/>
                <a:cs typeface="Times New Roman" panose="02020603050405020304" pitchFamily="18" charset="0"/>
              </a:rPr>
              <a:t>From March 16, 2018- meant for all the sectors in central sphere</a:t>
            </a:r>
          </a:p>
        </p:txBody>
      </p:sp>
      <p:sp>
        <p:nvSpPr>
          <p:cNvPr id="5" name="Rounded Rectangle 4">
            <a:extLst>
              <a:ext uri="{FF2B5EF4-FFF2-40B4-BE49-F238E27FC236}">
                <a16:creationId xmlns:a16="http://schemas.microsoft.com/office/drawing/2014/main" id="{EA1FA035-F1BA-ECAD-D72E-BB0B9112F436}"/>
              </a:ext>
            </a:extLst>
          </p:cNvPr>
          <p:cNvSpPr/>
          <p:nvPr/>
        </p:nvSpPr>
        <p:spPr>
          <a:xfrm>
            <a:off x="3000103" y="1035393"/>
            <a:ext cx="2613889" cy="2831368"/>
          </a:xfrm>
          <a:prstGeom prst="roundRect">
            <a:avLst>
              <a:gd name="adj" fmla="val 5556"/>
            </a:avLst>
          </a:prstGeom>
          <a:noFill/>
          <a:ln w="9525">
            <a:solidFill>
              <a:srgbClr val="F2A43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8" latinLnBrk="1">
              <a:defRPr/>
            </a:pPr>
            <a:r>
              <a:rPr lang="en-US" altLang="ko-KR" sz="1300" u="sng">
                <a:solidFill>
                  <a:srgbClr val="F3723B"/>
                </a:solidFill>
                <a:latin typeface="Kobern DemiBold" panose="00000700000000000000" pitchFamily="50" charset="0"/>
              </a:rPr>
              <a:t>NOW </a:t>
            </a:r>
          </a:p>
          <a:p>
            <a:pPr algn="ctr" defTabSz="914378" latinLnBrk="1">
              <a:defRPr/>
            </a:pPr>
            <a:endParaRPr lang="en-US" altLang="ko-KR" sz="1300" u="sng">
              <a:solidFill>
                <a:srgbClr val="F3723B"/>
              </a:solidFill>
              <a:latin typeface="Kobern DemiBold" panose="00000700000000000000" pitchFamily="50" charset="0"/>
            </a:endParaRPr>
          </a:p>
          <a:p>
            <a:pPr marL="171446" indent="-171446" algn="just" defTabSz="914378" latinLnBrk="1">
              <a:buFont typeface="Arial" panose="020B0604020202020204" pitchFamily="34" charset="0"/>
              <a:buChar char="•"/>
              <a:defRPr/>
            </a:pPr>
            <a:r>
              <a:rPr lang="en-US" altLang="ko-KR" sz="1300" u="sng">
                <a:solidFill>
                  <a:srgbClr val="F3723B"/>
                </a:solidFill>
                <a:latin typeface="Kobern DemiBold" panose="00000700000000000000" pitchFamily="50" charset="0"/>
              </a:rPr>
              <a:t>Definition of fixed term employment</a:t>
            </a:r>
            <a:r>
              <a:rPr lang="en-US" altLang="ko-KR" sz="1300">
                <a:solidFill>
                  <a:srgbClr val="F3723B"/>
                </a:solidFill>
                <a:latin typeface="Kobern DemiBold" panose="00000700000000000000" pitchFamily="50" charset="0"/>
              </a:rPr>
              <a:t>: Engagement of the worker on the basis of written contract of employment  for a fixed period.</a:t>
            </a:r>
          </a:p>
          <a:p>
            <a:pPr algn="just" defTabSz="914378" latinLnBrk="1">
              <a:defRPr/>
            </a:pPr>
            <a:endParaRPr lang="en-US" altLang="ko-KR" sz="1300">
              <a:solidFill>
                <a:srgbClr val="F3723B"/>
              </a:solidFill>
              <a:latin typeface="Kobern DemiBold" panose="00000700000000000000" pitchFamily="50" charset="0"/>
            </a:endParaRPr>
          </a:p>
          <a:p>
            <a:pPr marL="171446" indent="-171446" algn="just" defTabSz="914378" latinLnBrk="1">
              <a:buFont typeface="Arial" panose="020B0604020202020204" pitchFamily="34" charset="0"/>
              <a:buChar char="•"/>
              <a:defRPr/>
            </a:pPr>
            <a:r>
              <a:rPr lang="en-US" altLang="ko-KR" sz="1300" u="sng">
                <a:solidFill>
                  <a:srgbClr val="F3723B"/>
                </a:solidFill>
                <a:latin typeface="Kobern DemiBold" panose="00000700000000000000" pitchFamily="50" charset="0"/>
              </a:rPr>
              <a:t>Hours of work, wages, allowances and other benefits</a:t>
            </a:r>
            <a:r>
              <a:rPr lang="en-US" altLang="ko-KR" sz="1300">
                <a:solidFill>
                  <a:srgbClr val="F3723B"/>
                </a:solidFill>
                <a:latin typeface="Kobern DemiBold" panose="00000700000000000000" pitchFamily="50" charset="0"/>
              </a:rPr>
              <a:t>: Not less than that of a permanent worker doing the same work or work of similar nature.</a:t>
            </a:r>
          </a:p>
          <a:p>
            <a:pPr marL="177796" indent="-177796" defTabSz="914378" latinLnBrk="1">
              <a:buFont typeface="Arial" panose="020B0604020202020204" pitchFamily="34" charset="0"/>
              <a:buChar char="•"/>
              <a:defRPr/>
            </a:pPr>
            <a:endParaRPr lang="en-US" sz="1300" b="1" u="sng">
              <a:solidFill>
                <a:srgbClr val="F2A436"/>
              </a:solidFill>
              <a:latin typeface="Kobern DemiBold" pitchFamily="2" charset="77"/>
            </a:endParaRPr>
          </a:p>
        </p:txBody>
      </p:sp>
      <p:sp>
        <p:nvSpPr>
          <p:cNvPr id="6" name="Rounded Rectangle 5">
            <a:extLst>
              <a:ext uri="{FF2B5EF4-FFF2-40B4-BE49-F238E27FC236}">
                <a16:creationId xmlns:a16="http://schemas.microsoft.com/office/drawing/2014/main" id="{2BAB3441-1A42-14B6-E2A2-32D91AEE1709}"/>
              </a:ext>
            </a:extLst>
          </p:cNvPr>
          <p:cNvSpPr/>
          <p:nvPr/>
        </p:nvSpPr>
        <p:spPr>
          <a:xfrm>
            <a:off x="6031253" y="1035392"/>
            <a:ext cx="2678961" cy="2831367"/>
          </a:xfrm>
          <a:prstGeom prst="roundRect">
            <a:avLst>
              <a:gd name="adj" fmla="val 5556"/>
            </a:avLst>
          </a:prstGeom>
          <a:noFill/>
          <a:ln w="9525">
            <a:solidFill>
              <a:srgbClr val="00ABB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71446" indent="-171446" algn="just" defTabSz="914378" latinLnBrk="1">
              <a:buFont typeface="Arial" panose="020B0604020202020204" pitchFamily="34" charset="0"/>
              <a:buChar char="•"/>
              <a:defRPr/>
            </a:pPr>
            <a:r>
              <a:rPr lang="en-US" altLang="ko-KR" sz="1300" u="sng">
                <a:solidFill>
                  <a:srgbClr val="B6C5EE">
                    <a:lumMod val="90000"/>
                  </a:srgbClr>
                </a:solidFill>
                <a:latin typeface="Kobern DemiBold" panose="00000700000000000000" pitchFamily="50" charset="0"/>
              </a:rPr>
              <a:t>Eligible for all statutory benefits</a:t>
            </a:r>
            <a:r>
              <a:rPr lang="en-US" altLang="ko-KR" sz="1300">
                <a:solidFill>
                  <a:srgbClr val="B6C5EE">
                    <a:lumMod val="90000"/>
                  </a:srgbClr>
                </a:solidFill>
                <a:latin typeface="Kobern DemiBold" panose="00000700000000000000" pitchFamily="50" charset="0"/>
              </a:rPr>
              <a:t>: proportionately, even if the qualifying period of employment is not met.</a:t>
            </a:r>
          </a:p>
          <a:p>
            <a:pPr algn="just" defTabSz="914378" latinLnBrk="1">
              <a:defRPr/>
            </a:pPr>
            <a:endParaRPr lang="en-US" altLang="ko-KR" sz="1300" u="sng">
              <a:solidFill>
                <a:srgbClr val="B6C5EE">
                  <a:lumMod val="90000"/>
                </a:srgbClr>
              </a:solidFill>
              <a:latin typeface="Kobern DemiBold" panose="00000700000000000000" pitchFamily="50" charset="0"/>
            </a:endParaRPr>
          </a:p>
          <a:p>
            <a:pPr marL="171446" indent="-171446" algn="just" defTabSz="914378" latinLnBrk="1">
              <a:buFont typeface="Arial" panose="020B0604020202020204" pitchFamily="34" charset="0"/>
              <a:buChar char="•"/>
              <a:defRPr/>
            </a:pPr>
            <a:r>
              <a:rPr lang="en-US" altLang="ko-KR" sz="1300" u="sng">
                <a:solidFill>
                  <a:srgbClr val="B6C5EE">
                    <a:lumMod val="90000"/>
                  </a:srgbClr>
                </a:solidFill>
                <a:latin typeface="Kobern DemiBold" panose="00000700000000000000" pitchFamily="50" charset="0"/>
              </a:rPr>
              <a:t>Eligible for gratuity</a:t>
            </a:r>
            <a:r>
              <a:rPr lang="en-US" altLang="ko-KR" sz="1300">
                <a:solidFill>
                  <a:srgbClr val="B6C5EE">
                    <a:lumMod val="90000"/>
                  </a:srgbClr>
                </a:solidFill>
                <a:latin typeface="Kobern DemiBold" panose="00000700000000000000" pitchFamily="50" charset="0"/>
              </a:rPr>
              <a:t>: if service is rendered under the contract for a period of 1 year.</a:t>
            </a:r>
          </a:p>
          <a:p>
            <a:pPr algn="just" defTabSz="914378" latinLnBrk="1">
              <a:defRPr/>
            </a:pPr>
            <a:endParaRPr lang="en-US" altLang="ko-KR" sz="1300" u="sng">
              <a:solidFill>
                <a:srgbClr val="B6C5EE">
                  <a:lumMod val="90000"/>
                </a:srgbClr>
              </a:solidFill>
              <a:latin typeface="Kobern DemiBold" panose="00000700000000000000" pitchFamily="50" charset="0"/>
            </a:endParaRPr>
          </a:p>
          <a:p>
            <a:pPr marL="171446" indent="-171446" algn="just" defTabSz="914378" latinLnBrk="1">
              <a:buFont typeface="Arial" panose="020B0604020202020204" pitchFamily="34" charset="0"/>
              <a:buChar char="•"/>
              <a:defRPr/>
            </a:pPr>
            <a:r>
              <a:rPr lang="en-US" altLang="ko-KR" sz="1300" u="sng">
                <a:solidFill>
                  <a:srgbClr val="B6C5EE">
                    <a:lumMod val="90000"/>
                  </a:srgbClr>
                </a:solidFill>
                <a:latin typeface="Kobern DemiBold" panose="00000700000000000000" pitchFamily="50" charset="0"/>
              </a:rPr>
              <a:t>Termination of service</a:t>
            </a:r>
            <a:r>
              <a:rPr lang="en-US" altLang="ko-KR" sz="1300">
                <a:solidFill>
                  <a:srgbClr val="B6C5EE">
                    <a:lumMod val="90000"/>
                  </a:srgbClr>
                </a:solidFill>
                <a:latin typeface="Kobern DemiBold" panose="00000700000000000000" pitchFamily="50" charset="0"/>
              </a:rPr>
              <a:t>: Due to completion of the fixed term, and the same is not to be treated as retrenchment. </a:t>
            </a:r>
          </a:p>
        </p:txBody>
      </p:sp>
      <p:cxnSp>
        <p:nvCxnSpPr>
          <p:cNvPr id="14" name="Straight Connector 13">
            <a:extLst>
              <a:ext uri="{FF2B5EF4-FFF2-40B4-BE49-F238E27FC236}">
                <a16:creationId xmlns:a16="http://schemas.microsoft.com/office/drawing/2014/main" id="{D1C40696-4E2B-6C9F-8149-0D556617533A}"/>
              </a:ext>
            </a:extLst>
          </p:cNvPr>
          <p:cNvCxnSpPr>
            <a:cxnSpLocks/>
          </p:cNvCxnSpPr>
          <p:nvPr/>
        </p:nvCxnSpPr>
        <p:spPr>
          <a:xfrm flipV="1">
            <a:off x="2615266" y="2446367"/>
            <a:ext cx="438342" cy="4708"/>
          </a:xfrm>
          <a:prstGeom prst="line">
            <a:avLst/>
          </a:prstGeom>
          <a:ln w="12700">
            <a:solidFill>
              <a:schemeClr val="bg1">
                <a:lumMod val="85000"/>
              </a:schemeClr>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DF62FF6-D619-1D02-635D-2D9EEEAA4BD0}"/>
              </a:ext>
            </a:extLst>
          </p:cNvPr>
          <p:cNvCxnSpPr>
            <a:cxnSpLocks/>
          </p:cNvCxnSpPr>
          <p:nvPr/>
        </p:nvCxnSpPr>
        <p:spPr>
          <a:xfrm>
            <a:off x="5648741" y="2477386"/>
            <a:ext cx="412835" cy="4034"/>
          </a:xfrm>
          <a:prstGeom prst="line">
            <a:avLst/>
          </a:prstGeom>
          <a:ln w="12700">
            <a:solidFill>
              <a:schemeClr val="bg1">
                <a:lumMod val="85000"/>
              </a:schemeClr>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5741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00121EE-CD5A-43E7-76D3-2B8E15532298}"/>
              </a:ext>
            </a:extLst>
          </p:cNvPr>
          <p:cNvSpPr>
            <a:spLocks noGrp="1"/>
          </p:cNvSpPr>
          <p:nvPr>
            <p:ph type="body" sz="quarter" idx="11"/>
          </p:nvPr>
        </p:nvSpPr>
        <p:spPr/>
        <p:txBody>
          <a:bodyPr/>
          <a:lstStyle/>
          <a:p>
            <a:pPr marL="0" indent="0">
              <a:buNone/>
            </a:pPr>
            <a:r>
              <a:rPr lang="en-US" dirty="0"/>
              <a:t> </a:t>
            </a:r>
          </a:p>
          <a:p>
            <a:r>
              <a:rPr lang="en-US" dirty="0"/>
              <a:t>Key changes under </a:t>
            </a:r>
          </a:p>
          <a:p>
            <a:pPr lvl="1"/>
            <a:r>
              <a:rPr lang="en-US" dirty="0"/>
              <a:t>Code on Wages, 2019</a:t>
            </a:r>
          </a:p>
          <a:p>
            <a:pPr lvl="1"/>
            <a:r>
              <a:rPr lang="en-US" dirty="0"/>
              <a:t>Code on Social Security, 2020</a:t>
            </a:r>
          </a:p>
          <a:p>
            <a:pPr lvl="1"/>
            <a:r>
              <a:rPr lang="en-US" dirty="0"/>
              <a:t>Occupational Safety, Health and Working Conditions (OSH) Code, 2020</a:t>
            </a:r>
          </a:p>
          <a:p>
            <a:pPr lvl="1"/>
            <a:r>
              <a:rPr lang="en-US" altLang="ko-KR" dirty="0"/>
              <a:t>Industrial Relations Code, 2020</a:t>
            </a:r>
            <a:endParaRPr lang="en-US" dirty="0"/>
          </a:p>
          <a:p>
            <a:r>
              <a:rPr lang="en-US" dirty="0"/>
              <a:t>Transition Management &amp; Implementation </a:t>
            </a:r>
          </a:p>
          <a:p>
            <a:r>
              <a:rPr lang="en-US" dirty="0"/>
              <a:t>Q&amp;A</a:t>
            </a:r>
          </a:p>
        </p:txBody>
      </p:sp>
      <p:sp>
        <p:nvSpPr>
          <p:cNvPr id="8" name="Text Placeholder 7">
            <a:extLst>
              <a:ext uri="{FF2B5EF4-FFF2-40B4-BE49-F238E27FC236}">
                <a16:creationId xmlns:a16="http://schemas.microsoft.com/office/drawing/2014/main" id="{D2129137-BB98-9D30-9A20-F509F785CB49}"/>
              </a:ext>
            </a:extLst>
          </p:cNvPr>
          <p:cNvSpPr>
            <a:spLocks noGrp="1"/>
          </p:cNvSpPr>
          <p:nvPr>
            <p:ph type="body" sz="quarter" idx="13"/>
          </p:nvPr>
        </p:nvSpPr>
        <p:spPr/>
        <p:txBody>
          <a:bodyPr lIns="91440" tIns="45720" rIns="91440" bIns="45720" anchor="t"/>
          <a:lstStyle/>
          <a:p>
            <a:r>
              <a:rPr lang="en-US" dirty="0">
                <a:latin typeface="Kobern"/>
              </a:rPr>
              <a:t>Coverage</a:t>
            </a:r>
            <a:endParaRPr lang="en-US" dirty="0"/>
          </a:p>
        </p:txBody>
      </p:sp>
      <p:pic>
        <p:nvPicPr>
          <p:cNvPr id="9" name="Picture 8">
            <a:extLst>
              <a:ext uri="{FF2B5EF4-FFF2-40B4-BE49-F238E27FC236}">
                <a16:creationId xmlns:a16="http://schemas.microsoft.com/office/drawing/2014/main" id="{2A27CC06-163B-1CBF-0637-8CB7D5E6C7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1602" y="4201353"/>
            <a:ext cx="2244090" cy="503854"/>
          </a:xfrm>
          <a:prstGeom prst="rect">
            <a:avLst/>
          </a:prstGeom>
        </p:spPr>
      </p:pic>
    </p:spTree>
    <p:extLst>
      <p:ext uri="{BB962C8B-B14F-4D97-AF65-F5344CB8AC3E}">
        <p14:creationId xmlns:p14="http://schemas.microsoft.com/office/powerpoint/2010/main" val="319678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D7D91-2112-45B2-DF0B-586A014135E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7740449-4E19-287E-4213-3C88A38FABA5}"/>
              </a:ext>
            </a:extLst>
          </p:cNvPr>
          <p:cNvSpPr>
            <a:spLocks noGrp="1"/>
          </p:cNvSpPr>
          <p:nvPr>
            <p:ph type="body" sz="quarter" idx="11"/>
          </p:nvPr>
        </p:nvSpPr>
        <p:spPr>
          <a:xfrm>
            <a:off x="238308" y="862444"/>
            <a:ext cx="8597082" cy="3755443"/>
          </a:xfrm>
        </p:spPr>
        <p:txBody>
          <a:bodyPr/>
          <a:lstStyle/>
          <a:p>
            <a:pPr marL="0" indent="0" algn="just">
              <a:buNone/>
            </a:pPr>
            <a:r>
              <a:rPr lang="en-US" altLang="ko-KR" dirty="0"/>
              <a:t>S. 124 – Employer not to reduce wages, etc.</a:t>
            </a:r>
          </a:p>
          <a:p>
            <a:pPr marL="0" indent="0" algn="just">
              <a:buNone/>
            </a:pPr>
            <a:endParaRPr lang="en-US" altLang="ko-KR" dirty="0"/>
          </a:p>
          <a:p>
            <a:r>
              <a:rPr lang="en-IN" altLang="ko-KR" sz="2000" b="1" i="1" dirty="0"/>
              <a:t>124. </a:t>
            </a:r>
            <a:r>
              <a:rPr lang="en-IN" altLang="ko-KR" sz="2000" i="1" dirty="0"/>
              <a:t>No employer in relation to an establishment to which this Code or any scheme framed thereunder applies shall, </a:t>
            </a:r>
            <a:r>
              <a:rPr lang="en-IN" altLang="ko-KR" sz="2000" i="1" u="sng" dirty="0"/>
              <a:t>by reason only of his liability for the payment of any contribution under this Code,</a:t>
            </a:r>
            <a:r>
              <a:rPr lang="en-IN" altLang="ko-KR" sz="2000" i="1" dirty="0"/>
              <a:t> or any charges thereunder </a:t>
            </a:r>
            <a:r>
              <a:rPr lang="en-IN" altLang="ko-KR" sz="2000" i="1" u="sng" dirty="0"/>
              <a:t>reduce whether directly or indirectly, the wages</a:t>
            </a:r>
            <a:r>
              <a:rPr lang="en-IN" altLang="ko-KR" sz="2000" i="1" dirty="0"/>
              <a:t> of any employee to whom the provisions of this Code or any scheme framed thereunder applies </a:t>
            </a:r>
            <a:r>
              <a:rPr lang="en-IN" altLang="ko-KR" sz="2000" i="1" u="sng" dirty="0"/>
              <a:t>or the total quantum of benefits to which such employee</a:t>
            </a:r>
            <a:r>
              <a:rPr lang="en-IN" altLang="ko-KR" sz="2000" i="1" dirty="0"/>
              <a:t> is entitled under the terms of his employment, express or implied</a:t>
            </a:r>
            <a:r>
              <a:rPr lang="en-IN" altLang="ko-KR" sz="2000" dirty="0"/>
              <a:t>.”</a:t>
            </a:r>
            <a:endParaRPr lang="en-US" altLang="ko-KR" sz="2000" dirty="0"/>
          </a:p>
          <a:p>
            <a:pPr marL="0" indent="0">
              <a:buNone/>
            </a:pPr>
            <a:r>
              <a:rPr lang="en-IN" altLang="ko-KR" dirty="0"/>
              <a:t> </a:t>
            </a:r>
            <a:endParaRPr lang="en-US" altLang="ko-KR" dirty="0"/>
          </a:p>
          <a:p>
            <a:pPr marL="0" indent="0" algn="just">
              <a:buNone/>
            </a:pPr>
            <a:endParaRPr lang="en-US" altLang="ko-KR" dirty="0"/>
          </a:p>
          <a:p>
            <a:pPr algn="just"/>
            <a:endParaRPr lang="en-US" altLang="ko-KR" dirty="0"/>
          </a:p>
          <a:p>
            <a:pPr marL="0" indent="0" algn="just">
              <a:buNone/>
            </a:pPr>
            <a:endParaRPr lang="en-US" altLang="ko-KR" dirty="0"/>
          </a:p>
          <a:p>
            <a:pPr marL="0" indent="0" algn="just">
              <a:buNone/>
            </a:pPr>
            <a:r>
              <a:rPr lang="en-US" altLang="ko-KR" dirty="0"/>
              <a:t>	</a:t>
            </a:r>
          </a:p>
          <a:p>
            <a:pPr algn="just"/>
            <a:endParaRPr lang="en-US" altLang="ko-KR" dirty="0"/>
          </a:p>
          <a:p>
            <a:pPr marL="0" indent="0" algn="just">
              <a:buNone/>
            </a:pPr>
            <a:endParaRPr lang="en-US" altLang="ko-KR" dirty="0"/>
          </a:p>
          <a:p>
            <a:pPr algn="just"/>
            <a:endParaRPr lang="en-US" altLang="ko-KR" dirty="0"/>
          </a:p>
          <a:p>
            <a:pPr algn="just"/>
            <a:endParaRPr lang="en-US" altLang="ko-KR" dirty="0"/>
          </a:p>
          <a:p>
            <a:pPr algn="just"/>
            <a:endParaRPr lang="en-US" altLang="ko-KR" dirty="0"/>
          </a:p>
          <a:p>
            <a:pPr algn="just"/>
            <a:endParaRPr lang="en-US" altLang="ko-KR" dirty="0"/>
          </a:p>
          <a:p>
            <a:pPr algn="just"/>
            <a:r>
              <a:rPr lang="en-US" altLang="ko-KR" dirty="0"/>
              <a:t> </a:t>
            </a:r>
          </a:p>
        </p:txBody>
      </p:sp>
      <p:sp>
        <p:nvSpPr>
          <p:cNvPr id="3" name="Text Placeholder 2">
            <a:extLst>
              <a:ext uri="{FF2B5EF4-FFF2-40B4-BE49-F238E27FC236}">
                <a16:creationId xmlns:a16="http://schemas.microsoft.com/office/drawing/2014/main" id="{43119152-F2D0-C92F-DAF0-78BD3A817FAF}"/>
              </a:ext>
            </a:extLst>
          </p:cNvPr>
          <p:cNvSpPr>
            <a:spLocks noGrp="1"/>
          </p:cNvSpPr>
          <p:nvPr>
            <p:ph type="body" sz="quarter" idx="13"/>
          </p:nvPr>
        </p:nvSpPr>
        <p:spPr/>
        <p:txBody>
          <a:bodyPr/>
          <a:lstStyle/>
          <a:p>
            <a:r>
              <a:rPr lang="en-US" dirty="0"/>
              <a:t>Transitioning</a:t>
            </a:r>
          </a:p>
        </p:txBody>
      </p:sp>
    </p:spTree>
    <p:extLst>
      <p:ext uri="{BB962C8B-B14F-4D97-AF65-F5344CB8AC3E}">
        <p14:creationId xmlns:p14="http://schemas.microsoft.com/office/powerpoint/2010/main" val="1946539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9D430D-E99F-6240-ADF8-C1E5010B53AA}"/>
              </a:ext>
            </a:extLst>
          </p:cNvPr>
          <p:cNvSpPr>
            <a:spLocks noGrp="1"/>
          </p:cNvSpPr>
          <p:nvPr>
            <p:ph type="body" sz="quarter" idx="11"/>
          </p:nvPr>
        </p:nvSpPr>
        <p:spPr>
          <a:xfrm>
            <a:off x="273459" y="882031"/>
            <a:ext cx="8597082" cy="3956669"/>
          </a:xfrm>
        </p:spPr>
        <p:txBody>
          <a:bodyPr/>
          <a:lstStyle/>
          <a:p>
            <a:r>
              <a:rPr lang="en-GB" altLang="ko-KR" sz="1800" dirty="0"/>
              <a:t>Presently, the Minimum wages are prescribed only for scheduled employment. Under the Code, minimum wage has to prescribed for all categories of employees.</a:t>
            </a:r>
          </a:p>
          <a:p>
            <a:endParaRPr lang="en-GB" altLang="ko-KR" sz="600" dirty="0"/>
          </a:p>
          <a:p>
            <a:r>
              <a:rPr lang="en-GB" altLang="ko-KR" sz="1800" dirty="0"/>
              <a:t>Concept of Floor Wage is introduced. The appropriate government cannot fix minimum below the Floor Wages to be fixed by the Central Government.</a:t>
            </a:r>
            <a:endParaRPr lang="en-US" altLang="ko-KR" sz="1800" dirty="0"/>
          </a:p>
          <a:p>
            <a:pPr marL="0" indent="0">
              <a:buNone/>
            </a:pPr>
            <a:endParaRPr lang="en-US" altLang="ko-KR" sz="1000" u="sng" dirty="0"/>
          </a:p>
          <a:p>
            <a:pPr marL="0" indent="0">
              <a:buNone/>
            </a:pPr>
            <a:r>
              <a:rPr lang="en-GB" altLang="ko-KR" sz="1800" dirty="0">
                <a:solidFill>
                  <a:srgbClr val="FFFF00"/>
                </a:solidFill>
              </a:rPr>
              <a:t>Impact/ Comments:</a:t>
            </a:r>
            <a:endParaRPr lang="en-US" altLang="ko-KR" sz="1800" dirty="0"/>
          </a:p>
          <a:p>
            <a:r>
              <a:rPr lang="en-IN" altLang="ko-KR" sz="1800" dirty="0"/>
              <a:t>Cost of Projects may gets increased due to the introduction of concept of Floor wages. </a:t>
            </a:r>
          </a:p>
          <a:p>
            <a:r>
              <a:rPr lang="en-IN" altLang="ko-KR" sz="1800" dirty="0"/>
              <a:t>Contracts to be checked for if there are any provision for ‘Change in Law’ clauses.</a:t>
            </a:r>
            <a:endParaRPr lang="en-US" altLang="ko-KR" sz="1800" dirty="0"/>
          </a:p>
          <a:p>
            <a:pPr marL="0" indent="0">
              <a:buNone/>
            </a:pPr>
            <a:endParaRPr lang="en-US" altLang="ko-KR" sz="1800" dirty="0"/>
          </a:p>
        </p:txBody>
      </p:sp>
      <p:sp>
        <p:nvSpPr>
          <p:cNvPr id="3" name="Text Placeholder 2">
            <a:extLst>
              <a:ext uri="{FF2B5EF4-FFF2-40B4-BE49-F238E27FC236}">
                <a16:creationId xmlns:a16="http://schemas.microsoft.com/office/drawing/2014/main" id="{6A853408-5520-4A42-BC7E-2046E8FDC621}"/>
              </a:ext>
            </a:extLst>
          </p:cNvPr>
          <p:cNvSpPr>
            <a:spLocks noGrp="1"/>
          </p:cNvSpPr>
          <p:nvPr>
            <p:ph type="body" sz="quarter" idx="13"/>
          </p:nvPr>
        </p:nvSpPr>
        <p:spPr/>
        <p:txBody>
          <a:bodyPr/>
          <a:lstStyle/>
          <a:p>
            <a:r>
              <a:rPr lang="en-US"/>
              <a:t>Minimum Wages </a:t>
            </a:r>
          </a:p>
        </p:txBody>
      </p:sp>
    </p:spTree>
    <p:extLst>
      <p:ext uri="{BB962C8B-B14F-4D97-AF65-F5344CB8AC3E}">
        <p14:creationId xmlns:p14="http://schemas.microsoft.com/office/powerpoint/2010/main" val="3344061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62FB03-5CD7-1349-B09C-FB7194D0125D}"/>
              </a:ext>
            </a:extLst>
          </p:cNvPr>
          <p:cNvSpPr>
            <a:spLocks noGrp="1"/>
          </p:cNvSpPr>
          <p:nvPr>
            <p:ph type="body" sz="quarter" idx="13"/>
          </p:nvPr>
        </p:nvSpPr>
        <p:spPr/>
        <p:txBody>
          <a:bodyPr/>
          <a:lstStyle/>
          <a:p>
            <a:r>
              <a:rPr lang="en-US"/>
              <a:t>Payment of Wages</a:t>
            </a:r>
          </a:p>
        </p:txBody>
      </p:sp>
      <p:sp>
        <p:nvSpPr>
          <p:cNvPr id="4" name="Rounded Rectangle 3">
            <a:extLst>
              <a:ext uri="{FF2B5EF4-FFF2-40B4-BE49-F238E27FC236}">
                <a16:creationId xmlns:a16="http://schemas.microsoft.com/office/drawing/2014/main" id="{165E057A-C635-934A-BDE6-25EB0A141DBE}"/>
              </a:ext>
            </a:extLst>
          </p:cNvPr>
          <p:cNvSpPr/>
          <p:nvPr/>
        </p:nvSpPr>
        <p:spPr>
          <a:xfrm>
            <a:off x="405353" y="1635646"/>
            <a:ext cx="2482828" cy="2125649"/>
          </a:xfrm>
          <a:prstGeom prst="roundRect">
            <a:avLst>
              <a:gd name="adj" fmla="val 5556"/>
            </a:avLst>
          </a:prstGeom>
          <a:noFill/>
          <a:ln w="9525">
            <a:solidFill>
              <a:srgbClr val="44B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latinLnBrk="0" hangingPunct="0"/>
            <a:r>
              <a:rPr lang="en-GB" sz="1400" b="1">
                <a:solidFill>
                  <a:srgbClr val="44BB8A"/>
                </a:solidFill>
                <a:latin typeface="Kobern DemiBold" pitchFamily="2" charset="77"/>
                <a:cs typeface="Times New Roman" panose="02020603050405020304" pitchFamily="18" charset="0"/>
              </a:rPr>
              <a:t>No wage threshold </a:t>
            </a:r>
            <a:br>
              <a:rPr lang="en-GB" sz="1400" b="1">
                <a:solidFill>
                  <a:srgbClr val="44BB8A"/>
                </a:solidFill>
                <a:latin typeface="Kobern DemiBold" pitchFamily="2" charset="77"/>
                <a:cs typeface="Times New Roman" panose="02020603050405020304" pitchFamily="18" charset="0"/>
              </a:rPr>
            </a:br>
            <a:r>
              <a:rPr lang="en-GB" sz="1400" b="1">
                <a:solidFill>
                  <a:srgbClr val="44BB8A"/>
                </a:solidFill>
                <a:latin typeface="Kobern DemiBold" pitchFamily="2" charset="77"/>
                <a:cs typeface="Times New Roman" panose="02020603050405020304" pitchFamily="18" charset="0"/>
              </a:rPr>
              <a:t>on applicability of the </a:t>
            </a:r>
            <a:br>
              <a:rPr lang="en-GB" sz="1400" b="1">
                <a:solidFill>
                  <a:srgbClr val="44BB8A"/>
                </a:solidFill>
                <a:latin typeface="Kobern DemiBold" pitchFamily="2" charset="77"/>
                <a:cs typeface="Times New Roman" panose="02020603050405020304" pitchFamily="18" charset="0"/>
              </a:rPr>
            </a:br>
            <a:r>
              <a:rPr lang="en-GB" sz="1400" b="1">
                <a:solidFill>
                  <a:srgbClr val="44BB8A"/>
                </a:solidFill>
                <a:latin typeface="Kobern DemiBold" pitchFamily="2" charset="77"/>
                <a:cs typeface="Times New Roman" panose="02020603050405020304" pitchFamily="18" charset="0"/>
              </a:rPr>
              <a:t>provisions. </a:t>
            </a:r>
          </a:p>
        </p:txBody>
      </p:sp>
      <p:sp>
        <p:nvSpPr>
          <p:cNvPr id="5" name="Rounded Rectangle 4">
            <a:extLst>
              <a:ext uri="{FF2B5EF4-FFF2-40B4-BE49-F238E27FC236}">
                <a16:creationId xmlns:a16="http://schemas.microsoft.com/office/drawing/2014/main" id="{EF155D2D-3580-5E49-B996-E5BCEEB3849E}"/>
              </a:ext>
            </a:extLst>
          </p:cNvPr>
          <p:cNvSpPr/>
          <p:nvPr/>
        </p:nvSpPr>
        <p:spPr>
          <a:xfrm>
            <a:off x="3313116" y="1635646"/>
            <a:ext cx="2482828" cy="2125649"/>
          </a:xfrm>
          <a:prstGeom prst="roundRect">
            <a:avLst>
              <a:gd name="adj" fmla="val 5556"/>
            </a:avLst>
          </a:prstGeom>
          <a:noFill/>
          <a:ln w="9525">
            <a:solidFill>
              <a:srgbClr val="F2A43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hangingPunct="0"/>
            <a:r>
              <a:rPr lang="en-GB" sz="1400" b="1">
                <a:solidFill>
                  <a:srgbClr val="F2A436"/>
                </a:solidFill>
                <a:latin typeface="Kobern DemiBold" pitchFamily="2" charset="77"/>
                <a:cs typeface="Times New Roman" panose="02020603050405020304" pitchFamily="18" charset="0"/>
              </a:rPr>
              <a:t>Earlier the threshold of applicability was </a:t>
            </a:r>
            <a:br>
              <a:rPr lang="en-GB" sz="1400" b="1">
                <a:solidFill>
                  <a:srgbClr val="F2A436"/>
                </a:solidFill>
                <a:latin typeface="Kobern DemiBold" pitchFamily="2" charset="77"/>
                <a:cs typeface="Times New Roman" panose="02020603050405020304" pitchFamily="18" charset="0"/>
              </a:rPr>
            </a:br>
            <a:r>
              <a:rPr lang="en-GB" sz="1400" b="1">
                <a:solidFill>
                  <a:srgbClr val="F2A436"/>
                </a:solidFill>
                <a:latin typeface="Kobern DemiBold" pitchFamily="2" charset="77"/>
                <a:cs typeface="Times New Roman" panose="02020603050405020304" pitchFamily="18" charset="0"/>
              </a:rPr>
              <a:t>INR 24,000</a:t>
            </a:r>
            <a:endParaRPr lang="en-US" sz="1400" b="1">
              <a:solidFill>
                <a:srgbClr val="F2A436"/>
              </a:solidFill>
              <a:latin typeface="Kobern DemiBold" pitchFamily="2" charset="77"/>
              <a:cs typeface="Times New Roman" panose="02020603050405020304" pitchFamily="18" charset="0"/>
            </a:endParaRPr>
          </a:p>
        </p:txBody>
      </p:sp>
      <p:sp>
        <p:nvSpPr>
          <p:cNvPr id="6" name="Rounded Rectangle 5">
            <a:extLst>
              <a:ext uri="{FF2B5EF4-FFF2-40B4-BE49-F238E27FC236}">
                <a16:creationId xmlns:a16="http://schemas.microsoft.com/office/drawing/2014/main" id="{7624E0B3-F012-D840-BD2F-03517247D16A}"/>
              </a:ext>
            </a:extLst>
          </p:cNvPr>
          <p:cNvSpPr/>
          <p:nvPr/>
        </p:nvSpPr>
        <p:spPr>
          <a:xfrm>
            <a:off x="6227385" y="1635646"/>
            <a:ext cx="2482828" cy="2125649"/>
          </a:xfrm>
          <a:prstGeom prst="roundRect">
            <a:avLst>
              <a:gd name="adj" fmla="val 5556"/>
            </a:avLst>
          </a:prstGeom>
          <a:noFill/>
          <a:ln w="9525">
            <a:solidFill>
              <a:srgbClr val="F2662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latinLnBrk="0" hangingPunct="0"/>
            <a:r>
              <a:rPr lang="en-US" sz="1400" b="1">
                <a:solidFill>
                  <a:srgbClr val="F26629"/>
                </a:solidFill>
                <a:latin typeface="Kobern DemiBold" pitchFamily="2" charset="77"/>
                <a:cs typeface="Times New Roman" panose="02020603050405020304" pitchFamily="18" charset="0"/>
              </a:rPr>
              <a:t>Employees (who were earlier exempted) can now seek recourse under the Code for adjudication of disputes in relation to payment of wages.</a:t>
            </a:r>
          </a:p>
        </p:txBody>
      </p:sp>
    </p:spTree>
    <p:extLst>
      <p:ext uri="{BB962C8B-B14F-4D97-AF65-F5344CB8AC3E}">
        <p14:creationId xmlns:p14="http://schemas.microsoft.com/office/powerpoint/2010/main" val="2746438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F57197-6E3C-3446-A1D4-40D6E0D35C11}"/>
              </a:ext>
            </a:extLst>
          </p:cNvPr>
          <p:cNvSpPr>
            <a:spLocks noGrp="1"/>
          </p:cNvSpPr>
          <p:nvPr>
            <p:ph type="body" sz="quarter" idx="11"/>
          </p:nvPr>
        </p:nvSpPr>
        <p:spPr/>
        <p:txBody>
          <a:bodyPr/>
          <a:lstStyle/>
          <a:p>
            <a:r>
              <a:rPr lang="en-GB" altLang="ko-KR"/>
              <a:t>Payments are to be made to the employees, engaged in</a:t>
            </a:r>
          </a:p>
          <a:p>
            <a:pPr marL="685800" lvl="2">
              <a:buSzTx/>
            </a:pPr>
            <a:r>
              <a:rPr lang="en-GB" altLang="ko-KR"/>
              <a:t>daily basis, at the end of the shift</a:t>
            </a:r>
          </a:p>
          <a:p>
            <a:pPr marL="685800" lvl="2">
              <a:buSzTx/>
            </a:pPr>
            <a:r>
              <a:rPr lang="en-GB" altLang="ko-KR"/>
              <a:t>weekly basis, on the last working day of the week</a:t>
            </a:r>
          </a:p>
          <a:p>
            <a:pPr marL="685800" lvl="2">
              <a:buSzTx/>
            </a:pPr>
            <a:r>
              <a:rPr lang="en-GB" altLang="ko-KR"/>
              <a:t>fortnightly basis, before the end of the second day after the end of the fortnight</a:t>
            </a:r>
          </a:p>
          <a:p>
            <a:pPr marL="685800" lvl="2">
              <a:buSzTx/>
            </a:pPr>
            <a:r>
              <a:rPr lang="en-GB" altLang="ko-KR"/>
              <a:t>monthly basis, before the expiry of the seventh day of the succeeding month</a:t>
            </a:r>
          </a:p>
          <a:p>
            <a:endParaRPr lang="en-GB" altLang="ko-KR"/>
          </a:p>
          <a:p>
            <a:pPr algn="just"/>
            <a:r>
              <a:rPr lang="en-GB" altLang="ko-KR"/>
              <a:t>Wages to be paid within </a:t>
            </a:r>
            <a:r>
              <a:rPr lang="en-GB" altLang="ko-KR" b="1">
                <a:solidFill>
                  <a:srgbClr val="FF0000"/>
                </a:solidFill>
              </a:rPr>
              <a:t>two working days </a:t>
            </a:r>
            <a:r>
              <a:rPr lang="en-GB" altLang="ko-KR"/>
              <a:t>from the date of removal, retrenchment, dismissal or resignation of the employee.</a:t>
            </a:r>
          </a:p>
          <a:p>
            <a:endParaRPr lang="en-US" altLang="ko-KR"/>
          </a:p>
          <a:p>
            <a:r>
              <a:rPr lang="en-GB" altLang="ko-KR"/>
              <a:t>Deductions towards fines, absence from duty, recovery of advances, etc., cannot exceed 50% of his total wages. </a:t>
            </a:r>
          </a:p>
          <a:p>
            <a:endParaRPr lang="en-US"/>
          </a:p>
        </p:txBody>
      </p:sp>
      <p:sp>
        <p:nvSpPr>
          <p:cNvPr id="3" name="Text Placeholder 2">
            <a:extLst>
              <a:ext uri="{FF2B5EF4-FFF2-40B4-BE49-F238E27FC236}">
                <a16:creationId xmlns:a16="http://schemas.microsoft.com/office/drawing/2014/main" id="{F93FCBF8-DDA7-AD4D-A637-508AC56D1639}"/>
              </a:ext>
            </a:extLst>
          </p:cNvPr>
          <p:cNvSpPr>
            <a:spLocks noGrp="1"/>
          </p:cNvSpPr>
          <p:nvPr>
            <p:ph type="body" sz="quarter" idx="13"/>
          </p:nvPr>
        </p:nvSpPr>
        <p:spPr/>
        <p:txBody>
          <a:bodyPr/>
          <a:lstStyle/>
          <a:p>
            <a:r>
              <a:rPr lang="en-US"/>
              <a:t>Payment of Wages</a:t>
            </a:r>
          </a:p>
        </p:txBody>
      </p:sp>
    </p:spTree>
    <p:extLst>
      <p:ext uri="{BB962C8B-B14F-4D97-AF65-F5344CB8AC3E}">
        <p14:creationId xmlns:p14="http://schemas.microsoft.com/office/powerpoint/2010/main" val="1327332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F57197-6E3C-3446-A1D4-40D6E0D35C11}"/>
              </a:ext>
            </a:extLst>
          </p:cNvPr>
          <p:cNvSpPr>
            <a:spLocks noGrp="1"/>
          </p:cNvSpPr>
          <p:nvPr>
            <p:ph type="body" sz="quarter" idx="11"/>
          </p:nvPr>
        </p:nvSpPr>
        <p:spPr/>
        <p:txBody>
          <a:bodyPr lIns="91440" tIns="45720" rIns="91440" bIns="45720" anchor="t"/>
          <a:lstStyle/>
          <a:p>
            <a:r>
              <a:rPr lang="en-GB" altLang="ko-KR" sz="1800" dirty="0">
                <a:latin typeface="Kobern"/>
              </a:rPr>
              <a:t>Applicable to establishments in which 20 or more persons are employed or were employed on any day during an accounting year – extended the applicability</a:t>
            </a:r>
            <a:endParaRPr lang="en-US" altLang="ko-KR" sz="1800" dirty="0">
              <a:latin typeface="Kobern"/>
            </a:endParaRPr>
          </a:p>
          <a:p>
            <a:pPr marL="0" indent="0">
              <a:buNone/>
            </a:pPr>
            <a:endParaRPr lang="en-US" altLang="ko-KR" sz="900" dirty="0"/>
          </a:p>
          <a:p>
            <a:r>
              <a:rPr lang="en-US" altLang="ko-KR" sz="1800" dirty="0">
                <a:latin typeface="Kobern"/>
              </a:rPr>
              <a:t>Previous threshold (of Rs. 21000 per month) for applicability has been omitted – </a:t>
            </a:r>
            <a:r>
              <a:rPr lang="en-US" altLang="ko-KR" sz="1800" b="1" dirty="0">
                <a:solidFill>
                  <a:srgbClr val="FF0000"/>
                </a:solidFill>
                <a:latin typeface="Kobern"/>
              </a:rPr>
              <a:t>Appropriate Government to fix the limits.</a:t>
            </a:r>
          </a:p>
          <a:p>
            <a:pPr marL="0" indent="0">
              <a:buNone/>
            </a:pPr>
            <a:endParaRPr lang="en-US" altLang="ko-KR" sz="900" dirty="0"/>
          </a:p>
          <a:p>
            <a:r>
              <a:rPr lang="en-US" altLang="ko-KR" sz="1800" dirty="0">
                <a:latin typeface="Kobern"/>
              </a:rPr>
              <a:t>Dismissed for conviction for sexual harassment to be ground for disqualification of bonus (in addition to the fraud, riotous/ violent behaviour)</a:t>
            </a:r>
          </a:p>
          <a:p>
            <a:endParaRPr lang="en-US" altLang="ko-KR" sz="900" dirty="0">
              <a:latin typeface="Kobern"/>
            </a:endParaRPr>
          </a:p>
          <a:p>
            <a:r>
              <a:rPr lang="en-US" altLang="ko-KR" sz="1800" dirty="0"/>
              <a:t>Where the accounts are audited: May presume the accuracy of B/S and P&amp;L A/c. In a dispute raised by trade union/ employee - application can be made to the authority, appellate authority, tribunal, etc. – clarification on any item of the B/S and P&amp;L A/c may be sought – which may includes audit by independent agency.</a:t>
            </a:r>
            <a:endParaRPr lang="en-US" altLang="ko-KR" sz="1800" dirty="0">
              <a:latin typeface="Kobern"/>
            </a:endParaRPr>
          </a:p>
          <a:p>
            <a:pPr marL="0" indent="0">
              <a:buNone/>
            </a:pPr>
            <a:endParaRPr lang="en-US" altLang="ko-KR" sz="900" dirty="0"/>
          </a:p>
          <a:p>
            <a:endParaRPr lang="en-US" altLang="ko-KR" sz="1800" dirty="0"/>
          </a:p>
        </p:txBody>
      </p:sp>
      <p:sp>
        <p:nvSpPr>
          <p:cNvPr id="3" name="Text Placeholder 2">
            <a:extLst>
              <a:ext uri="{FF2B5EF4-FFF2-40B4-BE49-F238E27FC236}">
                <a16:creationId xmlns:a16="http://schemas.microsoft.com/office/drawing/2014/main" id="{F93FCBF8-DDA7-AD4D-A637-508AC56D1639}"/>
              </a:ext>
            </a:extLst>
          </p:cNvPr>
          <p:cNvSpPr>
            <a:spLocks noGrp="1"/>
          </p:cNvSpPr>
          <p:nvPr>
            <p:ph type="body" sz="quarter" idx="13"/>
          </p:nvPr>
        </p:nvSpPr>
        <p:spPr/>
        <p:txBody>
          <a:bodyPr/>
          <a:lstStyle/>
          <a:p>
            <a:r>
              <a:rPr lang="en-US"/>
              <a:t>Payment of Bonus</a:t>
            </a:r>
          </a:p>
        </p:txBody>
      </p:sp>
    </p:spTree>
    <p:extLst>
      <p:ext uri="{BB962C8B-B14F-4D97-AF65-F5344CB8AC3E}">
        <p14:creationId xmlns:p14="http://schemas.microsoft.com/office/powerpoint/2010/main" val="2085711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EE244E-12D4-0140-8398-E9E64283EADE}"/>
              </a:ext>
            </a:extLst>
          </p:cNvPr>
          <p:cNvSpPr>
            <a:spLocks noGrp="1"/>
          </p:cNvSpPr>
          <p:nvPr>
            <p:ph type="body" sz="quarter" idx="12"/>
          </p:nvPr>
        </p:nvSpPr>
        <p:spPr/>
        <p:txBody>
          <a:bodyPr/>
          <a:lstStyle/>
          <a:p>
            <a:endParaRPr lang="en-US"/>
          </a:p>
          <a:p>
            <a:r>
              <a:rPr lang="en-US" altLang="ko-KR"/>
              <a:t>Code on Social Security, 2020</a:t>
            </a:r>
          </a:p>
        </p:txBody>
      </p:sp>
      <p:pic>
        <p:nvPicPr>
          <p:cNvPr id="3" name="Picture 2">
            <a:extLst>
              <a:ext uri="{FF2B5EF4-FFF2-40B4-BE49-F238E27FC236}">
                <a16:creationId xmlns:a16="http://schemas.microsoft.com/office/drawing/2014/main" id="{C2F33426-AEA0-D35B-7F31-900C35B4C2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611" y="156464"/>
            <a:ext cx="2527271" cy="567436"/>
          </a:xfrm>
          <a:prstGeom prst="rect">
            <a:avLst/>
          </a:prstGeom>
        </p:spPr>
      </p:pic>
    </p:spTree>
    <p:extLst>
      <p:ext uri="{BB962C8B-B14F-4D97-AF65-F5344CB8AC3E}">
        <p14:creationId xmlns:p14="http://schemas.microsoft.com/office/powerpoint/2010/main" val="1461271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EDBCF9-811F-55B3-3BEE-3C70936DC79C}"/>
              </a:ext>
            </a:extLst>
          </p:cNvPr>
          <p:cNvSpPr>
            <a:spLocks noGrp="1"/>
          </p:cNvSpPr>
          <p:nvPr>
            <p:ph type="body" sz="quarter" idx="11"/>
          </p:nvPr>
        </p:nvSpPr>
        <p:spPr>
          <a:xfrm>
            <a:off x="273459" y="937732"/>
            <a:ext cx="8597082" cy="3755443"/>
          </a:xfrm>
        </p:spPr>
        <p:txBody>
          <a:bodyPr/>
          <a:lstStyle/>
          <a:p>
            <a:pPr marL="461645" indent="-461645" algn="just">
              <a:buFont typeface="Wingdings" panose="05000000000000000000" pitchFamily="2" charset="2"/>
              <a:buChar char="v"/>
            </a:pPr>
            <a:r>
              <a:rPr lang="en-US" sz="1400" dirty="0">
                <a:latin typeface="Kobern" panose="00000500000000000000" pitchFamily="50" charset="0"/>
                <a:cs typeface="Arial"/>
              </a:rPr>
              <a:t>On 21 November 2025, the Ministry of </a:t>
            </a:r>
            <a:r>
              <a:rPr lang="en-US" sz="1400" dirty="0" err="1">
                <a:latin typeface="Kobern" panose="00000500000000000000" pitchFamily="50" charset="0"/>
                <a:cs typeface="Arial"/>
              </a:rPr>
              <a:t>Labour</a:t>
            </a:r>
            <a:r>
              <a:rPr lang="en-US" sz="1400" dirty="0">
                <a:latin typeface="Kobern" panose="00000500000000000000" pitchFamily="50" charset="0"/>
                <a:cs typeface="Arial"/>
              </a:rPr>
              <a:t> and Employment notified the Code on Social Security, 2020 (‘</a:t>
            </a:r>
            <a:r>
              <a:rPr lang="en-US" sz="1400" b="1" dirty="0">
                <a:latin typeface="Kobern" panose="00000500000000000000" pitchFamily="50" charset="0"/>
                <a:cs typeface="Arial"/>
              </a:rPr>
              <a:t>SS Code</a:t>
            </a:r>
            <a:r>
              <a:rPr lang="en-US" sz="1400" dirty="0">
                <a:latin typeface="Kobern" panose="00000500000000000000" pitchFamily="50" charset="0"/>
                <a:cs typeface="Arial"/>
              </a:rPr>
              <a:t>’).</a:t>
            </a:r>
          </a:p>
          <a:p>
            <a:pPr marL="461645" indent="-461645" algn="just">
              <a:buFont typeface="Wingdings" panose="05000000000000000000" pitchFamily="2" charset="2"/>
              <a:buChar char="v"/>
            </a:pPr>
            <a:endParaRPr lang="en-US" sz="1400" dirty="0">
              <a:latin typeface="Kobern" panose="00000500000000000000" pitchFamily="50" charset="0"/>
            </a:endParaRPr>
          </a:p>
          <a:p>
            <a:pPr marL="461963" indent="-461963" algn="just">
              <a:buFont typeface="Wingdings" panose="05000000000000000000" pitchFamily="2" charset="2"/>
              <a:buChar char="v"/>
            </a:pPr>
            <a:r>
              <a:rPr lang="en-US" sz="1400" dirty="0">
                <a:latin typeface="Kobern" panose="00000500000000000000" pitchFamily="50" charset="0"/>
                <a:cs typeface="Arial"/>
              </a:rPr>
              <a:t>The Code subsumes:</a:t>
            </a:r>
          </a:p>
          <a:p>
            <a:pPr marL="0" indent="0" algn="just">
              <a:buNone/>
            </a:pPr>
            <a:endParaRPr lang="en-US" sz="1400" dirty="0">
              <a:latin typeface="Kobern" panose="00000500000000000000" pitchFamily="50" charset="0"/>
            </a:endParaRPr>
          </a:p>
          <a:p>
            <a:pPr marL="914400" indent="-452438" algn="just">
              <a:buFont typeface="Wingdings,Sans-Serif" panose="05000000000000000000" pitchFamily="2" charset="2"/>
              <a:buChar char="Ø"/>
            </a:pPr>
            <a:r>
              <a:rPr lang="en-US" sz="1400" dirty="0">
                <a:latin typeface="Kobern" panose="00000500000000000000" pitchFamily="50" charset="0"/>
                <a:cs typeface="Arial"/>
              </a:rPr>
              <a:t>Employee’s Compensation Act, 1923</a:t>
            </a:r>
          </a:p>
          <a:p>
            <a:pPr marL="914400" indent="-452438" algn="just">
              <a:buFont typeface="Wingdings,Sans-Serif" panose="05000000000000000000" pitchFamily="2" charset="2"/>
              <a:buChar char="Ø"/>
            </a:pPr>
            <a:r>
              <a:rPr lang="en-US" sz="1400" dirty="0">
                <a:latin typeface="Kobern" panose="00000500000000000000" pitchFamily="50" charset="0"/>
                <a:cs typeface="Arial"/>
              </a:rPr>
              <a:t>Employees’ State Insurance Act, 1948 (“</a:t>
            </a:r>
            <a:r>
              <a:rPr lang="en-US" sz="1400" b="1" dirty="0">
                <a:latin typeface="Kobern" panose="00000500000000000000" pitchFamily="50" charset="0"/>
                <a:cs typeface="Arial"/>
              </a:rPr>
              <a:t>ESI Act</a:t>
            </a:r>
            <a:r>
              <a:rPr lang="en-US" sz="1400" dirty="0">
                <a:latin typeface="Kobern" panose="00000500000000000000" pitchFamily="50" charset="0"/>
                <a:cs typeface="Arial"/>
              </a:rPr>
              <a:t>”)</a:t>
            </a:r>
          </a:p>
          <a:p>
            <a:pPr marL="914400" indent="-452438" algn="just">
              <a:buFont typeface="Wingdings,Sans-Serif" panose="05000000000000000000" pitchFamily="2" charset="2"/>
              <a:buChar char="Ø"/>
            </a:pPr>
            <a:r>
              <a:rPr lang="en-US" sz="1400" dirty="0">
                <a:latin typeface="Kobern" panose="00000500000000000000" pitchFamily="50" charset="0"/>
                <a:cs typeface="Arial"/>
              </a:rPr>
              <a:t>Employees’ Provident Funds and Miscellaneous Provisions Act, 1952 (“</a:t>
            </a:r>
            <a:r>
              <a:rPr lang="en-US" sz="1400" b="1" dirty="0">
                <a:latin typeface="Kobern" panose="00000500000000000000" pitchFamily="50" charset="0"/>
                <a:cs typeface="Arial"/>
              </a:rPr>
              <a:t>EPF Act</a:t>
            </a:r>
            <a:r>
              <a:rPr lang="en-US" sz="1400" dirty="0">
                <a:latin typeface="Kobern" panose="00000500000000000000" pitchFamily="50" charset="0"/>
                <a:cs typeface="Arial"/>
              </a:rPr>
              <a:t>”)</a:t>
            </a:r>
          </a:p>
          <a:p>
            <a:pPr marL="914400" indent="-452438" algn="just">
              <a:buFont typeface="Wingdings,Sans-Serif" panose="05000000000000000000" pitchFamily="2" charset="2"/>
              <a:buChar char="Ø"/>
            </a:pPr>
            <a:r>
              <a:rPr lang="en-US" sz="1400" dirty="0">
                <a:latin typeface="Kobern" panose="00000500000000000000" pitchFamily="50" charset="0"/>
                <a:cs typeface="Arial"/>
              </a:rPr>
              <a:t>Maternity Benefit Act, 1961 </a:t>
            </a:r>
          </a:p>
          <a:p>
            <a:pPr marL="914400" indent="-452438" algn="just">
              <a:buFont typeface="Wingdings,Sans-Serif" panose="05000000000000000000" pitchFamily="2" charset="2"/>
              <a:buChar char="Ø"/>
            </a:pPr>
            <a:r>
              <a:rPr lang="en-US" sz="1400" dirty="0">
                <a:latin typeface="Kobern" panose="00000500000000000000" pitchFamily="50" charset="0"/>
                <a:cs typeface="Arial"/>
              </a:rPr>
              <a:t>Payment of Gratuity Act, 1972</a:t>
            </a:r>
          </a:p>
          <a:p>
            <a:pPr marL="914400" indent="-452438" algn="just">
              <a:buFont typeface="Wingdings,Sans-Serif" panose="05000000000000000000" pitchFamily="2" charset="2"/>
              <a:buChar char="Ø"/>
            </a:pPr>
            <a:r>
              <a:rPr lang="en-US" sz="1400" dirty="0">
                <a:latin typeface="Kobern" panose="00000500000000000000" pitchFamily="50" charset="0"/>
                <a:cs typeface="Arial"/>
              </a:rPr>
              <a:t>Cine Workers Welfare Fund Act, 1981</a:t>
            </a:r>
          </a:p>
          <a:p>
            <a:pPr marL="914400" indent="-452438" algn="just">
              <a:buFont typeface="Wingdings,Sans-Serif" panose="05000000000000000000" pitchFamily="2" charset="2"/>
              <a:buChar char="Ø"/>
            </a:pPr>
            <a:r>
              <a:rPr lang="en-US" sz="1400" dirty="0">
                <a:latin typeface="Kobern" panose="00000500000000000000" pitchFamily="50" charset="0"/>
                <a:cs typeface="Arial"/>
              </a:rPr>
              <a:t>Employment Exchanges (Compulsory Notification of Vacancies) Act, 1959</a:t>
            </a:r>
          </a:p>
          <a:p>
            <a:pPr marL="914400" indent="-452438" algn="just">
              <a:buFont typeface="Wingdings,Sans-Serif" panose="05000000000000000000" pitchFamily="2" charset="2"/>
              <a:buChar char="Ø"/>
            </a:pPr>
            <a:r>
              <a:rPr lang="en-US" sz="1400" dirty="0">
                <a:latin typeface="Kobern" panose="00000500000000000000" pitchFamily="50" charset="0"/>
                <a:cs typeface="Arial"/>
              </a:rPr>
              <a:t>Building and Other Construction Workers’ Welfare </a:t>
            </a:r>
            <a:r>
              <a:rPr lang="en-US" sz="1400" dirty="0" err="1">
                <a:latin typeface="Kobern" panose="00000500000000000000" pitchFamily="50" charset="0"/>
                <a:cs typeface="Arial"/>
              </a:rPr>
              <a:t>Cess</a:t>
            </a:r>
            <a:r>
              <a:rPr lang="en-US" sz="1400" dirty="0">
                <a:latin typeface="Kobern" panose="00000500000000000000" pitchFamily="50" charset="0"/>
                <a:cs typeface="Arial"/>
              </a:rPr>
              <a:t> Act, 1996, and</a:t>
            </a:r>
          </a:p>
          <a:p>
            <a:pPr marL="914400" indent="-452438" algn="just">
              <a:buFont typeface="Wingdings,Sans-Serif" panose="05000000000000000000" pitchFamily="2" charset="2"/>
              <a:buChar char="Ø"/>
            </a:pPr>
            <a:r>
              <a:rPr lang="en-US" sz="1400" dirty="0" err="1">
                <a:latin typeface="Kobern" panose="00000500000000000000" pitchFamily="50" charset="0"/>
                <a:cs typeface="Arial"/>
              </a:rPr>
              <a:t>Unorganised</a:t>
            </a:r>
            <a:r>
              <a:rPr lang="en-US" sz="1400" dirty="0">
                <a:latin typeface="Kobern" panose="00000500000000000000" pitchFamily="50" charset="0"/>
                <a:cs typeface="Arial"/>
              </a:rPr>
              <a:t> Workers’ Social Security Act, 2008 </a:t>
            </a:r>
          </a:p>
          <a:p>
            <a:pPr marL="0" indent="0" algn="just">
              <a:buNone/>
            </a:pPr>
            <a:endParaRPr lang="en-US" sz="1400" dirty="0">
              <a:latin typeface="Kobern" panose="00000500000000000000" pitchFamily="50" charset="0"/>
            </a:endParaRPr>
          </a:p>
          <a:p>
            <a:pPr marL="914400" indent="-457200">
              <a:buFont typeface="Wingdings" panose="05000000000000000000" pitchFamily="2" charset="2"/>
              <a:buChar char="Ø"/>
            </a:pPr>
            <a:endParaRPr lang="en-US" sz="1400" dirty="0">
              <a:latin typeface="Kobern" panose="00000500000000000000" pitchFamily="50" charset="0"/>
            </a:endParaRPr>
          </a:p>
          <a:p>
            <a:endParaRPr lang="en-IN" sz="1400" dirty="0">
              <a:latin typeface="Kobern" panose="00000500000000000000" pitchFamily="50" charset="0"/>
            </a:endParaRPr>
          </a:p>
        </p:txBody>
      </p:sp>
      <p:sp>
        <p:nvSpPr>
          <p:cNvPr id="3" name="Text Placeholder 2">
            <a:extLst>
              <a:ext uri="{FF2B5EF4-FFF2-40B4-BE49-F238E27FC236}">
                <a16:creationId xmlns:a16="http://schemas.microsoft.com/office/drawing/2014/main" id="{DBB1CB71-CCA6-A782-E8F3-1C8C76CA9E0F}"/>
              </a:ext>
            </a:extLst>
          </p:cNvPr>
          <p:cNvSpPr>
            <a:spLocks noGrp="1"/>
          </p:cNvSpPr>
          <p:nvPr>
            <p:ph type="body" sz="quarter" idx="13"/>
          </p:nvPr>
        </p:nvSpPr>
        <p:spPr/>
        <p:txBody>
          <a:bodyPr/>
          <a:lstStyle/>
          <a:p>
            <a:r>
              <a:rPr lang="en-IN" sz="2200">
                <a:latin typeface="+mn-lt"/>
              </a:rPr>
              <a:t>CODE ON SOCIAL SECURITY, 2020 | INTRODUCTION</a:t>
            </a:r>
          </a:p>
          <a:p>
            <a:endParaRPr lang="en-IN"/>
          </a:p>
        </p:txBody>
      </p:sp>
    </p:spTree>
    <p:extLst>
      <p:ext uri="{BB962C8B-B14F-4D97-AF65-F5344CB8AC3E}">
        <p14:creationId xmlns:p14="http://schemas.microsoft.com/office/powerpoint/2010/main" val="2279186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35A827-84CB-DD4E-B165-BBEBE2F91C39}"/>
              </a:ext>
            </a:extLst>
          </p:cNvPr>
          <p:cNvSpPr>
            <a:spLocks noGrp="1"/>
          </p:cNvSpPr>
          <p:nvPr>
            <p:ph type="body" sz="quarter" idx="13"/>
          </p:nvPr>
        </p:nvSpPr>
        <p:spPr/>
        <p:txBody>
          <a:bodyPr/>
          <a:lstStyle/>
          <a:p>
            <a:r>
              <a:rPr lang="en-US" sz="2200">
                <a:latin typeface="+mn-lt"/>
              </a:rPr>
              <a:t>SOCIAL SECURITY ORGANISATIONS</a:t>
            </a:r>
          </a:p>
        </p:txBody>
      </p:sp>
      <p:cxnSp>
        <p:nvCxnSpPr>
          <p:cNvPr id="6" name="Straight Connector 5">
            <a:extLst>
              <a:ext uri="{FF2B5EF4-FFF2-40B4-BE49-F238E27FC236}">
                <a16:creationId xmlns:a16="http://schemas.microsoft.com/office/drawing/2014/main" id="{92ACFA34-AA43-1C40-855A-4CA69A2F9300}"/>
              </a:ext>
            </a:extLst>
          </p:cNvPr>
          <p:cNvCxnSpPr>
            <a:cxnSpLocks/>
          </p:cNvCxnSpPr>
          <p:nvPr/>
        </p:nvCxnSpPr>
        <p:spPr>
          <a:xfrm>
            <a:off x="1290320" y="2396470"/>
            <a:ext cx="6563360" cy="0"/>
          </a:xfrm>
          <a:prstGeom prst="line">
            <a:avLst/>
          </a:prstGeom>
          <a:ln w="95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 name="Rounded Rectangle 17">
            <a:extLst>
              <a:ext uri="{FF2B5EF4-FFF2-40B4-BE49-F238E27FC236}">
                <a16:creationId xmlns:a16="http://schemas.microsoft.com/office/drawing/2014/main" id="{25FBD309-149A-9E45-BC6A-0613DB749DFE}"/>
              </a:ext>
            </a:extLst>
          </p:cNvPr>
          <p:cNvSpPr/>
          <p:nvPr/>
        </p:nvSpPr>
        <p:spPr>
          <a:xfrm>
            <a:off x="3624201" y="1140643"/>
            <a:ext cx="1871627" cy="980388"/>
          </a:xfrm>
          <a:prstGeom prst="roundRect">
            <a:avLst>
              <a:gd name="adj" fmla="val 5556"/>
            </a:avLst>
          </a:prstGeom>
          <a:noFill/>
          <a:ln w="9525">
            <a:solidFill>
              <a:srgbClr val="F2A43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latinLnBrk="0" hangingPunct="0"/>
            <a:r>
              <a:rPr lang="en-IN" sz="1200" b="1">
                <a:solidFill>
                  <a:srgbClr val="F2A436"/>
                </a:solidFill>
                <a:cs typeface="Times New Roman" panose="02020603050405020304" pitchFamily="18" charset="0"/>
              </a:rPr>
              <a:t>Social Security Organisations</a:t>
            </a:r>
          </a:p>
        </p:txBody>
      </p:sp>
      <p:sp>
        <p:nvSpPr>
          <p:cNvPr id="20" name="Rounded Rectangle 19">
            <a:extLst>
              <a:ext uri="{FF2B5EF4-FFF2-40B4-BE49-F238E27FC236}">
                <a16:creationId xmlns:a16="http://schemas.microsoft.com/office/drawing/2014/main" id="{9C693F17-B2D9-084B-B2DC-209DAC54D8B3}"/>
              </a:ext>
            </a:extLst>
          </p:cNvPr>
          <p:cNvSpPr/>
          <p:nvPr/>
        </p:nvSpPr>
        <p:spPr>
          <a:xfrm>
            <a:off x="551062" y="2813672"/>
            <a:ext cx="1456848" cy="947618"/>
          </a:xfrm>
          <a:prstGeom prst="roundRect">
            <a:avLst>
              <a:gd name="adj" fmla="val 5556"/>
            </a:avLst>
          </a:prstGeom>
          <a:noFill/>
          <a:ln w="9525">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hangingPunct="0"/>
            <a:r>
              <a:rPr lang="en-IN" sz="1200" b="1">
                <a:solidFill>
                  <a:schemeClr val="bg1"/>
                </a:solidFill>
                <a:cs typeface="Times New Roman" panose="02020603050405020304" pitchFamily="18" charset="0"/>
              </a:rPr>
              <a:t>Board of Trustees of Employees Provident Fund</a:t>
            </a:r>
          </a:p>
        </p:txBody>
      </p:sp>
      <p:cxnSp>
        <p:nvCxnSpPr>
          <p:cNvPr id="12" name="Straight Connector 11">
            <a:extLst>
              <a:ext uri="{FF2B5EF4-FFF2-40B4-BE49-F238E27FC236}">
                <a16:creationId xmlns:a16="http://schemas.microsoft.com/office/drawing/2014/main" id="{E41EFA20-ABA3-7045-A41A-54828AD74A09}"/>
              </a:ext>
            </a:extLst>
          </p:cNvPr>
          <p:cNvCxnSpPr>
            <a:cxnSpLocks/>
          </p:cNvCxnSpPr>
          <p:nvPr/>
        </p:nvCxnSpPr>
        <p:spPr>
          <a:xfrm>
            <a:off x="4559745" y="2121033"/>
            <a:ext cx="0" cy="690884"/>
          </a:xfrm>
          <a:prstGeom prst="line">
            <a:avLst/>
          </a:prstGeom>
          <a:ln w="9525">
            <a:solidFill>
              <a:schemeClr val="bg1">
                <a:lumMod val="8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D36AD2-9FAB-D243-BFE3-53DDFA062D15}"/>
              </a:ext>
            </a:extLst>
          </p:cNvPr>
          <p:cNvCxnSpPr>
            <a:cxnSpLocks/>
          </p:cNvCxnSpPr>
          <p:nvPr/>
        </p:nvCxnSpPr>
        <p:spPr>
          <a:xfrm>
            <a:off x="2912140" y="2397735"/>
            <a:ext cx="0" cy="402029"/>
          </a:xfrm>
          <a:prstGeom prst="line">
            <a:avLst/>
          </a:prstGeom>
          <a:ln w="9525">
            <a:solidFill>
              <a:schemeClr val="bg1">
                <a:lumMod val="8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D342C1-C18E-3C40-9418-61464E675D85}"/>
              </a:ext>
            </a:extLst>
          </p:cNvPr>
          <p:cNvCxnSpPr>
            <a:cxnSpLocks/>
          </p:cNvCxnSpPr>
          <p:nvPr/>
        </p:nvCxnSpPr>
        <p:spPr>
          <a:xfrm>
            <a:off x="6209910" y="2397735"/>
            <a:ext cx="0" cy="402029"/>
          </a:xfrm>
          <a:prstGeom prst="line">
            <a:avLst/>
          </a:prstGeom>
          <a:ln w="9525">
            <a:solidFill>
              <a:schemeClr val="bg1">
                <a:lumMod val="8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6DFBAF0-8BF9-684B-B311-51954BF13D37}"/>
              </a:ext>
            </a:extLst>
          </p:cNvPr>
          <p:cNvCxnSpPr>
            <a:cxnSpLocks/>
          </p:cNvCxnSpPr>
          <p:nvPr/>
        </p:nvCxnSpPr>
        <p:spPr>
          <a:xfrm>
            <a:off x="7853000" y="2397735"/>
            <a:ext cx="0" cy="402029"/>
          </a:xfrm>
          <a:prstGeom prst="line">
            <a:avLst/>
          </a:prstGeom>
          <a:ln w="9525">
            <a:solidFill>
              <a:schemeClr val="bg1">
                <a:lumMod val="8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0C41C24-C307-CE40-8608-93B7ABC43331}"/>
              </a:ext>
            </a:extLst>
          </p:cNvPr>
          <p:cNvCxnSpPr>
            <a:cxnSpLocks/>
          </p:cNvCxnSpPr>
          <p:nvPr/>
        </p:nvCxnSpPr>
        <p:spPr>
          <a:xfrm>
            <a:off x="1279064" y="2397735"/>
            <a:ext cx="0" cy="402029"/>
          </a:xfrm>
          <a:prstGeom prst="line">
            <a:avLst/>
          </a:prstGeom>
          <a:ln w="9525">
            <a:solidFill>
              <a:schemeClr val="bg1">
                <a:lumMod val="8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B89B16F9-2B2B-AA4E-A47B-0B964458B3B6}"/>
              </a:ext>
            </a:extLst>
          </p:cNvPr>
          <p:cNvSpPr/>
          <p:nvPr/>
        </p:nvSpPr>
        <p:spPr>
          <a:xfrm>
            <a:off x="2195793" y="2813672"/>
            <a:ext cx="1456848" cy="947618"/>
          </a:xfrm>
          <a:prstGeom prst="roundRect">
            <a:avLst>
              <a:gd name="adj" fmla="val 5556"/>
            </a:avLst>
          </a:prstGeom>
          <a:noFill/>
          <a:ln w="9525">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latinLnBrk="0" hangingPunct="0"/>
            <a:r>
              <a:rPr lang="en-IN" sz="1200" b="1">
                <a:solidFill>
                  <a:schemeClr val="bg1">
                    <a:lumMod val="85000"/>
                  </a:schemeClr>
                </a:solidFill>
                <a:cs typeface="Times New Roman" panose="02020603050405020304" pitchFamily="18" charset="0"/>
              </a:rPr>
              <a:t>Employees State Insurance Corporation</a:t>
            </a:r>
          </a:p>
        </p:txBody>
      </p:sp>
      <p:sp>
        <p:nvSpPr>
          <p:cNvPr id="23" name="Rounded Rectangle 22">
            <a:extLst>
              <a:ext uri="{FF2B5EF4-FFF2-40B4-BE49-F238E27FC236}">
                <a16:creationId xmlns:a16="http://schemas.microsoft.com/office/drawing/2014/main" id="{03F62B9B-1867-1A4B-A9E9-CB9A575281FF}"/>
              </a:ext>
            </a:extLst>
          </p:cNvPr>
          <p:cNvSpPr/>
          <p:nvPr/>
        </p:nvSpPr>
        <p:spPr>
          <a:xfrm>
            <a:off x="796335" y="3654550"/>
            <a:ext cx="966302" cy="409969"/>
          </a:xfrm>
          <a:prstGeom prst="roundRect">
            <a:avLst>
              <a:gd name="adj" fmla="val 5556"/>
            </a:avLst>
          </a:prstGeom>
          <a:solidFill>
            <a:schemeClr val="bg1">
              <a:lumMod val="95000"/>
            </a:schemeClr>
          </a:solid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latinLnBrk="0" hangingPunct="0"/>
            <a:r>
              <a:rPr lang="en-IN" sz="1100" b="1">
                <a:solidFill>
                  <a:srgbClr val="121660"/>
                </a:solidFill>
                <a:cs typeface="Times New Roman" panose="02020603050405020304" pitchFamily="18" charset="0"/>
              </a:rPr>
              <a:t>Aided by the EPFO </a:t>
            </a:r>
          </a:p>
        </p:txBody>
      </p:sp>
      <p:sp>
        <p:nvSpPr>
          <p:cNvPr id="25" name="Rounded Rectangle 24">
            <a:extLst>
              <a:ext uri="{FF2B5EF4-FFF2-40B4-BE49-F238E27FC236}">
                <a16:creationId xmlns:a16="http://schemas.microsoft.com/office/drawing/2014/main" id="{0DE5535B-B5E3-594A-9E4A-019DF8802A0A}"/>
              </a:ext>
            </a:extLst>
          </p:cNvPr>
          <p:cNvSpPr/>
          <p:nvPr/>
        </p:nvSpPr>
        <p:spPr>
          <a:xfrm>
            <a:off x="3840524" y="2813672"/>
            <a:ext cx="1456848" cy="947618"/>
          </a:xfrm>
          <a:prstGeom prst="roundRect">
            <a:avLst>
              <a:gd name="adj" fmla="val 5556"/>
            </a:avLst>
          </a:prstGeom>
          <a:noFill/>
          <a:ln w="9525">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hangingPunct="0"/>
            <a:r>
              <a:rPr lang="en-IN" sz="1200" b="1">
                <a:solidFill>
                  <a:schemeClr val="bg1"/>
                </a:solidFill>
                <a:latin typeface="+mj-lt"/>
                <a:cs typeface="Times New Roman" panose="02020603050405020304" pitchFamily="18" charset="0"/>
              </a:rPr>
              <a:t>National Social Security Board</a:t>
            </a:r>
          </a:p>
        </p:txBody>
      </p:sp>
      <p:sp>
        <p:nvSpPr>
          <p:cNvPr id="26" name="Rounded Rectangle 25">
            <a:extLst>
              <a:ext uri="{FF2B5EF4-FFF2-40B4-BE49-F238E27FC236}">
                <a16:creationId xmlns:a16="http://schemas.microsoft.com/office/drawing/2014/main" id="{790A272D-D325-9940-A2DE-4A28E2FAD122}"/>
              </a:ext>
            </a:extLst>
          </p:cNvPr>
          <p:cNvSpPr/>
          <p:nvPr/>
        </p:nvSpPr>
        <p:spPr>
          <a:xfrm>
            <a:off x="5485255" y="2813672"/>
            <a:ext cx="1456848" cy="947618"/>
          </a:xfrm>
          <a:prstGeom prst="roundRect">
            <a:avLst>
              <a:gd name="adj" fmla="val 5556"/>
            </a:avLst>
          </a:prstGeom>
          <a:noFill/>
          <a:ln w="9525">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latinLnBrk="0" hangingPunct="0"/>
            <a:r>
              <a:rPr lang="en-IN" sz="1200" b="1">
                <a:solidFill>
                  <a:schemeClr val="bg1"/>
                </a:solidFill>
                <a:latin typeface="+mj-lt"/>
                <a:cs typeface="Times New Roman" panose="02020603050405020304" pitchFamily="18" charset="0"/>
              </a:rPr>
              <a:t>State Unorganised workers board</a:t>
            </a:r>
          </a:p>
        </p:txBody>
      </p:sp>
      <p:sp>
        <p:nvSpPr>
          <p:cNvPr id="27" name="Rounded Rectangle 26">
            <a:extLst>
              <a:ext uri="{FF2B5EF4-FFF2-40B4-BE49-F238E27FC236}">
                <a16:creationId xmlns:a16="http://schemas.microsoft.com/office/drawing/2014/main" id="{B70AC56E-D254-7F49-84D9-CC239784EC80}"/>
              </a:ext>
            </a:extLst>
          </p:cNvPr>
          <p:cNvSpPr/>
          <p:nvPr/>
        </p:nvSpPr>
        <p:spPr>
          <a:xfrm>
            <a:off x="7129988" y="2813672"/>
            <a:ext cx="1456848" cy="947618"/>
          </a:xfrm>
          <a:prstGeom prst="roundRect">
            <a:avLst>
              <a:gd name="adj" fmla="val 5556"/>
            </a:avLst>
          </a:prstGeom>
          <a:noFill/>
          <a:ln w="9525">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hangingPunct="0"/>
            <a:r>
              <a:rPr lang="en-IN" sz="1200" b="1">
                <a:solidFill>
                  <a:schemeClr val="bg1">
                    <a:lumMod val="85000"/>
                  </a:schemeClr>
                </a:solidFill>
                <a:latin typeface="+mj-lt"/>
                <a:cs typeface="Times New Roman" panose="02020603050405020304" pitchFamily="18" charset="0"/>
              </a:rPr>
              <a:t>State Building Worker’s Welfare Board</a:t>
            </a:r>
          </a:p>
        </p:txBody>
      </p:sp>
      <p:sp>
        <p:nvSpPr>
          <p:cNvPr id="32" name="Rounded Rectangle 31">
            <a:extLst>
              <a:ext uri="{FF2B5EF4-FFF2-40B4-BE49-F238E27FC236}">
                <a16:creationId xmlns:a16="http://schemas.microsoft.com/office/drawing/2014/main" id="{AAC5810E-7607-2848-BA61-456035215EFA}"/>
              </a:ext>
            </a:extLst>
          </p:cNvPr>
          <p:cNvSpPr/>
          <p:nvPr/>
        </p:nvSpPr>
        <p:spPr>
          <a:xfrm>
            <a:off x="2441066" y="3654550"/>
            <a:ext cx="966302" cy="409969"/>
          </a:xfrm>
          <a:prstGeom prst="roundRect">
            <a:avLst>
              <a:gd name="adj" fmla="val 5556"/>
            </a:avLst>
          </a:prstGeom>
          <a:solidFill>
            <a:schemeClr val="bg1">
              <a:lumMod val="95000"/>
            </a:schemeClr>
          </a:solid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latinLnBrk="0" hangingPunct="0"/>
            <a:r>
              <a:rPr lang="en-IN" sz="1100" b="1">
                <a:solidFill>
                  <a:srgbClr val="121660"/>
                </a:solidFill>
                <a:latin typeface="+mj-lt"/>
                <a:cs typeface="Times New Roman" panose="02020603050405020304" pitchFamily="18" charset="0"/>
              </a:rPr>
              <a:t>ESIC</a:t>
            </a:r>
          </a:p>
        </p:txBody>
      </p:sp>
      <p:sp>
        <p:nvSpPr>
          <p:cNvPr id="33" name="Rounded Rectangle 32">
            <a:extLst>
              <a:ext uri="{FF2B5EF4-FFF2-40B4-BE49-F238E27FC236}">
                <a16:creationId xmlns:a16="http://schemas.microsoft.com/office/drawing/2014/main" id="{564CF986-B5C0-5C47-ACAD-B0471D0468ED}"/>
              </a:ext>
            </a:extLst>
          </p:cNvPr>
          <p:cNvSpPr/>
          <p:nvPr/>
        </p:nvSpPr>
        <p:spPr>
          <a:xfrm>
            <a:off x="3906020" y="3654550"/>
            <a:ext cx="1325856" cy="955158"/>
          </a:xfrm>
          <a:prstGeom prst="roundRect">
            <a:avLst>
              <a:gd name="adj" fmla="val 5556"/>
            </a:avLst>
          </a:prstGeom>
          <a:solidFill>
            <a:schemeClr val="bg1">
              <a:lumMod val="95000"/>
            </a:schemeClr>
          </a:solid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hangingPunct="0"/>
            <a:r>
              <a:rPr lang="en-IN" sz="1100" b="1">
                <a:solidFill>
                  <a:schemeClr val="accent1">
                    <a:lumMod val="50000"/>
                  </a:schemeClr>
                </a:solidFill>
                <a:cs typeface="Times New Roman" panose="02020603050405020304" pitchFamily="18" charset="0"/>
              </a:rPr>
              <a:t>Welfare of </a:t>
            </a:r>
            <a:br>
              <a:rPr lang="en-IN" sz="1100" b="1">
                <a:solidFill>
                  <a:schemeClr val="accent1">
                    <a:lumMod val="50000"/>
                  </a:schemeClr>
                </a:solidFill>
                <a:cs typeface="Times New Roman" panose="02020603050405020304" pitchFamily="18" charset="0"/>
              </a:rPr>
            </a:br>
            <a:r>
              <a:rPr lang="en-IN" sz="1100" b="1">
                <a:solidFill>
                  <a:schemeClr val="accent1">
                    <a:lumMod val="50000"/>
                  </a:schemeClr>
                </a:solidFill>
                <a:cs typeface="Times New Roman" panose="02020603050405020304" pitchFamily="18" charset="0"/>
              </a:rPr>
              <a:t>gig workers, platform workers and unorganised workers</a:t>
            </a:r>
          </a:p>
        </p:txBody>
      </p:sp>
      <p:sp>
        <p:nvSpPr>
          <p:cNvPr id="34" name="Rounded Rectangle 33">
            <a:extLst>
              <a:ext uri="{FF2B5EF4-FFF2-40B4-BE49-F238E27FC236}">
                <a16:creationId xmlns:a16="http://schemas.microsoft.com/office/drawing/2014/main" id="{080555D8-0FA8-074B-83E6-10AA7F9ADF04}"/>
              </a:ext>
            </a:extLst>
          </p:cNvPr>
          <p:cNvSpPr/>
          <p:nvPr/>
        </p:nvSpPr>
        <p:spPr>
          <a:xfrm>
            <a:off x="5724900" y="3654550"/>
            <a:ext cx="977558" cy="409969"/>
          </a:xfrm>
          <a:prstGeom prst="roundRect">
            <a:avLst>
              <a:gd name="adj" fmla="val 5556"/>
            </a:avLst>
          </a:prstGeom>
          <a:solidFill>
            <a:schemeClr val="bg1">
              <a:lumMod val="95000"/>
            </a:schemeClr>
          </a:solid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latinLnBrk="0" hangingPunct="0"/>
            <a:r>
              <a:rPr lang="en-IN" sz="1100" b="1">
                <a:solidFill>
                  <a:schemeClr val="accent1">
                    <a:lumMod val="50000"/>
                  </a:schemeClr>
                </a:solidFill>
                <a:latin typeface="+mj-lt"/>
                <a:cs typeface="Times New Roman" panose="02020603050405020304" pitchFamily="18" charset="0"/>
              </a:rPr>
              <a:t>Unorganised Workers</a:t>
            </a:r>
          </a:p>
        </p:txBody>
      </p:sp>
      <p:sp>
        <p:nvSpPr>
          <p:cNvPr id="35" name="Rounded Rectangle 34">
            <a:extLst>
              <a:ext uri="{FF2B5EF4-FFF2-40B4-BE49-F238E27FC236}">
                <a16:creationId xmlns:a16="http://schemas.microsoft.com/office/drawing/2014/main" id="{88213D8B-578A-2042-9CEB-19C2012A7697}"/>
              </a:ext>
            </a:extLst>
          </p:cNvPr>
          <p:cNvSpPr/>
          <p:nvPr/>
        </p:nvSpPr>
        <p:spPr>
          <a:xfrm>
            <a:off x="7375261" y="3654550"/>
            <a:ext cx="966302" cy="409969"/>
          </a:xfrm>
          <a:prstGeom prst="roundRect">
            <a:avLst>
              <a:gd name="adj" fmla="val 5556"/>
            </a:avLst>
          </a:prstGeom>
          <a:solidFill>
            <a:schemeClr val="bg1">
              <a:lumMod val="95000"/>
            </a:schemeClr>
          </a:solid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hangingPunct="0"/>
            <a:r>
              <a:rPr lang="en-IN" sz="1100" b="1">
                <a:solidFill>
                  <a:srgbClr val="121660"/>
                </a:solidFill>
                <a:latin typeface="+mj-lt"/>
                <a:cs typeface="Times New Roman" panose="02020603050405020304" pitchFamily="18" charset="0"/>
              </a:rPr>
              <a:t>BOCW</a:t>
            </a:r>
          </a:p>
        </p:txBody>
      </p:sp>
      <p:sp>
        <p:nvSpPr>
          <p:cNvPr id="19" name="Rounded Rectangle 18">
            <a:extLst>
              <a:ext uri="{FF2B5EF4-FFF2-40B4-BE49-F238E27FC236}">
                <a16:creationId xmlns:a16="http://schemas.microsoft.com/office/drawing/2014/main" id="{647299D1-669E-1B47-9CFD-61C80DAE35CA}"/>
              </a:ext>
            </a:extLst>
          </p:cNvPr>
          <p:cNvSpPr/>
          <p:nvPr/>
        </p:nvSpPr>
        <p:spPr>
          <a:xfrm>
            <a:off x="4056614" y="1777050"/>
            <a:ext cx="996154" cy="409969"/>
          </a:xfrm>
          <a:prstGeom prst="roundRect">
            <a:avLst>
              <a:gd name="adj" fmla="val 5556"/>
            </a:avLst>
          </a:prstGeom>
          <a:solidFill>
            <a:schemeClr val="bg1">
              <a:lumMod val="95000"/>
            </a:schemeClr>
          </a:solid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hangingPunct="0"/>
            <a:r>
              <a:rPr lang="en-IN" sz="1400" b="1">
                <a:solidFill>
                  <a:srgbClr val="121660"/>
                </a:solidFill>
                <a:latin typeface="Kobern DemiBold" pitchFamily="2" charset="77"/>
                <a:cs typeface="Times New Roman" panose="02020603050405020304" pitchFamily="18" charset="0"/>
              </a:rPr>
              <a:t>SSC </a:t>
            </a:r>
            <a:r>
              <a:rPr lang="en-IN" sz="1200" b="1">
                <a:solidFill>
                  <a:srgbClr val="121660"/>
                </a:solidFill>
                <a:cs typeface="Times New Roman" panose="02020603050405020304" pitchFamily="18" charset="0"/>
              </a:rPr>
              <a:t>Code</a:t>
            </a:r>
          </a:p>
        </p:txBody>
      </p:sp>
    </p:spTree>
    <p:extLst>
      <p:ext uri="{BB962C8B-B14F-4D97-AF65-F5344CB8AC3E}">
        <p14:creationId xmlns:p14="http://schemas.microsoft.com/office/powerpoint/2010/main" val="1090445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EDBCF9-811F-55B3-3BEE-3C70936DC79C}"/>
              </a:ext>
            </a:extLst>
          </p:cNvPr>
          <p:cNvSpPr>
            <a:spLocks noGrp="1"/>
          </p:cNvSpPr>
          <p:nvPr>
            <p:ph type="body" sz="quarter" idx="11"/>
          </p:nvPr>
        </p:nvSpPr>
        <p:spPr/>
        <p:txBody>
          <a:bodyPr/>
          <a:lstStyle/>
          <a:p>
            <a:pPr marL="457200" indent="-457200" algn="just">
              <a:buFont typeface="Wingdings" panose="05000000000000000000" pitchFamily="2" charset="2"/>
              <a:buChar char="v"/>
            </a:pPr>
            <a:r>
              <a:rPr lang="en-US" altLang="ko-KR" sz="1200" u="sng" dirty="0">
                <a:latin typeface="+mn-lt"/>
                <a:cs typeface="Arial"/>
              </a:rPr>
              <a:t>Extension of ESIC Coverage</a:t>
            </a:r>
            <a:r>
              <a:rPr lang="en-US" altLang="ko-KR" sz="1200" dirty="0">
                <a:latin typeface="+mn-lt"/>
                <a:cs typeface="Arial"/>
              </a:rPr>
              <a:t>: </a:t>
            </a:r>
          </a:p>
          <a:p>
            <a:pPr marL="457200" indent="-457200" algn="just">
              <a:buFont typeface="Wingdings" panose="05000000000000000000" pitchFamily="2" charset="2"/>
              <a:buChar char="v"/>
            </a:pPr>
            <a:endParaRPr lang="en-US" altLang="ko-KR" sz="1200" b="1" dirty="0">
              <a:latin typeface="+mn-lt"/>
            </a:endParaRPr>
          </a:p>
          <a:p>
            <a:pPr marL="914400" indent="-457200" algn="just">
              <a:buFont typeface="Wingdings" panose="05000000000000000000" pitchFamily="2" charset="2"/>
              <a:buChar char="Ø"/>
            </a:pPr>
            <a:r>
              <a:rPr lang="en-US" altLang="ko-KR" sz="1200" b="1" dirty="0">
                <a:latin typeface="+mn-lt"/>
                <a:cs typeface="Arial"/>
              </a:rPr>
              <a:t>Mines are now covered under the ESIC.</a:t>
            </a:r>
          </a:p>
          <a:p>
            <a:pPr marL="914400" indent="-457200" algn="just">
              <a:buFont typeface="Wingdings" panose="05000000000000000000" pitchFamily="2" charset="2"/>
              <a:buChar char="Ø"/>
            </a:pPr>
            <a:endParaRPr lang="en-US" altLang="ko-KR" sz="1200" dirty="0">
              <a:latin typeface="+mn-lt"/>
              <a:cs typeface="Arial"/>
            </a:endParaRPr>
          </a:p>
          <a:p>
            <a:pPr marL="914400" indent="-457200" algn="just">
              <a:buFont typeface="Wingdings" panose="05000000000000000000" pitchFamily="2" charset="2"/>
              <a:buChar char="Ø"/>
            </a:pPr>
            <a:r>
              <a:rPr lang="en-US" altLang="ko-KR" sz="1200" dirty="0">
                <a:latin typeface="+mn-lt"/>
                <a:cs typeface="Arial"/>
              </a:rPr>
              <a:t>Expanding the definition of “family” to include the mother-in-law and father-in-law of a woman employee (subject to an income cap), a minor, unmarried brother or sister who is wholly dependent on the insured person, if the parents are not alive, has increased the coverage of family members eligible for ESIC benefits.</a:t>
            </a:r>
          </a:p>
          <a:p>
            <a:pPr marL="914400" indent="-457200" algn="just">
              <a:buFont typeface="Wingdings" panose="05000000000000000000" pitchFamily="2" charset="2"/>
              <a:buChar char="Ø"/>
            </a:pPr>
            <a:endParaRPr lang="en-US" altLang="ko-KR" sz="1200" dirty="0">
              <a:latin typeface="+mn-lt"/>
              <a:cs typeface="Arial"/>
            </a:endParaRPr>
          </a:p>
          <a:p>
            <a:pPr marL="914400" indent="-457200" algn="just">
              <a:buFont typeface="Wingdings" panose="05000000000000000000" pitchFamily="2" charset="2"/>
              <a:buChar char="Ø"/>
            </a:pPr>
            <a:r>
              <a:rPr lang="en-US" altLang="ko-KR" sz="1200" dirty="0">
                <a:latin typeface="+mn-lt"/>
                <a:cs typeface="Arial"/>
              </a:rPr>
              <a:t>For hazardous or life-threatening occupations, the minimum limit of 10 (ten) workers has been removed. ESIC coverage is now mandatory even for a single worker engaged in such work. ESIC benefits can also be extended to plantation workers if the employer chooses to opt in.</a:t>
            </a:r>
          </a:p>
          <a:p>
            <a:pPr marL="457200" indent="-457200" algn="just">
              <a:buFont typeface="Wingdings" panose="05000000000000000000" pitchFamily="2" charset="2"/>
              <a:buChar char="Ø"/>
            </a:pPr>
            <a:endParaRPr lang="en-US" altLang="ko-KR" sz="1200" dirty="0">
              <a:latin typeface="+mn-lt"/>
            </a:endParaRPr>
          </a:p>
          <a:p>
            <a:pPr marL="457200" indent="-457200" algn="just">
              <a:buFont typeface="Wingdings" panose="05000000000000000000" pitchFamily="2" charset="2"/>
              <a:buChar char="v"/>
            </a:pPr>
            <a:r>
              <a:rPr lang="en-US" altLang="ko-KR" sz="1200" u="sng" dirty="0">
                <a:latin typeface="+mn-lt"/>
                <a:cs typeface="Arial"/>
              </a:rPr>
              <a:t>Universal Coverage under EPFO</a:t>
            </a:r>
            <a:r>
              <a:rPr lang="en-US" altLang="ko-KR" sz="1200" dirty="0">
                <a:latin typeface="+mn-lt"/>
                <a:cs typeface="Arial"/>
              </a:rPr>
              <a:t>: </a:t>
            </a:r>
          </a:p>
          <a:p>
            <a:pPr marL="457200" indent="-457200" algn="just">
              <a:buFont typeface="Wingdings" panose="05000000000000000000" pitchFamily="2" charset="2"/>
              <a:buChar char="v"/>
            </a:pPr>
            <a:endParaRPr lang="en-US" altLang="ko-KR" sz="1200" b="1" dirty="0">
              <a:latin typeface="+mn-lt"/>
            </a:endParaRPr>
          </a:p>
          <a:p>
            <a:pPr marL="914400" indent="-457200" algn="just">
              <a:buFont typeface="Wingdings" panose="05000000000000000000" pitchFamily="2" charset="2"/>
              <a:buChar char="Ø"/>
            </a:pPr>
            <a:r>
              <a:rPr lang="en-GB" altLang="ko-KR" sz="1200" dirty="0">
                <a:latin typeface="+mn-lt"/>
                <a:cs typeface="Arial"/>
              </a:rPr>
              <a:t>The SS Code extends the coverage of the Employees’ Provident Fund, with its provisions applying to all establishments that have 20 (twenty per cent) or more employees, regardless of the industry type. </a:t>
            </a:r>
            <a:endParaRPr lang="en-US" altLang="ko-KR" sz="1200" dirty="0">
              <a:latin typeface="+mn-lt"/>
            </a:endParaRPr>
          </a:p>
          <a:p>
            <a:endParaRPr lang="en-IN" dirty="0"/>
          </a:p>
        </p:txBody>
      </p:sp>
      <p:sp>
        <p:nvSpPr>
          <p:cNvPr id="3" name="Text Placeholder 2">
            <a:extLst>
              <a:ext uri="{FF2B5EF4-FFF2-40B4-BE49-F238E27FC236}">
                <a16:creationId xmlns:a16="http://schemas.microsoft.com/office/drawing/2014/main" id="{DBB1CB71-CCA6-A782-E8F3-1C8C76CA9E0F}"/>
              </a:ext>
            </a:extLst>
          </p:cNvPr>
          <p:cNvSpPr>
            <a:spLocks noGrp="1"/>
          </p:cNvSpPr>
          <p:nvPr>
            <p:ph type="body" sz="quarter" idx="13"/>
          </p:nvPr>
        </p:nvSpPr>
        <p:spPr/>
        <p:txBody>
          <a:bodyPr/>
          <a:lstStyle/>
          <a:p>
            <a:r>
              <a:rPr lang="en-US" sz="2200">
                <a:latin typeface="+mn-lt"/>
              </a:rPr>
              <a:t>KEY CHANGES UNDER THE SS CODE | ESIC &amp; EPF</a:t>
            </a:r>
          </a:p>
          <a:p>
            <a:endParaRPr lang="en-IN"/>
          </a:p>
        </p:txBody>
      </p:sp>
    </p:spTree>
    <p:extLst>
      <p:ext uri="{BB962C8B-B14F-4D97-AF65-F5344CB8AC3E}">
        <p14:creationId xmlns:p14="http://schemas.microsoft.com/office/powerpoint/2010/main" val="3102838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EDBCF9-811F-55B3-3BEE-3C70936DC79C}"/>
              </a:ext>
            </a:extLst>
          </p:cNvPr>
          <p:cNvSpPr>
            <a:spLocks noGrp="1"/>
          </p:cNvSpPr>
          <p:nvPr>
            <p:ph type="body" sz="quarter" idx="11"/>
          </p:nvPr>
        </p:nvSpPr>
        <p:spPr/>
        <p:txBody>
          <a:bodyPr/>
          <a:lstStyle/>
          <a:p>
            <a:pPr marL="457200" indent="-457200" algn="just">
              <a:buFont typeface="Wingdings" panose="05000000000000000000" pitchFamily="2" charset="2"/>
              <a:buChar char="v"/>
            </a:pPr>
            <a:r>
              <a:rPr lang="en-US" sz="1200" u="sng" dirty="0">
                <a:latin typeface="+mn-lt"/>
                <a:cs typeface="Arial"/>
              </a:rPr>
              <a:t>Voluntary Coverage</a:t>
            </a:r>
            <a:r>
              <a:rPr lang="en-US" sz="1200" dirty="0">
                <a:latin typeface="+mn-lt"/>
                <a:cs typeface="Arial"/>
              </a:rPr>
              <a:t>:</a:t>
            </a:r>
          </a:p>
          <a:p>
            <a:pPr algn="just"/>
            <a:endParaRPr lang="en-US" sz="1200" dirty="0">
              <a:latin typeface="+mn-lt"/>
            </a:endParaRPr>
          </a:p>
          <a:p>
            <a:pPr marL="914400" indent="-457200" algn="just">
              <a:buFont typeface="Wingdings" panose="05000000000000000000" pitchFamily="2" charset="2"/>
              <a:buChar char="Ø"/>
            </a:pPr>
            <a:r>
              <a:rPr lang="en-US" sz="1200" dirty="0">
                <a:latin typeface="+mn-lt"/>
                <a:cs typeface="Arial"/>
              </a:rPr>
              <a:t>It is possible to voluntarily opt-in and opt-out of coverage, if the employer and the majority of employees in the relevant establishment agree. Employers may apply to the Director General of Employees’ State Insurance Corporation or the Central Provident Fund Commissioner to opt out of coverage.</a:t>
            </a:r>
          </a:p>
          <a:p>
            <a:pPr marL="914400" indent="-457200" algn="just">
              <a:buFont typeface="Wingdings" panose="05000000000000000000" pitchFamily="2" charset="2"/>
              <a:buChar char="Ø"/>
            </a:pPr>
            <a:endParaRPr lang="en-US" sz="1200" dirty="0">
              <a:latin typeface="+mn-lt"/>
            </a:endParaRPr>
          </a:p>
          <a:p>
            <a:pPr marL="457200" indent="-457200" algn="just">
              <a:buFont typeface="Wingdings" panose="05000000000000000000" pitchFamily="2" charset="2"/>
              <a:buChar char="v"/>
            </a:pPr>
            <a:r>
              <a:rPr lang="en-US" sz="1200" u="sng" dirty="0">
                <a:latin typeface="+mn-lt"/>
                <a:cs typeface="Arial"/>
              </a:rPr>
              <a:t>Time Limits</a:t>
            </a:r>
            <a:r>
              <a:rPr lang="en-US" sz="1200" dirty="0">
                <a:latin typeface="+mn-lt"/>
                <a:cs typeface="Arial"/>
              </a:rPr>
              <a:t>:</a:t>
            </a:r>
          </a:p>
          <a:p>
            <a:pPr marL="914400" indent="-457200" algn="just">
              <a:buFont typeface="Wingdings" panose="05000000000000000000" pitchFamily="2" charset="2"/>
              <a:buChar char="Ø"/>
            </a:pPr>
            <a:endParaRPr lang="en-US" sz="1200" dirty="0">
              <a:latin typeface="+mn-lt"/>
            </a:endParaRPr>
          </a:p>
          <a:p>
            <a:pPr marL="914400" indent="-457200" algn="just">
              <a:buFont typeface="Wingdings" panose="05000000000000000000" pitchFamily="2" charset="2"/>
              <a:buChar char="Ø"/>
            </a:pPr>
            <a:r>
              <a:rPr lang="en-US" sz="1200" dirty="0">
                <a:latin typeface="+mn-lt"/>
                <a:cs typeface="Arial"/>
              </a:rPr>
              <a:t>Any inquiry in relation to EPF or ESIC dues (to determine applicability or for recovery) has to be started within 5 (five) years of the dues becoming payable. </a:t>
            </a:r>
          </a:p>
          <a:p>
            <a:pPr marL="457200" indent="0" algn="just">
              <a:buNone/>
            </a:pPr>
            <a:endParaRPr lang="en-US" sz="1200" dirty="0">
              <a:latin typeface="+mn-lt"/>
              <a:cs typeface="Arial"/>
            </a:endParaRPr>
          </a:p>
          <a:p>
            <a:pPr marL="914400" indent="-457200" algn="just">
              <a:buFont typeface="Wingdings" panose="05000000000000000000" pitchFamily="2" charset="2"/>
              <a:buChar char="Ø"/>
            </a:pPr>
            <a:r>
              <a:rPr lang="en-US" sz="1200" dirty="0">
                <a:latin typeface="+mn-lt"/>
                <a:cs typeface="Arial"/>
              </a:rPr>
              <a:t>Inquiries must be completed within 2 (two) years from the date they begin, with a possible extension of one year if approved by the Central Provident Fund Commissioner.</a:t>
            </a:r>
            <a:endParaRPr lang="en-US" sz="1200" dirty="0">
              <a:latin typeface="+mn-lt"/>
            </a:endParaRPr>
          </a:p>
          <a:p>
            <a:endParaRPr lang="en-IN" dirty="0"/>
          </a:p>
        </p:txBody>
      </p:sp>
      <p:sp>
        <p:nvSpPr>
          <p:cNvPr id="3" name="Text Placeholder 2">
            <a:extLst>
              <a:ext uri="{FF2B5EF4-FFF2-40B4-BE49-F238E27FC236}">
                <a16:creationId xmlns:a16="http://schemas.microsoft.com/office/drawing/2014/main" id="{DBB1CB71-CCA6-A782-E8F3-1C8C76CA9E0F}"/>
              </a:ext>
            </a:extLst>
          </p:cNvPr>
          <p:cNvSpPr>
            <a:spLocks noGrp="1"/>
          </p:cNvSpPr>
          <p:nvPr>
            <p:ph type="body" sz="quarter" idx="13"/>
          </p:nvPr>
        </p:nvSpPr>
        <p:spPr/>
        <p:txBody>
          <a:bodyPr/>
          <a:lstStyle/>
          <a:p>
            <a:r>
              <a:rPr lang="en-US" sz="2200">
                <a:latin typeface="+mn-lt"/>
              </a:rPr>
              <a:t>KEY CHANGES UNDER THE SS CODE | ESIC &amp; EPF (Contd.)</a:t>
            </a:r>
          </a:p>
          <a:p>
            <a:endParaRPr lang="en-IN">
              <a:latin typeface="+mn-lt"/>
            </a:endParaRPr>
          </a:p>
        </p:txBody>
      </p:sp>
    </p:spTree>
    <p:extLst>
      <p:ext uri="{BB962C8B-B14F-4D97-AF65-F5344CB8AC3E}">
        <p14:creationId xmlns:p14="http://schemas.microsoft.com/office/powerpoint/2010/main" val="2789353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D53B77F-E9B5-B62E-A439-6BC500D2D570}"/>
              </a:ext>
            </a:extLst>
          </p:cNvPr>
          <p:cNvSpPr>
            <a:spLocks noGrp="1"/>
          </p:cNvSpPr>
          <p:nvPr>
            <p:ph type="body" sz="quarter" idx="12"/>
          </p:nvPr>
        </p:nvSpPr>
        <p:spPr/>
        <p:txBody>
          <a:bodyPr/>
          <a:lstStyle/>
          <a:p>
            <a:r>
              <a:rPr lang="en-US" altLang="ko-KR" b="1"/>
              <a:t>Labour at the Core of India’s Growth</a:t>
            </a:r>
            <a:endParaRPr lang="en-US"/>
          </a:p>
        </p:txBody>
      </p:sp>
      <p:sp>
        <p:nvSpPr>
          <p:cNvPr id="3" name="Text Placeholder 2">
            <a:extLst>
              <a:ext uri="{FF2B5EF4-FFF2-40B4-BE49-F238E27FC236}">
                <a16:creationId xmlns:a16="http://schemas.microsoft.com/office/drawing/2014/main" id="{AECE7095-600C-7212-DCE0-9B29311FBCA8}"/>
              </a:ext>
            </a:extLst>
          </p:cNvPr>
          <p:cNvSpPr>
            <a:spLocks noGrp="1"/>
          </p:cNvSpPr>
          <p:nvPr>
            <p:ph type="body" sz="quarter" idx="10"/>
          </p:nvPr>
        </p:nvSpPr>
        <p:spPr/>
        <p:txBody>
          <a:bodyPr/>
          <a:lstStyle/>
          <a:p>
            <a:r>
              <a:rPr lang="en-US" altLang="ko-KR" b="0"/>
              <a:t>India’s Labour Reforms: Simplification, Security, and Sustainable Growth</a:t>
            </a:r>
          </a:p>
          <a:p>
            <a:endParaRPr lang="en-US"/>
          </a:p>
        </p:txBody>
      </p:sp>
      <p:sp>
        <p:nvSpPr>
          <p:cNvPr id="4" name="Text Placeholder 3">
            <a:extLst>
              <a:ext uri="{FF2B5EF4-FFF2-40B4-BE49-F238E27FC236}">
                <a16:creationId xmlns:a16="http://schemas.microsoft.com/office/drawing/2014/main" id="{C787769E-35AB-01B1-68FC-FCD490627034}"/>
              </a:ext>
            </a:extLst>
          </p:cNvPr>
          <p:cNvSpPr>
            <a:spLocks noGrp="1"/>
          </p:cNvSpPr>
          <p:nvPr>
            <p:ph type="body" sz="quarter" idx="11"/>
          </p:nvPr>
        </p:nvSpPr>
        <p:spPr>
          <a:xfrm>
            <a:off x="238308" y="1186006"/>
            <a:ext cx="4836612" cy="3519205"/>
          </a:xfrm>
        </p:spPr>
        <p:txBody>
          <a:bodyPr/>
          <a:lstStyle/>
          <a:p>
            <a:pPr algn="just"/>
            <a:r>
              <a:rPr lang="en-US" altLang="ko-KR" sz="1400" b="1" dirty="0">
                <a:latin typeface="Kobern" panose="00000500000000000000" pitchFamily="50" charset="0"/>
              </a:rPr>
              <a:t>Simplifying Compliance:</a:t>
            </a:r>
            <a:r>
              <a:rPr lang="en-US" altLang="ko-KR" sz="1400" dirty="0">
                <a:latin typeface="Kobern" panose="00000500000000000000" pitchFamily="50" charset="0"/>
              </a:rPr>
              <a:t> Single Registration, Single License, and Single Return</a:t>
            </a:r>
          </a:p>
          <a:p>
            <a:pPr algn="just"/>
            <a:r>
              <a:rPr lang="en-US" altLang="ko-KR" sz="1400" b="1" dirty="0">
                <a:latin typeface="Kobern" panose="00000500000000000000" pitchFamily="50" charset="0"/>
              </a:rPr>
              <a:t>Streamlining enforcement:</a:t>
            </a:r>
            <a:r>
              <a:rPr lang="en-US" altLang="ko-KR" sz="1400" dirty="0">
                <a:latin typeface="Kobern" panose="00000500000000000000" pitchFamily="50" charset="0"/>
              </a:rPr>
              <a:t> Multiplicity of authorities in different </a:t>
            </a:r>
            <a:r>
              <a:rPr lang="en-US" altLang="ko-KR" sz="1400" dirty="0" err="1">
                <a:latin typeface="Kobern" panose="00000500000000000000" pitchFamily="50" charset="0"/>
              </a:rPr>
              <a:t>labour</a:t>
            </a:r>
            <a:r>
              <a:rPr lang="en-US" altLang="ko-KR" sz="1400" dirty="0">
                <a:latin typeface="Kobern" panose="00000500000000000000" pitchFamily="50" charset="0"/>
              </a:rPr>
              <a:t> laws led to complexity and difficulty in enforcement.</a:t>
            </a:r>
          </a:p>
          <a:p>
            <a:pPr algn="just"/>
            <a:r>
              <a:rPr lang="en-US" altLang="ko-KR" sz="1400" b="1" dirty="0">
                <a:latin typeface="Kobern" panose="00000500000000000000" pitchFamily="50" charset="0"/>
              </a:rPr>
              <a:t> </a:t>
            </a:r>
            <a:r>
              <a:rPr lang="en-US" altLang="ko-KR" sz="1400" b="1" dirty="0" err="1">
                <a:latin typeface="Kobern" panose="00000500000000000000" pitchFamily="50" charset="0"/>
              </a:rPr>
              <a:t>Digitalisation</a:t>
            </a:r>
            <a:r>
              <a:rPr lang="en-US" altLang="ko-KR" sz="1400" b="1" dirty="0">
                <a:latin typeface="Kobern" panose="00000500000000000000" pitchFamily="50" charset="0"/>
              </a:rPr>
              <a:t>: </a:t>
            </a:r>
            <a:r>
              <a:rPr lang="en-US" altLang="ko-KR" sz="1400" dirty="0">
                <a:latin typeface="Kobern" panose="00000500000000000000" pitchFamily="50" charset="0"/>
              </a:rPr>
              <a:t>Simplified returns </a:t>
            </a:r>
          </a:p>
          <a:p>
            <a:endParaRPr lang="en-US" sz="1400" dirty="0">
              <a:latin typeface="Kobern" panose="00000500000000000000" pitchFamily="50" charset="0"/>
            </a:endParaRPr>
          </a:p>
        </p:txBody>
      </p:sp>
      <p:pic>
        <p:nvPicPr>
          <p:cNvPr id="7" name="Picture 6">
            <a:extLst>
              <a:ext uri="{FF2B5EF4-FFF2-40B4-BE49-F238E27FC236}">
                <a16:creationId xmlns:a16="http://schemas.microsoft.com/office/drawing/2014/main" id="{B93BF3AE-2233-4602-16C0-8A4515AA09DA}"/>
              </a:ext>
            </a:extLst>
          </p:cNvPr>
          <p:cNvPicPr>
            <a:picLocks noChangeAspect="1"/>
          </p:cNvPicPr>
          <p:nvPr/>
        </p:nvPicPr>
        <p:blipFill>
          <a:blip r:embed="rId2"/>
          <a:stretch>
            <a:fillRect/>
          </a:stretch>
        </p:blipFill>
        <p:spPr>
          <a:xfrm>
            <a:off x="6024166" y="984052"/>
            <a:ext cx="3054507" cy="3854648"/>
          </a:xfrm>
          <a:prstGeom prst="rect">
            <a:avLst/>
          </a:prstGeom>
        </p:spPr>
      </p:pic>
      <p:pic>
        <p:nvPicPr>
          <p:cNvPr id="8" name="Picture 7">
            <a:extLst>
              <a:ext uri="{FF2B5EF4-FFF2-40B4-BE49-F238E27FC236}">
                <a16:creationId xmlns:a16="http://schemas.microsoft.com/office/drawing/2014/main" id="{BF888212-D8CB-D9AC-8716-E386B82DA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4094" y="99083"/>
            <a:ext cx="2096838" cy="470793"/>
          </a:xfrm>
          <a:prstGeom prst="rect">
            <a:avLst/>
          </a:prstGeom>
        </p:spPr>
      </p:pic>
    </p:spTree>
    <p:extLst>
      <p:ext uri="{BB962C8B-B14F-4D97-AF65-F5344CB8AC3E}">
        <p14:creationId xmlns:p14="http://schemas.microsoft.com/office/powerpoint/2010/main" val="2160165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EDBCF9-811F-55B3-3BEE-3C70936DC79C}"/>
              </a:ext>
            </a:extLst>
          </p:cNvPr>
          <p:cNvSpPr>
            <a:spLocks noGrp="1"/>
          </p:cNvSpPr>
          <p:nvPr>
            <p:ph type="body" sz="quarter" idx="11"/>
          </p:nvPr>
        </p:nvSpPr>
        <p:spPr>
          <a:xfrm>
            <a:off x="238308" y="1356165"/>
            <a:ext cx="8597082" cy="2850076"/>
          </a:xfrm>
        </p:spPr>
        <p:txBody>
          <a:bodyPr/>
          <a:lstStyle/>
          <a:p>
            <a:pPr marL="457200" indent="-457200" algn="just">
              <a:buFont typeface="Wingdings" panose="05000000000000000000" pitchFamily="2" charset="2"/>
              <a:buChar char="v"/>
            </a:pPr>
            <a:r>
              <a:rPr lang="en-US" sz="1200" u="sng">
                <a:latin typeface="+mn-lt"/>
                <a:cs typeface="Arial"/>
              </a:rPr>
              <a:t>Fixed Term Employees</a:t>
            </a:r>
            <a:endParaRPr lang="en-US" sz="1200">
              <a:latin typeface="+mn-lt"/>
              <a:cs typeface="Arial"/>
            </a:endParaRPr>
          </a:p>
          <a:p>
            <a:pPr marL="0" indent="0" algn="just">
              <a:buNone/>
            </a:pPr>
            <a:endParaRPr lang="en-US" sz="1200">
              <a:latin typeface="+mn-lt"/>
            </a:endParaRPr>
          </a:p>
          <a:p>
            <a:pPr marL="914400" indent="-457200" algn="just">
              <a:buFont typeface="Wingdings" panose="05000000000000000000" pitchFamily="2" charset="2"/>
              <a:buChar char="Ø"/>
            </a:pPr>
            <a:r>
              <a:rPr lang="en-US" sz="1200">
                <a:latin typeface="+mn-lt"/>
                <a:cs typeface="Arial"/>
              </a:rPr>
              <a:t>Under Section 53 of the SS Code, gratuity will be paid on a pro-rata basis to fixed-term employees upon termination of the contract period under fixed-term employment. </a:t>
            </a:r>
          </a:p>
          <a:p>
            <a:pPr marL="914400" indent="-457200" algn="just">
              <a:buFont typeface="Wingdings" panose="05000000000000000000" pitchFamily="2" charset="2"/>
              <a:buChar char="Ø"/>
            </a:pPr>
            <a:endParaRPr lang="en-US" sz="1200" u="sng">
              <a:latin typeface="+mn-lt"/>
            </a:endParaRPr>
          </a:p>
          <a:p>
            <a:pPr marL="461645" indent="-461645" algn="just">
              <a:buFont typeface="Wingdings" panose="05000000000000000000" pitchFamily="2" charset="2"/>
              <a:buChar char="v"/>
            </a:pPr>
            <a:r>
              <a:rPr lang="en-US" sz="1200" u="sng">
                <a:latin typeface="+mn-lt"/>
                <a:cs typeface="Arial"/>
              </a:rPr>
              <a:t>Other Employees</a:t>
            </a:r>
            <a:endParaRPr lang="en-US" sz="1200">
              <a:latin typeface="+mn-lt"/>
              <a:cs typeface="Arial"/>
            </a:endParaRPr>
          </a:p>
          <a:p>
            <a:pPr marL="0" indent="0" algn="just">
              <a:buNone/>
            </a:pPr>
            <a:endParaRPr lang="en-US" sz="1200" b="1">
              <a:latin typeface="+mn-lt"/>
            </a:endParaRPr>
          </a:p>
          <a:p>
            <a:pPr marL="914400" indent="-457200" algn="just">
              <a:buFont typeface="Wingdings" panose="05000000000000000000" pitchFamily="2" charset="2"/>
              <a:buChar char="Ø"/>
            </a:pPr>
            <a:r>
              <a:rPr lang="en-US" sz="1200">
                <a:latin typeface="+mn-lt"/>
                <a:cs typeface="Arial"/>
              </a:rPr>
              <a:t>Gratuity continues to be payable to an employee upon termination of employment after completing a continuous service of not less than 5 (five) years, but this period is reduced to 3 (three) years for working journalists.</a:t>
            </a:r>
            <a:endParaRPr lang="en-IN" sz="1200">
              <a:latin typeface="+mn-lt"/>
            </a:endParaRPr>
          </a:p>
        </p:txBody>
      </p:sp>
      <p:sp>
        <p:nvSpPr>
          <p:cNvPr id="3" name="Text Placeholder 2">
            <a:extLst>
              <a:ext uri="{FF2B5EF4-FFF2-40B4-BE49-F238E27FC236}">
                <a16:creationId xmlns:a16="http://schemas.microsoft.com/office/drawing/2014/main" id="{DBB1CB71-CCA6-A782-E8F3-1C8C76CA9E0F}"/>
              </a:ext>
            </a:extLst>
          </p:cNvPr>
          <p:cNvSpPr>
            <a:spLocks noGrp="1"/>
          </p:cNvSpPr>
          <p:nvPr>
            <p:ph type="body" sz="quarter" idx="13"/>
          </p:nvPr>
        </p:nvSpPr>
        <p:spPr/>
        <p:txBody>
          <a:bodyPr/>
          <a:lstStyle/>
          <a:p>
            <a:r>
              <a:rPr lang="en-US" sz="2200">
                <a:latin typeface="+mn-lt"/>
              </a:rPr>
              <a:t>KEY CHANGES UNDER THE SS CODE | GRATUITY</a:t>
            </a:r>
          </a:p>
          <a:p>
            <a:endParaRPr lang="en-IN"/>
          </a:p>
        </p:txBody>
      </p:sp>
    </p:spTree>
    <p:extLst>
      <p:ext uri="{BB962C8B-B14F-4D97-AF65-F5344CB8AC3E}">
        <p14:creationId xmlns:p14="http://schemas.microsoft.com/office/powerpoint/2010/main" val="1381854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EDBCF9-811F-55B3-3BEE-3C70936DC79C}"/>
              </a:ext>
            </a:extLst>
          </p:cNvPr>
          <p:cNvSpPr>
            <a:spLocks noGrp="1"/>
          </p:cNvSpPr>
          <p:nvPr>
            <p:ph type="body" sz="quarter" idx="11"/>
          </p:nvPr>
        </p:nvSpPr>
        <p:spPr>
          <a:xfrm>
            <a:off x="238308" y="1366325"/>
            <a:ext cx="8597082" cy="2575756"/>
          </a:xfrm>
        </p:spPr>
        <p:txBody>
          <a:bodyPr/>
          <a:lstStyle/>
          <a:p>
            <a:pPr marL="457200" indent="-457200" algn="just">
              <a:buFont typeface="Wingdings" panose="05000000000000000000" pitchFamily="2" charset="2"/>
              <a:buChar char="v"/>
            </a:pPr>
            <a:r>
              <a:rPr lang="en-US" sz="1400" u="sng" dirty="0">
                <a:latin typeface="Kobern" panose="00000500000000000000" pitchFamily="50" charset="0"/>
                <a:cs typeface="Arial"/>
              </a:rPr>
              <a:t>Work from Home:</a:t>
            </a:r>
            <a:r>
              <a:rPr lang="en-US" sz="1400" u="sng" dirty="0">
                <a:latin typeface="Kobern" panose="00000500000000000000" pitchFamily="50" charset="0"/>
              </a:rPr>
              <a:t> </a:t>
            </a:r>
            <a:r>
              <a:rPr lang="en-US" sz="1400" dirty="0">
                <a:latin typeface="Kobern" panose="00000500000000000000" pitchFamily="50" charset="0"/>
                <a:cs typeface="Arial"/>
              </a:rPr>
              <a:t>To provide more flexibility to women returning after maternity leave, the SS Code allows them to work from home, if the nature of work permits. The employer may permit work from home based on mutual agreement between the employer and the employee.</a:t>
            </a:r>
            <a:endParaRPr lang="en-US" sz="1400" dirty="0">
              <a:latin typeface="Kobern" panose="00000500000000000000" pitchFamily="50" charset="0"/>
            </a:endParaRPr>
          </a:p>
          <a:p>
            <a:pPr marL="0" indent="0" algn="just">
              <a:buNone/>
            </a:pPr>
            <a:endParaRPr lang="en-US" sz="1400" dirty="0">
              <a:latin typeface="Kobern" panose="00000500000000000000" pitchFamily="50" charset="0"/>
            </a:endParaRPr>
          </a:p>
          <a:p>
            <a:pPr marL="457200" indent="-457200" algn="just">
              <a:buFont typeface="Wingdings,Sans-Serif" panose="05000000000000000000" pitchFamily="2" charset="2"/>
              <a:buChar char="v"/>
            </a:pPr>
            <a:r>
              <a:rPr lang="en-US" sz="1400" u="sng" dirty="0">
                <a:latin typeface="Kobern" panose="00000500000000000000" pitchFamily="50" charset="0"/>
                <a:cs typeface="Arial"/>
              </a:rPr>
              <a:t>Crèche Facility</a:t>
            </a:r>
            <a:r>
              <a:rPr lang="en-US" sz="1400" dirty="0">
                <a:latin typeface="Kobern" panose="00000500000000000000" pitchFamily="50" charset="0"/>
                <a:cs typeface="Arial"/>
              </a:rPr>
              <a:t>: Under Section 67(1) of the SS Code, employers are allowed to make use of common crèche facilities provided by the government, municipalities, non-governmental </a:t>
            </a:r>
            <a:r>
              <a:rPr lang="en-US" sz="1400" dirty="0" err="1">
                <a:latin typeface="Kobern" panose="00000500000000000000" pitchFamily="50" charset="0"/>
                <a:cs typeface="Arial"/>
              </a:rPr>
              <a:t>organisations</a:t>
            </a:r>
            <a:r>
              <a:rPr lang="en-US" sz="1400" dirty="0">
                <a:latin typeface="Kobern" panose="00000500000000000000" pitchFamily="50" charset="0"/>
                <a:cs typeface="Arial"/>
              </a:rPr>
              <a:t>, or private entities. </a:t>
            </a:r>
          </a:p>
          <a:p>
            <a:pPr marL="457200" indent="-457200" algn="just">
              <a:buFont typeface="Wingdings,Sans-Serif" panose="05000000000000000000" pitchFamily="2" charset="2"/>
              <a:buChar char="v"/>
            </a:pPr>
            <a:endParaRPr lang="en-US" sz="1400" dirty="0">
              <a:latin typeface="Kobern" panose="00000500000000000000" pitchFamily="50" charset="0"/>
              <a:cs typeface="Arial"/>
            </a:endParaRPr>
          </a:p>
          <a:p>
            <a:pPr marL="457200" indent="-457200" algn="just">
              <a:buFont typeface="Wingdings,Sans-Serif" panose="05000000000000000000" pitchFamily="2" charset="2"/>
              <a:buChar char="v"/>
            </a:pPr>
            <a:r>
              <a:rPr lang="en-US" sz="1400" b="1" dirty="0">
                <a:latin typeface="Kobern" panose="00000500000000000000" pitchFamily="50" charset="0"/>
              </a:rPr>
              <a:t>Any injury to and </a:t>
            </a:r>
            <a:r>
              <a:rPr lang="en-US" sz="1400" b="1" dirty="0" err="1">
                <a:latin typeface="Kobern" panose="00000500000000000000" pitchFamily="50" charset="0"/>
              </a:rPr>
              <a:t>fro</a:t>
            </a:r>
            <a:r>
              <a:rPr lang="en-US" sz="1400" b="1" dirty="0">
                <a:latin typeface="Kobern" panose="00000500000000000000" pitchFamily="50" charset="0"/>
              </a:rPr>
              <a:t> from the workplace is considered an employment injury,</a:t>
            </a:r>
          </a:p>
        </p:txBody>
      </p:sp>
      <p:sp>
        <p:nvSpPr>
          <p:cNvPr id="3" name="Text Placeholder 2">
            <a:extLst>
              <a:ext uri="{FF2B5EF4-FFF2-40B4-BE49-F238E27FC236}">
                <a16:creationId xmlns:a16="http://schemas.microsoft.com/office/drawing/2014/main" id="{DBB1CB71-CCA6-A782-E8F3-1C8C76CA9E0F}"/>
              </a:ext>
            </a:extLst>
          </p:cNvPr>
          <p:cNvSpPr>
            <a:spLocks noGrp="1"/>
          </p:cNvSpPr>
          <p:nvPr>
            <p:ph type="body" sz="quarter" idx="13"/>
          </p:nvPr>
        </p:nvSpPr>
        <p:spPr/>
        <p:txBody>
          <a:bodyPr/>
          <a:lstStyle/>
          <a:p>
            <a:r>
              <a:rPr lang="en-US" sz="2200" dirty="0">
                <a:latin typeface="+mn-lt"/>
              </a:rPr>
              <a:t>KEY CHANGES UNDER THE SS CODE |</a:t>
            </a:r>
            <a:endParaRPr lang="en-IN" dirty="0"/>
          </a:p>
        </p:txBody>
      </p:sp>
    </p:spTree>
    <p:extLst>
      <p:ext uri="{BB962C8B-B14F-4D97-AF65-F5344CB8AC3E}">
        <p14:creationId xmlns:p14="http://schemas.microsoft.com/office/powerpoint/2010/main" val="1140082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0DEEC22-5B75-2041-8383-229AE92B3F5F}"/>
              </a:ext>
            </a:extLst>
          </p:cNvPr>
          <p:cNvSpPr>
            <a:spLocks noGrp="1"/>
          </p:cNvSpPr>
          <p:nvPr>
            <p:ph type="body" sz="quarter" idx="12"/>
          </p:nvPr>
        </p:nvSpPr>
        <p:spPr>
          <a:xfrm>
            <a:off x="488272" y="1127608"/>
            <a:ext cx="8282865" cy="1384132"/>
          </a:xfrm>
        </p:spPr>
        <p:txBody>
          <a:bodyPr>
            <a:normAutofit/>
          </a:bodyPr>
          <a:lstStyle/>
          <a:p>
            <a:r>
              <a:rPr lang="en-US" altLang="ko-KR" sz="2000"/>
              <a:t>Occupational Safety, Health and Working Conditions (OSHW) Code, 2020</a:t>
            </a:r>
          </a:p>
        </p:txBody>
      </p:sp>
      <p:sp>
        <p:nvSpPr>
          <p:cNvPr id="2" name="Text Placeholder 1">
            <a:extLst>
              <a:ext uri="{FF2B5EF4-FFF2-40B4-BE49-F238E27FC236}">
                <a16:creationId xmlns:a16="http://schemas.microsoft.com/office/drawing/2014/main" id="{6E6C56B0-4259-6CD2-0148-F3711844CF2D}"/>
              </a:ext>
            </a:extLst>
          </p:cNvPr>
          <p:cNvSpPr txBox="1">
            <a:spLocks/>
          </p:cNvSpPr>
          <p:nvPr/>
        </p:nvSpPr>
        <p:spPr>
          <a:xfrm>
            <a:off x="1099442" y="2802648"/>
            <a:ext cx="8597082" cy="375544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500">
                <a:solidFill>
                  <a:schemeClr val="bg1"/>
                </a:solidFill>
              </a:rPr>
              <a:t>Laws subsumed</a:t>
            </a:r>
          </a:p>
          <a:p>
            <a:r>
              <a:rPr lang="en-US" altLang="ko-KR" sz="1500">
                <a:solidFill>
                  <a:schemeClr val="bg1"/>
                </a:solidFill>
              </a:rPr>
              <a:t>Threshold</a:t>
            </a:r>
            <a:endParaRPr lang="en-IN" altLang="ko-KR" sz="1500">
              <a:solidFill>
                <a:schemeClr val="bg1"/>
              </a:solidFill>
            </a:endParaRPr>
          </a:p>
          <a:p>
            <a:r>
              <a:rPr lang="en-IN" altLang="ko-KR" sz="1500">
                <a:solidFill>
                  <a:schemeClr val="bg1"/>
                </a:solidFill>
              </a:rPr>
              <a:t>Contract labour &amp; core activity </a:t>
            </a:r>
          </a:p>
          <a:p>
            <a:r>
              <a:rPr lang="en-US" altLang="ko-KR" sz="1500">
                <a:solidFill>
                  <a:schemeClr val="bg1"/>
                </a:solidFill>
              </a:rPr>
              <a:t>Key changes – applicability and definitions</a:t>
            </a:r>
            <a:endParaRPr lang="en-IN" altLang="ko-KR" sz="1500">
              <a:solidFill>
                <a:schemeClr val="bg1"/>
              </a:solidFill>
            </a:endParaRPr>
          </a:p>
          <a:p>
            <a:r>
              <a:rPr lang="en-US" altLang="ko-KR" sz="1500">
                <a:solidFill>
                  <a:schemeClr val="bg1"/>
                </a:solidFill>
              </a:rPr>
              <a:t>Other critical changes</a:t>
            </a:r>
            <a:endParaRPr lang="en-IN" altLang="ko-KR" sz="1500">
              <a:solidFill>
                <a:schemeClr val="bg1"/>
              </a:solidFill>
            </a:endParaRPr>
          </a:p>
        </p:txBody>
      </p:sp>
      <p:pic>
        <p:nvPicPr>
          <p:cNvPr id="3" name="Picture 2">
            <a:extLst>
              <a:ext uri="{FF2B5EF4-FFF2-40B4-BE49-F238E27FC236}">
                <a16:creationId xmlns:a16="http://schemas.microsoft.com/office/drawing/2014/main" id="{23A2D7AA-63C7-9367-C3BD-9E5FEA3EE2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611" y="148844"/>
            <a:ext cx="2527271" cy="567436"/>
          </a:xfrm>
          <a:prstGeom prst="rect">
            <a:avLst/>
          </a:prstGeom>
        </p:spPr>
      </p:pic>
    </p:spTree>
    <p:extLst>
      <p:ext uri="{BB962C8B-B14F-4D97-AF65-F5344CB8AC3E}">
        <p14:creationId xmlns:p14="http://schemas.microsoft.com/office/powerpoint/2010/main" val="749745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FFB6519-D9A1-8F40-9567-E934D3E9741A}"/>
              </a:ext>
            </a:extLst>
          </p:cNvPr>
          <p:cNvSpPr/>
          <p:nvPr/>
        </p:nvSpPr>
        <p:spPr>
          <a:xfrm>
            <a:off x="3398528" y="800283"/>
            <a:ext cx="138637" cy="138637"/>
          </a:xfrm>
          <a:prstGeom prst="ellipse">
            <a:avLst/>
          </a:prstGeom>
          <a:solidFill>
            <a:srgbClr val="3CB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BBD233F-1477-794B-A12F-19514567DD53}"/>
              </a:ext>
            </a:extLst>
          </p:cNvPr>
          <p:cNvSpPr/>
          <p:nvPr/>
        </p:nvSpPr>
        <p:spPr>
          <a:xfrm>
            <a:off x="3398528" y="1202797"/>
            <a:ext cx="138637" cy="138637"/>
          </a:xfrm>
          <a:prstGeom prst="ellipse">
            <a:avLst/>
          </a:prstGeom>
          <a:solidFill>
            <a:srgbClr val="F2A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4657370-8BA9-8A48-A9F1-2FF5D1872820}"/>
              </a:ext>
            </a:extLst>
          </p:cNvPr>
          <p:cNvSpPr/>
          <p:nvPr/>
        </p:nvSpPr>
        <p:spPr>
          <a:xfrm>
            <a:off x="3398528" y="1607679"/>
            <a:ext cx="138637" cy="138637"/>
          </a:xfrm>
          <a:prstGeom prst="ellipse">
            <a:avLst/>
          </a:prstGeom>
          <a:solidFill>
            <a:srgbClr val="F26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922DDE0-881C-6842-A1AA-A850FDC9B6C9}"/>
              </a:ext>
            </a:extLst>
          </p:cNvPr>
          <p:cNvSpPr/>
          <p:nvPr/>
        </p:nvSpPr>
        <p:spPr>
          <a:xfrm>
            <a:off x="3398528" y="2021621"/>
            <a:ext cx="138637" cy="138637"/>
          </a:xfrm>
          <a:prstGeom prst="ellipse">
            <a:avLst/>
          </a:prstGeom>
          <a:solidFill>
            <a:srgbClr val="00A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ED5FED5-2C81-C54C-AAFC-D48E6F4A4E5B}"/>
              </a:ext>
            </a:extLst>
          </p:cNvPr>
          <p:cNvSpPr/>
          <p:nvPr/>
        </p:nvSpPr>
        <p:spPr>
          <a:xfrm>
            <a:off x="3398528" y="2427304"/>
            <a:ext cx="138637" cy="13863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EB75F26-40F7-1040-BD1F-B1BB83371C73}"/>
              </a:ext>
            </a:extLst>
          </p:cNvPr>
          <p:cNvSpPr/>
          <p:nvPr/>
        </p:nvSpPr>
        <p:spPr>
          <a:xfrm>
            <a:off x="3398528" y="2822381"/>
            <a:ext cx="138637" cy="138637"/>
          </a:xfrm>
          <a:prstGeom prst="ellipse">
            <a:avLst/>
          </a:prstGeom>
          <a:solidFill>
            <a:srgbClr val="3CB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943841F-50CB-874E-B6AF-BD2F47F2E507}"/>
              </a:ext>
            </a:extLst>
          </p:cNvPr>
          <p:cNvSpPr/>
          <p:nvPr/>
        </p:nvSpPr>
        <p:spPr>
          <a:xfrm>
            <a:off x="3398528" y="3242211"/>
            <a:ext cx="138637" cy="138637"/>
          </a:xfrm>
          <a:prstGeom prst="ellipse">
            <a:avLst/>
          </a:prstGeom>
          <a:solidFill>
            <a:srgbClr val="F2A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0E3434E-7F87-2349-8BF4-EED3582D7D49}"/>
              </a:ext>
            </a:extLst>
          </p:cNvPr>
          <p:cNvSpPr/>
          <p:nvPr/>
        </p:nvSpPr>
        <p:spPr>
          <a:xfrm>
            <a:off x="3398528" y="3643170"/>
            <a:ext cx="138637" cy="138637"/>
          </a:xfrm>
          <a:prstGeom prst="ellipse">
            <a:avLst/>
          </a:prstGeom>
          <a:solidFill>
            <a:srgbClr val="F26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C3896A1-6D53-7745-95BA-5FD12DF5490F}"/>
              </a:ext>
            </a:extLst>
          </p:cNvPr>
          <p:cNvSpPr/>
          <p:nvPr/>
        </p:nvSpPr>
        <p:spPr>
          <a:xfrm>
            <a:off x="3398528" y="4054977"/>
            <a:ext cx="138637" cy="138637"/>
          </a:xfrm>
          <a:prstGeom prst="ellipse">
            <a:avLst/>
          </a:prstGeom>
          <a:solidFill>
            <a:srgbClr val="3CB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907D5321-51A6-E141-8E82-46FD0622337B}"/>
              </a:ext>
            </a:extLst>
          </p:cNvPr>
          <p:cNvCxnSpPr>
            <a:cxnSpLocks/>
          </p:cNvCxnSpPr>
          <p:nvPr/>
        </p:nvCxnSpPr>
        <p:spPr>
          <a:xfrm>
            <a:off x="1896534" y="870876"/>
            <a:ext cx="1563104" cy="0"/>
          </a:xfrm>
          <a:prstGeom prst="line">
            <a:avLst/>
          </a:prstGeom>
          <a:ln w="9525">
            <a:solidFill>
              <a:srgbClr val="3CBA87"/>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A2B0FC4-8268-7C4B-A13A-87EAF81A6922}"/>
              </a:ext>
            </a:extLst>
          </p:cNvPr>
          <p:cNvCxnSpPr>
            <a:cxnSpLocks/>
          </p:cNvCxnSpPr>
          <p:nvPr/>
        </p:nvCxnSpPr>
        <p:spPr>
          <a:xfrm>
            <a:off x="2498103" y="2090537"/>
            <a:ext cx="955392" cy="0"/>
          </a:xfrm>
          <a:prstGeom prst="line">
            <a:avLst/>
          </a:prstGeom>
          <a:ln w="9525">
            <a:solidFill>
              <a:srgbClr val="00ABBD"/>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288834C-4E7C-6E4E-8452-DD7D41F9F0BE}"/>
              </a:ext>
            </a:extLst>
          </p:cNvPr>
          <p:cNvCxnSpPr>
            <a:cxnSpLocks/>
          </p:cNvCxnSpPr>
          <p:nvPr/>
        </p:nvCxnSpPr>
        <p:spPr>
          <a:xfrm>
            <a:off x="2554664" y="2496240"/>
            <a:ext cx="898830" cy="0"/>
          </a:xfrm>
          <a:prstGeom prst="line">
            <a:avLst/>
          </a:prstGeom>
          <a:ln w="95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BDBF014-7279-E843-8470-4917E2CA0E01}"/>
              </a:ext>
            </a:extLst>
          </p:cNvPr>
          <p:cNvCxnSpPr>
            <a:cxnSpLocks/>
          </p:cNvCxnSpPr>
          <p:nvPr/>
        </p:nvCxnSpPr>
        <p:spPr>
          <a:xfrm>
            <a:off x="2488677" y="2901943"/>
            <a:ext cx="964819" cy="0"/>
          </a:xfrm>
          <a:prstGeom prst="line">
            <a:avLst/>
          </a:prstGeom>
          <a:ln w="9525">
            <a:solidFill>
              <a:srgbClr val="3CBA87"/>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D798D82-D9C9-D243-8DF3-609FC5E40200}"/>
              </a:ext>
            </a:extLst>
          </p:cNvPr>
          <p:cNvCxnSpPr>
            <a:cxnSpLocks/>
          </p:cNvCxnSpPr>
          <p:nvPr/>
        </p:nvCxnSpPr>
        <p:spPr>
          <a:xfrm>
            <a:off x="2352862" y="3307646"/>
            <a:ext cx="1134501" cy="0"/>
          </a:xfrm>
          <a:prstGeom prst="line">
            <a:avLst/>
          </a:prstGeom>
          <a:ln w="9525">
            <a:solidFill>
              <a:srgbClr val="F2A436"/>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4DD0233-6AD5-4E42-8FFD-C66779A0B83C}"/>
              </a:ext>
            </a:extLst>
          </p:cNvPr>
          <p:cNvCxnSpPr>
            <a:cxnSpLocks/>
          </p:cNvCxnSpPr>
          <p:nvPr/>
        </p:nvCxnSpPr>
        <p:spPr>
          <a:xfrm>
            <a:off x="1896534" y="4125570"/>
            <a:ext cx="1556962" cy="0"/>
          </a:xfrm>
          <a:prstGeom prst="line">
            <a:avLst/>
          </a:prstGeom>
          <a:ln w="9525">
            <a:solidFill>
              <a:srgbClr val="3CBA87"/>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B363A27-8C13-C04F-9152-B3B1BCA1EB18}"/>
              </a:ext>
            </a:extLst>
          </p:cNvPr>
          <p:cNvCxnSpPr>
            <a:cxnSpLocks/>
          </p:cNvCxnSpPr>
          <p:nvPr/>
        </p:nvCxnSpPr>
        <p:spPr>
          <a:xfrm>
            <a:off x="2190045" y="1276579"/>
            <a:ext cx="1286029" cy="0"/>
          </a:xfrm>
          <a:prstGeom prst="line">
            <a:avLst/>
          </a:prstGeom>
          <a:ln w="9525">
            <a:solidFill>
              <a:srgbClr val="F2A436"/>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8D4D366-E1C7-2F43-AE73-4D60EBC31A4C}"/>
              </a:ext>
            </a:extLst>
          </p:cNvPr>
          <p:cNvCxnSpPr>
            <a:cxnSpLocks/>
          </p:cNvCxnSpPr>
          <p:nvPr/>
        </p:nvCxnSpPr>
        <p:spPr>
          <a:xfrm>
            <a:off x="2337848" y="1683558"/>
            <a:ext cx="1115647" cy="0"/>
          </a:xfrm>
          <a:prstGeom prst="line">
            <a:avLst/>
          </a:prstGeom>
          <a:ln w="9525">
            <a:solidFill>
              <a:srgbClr val="F26629"/>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CE673CF-E214-4E49-9F87-1D28E686F252}"/>
              </a:ext>
            </a:extLst>
          </p:cNvPr>
          <p:cNvCxnSpPr>
            <a:cxnSpLocks/>
          </p:cNvCxnSpPr>
          <p:nvPr/>
        </p:nvCxnSpPr>
        <p:spPr>
          <a:xfrm flipH="1">
            <a:off x="2190045" y="3719867"/>
            <a:ext cx="1297318" cy="0"/>
          </a:xfrm>
          <a:prstGeom prst="line">
            <a:avLst/>
          </a:prstGeom>
          <a:ln w="9525">
            <a:solidFill>
              <a:srgbClr val="F26629"/>
            </a:solidFill>
            <a:prstDash val="sysDot"/>
          </a:ln>
        </p:spPr>
        <p:style>
          <a:lnRef idx="1">
            <a:schemeClr val="accent1"/>
          </a:lnRef>
          <a:fillRef idx="0">
            <a:schemeClr val="accent1"/>
          </a:fillRef>
          <a:effectRef idx="0">
            <a:schemeClr val="accent1"/>
          </a:effectRef>
          <a:fontRef idx="minor">
            <a:schemeClr val="tx1"/>
          </a:fontRef>
        </p:style>
      </p:cxnSp>
      <p:sp>
        <p:nvSpPr>
          <p:cNvPr id="4" name="Block Arc 3">
            <a:extLst>
              <a:ext uri="{FF2B5EF4-FFF2-40B4-BE49-F238E27FC236}">
                <a16:creationId xmlns:a16="http://schemas.microsoft.com/office/drawing/2014/main" id="{1E8240C2-84D1-F44E-85D6-ED5023BD4B3C}"/>
              </a:ext>
            </a:extLst>
          </p:cNvPr>
          <p:cNvSpPr/>
          <p:nvPr/>
        </p:nvSpPr>
        <p:spPr>
          <a:xfrm rot="5400000">
            <a:off x="-1931915" y="454952"/>
            <a:ext cx="4674600" cy="4163279"/>
          </a:xfrm>
          <a:prstGeom prst="blockArc">
            <a:avLst>
              <a:gd name="adj1" fmla="val 10800000"/>
              <a:gd name="adj2" fmla="val 68337"/>
              <a:gd name="adj3" fmla="val 106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Rectangle 64">
            <a:extLst>
              <a:ext uri="{FF2B5EF4-FFF2-40B4-BE49-F238E27FC236}">
                <a16:creationId xmlns:a16="http://schemas.microsoft.com/office/drawing/2014/main" id="{4D4D3B96-3E8B-AF42-B8F9-923620F7ADD8}"/>
              </a:ext>
            </a:extLst>
          </p:cNvPr>
          <p:cNvSpPr/>
          <p:nvPr/>
        </p:nvSpPr>
        <p:spPr>
          <a:xfrm>
            <a:off x="3480603" y="644972"/>
            <a:ext cx="4982261" cy="492443"/>
          </a:xfrm>
          <a:prstGeom prst="rect">
            <a:avLst/>
          </a:prstGeom>
        </p:spPr>
        <p:txBody>
          <a:bodyPr wrap="none">
            <a:spAutoFit/>
          </a:bodyPr>
          <a:lstStyle/>
          <a:p>
            <a:pPr lvl="0"/>
            <a:r>
              <a:rPr lang="en-US" sz="1300">
                <a:solidFill>
                  <a:schemeClr val="bg1"/>
                </a:solidFill>
                <a:latin typeface="Kobern" pitchFamily="2" charset="77"/>
                <a:cs typeface="Times New Roman" panose="02020603050405020304" pitchFamily="18" charset="0"/>
              </a:rPr>
              <a:t>The Inter-State Migrant Workmen (Regulation of Employment and </a:t>
            </a:r>
          </a:p>
          <a:p>
            <a:pPr lvl="0"/>
            <a:r>
              <a:rPr lang="en-US" sz="1300">
                <a:solidFill>
                  <a:schemeClr val="bg1"/>
                </a:solidFill>
                <a:latin typeface="Kobern" pitchFamily="2" charset="77"/>
                <a:cs typeface="Times New Roman" panose="02020603050405020304" pitchFamily="18" charset="0"/>
              </a:rPr>
              <a:t>Conditions of Service) Act, 1979 </a:t>
            </a:r>
            <a:endParaRPr lang="en-IN" sz="1300">
              <a:solidFill>
                <a:schemeClr val="bg1"/>
              </a:solidFill>
              <a:latin typeface="Kobern" pitchFamily="2" charset="77"/>
            </a:endParaRPr>
          </a:p>
        </p:txBody>
      </p:sp>
      <p:sp>
        <p:nvSpPr>
          <p:cNvPr id="66" name="Rectangle 65">
            <a:extLst>
              <a:ext uri="{FF2B5EF4-FFF2-40B4-BE49-F238E27FC236}">
                <a16:creationId xmlns:a16="http://schemas.microsoft.com/office/drawing/2014/main" id="{CFB6B3FB-DB2A-444B-AFDE-37C82937426D}"/>
              </a:ext>
            </a:extLst>
          </p:cNvPr>
          <p:cNvSpPr/>
          <p:nvPr/>
        </p:nvSpPr>
        <p:spPr>
          <a:xfrm>
            <a:off x="3501366" y="1135487"/>
            <a:ext cx="1728422" cy="292388"/>
          </a:xfrm>
          <a:prstGeom prst="rect">
            <a:avLst/>
          </a:prstGeom>
        </p:spPr>
        <p:txBody>
          <a:bodyPr wrap="none">
            <a:spAutoFit/>
          </a:bodyPr>
          <a:lstStyle/>
          <a:p>
            <a:pPr lvl="0"/>
            <a:r>
              <a:rPr lang="en-IN" sz="1300" b="1" dirty="0">
                <a:solidFill>
                  <a:srgbClr val="FFFF00"/>
                </a:solidFill>
                <a:latin typeface="Kobern" pitchFamily="2" charset="77"/>
                <a:cs typeface="Times New Roman" panose="02020603050405020304" pitchFamily="18" charset="0"/>
              </a:rPr>
              <a:t>The Mines Act, 1952</a:t>
            </a:r>
            <a:endParaRPr lang="en-IN" sz="1300" b="1" dirty="0">
              <a:solidFill>
                <a:srgbClr val="FFFF00"/>
              </a:solidFill>
              <a:latin typeface="Kobern" pitchFamily="2" charset="77"/>
            </a:endParaRPr>
          </a:p>
        </p:txBody>
      </p:sp>
      <p:sp>
        <p:nvSpPr>
          <p:cNvPr id="67" name="Rectangle 66">
            <a:extLst>
              <a:ext uri="{FF2B5EF4-FFF2-40B4-BE49-F238E27FC236}">
                <a16:creationId xmlns:a16="http://schemas.microsoft.com/office/drawing/2014/main" id="{50EB09C0-5FFA-9B40-A709-D6803CBD38C7}"/>
              </a:ext>
            </a:extLst>
          </p:cNvPr>
          <p:cNvSpPr/>
          <p:nvPr/>
        </p:nvSpPr>
        <p:spPr>
          <a:xfrm>
            <a:off x="3501366" y="1529339"/>
            <a:ext cx="4301177" cy="292388"/>
          </a:xfrm>
          <a:prstGeom prst="rect">
            <a:avLst/>
          </a:prstGeom>
        </p:spPr>
        <p:txBody>
          <a:bodyPr wrap="none">
            <a:spAutoFit/>
          </a:bodyPr>
          <a:lstStyle/>
          <a:p>
            <a:r>
              <a:rPr lang="en-US" sz="1300">
                <a:solidFill>
                  <a:schemeClr val="bg1"/>
                </a:solidFill>
                <a:latin typeface="Kobern" pitchFamily="2" charset="77"/>
                <a:cs typeface="Times New Roman" panose="02020603050405020304" pitchFamily="18" charset="0"/>
              </a:rPr>
              <a:t>The Dock Workers (Safety, Health and Welfare) Act, 1986</a:t>
            </a:r>
            <a:endParaRPr lang="en-IN" sz="1300">
              <a:solidFill>
                <a:schemeClr val="bg1"/>
              </a:solidFill>
              <a:latin typeface="Kobern" pitchFamily="2" charset="77"/>
              <a:cs typeface="Times New Roman" panose="02020603050405020304" pitchFamily="18" charset="0"/>
            </a:endParaRPr>
          </a:p>
        </p:txBody>
      </p:sp>
      <p:sp>
        <p:nvSpPr>
          <p:cNvPr id="68" name="Rectangle 67">
            <a:extLst>
              <a:ext uri="{FF2B5EF4-FFF2-40B4-BE49-F238E27FC236}">
                <a16:creationId xmlns:a16="http://schemas.microsoft.com/office/drawing/2014/main" id="{AC2C0C52-90D3-154F-B1AC-CED93B44BDCB}"/>
              </a:ext>
            </a:extLst>
          </p:cNvPr>
          <p:cNvSpPr/>
          <p:nvPr/>
        </p:nvSpPr>
        <p:spPr>
          <a:xfrm>
            <a:off x="3501365" y="1951960"/>
            <a:ext cx="2534412" cy="292388"/>
          </a:xfrm>
          <a:prstGeom prst="rect">
            <a:avLst/>
          </a:prstGeom>
        </p:spPr>
        <p:txBody>
          <a:bodyPr wrap="none">
            <a:spAutoFit/>
          </a:bodyPr>
          <a:lstStyle/>
          <a:p>
            <a:pPr lvl="0"/>
            <a:r>
              <a:rPr lang="en-US" sz="1300">
                <a:solidFill>
                  <a:schemeClr val="bg1"/>
                </a:solidFill>
                <a:latin typeface="Kobern" pitchFamily="2" charset="77"/>
                <a:cs typeface="Times New Roman" panose="02020603050405020304" pitchFamily="18" charset="0"/>
              </a:rPr>
              <a:t>The Plantations </a:t>
            </a:r>
            <a:r>
              <a:rPr lang="en-US" sz="1300" err="1">
                <a:solidFill>
                  <a:schemeClr val="bg1"/>
                </a:solidFill>
                <a:latin typeface="Kobern" pitchFamily="2" charset="77"/>
                <a:cs typeface="Times New Roman" panose="02020603050405020304" pitchFamily="18" charset="0"/>
              </a:rPr>
              <a:t>Labour</a:t>
            </a:r>
            <a:r>
              <a:rPr lang="en-US" sz="1300">
                <a:solidFill>
                  <a:schemeClr val="bg1"/>
                </a:solidFill>
                <a:latin typeface="Kobern" pitchFamily="2" charset="77"/>
                <a:cs typeface="Times New Roman" panose="02020603050405020304" pitchFamily="18" charset="0"/>
              </a:rPr>
              <a:t> Act, 1951</a:t>
            </a:r>
            <a:endParaRPr lang="en-IN" sz="1300">
              <a:solidFill>
                <a:schemeClr val="bg1"/>
              </a:solidFill>
              <a:latin typeface="Kobern" pitchFamily="2" charset="77"/>
              <a:cs typeface="Times New Roman" panose="02020603050405020304" pitchFamily="18" charset="0"/>
            </a:endParaRPr>
          </a:p>
        </p:txBody>
      </p:sp>
      <p:sp>
        <p:nvSpPr>
          <p:cNvPr id="69" name="Rectangle 68">
            <a:extLst>
              <a:ext uri="{FF2B5EF4-FFF2-40B4-BE49-F238E27FC236}">
                <a16:creationId xmlns:a16="http://schemas.microsoft.com/office/drawing/2014/main" id="{A882E712-1876-8F45-8F65-827C85FF0F12}"/>
              </a:ext>
            </a:extLst>
          </p:cNvPr>
          <p:cNvSpPr/>
          <p:nvPr/>
        </p:nvSpPr>
        <p:spPr>
          <a:xfrm>
            <a:off x="3501366" y="2262620"/>
            <a:ext cx="5799601" cy="492443"/>
          </a:xfrm>
          <a:prstGeom prst="rect">
            <a:avLst/>
          </a:prstGeom>
        </p:spPr>
        <p:txBody>
          <a:bodyPr wrap="none">
            <a:spAutoFit/>
          </a:bodyPr>
          <a:lstStyle/>
          <a:p>
            <a:r>
              <a:rPr lang="en-US" sz="1300">
                <a:solidFill>
                  <a:schemeClr val="bg1"/>
                </a:solidFill>
                <a:latin typeface="Kobern" pitchFamily="2" charset="77"/>
                <a:cs typeface="Times New Roman" panose="02020603050405020304" pitchFamily="18" charset="0"/>
              </a:rPr>
              <a:t>The Building and Other Construction Workers (Regulation of Employment and </a:t>
            </a:r>
          </a:p>
          <a:p>
            <a:r>
              <a:rPr lang="en-US" sz="1300">
                <a:solidFill>
                  <a:schemeClr val="bg1"/>
                </a:solidFill>
                <a:latin typeface="Kobern" pitchFamily="2" charset="77"/>
                <a:cs typeface="Times New Roman" panose="02020603050405020304" pitchFamily="18" charset="0"/>
              </a:rPr>
              <a:t>Conditions of Service) Act, 1996</a:t>
            </a:r>
            <a:endParaRPr lang="en-IN" sz="1300">
              <a:solidFill>
                <a:schemeClr val="bg1"/>
              </a:solidFill>
              <a:latin typeface="Kobern" pitchFamily="2" charset="77"/>
              <a:cs typeface="Times New Roman" panose="02020603050405020304" pitchFamily="18" charset="0"/>
            </a:endParaRPr>
          </a:p>
        </p:txBody>
      </p:sp>
      <p:sp>
        <p:nvSpPr>
          <p:cNvPr id="70" name="Rectangle 69">
            <a:extLst>
              <a:ext uri="{FF2B5EF4-FFF2-40B4-BE49-F238E27FC236}">
                <a16:creationId xmlns:a16="http://schemas.microsoft.com/office/drawing/2014/main" id="{BC99D477-74AC-F24B-BDE3-185D3A22C041}"/>
              </a:ext>
            </a:extLst>
          </p:cNvPr>
          <p:cNvSpPr/>
          <p:nvPr/>
        </p:nvSpPr>
        <p:spPr>
          <a:xfrm>
            <a:off x="3501365" y="2753474"/>
            <a:ext cx="4724948" cy="292388"/>
          </a:xfrm>
          <a:prstGeom prst="rect">
            <a:avLst/>
          </a:prstGeom>
        </p:spPr>
        <p:txBody>
          <a:bodyPr wrap="none">
            <a:spAutoFit/>
          </a:bodyPr>
          <a:lstStyle/>
          <a:p>
            <a:pPr lvl="0"/>
            <a:r>
              <a:rPr lang="en-US" sz="1300">
                <a:solidFill>
                  <a:schemeClr val="bg1"/>
                </a:solidFill>
                <a:latin typeface="Kobern" pitchFamily="2" charset="77"/>
                <a:cs typeface="Times New Roman" panose="02020603050405020304" pitchFamily="18" charset="0"/>
              </a:rPr>
              <a:t>The Working Journalists (Fixation of Rates of Wages) Act, 1958</a:t>
            </a:r>
            <a:endParaRPr lang="en-IN" sz="1300">
              <a:solidFill>
                <a:schemeClr val="bg1"/>
              </a:solidFill>
              <a:latin typeface="Kobern" pitchFamily="2" charset="77"/>
              <a:cs typeface="Times New Roman" panose="02020603050405020304" pitchFamily="18" charset="0"/>
            </a:endParaRPr>
          </a:p>
        </p:txBody>
      </p:sp>
      <p:sp>
        <p:nvSpPr>
          <p:cNvPr id="71" name="Rectangle 70">
            <a:extLst>
              <a:ext uri="{FF2B5EF4-FFF2-40B4-BE49-F238E27FC236}">
                <a16:creationId xmlns:a16="http://schemas.microsoft.com/office/drawing/2014/main" id="{5F2A371C-530D-CF45-B423-B2E4AF961EAC}"/>
              </a:ext>
            </a:extLst>
          </p:cNvPr>
          <p:cNvSpPr/>
          <p:nvPr/>
        </p:nvSpPr>
        <p:spPr>
          <a:xfrm>
            <a:off x="3501365" y="3150059"/>
            <a:ext cx="3014800" cy="292388"/>
          </a:xfrm>
          <a:prstGeom prst="rect">
            <a:avLst/>
          </a:prstGeom>
        </p:spPr>
        <p:txBody>
          <a:bodyPr wrap="none">
            <a:spAutoFit/>
          </a:bodyPr>
          <a:lstStyle/>
          <a:p>
            <a:r>
              <a:rPr lang="en-US" sz="1300">
                <a:solidFill>
                  <a:schemeClr val="bg1"/>
                </a:solidFill>
                <a:latin typeface="Kobern" pitchFamily="2" charset="77"/>
                <a:cs typeface="Times New Roman" panose="02020603050405020304" pitchFamily="18" charset="0"/>
              </a:rPr>
              <a:t>The Motor Transport Workers Act, 1961</a:t>
            </a:r>
            <a:endParaRPr lang="en-IN" sz="1300">
              <a:solidFill>
                <a:schemeClr val="bg1"/>
              </a:solidFill>
              <a:latin typeface="Kobern" pitchFamily="2" charset="77"/>
              <a:cs typeface="Times New Roman" panose="02020603050405020304" pitchFamily="18" charset="0"/>
            </a:endParaRPr>
          </a:p>
        </p:txBody>
      </p:sp>
      <p:sp>
        <p:nvSpPr>
          <p:cNvPr id="72" name="Rectangle 71">
            <a:extLst>
              <a:ext uri="{FF2B5EF4-FFF2-40B4-BE49-F238E27FC236}">
                <a16:creationId xmlns:a16="http://schemas.microsoft.com/office/drawing/2014/main" id="{F6F1A3DF-1F62-8F49-B3CB-9CE92BF31574}"/>
              </a:ext>
            </a:extLst>
          </p:cNvPr>
          <p:cNvSpPr/>
          <p:nvPr/>
        </p:nvSpPr>
        <p:spPr>
          <a:xfrm>
            <a:off x="3501366" y="3561008"/>
            <a:ext cx="4796891" cy="292388"/>
          </a:xfrm>
          <a:prstGeom prst="rect">
            <a:avLst/>
          </a:prstGeom>
        </p:spPr>
        <p:txBody>
          <a:bodyPr wrap="none">
            <a:spAutoFit/>
          </a:bodyPr>
          <a:lstStyle/>
          <a:p>
            <a:pPr lvl="0"/>
            <a:r>
              <a:rPr lang="en-US" sz="1300">
                <a:solidFill>
                  <a:schemeClr val="bg1"/>
                </a:solidFill>
                <a:latin typeface="Kobern" pitchFamily="2" charset="77"/>
                <a:cs typeface="Times New Roman" panose="02020603050405020304" pitchFamily="18" charset="0"/>
              </a:rPr>
              <a:t>The Sales Promotion Employees (Condition of Service) Act, 1976</a:t>
            </a:r>
            <a:endParaRPr lang="en-IN" sz="1300">
              <a:solidFill>
                <a:schemeClr val="bg1"/>
              </a:solidFill>
              <a:latin typeface="Kobern" pitchFamily="2" charset="77"/>
              <a:cs typeface="Times New Roman" panose="02020603050405020304" pitchFamily="18" charset="0"/>
            </a:endParaRPr>
          </a:p>
        </p:txBody>
      </p:sp>
      <p:sp>
        <p:nvSpPr>
          <p:cNvPr id="73" name="Rectangle 72">
            <a:extLst>
              <a:ext uri="{FF2B5EF4-FFF2-40B4-BE49-F238E27FC236}">
                <a16:creationId xmlns:a16="http://schemas.microsoft.com/office/drawing/2014/main" id="{F0798E76-C008-8C47-9606-225E1C58892A}"/>
              </a:ext>
            </a:extLst>
          </p:cNvPr>
          <p:cNvSpPr/>
          <p:nvPr/>
        </p:nvSpPr>
        <p:spPr>
          <a:xfrm>
            <a:off x="3501366" y="3890525"/>
            <a:ext cx="4634859" cy="492443"/>
          </a:xfrm>
          <a:prstGeom prst="rect">
            <a:avLst/>
          </a:prstGeom>
        </p:spPr>
        <p:txBody>
          <a:bodyPr wrap="none">
            <a:spAutoFit/>
          </a:bodyPr>
          <a:lstStyle/>
          <a:p>
            <a:r>
              <a:rPr lang="en-US" sz="1300">
                <a:solidFill>
                  <a:schemeClr val="bg1"/>
                </a:solidFill>
                <a:latin typeface="Kobern" pitchFamily="2" charset="77"/>
                <a:cs typeface="Times New Roman" panose="02020603050405020304" pitchFamily="18" charset="0"/>
              </a:rPr>
              <a:t>The Working Journalists and Other Newspaper Employees </a:t>
            </a:r>
          </a:p>
          <a:p>
            <a:r>
              <a:rPr lang="en-US" sz="1300">
                <a:solidFill>
                  <a:schemeClr val="bg1"/>
                </a:solidFill>
                <a:latin typeface="Kobern" pitchFamily="2" charset="77"/>
                <a:cs typeface="Times New Roman" panose="02020603050405020304" pitchFamily="18" charset="0"/>
              </a:rPr>
              <a:t>(Conditions of Service) and Miscellaneous Provisions Act, 1955</a:t>
            </a:r>
            <a:endParaRPr lang="en-IN" sz="1300">
              <a:solidFill>
                <a:schemeClr val="bg1"/>
              </a:solidFill>
              <a:latin typeface="Kobern" pitchFamily="2" charset="77"/>
              <a:cs typeface="Times New Roman" panose="02020603050405020304" pitchFamily="18" charset="0"/>
            </a:endParaRPr>
          </a:p>
        </p:txBody>
      </p:sp>
      <p:sp>
        <p:nvSpPr>
          <p:cNvPr id="91" name="Rectangle 90">
            <a:extLst>
              <a:ext uri="{FF2B5EF4-FFF2-40B4-BE49-F238E27FC236}">
                <a16:creationId xmlns:a16="http://schemas.microsoft.com/office/drawing/2014/main" id="{E8687CEE-7B37-F148-BCBA-6F0EDE212EA3}"/>
              </a:ext>
            </a:extLst>
          </p:cNvPr>
          <p:cNvSpPr/>
          <p:nvPr/>
        </p:nvSpPr>
        <p:spPr>
          <a:xfrm>
            <a:off x="726498" y="2217400"/>
            <a:ext cx="1556836" cy="707886"/>
          </a:xfrm>
          <a:prstGeom prst="rect">
            <a:avLst/>
          </a:prstGeom>
        </p:spPr>
        <p:txBody>
          <a:bodyPr wrap="none">
            <a:spAutoFit/>
          </a:bodyPr>
          <a:lstStyle/>
          <a:p>
            <a:pPr algn="r" latinLnBrk="0" hangingPunct="0"/>
            <a:r>
              <a:rPr lang="en-US" sz="2000" b="1">
                <a:solidFill>
                  <a:schemeClr val="bg2"/>
                </a:solidFill>
                <a:latin typeface="Kobern ExtraBold" pitchFamily="2" charset="77"/>
              </a:rPr>
              <a:t>LAWS </a:t>
            </a:r>
            <a:br>
              <a:rPr lang="en-US" sz="2000" b="1">
                <a:solidFill>
                  <a:schemeClr val="bg2"/>
                </a:solidFill>
                <a:latin typeface="Kobern ExtraBold" pitchFamily="2" charset="77"/>
              </a:rPr>
            </a:br>
            <a:r>
              <a:rPr lang="en-US" sz="2000" b="1">
                <a:solidFill>
                  <a:schemeClr val="bg2"/>
                </a:solidFill>
                <a:latin typeface="Kobern ExtraBold" pitchFamily="2" charset="77"/>
              </a:rPr>
              <a:t>SUBSUMED</a:t>
            </a:r>
          </a:p>
        </p:txBody>
      </p:sp>
      <p:cxnSp>
        <p:nvCxnSpPr>
          <p:cNvPr id="36" name="Straight Connector 35">
            <a:extLst>
              <a:ext uri="{FF2B5EF4-FFF2-40B4-BE49-F238E27FC236}">
                <a16:creationId xmlns:a16="http://schemas.microsoft.com/office/drawing/2014/main" id="{7E829237-A8C4-40C7-9ADF-392D2DF24662}"/>
              </a:ext>
            </a:extLst>
          </p:cNvPr>
          <p:cNvCxnSpPr>
            <a:cxnSpLocks/>
          </p:cNvCxnSpPr>
          <p:nvPr/>
        </p:nvCxnSpPr>
        <p:spPr>
          <a:xfrm>
            <a:off x="1499467" y="4525465"/>
            <a:ext cx="1909307" cy="0"/>
          </a:xfrm>
          <a:prstGeom prst="line">
            <a:avLst/>
          </a:prstGeom>
          <a:ln w="9525">
            <a:solidFill>
              <a:srgbClr val="00ABBD"/>
            </a:solidFill>
            <a:prstDash val="sysDot"/>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1F4AEC46-1028-4514-ADC9-C835E1D6CE6C}"/>
              </a:ext>
            </a:extLst>
          </p:cNvPr>
          <p:cNvSpPr/>
          <p:nvPr/>
        </p:nvSpPr>
        <p:spPr>
          <a:xfrm>
            <a:off x="3386806" y="4460020"/>
            <a:ext cx="138637" cy="138637"/>
          </a:xfrm>
          <a:prstGeom prst="ellipse">
            <a:avLst/>
          </a:prstGeom>
          <a:solidFill>
            <a:srgbClr val="00A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F9DF2FB0-F745-420C-8EB2-88B717A5F8EC}"/>
              </a:ext>
            </a:extLst>
          </p:cNvPr>
          <p:cNvCxnSpPr>
            <a:cxnSpLocks/>
          </p:cNvCxnSpPr>
          <p:nvPr/>
        </p:nvCxnSpPr>
        <p:spPr>
          <a:xfrm>
            <a:off x="688186" y="4855089"/>
            <a:ext cx="2799177" cy="0"/>
          </a:xfrm>
          <a:prstGeom prst="line">
            <a:avLst/>
          </a:prstGeom>
          <a:ln w="9525">
            <a:solidFill>
              <a:srgbClr val="F2A436"/>
            </a:solidFill>
            <a:prstDash val="sysDot"/>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7BDE633A-3409-4D43-B9F6-8ACCD27F2FC0}"/>
              </a:ext>
            </a:extLst>
          </p:cNvPr>
          <p:cNvSpPr/>
          <p:nvPr/>
        </p:nvSpPr>
        <p:spPr>
          <a:xfrm>
            <a:off x="3398529" y="4789650"/>
            <a:ext cx="138637" cy="138637"/>
          </a:xfrm>
          <a:prstGeom prst="ellipse">
            <a:avLst/>
          </a:prstGeom>
          <a:solidFill>
            <a:srgbClr val="F2A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26FC732F-0B23-4A22-B613-8829A8079328}"/>
              </a:ext>
            </a:extLst>
          </p:cNvPr>
          <p:cNvCxnSpPr>
            <a:cxnSpLocks/>
          </p:cNvCxnSpPr>
          <p:nvPr/>
        </p:nvCxnSpPr>
        <p:spPr>
          <a:xfrm>
            <a:off x="676463" y="224463"/>
            <a:ext cx="2799177" cy="0"/>
          </a:xfrm>
          <a:prstGeom prst="line">
            <a:avLst/>
          </a:prstGeom>
          <a:ln w="9525">
            <a:solidFill>
              <a:srgbClr val="F2A436"/>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57B6D9B-E614-4697-B552-730EA8C7B4FC}"/>
              </a:ext>
            </a:extLst>
          </p:cNvPr>
          <p:cNvCxnSpPr>
            <a:cxnSpLocks/>
          </p:cNvCxnSpPr>
          <p:nvPr/>
        </p:nvCxnSpPr>
        <p:spPr>
          <a:xfrm>
            <a:off x="1487745" y="527896"/>
            <a:ext cx="1909307" cy="0"/>
          </a:xfrm>
          <a:prstGeom prst="line">
            <a:avLst/>
          </a:prstGeom>
          <a:ln w="9525">
            <a:solidFill>
              <a:srgbClr val="00ABBD"/>
            </a:solidFill>
            <a:prstDash val="sysDot"/>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E0492DCB-A012-4C0F-AF49-F108BB2503FB}"/>
              </a:ext>
            </a:extLst>
          </p:cNvPr>
          <p:cNvSpPr/>
          <p:nvPr/>
        </p:nvSpPr>
        <p:spPr>
          <a:xfrm>
            <a:off x="3410253" y="474173"/>
            <a:ext cx="138637" cy="138637"/>
          </a:xfrm>
          <a:prstGeom prst="ellipse">
            <a:avLst/>
          </a:prstGeom>
          <a:solidFill>
            <a:srgbClr val="00A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DEF6C749-C929-4A45-95E1-1BCB642DBDCB}"/>
              </a:ext>
            </a:extLst>
          </p:cNvPr>
          <p:cNvSpPr/>
          <p:nvPr/>
        </p:nvSpPr>
        <p:spPr>
          <a:xfrm>
            <a:off x="3421975" y="159027"/>
            <a:ext cx="138637" cy="138637"/>
          </a:xfrm>
          <a:prstGeom prst="ellipse">
            <a:avLst/>
          </a:prstGeom>
          <a:solidFill>
            <a:srgbClr val="F2A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F0E77E0-79D5-4FC6-832F-351FFFD752FA}"/>
              </a:ext>
            </a:extLst>
          </p:cNvPr>
          <p:cNvSpPr/>
          <p:nvPr/>
        </p:nvSpPr>
        <p:spPr>
          <a:xfrm>
            <a:off x="3525441" y="72527"/>
            <a:ext cx="1880451" cy="292388"/>
          </a:xfrm>
          <a:prstGeom prst="rect">
            <a:avLst/>
          </a:prstGeom>
        </p:spPr>
        <p:txBody>
          <a:bodyPr wrap="none">
            <a:spAutoFit/>
          </a:bodyPr>
          <a:lstStyle/>
          <a:p>
            <a:pPr lvl="0"/>
            <a:r>
              <a:rPr lang="en-US" sz="1300">
                <a:solidFill>
                  <a:schemeClr val="bg1"/>
                </a:solidFill>
                <a:latin typeface="Kobern" pitchFamily="2" charset="77"/>
                <a:cs typeface="Times New Roman" panose="02020603050405020304" pitchFamily="18" charset="0"/>
              </a:rPr>
              <a:t>The Factories Act, 1948</a:t>
            </a:r>
            <a:endParaRPr lang="en-IN" sz="1300">
              <a:solidFill>
                <a:schemeClr val="bg1"/>
              </a:solidFill>
              <a:latin typeface="Kobern" pitchFamily="2" charset="77"/>
            </a:endParaRPr>
          </a:p>
        </p:txBody>
      </p:sp>
      <p:sp>
        <p:nvSpPr>
          <p:cNvPr id="49" name="Rectangle 48">
            <a:extLst>
              <a:ext uri="{FF2B5EF4-FFF2-40B4-BE49-F238E27FC236}">
                <a16:creationId xmlns:a16="http://schemas.microsoft.com/office/drawing/2014/main" id="{DDF7FD66-2BD3-43AE-9CEA-D342DB96A776}"/>
              </a:ext>
            </a:extLst>
          </p:cNvPr>
          <p:cNvSpPr/>
          <p:nvPr/>
        </p:nvSpPr>
        <p:spPr>
          <a:xfrm>
            <a:off x="3525442" y="361049"/>
            <a:ext cx="4284763" cy="292388"/>
          </a:xfrm>
          <a:prstGeom prst="rect">
            <a:avLst/>
          </a:prstGeom>
        </p:spPr>
        <p:txBody>
          <a:bodyPr wrap="none">
            <a:spAutoFit/>
          </a:bodyPr>
          <a:lstStyle/>
          <a:p>
            <a:pPr lvl="0"/>
            <a:r>
              <a:rPr lang="en-US" sz="1300">
                <a:solidFill>
                  <a:schemeClr val="bg1"/>
                </a:solidFill>
                <a:latin typeface="Kobern" pitchFamily="2" charset="77"/>
                <a:cs typeface="Times New Roman" panose="02020603050405020304" pitchFamily="18" charset="0"/>
              </a:rPr>
              <a:t>The Contract </a:t>
            </a:r>
            <a:r>
              <a:rPr lang="en-US" sz="1300" err="1">
                <a:solidFill>
                  <a:schemeClr val="bg1"/>
                </a:solidFill>
                <a:latin typeface="Kobern" pitchFamily="2" charset="77"/>
                <a:cs typeface="Times New Roman" panose="02020603050405020304" pitchFamily="18" charset="0"/>
              </a:rPr>
              <a:t>Labour</a:t>
            </a:r>
            <a:r>
              <a:rPr lang="en-US" sz="1300">
                <a:solidFill>
                  <a:schemeClr val="bg1"/>
                </a:solidFill>
                <a:latin typeface="Kobern" pitchFamily="2" charset="77"/>
                <a:cs typeface="Times New Roman" panose="02020603050405020304" pitchFamily="18" charset="0"/>
              </a:rPr>
              <a:t> (Regulation and Abolition) Act, 1970</a:t>
            </a:r>
            <a:endParaRPr lang="en-IN" sz="1300">
              <a:solidFill>
                <a:schemeClr val="bg1"/>
              </a:solidFill>
              <a:latin typeface="Kobern" pitchFamily="2" charset="77"/>
            </a:endParaRPr>
          </a:p>
        </p:txBody>
      </p:sp>
      <p:sp>
        <p:nvSpPr>
          <p:cNvPr id="50" name="Rectangle 49">
            <a:extLst>
              <a:ext uri="{FF2B5EF4-FFF2-40B4-BE49-F238E27FC236}">
                <a16:creationId xmlns:a16="http://schemas.microsoft.com/office/drawing/2014/main" id="{CF79A003-72A7-44E6-AAEC-0A3D3535E25A}"/>
              </a:ext>
            </a:extLst>
          </p:cNvPr>
          <p:cNvSpPr/>
          <p:nvPr/>
        </p:nvSpPr>
        <p:spPr>
          <a:xfrm>
            <a:off x="3525441" y="4373048"/>
            <a:ext cx="5054589" cy="292388"/>
          </a:xfrm>
          <a:prstGeom prst="rect">
            <a:avLst/>
          </a:prstGeom>
        </p:spPr>
        <p:txBody>
          <a:bodyPr wrap="none">
            <a:spAutoFit/>
          </a:bodyPr>
          <a:lstStyle/>
          <a:p>
            <a:pPr lvl="0"/>
            <a:r>
              <a:rPr lang="en-US" sz="1300">
                <a:solidFill>
                  <a:schemeClr val="bg1"/>
                </a:solidFill>
                <a:latin typeface="Kobern" pitchFamily="2" charset="77"/>
                <a:cs typeface="Times New Roman" panose="02020603050405020304" pitchFamily="18" charset="0"/>
              </a:rPr>
              <a:t>The Beedi and Cigar Workers (Conditions of Employment) Act, 1966</a:t>
            </a:r>
            <a:endParaRPr lang="en-IN" sz="1300">
              <a:solidFill>
                <a:schemeClr val="bg1"/>
              </a:solidFill>
              <a:latin typeface="Kobern" pitchFamily="2" charset="77"/>
            </a:endParaRPr>
          </a:p>
        </p:txBody>
      </p:sp>
      <p:sp>
        <p:nvSpPr>
          <p:cNvPr id="53" name="Rectangle 52">
            <a:extLst>
              <a:ext uri="{FF2B5EF4-FFF2-40B4-BE49-F238E27FC236}">
                <a16:creationId xmlns:a16="http://schemas.microsoft.com/office/drawing/2014/main" id="{72F29238-C1D7-4327-8025-0B7D8C135428}"/>
              </a:ext>
            </a:extLst>
          </p:cNvPr>
          <p:cNvSpPr/>
          <p:nvPr/>
        </p:nvSpPr>
        <p:spPr>
          <a:xfrm>
            <a:off x="3530697" y="4693612"/>
            <a:ext cx="4279441" cy="292388"/>
          </a:xfrm>
          <a:prstGeom prst="rect">
            <a:avLst/>
          </a:prstGeom>
        </p:spPr>
        <p:txBody>
          <a:bodyPr wrap="none">
            <a:spAutoFit/>
          </a:bodyPr>
          <a:lstStyle/>
          <a:p>
            <a:pPr lvl="0"/>
            <a:r>
              <a:rPr lang="en-US" sz="1300">
                <a:solidFill>
                  <a:schemeClr val="bg1"/>
                </a:solidFill>
                <a:latin typeface="Kobern" pitchFamily="2" charset="77"/>
                <a:cs typeface="Times New Roman" panose="02020603050405020304" pitchFamily="18" charset="0"/>
              </a:rPr>
              <a:t>The Cine Workers and Cinema Theatre Workers Act, 1981</a:t>
            </a:r>
            <a:endParaRPr lang="en-IN" sz="1300">
              <a:solidFill>
                <a:schemeClr val="bg1"/>
              </a:solidFill>
              <a:latin typeface="Kobern" pitchFamily="2" charset="77"/>
            </a:endParaRPr>
          </a:p>
        </p:txBody>
      </p:sp>
    </p:spTree>
    <p:extLst>
      <p:ext uri="{BB962C8B-B14F-4D97-AF65-F5344CB8AC3E}">
        <p14:creationId xmlns:p14="http://schemas.microsoft.com/office/powerpoint/2010/main" val="3662090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2752C-3648-9828-14D7-E480D145164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7B130CD-97E9-B7C4-0C30-54C930471A1B}"/>
              </a:ext>
            </a:extLst>
          </p:cNvPr>
          <p:cNvSpPr>
            <a:spLocks noGrp="1"/>
          </p:cNvSpPr>
          <p:nvPr>
            <p:ph type="body" sz="quarter" idx="11"/>
          </p:nvPr>
        </p:nvSpPr>
        <p:spPr/>
        <p:txBody>
          <a:bodyPr/>
          <a:lstStyle/>
          <a:p>
            <a:pPr marL="0" indent="0">
              <a:buNone/>
            </a:pPr>
            <a:r>
              <a:rPr lang="en-US" altLang="ko-KR" dirty="0">
                <a:solidFill>
                  <a:srgbClr val="F26629"/>
                </a:solidFill>
              </a:rPr>
              <a:t>APPLICABILITY</a:t>
            </a:r>
          </a:p>
          <a:p>
            <a:r>
              <a:rPr lang="en-IN" altLang="ko-KR" sz="1500" dirty="0"/>
              <a:t>Every commercial establishment – 10 or more workers</a:t>
            </a:r>
          </a:p>
          <a:p>
            <a:r>
              <a:rPr lang="en-US" altLang="ko-KR" sz="1500" dirty="0"/>
              <a:t>Contract </a:t>
            </a:r>
            <a:r>
              <a:rPr lang="en-US" altLang="ko-KR" sz="1500" dirty="0" err="1"/>
              <a:t>labour</a:t>
            </a:r>
            <a:r>
              <a:rPr lang="en-US" altLang="ko-KR" sz="1500" dirty="0"/>
              <a:t> employed through contractor in the offices of the CG/SG</a:t>
            </a:r>
            <a:endParaRPr lang="en-IN" altLang="ko-KR" sz="1500" dirty="0"/>
          </a:p>
          <a:p>
            <a:r>
              <a:rPr lang="en-IN" altLang="ko-KR" sz="1500" dirty="0"/>
              <a:t>Additional compliance under state shop and establishment Acts ? Conflict ?</a:t>
            </a:r>
          </a:p>
          <a:p>
            <a:r>
              <a:rPr lang="en-IN" altLang="ko-KR" sz="1500" dirty="0"/>
              <a:t>Appropriate Governments – State (except in some specific cases where it is the CG)</a:t>
            </a:r>
          </a:p>
          <a:p>
            <a:pPr marL="0" indent="0">
              <a:buNone/>
            </a:pPr>
            <a:endParaRPr lang="en-IN" altLang="ko-KR" sz="1500" dirty="0"/>
          </a:p>
          <a:p>
            <a:pPr marL="0" indent="0">
              <a:buNone/>
            </a:pPr>
            <a:r>
              <a:rPr lang="en-US" altLang="ko-KR" dirty="0">
                <a:solidFill>
                  <a:srgbClr val="F26629"/>
                </a:solidFill>
              </a:rPr>
              <a:t>KEY CONCEPTS</a:t>
            </a:r>
            <a:endParaRPr lang="en-US" altLang="ko-KR" dirty="0"/>
          </a:p>
        </p:txBody>
      </p:sp>
      <p:sp>
        <p:nvSpPr>
          <p:cNvPr id="2" name="Text Placeholder 1">
            <a:extLst>
              <a:ext uri="{FF2B5EF4-FFF2-40B4-BE49-F238E27FC236}">
                <a16:creationId xmlns:a16="http://schemas.microsoft.com/office/drawing/2014/main" id="{D98EA549-DE9B-AB8E-F3AF-953513FDD780}"/>
              </a:ext>
            </a:extLst>
          </p:cNvPr>
          <p:cNvSpPr>
            <a:spLocks noGrp="1"/>
          </p:cNvSpPr>
          <p:nvPr>
            <p:ph type="body" sz="quarter" idx="13"/>
          </p:nvPr>
        </p:nvSpPr>
        <p:spPr/>
        <p:txBody>
          <a:bodyPr/>
          <a:lstStyle/>
          <a:p>
            <a:r>
              <a:rPr lang="en-US"/>
              <a:t>APPLICABILTY AND KEY CONCEPTS</a:t>
            </a:r>
          </a:p>
        </p:txBody>
      </p:sp>
      <p:sp>
        <p:nvSpPr>
          <p:cNvPr id="5" name="Rounded Rectangle 4">
            <a:extLst>
              <a:ext uri="{FF2B5EF4-FFF2-40B4-BE49-F238E27FC236}">
                <a16:creationId xmlns:a16="http://schemas.microsoft.com/office/drawing/2014/main" id="{DA8BECED-1B34-60D7-CCDA-7903E8282AD7}"/>
              </a:ext>
            </a:extLst>
          </p:cNvPr>
          <p:cNvSpPr/>
          <p:nvPr/>
        </p:nvSpPr>
        <p:spPr>
          <a:xfrm>
            <a:off x="232638" y="3186259"/>
            <a:ext cx="1398200" cy="725864"/>
          </a:xfrm>
          <a:prstGeom prst="roundRect">
            <a:avLst>
              <a:gd name="adj" fmla="val 5556"/>
            </a:avLst>
          </a:prstGeom>
          <a:noFill/>
          <a:ln w="9525">
            <a:solidFill>
              <a:srgbClr val="44B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N" sz="1400" b="1" dirty="0">
                <a:solidFill>
                  <a:schemeClr val="bg2"/>
                </a:solidFill>
                <a:latin typeface="Kobern ExtraBold" pitchFamily="2" charset="77"/>
              </a:rPr>
              <a:t>Establishment</a:t>
            </a:r>
          </a:p>
        </p:txBody>
      </p:sp>
      <p:cxnSp>
        <p:nvCxnSpPr>
          <p:cNvPr id="8" name="Straight Connector 7">
            <a:extLst>
              <a:ext uri="{FF2B5EF4-FFF2-40B4-BE49-F238E27FC236}">
                <a16:creationId xmlns:a16="http://schemas.microsoft.com/office/drawing/2014/main" id="{D86321E7-DFCC-05D4-5409-69155CAE2734}"/>
              </a:ext>
            </a:extLst>
          </p:cNvPr>
          <p:cNvCxnSpPr>
            <a:cxnSpLocks/>
          </p:cNvCxnSpPr>
          <p:nvPr/>
        </p:nvCxnSpPr>
        <p:spPr>
          <a:xfrm>
            <a:off x="1816006" y="3029798"/>
            <a:ext cx="199465" cy="0"/>
          </a:xfrm>
          <a:prstGeom prst="line">
            <a:avLst/>
          </a:prstGeom>
          <a:ln w="9525">
            <a:solidFill>
              <a:srgbClr val="F2A436"/>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7CAC192-4BB4-1202-B354-841C1988D915}"/>
              </a:ext>
            </a:extLst>
          </p:cNvPr>
          <p:cNvCxnSpPr>
            <a:cxnSpLocks/>
          </p:cNvCxnSpPr>
          <p:nvPr/>
        </p:nvCxnSpPr>
        <p:spPr>
          <a:xfrm flipV="1">
            <a:off x="1810329" y="3026003"/>
            <a:ext cx="0" cy="1046376"/>
          </a:xfrm>
          <a:prstGeom prst="line">
            <a:avLst/>
          </a:prstGeom>
          <a:ln w="9525">
            <a:solidFill>
              <a:srgbClr val="F2A436"/>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BA8D7F6-8E7E-736B-CC9D-0DB1584F872D}"/>
              </a:ext>
            </a:extLst>
          </p:cNvPr>
          <p:cNvCxnSpPr>
            <a:cxnSpLocks/>
          </p:cNvCxnSpPr>
          <p:nvPr/>
        </p:nvCxnSpPr>
        <p:spPr>
          <a:xfrm>
            <a:off x="1640154" y="3549191"/>
            <a:ext cx="160366" cy="0"/>
          </a:xfrm>
          <a:prstGeom prst="line">
            <a:avLst/>
          </a:prstGeom>
          <a:ln w="9525">
            <a:solidFill>
              <a:srgbClr val="F2A436"/>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8900E52-A7F4-0C2D-01BA-E411F81251E5}"/>
              </a:ext>
            </a:extLst>
          </p:cNvPr>
          <p:cNvCxnSpPr>
            <a:cxnSpLocks/>
          </p:cNvCxnSpPr>
          <p:nvPr/>
        </p:nvCxnSpPr>
        <p:spPr>
          <a:xfrm>
            <a:off x="1808442" y="4082095"/>
            <a:ext cx="199465" cy="0"/>
          </a:xfrm>
          <a:prstGeom prst="line">
            <a:avLst/>
          </a:prstGeom>
          <a:ln w="9525">
            <a:solidFill>
              <a:srgbClr val="F2A436"/>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8518DB5-13FD-9BDF-46B9-8921AAF497FB}"/>
              </a:ext>
            </a:extLst>
          </p:cNvPr>
          <p:cNvSpPr txBox="1"/>
          <p:nvPr/>
        </p:nvSpPr>
        <p:spPr>
          <a:xfrm>
            <a:off x="2036190" y="2780905"/>
            <a:ext cx="1986085" cy="492443"/>
          </a:xfrm>
          <a:prstGeom prst="rect">
            <a:avLst/>
          </a:prstGeom>
          <a:noFill/>
        </p:spPr>
        <p:txBody>
          <a:bodyPr wrap="square" rtlCol="0">
            <a:spAutoFit/>
          </a:bodyPr>
          <a:lstStyle/>
          <a:p>
            <a:r>
              <a:rPr lang="en-IN" sz="1300" dirty="0">
                <a:solidFill>
                  <a:schemeClr val="bg1"/>
                </a:solidFill>
                <a:latin typeface="Kobern" pitchFamily="2" charset="77"/>
                <a:cs typeface="Times New Roman" panose="02020603050405020304" pitchFamily="18" charset="0"/>
              </a:rPr>
              <a:t>Industry, trade, business </a:t>
            </a:r>
          </a:p>
          <a:p>
            <a:r>
              <a:rPr lang="en-IN" sz="1300" dirty="0">
                <a:solidFill>
                  <a:schemeClr val="bg1"/>
                </a:solidFill>
                <a:latin typeface="Kobern" pitchFamily="2" charset="77"/>
                <a:cs typeface="Times New Roman" panose="02020603050405020304" pitchFamily="18" charset="0"/>
              </a:rPr>
              <a:t>carried</a:t>
            </a:r>
          </a:p>
        </p:txBody>
      </p:sp>
      <p:sp>
        <p:nvSpPr>
          <p:cNvPr id="22" name="TextBox 21">
            <a:extLst>
              <a:ext uri="{FF2B5EF4-FFF2-40B4-BE49-F238E27FC236}">
                <a16:creationId xmlns:a16="http://schemas.microsoft.com/office/drawing/2014/main" id="{A2A91DAD-0AB2-D2F1-0FB0-BB4C5FE9A7EC}"/>
              </a:ext>
            </a:extLst>
          </p:cNvPr>
          <p:cNvSpPr txBox="1"/>
          <p:nvPr/>
        </p:nvSpPr>
        <p:spPr>
          <a:xfrm>
            <a:off x="2036189" y="3843812"/>
            <a:ext cx="2185854" cy="492443"/>
          </a:xfrm>
          <a:prstGeom prst="rect">
            <a:avLst/>
          </a:prstGeom>
          <a:noFill/>
        </p:spPr>
        <p:txBody>
          <a:bodyPr wrap="square" rtlCol="0">
            <a:spAutoFit/>
          </a:bodyPr>
          <a:lstStyle/>
          <a:p>
            <a:pPr lvl="0"/>
            <a:r>
              <a:rPr lang="en-GB" sz="1300" dirty="0">
                <a:solidFill>
                  <a:schemeClr val="bg1"/>
                </a:solidFill>
                <a:latin typeface="Kobern" pitchFamily="2" charset="77"/>
                <a:cs typeface="Times New Roman" panose="02020603050405020304" pitchFamily="18" charset="0"/>
              </a:rPr>
              <a:t>Factory, </a:t>
            </a:r>
            <a:r>
              <a:rPr lang="en-GB" sz="1300" b="1" dirty="0">
                <a:solidFill>
                  <a:schemeClr val="bg1"/>
                </a:solidFill>
                <a:latin typeface="Kobern" pitchFamily="2" charset="77"/>
                <a:cs typeface="Times New Roman" panose="02020603050405020304" pitchFamily="18" charset="0"/>
              </a:rPr>
              <a:t>mine</a:t>
            </a:r>
            <a:r>
              <a:rPr lang="en-GB" sz="1300" dirty="0">
                <a:solidFill>
                  <a:schemeClr val="bg1"/>
                </a:solidFill>
                <a:latin typeface="Kobern" pitchFamily="2" charset="77"/>
                <a:cs typeface="Times New Roman" panose="02020603050405020304" pitchFamily="18" charset="0"/>
              </a:rPr>
              <a:t>, port, building and construction work etc.</a:t>
            </a:r>
          </a:p>
        </p:txBody>
      </p:sp>
      <p:sp>
        <p:nvSpPr>
          <p:cNvPr id="32" name="Rounded Rectangle 31">
            <a:extLst>
              <a:ext uri="{FF2B5EF4-FFF2-40B4-BE49-F238E27FC236}">
                <a16:creationId xmlns:a16="http://schemas.microsoft.com/office/drawing/2014/main" id="{9F7B4144-1B2A-CBDC-8054-9AE8D3030B1A}"/>
              </a:ext>
            </a:extLst>
          </p:cNvPr>
          <p:cNvSpPr/>
          <p:nvPr/>
        </p:nvSpPr>
        <p:spPr>
          <a:xfrm>
            <a:off x="4716016" y="3186259"/>
            <a:ext cx="1291470" cy="725864"/>
          </a:xfrm>
          <a:prstGeom prst="roundRect">
            <a:avLst>
              <a:gd name="adj" fmla="val 5556"/>
            </a:avLst>
          </a:prstGeom>
          <a:noFill/>
          <a:ln w="9525">
            <a:solidFill>
              <a:srgbClr val="44B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a:solidFill>
                  <a:schemeClr val="bg2"/>
                </a:solidFill>
                <a:latin typeface="Kobern ExtraBold" pitchFamily="2" charset="77"/>
              </a:rPr>
              <a:t>Worker</a:t>
            </a:r>
          </a:p>
        </p:txBody>
      </p:sp>
      <p:cxnSp>
        <p:nvCxnSpPr>
          <p:cNvPr id="33" name="Straight Connector 32">
            <a:extLst>
              <a:ext uri="{FF2B5EF4-FFF2-40B4-BE49-F238E27FC236}">
                <a16:creationId xmlns:a16="http://schemas.microsoft.com/office/drawing/2014/main" id="{0727338C-8AC9-1583-CF88-6C9DDB4435BA}"/>
              </a:ext>
            </a:extLst>
          </p:cNvPr>
          <p:cNvCxnSpPr>
            <a:cxnSpLocks/>
          </p:cNvCxnSpPr>
          <p:nvPr/>
        </p:nvCxnSpPr>
        <p:spPr>
          <a:xfrm>
            <a:off x="6192655" y="3029798"/>
            <a:ext cx="199465" cy="0"/>
          </a:xfrm>
          <a:prstGeom prst="line">
            <a:avLst/>
          </a:prstGeom>
          <a:ln w="9525">
            <a:solidFill>
              <a:srgbClr val="F2A436"/>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EE68123-416F-BB1E-7641-09991B1687F9}"/>
              </a:ext>
            </a:extLst>
          </p:cNvPr>
          <p:cNvCxnSpPr>
            <a:cxnSpLocks/>
          </p:cNvCxnSpPr>
          <p:nvPr/>
        </p:nvCxnSpPr>
        <p:spPr>
          <a:xfrm flipV="1">
            <a:off x="6186978" y="3026003"/>
            <a:ext cx="0" cy="1046376"/>
          </a:xfrm>
          <a:prstGeom prst="line">
            <a:avLst/>
          </a:prstGeom>
          <a:ln w="9525">
            <a:solidFill>
              <a:srgbClr val="F2A436"/>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43A3D42-56B1-7593-71F5-3BA9F0A2B30A}"/>
              </a:ext>
            </a:extLst>
          </p:cNvPr>
          <p:cNvCxnSpPr>
            <a:cxnSpLocks/>
          </p:cNvCxnSpPr>
          <p:nvPr/>
        </p:nvCxnSpPr>
        <p:spPr>
          <a:xfrm>
            <a:off x="6016803" y="3549191"/>
            <a:ext cx="160366" cy="0"/>
          </a:xfrm>
          <a:prstGeom prst="line">
            <a:avLst/>
          </a:prstGeom>
          <a:ln w="9525">
            <a:solidFill>
              <a:srgbClr val="F2A436"/>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0B2249C-1C22-6A05-8BC1-4346C5AB6293}"/>
              </a:ext>
            </a:extLst>
          </p:cNvPr>
          <p:cNvCxnSpPr>
            <a:cxnSpLocks/>
          </p:cNvCxnSpPr>
          <p:nvPr/>
        </p:nvCxnSpPr>
        <p:spPr>
          <a:xfrm>
            <a:off x="6185091" y="4082095"/>
            <a:ext cx="199465" cy="0"/>
          </a:xfrm>
          <a:prstGeom prst="line">
            <a:avLst/>
          </a:prstGeom>
          <a:ln w="9525">
            <a:solidFill>
              <a:srgbClr val="F2A436"/>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8DB8A316-701B-664B-CE51-2EAE8E32E37F}"/>
              </a:ext>
            </a:extLst>
          </p:cNvPr>
          <p:cNvSpPr txBox="1"/>
          <p:nvPr/>
        </p:nvSpPr>
        <p:spPr>
          <a:xfrm>
            <a:off x="6412838" y="2487394"/>
            <a:ext cx="1986091" cy="692497"/>
          </a:xfrm>
          <a:prstGeom prst="rect">
            <a:avLst/>
          </a:prstGeom>
          <a:noFill/>
        </p:spPr>
        <p:txBody>
          <a:bodyPr wrap="square" rtlCol="0">
            <a:spAutoFit/>
          </a:bodyPr>
          <a:lstStyle/>
          <a:p>
            <a:r>
              <a:rPr lang="en-US" sz="1300">
                <a:solidFill>
                  <a:schemeClr val="bg1"/>
                </a:solidFill>
                <a:latin typeface="Kobern" pitchFamily="2" charset="77"/>
                <a:cs typeface="Times New Roman" panose="02020603050405020304" pitchFamily="18" charset="0"/>
              </a:rPr>
              <a:t>manual, unskilled, skilled, technical, operational,        clerical or supervisory</a:t>
            </a:r>
            <a:endParaRPr lang="en-IN" sz="1300">
              <a:solidFill>
                <a:schemeClr val="bg1"/>
              </a:solidFill>
              <a:latin typeface="Kobern" pitchFamily="2" charset="77"/>
              <a:cs typeface="Times New Roman" panose="02020603050405020304" pitchFamily="18" charset="0"/>
            </a:endParaRPr>
          </a:p>
        </p:txBody>
      </p:sp>
      <p:sp>
        <p:nvSpPr>
          <p:cNvPr id="40" name="TextBox 39">
            <a:extLst>
              <a:ext uri="{FF2B5EF4-FFF2-40B4-BE49-F238E27FC236}">
                <a16:creationId xmlns:a16="http://schemas.microsoft.com/office/drawing/2014/main" id="{C5D9A786-252D-C970-C303-4FED2B9531B5}"/>
              </a:ext>
            </a:extLst>
          </p:cNvPr>
          <p:cNvSpPr txBox="1"/>
          <p:nvPr/>
        </p:nvSpPr>
        <p:spPr>
          <a:xfrm>
            <a:off x="6412838" y="3219423"/>
            <a:ext cx="2407299" cy="692497"/>
          </a:xfrm>
          <a:prstGeom prst="rect">
            <a:avLst/>
          </a:prstGeom>
          <a:noFill/>
        </p:spPr>
        <p:txBody>
          <a:bodyPr wrap="square" rtlCol="0">
            <a:spAutoFit/>
          </a:bodyPr>
          <a:lstStyle/>
          <a:p>
            <a:pPr lvl="0"/>
            <a:r>
              <a:rPr lang="en-IN" sz="1300">
                <a:solidFill>
                  <a:schemeClr val="bg1"/>
                </a:solidFill>
                <a:latin typeface="Kobern" pitchFamily="2" charset="77"/>
                <a:cs typeface="Times New Roman" panose="02020603050405020304" pitchFamily="18" charset="0"/>
              </a:rPr>
              <a:t>Excludes: </a:t>
            </a:r>
          </a:p>
          <a:p>
            <a:pPr lvl="0"/>
            <a:r>
              <a:rPr lang="en-IN" sz="1300">
                <a:solidFill>
                  <a:schemeClr val="bg1"/>
                </a:solidFill>
                <a:latin typeface="Kobern" pitchFamily="2" charset="77"/>
                <a:cs typeface="Times New Roman" panose="02020603050405020304" pitchFamily="18" charset="0"/>
              </a:rPr>
              <a:t>- managerial or administrative</a:t>
            </a:r>
          </a:p>
          <a:p>
            <a:pPr lvl="0"/>
            <a:r>
              <a:rPr lang="en-IN" sz="1300">
                <a:solidFill>
                  <a:schemeClr val="bg1"/>
                </a:solidFill>
                <a:latin typeface="Kobern" pitchFamily="2" charset="77"/>
                <a:cs typeface="Times New Roman" panose="02020603050405020304" pitchFamily="18" charset="0"/>
              </a:rPr>
              <a:t>capacity</a:t>
            </a:r>
          </a:p>
        </p:txBody>
      </p:sp>
      <p:cxnSp>
        <p:nvCxnSpPr>
          <p:cNvPr id="23" name="Straight Connector 22">
            <a:extLst>
              <a:ext uri="{FF2B5EF4-FFF2-40B4-BE49-F238E27FC236}">
                <a16:creationId xmlns:a16="http://schemas.microsoft.com/office/drawing/2014/main" id="{8CD75805-93E2-5901-579B-0864790B93A1}"/>
              </a:ext>
            </a:extLst>
          </p:cNvPr>
          <p:cNvCxnSpPr>
            <a:cxnSpLocks/>
          </p:cNvCxnSpPr>
          <p:nvPr/>
        </p:nvCxnSpPr>
        <p:spPr>
          <a:xfrm>
            <a:off x="6213312" y="3545870"/>
            <a:ext cx="199465" cy="0"/>
          </a:xfrm>
          <a:prstGeom prst="line">
            <a:avLst/>
          </a:prstGeom>
          <a:ln w="9525">
            <a:solidFill>
              <a:srgbClr val="F2A436"/>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2A7F57C-D514-69B5-CD6B-D65C010F5A40}"/>
              </a:ext>
            </a:extLst>
          </p:cNvPr>
          <p:cNvSpPr txBox="1"/>
          <p:nvPr/>
        </p:nvSpPr>
        <p:spPr>
          <a:xfrm>
            <a:off x="6441061" y="3939772"/>
            <a:ext cx="2185853" cy="492443"/>
          </a:xfrm>
          <a:prstGeom prst="rect">
            <a:avLst/>
          </a:prstGeom>
          <a:noFill/>
        </p:spPr>
        <p:txBody>
          <a:bodyPr wrap="square" rtlCol="0">
            <a:spAutoFit/>
          </a:bodyPr>
          <a:lstStyle/>
          <a:p>
            <a:pPr lvl="0"/>
            <a:r>
              <a:rPr lang="en-US" sz="1300">
                <a:solidFill>
                  <a:schemeClr val="bg1"/>
                </a:solidFill>
                <a:latin typeface="Kobern" pitchFamily="2" charset="77"/>
                <a:cs typeface="Times New Roman" panose="02020603050405020304" pitchFamily="18" charset="0"/>
              </a:rPr>
              <a:t>- supervisory </a:t>
            </a:r>
            <a:r>
              <a:rPr lang="en-IN" sz="1300">
                <a:solidFill>
                  <a:schemeClr val="bg1"/>
                </a:solidFill>
                <a:latin typeface="Kobern" pitchFamily="2" charset="77"/>
                <a:cs typeface="Times New Roman" panose="02020603050405020304" pitchFamily="18" charset="0"/>
              </a:rPr>
              <a:t>capacity – </a:t>
            </a:r>
          </a:p>
          <a:p>
            <a:pPr lvl="0"/>
            <a:r>
              <a:rPr lang="en-IN" sz="1300">
                <a:solidFill>
                  <a:schemeClr val="bg1"/>
                </a:solidFill>
                <a:latin typeface="Kobern" pitchFamily="2" charset="77"/>
                <a:cs typeface="Times New Roman" panose="02020603050405020304" pitchFamily="18" charset="0"/>
              </a:rPr>
              <a:t>More than INR 18000</a:t>
            </a:r>
          </a:p>
        </p:txBody>
      </p:sp>
      <p:sp>
        <p:nvSpPr>
          <p:cNvPr id="6" name="TextBox 5">
            <a:extLst>
              <a:ext uri="{FF2B5EF4-FFF2-40B4-BE49-F238E27FC236}">
                <a16:creationId xmlns:a16="http://schemas.microsoft.com/office/drawing/2014/main" id="{C892FE2A-95F9-6396-B9BD-6C1D3D30E076}"/>
              </a:ext>
            </a:extLst>
          </p:cNvPr>
          <p:cNvSpPr txBox="1"/>
          <p:nvPr/>
        </p:nvSpPr>
        <p:spPr>
          <a:xfrm>
            <a:off x="273628" y="4451101"/>
            <a:ext cx="4572000" cy="492443"/>
          </a:xfrm>
          <a:prstGeom prst="rect">
            <a:avLst/>
          </a:prstGeom>
          <a:noFill/>
        </p:spPr>
        <p:txBody>
          <a:bodyPr wrap="square">
            <a:spAutoFit/>
          </a:bodyPr>
          <a:lstStyle/>
          <a:p>
            <a:pPr marL="285750" indent="-285750">
              <a:buFont typeface="Arial" panose="020B0604020202020204" pitchFamily="34" charset="0"/>
              <a:buChar char="•"/>
            </a:pPr>
            <a:r>
              <a:rPr lang="en-US" sz="1300" dirty="0">
                <a:solidFill>
                  <a:schemeClr val="bg1"/>
                </a:solidFill>
                <a:latin typeface="Kobern" pitchFamily="2" charset="77"/>
                <a:cs typeface="Times New Roman" panose="02020603050405020304" pitchFamily="18" charset="0"/>
              </a:rPr>
              <a:t>10 or more workers employed</a:t>
            </a:r>
          </a:p>
          <a:p>
            <a:pPr marL="285750" indent="-285750">
              <a:buFont typeface="Arial" panose="020B0604020202020204" pitchFamily="34" charset="0"/>
              <a:buChar char="•"/>
            </a:pPr>
            <a:r>
              <a:rPr lang="en-US" sz="1300" dirty="0">
                <a:solidFill>
                  <a:schemeClr val="bg1"/>
                </a:solidFill>
                <a:latin typeface="Kobern" pitchFamily="2" charset="77"/>
                <a:cs typeface="Times New Roman" panose="02020603050405020304" pitchFamily="18" charset="0"/>
              </a:rPr>
              <a:t>hazardous or life-threatening occupation (1 worker)</a:t>
            </a:r>
          </a:p>
        </p:txBody>
      </p:sp>
    </p:spTree>
    <p:extLst>
      <p:ext uri="{BB962C8B-B14F-4D97-AF65-F5344CB8AC3E}">
        <p14:creationId xmlns:p14="http://schemas.microsoft.com/office/powerpoint/2010/main" val="22982655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F3858F9-15C7-414F-A8A0-75D7D186B027}"/>
              </a:ext>
            </a:extLst>
          </p:cNvPr>
          <p:cNvSpPr>
            <a:spLocks noGrp="1"/>
          </p:cNvSpPr>
          <p:nvPr>
            <p:ph type="body" sz="quarter" idx="13"/>
          </p:nvPr>
        </p:nvSpPr>
        <p:spPr>
          <a:xfrm>
            <a:off x="223068" y="259646"/>
            <a:ext cx="8597082" cy="460507"/>
          </a:xfrm>
        </p:spPr>
        <p:txBody>
          <a:bodyPr/>
          <a:lstStyle/>
          <a:p>
            <a:pPr lvl="0"/>
            <a:r>
              <a:rPr lang="en-IN" altLang="ko-KR"/>
              <a:t>CHANGES IN THRESHOLDS</a:t>
            </a:r>
          </a:p>
        </p:txBody>
      </p:sp>
      <p:graphicFrame>
        <p:nvGraphicFramePr>
          <p:cNvPr id="7" name="Table 6">
            <a:extLst>
              <a:ext uri="{FF2B5EF4-FFF2-40B4-BE49-F238E27FC236}">
                <a16:creationId xmlns:a16="http://schemas.microsoft.com/office/drawing/2014/main" id="{F4DD4AC7-C8C7-EE45-866D-200A3F7229BD}"/>
              </a:ext>
            </a:extLst>
          </p:cNvPr>
          <p:cNvGraphicFramePr>
            <a:graphicFrameLocks noGrp="1"/>
          </p:cNvGraphicFramePr>
          <p:nvPr/>
        </p:nvGraphicFramePr>
        <p:xfrm>
          <a:off x="338669" y="993423"/>
          <a:ext cx="8656245" cy="3323384"/>
        </p:xfrm>
        <a:graphic>
          <a:graphicData uri="http://schemas.openxmlformats.org/drawingml/2006/table">
            <a:tbl>
              <a:tblPr firstRow="1" bandRow="1">
                <a:tableStyleId>{2D5ABB26-0587-4C30-8999-92F81FD0307C}</a:tableStyleId>
              </a:tblPr>
              <a:tblGrid>
                <a:gridCol w="1862665">
                  <a:extLst>
                    <a:ext uri="{9D8B030D-6E8A-4147-A177-3AD203B41FA5}">
                      <a16:colId xmlns:a16="http://schemas.microsoft.com/office/drawing/2014/main" val="3033767267"/>
                    </a:ext>
                  </a:extLst>
                </a:gridCol>
                <a:gridCol w="3160889">
                  <a:extLst>
                    <a:ext uri="{9D8B030D-6E8A-4147-A177-3AD203B41FA5}">
                      <a16:colId xmlns:a16="http://schemas.microsoft.com/office/drawing/2014/main" val="1463577077"/>
                    </a:ext>
                  </a:extLst>
                </a:gridCol>
                <a:gridCol w="3632691">
                  <a:extLst>
                    <a:ext uri="{9D8B030D-6E8A-4147-A177-3AD203B41FA5}">
                      <a16:colId xmlns:a16="http://schemas.microsoft.com/office/drawing/2014/main" val="1096806757"/>
                    </a:ext>
                  </a:extLst>
                </a:gridCol>
              </a:tblGrid>
              <a:tr h="440266">
                <a:tc>
                  <a:txBody>
                    <a:bodyPr/>
                    <a:lstStyle/>
                    <a:p>
                      <a:pPr marL="0" algn="l" defTabSz="1219170" rtl="0" eaLnBrk="1" latinLnBrk="1" hangingPunct="1">
                        <a:lnSpc>
                          <a:spcPct val="100000"/>
                        </a:lnSpc>
                        <a:spcAft>
                          <a:spcPts val="0"/>
                        </a:spcAft>
                      </a:pPr>
                      <a:r>
                        <a:rPr lang="en-US" sz="1400" b="1" i="0" kern="1200" cap="all" baseline="0">
                          <a:solidFill>
                            <a:srgbClr val="F3723B"/>
                          </a:solidFill>
                          <a:effectLst/>
                          <a:latin typeface="Kobern DemiBold" pitchFamily="2" charset="77"/>
                          <a:cs typeface="Times New Roman" panose="02020603050405020304" pitchFamily="18" charset="0"/>
                        </a:rPr>
                        <a:t>PARTICULARS</a:t>
                      </a:r>
                      <a:endParaRPr lang="en-IN" sz="1400" b="1" i="0" kern="1200" cap="all" baseline="0">
                        <a:solidFill>
                          <a:srgbClr val="F3723B"/>
                        </a:solidFill>
                        <a:effectLst/>
                        <a:latin typeface="Kobern DemiBold" pitchFamily="2" charset="77"/>
                        <a:cs typeface="Times New Roman" panose="02020603050405020304" pitchFamily="18" charset="0"/>
                      </a:endParaRPr>
                    </a:p>
                  </a:txBody>
                  <a:tcPr anchor="ct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tc>
                  <a:txBody>
                    <a:bodyPr/>
                    <a:lstStyle/>
                    <a:p>
                      <a:pPr marL="0" marR="0" lvl="0" indent="0" algn="l" defTabSz="1219170" rtl="0" eaLnBrk="1" fontAlgn="auto" latinLnBrk="1" hangingPunct="1">
                        <a:lnSpc>
                          <a:spcPct val="100000"/>
                        </a:lnSpc>
                        <a:spcBef>
                          <a:spcPts val="0"/>
                        </a:spcBef>
                        <a:spcAft>
                          <a:spcPts val="0"/>
                        </a:spcAft>
                        <a:buClrTx/>
                        <a:buSzTx/>
                        <a:buFontTx/>
                        <a:buNone/>
                        <a:tabLst/>
                        <a:defRPr/>
                      </a:pPr>
                      <a:r>
                        <a:rPr lang="en-US" sz="1400" b="1" i="0" kern="1200" cap="all" baseline="0" dirty="0">
                          <a:solidFill>
                            <a:srgbClr val="F3723B"/>
                          </a:solidFill>
                          <a:effectLst/>
                          <a:latin typeface="Kobern DemiBold" pitchFamily="2" charset="77"/>
                        </a:rPr>
                        <a:t>EXISTING </a:t>
                      </a:r>
                      <a:r>
                        <a:rPr lang="en-US" sz="1400" b="1" i="0" kern="1200" cap="all" baseline="0" dirty="0" err="1">
                          <a:solidFill>
                            <a:srgbClr val="F3723B"/>
                          </a:solidFill>
                          <a:effectLst/>
                          <a:latin typeface="Kobern DemiBold" pitchFamily="2" charset="77"/>
                        </a:rPr>
                        <a:t>labour</a:t>
                      </a:r>
                      <a:r>
                        <a:rPr lang="en-US" sz="1400" b="1" i="0" kern="1200" cap="all" baseline="0" dirty="0">
                          <a:solidFill>
                            <a:srgbClr val="F3723B"/>
                          </a:solidFill>
                          <a:effectLst/>
                          <a:latin typeface="Kobern DemiBold" pitchFamily="2" charset="77"/>
                        </a:rPr>
                        <a:t> laws</a:t>
                      </a:r>
                      <a:endParaRPr lang="en-IN" sz="1400" b="1" i="0" kern="1200" cap="all" baseline="0" dirty="0">
                        <a:solidFill>
                          <a:srgbClr val="F3723B"/>
                        </a:solidFill>
                        <a:effectLst/>
                        <a:latin typeface="Kobern DemiBold" pitchFamily="2" charset="77"/>
                        <a:cs typeface="Times New Roman" panose="02020603050405020304" pitchFamily="18" charset="0"/>
                      </a:endParaRPr>
                    </a:p>
                  </a:txBody>
                  <a:tcPr anchor="ct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tc>
                  <a:txBody>
                    <a:bodyPr/>
                    <a:lstStyle/>
                    <a:p>
                      <a:pPr marL="0" marR="0" lvl="0" indent="0" algn="l" defTabSz="1219170" rtl="0" eaLnBrk="1" fontAlgn="auto" latinLnBrk="1" hangingPunct="1">
                        <a:lnSpc>
                          <a:spcPct val="100000"/>
                        </a:lnSpc>
                        <a:spcBef>
                          <a:spcPts val="0"/>
                        </a:spcBef>
                        <a:spcAft>
                          <a:spcPts val="0"/>
                        </a:spcAft>
                        <a:buClrTx/>
                        <a:buSzTx/>
                        <a:buFontTx/>
                        <a:buNone/>
                        <a:tabLst/>
                        <a:defRPr/>
                      </a:pPr>
                      <a:r>
                        <a:rPr lang="en-US" sz="1400" b="1" i="0" kern="1200" cap="all" baseline="0" dirty="0">
                          <a:solidFill>
                            <a:srgbClr val="F3723B"/>
                          </a:solidFill>
                          <a:effectLst/>
                          <a:latin typeface="Kobern DemiBold" pitchFamily="2" charset="77"/>
                          <a:cs typeface="Times New Roman" panose="02020603050405020304" pitchFamily="18" charset="0"/>
                        </a:rPr>
                        <a:t>OSHW CODE</a:t>
                      </a:r>
                      <a:endParaRPr lang="en-IN" sz="1400" b="1" i="0" kern="1200" cap="all" baseline="0" dirty="0">
                        <a:solidFill>
                          <a:srgbClr val="F3723B"/>
                        </a:solidFill>
                        <a:effectLst/>
                        <a:latin typeface="Kobern DemiBold" pitchFamily="2" charset="77"/>
                        <a:cs typeface="Times New Roman" panose="02020603050405020304" pitchFamily="18" charset="0"/>
                      </a:endParaRPr>
                    </a:p>
                  </a:txBody>
                  <a:tcPr anchor="ct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extLst>
                  <a:ext uri="{0D108BD9-81ED-4DB2-BD59-A6C34878D82A}">
                    <a16:rowId xmlns:a16="http://schemas.microsoft.com/office/drawing/2014/main" val="3744247121"/>
                  </a:ext>
                </a:extLst>
              </a:tr>
              <a:tr h="462844">
                <a:tc>
                  <a:txBody>
                    <a:bodyPr/>
                    <a:lstStyle/>
                    <a:p>
                      <a:pPr marL="0" marR="0" indent="0" algn="l" defTabSz="914400" rtl="0" eaLnBrk="1" latinLnBrk="0" hangingPunct="0">
                        <a:lnSpc>
                          <a:spcPct val="100000"/>
                        </a:lnSpc>
                        <a:spcBef>
                          <a:spcPts val="0"/>
                        </a:spcBef>
                        <a:spcAft>
                          <a:spcPts val="0"/>
                        </a:spcAft>
                        <a:buFontTx/>
                        <a:buNone/>
                      </a:pPr>
                      <a:r>
                        <a:rPr lang="en-US" sz="1400" kern="1200">
                          <a:solidFill>
                            <a:schemeClr val="bg1">
                              <a:lumMod val="85000"/>
                            </a:schemeClr>
                          </a:solidFill>
                          <a:latin typeface="Kobern" pitchFamily="2" charset="77"/>
                          <a:ea typeface="+mn-ea"/>
                          <a:cs typeface="Times New Roman" panose="02020603050405020304" pitchFamily="18" charset="0"/>
                        </a:rPr>
                        <a:t>Establishment</a:t>
                      </a:r>
                    </a:p>
                  </a:txBody>
                  <a:tcPr marL="68532" marR="68532" marT="0" marB="0" anchor="ct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tc>
                  <a:txBody>
                    <a:bodyPr/>
                    <a:lstStyle/>
                    <a:p>
                      <a:pPr marL="0" marR="0" lvl="0" indent="0" algn="just" defTabSz="914400" rtl="0" eaLnBrk="1" fontAlgn="auto" latinLnBrk="0" hangingPunct="0">
                        <a:lnSpc>
                          <a:spcPct val="100000"/>
                        </a:lnSpc>
                        <a:spcBef>
                          <a:spcPts val="0"/>
                        </a:spcBef>
                        <a:spcAft>
                          <a:spcPts val="0"/>
                        </a:spcAft>
                        <a:buClrTx/>
                        <a:buSzTx/>
                        <a:buFontTx/>
                        <a:buNone/>
                        <a:tabLst/>
                        <a:defRPr/>
                      </a:pPr>
                      <a:r>
                        <a:rPr lang="en-US" sz="1400" kern="1200" dirty="0">
                          <a:solidFill>
                            <a:schemeClr val="bg1">
                              <a:lumMod val="85000"/>
                            </a:schemeClr>
                          </a:solidFill>
                          <a:latin typeface="Kobern" pitchFamily="2" charset="77"/>
                          <a:ea typeface="+mn-ea"/>
                          <a:cs typeface="Times New Roman" panose="02020603050405020304" pitchFamily="18" charset="0"/>
                        </a:rPr>
                        <a:t>General definition – work being carried on</a:t>
                      </a:r>
                    </a:p>
                  </a:txBody>
                  <a:tcPr marL="68532" marR="68532" marT="0" marB="0" anchor="ct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tc>
                  <a:txBody>
                    <a:bodyPr/>
                    <a:lstStyle/>
                    <a:p>
                      <a:pPr marL="0" marR="0" lvl="0" indent="0" algn="just" defTabSz="914400" rtl="0" eaLnBrk="1" fontAlgn="auto" latinLnBrk="0" hangingPunct="0">
                        <a:lnSpc>
                          <a:spcPct val="100000"/>
                        </a:lnSpc>
                        <a:spcBef>
                          <a:spcPts val="0"/>
                        </a:spcBef>
                        <a:spcAft>
                          <a:spcPts val="0"/>
                        </a:spcAft>
                        <a:buClrTx/>
                        <a:buSzTx/>
                        <a:buFontTx/>
                        <a:buNone/>
                        <a:tabLst/>
                        <a:defRPr/>
                      </a:pPr>
                      <a:r>
                        <a:rPr lang="en-US" sz="1400" kern="1200" dirty="0">
                          <a:solidFill>
                            <a:schemeClr val="bg1">
                              <a:lumMod val="85000"/>
                            </a:schemeClr>
                          </a:solidFill>
                          <a:latin typeface="Kobern" pitchFamily="2" charset="77"/>
                          <a:ea typeface="+mn-ea"/>
                          <a:cs typeface="Times New Roman" panose="02020603050405020304" pitchFamily="18" charset="0"/>
                        </a:rPr>
                        <a:t>10 or more workers</a:t>
                      </a:r>
                    </a:p>
                  </a:txBody>
                  <a:tcPr marL="68532" marR="68532" marT="0" marB="0" anchor="ct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extLst>
                  <a:ext uri="{0D108BD9-81ED-4DB2-BD59-A6C34878D82A}">
                    <a16:rowId xmlns:a16="http://schemas.microsoft.com/office/drawing/2014/main" val="49650192"/>
                  </a:ext>
                </a:extLst>
              </a:tr>
              <a:tr h="767080">
                <a:tc>
                  <a:txBody>
                    <a:bodyPr/>
                    <a:lstStyle/>
                    <a:p>
                      <a:pPr marL="0" marR="0" indent="0" algn="l" defTabSz="914400" rtl="0" eaLnBrk="1" latinLnBrk="0" hangingPunct="0">
                        <a:lnSpc>
                          <a:spcPct val="100000"/>
                        </a:lnSpc>
                        <a:spcBef>
                          <a:spcPts val="0"/>
                        </a:spcBef>
                        <a:spcAft>
                          <a:spcPts val="0"/>
                        </a:spcAft>
                        <a:buFontTx/>
                        <a:buNone/>
                      </a:pPr>
                      <a:r>
                        <a:rPr lang="en-US" sz="1400" kern="1200">
                          <a:solidFill>
                            <a:schemeClr val="bg1">
                              <a:lumMod val="85000"/>
                            </a:schemeClr>
                          </a:solidFill>
                          <a:latin typeface="Kobern" pitchFamily="2" charset="77"/>
                          <a:ea typeface="+mn-ea"/>
                          <a:cs typeface="Times New Roman" panose="02020603050405020304" pitchFamily="18" charset="0"/>
                        </a:rPr>
                        <a:t>Worker</a:t>
                      </a:r>
                    </a:p>
                  </a:txBody>
                  <a:tcPr marL="68532" marR="68532" marT="0" marB="0" anchor="ct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tc>
                  <a:txBody>
                    <a:bodyPr/>
                    <a:lstStyle/>
                    <a:p>
                      <a:pPr marL="0" marR="0" lvl="0" indent="0" algn="just" defTabSz="914400" rtl="0" eaLnBrk="1" fontAlgn="auto" latinLnBrk="0" hangingPunct="0">
                        <a:lnSpc>
                          <a:spcPct val="100000"/>
                        </a:lnSpc>
                        <a:spcBef>
                          <a:spcPts val="0"/>
                        </a:spcBef>
                        <a:spcAft>
                          <a:spcPts val="1000"/>
                        </a:spcAft>
                        <a:buClrTx/>
                        <a:buSzTx/>
                        <a:buFontTx/>
                        <a:buNone/>
                        <a:tabLst/>
                        <a:defRPr/>
                      </a:pPr>
                      <a:r>
                        <a:rPr lang="en-US" sz="1400" kern="1200" dirty="0">
                          <a:solidFill>
                            <a:schemeClr val="bg1">
                              <a:lumMod val="85000"/>
                            </a:schemeClr>
                          </a:solidFill>
                          <a:latin typeface="Kobern" pitchFamily="2" charset="77"/>
                          <a:ea typeface="+mn-ea"/>
                          <a:cs typeface="Times New Roman" panose="02020603050405020304" pitchFamily="18" charset="0"/>
                        </a:rPr>
                        <a:t>Under the Industrial Disputes Act, 1947</a:t>
                      </a:r>
                    </a:p>
                    <a:p>
                      <a:pPr marL="0" marR="0" lvl="0" indent="0" algn="just" defTabSz="914400" rtl="0" eaLnBrk="1" fontAlgn="auto" latinLnBrk="0" hangingPunct="0">
                        <a:lnSpc>
                          <a:spcPct val="100000"/>
                        </a:lnSpc>
                        <a:spcBef>
                          <a:spcPts val="0"/>
                        </a:spcBef>
                        <a:spcAft>
                          <a:spcPts val="1000"/>
                        </a:spcAft>
                        <a:buClrTx/>
                        <a:buSzTx/>
                        <a:buFontTx/>
                        <a:buNone/>
                        <a:tabLst/>
                        <a:defRPr/>
                      </a:pPr>
                      <a:r>
                        <a:rPr lang="en-US" sz="1400" kern="1200" dirty="0">
                          <a:solidFill>
                            <a:schemeClr val="bg1">
                              <a:lumMod val="85000"/>
                            </a:schemeClr>
                          </a:solidFill>
                          <a:latin typeface="Kobern" pitchFamily="2" charset="77"/>
                          <a:ea typeface="+mn-ea"/>
                          <a:cs typeface="Times New Roman" panose="02020603050405020304" pitchFamily="18" charset="0"/>
                        </a:rPr>
                        <a:t>Supervisory capacity – wages exceeding INR 10,000 per mensem</a:t>
                      </a:r>
                    </a:p>
                  </a:txBody>
                  <a:tcPr marL="68532" marR="68532" marT="0" marB="0" anchor="ct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tc>
                  <a:txBody>
                    <a:bodyPr/>
                    <a:lstStyle/>
                    <a:p>
                      <a:pPr marL="0" marR="0" lvl="0" indent="0" algn="just" defTabSz="914400" rtl="0" eaLnBrk="1" fontAlgn="auto" latinLnBrk="0" hangingPunct="0">
                        <a:lnSpc>
                          <a:spcPct val="100000"/>
                        </a:lnSpc>
                        <a:spcBef>
                          <a:spcPts val="0"/>
                        </a:spcBef>
                        <a:spcAft>
                          <a:spcPts val="1000"/>
                        </a:spcAft>
                        <a:buClrTx/>
                        <a:buSzTx/>
                        <a:buFontTx/>
                        <a:buNone/>
                        <a:tabLst/>
                        <a:defRPr/>
                      </a:pPr>
                      <a:r>
                        <a:rPr lang="en-US" sz="1400" kern="1200" dirty="0">
                          <a:solidFill>
                            <a:schemeClr val="bg1">
                              <a:lumMod val="85000"/>
                            </a:schemeClr>
                          </a:solidFill>
                          <a:latin typeface="Kobern" pitchFamily="2" charset="77"/>
                          <a:ea typeface="+mn-ea"/>
                          <a:cs typeface="Times New Roman" panose="02020603050405020304" pitchFamily="18" charset="0"/>
                        </a:rPr>
                        <a:t>Supervisory capacity – wages exceeding INR 18,000 per month</a:t>
                      </a:r>
                    </a:p>
                  </a:txBody>
                  <a:tcPr marL="68532" marR="68532" marT="0" marB="0" anchor="ct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extLst>
                  <a:ext uri="{0D108BD9-81ED-4DB2-BD59-A6C34878D82A}">
                    <a16:rowId xmlns:a16="http://schemas.microsoft.com/office/drawing/2014/main" val="925781305"/>
                  </a:ext>
                </a:extLst>
              </a:tr>
              <a:tr h="580749">
                <a:tc>
                  <a:txBody>
                    <a:bodyPr/>
                    <a:lstStyle/>
                    <a:p>
                      <a:pPr marL="0" marR="0" indent="0" algn="l" defTabSz="914400" rtl="0" eaLnBrk="1" latinLnBrk="0" hangingPunct="0">
                        <a:lnSpc>
                          <a:spcPct val="100000"/>
                        </a:lnSpc>
                        <a:spcBef>
                          <a:spcPts val="0"/>
                        </a:spcBef>
                        <a:spcAft>
                          <a:spcPts val="0"/>
                        </a:spcAft>
                        <a:buFontTx/>
                        <a:buNone/>
                      </a:pPr>
                      <a:r>
                        <a:rPr lang="en-US" sz="1400" kern="1200">
                          <a:solidFill>
                            <a:schemeClr val="bg1">
                              <a:lumMod val="85000"/>
                            </a:schemeClr>
                          </a:solidFill>
                          <a:latin typeface="Kobern" pitchFamily="2" charset="77"/>
                          <a:ea typeface="+mn-ea"/>
                          <a:cs typeface="Times New Roman" panose="02020603050405020304" pitchFamily="18" charset="0"/>
                        </a:rPr>
                        <a:t>Factory</a:t>
                      </a:r>
                    </a:p>
                  </a:txBody>
                  <a:tcPr marL="68532" marR="68532" marT="0" marB="0" anchor="ct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tc>
                  <a:txBody>
                    <a:bodyPr/>
                    <a:lstStyle/>
                    <a:p>
                      <a:pPr marL="0" marR="0" indent="0" algn="just" defTabSz="914400" rtl="0" eaLnBrk="1" latinLnBrk="0" hangingPunct="0">
                        <a:lnSpc>
                          <a:spcPct val="100000"/>
                        </a:lnSpc>
                        <a:spcBef>
                          <a:spcPts val="0"/>
                        </a:spcBef>
                        <a:spcAft>
                          <a:spcPts val="0"/>
                        </a:spcAft>
                        <a:buFontTx/>
                        <a:buNone/>
                      </a:pPr>
                      <a:r>
                        <a:rPr lang="en-US" sz="1400" kern="1200" dirty="0">
                          <a:solidFill>
                            <a:schemeClr val="bg1">
                              <a:lumMod val="85000"/>
                            </a:schemeClr>
                          </a:solidFill>
                          <a:latin typeface="Kobern" pitchFamily="2" charset="77"/>
                          <a:ea typeface="+mn-ea"/>
                          <a:cs typeface="Times New Roman" panose="02020603050405020304" pitchFamily="18" charset="0"/>
                        </a:rPr>
                        <a:t>With power- 10 or more workers</a:t>
                      </a:r>
                    </a:p>
                    <a:p>
                      <a:pPr marL="0" marR="0" indent="0" algn="just" defTabSz="914400" rtl="0" eaLnBrk="1" latinLnBrk="0" hangingPunct="0">
                        <a:lnSpc>
                          <a:spcPct val="100000"/>
                        </a:lnSpc>
                        <a:spcBef>
                          <a:spcPts val="0"/>
                        </a:spcBef>
                        <a:spcAft>
                          <a:spcPts val="0"/>
                        </a:spcAft>
                        <a:buFontTx/>
                        <a:buNone/>
                      </a:pPr>
                      <a:r>
                        <a:rPr lang="en-US" sz="1400" kern="1200" dirty="0">
                          <a:solidFill>
                            <a:schemeClr val="bg1">
                              <a:lumMod val="85000"/>
                            </a:schemeClr>
                          </a:solidFill>
                          <a:latin typeface="Kobern" pitchFamily="2" charset="77"/>
                          <a:ea typeface="+mn-ea"/>
                          <a:cs typeface="Times New Roman" panose="02020603050405020304" pitchFamily="18" charset="0"/>
                        </a:rPr>
                        <a:t>Without power- 20 or more workers</a:t>
                      </a:r>
                    </a:p>
                  </a:txBody>
                  <a:tcPr marL="68532" marR="68532" marT="0" marB="0" anchor="ct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tc>
                  <a:txBody>
                    <a:bodyPr/>
                    <a:lstStyle/>
                    <a:p>
                      <a:pPr marL="0" marR="0" indent="0" algn="just" defTabSz="914400" rtl="0" eaLnBrk="1" latinLnBrk="0" hangingPunct="0">
                        <a:lnSpc>
                          <a:spcPct val="100000"/>
                        </a:lnSpc>
                        <a:spcBef>
                          <a:spcPts val="0"/>
                        </a:spcBef>
                        <a:spcAft>
                          <a:spcPts val="0"/>
                        </a:spcAft>
                        <a:buFontTx/>
                        <a:buNone/>
                      </a:pPr>
                      <a:r>
                        <a:rPr lang="en-US" sz="1400" kern="1200" dirty="0">
                          <a:solidFill>
                            <a:schemeClr val="bg1">
                              <a:lumMod val="85000"/>
                            </a:schemeClr>
                          </a:solidFill>
                          <a:latin typeface="Kobern" pitchFamily="2" charset="77"/>
                          <a:ea typeface="+mn-ea"/>
                          <a:cs typeface="Times New Roman" panose="02020603050405020304" pitchFamily="18" charset="0"/>
                        </a:rPr>
                        <a:t>With power- 20 or more workers</a:t>
                      </a:r>
                    </a:p>
                    <a:p>
                      <a:pPr marL="0" marR="0" indent="0" algn="just" defTabSz="914400" rtl="0" eaLnBrk="1" latinLnBrk="0" hangingPunct="0">
                        <a:lnSpc>
                          <a:spcPct val="100000"/>
                        </a:lnSpc>
                        <a:spcBef>
                          <a:spcPts val="0"/>
                        </a:spcBef>
                        <a:spcAft>
                          <a:spcPts val="0"/>
                        </a:spcAft>
                        <a:buFontTx/>
                        <a:buNone/>
                      </a:pPr>
                      <a:r>
                        <a:rPr lang="en-US" sz="1400" kern="1200" dirty="0">
                          <a:solidFill>
                            <a:schemeClr val="bg1">
                              <a:lumMod val="85000"/>
                            </a:schemeClr>
                          </a:solidFill>
                          <a:latin typeface="Kobern" pitchFamily="2" charset="77"/>
                          <a:ea typeface="+mn-ea"/>
                          <a:cs typeface="Times New Roman" panose="02020603050405020304" pitchFamily="18" charset="0"/>
                        </a:rPr>
                        <a:t>Without power- 40 or more workers</a:t>
                      </a:r>
                    </a:p>
                  </a:txBody>
                  <a:tcPr marL="68532" marR="68532" marT="0" marB="0" anchor="ct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extLst>
                  <a:ext uri="{0D108BD9-81ED-4DB2-BD59-A6C34878D82A}">
                    <a16:rowId xmlns:a16="http://schemas.microsoft.com/office/drawing/2014/main" val="925625828"/>
                  </a:ext>
                </a:extLst>
              </a:tr>
              <a:tr h="491696">
                <a:tc>
                  <a:txBody>
                    <a:bodyPr/>
                    <a:lstStyle/>
                    <a:p>
                      <a:pPr marL="0" marR="0" indent="0" algn="l" defTabSz="914400" rtl="0" eaLnBrk="1" latinLnBrk="0" hangingPunct="0">
                        <a:lnSpc>
                          <a:spcPct val="100000"/>
                        </a:lnSpc>
                        <a:spcBef>
                          <a:spcPts val="0"/>
                        </a:spcBef>
                        <a:spcAft>
                          <a:spcPts val="1000"/>
                        </a:spcAft>
                        <a:buFontTx/>
                        <a:buNone/>
                      </a:pPr>
                      <a:r>
                        <a:rPr lang="en-US" sz="1400" kern="1200">
                          <a:solidFill>
                            <a:schemeClr val="bg1">
                              <a:lumMod val="85000"/>
                            </a:schemeClr>
                          </a:solidFill>
                          <a:latin typeface="Kobern" pitchFamily="2" charset="77"/>
                          <a:ea typeface="+mn-ea"/>
                          <a:cs typeface="Times New Roman" panose="02020603050405020304" pitchFamily="18" charset="0"/>
                        </a:rPr>
                        <a:t>Contract </a:t>
                      </a:r>
                      <a:r>
                        <a:rPr lang="en-US" sz="1400" kern="1200" err="1">
                          <a:solidFill>
                            <a:schemeClr val="bg1">
                              <a:lumMod val="85000"/>
                            </a:schemeClr>
                          </a:solidFill>
                          <a:latin typeface="Kobern" pitchFamily="2" charset="77"/>
                          <a:ea typeface="+mn-ea"/>
                          <a:cs typeface="Times New Roman" panose="02020603050405020304" pitchFamily="18" charset="0"/>
                        </a:rPr>
                        <a:t>labour</a:t>
                      </a:r>
                      <a:endParaRPr lang="en-US" sz="1400" kern="1200">
                        <a:solidFill>
                          <a:schemeClr val="bg1">
                            <a:lumMod val="85000"/>
                          </a:schemeClr>
                        </a:solidFill>
                        <a:latin typeface="Kobern" pitchFamily="2" charset="77"/>
                        <a:ea typeface="+mn-ea"/>
                        <a:cs typeface="Times New Roman" panose="02020603050405020304" pitchFamily="18" charset="0"/>
                      </a:endParaRPr>
                    </a:p>
                  </a:txBody>
                  <a:tcPr marL="68532" marR="68532" marT="0" marB="0" anchor="ct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tc>
                  <a:txBody>
                    <a:bodyPr/>
                    <a:lstStyle/>
                    <a:p>
                      <a:pPr marL="0" marR="0" lvl="0" indent="0" algn="just" defTabSz="914400" rtl="0" eaLnBrk="1" fontAlgn="auto" latinLnBrk="0" hangingPunct="0">
                        <a:lnSpc>
                          <a:spcPct val="100000"/>
                        </a:lnSpc>
                        <a:spcBef>
                          <a:spcPts val="0"/>
                        </a:spcBef>
                        <a:spcAft>
                          <a:spcPts val="1000"/>
                        </a:spcAft>
                        <a:buClrTx/>
                        <a:buSzTx/>
                        <a:buFontTx/>
                        <a:buNone/>
                        <a:tabLst/>
                        <a:defRPr/>
                      </a:pPr>
                      <a:r>
                        <a:rPr lang="en-US" sz="1400" kern="1200" dirty="0">
                          <a:solidFill>
                            <a:schemeClr val="bg1">
                              <a:lumMod val="85000"/>
                            </a:schemeClr>
                          </a:solidFill>
                          <a:latin typeface="Kobern" pitchFamily="2" charset="77"/>
                          <a:ea typeface="+mn-ea"/>
                          <a:cs typeface="Times New Roman" panose="02020603050405020304" pitchFamily="18" charset="0"/>
                        </a:rPr>
                        <a:t>20 or more contract </a:t>
                      </a:r>
                      <a:r>
                        <a:rPr lang="en-US" sz="1400" kern="1200" dirty="0" err="1">
                          <a:solidFill>
                            <a:schemeClr val="bg1">
                              <a:lumMod val="85000"/>
                            </a:schemeClr>
                          </a:solidFill>
                          <a:latin typeface="Kobern" pitchFamily="2" charset="77"/>
                          <a:ea typeface="+mn-ea"/>
                          <a:cs typeface="Times New Roman" panose="02020603050405020304" pitchFamily="18" charset="0"/>
                        </a:rPr>
                        <a:t>labour</a:t>
                      </a:r>
                      <a:endParaRPr lang="en-US" sz="1400" kern="1200" dirty="0">
                        <a:solidFill>
                          <a:schemeClr val="bg1">
                            <a:lumMod val="85000"/>
                          </a:schemeClr>
                        </a:solidFill>
                        <a:latin typeface="Kobern" pitchFamily="2" charset="77"/>
                        <a:ea typeface="+mn-ea"/>
                        <a:cs typeface="Times New Roman" panose="02020603050405020304" pitchFamily="18" charset="0"/>
                      </a:endParaRPr>
                    </a:p>
                  </a:txBody>
                  <a:tcPr marL="68532" marR="68532" marT="0" marB="0" anchor="ct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tc>
                  <a:txBody>
                    <a:bodyPr/>
                    <a:lstStyle/>
                    <a:p>
                      <a:pPr marL="0" marR="0" lvl="0" indent="0" algn="just" defTabSz="914400" rtl="0" eaLnBrk="1" fontAlgn="auto" latinLnBrk="0" hangingPunct="0">
                        <a:lnSpc>
                          <a:spcPct val="100000"/>
                        </a:lnSpc>
                        <a:spcBef>
                          <a:spcPts val="0"/>
                        </a:spcBef>
                        <a:spcAft>
                          <a:spcPts val="1000"/>
                        </a:spcAft>
                        <a:buClrTx/>
                        <a:buSzTx/>
                        <a:buFontTx/>
                        <a:buNone/>
                        <a:tabLst/>
                        <a:defRPr/>
                      </a:pPr>
                      <a:r>
                        <a:rPr lang="en-US" sz="1400" kern="1200" dirty="0">
                          <a:solidFill>
                            <a:schemeClr val="bg1">
                              <a:lumMod val="85000"/>
                            </a:schemeClr>
                          </a:solidFill>
                          <a:latin typeface="Kobern" pitchFamily="2" charset="77"/>
                          <a:ea typeface="+mn-ea"/>
                          <a:cs typeface="Times New Roman" panose="02020603050405020304" pitchFamily="18" charset="0"/>
                        </a:rPr>
                        <a:t>50 or more contract </a:t>
                      </a:r>
                      <a:r>
                        <a:rPr lang="en-US" sz="1400" kern="1200" dirty="0" err="1">
                          <a:solidFill>
                            <a:schemeClr val="bg1">
                              <a:lumMod val="85000"/>
                            </a:schemeClr>
                          </a:solidFill>
                          <a:latin typeface="Kobern" pitchFamily="2" charset="77"/>
                          <a:ea typeface="+mn-ea"/>
                          <a:cs typeface="Times New Roman" panose="02020603050405020304" pitchFamily="18" charset="0"/>
                        </a:rPr>
                        <a:t>labour</a:t>
                      </a:r>
                      <a:endParaRPr lang="en-US" sz="1400" kern="1200" dirty="0">
                        <a:solidFill>
                          <a:schemeClr val="bg1">
                            <a:lumMod val="85000"/>
                          </a:schemeClr>
                        </a:solidFill>
                        <a:latin typeface="Kobern" pitchFamily="2" charset="77"/>
                        <a:ea typeface="+mn-ea"/>
                        <a:cs typeface="Times New Roman" panose="02020603050405020304" pitchFamily="18" charset="0"/>
                      </a:endParaRPr>
                    </a:p>
                  </a:txBody>
                  <a:tcPr marL="68532" marR="68532" marT="0" marB="0" anchor="ct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extLst>
                  <a:ext uri="{0D108BD9-81ED-4DB2-BD59-A6C34878D82A}">
                    <a16:rowId xmlns:a16="http://schemas.microsoft.com/office/drawing/2014/main" val="87792497"/>
                  </a:ext>
                </a:extLst>
              </a:tr>
              <a:tr h="580749">
                <a:tc>
                  <a:txBody>
                    <a:bodyPr/>
                    <a:lstStyle/>
                    <a:p>
                      <a:pPr marL="0" marR="0" indent="0" algn="l" defTabSz="914400" rtl="0" eaLnBrk="1" latinLnBrk="0" hangingPunct="0">
                        <a:lnSpc>
                          <a:spcPct val="100000"/>
                        </a:lnSpc>
                        <a:spcBef>
                          <a:spcPts val="0"/>
                        </a:spcBef>
                        <a:spcAft>
                          <a:spcPts val="1000"/>
                        </a:spcAft>
                        <a:buFontTx/>
                        <a:buNone/>
                      </a:pPr>
                      <a:r>
                        <a:rPr lang="en-US" sz="1400" kern="1200">
                          <a:solidFill>
                            <a:schemeClr val="bg1">
                              <a:lumMod val="85000"/>
                            </a:schemeClr>
                          </a:solidFill>
                          <a:latin typeface="Kobern" pitchFamily="2" charset="77"/>
                          <a:ea typeface="+mn-ea"/>
                          <a:cs typeface="Times New Roman" panose="02020603050405020304" pitchFamily="18" charset="0"/>
                        </a:rPr>
                        <a:t>Inter-state migrant workers</a:t>
                      </a:r>
                    </a:p>
                  </a:txBody>
                  <a:tcPr marL="68532" marR="68532" marT="0" marB="0" anchor="ct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tc>
                  <a:txBody>
                    <a:bodyPr/>
                    <a:lstStyle/>
                    <a:p>
                      <a:pPr marL="0" marR="0" lvl="0" indent="0" algn="just" defTabSz="914400" rtl="0" eaLnBrk="1" fontAlgn="auto" latinLnBrk="0" hangingPunct="0">
                        <a:lnSpc>
                          <a:spcPct val="100000"/>
                        </a:lnSpc>
                        <a:spcBef>
                          <a:spcPts val="0"/>
                        </a:spcBef>
                        <a:spcAft>
                          <a:spcPts val="1000"/>
                        </a:spcAft>
                        <a:buClrTx/>
                        <a:buSzTx/>
                        <a:buFontTx/>
                        <a:buNone/>
                        <a:tabLst/>
                        <a:defRPr/>
                      </a:pPr>
                      <a:r>
                        <a:rPr lang="en-US" sz="1400" kern="1200" dirty="0">
                          <a:solidFill>
                            <a:schemeClr val="bg1">
                              <a:lumMod val="85000"/>
                            </a:schemeClr>
                          </a:solidFill>
                          <a:latin typeface="Kobern" pitchFamily="2" charset="77"/>
                          <a:ea typeface="+mn-ea"/>
                          <a:cs typeface="Times New Roman" panose="02020603050405020304" pitchFamily="18" charset="0"/>
                        </a:rPr>
                        <a:t>5 or more inter-state migrant workers</a:t>
                      </a:r>
                    </a:p>
                  </a:txBody>
                  <a:tcPr marL="68532" marR="68532" marT="0" marB="0" anchor="ct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tc>
                  <a:txBody>
                    <a:bodyPr/>
                    <a:lstStyle/>
                    <a:p>
                      <a:pPr marL="0" marR="0" lvl="0" indent="0" algn="just" defTabSz="914400" rtl="0" eaLnBrk="1" fontAlgn="auto" latinLnBrk="0" hangingPunct="0">
                        <a:lnSpc>
                          <a:spcPct val="100000"/>
                        </a:lnSpc>
                        <a:spcBef>
                          <a:spcPts val="0"/>
                        </a:spcBef>
                        <a:spcAft>
                          <a:spcPts val="0"/>
                        </a:spcAft>
                        <a:buClrTx/>
                        <a:buSzTx/>
                        <a:buFontTx/>
                        <a:buNone/>
                        <a:tabLst/>
                        <a:defRPr/>
                      </a:pPr>
                      <a:r>
                        <a:rPr lang="en-US" sz="1400" kern="1200" dirty="0">
                          <a:solidFill>
                            <a:schemeClr val="bg1">
                              <a:lumMod val="85000"/>
                            </a:schemeClr>
                          </a:solidFill>
                          <a:latin typeface="Kobern" pitchFamily="2" charset="77"/>
                          <a:ea typeface="+mn-ea"/>
                          <a:cs typeface="Times New Roman" panose="02020603050405020304" pitchFamily="18" charset="0"/>
                        </a:rPr>
                        <a:t>10 or more inter-state migrant workers</a:t>
                      </a:r>
                    </a:p>
                  </a:txBody>
                  <a:tcPr marL="68532" marR="68532" marT="0" marB="0" anchor="ctr">
                    <a:lnL w="6350" cap="flat" cmpd="sng" algn="ctr">
                      <a:solidFill>
                        <a:schemeClr val="bg2"/>
                      </a:solidFill>
                      <a:prstDash val="sysDot"/>
                      <a:round/>
                      <a:headEnd type="none" w="med" len="med"/>
                      <a:tailEnd type="none" w="med" len="med"/>
                    </a:lnL>
                    <a:lnR w="6350" cap="flat" cmpd="sng" algn="ctr">
                      <a:solidFill>
                        <a:schemeClr val="bg2"/>
                      </a:solidFill>
                      <a:prstDash val="sysDot"/>
                      <a:round/>
                      <a:headEnd type="none" w="med" len="med"/>
                      <a:tailEnd type="none" w="med" len="med"/>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noFill/>
                  </a:tcPr>
                </a:tc>
                <a:extLst>
                  <a:ext uri="{0D108BD9-81ED-4DB2-BD59-A6C34878D82A}">
                    <a16:rowId xmlns:a16="http://schemas.microsoft.com/office/drawing/2014/main" val="2231712489"/>
                  </a:ext>
                </a:extLst>
              </a:tr>
            </a:tbl>
          </a:graphicData>
        </a:graphic>
      </p:graphicFrame>
    </p:spTree>
    <p:extLst>
      <p:ext uri="{BB962C8B-B14F-4D97-AF65-F5344CB8AC3E}">
        <p14:creationId xmlns:p14="http://schemas.microsoft.com/office/powerpoint/2010/main" val="26727472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30372C-1D3D-460F-AA19-6000FE8B86F7}"/>
              </a:ext>
            </a:extLst>
          </p:cNvPr>
          <p:cNvSpPr>
            <a:spLocks noGrp="1"/>
          </p:cNvSpPr>
          <p:nvPr>
            <p:ph type="body" sz="quarter" idx="13"/>
          </p:nvPr>
        </p:nvSpPr>
        <p:spPr/>
        <p:txBody>
          <a:bodyPr/>
          <a:lstStyle/>
          <a:p>
            <a:r>
              <a:rPr lang="en-IN" altLang="ko-KR"/>
              <a:t>REGISTRATIONS – Existing and New </a:t>
            </a:r>
            <a:endParaRPr lang="en-IN"/>
          </a:p>
        </p:txBody>
      </p:sp>
      <p:sp>
        <p:nvSpPr>
          <p:cNvPr id="10" name="Rounded Rectangle 9">
            <a:extLst>
              <a:ext uri="{FF2B5EF4-FFF2-40B4-BE49-F238E27FC236}">
                <a16:creationId xmlns:a16="http://schemas.microsoft.com/office/drawing/2014/main" id="{758B6898-F7C6-A548-8AD5-711553541794}"/>
              </a:ext>
            </a:extLst>
          </p:cNvPr>
          <p:cNvSpPr/>
          <p:nvPr/>
        </p:nvSpPr>
        <p:spPr>
          <a:xfrm>
            <a:off x="535318" y="2293493"/>
            <a:ext cx="1187755" cy="621159"/>
          </a:xfrm>
          <a:prstGeom prst="roundRect">
            <a:avLst>
              <a:gd name="adj" fmla="val 4412"/>
            </a:avLst>
          </a:prstGeom>
          <a:noFill/>
          <a:ln w="9525">
            <a:solidFill>
              <a:srgbClr val="DDD9C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a:solidFill>
                  <a:schemeClr val="bg2"/>
                </a:solidFill>
                <a:latin typeface="Kobern Medium" pitchFamily="2" charset="77"/>
              </a:rPr>
              <a:t>Existing under central </a:t>
            </a:r>
            <a:r>
              <a:rPr lang="en-US" altLang="ko-KR" sz="1200" err="1">
                <a:solidFill>
                  <a:schemeClr val="bg2"/>
                </a:solidFill>
                <a:latin typeface="Kobern Medium" pitchFamily="2" charset="77"/>
              </a:rPr>
              <a:t>labour</a:t>
            </a:r>
            <a:r>
              <a:rPr lang="en-US" altLang="ko-KR" sz="1200">
                <a:solidFill>
                  <a:schemeClr val="bg2"/>
                </a:solidFill>
                <a:latin typeface="Kobern Medium" pitchFamily="2" charset="77"/>
              </a:rPr>
              <a:t> law </a:t>
            </a:r>
            <a:endParaRPr lang="en-US" sz="1200">
              <a:solidFill>
                <a:schemeClr val="bg2"/>
              </a:solidFill>
              <a:latin typeface="Kobern Medium" pitchFamily="2" charset="77"/>
            </a:endParaRPr>
          </a:p>
        </p:txBody>
      </p:sp>
      <p:sp>
        <p:nvSpPr>
          <p:cNvPr id="11" name="Rounded Rectangle 10">
            <a:extLst>
              <a:ext uri="{FF2B5EF4-FFF2-40B4-BE49-F238E27FC236}">
                <a16:creationId xmlns:a16="http://schemas.microsoft.com/office/drawing/2014/main" id="{A9622BBF-4D59-BE40-910A-36C7D9A36FB6}"/>
              </a:ext>
            </a:extLst>
          </p:cNvPr>
          <p:cNvSpPr/>
          <p:nvPr/>
        </p:nvSpPr>
        <p:spPr>
          <a:xfrm>
            <a:off x="2203357" y="2293493"/>
            <a:ext cx="1187755" cy="621159"/>
          </a:xfrm>
          <a:prstGeom prst="roundRect">
            <a:avLst>
              <a:gd name="adj" fmla="val 4412"/>
            </a:avLst>
          </a:prstGeom>
          <a:noFill/>
          <a:ln w="9525">
            <a:solidFill>
              <a:srgbClr val="DDD9C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a:solidFill>
                  <a:schemeClr val="bg2"/>
                </a:solidFill>
                <a:latin typeface="Kobern Medium" pitchFamily="2" charset="77"/>
              </a:rPr>
              <a:t>New  </a:t>
            </a:r>
            <a:endParaRPr lang="en-US" sz="1200">
              <a:solidFill>
                <a:schemeClr val="bg2"/>
              </a:solidFill>
              <a:latin typeface="Kobern Medium" pitchFamily="2" charset="77"/>
            </a:endParaRPr>
          </a:p>
        </p:txBody>
      </p:sp>
      <p:sp>
        <p:nvSpPr>
          <p:cNvPr id="4" name="Rounded Rectangle 3">
            <a:extLst>
              <a:ext uri="{FF2B5EF4-FFF2-40B4-BE49-F238E27FC236}">
                <a16:creationId xmlns:a16="http://schemas.microsoft.com/office/drawing/2014/main" id="{961A89B4-D908-CB4D-9905-369D302FD074}"/>
              </a:ext>
            </a:extLst>
          </p:cNvPr>
          <p:cNvSpPr/>
          <p:nvPr/>
        </p:nvSpPr>
        <p:spPr>
          <a:xfrm>
            <a:off x="2140745" y="1109594"/>
            <a:ext cx="1360326" cy="621159"/>
          </a:xfrm>
          <a:prstGeom prst="roundRect">
            <a:avLst>
              <a:gd name="adj" fmla="val 4412"/>
            </a:avLst>
          </a:prstGeom>
          <a:noFill/>
          <a:ln w="9525">
            <a:solidFill>
              <a:srgbClr val="DDD9C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a:solidFill>
                  <a:schemeClr val="bg2"/>
                </a:solidFill>
                <a:latin typeface="Kobern ExtraBold" pitchFamily="2" charset="77"/>
              </a:rPr>
              <a:t>Establishment</a:t>
            </a:r>
            <a:endParaRPr lang="en-US" sz="1200" b="1">
              <a:solidFill>
                <a:schemeClr val="bg2"/>
              </a:solidFill>
              <a:latin typeface="Kobern ExtraBold" pitchFamily="2" charset="77"/>
            </a:endParaRPr>
          </a:p>
        </p:txBody>
      </p:sp>
      <p:cxnSp>
        <p:nvCxnSpPr>
          <p:cNvPr id="5" name="Straight Connector 4">
            <a:extLst>
              <a:ext uri="{FF2B5EF4-FFF2-40B4-BE49-F238E27FC236}">
                <a16:creationId xmlns:a16="http://schemas.microsoft.com/office/drawing/2014/main" id="{5A3241B4-4A1A-7B40-AFD7-952291A57198}"/>
              </a:ext>
            </a:extLst>
          </p:cNvPr>
          <p:cNvCxnSpPr>
            <a:cxnSpLocks/>
          </p:cNvCxnSpPr>
          <p:nvPr/>
        </p:nvCxnSpPr>
        <p:spPr>
          <a:xfrm flipV="1">
            <a:off x="2723333" y="1736910"/>
            <a:ext cx="0" cy="180093"/>
          </a:xfrm>
          <a:prstGeom prst="line">
            <a:avLst/>
          </a:prstGeom>
          <a:ln w="9525">
            <a:solidFill>
              <a:srgbClr val="F3723B"/>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8CAC553-50DA-D343-A9A8-1993593EECDD}"/>
              </a:ext>
            </a:extLst>
          </p:cNvPr>
          <p:cNvCxnSpPr>
            <a:cxnSpLocks/>
          </p:cNvCxnSpPr>
          <p:nvPr/>
        </p:nvCxnSpPr>
        <p:spPr>
          <a:xfrm>
            <a:off x="1089672" y="1935611"/>
            <a:ext cx="1867503" cy="0"/>
          </a:xfrm>
          <a:prstGeom prst="line">
            <a:avLst/>
          </a:prstGeom>
          <a:ln w="9525">
            <a:solidFill>
              <a:srgbClr val="F3723B"/>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686988E0-7B55-9849-B357-82D7CCE0B3B6}"/>
              </a:ext>
            </a:extLst>
          </p:cNvPr>
          <p:cNvGrpSpPr/>
          <p:nvPr/>
        </p:nvGrpSpPr>
        <p:grpSpPr>
          <a:xfrm>
            <a:off x="1088079" y="1914468"/>
            <a:ext cx="1637779" cy="275325"/>
            <a:chOff x="1698606" y="1982207"/>
            <a:chExt cx="1870252" cy="349370"/>
          </a:xfrm>
        </p:grpSpPr>
        <p:cxnSp>
          <p:nvCxnSpPr>
            <p:cNvPr id="8" name="Straight Connector 7">
              <a:extLst>
                <a:ext uri="{FF2B5EF4-FFF2-40B4-BE49-F238E27FC236}">
                  <a16:creationId xmlns:a16="http://schemas.microsoft.com/office/drawing/2014/main" id="{4AC62F2F-DF1A-9148-A2BB-E4998390985B}"/>
                </a:ext>
              </a:extLst>
            </p:cNvPr>
            <p:cNvCxnSpPr>
              <a:cxnSpLocks/>
            </p:cNvCxnSpPr>
            <p:nvPr/>
          </p:nvCxnSpPr>
          <p:spPr>
            <a:xfrm flipV="1">
              <a:off x="1698606" y="1982207"/>
              <a:ext cx="0" cy="349370"/>
            </a:xfrm>
            <a:prstGeom prst="line">
              <a:avLst/>
            </a:prstGeom>
            <a:ln w="9525">
              <a:solidFill>
                <a:srgbClr val="F3723B"/>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5DFF400-6824-D047-AC7D-B63D8A00244A}"/>
                </a:ext>
              </a:extLst>
            </p:cNvPr>
            <p:cNvCxnSpPr>
              <a:cxnSpLocks/>
            </p:cNvCxnSpPr>
            <p:nvPr/>
          </p:nvCxnSpPr>
          <p:spPr>
            <a:xfrm flipV="1">
              <a:off x="3568858" y="1982207"/>
              <a:ext cx="0" cy="349370"/>
            </a:xfrm>
            <a:prstGeom prst="line">
              <a:avLst/>
            </a:prstGeom>
            <a:ln w="9525">
              <a:solidFill>
                <a:srgbClr val="F3723B"/>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6" name="Rounded Rectangle 15">
            <a:extLst>
              <a:ext uri="{FF2B5EF4-FFF2-40B4-BE49-F238E27FC236}">
                <a16:creationId xmlns:a16="http://schemas.microsoft.com/office/drawing/2014/main" id="{E3540ED5-702E-A04F-92D7-686CF934BFA4}"/>
              </a:ext>
            </a:extLst>
          </p:cNvPr>
          <p:cNvSpPr/>
          <p:nvPr/>
        </p:nvSpPr>
        <p:spPr>
          <a:xfrm>
            <a:off x="408564" y="3293968"/>
            <a:ext cx="1382242" cy="750692"/>
          </a:xfrm>
          <a:prstGeom prst="roundRect">
            <a:avLst>
              <a:gd name="adj" fmla="val 4412"/>
            </a:avLst>
          </a:prstGeom>
          <a:solidFill>
            <a:srgbClr val="44BB8A"/>
          </a:solidFill>
          <a:ln w="9525">
            <a:solidFill>
              <a:srgbClr val="DDD9C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chemeClr val="bg2"/>
                </a:solidFill>
                <a:latin typeface="Kobern Medium" pitchFamily="2" charset="77"/>
              </a:rPr>
              <a:t>Within 6 months </a:t>
            </a:r>
            <a:endParaRPr lang="en-US" sz="1200" dirty="0">
              <a:solidFill>
                <a:schemeClr val="bg2"/>
              </a:solidFill>
              <a:latin typeface="Kobern Medium" pitchFamily="2" charset="77"/>
            </a:endParaRPr>
          </a:p>
        </p:txBody>
      </p:sp>
      <p:grpSp>
        <p:nvGrpSpPr>
          <p:cNvPr id="23" name="Group 22">
            <a:extLst>
              <a:ext uri="{FF2B5EF4-FFF2-40B4-BE49-F238E27FC236}">
                <a16:creationId xmlns:a16="http://schemas.microsoft.com/office/drawing/2014/main" id="{33D1890E-63E0-3B48-9587-EE59B3907D43}"/>
              </a:ext>
            </a:extLst>
          </p:cNvPr>
          <p:cNvGrpSpPr/>
          <p:nvPr/>
        </p:nvGrpSpPr>
        <p:grpSpPr>
          <a:xfrm>
            <a:off x="991855" y="2948200"/>
            <a:ext cx="1881225" cy="262459"/>
            <a:chOff x="1698606" y="2968561"/>
            <a:chExt cx="1881225" cy="349370"/>
          </a:xfrm>
        </p:grpSpPr>
        <p:cxnSp>
          <p:nvCxnSpPr>
            <p:cNvPr id="17" name="Straight Connector 16">
              <a:extLst>
                <a:ext uri="{FF2B5EF4-FFF2-40B4-BE49-F238E27FC236}">
                  <a16:creationId xmlns:a16="http://schemas.microsoft.com/office/drawing/2014/main" id="{1ACA873B-FD6B-E447-B6CB-008CA2B7D447}"/>
                </a:ext>
              </a:extLst>
            </p:cNvPr>
            <p:cNvCxnSpPr>
              <a:cxnSpLocks/>
            </p:cNvCxnSpPr>
            <p:nvPr/>
          </p:nvCxnSpPr>
          <p:spPr>
            <a:xfrm flipV="1">
              <a:off x="1698606" y="2968561"/>
              <a:ext cx="0" cy="349370"/>
            </a:xfrm>
            <a:prstGeom prst="line">
              <a:avLst/>
            </a:prstGeom>
            <a:ln w="9525">
              <a:solidFill>
                <a:srgbClr val="F3723B"/>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0D77958-60C9-D942-AA33-38FDFB6C43B6}"/>
                </a:ext>
              </a:extLst>
            </p:cNvPr>
            <p:cNvCxnSpPr>
              <a:cxnSpLocks/>
            </p:cNvCxnSpPr>
            <p:nvPr/>
          </p:nvCxnSpPr>
          <p:spPr>
            <a:xfrm flipV="1">
              <a:off x="3579831" y="2968561"/>
              <a:ext cx="0" cy="349370"/>
            </a:xfrm>
            <a:prstGeom prst="line">
              <a:avLst/>
            </a:prstGeom>
            <a:ln w="9525">
              <a:solidFill>
                <a:srgbClr val="F3723B"/>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3" name="Rounded Rectangle 32">
            <a:extLst>
              <a:ext uri="{FF2B5EF4-FFF2-40B4-BE49-F238E27FC236}">
                <a16:creationId xmlns:a16="http://schemas.microsoft.com/office/drawing/2014/main" id="{87AB8334-699F-4B4F-B9A4-2673C44A4E2B}"/>
              </a:ext>
            </a:extLst>
          </p:cNvPr>
          <p:cNvSpPr/>
          <p:nvPr/>
        </p:nvSpPr>
        <p:spPr>
          <a:xfrm>
            <a:off x="2115758" y="4308247"/>
            <a:ext cx="1667920" cy="621159"/>
          </a:xfrm>
          <a:prstGeom prst="roundRect">
            <a:avLst>
              <a:gd name="adj" fmla="val 4412"/>
            </a:avLst>
          </a:prstGeom>
          <a:noFill/>
          <a:ln w="9525">
            <a:solidFill>
              <a:srgbClr val="DDD9C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a:solidFill>
                  <a:schemeClr val="bg2"/>
                </a:solidFill>
                <a:latin typeface="Kobern Medium" pitchFamily="2" charset="77"/>
              </a:rPr>
              <a:t>Form I </a:t>
            </a:r>
          </a:p>
          <a:p>
            <a:pPr algn="ctr"/>
            <a:r>
              <a:rPr lang="en-US" sz="1200" err="1">
                <a:solidFill>
                  <a:schemeClr val="bg2"/>
                </a:solidFill>
                <a:latin typeface="Kobern Medium" pitchFamily="2" charset="77"/>
              </a:rPr>
              <a:t>Shram</a:t>
            </a:r>
            <a:r>
              <a:rPr lang="en-US" sz="1200">
                <a:solidFill>
                  <a:schemeClr val="bg2"/>
                </a:solidFill>
                <a:latin typeface="Kobern Medium" pitchFamily="2" charset="77"/>
              </a:rPr>
              <a:t> Suvidha Portal</a:t>
            </a:r>
          </a:p>
        </p:txBody>
      </p:sp>
      <p:sp>
        <p:nvSpPr>
          <p:cNvPr id="38" name="Rounded Rectangle 37">
            <a:extLst>
              <a:ext uri="{FF2B5EF4-FFF2-40B4-BE49-F238E27FC236}">
                <a16:creationId xmlns:a16="http://schemas.microsoft.com/office/drawing/2014/main" id="{E27361D6-C5C4-4B4D-B090-5F10A4056EB1}"/>
              </a:ext>
            </a:extLst>
          </p:cNvPr>
          <p:cNvSpPr/>
          <p:nvPr/>
        </p:nvSpPr>
        <p:spPr>
          <a:xfrm>
            <a:off x="5479281" y="3009848"/>
            <a:ext cx="3506640" cy="821854"/>
          </a:xfrm>
          <a:prstGeom prst="roundRect">
            <a:avLst>
              <a:gd name="adj" fmla="val 4412"/>
            </a:avLst>
          </a:prstGeom>
          <a:noFill/>
          <a:ln w="9525">
            <a:solidFill>
              <a:srgbClr val="DDD9C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lgn="ctr">
              <a:buFont typeface="Arial" panose="020B0604020202020204" pitchFamily="34" charset="0"/>
              <a:buChar char="•"/>
            </a:pPr>
            <a:r>
              <a:rPr lang="en-US" sz="1200">
                <a:solidFill>
                  <a:schemeClr val="bg2"/>
                </a:solidFill>
                <a:latin typeface="Kobern Medium" pitchFamily="2" charset="77"/>
              </a:rPr>
              <a:t>Non-transferable</a:t>
            </a:r>
            <a:endParaRPr lang="en-IN" sz="1200">
              <a:solidFill>
                <a:schemeClr val="bg2"/>
              </a:solidFill>
              <a:latin typeface="Kobern Medium" pitchFamily="2" charset="77"/>
            </a:endParaRPr>
          </a:p>
          <a:p>
            <a:pPr marL="171450" lvl="0" indent="-171450" algn="ctr">
              <a:buFont typeface="Arial" panose="020B0604020202020204" pitchFamily="34" charset="0"/>
              <a:buChar char="•"/>
            </a:pPr>
            <a:r>
              <a:rPr lang="en-IN" sz="1200">
                <a:solidFill>
                  <a:schemeClr val="bg2"/>
                </a:solidFill>
                <a:latin typeface="Kobern Medium" pitchFamily="2" charset="77"/>
              </a:rPr>
              <a:t>Display in conspicuous place</a:t>
            </a:r>
          </a:p>
          <a:p>
            <a:pPr marL="171450" lvl="0" indent="-171450" algn="ctr">
              <a:buFont typeface="Arial" panose="020B0604020202020204" pitchFamily="34" charset="0"/>
              <a:buChar char="•"/>
            </a:pPr>
            <a:r>
              <a:rPr lang="en-IN" sz="1200">
                <a:solidFill>
                  <a:schemeClr val="bg2"/>
                </a:solidFill>
                <a:latin typeface="Kobern Medium" pitchFamily="2" charset="77"/>
              </a:rPr>
              <a:t>Quote registration number in all documents</a:t>
            </a:r>
          </a:p>
        </p:txBody>
      </p:sp>
      <p:cxnSp>
        <p:nvCxnSpPr>
          <p:cNvPr id="39" name="Straight Connector 38">
            <a:extLst>
              <a:ext uri="{FF2B5EF4-FFF2-40B4-BE49-F238E27FC236}">
                <a16:creationId xmlns:a16="http://schemas.microsoft.com/office/drawing/2014/main" id="{C82079D8-CA4B-684A-BCF3-81247294FDC3}"/>
              </a:ext>
            </a:extLst>
          </p:cNvPr>
          <p:cNvCxnSpPr>
            <a:cxnSpLocks/>
          </p:cNvCxnSpPr>
          <p:nvPr/>
        </p:nvCxnSpPr>
        <p:spPr>
          <a:xfrm>
            <a:off x="3797518" y="4584957"/>
            <a:ext cx="1667934" cy="0"/>
          </a:xfrm>
          <a:prstGeom prst="line">
            <a:avLst/>
          </a:prstGeom>
          <a:ln w="9525">
            <a:solidFill>
              <a:srgbClr val="F3723B"/>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B1986BF-102D-4248-81D5-B1702744D0CE}"/>
              </a:ext>
            </a:extLst>
          </p:cNvPr>
          <p:cNvCxnSpPr>
            <a:cxnSpLocks/>
          </p:cNvCxnSpPr>
          <p:nvPr/>
        </p:nvCxnSpPr>
        <p:spPr>
          <a:xfrm flipV="1">
            <a:off x="7249248" y="3885369"/>
            <a:ext cx="0" cy="244532"/>
          </a:xfrm>
          <a:prstGeom prst="line">
            <a:avLst/>
          </a:prstGeom>
          <a:ln w="9525">
            <a:solidFill>
              <a:srgbClr val="F3723B"/>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Rounded Rectangle 45">
            <a:extLst>
              <a:ext uri="{FF2B5EF4-FFF2-40B4-BE49-F238E27FC236}">
                <a16:creationId xmlns:a16="http://schemas.microsoft.com/office/drawing/2014/main" id="{853B09D3-CC6F-C042-BE77-9298BA4D001C}"/>
              </a:ext>
            </a:extLst>
          </p:cNvPr>
          <p:cNvSpPr/>
          <p:nvPr/>
        </p:nvSpPr>
        <p:spPr>
          <a:xfrm>
            <a:off x="5479290" y="4236872"/>
            <a:ext cx="3506641" cy="610893"/>
          </a:xfrm>
          <a:prstGeom prst="roundRect">
            <a:avLst>
              <a:gd name="adj" fmla="val 4412"/>
            </a:avLst>
          </a:prstGeom>
          <a:noFill/>
          <a:ln w="9525">
            <a:solidFill>
              <a:srgbClr val="DDD9C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a:solidFill>
                  <a:schemeClr val="bg2"/>
                </a:solidFill>
                <a:latin typeface="Kobern Medium" pitchFamily="2" charset="77"/>
              </a:rPr>
              <a:t>Certificate of registration for new establishment – </a:t>
            </a:r>
          </a:p>
          <a:p>
            <a:pPr algn="ctr"/>
            <a:r>
              <a:rPr lang="en-IN" sz="1200">
                <a:solidFill>
                  <a:schemeClr val="bg2"/>
                </a:solidFill>
                <a:latin typeface="Kobern Medium" pitchFamily="2" charset="77"/>
              </a:rPr>
              <a:t>Form II - 7 days – if not – deemed registration</a:t>
            </a:r>
          </a:p>
        </p:txBody>
      </p:sp>
      <p:sp>
        <p:nvSpPr>
          <p:cNvPr id="25" name="Rounded Rectangle 15">
            <a:extLst>
              <a:ext uri="{FF2B5EF4-FFF2-40B4-BE49-F238E27FC236}">
                <a16:creationId xmlns:a16="http://schemas.microsoft.com/office/drawing/2014/main" id="{81306621-E0EA-4B73-AD46-CA2D96375DBA}"/>
              </a:ext>
            </a:extLst>
          </p:cNvPr>
          <p:cNvSpPr/>
          <p:nvPr/>
        </p:nvSpPr>
        <p:spPr>
          <a:xfrm>
            <a:off x="2150058" y="3288321"/>
            <a:ext cx="1351014" cy="621159"/>
          </a:xfrm>
          <a:prstGeom prst="roundRect">
            <a:avLst>
              <a:gd name="adj" fmla="val 4412"/>
            </a:avLst>
          </a:prstGeom>
          <a:noFill/>
          <a:ln w="9525">
            <a:solidFill>
              <a:srgbClr val="DDD9C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a:solidFill>
                  <a:schemeClr val="bg2"/>
                </a:solidFill>
                <a:latin typeface="Kobern Medium" pitchFamily="2" charset="77"/>
              </a:rPr>
              <a:t>Within 60 days - register</a:t>
            </a:r>
            <a:endParaRPr lang="en-US" sz="1200">
              <a:solidFill>
                <a:schemeClr val="bg2"/>
              </a:solidFill>
              <a:latin typeface="Kobern Medium" pitchFamily="2" charset="77"/>
            </a:endParaRPr>
          </a:p>
        </p:txBody>
      </p:sp>
      <p:cxnSp>
        <p:nvCxnSpPr>
          <p:cNvPr id="27" name="Straight Connector 26">
            <a:extLst>
              <a:ext uri="{FF2B5EF4-FFF2-40B4-BE49-F238E27FC236}">
                <a16:creationId xmlns:a16="http://schemas.microsoft.com/office/drawing/2014/main" id="{4459914A-1CBC-4696-AD91-66863B9B6086}"/>
              </a:ext>
            </a:extLst>
          </p:cNvPr>
          <p:cNvCxnSpPr>
            <a:cxnSpLocks/>
          </p:cNvCxnSpPr>
          <p:nvPr/>
        </p:nvCxnSpPr>
        <p:spPr>
          <a:xfrm>
            <a:off x="1061451" y="4176453"/>
            <a:ext cx="1867503" cy="0"/>
          </a:xfrm>
          <a:prstGeom prst="line">
            <a:avLst/>
          </a:prstGeom>
          <a:ln w="9525">
            <a:solidFill>
              <a:srgbClr val="F3723B"/>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F2FACF7B-358F-4247-9C49-E0FE313068A1}"/>
              </a:ext>
            </a:extLst>
          </p:cNvPr>
          <p:cNvGrpSpPr/>
          <p:nvPr/>
        </p:nvGrpSpPr>
        <p:grpSpPr>
          <a:xfrm>
            <a:off x="1065239" y="3929537"/>
            <a:ext cx="1870252" cy="244532"/>
            <a:chOff x="1698606" y="1982207"/>
            <a:chExt cx="1870252" cy="349370"/>
          </a:xfrm>
        </p:grpSpPr>
        <p:cxnSp>
          <p:nvCxnSpPr>
            <p:cNvPr id="29" name="Straight Connector 28">
              <a:extLst>
                <a:ext uri="{FF2B5EF4-FFF2-40B4-BE49-F238E27FC236}">
                  <a16:creationId xmlns:a16="http://schemas.microsoft.com/office/drawing/2014/main" id="{748EEB63-A32A-4CDF-BE9E-0EB9D921F7C5}"/>
                </a:ext>
              </a:extLst>
            </p:cNvPr>
            <p:cNvCxnSpPr>
              <a:cxnSpLocks/>
            </p:cNvCxnSpPr>
            <p:nvPr/>
          </p:nvCxnSpPr>
          <p:spPr>
            <a:xfrm flipV="1">
              <a:off x="1698606" y="1982207"/>
              <a:ext cx="0" cy="349370"/>
            </a:xfrm>
            <a:prstGeom prst="line">
              <a:avLst/>
            </a:prstGeom>
            <a:ln w="9525">
              <a:solidFill>
                <a:srgbClr val="F3723B"/>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40E6EE9-1E26-4289-B730-048D64794539}"/>
                </a:ext>
              </a:extLst>
            </p:cNvPr>
            <p:cNvCxnSpPr>
              <a:cxnSpLocks/>
            </p:cNvCxnSpPr>
            <p:nvPr/>
          </p:nvCxnSpPr>
          <p:spPr>
            <a:xfrm flipV="1">
              <a:off x="3568858" y="1982207"/>
              <a:ext cx="0" cy="349370"/>
            </a:xfrm>
            <a:prstGeom prst="line">
              <a:avLst/>
            </a:prstGeom>
            <a:ln w="9525">
              <a:solidFill>
                <a:srgbClr val="F3723B"/>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B3ECCFE8-51CE-4C01-96AA-BA937B528968}"/>
              </a:ext>
            </a:extLst>
          </p:cNvPr>
          <p:cNvCxnSpPr>
            <a:cxnSpLocks/>
          </p:cNvCxnSpPr>
          <p:nvPr/>
        </p:nvCxnSpPr>
        <p:spPr>
          <a:xfrm flipV="1">
            <a:off x="2932178" y="4147091"/>
            <a:ext cx="0" cy="180093"/>
          </a:xfrm>
          <a:prstGeom prst="line">
            <a:avLst/>
          </a:prstGeom>
          <a:ln w="9525">
            <a:solidFill>
              <a:srgbClr val="F3723B"/>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E3D0C29-F003-4EDA-9E23-B91D48276621}"/>
              </a:ext>
            </a:extLst>
          </p:cNvPr>
          <p:cNvCxnSpPr>
            <a:cxnSpLocks/>
          </p:cNvCxnSpPr>
          <p:nvPr/>
        </p:nvCxnSpPr>
        <p:spPr>
          <a:xfrm>
            <a:off x="2957988" y="1929965"/>
            <a:ext cx="1370791" cy="5646"/>
          </a:xfrm>
          <a:prstGeom prst="line">
            <a:avLst/>
          </a:prstGeom>
          <a:ln w="9525">
            <a:solidFill>
              <a:srgbClr val="F3723B"/>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F3DBED0-E00A-416F-8417-685DD18D539D}"/>
              </a:ext>
            </a:extLst>
          </p:cNvPr>
          <p:cNvCxnSpPr>
            <a:cxnSpLocks/>
          </p:cNvCxnSpPr>
          <p:nvPr/>
        </p:nvCxnSpPr>
        <p:spPr>
          <a:xfrm>
            <a:off x="2906947" y="4165169"/>
            <a:ext cx="1495209" cy="0"/>
          </a:xfrm>
          <a:prstGeom prst="line">
            <a:avLst/>
          </a:prstGeom>
          <a:ln w="9525">
            <a:solidFill>
              <a:srgbClr val="F3723B"/>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Rounded Rectangle 10">
            <a:extLst>
              <a:ext uri="{FF2B5EF4-FFF2-40B4-BE49-F238E27FC236}">
                <a16:creationId xmlns:a16="http://schemas.microsoft.com/office/drawing/2014/main" id="{D11FECCE-D252-4435-B167-F9EE798CD3B8}"/>
              </a:ext>
            </a:extLst>
          </p:cNvPr>
          <p:cNvSpPr/>
          <p:nvPr/>
        </p:nvSpPr>
        <p:spPr>
          <a:xfrm>
            <a:off x="3789450" y="2276558"/>
            <a:ext cx="1575027" cy="621159"/>
          </a:xfrm>
          <a:prstGeom prst="roundRect">
            <a:avLst>
              <a:gd name="adj" fmla="val 4412"/>
            </a:avLst>
          </a:prstGeom>
          <a:noFill/>
          <a:ln w="9525">
            <a:solidFill>
              <a:srgbClr val="DDD9C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a:solidFill>
                  <a:schemeClr val="bg2"/>
                </a:solidFill>
                <a:latin typeface="Kobern Medium" pitchFamily="2" charset="77"/>
              </a:rPr>
              <a:t>Change in management, ownership /closure  </a:t>
            </a:r>
            <a:endParaRPr lang="en-US" sz="1200">
              <a:solidFill>
                <a:schemeClr val="bg2"/>
              </a:solidFill>
              <a:latin typeface="Kobern Medium" pitchFamily="2" charset="77"/>
            </a:endParaRPr>
          </a:p>
        </p:txBody>
      </p:sp>
      <p:sp>
        <p:nvSpPr>
          <p:cNvPr id="42" name="Rounded Rectangle 15">
            <a:extLst>
              <a:ext uri="{FF2B5EF4-FFF2-40B4-BE49-F238E27FC236}">
                <a16:creationId xmlns:a16="http://schemas.microsoft.com/office/drawing/2014/main" id="{DDE1A52E-680A-468C-861C-787D7A24BEBE}"/>
              </a:ext>
            </a:extLst>
          </p:cNvPr>
          <p:cNvSpPr/>
          <p:nvPr/>
        </p:nvSpPr>
        <p:spPr>
          <a:xfrm>
            <a:off x="3724858" y="3271386"/>
            <a:ext cx="1351014" cy="621159"/>
          </a:xfrm>
          <a:prstGeom prst="roundRect">
            <a:avLst>
              <a:gd name="adj" fmla="val 4412"/>
            </a:avLst>
          </a:prstGeom>
          <a:noFill/>
          <a:ln w="9525">
            <a:solidFill>
              <a:srgbClr val="DDD9C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a:solidFill>
                  <a:schemeClr val="bg2"/>
                </a:solidFill>
                <a:latin typeface="Kobern Medium" pitchFamily="2" charset="77"/>
              </a:rPr>
              <a:t>Within 30 days - Intimate</a:t>
            </a:r>
            <a:endParaRPr lang="en-US" sz="1200">
              <a:solidFill>
                <a:schemeClr val="bg2"/>
              </a:solidFill>
              <a:latin typeface="Kobern Medium" pitchFamily="2" charset="77"/>
            </a:endParaRPr>
          </a:p>
        </p:txBody>
      </p:sp>
      <p:grpSp>
        <p:nvGrpSpPr>
          <p:cNvPr id="43" name="Group 42">
            <a:extLst>
              <a:ext uri="{FF2B5EF4-FFF2-40B4-BE49-F238E27FC236}">
                <a16:creationId xmlns:a16="http://schemas.microsoft.com/office/drawing/2014/main" id="{806C8ECD-0FEC-4C46-99CD-85059F9649E8}"/>
              </a:ext>
            </a:extLst>
          </p:cNvPr>
          <p:cNvGrpSpPr/>
          <p:nvPr/>
        </p:nvGrpSpPr>
        <p:grpSpPr>
          <a:xfrm>
            <a:off x="2935490" y="3901313"/>
            <a:ext cx="1450621" cy="272756"/>
            <a:chOff x="1698606" y="1982207"/>
            <a:chExt cx="1870252" cy="349370"/>
          </a:xfrm>
        </p:grpSpPr>
        <p:cxnSp>
          <p:nvCxnSpPr>
            <p:cNvPr id="44" name="Straight Connector 43">
              <a:extLst>
                <a:ext uri="{FF2B5EF4-FFF2-40B4-BE49-F238E27FC236}">
                  <a16:creationId xmlns:a16="http://schemas.microsoft.com/office/drawing/2014/main" id="{93493AA5-8E5D-4208-952E-0069B534328C}"/>
                </a:ext>
              </a:extLst>
            </p:cNvPr>
            <p:cNvCxnSpPr>
              <a:cxnSpLocks/>
            </p:cNvCxnSpPr>
            <p:nvPr/>
          </p:nvCxnSpPr>
          <p:spPr>
            <a:xfrm flipV="1">
              <a:off x="1698606" y="1982207"/>
              <a:ext cx="0" cy="349370"/>
            </a:xfrm>
            <a:prstGeom prst="line">
              <a:avLst/>
            </a:prstGeom>
            <a:ln w="9525">
              <a:solidFill>
                <a:srgbClr val="F3723B"/>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1DF6F5E-28A3-4988-987B-7290BC31380A}"/>
                </a:ext>
              </a:extLst>
            </p:cNvPr>
            <p:cNvCxnSpPr>
              <a:cxnSpLocks/>
            </p:cNvCxnSpPr>
            <p:nvPr/>
          </p:nvCxnSpPr>
          <p:spPr>
            <a:xfrm flipV="1">
              <a:off x="3568858" y="1982207"/>
              <a:ext cx="0" cy="349370"/>
            </a:xfrm>
            <a:prstGeom prst="line">
              <a:avLst/>
            </a:prstGeom>
            <a:ln w="9525">
              <a:solidFill>
                <a:srgbClr val="F3723B"/>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48" name="Straight Connector 47">
            <a:extLst>
              <a:ext uri="{FF2B5EF4-FFF2-40B4-BE49-F238E27FC236}">
                <a16:creationId xmlns:a16="http://schemas.microsoft.com/office/drawing/2014/main" id="{5CA0F1A3-D22C-44AF-B07B-9854CEA71C1E}"/>
              </a:ext>
            </a:extLst>
          </p:cNvPr>
          <p:cNvCxnSpPr>
            <a:cxnSpLocks/>
          </p:cNvCxnSpPr>
          <p:nvPr/>
        </p:nvCxnSpPr>
        <p:spPr>
          <a:xfrm flipV="1">
            <a:off x="4387518" y="2976617"/>
            <a:ext cx="0" cy="244532"/>
          </a:xfrm>
          <a:prstGeom prst="line">
            <a:avLst/>
          </a:prstGeom>
          <a:ln w="9525">
            <a:solidFill>
              <a:srgbClr val="F3723B"/>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EE185F0-C695-4E4E-94A6-A493D132EC61}"/>
              </a:ext>
            </a:extLst>
          </p:cNvPr>
          <p:cNvCxnSpPr>
            <a:cxnSpLocks/>
          </p:cNvCxnSpPr>
          <p:nvPr/>
        </p:nvCxnSpPr>
        <p:spPr>
          <a:xfrm flipV="1">
            <a:off x="4319780" y="1938033"/>
            <a:ext cx="0" cy="244532"/>
          </a:xfrm>
          <a:prstGeom prst="line">
            <a:avLst/>
          </a:prstGeom>
          <a:ln w="9525">
            <a:solidFill>
              <a:srgbClr val="F3723B"/>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6195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7AF912-BB77-8043-B711-B47922B3DE32}"/>
              </a:ext>
            </a:extLst>
          </p:cNvPr>
          <p:cNvSpPr>
            <a:spLocks noGrp="1"/>
          </p:cNvSpPr>
          <p:nvPr>
            <p:ph type="body" sz="quarter" idx="13"/>
          </p:nvPr>
        </p:nvSpPr>
        <p:spPr/>
        <p:txBody>
          <a:bodyPr/>
          <a:lstStyle/>
          <a:p>
            <a:r>
              <a:rPr lang="en-IN" altLang="ko-KR"/>
              <a:t>REGISTRATIONS</a:t>
            </a:r>
            <a:endParaRPr lang="en-IN"/>
          </a:p>
        </p:txBody>
      </p:sp>
      <p:sp>
        <p:nvSpPr>
          <p:cNvPr id="5" name="TextBox 4">
            <a:extLst>
              <a:ext uri="{FF2B5EF4-FFF2-40B4-BE49-F238E27FC236}">
                <a16:creationId xmlns:a16="http://schemas.microsoft.com/office/drawing/2014/main" id="{61656AB4-C998-A441-AF3B-8FD0B0E4E32F}"/>
              </a:ext>
            </a:extLst>
          </p:cNvPr>
          <p:cNvSpPr txBox="1"/>
          <p:nvPr/>
        </p:nvSpPr>
        <p:spPr>
          <a:xfrm>
            <a:off x="975146" y="1495178"/>
            <a:ext cx="3050190" cy="276999"/>
          </a:xfrm>
          <a:prstGeom prst="rect">
            <a:avLst/>
          </a:prstGeom>
          <a:noFill/>
        </p:spPr>
        <p:txBody>
          <a:bodyPr wrap="square" rtlCol="0">
            <a:spAutoFit/>
          </a:bodyPr>
          <a:lstStyle/>
          <a:p>
            <a:pPr algn="ctr"/>
            <a:r>
              <a:rPr lang="en-US" sz="1200" cap="all">
                <a:solidFill>
                  <a:srgbClr val="44BB8A"/>
                </a:solidFill>
                <a:latin typeface="Kobern Medium" pitchFamily="2" charset="77"/>
              </a:rPr>
              <a:t>CONSEQUENCE OF NON-REGISTRATION</a:t>
            </a:r>
          </a:p>
        </p:txBody>
      </p:sp>
      <p:sp>
        <p:nvSpPr>
          <p:cNvPr id="6" name="Rectangle 5">
            <a:extLst>
              <a:ext uri="{FF2B5EF4-FFF2-40B4-BE49-F238E27FC236}">
                <a16:creationId xmlns:a16="http://schemas.microsoft.com/office/drawing/2014/main" id="{861616C1-C462-4246-A233-DCEE72C00796}"/>
              </a:ext>
            </a:extLst>
          </p:cNvPr>
          <p:cNvSpPr/>
          <p:nvPr/>
        </p:nvSpPr>
        <p:spPr>
          <a:xfrm>
            <a:off x="1004560" y="1930568"/>
            <a:ext cx="2755220" cy="492443"/>
          </a:xfrm>
          <a:prstGeom prst="rect">
            <a:avLst/>
          </a:prstGeom>
        </p:spPr>
        <p:txBody>
          <a:bodyPr wrap="square">
            <a:spAutoFit/>
          </a:bodyPr>
          <a:lstStyle/>
          <a:p>
            <a:pPr marL="177800" lvl="0" indent="-177800" latinLnBrk="0" hangingPunct="0">
              <a:buFont typeface="Arial" panose="020B0604020202020204" pitchFamily="34" charset="0"/>
              <a:buChar char="•"/>
            </a:pPr>
            <a:r>
              <a:rPr lang="en-IN" sz="1300">
                <a:solidFill>
                  <a:schemeClr val="bg1">
                    <a:lumMod val="85000"/>
                  </a:schemeClr>
                </a:solidFill>
                <a:latin typeface="Kobern" pitchFamily="2" charset="77"/>
                <a:cs typeface="Times New Roman" panose="02020603050405020304" pitchFamily="18" charset="0"/>
              </a:rPr>
              <a:t>Cannot employ any employee in the establishment</a:t>
            </a:r>
            <a:endParaRPr lang="en-IN" sz="1300">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16B687B9-F960-8048-A16E-CBD140D9A5E9}"/>
              </a:ext>
            </a:extLst>
          </p:cNvPr>
          <p:cNvCxnSpPr>
            <a:cxnSpLocks/>
          </p:cNvCxnSpPr>
          <p:nvPr/>
        </p:nvCxnSpPr>
        <p:spPr>
          <a:xfrm>
            <a:off x="965965" y="1826615"/>
            <a:ext cx="279951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13946978-8CDB-CA4C-A27F-28E58DF21673}"/>
              </a:ext>
            </a:extLst>
          </p:cNvPr>
          <p:cNvSpPr/>
          <p:nvPr/>
        </p:nvSpPr>
        <p:spPr>
          <a:xfrm>
            <a:off x="956303" y="1377769"/>
            <a:ext cx="3069033" cy="1200140"/>
          </a:xfrm>
          <a:prstGeom prst="roundRect">
            <a:avLst>
              <a:gd name="adj" fmla="val 3184"/>
            </a:avLst>
          </a:prstGeom>
          <a:noFill/>
          <a:ln w="9525">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0003F4D-605E-4343-B088-E54E4979E79E}"/>
              </a:ext>
            </a:extLst>
          </p:cNvPr>
          <p:cNvSpPr txBox="1"/>
          <p:nvPr/>
        </p:nvSpPr>
        <p:spPr>
          <a:xfrm>
            <a:off x="1020726" y="3040498"/>
            <a:ext cx="2831725" cy="492443"/>
          </a:xfrm>
          <a:prstGeom prst="rect">
            <a:avLst/>
          </a:prstGeom>
          <a:noFill/>
        </p:spPr>
        <p:txBody>
          <a:bodyPr wrap="square" rtlCol="0">
            <a:spAutoFit/>
          </a:bodyPr>
          <a:lstStyle/>
          <a:p>
            <a:pPr lvl="0" algn="ctr"/>
            <a:r>
              <a:rPr lang="en-IN" sz="1300" cap="all">
                <a:solidFill>
                  <a:srgbClr val="44BB8A"/>
                </a:solidFill>
                <a:latin typeface="Kobern Medium" pitchFamily="2" charset="77"/>
              </a:rPr>
              <a:t>COMMENCEMENT OF WORK AND </a:t>
            </a:r>
          </a:p>
          <a:p>
            <a:pPr lvl="0" algn="ctr"/>
            <a:r>
              <a:rPr lang="en-IN" sz="1300" cap="all">
                <a:solidFill>
                  <a:srgbClr val="44BB8A"/>
                </a:solidFill>
                <a:latin typeface="Kobern Medium" pitchFamily="2" charset="77"/>
              </a:rPr>
              <a:t>CLOSURE OF ESTABLISHMENT</a:t>
            </a:r>
          </a:p>
        </p:txBody>
      </p:sp>
      <p:sp>
        <p:nvSpPr>
          <p:cNvPr id="17" name="Rectangle 16">
            <a:extLst>
              <a:ext uri="{FF2B5EF4-FFF2-40B4-BE49-F238E27FC236}">
                <a16:creationId xmlns:a16="http://schemas.microsoft.com/office/drawing/2014/main" id="{1B89C210-F6CB-3A4E-9E55-B5CA226B16F6}"/>
              </a:ext>
            </a:extLst>
          </p:cNvPr>
          <p:cNvSpPr/>
          <p:nvPr/>
        </p:nvSpPr>
        <p:spPr>
          <a:xfrm>
            <a:off x="1052934" y="3533590"/>
            <a:ext cx="2755220" cy="692497"/>
          </a:xfrm>
          <a:prstGeom prst="rect">
            <a:avLst/>
          </a:prstGeom>
        </p:spPr>
        <p:txBody>
          <a:bodyPr wrap="square">
            <a:spAutoFit/>
          </a:bodyPr>
          <a:lstStyle/>
          <a:p>
            <a:pPr marL="177800" lvl="0" indent="-177800" latinLnBrk="0" hangingPunct="0">
              <a:buFont typeface="Arial" panose="020B0604020202020204" pitchFamily="34" charset="0"/>
              <a:buChar char="•"/>
            </a:pPr>
            <a:r>
              <a:rPr lang="en-IN" sz="1300">
                <a:solidFill>
                  <a:schemeClr val="bg1">
                    <a:lumMod val="85000"/>
                  </a:schemeClr>
                </a:solidFill>
                <a:latin typeface="Kobern" pitchFamily="2" charset="77"/>
                <a:cs typeface="Times New Roman" panose="02020603050405020304" pitchFamily="18" charset="0"/>
              </a:rPr>
              <a:t>Intimate – 30 days</a:t>
            </a:r>
          </a:p>
          <a:p>
            <a:pPr marL="177800" lvl="0" indent="-177800" latinLnBrk="0" hangingPunct="0">
              <a:buFont typeface="Arial" panose="020B0604020202020204" pitchFamily="34" charset="0"/>
              <a:buChar char="•"/>
            </a:pPr>
            <a:r>
              <a:rPr lang="en-US" sz="1300">
                <a:solidFill>
                  <a:schemeClr val="bg1">
                    <a:lumMod val="85000"/>
                  </a:schemeClr>
                </a:solidFill>
                <a:latin typeface="Kobern" pitchFamily="2" charset="77"/>
                <a:cs typeface="Times New Roman" panose="02020603050405020304" pitchFamily="18" charset="0"/>
              </a:rPr>
              <a:t>F</a:t>
            </a:r>
            <a:r>
              <a:rPr lang="en-IN" sz="1300">
                <a:solidFill>
                  <a:schemeClr val="bg1">
                    <a:lumMod val="85000"/>
                  </a:schemeClr>
                </a:solidFill>
                <a:latin typeface="Kobern" pitchFamily="2" charset="77"/>
                <a:cs typeface="Times New Roman" panose="02020603050405020304" pitchFamily="18" charset="0"/>
              </a:rPr>
              <a:t>orm IV</a:t>
            </a:r>
          </a:p>
          <a:p>
            <a:pPr marL="177800" lvl="0" indent="-177800" latinLnBrk="0" hangingPunct="0">
              <a:buFont typeface="Arial" panose="020B0604020202020204" pitchFamily="34" charset="0"/>
              <a:buChar char="•"/>
            </a:pPr>
            <a:r>
              <a:rPr lang="en-US" sz="1300">
                <a:solidFill>
                  <a:schemeClr val="bg1">
                    <a:lumMod val="85000"/>
                  </a:schemeClr>
                </a:solidFill>
                <a:latin typeface="Kobern" pitchFamily="2" charset="77"/>
                <a:cs typeface="Times New Roman" panose="02020603050405020304" pitchFamily="18" charset="0"/>
              </a:rPr>
              <a:t>A</a:t>
            </a:r>
            <a:r>
              <a:rPr lang="en-IN" sz="1300">
                <a:solidFill>
                  <a:schemeClr val="bg1">
                    <a:lumMod val="85000"/>
                  </a:schemeClr>
                </a:solidFill>
                <a:latin typeface="Kobern" pitchFamily="2" charset="77"/>
                <a:cs typeface="Times New Roman" panose="02020603050405020304" pitchFamily="18" charset="0"/>
              </a:rPr>
              <a:t>uto sharing with EPFO and ESIC</a:t>
            </a:r>
          </a:p>
        </p:txBody>
      </p:sp>
      <p:cxnSp>
        <p:nvCxnSpPr>
          <p:cNvPr id="18" name="Straight Connector 17">
            <a:extLst>
              <a:ext uri="{FF2B5EF4-FFF2-40B4-BE49-F238E27FC236}">
                <a16:creationId xmlns:a16="http://schemas.microsoft.com/office/drawing/2014/main" id="{031AE093-F9F6-634E-B400-A3D349056673}"/>
              </a:ext>
            </a:extLst>
          </p:cNvPr>
          <p:cNvCxnSpPr>
            <a:cxnSpLocks/>
          </p:cNvCxnSpPr>
          <p:nvPr/>
        </p:nvCxnSpPr>
        <p:spPr>
          <a:xfrm>
            <a:off x="1052934" y="3532941"/>
            <a:ext cx="279951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Rounded Rectangle 18">
            <a:extLst>
              <a:ext uri="{FF2B5EF4-FFF2-40B4-BE49-F238E27FC236}">
                <a16:creationId xmlns:a16="http://schemas.microsoft.com/office/drawing/2014/main" id="{CE451A53-E096-C745-8D93-3FE747717263}"/>
              </a:ext>
            </a:extLst>
          </p:cNvPr>
          <p:cNvSpPr/>
          <p:nvPr/>
        </p:nvSpPr>
        <p:spPr>
          <a:xfrm>
            <a:off x="980120" y="2958609"/>
            <a:ext cx="3069027" cy="1354142"/>
          </a:xfrm>
          <a:prstGeom prst="roundRect">
            <a:avLst>
              <a:gd name="adj" fmla="val 3184"/>
            </a:avLst>
          </a:prstGeom>
          <a:noFill/>
          <a:ln w="9525">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4">
            <a:extLst>
              <a:ext uri="{FF2B5EF4-FFF2-40B4-BE49-F238E27FC236}">
                <a16:creationId xmlns:a16="http://schemas.microsoft.com/office/drawing/2014/main" id="{63B9C5DF-C722-4171-BFE7-692F4DC20E80}"/>
              </a:ext>
            </a:extLst>
          </p:cNvPr>
          <p:cNvSpPr/>
          <p:nvPr/>
        </p:nvSpPr>
        <p:spPr>
          <a:xfrm>
            <a:off x="4858804" y="2292883"/>
            <a:ext cx="1291470" cy="725864"/>
          </a:xfrm>
          <a:prstGeom prst="roundRect">
            <a:avLst>
              <a:gd name="adj" fmla="val 5556"/>
            </a:avLst>
          </a:prstGeom>
          <a:noFill/>
          <a:ln w="9525">
            <a:solidFill>
              <a:srgbClr val="44B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N" sz="1400" cap="all">
                <a:solidFill>
                  <a:srgbClr val="44BB8A"/>
                </a:solidFill>
                <a:latin typeface="Kobern Medium" pitchFamily="2" charset="77"/>
              </a:rPr>
              <a:t>Employee</a:t>
            </a:r>
          </a:p>
        </p:txBody>
      </p:sp>
      <p:cxnSp>
        <p:nvCxnSpPr>
          <p:cNvPr id="26" name="Straight Connector 25">
            <a:extLst>
              <a:ext uri="{FF2B5EF4-FFF2-40B4-BE49-F238E27FC236}">
                <a16:creationId xmlns:a16="http://schemas.microsoft.com/office/drawing/2014/main" id="{179B6E2C-95A7-4525-A232-FD61611FDC23}"/>
              </a:ext>
            </a:extLst>
          </p:cNvPr>
          <p:cNvCxnSpPr>
            <a:cxnSpLocks/>
          </p:cNvCxnSpPr>
          <p:nvPr/>
        </p:nvCxnSpPr>
        <p:spPr>
          <a:xfrm>
            <a:off x="6170098" y="2634793"/>
            <a:ext cx="160366" cy="0"/>
          </a:xfrm>
          <a:prstGeom prst="line">
            <a:avLst/>
          </a:prstGeom>
          <a:ln w="9525">
            <a:solidFill>
              <a:srgbClr val="F2A436"/>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E456B7B-1A1B-4107-ACEB-F2329C9F3493}"/>
              </a:ext>
            </a:extLst>
          </p:cNvPr>
          <p:cNvSpPr txBox="1"/>
          <p:nvPr/>
        </p:nvSpPr>
        <p:spPr>
          <a:xfrm>
            <a:off x="6692258" y="1760278"/>
            <a:ext cx="1857081" cy="492443"/>
          </a:xfrm>
          <a:prstGeom prst="rect">
            <a:avLst/>
          </a:prstGeom>
          <a:noFill/>
        </p:spPr>
        <p:txBody>
          <a:bodyPr wrap="square" rtlCol="0">
            <a:spAutoFit/>
          </a:bodyPr>
          <a:lstStyle/>
          <a:p>
            <a:r>
              <a:rPr lang="en-IN" sz="1300">
                <a:solidFill>
                  <a:schemeClr val="bg1"/>
                </a:solidFill>
                <a:latin typeface="Kobern" pitchFamily="2" charset="77"/>
                <a:cs typeface="Times New Roman" panose="02020603050405020304" pitchFamily="18" charset="0"/>
              </a:rPr>
              <a:t>Employed on wages by   establishment</a:t>
            </a:r>
          </a:p>
        </p:txBody>
      </p:sp>
      <p:cxnSp>
        <p:nvCxnSpPr>
          <p:cNvPr id="28" name="Straight Connector 27">
            <a:extLst>
              <a:ext uri="{FF2B5EF4-FFF2-40B4-BE49-F238E27FC236}">
                <a16:creationId xmlns:a16="http://schemas.microsoft.com/office/drawing/2014/main" id="{9D948E89-6A65-40F4-971A-95530FE3FFBF}"/>
              </a:ext>
            </a:extLst>
          </p:cNvPr>
          <p:cNvCxnSpPr>
            <a:cxnSpLocks/>
          </p:cNvCxnSpPr>
          <p:nvPr/>
        </p:nvCxnSpPr>
        <p:spPr>
          <a:xfrm flipV="1">
            <a:off x="6350782" y="2035671"/>
            <a:ext cx="0" cy="1237924"/>
          </a:xfrm>
          <a:prstGeom prst="line">
            <a:avLst/>
          </a:prstGeom>
          <a:ln w="9525">
            <a:solidFill>
              <a:srgbClr val="F2A436"/>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30E0E4C-DF8C-477A-AF2A-FB86BBBD3585}"/>
              </a:ext>
            </a:extLst>
          </p:cNvPr>
          <p:cNvCxnSpPr>
            <a:cxnSpLocks/>
          </p:cNvCxnSpPr>
          <p:nvPr/>
        </p:nvCxnSpPr>
        <p:spPr>
          <a:xfrm>
            <a:off x="6345949" y="2041824"/>
            <a:ext cx="199465" cy="0"/>
          </a:xfrm>
          <a:prstGeom prst="line">
            <a:avLst/>
          </a:prstGeom>
          <a:ln w="9525">
            <a:solidFill>
              <a:srgbClr val="F2A436"/>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C5B2B03-8C7D-4CD1-A4F0-4295DFC718DC}"/>
              </a:ext>
            </a:extLst>
          </p:cNvPr>
          <p:cNvCxnSpPr>
            <a:cxnSpLocks/>
          </p:cNvCxnSpPr>
          <p:nvPr/>
        </p:nvCxnSpPr>
        <p:spPr>
          <a:xfrm>
            <a:off x="6361716" y="3276784"/>
            <a:ext cx="199465" cy="0"/>
          </a:xfrm>
          <a:prstGeom prst="line">
            <a:avLst/>
          </a:prstGeom>
          <a:ln w="9525">
            <a:solidFill>
              <a:srgbClr val="F2A436"/>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528A4FC-B829-4257-9FAD-9710B2863E5B}"/>
              </a:ext>
            </a:extLst>
          </p:cNvPr>
          <p:cNvSpPr txBox="1"/>
          <p:nvPr/>
        </p:nvSpPr>
        <p:spPr>
          <a:xfrm>
            <a:off x="6692257" y="3040498"/>
            <a:ext cx="1857081" cy="492443"/>
          </a:xfrm>
          <a:prstGeom prst="rect">
            <a:avLst/>
          </a:prstGeom>
          <a:noFill/>
        </p:spPr>
        <p:txBody>
          <a:bodyPr wrap="square" rtlCol="0">
            <a:spAutoFit/>
          </a:bodyPr>
          <a:lstStyle/>
          <a:p>
            <a:r>
              <a:rPr lang="en-IN" sz="1300">
                <a:solidFill>
                  <a:schemeClr val="bg1"/>
                </a:solidFill>
                <a:latin typeface="Kobern" pitchFamily="2" charset="77"/>
                <a:cs typeface="Times New Roman" panose="02020603050405020304" pitchFamily="18" charset="0"/>
              </a:rPr>
              <a:t>Wider ambit than the          definition of ‘worker’</a:t>
            </a:r>
          </a:p>
        </p:txBody>
      </p:sp>
    </p:spTree>
    <p:extLst>
      <p:ext uri="{BB962C8B-B14F-4D97-AF65-F5344CB8AC3E}">
        <p14:creationId xmlns:p14="http://schemas.microsoft.com/office/powerpoint/2010/main" val="41345415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A7A202-81DD-8001-530F-C1F5B83460B5}"/>
              </a:ext>
            </a:extLst>
          </p:cNvPr>
          <p:cNvSpPr>
            <a:spLocks noGrp="1"/>
          </p:cNvSpPr>
          <p:nvPr>
            <p:ph type="body" sz="quarter" idx="13"/>
          </p:nvPr>
        </p:nvSpPr>
        <p:spPr/>
        <p:txBody>
          <a:bodyPr/>
          <a:lstStyle/>
          <a:p>
            <a:r>
              <a:rPr lang="en-US"/>
              <a:t>TRANSITION PROVISIONS</a:t>
            </a:r>
            <a:endParaRPr lang="en-IN"/>
          </a:p>
          <a:p>
            <a:endParaRPr lang="en-IN"/>
          </a:p>
        </p:txBody>
      </p:sp>
      <p:graphicFrame>
        <p:nvGraphicFramePr>
          <p:cNvPr id="5" name="Diagram 4">
            <a:extLst>
              <a:ext uri="{FF2B5EF4-FFF2-40B4-BE49-F238E27FC236}">
                <a16:creationId xmlns:a16="http://schemas.microsoft.com/office/drawing/2014/main" id="{60FEE0CB-79AB-97A2-420B-F49926F6D60E}"/>
              </a:ext>
            </a:extLst>
          </p:cNvPr>
          <p:cNvGraphicFramePr/>
          <p:nvPr>
            <p:extLst>
              <p:ext uri="{D42A27DB-BD31-4B8C-83A1-F6EECF244321}">
                <p14:modId xmlns:p14="http://schemas.microsoft.com/office/powerpoint/2010/main" val="838618816"/>
              </p:ext>
            </p:extLst>
          </p:nvPr>
        </p:nvGraphicFramePr>
        <p:xfrm>
          <a:off x="662763" y="774700"/>
          <a:ext cx="738483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C51FE23C-0A61-359D-C864-DB66334B2EAA}"/>
              </a:ext>
            </a:extLst>
          </p:cNvPr>
          <p:cNvSpPr txBox="1"/>
          <p:nvPr/>
        </p:nvSpPr>
        <p:spPr>
          <a:xfrm>
            <a:off x="730660" y="1216031"/>
            <a:ext cx="770275" cy="369332"/>
          </a:xfrm>
          <a:prstGeom prst="rect">
            <a:avLst/>
          </a:prstGeom>
          <a:noFill/>
        </p:spPr>
        <p:txBody>
          <a:bodyPr wrap="none" rtlCol="0">
            <a:spAutoFit/>
          </a:bodyPr>
          <a:lstStyle/>
          <a:p>
            <a:r>
              <a:rPr lang="en-US"/>
              <a:t>S.119</a:t>
            </a:r>
          </a:p>
        </p:txBody>
      </p:sp>
      <p:sp>
        <p:nvSpPr>
          <p:cNvPr id="4" name="TextBox 3">
            <a:extLst>
              <a:ext uri="{FF2B5EF4-FFF2-40B4-BE49-F238E27FC236}">
                <a16:creationId xmlns:a16="http://schemas.microsoft.com/office/drawing/2014/main" id="{4E9AB2B4-1197-EBAD-2B52-AEC5593139F5}"/>
              </a:ext>
            </a:extLst>
          </p:cNvPr>
          <p:cNvSpPr txBox="1"/>
          <p:nvPr/>
        </p:nvSpPr>
        <p:spPr>
          <a:xfrm>
            <a:off x="1096407" y="2164840"/>
            <a:ext cx="787395" cy="369332"/>
          </a:xfrm>
          <a:prstGeom prst="rect">
            <a:avLst/>
          </a:prstGeom>
          <a:noFill/>
        </p:spPr>
        <p:txBody>
          <a:bodyPr wrap="none" rtlCol="0">
            <a:spAutoFit/>
          </a:bodyPr>
          <a:lstStyle/>
          <a:p>
            <a:r>
              <a:rPr lang="en-US"/>
              <a:t>S.127</a:t>
            </a:r>
          </a:p>
        </p:txBody>
      </p:sp>
      <p:sp>
        <p:nvSpPr>
          <p:cNvPr id="6" name="TextBox 5">
            <a:extLst>
              <a:ext uri="{FF2B5EF4-FFF2-40B4-BE49-F238E27FC236}">
                <a16:creationId xmlns:a16="http://schemas.microsoft.com/office/drawing/2014/main" id="{F59BB3CC-8A98-CFC1-34E8-B77871AB6CE2}"/>
              </a:ext>
            </a:extLst>
          </p:cNvPr>
          <p:cNvSpPr txBox="1"/>
          <p:nvPr/>
        </p:nvSpPr>
        <p:spPr>
          <a:xfrm>
            <a:off x="1096406" y="3113649"/>
            <a:ext cx="787395" cy="369332"/>
          </a:xfrm>
          <a:prstGeom prst="rect">
            <a:avLst/>
          </a:prstGeom>
          <a:noFill/>
        </p:spPr>
        <p:txBody>
          <a:bodyPr wrap="none" rtlCol="0">
            <a:spAutoFit/>
          </a:bodyPr>
          <a:lstStyle/>
          <a:p>
            <a:r>
              <a:rPr lang="en-US"/>
              <a:t>S.143</a:t>
            </a:r>
          </a:p>
        </p:txBody>
      </p:sp>
      <p:sp>
        <p:nvSpPr>
          <p:cNvPr id="7" name="TextBox 6">
            <a:extLst>
              <a:ext uri="{FF2B5EF4-FFF2-40B4-BE49-F238E27FC236}">
                <a16:creationId xmlns:a16="http://schemas.microsoft.com/office/drawing/2014/main" id="{1F4C9ADA-1024-9C01-F909-C2573EA9738A}"/>
              </a:ext>
            </a:extLst>
          </p:cNvPr>
          <p:cNvSpPr txBox="1"/>
          <p:nvPr/>
        </p:nvSpPr>
        <p:spPr>
          <a:xfrm>
            <a:off x="662763" y="4062458"/>
            <a:ext cx="787395" cy="369332"/>
          </a:xfrm>
          <a:prstGeom prst="rect">
            <a:avLst/>
          </a:prstGeom>
          <a:noFill/>
        </p:spPr>
        <p:txBody>
          <a:bodyPr wrap="none" rtlCol="0">
            <a:spAutoFit/>
          </a:bodyPr>
          <a:lstStyle/>
          <a:p>
            <a:r>
              <a:rPr lang="en-US"/>
              <a:t>S.143</a:t>
            </a:r>
          </a:p>
        </p:txBody>
      </p:sp>
    </p:spTree>
    <p:extLst>
      <p:ext uri="{BB962C8B-B14F-4D97-AF65-F5344CB8AC3E}">
        <p14:creationId xmlns:p14="http://schemas.microsoft.com/office/powerpoint/2010/main" val="3836930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0DEEC22-5B75-2041-8383-229AE92B3F5F}"/>
              </a:ext>
            </a:extLst>
          </p:cNvPr>
          <p:cNvSpPr>
            <a:spLocks noGrp="1"/>
          </p:cNvSpPr>
          <p:nvPr>
            <p:ph type="body" sz="quarter" idx="12"/>
          </p:nvPr>
        </p:nvSpPr>
        <p:spPr/>
        <p:txBody>
          <a:bodyPr/>
          <a:lstStyle/>
          <a:p>
            <a:r>
              <a:rPr lang="en-US"/>
              <a:t>Contract Labour – Critical aspects</a:t>
            </a:r>
          </a:p>
        </p:txBody>
      </p:sp>
    </p:spTree>
    <p:extLst>
      <p:ext uri="{BB962C8B-B14F-4D97-AF65-F5344CB8AC3E}">
        <p14:creationId xmlns:p14="http://schemas.microsoft.com/office/powerpoint/2010/main" val="1579863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DC16B-34CF-8CB7-5CF8-4CF3DB774A9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EBFBF2E-CB3F-A523-600C-D9333B5F9C1B}"/>
              </a:ext>
            </a:extLst>
          </p:cNvPr>
          <p:cNvSpPr>
            <a:spLocks noGrp="1"/>
          </p:cNvSpPr>
          <p:nvPr>
            <p:ph type="body" sz="quarter" idx="11"/>
          </p:nvPr>
        </p:nvSpPr>
        <p:spPr>
          <a:xfrm>
            <a:off x="238308" y="876194"/>
            <a:ext cx="8597082" cy="3755443"/>
          </a:xfrm>
        </p:spPr>
        <p:txBody>
          <a:bodyPr/>
          <a:lstStyle/>
          <a:p>
            <a:pPr algn="just"/>
            <a:r>
              <a:rPr lang="en-US" altLang="ko-KR" dirty="0"/>
              <a:t>All the Codes are effective from 21 November 2025, </a:t>
            </a:r>
            <a:r>
              <a:rPr lang="en-US" altLang="ko-KR" i="1" dirty="0"/>
              <a:t>except</a:t>
            </a:r>
            <a:r>
              <a:rPr lang="en-US" altLang="ko-KR" dirty="0"/>
              <a:t>: </a:t>
            </a:r>
          </a:p>
          <a:p>
            <a:pPr marL="0" indent="0" algn="just">
              <a:buNone/>
            </a:pPr>
            <a:endParaRPr lang="en-US" altLang="ko-KR" dirty="0"/>
          </a:p>
          <a:p>
            <a:pPr algn="just"/>
            <a:r>
              <a:rPr lang="en-US" altLang="ko-KR" dirty="0"/>
              <a:t>Where the implementation of a provision depends on a Rule.</a:t>
            </a:r>
          </a:p>
          <a:p>
            <a:pPr algn="just"/>
            <a:endParaRPr lang="en-US" altLang="ko-KR" dirty="0"/>
          </a:p>
          <a:p>
            <a:pPr algn="just"/>
            <a:r>
              <a:rPr lang="en-US" altLang="ko-KR" dirty="0"/>
              <a:t>EPF &amp; MP has not yet been repealed. </a:t>
            </a:r>
          </a:p>
          <a:p>
            <a:pPr marL="0" indent="0" algn="just">
              <a:buNone/>
            </a:pPr>
            <a:endParaRPr lang="en-US" altLang="ko-KR" dirty="0"/>
          </a:p>
          <a:p>
            <a:pPr algn="just"/>
            <a:r>
              <a:rPr lang="en-US" altLang="ko-KR" dirty="0"/>
              <a:t>EPF Scheme, EDLI Scheme EPS Scheme &amp; Rules, Regulations and Schemes framed under ESI Act – remain in force for 1 year.</a:t>
            </a:r>
          </a:p>
          <a:p>
            <a:pPr algn="just"/>
            <a:endParaRPr lang="en-US" altLang="ko-KR" dirty="0"/>
          </a:p>
          <a:p>
            <a:pPr algn="just"/>
            <a:endParaRPr lang="en-US" altLang="ko-KR" dirty="0"/>
          </a:p>
          <a:p>
            <a:pPr algn="just"/>
            <a:endParaRPr lang="en-US" altLang="ko-KR" dirty="0"/>
          </a:p>
          <a:p>
            <a:pPr algn="just"/>
            <a:endParaRPr lang="en-US" altLang="ko-KR" dirty="0"/>
          </a:p>
        </p:txBody>
      </p:sp>
      <p:sp>
        <p:nvSpPr>
          <p:cNvPr id="3" name="Text Placeholder 2">
            <a:extLst>
              <a:ext uri="{FF2B5EF4-FFF2-40B4-BE49-F238E27FC236}">
                <a16:creationId xmlns:a16="http://schemas.microsoft.com/office/drawing/2014/main" id="{ECB1E7E1-E26C-6D13-EDC8-833634385887}"/>
              </a:ext>
            </a:extLst>
          </p:cNvPr>
          <p:cNvSpPr>
            <a:spLocks noGrp="1"/>
          </p:cNvSpPr>
          <p:nvPr>
            <p:ph type="body" sz="quarter" idx="13"/>
          </p:nvPr>
        </p:nvSpPr>
        <p:spPr/>
        <p:txBody>
          <a:bodyPr/>
          <a:lstStyle/>
          <a:p>
            <a:r>
              <a:rPr lang="en-US" dirty="0"/>
              <a:t>Effective Date </a:t>
            </a:r>
          </a:p>
        </p:txBody>
      </p:sp>
    </p:spTree>
    <p:extLst>
      <p:ext uri="{BB962C8B-B14F-4D97-AF65-F5344CB8AC3E}">
        <p14:creationId xmlns:p14="http://schemas.microsoft.com/office/powerpoint/2010/main" val="19859957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514B1C5-0B32-46F9-935D-7D15FE041949}"/>
              </a:ext>
            </a:extLst>
          </p:cNvPr>
          <p:cNvSpPr>
            <a:spLocks noGrp="1"/>
          </p:cNvSpPr>
          <p:nvPr>
            <p:ph type="body" sz="quarter" idx="13"/>
          </p:nvPr>
        </p:nvSpPr>
        <p:spPr/>
        <p:txBody>
          <a:bodyPr/>
          <a:lstStyle/>
          <a:p>
            <a:r>
              <a:rPr lang="en-US"/>
              <a:t>Definition of contract labour</a:t>
            </a:r>
            <a:endParaRPr lang="en-IN">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B678F836-FB7F-4D9E-8974-8327CE263A53}"/>
              </a:ext>
            </a:extLst>
          </p:cNvPr>
          <p:cNvGraphicFramePr>
            <a:graphicFrameLocks noGrp="1"/>
          </p:cNvGraphicFramePr>
          <p:nvPr>
            <p:extLst>
              <p:ext uri="{D42A27DB-BD31-4B8C-83A1-F6EECF244321}">
                <p14:modId xmlns:p14="http://schemas.microsoft.com/office/powerpoint/2010/main" val="3658770264"/>
              </p:ext>
            </p:extLst>
          </p:nvPr>
        </p:nvGraphicFramePr>
        <p:xfrm>
          <a:off x="388883" y="914401"/>
          <a:ext cx="8355722" cy="3671401"/>
        </p:xfrm>
        <a:graphic>
          <a:graphicData uri="http://schemas.openxmlformats.org/drawingml/2006/table">
            <a:tbl>
              <a:tblPr firstRow="1" firstCol="1" bandRow="1">
                <a:tableStyleId>{69012ECD-51FC-41F1-AA8D-1B2483CD663E}</a:tableStyleId>
              </a:tblPr>
              <a:tblGrid>
                <a:gridCol w="2150131">
                  <a:extLst>
                    <a:ext uri="{9D8B030D-6E8A-4147-A177-3AD203B41FA5}">
                      <a16:colId xmlns:a16="http://schemas.microsoft.com/office/drawing/2014/main" val="1321827589"/>
                    </a:ext>
                  </a:extLst>
                </a:gridCol>
                <a:gridCol w="3729202">
                  <a:extLst>
                    <a:ext uri="{9D8B030D-6E8A-4147-A177-3AD203B41FA5}">
                      <a16:colId xmlns:a16="http://schemas.microsoft.com/office/drawing/2014/main" val="4075159580"/>
                    </a:ext>
                  </a:extLst>
                </a:gridCol>
                <a:gridCol w="2476389">
                  <a:extLst>
                    <a:ext uri="{9D8B030D-6E8A-4147-A177-3AD203B41FA5}">
                      <a16:colId xmlns:a16="http://schemas.microsoft.com/office/drawing/2014/main" val="4017133597"/>
                    </a:ext>
                  </a:extLst>
                </a:gridCol>
              </a:tblGrid>
              <a:tr h="158569">
                <a:tc>
                  <a:txBody>
                    <a:bodyPr/>
                    <a:lstStyle/>
                    <a:p>
                      <a:pPr algn="ctr">
                        <a:spcAft>
                          <a:spcPts val="0"/>
                        </a:spcAft>
                      </a:pPr>
                      <a:r>
                        <a:rPr lang="en-US" sz="1200">
                          <a:solidFill>
                            <a:schemeClr val="bg1"/>
                          </a:solidFill>
                          <a:effectLst/>
                        </a:rPr>
                        <a:t>CLRA Act provision</a:t>
                      </a:r>
                      <a:endParaRPr lang="en-IN"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168" marR="61168" marT="0" marB="0"/>
                </a:tc>
                <a:tc>
                  <a:txBody>
                    <a:bodyPr/>
                    <a:lstStyle/>
                    <a:p>
                      <a:pPr algn="ctr">
                        <a:spcAft>
                          <a:spcPts val="0"/>
                        </a:spcAft>
                      </a:pPr>
                      <a:r>
                        <a:rPr lang="en-US" sz="1200">
                          <a:solidFill>
                            <a:schemeClr val="bg1"/>
                          </a:solidFill>
                          <a:effectLst/>
                        </a:rPr>
                        <a:t>OSHW Code provision </a:t>
                      </a:r>
                      <a:endParaRPr lang="en-IN"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168" marR="61168" marT="0" marB="0"/>
                </a:tc>
                <a:tc>
                  <a:txBody>
                    <a:bodyPr/>
                    <a:lstStyle/>
                    <a:p>
                      <a:pPr algn="ctr">
                        <a:spcAft>
                          <a:spcPts val="0"/>
                        </a:spcAft>
                      </a:pPr>
                      <a:r>
                        <a:rPr lang="en-US" sz="1200">
                          <a:solidFill>
                            <a:schemeClr val="bg1"/>
                          </a:solidFill>
                          <a:effectLst/>
                        </a:rPr>
                        <a:t>Implication</a:t>
                      </a:r>
                      <a:endParaRPr lang="en-IN"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168" marR="61168" marT="0" marB="0"/>
                </a:tc>
                <a:extLst>
                  <a:ext uri="{0D108BD9-81ED-4DB2-BD59-A6C34878D82A}">
                    <a16:rowId xmlns:a16="http://schemas.microsoft.com/office/drawing/2014/main" val="1884020848"/>
                  </a:ext>
                </a:extLst>
              </a:tr>
              <a:tr h="3488521">
                <a:tc>
                  <a:txBody>
                    <a:bodyPr/>
                    <a:lstStyle/>
                    <a:p>
                      <a:pPr algn="just">
                        <a:spcAft>
                          <a:spcPts val="0"/>
                        </a:spcAft>
                      </a:pPr>
                      <a:r>
                        <a:rPr lang="en-US" sz="1200" b="0" kern="1200">
                          <a:solidFill>
                            <a:schemeClr val="bg1"/>
                          </a:solidFill>
                          <a:effectLst/>
                          <a:latin typeface="+mn-lt"/>
                          <a:ea typeface="+mn-ea"/>
                          <a:cs typeface="+mn-cs"/>
                        </a:rPr>
                        <a:t>A workman shall be deemed to be employed as “contract labour” in or in connection with the </a:t>
                      </a:r>
                      <a:r>
                        <a:rPr lang="en-US" sz="1200" b="0" kern="1200">
                          <a:solidFill>
                            <a:srgbClr val="F26629"/>
                          </a:solidFill>
                          <a:effectLst/>
                          <a:latin typeface="+mn-lt"/>
                          <a:ea typeface="+mn-ea"/>
                          <a:cs typeface="+mn-cs"/>
                        </a:rPr>
                        <a:t>work of an establishment </a:t>
                      </a:r>
                      <a:r>
                        <a:rPr lang="en-US" sz="1200" b="0" kern="1200">
                          <a:solidFill>
                            <a:schemeClr val="bg1"/>
                          </a:solidFill>
                          <a:effectLst/>
                          <a:latin typeface="+mn-lt"/>
                          <a:ea typeface="+mn-ea"/>
                          <a:cs typeface="+mn-cs"/>
                        </a:rPr>
                        <a:t>when he is hired in or in connection with such work by or  through a contractor, with or  without  the knowledge of the                                                        principal employer.</a:t>
                      </a:r>
                      <a:endParaRPr lang="en-IN" sz="1200" b="0" kern="1200">
                        <a:solidFill>
                          <a:schemeClr val="bg1"/>
                        </a:solidFill>
                        <a:effectLst/>
                        <a:latin typeface="+mn-lt"/>
                        <a:ea typeface="+mn-ea"/>
                        <a:cs typeface="+mn-cs"/>
                      </a:endParaRPr>
                    </a:p>
                  </a:txBody>
                  <a:tcPr marL="61168" marR="61168" marT="0" marB="0"/>
                </a:tc>
                <a:tc>
                  <a:txBody>
                    <a:bodyPr/>
                    <a:lstStyle/>
                    <a:p>
                      <a:pPr algn="just">
                        <a:spcAft>
                          <a:spcPts val="0"/>
                        </a:spcAft>
                      </a:pPr>
                      <a:r>
                        <a:rPr lang="en-US" sz="1200">
                          <a:solidFill>
                            <a:schemeClr val="bg1"/>
                          </a:solidFill>
                          <a:effectLst/>
                        </a:rPr>
                        <a:t>Means a worker who shall be deemed to be employed in or in connection with the work of an establishment when he is hired in or in connection with such work  by or through a contractor, with or without the knowledge of the principal employer and</a:t>
                      </a:r>
                    </a:p>
                    <a:p>
                      <a:pPr algn="just">
                        <a:spcAft>
                          <a:spcPts val="0"/>
                        </a:spcAft>
                      </a:pPr>
                      <a:r>
                        <a:rPr lang="en-US" sz="1200">
                          <a:solidFill>
                            <a:schemeClr val="bg1"/>
                          </a:solidFill>
                          <a:effectLst/>
                        </a:rPr>
                        <a:t> includes </a:t>
                      </a:r>
                      <a:r>
                        <a:rPr lang="en-US" sz="1200" u="sng">
                          <a:solidFill>
                            <a:schemeClr val="bg1"/>
                          </a:solidFill>
                          <a:effectLst/>
                        </a:rPr>
                        <a:t>inter-State migrant worker            but does not include</a:t>
                      </a:r>
                      <a:r>
                        <a:rPr lang="en-US" sz="1200">
                          <a:solidFill>
                            <a:schemeClr val="bg1"/>
                          </a:solidFill>
                          <a:effectLst/>
                        </a:rPr>
                        <a:t> </a:t>
                      </a:r>
                    </a:p>
                    <a:p>
                      <a:pPr algn="just">
                        <a:spcAft>
                          <a:spcPts val="0"/>
                        </a:spcAft>
                      </a:pPr>
                      <a:r>
                        <a:rPr lang="en-US" sz="1200">
                          <a:solidFill>
                            <a:schemeClr val="bg1"/>
                          </a:solidFill>
                          <a:effectLst/>
                        </a:rPr>
                        <a:t>a worker who is regularly employed by the contractor for </a:t>
                      </a:r>
                      <a:r>
                        <a:rPr lang="en-US" sz="1200" b="1" u="sng">
                          <a:solidFill>
                            <a:srgbClr val="F26629"/>
                          </a:solidFill>
                          <a:effectLst/>
                        </a:rPr>
                        <a:t>any activity of his establishment </a:t>
                      </a:r>
                      <a:r>
                        <a:rPr lang="en-US" sz="1200" u="sng">
                          <a:solidFill>
                            <a:schemeClr val="bg1"/>
                          </a:solidFill>
                          <a:effectLst/>
                        </a:rPr>
                        <a:t>and his employment</a:t>
                      </a:r>
                      <a:r>
                        <a:rPr lang="en-US" sz="1200">
                          <a:solidFill>
                            <a:schemeClr val="bg1"/>
                          </a:solidFill>
                          <a:effectLst/>
                        </a:rPr>
                        <a:t> is governed by mutually accepted standards  of the conditions of employment (including  engagement on permanent basis), and gets periodical increment in the pay, social security coverage and other welfare benefits in accordance with the law for the  time being in force in such employment.</a:t>
                      </a:r>
                      <a:endParaRPr lang="en-IN" sz="1200">
                        <a:solidFill>
                          <a:schemeClr val="bg1"/>
                        </a:solidFill>
                        <a:effectLst/>
                      </a:endParaRPr>
                    </a:p>
                    <a:p>
                      <a:pPr algn="just">
                        <a:spcAft>
                          <a:spcPts val="0"/>
                        </a:spcAft>
                      </a:pPr>
                      <a:r>
                        <a:rPr lang="en-US" sz="1200">
                          <a:solidFill>
                            <a:schemeClr val="bg1"/>
                          </a:solidFill>
                          <a:effectLst/>
                        </a:rPr>
                        <a:t> </a:t>
                      </a:r>
                      <a:endParaRPr lang="en-IN"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168" marR="61168" marT="0" marB="0"/>
                </a:tc>
                <a:tc>
                  <a:txBody>
                    <a:bodyPr/>
                    <a:lstStyle/>
                    <a:p>
                      <a:pPr algn="just">
                        <a:spcAft>
                          <a:spcPts val="0"/>
                        </a:spcAft>
                      </a:pPr>
                      <a:r>
                        <a:rPr lang="en-US" sz="1200">
                          <a:solidFill>
                            <a:schemeClr val="bg1"/>
                          </a:solidFill>
                          <a:effectLst/>
                        </a:rPr>
                        <a:t>Where a worker is employed by     the contractor on a regular basis    for any activity of contractor’s own establishment, then such worker  will not be treated as contract        labour for the principal employer   and consequently, the principal     employer will not be liable towards them.  </a:t>
                      </a:r>
                    </a:p>
                    <a:p>
                      <a:pPr algn="just">
                        <a:spcAft>
                          <a:spcPts val="0"/>
                        </a:spcAft>
                      </a:pP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71450" indent="-171450" algn="just">
                        <a:spcAft>
                          <a:spcPts val="0"/>
                        </a:spcAft>
                        <a:buFontTx/>
                        <a:buChar char="-"/>
                      </a:pPr>
                      <a:r>
                        <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Off site contractor  ?</a:t>
                      </a:r>
                    </a:p>
                    <a:p>
                      <a:pPr marL="171450" indent="-171450" algn="just">
                        <a:spcAft>
                          <a:spcPts val="0"/>
                        </a:spcAft>
                        <a:buFontTx/>
                        <a:buChar char="-"/>
                      </a:pPr>
                      <a:r>
                        <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AMC contractor?</a:t>
                      </a:r>
                    </a:p>
                    <a:p>
                      <a:pPr marL="171450" indent="-171450" algn="just">
                        <a:spcAft>
                          <a:spcPts val="0"/>
                        </a:spcAft>
                        <a:buFontTx/>
                        <a:buChar char="-"/>
                      </a:pPr>
                      <a:r>
                        <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Fractional CFO</a:t>
                      </a:r>
                    </a:p>
                    <a:p>
                      <a:pPr marL="171450" indent="-171450" algn="just">
                        <a:spcAft>
                          <a:spcPts val="0"/>
                        </a:spcAft>
                        <a:buFontTx/>
                        <a:buChar char="-"/>
                      </a:pPr>
                      <a:r>
                        <a:rPr lang="en-IN"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Housekeeping ?</a:t>
                      </a:r>
                    </a:p>
                  </a:txBody>
                  <a:tcPr marL="61168" marR="61168" marT="0" marB="0"/>
                </a:tc>
                <a:extLst>
                  <a:ext uri="{0D108BD9-81ED-4DB2-BD59-A6C34878D82A}">
                    <a16:rowId xmlns:a16="http://schemas.microsoft.com/office/drawing/2014/main" val="3335978172"/>
                  </a:ext>
                </a:extLst>
              </a:tr>
            </a:tbl>
          </a:graphicData>
        </a:graphic>
      </p:graphicFrame>
      <p:sp>
        <p:nvSpPr>
          <p:cNvPr id="5" name="TextBox 4">
            <a:extLst>
              <a:ext uri="{FF2B5EF4-FFF2-40B4-BE49-F238E27FC236}">
                <a16:creationId xmlns:a16="http://schemas.microsoft.com/office/drawing/2014/main" id="{67C10222-03F5-7680-89CE-48CE21BF9AE9}"/>
              </a:ext>
            </a:extLst>
          </p:cNvPr>
          <p:cNvSpPr txBox="1"/>
          <p:nvPr/>
        </p:nvSpPr>
        <p:spPr>
          <a:xfrm>
            <a:off x="399395" y="4229099"/>
            <a:ext cx="6153805" cy="646331"/>
          </a:xfrm>
          <a:prstGeom prst="rect">
            <a:avLst/>
          </a:prstGeom>
          <a:noFill/>
        </p:spPr>
        <p:txBody>
          <a:bodyPr wrap="square">
            <a:spAutoFit/>
          </a:bodyPr>
          <a:lstStyle/>
          <a:p>
            <a:r>
              <a:rPr lang="en-US" altLang="ko-KR" sz="1200" u="sng">
                <a:solidFill>
                  <a:schemeClr val="bg1"/>
                </a:solidFill>
              </a:rPr>
              <a:t>Contractor</a:t>
            </a:r>
          </a:p>
          <a:p>
            <a:pPr lvl="1"/>
            <a:r>
              <a:rPr lang="en-IN" altLang="ko-KR" sz="1200">
                <a:solidFill>
                  <a:schemeClr val="bg1"/>
                </a:solidFill>
              </a:rPr>
              <a:t>Produce a given result other than a mere supply of goods</a:t>
            </a:r>
          </a:p>
          <a:p>
            <a:pPr lvl="1"/>
            <a:r>
              <a:rPr lang="en-IN" altLang="ko-KR" sz="1200">
                <a:solidFill>
                  <a:schemeClr val="bg1"/>
                </a:solidFill>
              </a:rPr>
              <a:t>Supplies contract labour as mere human resource</a:t>
            </a:r>
          </a:p>
        </p:txBody>
      </p:sp>
    </p:spTree>
    <p:extLst>
      <p:ext uri="{BB962C8B-B14F-4D97-AF65-F5344CB8AC3E}">
        <p14:creationId xmlns:p14="http://schemas.microsoft.com/office/powerpoint/2010/main" val="37075601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856AF9-FA7A-3840-9FE6-A3C23F34C4F0}"/>
              </a:ext>
            </a:extLst>
          </p:cNvPr>
          <p:cNvSpPr>
            <a:spLocks noGrp="1"/>
          </p:cNvSpPr>
          <p:nvPr>
            <p:ph type="body" sz="quarter" idx="11"/>
          </p:nvPr>
        </p:nvSpPr>
        <p:spPr>
          <a:xfrm>
            <a:off x="238308" y="949765"/>
            <a:ext cx="8597082" cy="2897022"/>
          </a:xfrm>
        </p:spPr>
        <p:txBody>
          <a:bodyPr/>
          <a:lstStyle/>
          <a:p>
            <a:r>
              <a:rPr lang="en-US" altLang="ko-KR" sz="1800" u="sng"/>
              <a:t>Contractor defined</a:t>
            </a:r>
          </a:p>
          <a:p>
            <a:pPr lvl="1"/>
            <a:r>
              <a:rPr lang="en-IN" altLang="ko-KR" sz="1800"/>
              <a:t>Produce a given result other than a mere supply of goods</a:t>
            </a:r>
          </a:p>
          <a:p>
            <a:pPr lvl="1"/>
            <a:r>
              <a:rPr lang="en-IN" altLang="ko-KR" sz="1800"/>
              <a:t>Supplies contract labour as mere human resource</a:t>
            </a:r>
          </a:p>
          <a:p>
            <a:pPr marL="457200" lvl="1" indent="0">
              <a:buNone/>
            </a:pPr>
            <a:endParaRPr lang="en-US" altLang="ko-KR" sz="1800"/>
          </a:p>
          <a:p>
            <a:r>
              <a:rPr lang="en-US" altLang="ko-KR" sz="1800" u="sng"/>
              <a:t>Principal employer defined</a:t>
            </a:r>
          </a:p>
          <a:p>
            <a:pPr lvl="1"/>
            <a:r>
              <a:rPr lang="en-US" altLang="ko-KR" sz="1800"/>
              <a:t>Person responsible for the supervision and control of establishment</a:t>
            </a:r>
          </a:p>
          <a:p>
            <a:pPr marL="0" lvl="0" indent="0">
              <a:buNone/>
            </a:pPr>
            <a:endParaRPr lang="en-US" altLang="ko-KR" sz="1800"/>
          </a:p>
          <a:p>
            <a:pPr marL="0" indent="0">
              <a:buNone/>
            </a:pPr>
            <a:endParaRPr lang="en-US" altLang="ko-KR" sz="1800"/>
          </a:p>
        </p:txBody>
      </p:sp>
      <p:sp>
        <p:nvSpPr>
          <p:cNvPr id="3" name="Text Placeholder 2">
            <a:extLst>
              <a:ext uri="{FF2B5EF4-FFF2-40B4-BE49-F238E27FC236}">
                <a16:creationId xmlns:a16="http://schemas.microsoft.com/office/drawing/2014/main" id="{4F5D9734-74E9-F347-A035-AC49FE277298}"/>
              </a:ext>
            </a:extLst>
          </p:cNvPr>
          <p:cNvSpPr>
            <a:spLocks noGrp="1"/>
          </p:cNvSpPr>
          <p:nvPr>
            <p:ph type="body" sz="quarter" idx="13"/>
          </p:nvPr>
        </p:nvSpPr>
        <p:spPr/>
        <p:txBody>
          <a:bodyPr/>
          <a:lstStyle/>
          <a:p>
            <a:r>
              <a:rPr lang="en-US"/>
              <a:t>CONTRACT LABOUR – RELEVANT ASPECTS</a:t>
            </a:r>
          </a:p>
          <a:p>
            <a:endParaRPr lang="en-US"/>
          </a:p>
        </p:txBody>
      </p:sp>
    </p:spTree>
    <p:extLst>
      <p:ext uri="{BB962C8B-B14F-4D97-AF65-F5344CB8AC3E}">
        <p14:creationId xmlns:p14="http://schemas.microsoft.com/office/powerpoint/2010/main" val="9884401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041612-3EFF-4CD6-9E6B-BA116F0C16D6}"/>
              </a:ext>
            </a:extLst>
          </p:cNvPr>
          <p:cNvSpPr>
            <a:spLocks noGrp="1"/>
          </p:cNvSpPr>
          <p:nvPr>
            <p:ph type="body" sz="quarter" idx="13"/>
          </p:nvPr>
        </p:nvSpPr>
        <p:spPr/>
        <p:txBody>
          <a:bodyPr/>
          <a:lstStyle/>
          <a:p>
            <a:pPr lvl="0"/>
            <a:r>
              <a:rPr lang="en-IN" altLang="ko-KR"/>
              <a:t>CONTRACT LABOUR (concept of core activity of establishment)</a:t>
            </a:r>
          </a:p>
        </p:txBody>
      </p:sp>
      <p:grpSp>
        <p:nvGrpSpPr>
          <p:cNvPr id="41" name="Group 40">
            <a:extLst>
              <a:ext uri="{FF2B5EF4-FFF2-40B4-BE49-F238E27FC236}">
                <a16:creationId xmlns:a16="http://schemas.microsoft.com/office/drawing/2014/main" id="{16DC90C1-0217-4E79-85C5-99952556048B}"/>
              </a:ext>
            </a:extLst>
          </p:cNvPr>
          <p:cNvGrpSpPr/>
          <p:nvPr/>
        </p:nvGrpSpPr>
        <p:grpSpPr>
          <a:xfrm>
            <a:off x="1013289" y="1591734"/>
            <a:ext cx="6977772" cy="3054605"/>
            <a:chOff x="1143837" y="1270000"/>
            <a:chExt cx="7883823" cy="2847801"/>
          </a:xfrm>
        </p:grpSpPr>
        <p:sp>
          <p:nvSpPr>
            <p:cNvPr id="44" name="Block Arc 43">
              <a:extLst>
                <a:ext uri="{FF2B5EF4-FFF2-40B4-BE49-F238E27FC236}">
                  <a16:creationId xmlns:a16="http://schemas.microsoft.com/office/drawing/2014/main" id="{15024DFF-B4A5-4856-984D-FC63C2EBC6A7}"/>
                </a:ext>
              </a:extLst>
            </p:cNvPr>
            <p:cNvSpPr/>
            <p:nvPr/>
          </p:nvSpPr>
          <p:spPr>
            <a:xfrm rot="5400000">
              <a:off x="1143837" y="1359728"/>
              <a:ext cx="2379139" cy="2379140"/>
            </a:xfrm>
            <a:prstGeom prst="blockArc">
              <a:avLst>
                <a:gd name="adj1" fmla="val 10800000"/>
                <a:gd name="adj2" fmla="val 68337"/>
                <a:gd name="adj3" fmla="val 106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5" name="Straight Connector 44">
              <a:extLst>
                <a:ext uri="{FF2B5EF4-FFF2-40B4-BE49-F238E27FC236}">
                  <a16:creationId xmlns:a16="http://schemas.microsoft.com/office/drawing/2014/main" id="{147CF86C-8042-420C-B926-BB9FB8B08955}"/>
                </a:ext>
              </a:extLst>
            </p:cNvPr>
            <p:cNvCxnSpPr>
              <a:cxnSpLocks/>
            </p:cNvCxnSpPr>
            <p:nvPr/>
          </p:nvCxnSpPr>
          <p:spPr>
            <a:xfrm>
              <a:off x="2726267" y="1434200"/>
              <a:ext cx="2647519" cy="0"/>
            </a:xfrm>
            <a:prstGeom prst="line">
              <a:avLst/>
            </a:prstGeom>
            <a:ln w="9525">
              <a:solidFill>
                <a:srgbClr val="3CBA87"/>
              </a:solidFill>
              <a:prstDash val="sysDot"/>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6335197A-37BE-4BE9-AAAE-61D3A931F1EA}"/>
                </a:ext>
              </a:extLst>
            </p:cNvPr>
            <p:cNvSpPr/>
            <p:nvPr/>
          </p:nvSpPr>
          <p:spPr>
            <a:xfrm>
              <a:off x="5411653" y="1270000"/>
              <a:ext cx="3616007" cy="487796"/>
            </a:xfrm>
            <a:prstGeom prst="rect">
              <a:avLst/>
            </a:prstGeom>
          </p:spPr>
          <p:txBody>
            <a:bodyPr wrap="square">
              <a:spAutoFit/>
            </a:bodyPr>
            <a:lstStyle/>
            <a:p>
              <a:r>
                <a:rPr lang="en-US" sz="1400">
                  <a:solidFill>
                    <a:schemeClr val="bg1"/>
                  </a:solidFill>
                  <a:latin typeface="Kobern Medium" pitchFamily="2" charset="77"/>
                </a:rPr>
                <a:t>Activity for which the establishment is set up</a:t>
              </a:r>
              <a:endParaRPr lang="en-IN" sz="1400">
                <a:solidFill>
                  <a:schemeClr val="bg1"/>
                </a:solidFill>
                <a:latin typeface="Kobern Medium" pitchFamily="2" charset="77"/>
              </a:endParaRPr>
            </a:p>
          </p:txBody>
        </p:sp>
        <p:sp>
          <p:nvSpPr>
            <p:cNvPr id="47" name="Oval 46">
              <a:extLst>
                <a:ext uri="{FF2B5EF4-FFF2-40B4-BE49-F238E27FC236}">
                  <a16:creationId xmlns:a16="http://schemas.microsoft.com/office/drawing/2014/main" id="{19F3F9D6-6D03-4890-9DF9-4636DA914D92}"/>
                </a:ext>
              </a:extLst>
            </p:cNvPr>
            <p:cNvSpPr/>
            <p:nvPr/>
          </p:nvSpPr>
          <p:spPr>
            <a:xfrm>
              <a:off x="5311759" y="1382234"/>
              <a:ext cx="102054" cy="102054"/>
            </a:xfrm>
            <a:prstGeom prst="ellipse">
              <a:avLst/>
            </a:prstGeom>
            <a:solidFill>
              <a:srgbClr val="3CB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9A104C14-6E63-4A19-B3DA-38455BABBDA6}"/>
                </a:ext>
              </a:extLst>
            </p:cNvPr>
            <p:cNvCxnSpPr>
              <a:cxnSpLocks/>
            </p:cNvCxnSpPr>
            <p:nvPr/>
          </p:nvCxnSpPr>
          <p:spPr>
            <a:xfrm>
              <a:off x="3505199" y="2521116"/>
              <a:ext cx="1868587" cy="0"/>
            </a:xfrm>
            <a:prstGeom prst="line">
              <a:avLst/>
            </a:prstGeom>
            <a:ln w="9525">
              <a:solidFill>
                <a:srgbClr val="F26629"/>
              </a:solidFill>
              <a:prstDash val="sysDot"/>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1EB281A3-9785-4B92-AB73-24C003DAF21E}"/>
                </a:ext>
              </a:extLst>
            </p:cNvPr>
            <p:cNvSpPr/>
            <p:nvPr/>
          </p:nvSpPr>
          <p:spPr>
            <a:xfrm>
              <a:off x="5411651" y="2356917"/>
              <a:ext cx="3616006" cy="487796"/>
            </a:xfrm>
            <a:prstGeom prst="rect">
              <a:avLst/>
            </a:prstGeom>
          </p:spPr>
          <p:txBody>
            <a:bodyPr wrap="square">
              <a:spAutoFit/>
            </a:bodyPr>
            <a:lstStyle/>
            <a:p>
              <a:pPr algn="just"/>
              <a:r>
                <a:rPr lang="en-US" sz="1400">
                  <a:solidFill>
                    <a:schemeClr val="bg1"/>
                  </a:solidFill>
                  <a:latin typeface="Kobern Medium" pitchFamily="2" charset="77"/>
                </a:rPr>
                <a:t>Includes any activity which is essential or necessary to such activity</a:t>
              </a:r>
              <a:endParaRPr lang="en-IN" sz="1400">
                <a:solidFill>
                  <a:schemeClr val="bg1"/>
                </a:solidFill>
                <a:latin typeface="Kobern Medium" pitchFamily="2" charset="77"/>
              </a:endParaRPr>
            </a:p>
          </p:txBody>
        </p:sp>
        <p:sp>
          <p:nvSpPr>
            <p:cNvPr id="54" name="Oval 53">
              <a:extLst>
                <a:ext uri="{FF2B5EF4-FFF2-40B4-BE49-F238E27FC236}">
                  <a16:creationId xmlns:a16="http://schemas.microsoft.com/office/drawing/2014/main" id="{C0B609BE-6E1B-475A-91BE-70C7DB87016B}"/>
                </a:ext>
              </a:extLst>
            </p:cNvPr>
            <p:cNvSpPr/>
            <p:nvPr/>
          </p:nvSpPr>
          <p:spPr>
            <a:xfrm>
              <a:off x="5311759" y="2469150"/>
              <a:ext cx="102054" cy="102054"/>
            </a:xfrm>
            <a:prstGeom prst="ellipse">
              <a:avLst/>
            </a:prstGeom>
            <a:solidFill>
              <a:srgbClr val="F26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B8C53AA0-118D-47D2-99F9-E5F2DC1DFE25}"/>
                </a:ext>
              </a:extLst>
            </p:cNvPr>
            <p:cNvCxnSpPr>
              <a:cxnSpLocks/>
            </p:cNvCxnSpPr>
            <p:nvPr/>
          </p:nvCxnSpPr>
          <p:spPr>
            <a:xfrm>
              <a:off x="2829437" y="3630909"/>
              <a:ext cx="2544349" cy="0"/>
            </a:xfrm>
            <a:prstGeom prst="line">
              <a:avLst/>
            </a:prstGeom>
            <a:ln w="95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FE3200F8-DC49-4538-A3E1-7972DF907A0A}"/>
                </a:ext>
              </a:extLst>
            </p:cNvPr>
            <p:cNvSpPr/>
            <p:nvPr/>
          </p:nvSpPr>
          <p:spPr>
            <a:xfrm>
              <a:off x="5403187" y="3228290"/>
              <a:ext cx="3467257" cy="889511"/>
            </a:xfrm>
            <a:prstGeom prst="rect">
              <a:avLst/>
            </a:prstGeom>
          </p:spPr>
          <p:txBody>
            <a:bodyPr wrap="square">
              <a:spAutoFit/>
            </a:bodyPr>
            <a:lstStyle/>
            <a:p>
              <a:r>
                <a:rPr lang="en-US" sz="1400">
                  <a:solidFill>
                    <a:schemeClr val="bg1"/>
                  </a:solidFill>
                  <a:latin typeface="Kobern Medium" pitchFamily="2" charset="77"/>
                </a:rPr>
                <a:t>Not essential or necessary activities:</a:t>
              </a:r>
            </a:p>
            <a:p>
              <a:pPr marL="285750" indent="-285750">
                <a:buFont typeface="Arial" panose="020B0604020202020204" pitchFamily="34" charset="0"/>
                <a:buChar char="•"/>
              </a:pPr>
              <a:r>
                <a:rPr lang="en-US" sz="1400">
                  <a:solidFill>
                    <a:schemeClr val="bg1"/>
                  </a:solidFill>
                  <a:latin typeface="Kobern Medium" pitchFamily="2" charset="77"/>
                </a:rPr>
                <a:t>Sanitation works</a:t>
              </a:r>
            </a:p>
            <a:p>
              <a:pPr marL="285750" indent="-285750">
                <a:buFont typeface="Arial" panose="020B0604020202020204" pitchFamily="34" charset="0"/>
                <a:buChar char="•"/>
              </a:pPr>
              <a:r>
                <a:rPr lang="en-US" sz="1400">
                  <a:solidFill>
                    <a:schemeClr val="bg1"/>
                  </a:solidFill>
                  <a:latin typeface="Kobern Medium" pitchFamily="2" charset="77"/>
                </a:rPr>
                <a:t>Canteen</a:t>
              </a:r>
            </a:p>
            <a:p>
              <a:pPr marL="285750" indent="-285750">
                <a:buFont typeface="Arial" panose="020B0604020202020204" pitchFamily="34" charset="0"/>
                <a:buChar char="•"/>
              </a:pPr>
              <a:r>
                <a:rPr lang="en-US" sz="1400">
                  <a:solidFill>
                    <a:schemeClr val="bg1"/>
                  </a:solidFill>
                  <a:latin typeface="Kobern Medium" pitchFamily="2" charset="77"/>
                </a:rPr>
                <a:t>Housekeeping</a:t>
              </a:r>
            </a:p>
          </p:txBody>
        </p:sp>
        <p:sp>
          <p:nvSpPr>
            <p:cNvPr id="60" name="Oval 59">
              <a:extLst>
                <a:ext uri="{FF2B5EF4-FFF2-40B4-BE49-F238E27FC236}">
                  <a16:creationId xmlns:a16="http://schemas.microsoft.com/office/drawing/2014/main" id="{06388677-A061-4484-9AC1-4C2DF5458A29}"/>
                </a:ext>
              </a:extLst>
            </p:cNvPr>
            <p:cNvSpPr/>
            <p:nvPr/>
          </p:nvSpPr>
          <p:spPr>
            <a:xfrm>
              <a:off x="5311759" y="3578943"/>
              <a:ext cx="102054" cy="10205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6A974AF6-861C-4880-9803-D00D9DA51A35}"/>
                </a:ext>
              </a:extLst>
            </p:cNvPr>
            <p:cNvSpPr/>
            <p:nvPr/>
          </p:nvSpPr>
          <p:spPr>
            <a:xfrm>
              <a:off x="1612366" y="2243151"/>
              <a:ext cx="1556864" cy="344327"/>
            </a:xfrm>
            <a:prstGeom prst="rect">
              <a:avLst/>
            </a:prstGeom>
          </p:spPr>
          <p:txBody>
            <a:bodyPr wrap="none">
              <a:spAutoFit/>
            </a:bodyPr>
            <a:lstStyle/>
            <a:p>
              <a:pPr algn="r"/>
              <a:r>
                <a:rPr lang="en-US" b="1">
                  <a:solidFill>
                    <a:srgbClr val="F2A436"/>
                  </a:solidFill>
                  <a:latin typeface="Kobern ExtraBold" pitchFamily="2" charset="77"/>
                </a:rPr>
                <a:t>Core activity</a:t>
              </a:r>
            </a:p>
          </p:txBody>
        </p:sp>
      </p:grpSp>
      <p:sp>
        <p:nvSpPr>
          <p:cNvPr id="62" name="Text Placeholder 1">
            <a:extLst>
              <a:ext uri="{FF2B5EF4-FFF2-40B4-BE49-F238E27FC236}">
                <a16:creationId xmlns:a16="http://schemas.microsoft.com/office/drawing/2014/main" id="{1F6C495F-B794-4594-A3E4-A86347EC9615}"/>
              </a:ext>
            </a:extLst>
          </p:cNvPr>
          <p:cNvSpPr>
            <a:spLocks noGrp="1"/>
          </p:cNvSpPr>
          <p:nvPr>
            <p:ph type="body" sz="quarter" idx="11"/>
          </p:nvPr>
        </p:nvSpPr>
        <p:spPr>
          <a:xfrm>
            <a:off x="238308" y="949765"/>
            <a:ext cx="8581842" cy="551146"/>
          </a:xfrm>
        </p:spPr>
        <p:txBody>
          <a:bodyPr/>
          <a:lstStyle/>
          <a:p>
            <a:pPr lvl="0"/>
            <a:r>
              <a:rPr lang="en-IN" altLang="ko-KR"/>
              <a:t>Prohibition – employment of contract labour in ‘</a:t>
            </a:r>
            <a:r>
              <a:rPr lang="en-IN" altLang="ko-KR" i="1"/>
              <a:t>core activities of establishment</a:t>
            </a:r>
            <a:r>
              <a:rPr lang="en-IN" altLang="ko-KR"/>
              <a:t>’</a:t>
            </a:r>
          </a:p>
        </p:txBody>
      </p:sp>
      <p:sp>
        <p:nvSpPr>
          <p:cNvPr id="63" name="Rectangle 62">
            <a:extLst>
              <a:ext uri="{FF2B5EF4-FFF2-40B4-BE49-F238E27FC236}">
                <a16:creationId xmlns:a16="http://schemas.microsoft.com/office/drawing/2014/main" id="{C896B020-BB1B-4C50-B995-64945A81577A}"/>
              </a:ext>
            </a:extLst>
          </p:cNvPr>
          <p:cNvSpPr/>
          <p:nvPr/>
        </p:nvSpPr>
        <p:spPr>
          <a:xfrm>
            <a:off x="6528397" y="3907675"/>
            <a:ext cx="2480513" cy="523220"/>
          </a:xfrm>
          <a:prstGeom prst="rect">
            <a:avLst/>
          </a:prstGeom>
        </p:spPr>
        <p:txBody>
          <a:bodyPr wrap="square">
            <a:spAutoFit/>
          </a:bodyPr>
          <a:lstStyle/>
          <a:p>
            <a:pPr marL="285750" indent="-285750">
              <a:buFont typeface="Arial" panose="020B0604020202020204" pitchFamily="34" charset="0"/>
              <a:buChar char="•"/>
            </a:pPr>
            <a:r>
              <a:rPr lang="en-US" sz="1400">
                <a:solidFill>
                  <a:schemeClr val="bg1"/>
                </a:solidFill>
                <a:latin typeface="Kobern Medium" pitchFamily="2" charset="77"/>
              </a:rPr>
              <a:t>Loading and unloading </a:t>
            </a:r>
          </a:p>
          <a:p>
            <a:pPr marL="285750" indent="-285750">
              <a:buFont typeface="Arial" panose="020B0604020202020204" pitchFamily="34" charset="0"/>
              <a:buChar char="•"/>
            </a:pPr>
            <a:r>
              <a:rPr lang="en-US" sz="1400">
                <a:solidFill>
                  <a:schemeClr val="bg1"/>
                </a:solidFill>
                <a:latin typeface="Kobern Medium" pitchFamily="2" charset="77"/>
              </a:rPr>
              <a:t>Watch and ward</a:t>
            </a:r>
          </a:p>
        </p:txBody>
      </p:sp>
    </p:spTree>
    <p:extLst>
      <p:ext uri="{BB962C8B-B14F-4D97-AF65-F5344CB8AC3E}">
        <p14:creationId xmlns:p14="http://schemas.microsoft.com/office/powerpoint/2010/main" val="12548290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041612-3EFF-4CD6-9E6B-BA116F0C16D6}"/>
              </a:ext>
            </a:extLst>
          </p:cNvPr>
          <p:cNvSpPr>
            <a:spLocks noGrp="1"/>
          </p:cNvSpPr>
          <p:nvPr>
            <p:ph type="body" sz="quarter" idx="13"/>
          </p:nvPr>
        </p:nvSpPr>
        <p:spPr/>
        <p:txBody>
          <a:bodyPr/>
          <a:lstStyle/>
          <a:p>
            <a:pPr lvl="0"/>
            <a:r>
              <a:rPr lang="en-IN" altLang="ko-KR"/>
              <a:t>CONTRACT LABOUR (concept of core activity of establishment)</a:t>
            </a:r>
          </a:p>
        </p:txBody>
      </p:sp>
      <p:sp>
        <p:nvSpPr>
          <p:cNvPr id="62" name="Text Placeholder 1">
            <a:extLst>
              <a:ext uri="{FF2B5EF4-FFF2-40B4-BE49-F238E27FC236}">
                <a16:creationId xmlns:a16="http://schemas.microsoft.com/office/drawing/2014/main" id="{1F6C495F-B794-4594-A3E4-A86347EC9615}"/>
              </a:ext>
            </a:extLst>
          </p:cNvPr>
          <p:cNvSpPr>
            <a:spLocks noGrp="1"/>
          </p:cNvSpPr>
          <p:nvPr>
            <p:ph type="body" sz="quarter" idx="11"/>
          </p:nvPr>
        </p:nvSpPr>
        <p:spPr>
          <a:xfrm>
            <a:off x="238308" y="1107937"/>
            <a:ext cx="8581842" cy="551146"/>
          </a:xfrm>
        </p:spPr>
        <p:txBody>
          <a:bodyPr/>
          <a:lstStyle/>
          <a:p>
            <a:pPr lvl="0" algn="just"/>
            <a:r>
              <a:rPr lang="en-IN" altLang="ko-KR"/>
              <a:t>Exceptions - employment of contract labour in ‘</a:t>
            </a:r>
            <a:r>
              <a:rPr lang="en-IN" altLang="ko-KR" i="1"/>
              <a:t>core activities of establishment</a:t>
            </a:r>
            <a:r>
              <a:rPr lang="en-IN" altLang="ko-KR"/>
              <a:t>’ when permitted</a:t>
            </a:r>
          </a:p>
        </p:txBody>
      </p:sp>
      <p:grpSp>
        <p:nvGrpSpPr>
          <p:cNvPr id="17" name="Group 16">
            <a:extLst>
              <a:ext uri="{FF2B5EF4-FFF2-40B4-BE49-F238E27FC236}">
                <a16:creationId xmlns:a16="http://schemas.microsoft.com/office/drawing/2014/main" id="{82213BC7-EC78-4551-8BF8-17485BF1A63E}"/>
              </a:ext>
            </a:extLst>
          </p:cNvPr>
          <p:cNvGrpSpPr/>
          <p:nvPr/>
        </p:nvGrpSpPr>
        <p:grpSpPr>
          <a:xfrm>
            <a:off x="414028" y="1899992"/>
            <a:ext cx="8447749" cy="1952362"/>
            <a:chOff x="239937" y="1708085"/>
            <a:chExt cx="8447749" cy="1952362"/>
          </a:xfrm>
        </p:grpSpPr>
        <p:cxnSp>
          <p:nvCxnSpPr>
            <p:cNvPr id="18" name="Straight Connector 17">
              <a:extLst>
                <a:ext uri="{FF2B5EF4-FFF2-40B4-BE49-F238E27FC236}">
                  <a16:creationId xmlns:a16="http://schemas.microsoft.com/office/drawing/2014/main" id="{4DDEA47C-0A93-477C-B038-F6B5E8074C13}"/>
                </a:ext>
              </a:extLst>
            </p:cNvPr>
            <p:cNvCxnSpPr>
              <a:cxnSpLocks/>
            </p:cNvCxnSpPr>
            <p:nvPr/>
          </p:nvCxnSpPr>
          <p:spPr>
            <a:xfrm>
              <a:off x="541383" y="2818372"/>
              <a:ext cx="7871097" cy="0"/>
            </a:xfrm>
            <a:prstGeom prst="line">
              <a:avLst/>
            </a:prstGeom>
            <a:ln w="12700">
              <a:solidFill>
                <a:schemeClr val="bg1">
                  <a:lumMod val="85000"/>
                </a:schemeClr>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43A2FB9-F179-4410-B863-4B1AB5129751}"/>
                </a:ext>
              </a:extLst>
            </p:cNvPr>
            <p:cNvCxnSpPr>
              <a:cxnSpLocks/>
            </p:cNvCxnSpPr>
            <p:nvPr/>
          </p:nvCxnSpPr>
          <p:spPr>
            <a:xfrm flipV="1">
              <a:off x="1404983" y="2316480"/>
              <a:ext cx="0" cy="426710"/>
            </a:xfrm>
            <a:prstGeom prst="line">
              <a:avLst/>
            </a:prstGeom>
            <a:ln w="12700">
              <a:solidFill>
                <a:schemeClr val="bg1">
                  <a:lumMod val="8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8CDA722-8CD8-43C2-9651-744C43625A23}"/>
                </a:ext>
              </a:extLst>
            </p:cNvPr>
            <p:cNvCxnSpPr>
              <a:cxnSpLocks/>
            </p:cNvCxnSpPr>
            <p:nvPr/>
          </p:nvCxnSpPr>
          <p:spPr>
            <a:xfrm flipV="1">
              <a:off x="4325496" y="2982525"/>
              <a:ext cx="0" cy="426710"/>
            </a:xfrm>
            <a:prstGeom prst="line">
              <a:avLst/>
            </a:prstGeom>
            <a:ln w="12700">
              <a:solidFill>
                <a:schemeClr val="bg1">
                  <a:lumMod val="8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9E27C1F-ED3D-426B-A62E-6BD1AB4915BC}"/>
                </a:ext>
              </a:extLst>
            </p:cNvPr>
            <p:cNvCxnSpPr>
              <a:cxnSpLocks/>
            </p:cNvCxnSpPr>
            <p:nvPr/>
          </p:nvCxnSpPr>
          <p:spPr>
            <a:xfrm flipV="1">
              <a:off x="7246456" y="2316480"/>
              <a:ext cx="0" cy="426710"/>
            </a:xfrm>
            <a:prstGeom prst="line">
              <a:avLst/>
            </a:prstGeom>
            <a:ln w="12700">
              <a:solidFill>
                <a:schemeClr val="bg1">
                  <a:lumMod val="8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713F911E-97A7-4410-BC92-04151D08D5D0}"/>
                </a:ext>
              </a:extLst>
            </p:cNvPr>
            <p:cNvSpPr>
              <a:spLocks noChangeAspect="1"/>
            </p:cNvSpPr>
            <p:nvPr/>
          </p:nvSpPr>
          <p:spPr>
            <a:xfrm>
              <a:off x="4169431" y="2657453"/>
              <a:ext cx="322098" cy="322102"/>
            </a:xfrm>
            <a:prstGeom prst="ellipse">
              <a:avLst/>
            </a:prstGeom>
            <a:solidFill>
              <a:srgbClr val="F4A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DEB8B56-0BE1-45A0-A8CF-5BA1032E2686}"/>
                </a:ext>
              </a:extLst>
            </p:cNvPr>
            <p:cNvSpPr>
              <a:spLocks noChangeAspect="1"/>
            </p:cNvSpPr>
            <p:nvPr/>
          </p:nvSpPr>
          <p:spPr>
            <a:xfrm>
              <a:off x="7092280" y="2657453"/>
              <a:ext cx="322098" cy="32210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ED43964D-4708-452C-8653-657FFE1D26ED}"/>
                </a:ext>
              </a:extLst>
            </p:cNvPr>
            <p:cNvSpPr>
              <a:spLocks noChangeAspect="1"/>
            </p:cNvSpPr>
            <p:nvPr/>
          </p:nvSpPr>
          <p:spPr>
            <a:xfrm>
              <a:off x="1246583" y="2647665"/>
              <a:ext cx="322098" cy="322102"/>
            </a:xfrm>
            <a:prstGeom prst="ellipse">
              <a:avLst/>
            </a:prstGeom>
            <a:solidFill>
              <a:srgbClr val="14A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B4E09CE-B380-49DC-8919-42BB90FA4F5F}"/>
                </a:ext>
              </a:extLst>
            </p:cNvPr>
            <p:cNvSpPr/>
            <p:nvPr/>
          </p:nvSpPr>
          <p:spPr>
            <a:xfrm>
              <a:off x="239937" y="1708085"/>
              <a:ext cx="3134183" cy="584775"/>
            </a:xfrm>
            <a:prstGeom prst="rect">
              <a:avLst/>
            </a:prstGeom>
          </p:spPr>
          <p:txBody>
            <a:bodyPr wrap="square">
              <a:spAutoFit/>
            </a:bodyPr>
            <a:lstStyle/>
            <a:p>
              <a:pPr lvl="0" algn="just"/>
              <a:r>
                <a:rPr lang="en-US" sz="1600" b="1">
                  <a:solidFill>
                    <a:srgbClr val="00ABBD"/>
                  </a:solidFill>
                  <a:latin typeface="Kobern ExtraBold" pitchFamily="2" charset="77"/>
                  <a:cs typeface="Times New Roman" panose="02020603050405020304" pitchFamily="18" charset="0"/>
                </a:rPr>
                <a:t>Normal functioning - ordinarily      done through contractor</a:t>
              </a:r>
            </a:p>
          </p:txBody>
        </p:sp>
        <p:sp>
          <p:nvSpPr>
            <p:cNvPr id="31" name="Rectangle 30">
              <a:extLst>
                <a:ext uri="{FF2B5EF4-FFF2-40B4-BE49-F238E27FC236}">
                  <a16:creationId xmlns:a16="http://schemas.microsoft.com/office/drawing/2014/main" id="{1F26E7C7-A615-48DF-A87B-10B29F2874F3}"/>
                </a:ext>
              </a:extLst>
            </p:cNvPr>
            <p:cNvSpPr/>
            <p:nvPr/>
          </p:nvSpPr>
          <p:spPr>
            <a:xfrm>
              <a:off x="2888663" y="3321893"/>
              <a:ext cx="2917722" cy="338554"/>
            </a:xfrm>
            <a:prstGeom prst="rect">
              <a:avLst/>
            </a:prstGeom>
          </p:spPr>
          <p:txBody>
            <a:bodyPr wrap="none">
              <a:spAutoFit/>
            </a:bodyPr>
            <a:lstStyle/>
            <a:p>
              <a:pPr algn="ctr"/>
              <a:r>
                <a:rPr lang="en-US" sz="1600" b="1">
                  <a:solidFill>
                    <a:srgbClr val="F2A436"/>
                  </a:solidFill>
                  <a:latin typeface="Kobern ExtraBold" pitchFamily="2" charset="77"/>
                  <a:cs typeface="Times New Roman" panose="02020603050405020304" pitchFamily="18" charset="0"/>
                </a:rPr>
                <a:t>Full time workers – not required</a:t>
              </a:r>
            </a:p>
          </p:txBody>
        </p:sp>
        <p:sp>
          <p:nvSpPr>
            <p:cNvPr id="33" name="Rectangle 32">
              <a:extLst>
                <a:ext uri="{FF2B5EF4-FFF2-40B4-BE49-F238E27FC236}">
                  <a16:creationId xmlns:a16="http://schemas.microsoft.com/office/drawing/2014/main" id="{E4BBEFB1-7463-4672-B555-8E821DDD9BB5}"/>
                </a:ext>
              </a:extLst>
            </p:cNvPr>
            <p:cNvSpPr/>
            <p:nvPr/>
          </p:nvSpPr>
          <p:spPr>
            <a:xfrm>
              <a:off x="5639910" y="1708085"/>
              <a:ext cx="3047776" cy="584775"/>
            </a:xfrm>
            <a:prstGeom prst="rect">
              <a:avLst/>
            </a:prstGeom>
          </p:spPr>
          <p:txBody>
            <a:bodyPr wrap="square">
              <a:spAutoFit/>
            </a:bodyPr>
            <a:lstStyle/>
            <a:p>
              <a:pPr algn="ctr"/>
              <a:r>
                <a:rPr lang="en-US" sz="1600" b="1">
                  <a:solidFill>
                    <a:schemeClr val="bg1">
                      <a:lumMod val="85000"/>
                    </a:schemeClr>
                  </a:solidFill>
                  <a:latin typeface="Kobern ExtraBold" pitchFamily="2" charset="77"/>
                  <a:cs typeface="Times New Roman" panose="02020603050405020304" pitchFamily="18" charset="0"/>
                </a:rPr>
                <a:t>Sudden increase – volume of </a:t>
              </a:r>
            </a:p>
            <a:p>
              <a:pPr algn="ctr"/>
              <a:r>
                <a:rPr lang="en-US" sz="1600" b="1">
                  <a:solidFill>
                    <a:schemeClr val="bg1">
                      <a:lumMod val="85000"/>
                    </a:schemeClr>
                  </a:solidFill>
                  <a:latin typeface="Kobern ExtraBold" pitchFamily="2" charset="77"/>
                  <a:cs typeface="Times New Roman" panose="02020603050405020304" pitchFamily="18" charset="0"/>
                </a:rPr>
                <a:t>work</a:t>
              </a:r>
            </a:p>
          </p:txBody>
        </p:sp>
      </p:grpSp>
      <p:sp>
        <p:nvSpPr>
          <p:cNvPr id="34" name="Text Placeholder 1">
            <a:extLst>
              <a:ext uri="{FF2B5EF4-FFF2-40B4-BE49-F238E27FC236}">
                <a16:creationId xmlns:a16="http://schemas.microsoft.com/office/drawing/2014/main" id="{43D61E76-5000-4895-9DBD-4743584BAF6D}"/>
              </a:ext>
            </a:extLst>
          </p:cNvPr>
          <p:cNvSpPr txBox="1">
            <a:spLocks/>
          </p:cNvSpPr>
          <p:nvPr/>
        </p:nvSpPr>
        <p:spPr>
          <a:xfrm>
            <a:off x="272175" y="4189808"/>
            <a:ext cx="8581842" cy="551146"/>
          </a:xfrm>
          <a:prstGeom prst="rect">
            <a:avLst/>
          </a:prstGeom>
        </p:spPr>
        <p:txBody>
          <a:bodyPr anchor="t"/>
          <a:lstStyle>
            <a:lvl1pPr marL="285750" marR="0" indent="-285750" algn="l" defTabSz="914400" rtl="0" eaLnBrk="1" fontAlgn="auto" latinLnBrk="1" hangingPunct="1">
              <a:lnSpc>
                <a:spcPct val="100000"/>
              </a:lnSpc>
              <a:spcBef>
                <a:spcPct val="20000"/>
              </a:spcBef>
              <a:spcAft>
                <a:spcPts val="300"/>
              </a:spcAft>
              <a:buClr>
                <a:srgbClr val="F3723D"/>
              </a:buClr>
              <a:buSzTx/>
              <a:buFont typeface="Arial" panose="020B0604020202020204" pitchFamily="34" charset="0"/>
              <a:buChar char="•"/>
              <a:tabLst/>
              <a:defRPr lang="en-GB" altLang="ko-KR" sz="1600" kern="1200" dirty="0">
                <a:solidFill>
                  <a:schemeClr val="bg1"/>
                </a:solidFill>
                <a:latin typeface="Kobern" pitchFamily="2" charset="77"/>
                <a:ea typeface="+mn-ea"/>
                <a:cs typeface="+mn-cs"/>
              </a:defRPr>
            </a:lvl1pPr>
            <a:lvl2pPr marL="742950" indent="-285750" algn="l" defTabSz="914400" rtl="0" eaLnBrk="1" latinLnBrk="1" hangingPunct="1">
              <a:lnSpc>
                <a:spcPct val="100000"/>
              </a:lnSpc>
              <a:spcBef>
                <a:spcPct val="20000"/>
              </a:spcBef>
              <a:spcAft>
                <a:spcPts val="300"/>
              </a:spcAft>
              <a:buClr>
                <a:srgbClr val="F3723D"/>
              </a:buClr>
              <a:buSzPct val="100000"/>
              <a:buFont typeface="Arial" panose="020B0604020202020204" pitchFamily="34" charset="0"/>
              <a:buChar char="•"/>
              <a:defRPr lang="en-GB" altLang="ko-KR" sz="1600" kern="1200" dirty="0">
                <a:solidFill>
                  <a:schemeClr val="bg1"/>
                </a:solidFill>
                <a:latin typeface="Kobern" pitchFamily="2" charset="77"/>
                <a:ea typeface="+mn-ea"/>
                <a:cs typeface="+mn-cs"/>
              </a:defRPr>
            </a:lvl2pPr>
            <a:lvl3pPr marL="1143000" indent="-285750" algn="l" defTabSz="914400" rtl="0" eaLnBrk="1" latinLnBrk="1" hangingPunct="1">
              <a:lnSpc>
                <a:spcPct val="100000"/>
              </a:lnSpc>
              <a:spcBef>
                <a:spcPct val="20000"/>
              </a:spcBef>
              <a:spcAft>
                <a:spcPts val="300"/>
              </a:spcAft>
              <a:buClr>
                <a:srgbClr val="F3723D"/>
              </a:buClr>
              <a:buSzPct val="100000"/>
              <a:buFont typeface="Arial" panose="020B0604020202020204" pitchFamily="34" charset="0"/>
              <a:buChar char="•"/>
              <a:defRPr lang="en-GB" altLang="ko-KR" sz="1600" kern="1200" dirty="0">
                <a:solidFill>
                  <a:schemeClr val="bg1"/>
                </a:solidFill>
                <a:latin typeface="Kobern" pitchFamily="2" charset="77"/>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IN"/>
              <a:t>Core activity – question – application to </a:t>
            </a:r>
            <a:r>
              <a:rPr lang="en-US" altLang="ko-KR"/>
              <a:t>Joint Secretary Government of India, Ministry of Labour and Employment</a:t>
            </a:r>
            <a:endParaRPr lang="en-IN"/>
          </a:p>
        </p:txBody>
      </p:sp>
    </p:spTree>
    <p:extLst>
      <p:ext uri="{BB962C8B-B14F-4D97-AF65-F5344CB8AC3E}">
        <p14:creationId xmlns:p14="http://schemas.microsoft.com/office/powerpoint/2010/main" val="36132966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7132050-3DBE-7F48-A838-89311AF81C81}"/>
              </a:ext>
            </a:extLst>
          </p:cNvPr>
          <p:cNvSpPr>
            <a:spLocks noGrp="1"/>
          </p:cNvSpPr>
          <p:nvPr>
            <p:ph type="body" sz="quarter" idx="13"/>
          </p:nvPr>
        </p:nvSpPr>
        <p:spPr>
          <a:xfrm>
            <a:off x="223068" y="259645"/>
            <a:ext cx="8597082" cy="460507"/>
          </a:xfrm>
        </p:spPr>
        <p:txBody>
          <a:bodyPr/>
          <a:lstStyle/>
          <a:p>
            <a:r>
              <a:rPr lang="en-US"/>
              <a:t>RESPONSIBILITIES UNDER OSHW CODE</a:t>
            </a:r>
          </a:p>
        </p:txBody>
      </p:sp>
      <p:sp>
        <p:nvSpPr>
          <p:cNvPr id="17" name="Rectangle 16">
            <a:extLst>
              <a:ext uri="{FF2B5EF4-FFF2-40B4-BE49-F238E27FC236}">
                <a16:creationId xmlns:a16="http://schemas.microsoft.com/office/drawing/2014/main" id="{43CD9DBE-AEE7-4A96-B7BC-99D327BB77B5}"/>
              </a:ext>
            </a:extLst>
          </p:cNvPr>
          <p:cNvSpPr/>
          <p:nvPr/>
        </p:nvSpPr>
        <p:spPr>
          <a:xfrm>
            <a:off x="400449" y="1198340"/>
            <a:ext cx="8419701" cy="3262432"/>
          </a:xfrm>
          <a:prstGeom prst="rect">
            <a:avLst/>
          </a:prstGeom>
        </p:spPr>
        <p:txBody>
          <a:bodyPr wrap="square">
            <a:spAutoFit/>
          </a:bodyPr>
          <a:lstStyle/>
          <a:p>
            <a:pPr algn="just"/>
            <a:r>
              <a:rPr lang="en-US" sz="1600" u="sng">
                <a:solidFill>
                  <a:schemeClr val="bg1"/>
                </a:solidFill>
                <a:latin typeface="Kobern"/>
              </a:rPr>
              <a:t>Responsibility to provide welfare facilities (such as canteen, washing facilities, first aid, creche </a:t>
            </a:r>
          </a:p>
          <a:p>
            <a:pPr algn="just"/>
            <a:r>
              <a:rPr lang="en-US" sz="1600" u="sng">
                <a:solidFill>
                  <a:schemeClr val="bg1"/>
                </a:solidFill>
                <a:latin typeface="Kobern"/>
              </a:rPr>
              <a:t>facility etc.) to contract labour </a:t>
            </a:r>
          </a:p>
          <a:p>
            <a:pPr algn="just"/>
            <a:endParaRPr lang="en-US" sz="1600" u="sng">
              <a:solidFill>
                <a:schemeClr val="bg1"/>
              </a:solidFill>
              <a:latin typeface="Kobern"/>
            </a:endParaRPr>
          </a:p>
          <a:p>
            <a:pPr>
              <a:buFont typeface="Wingdings" panose="05000000000000000000" pitchFamily="2" charset="2"/>
              <a:buChar char="Ø"/>
            </a:pPr>
            <a:r>
              <a:rPr lang="en-US" sz="1400">
                <a:solidFill>
                  <a:schemeClr val="bg1"/>
                </a:solidFill>
                <a:latin typeface="Kobern"/>
              </a:rPr>
              <a:t>Pre-OSHW Code: Responsibility on contractor to provide such facilities and on default by him, on the </a:t>
            </a:r>
          </a:p>
          <a:p>
            <a:r>
              <a:rPr lang="en-US" sz="1400">
                <a:solidFill>
                  <a:schemeClr val="bg1"/>
                </a:solidFill>
                <a:latin typeface="Kobern"/>
              </a:rPr>
              <a:t>principal employer</a:t>
            </a:r>
          </a:p>
          <a:p>
            <a:endParaRPr lang="en-US" sz="1400">
              <a:solidFill>
                <a:schemeClr val="bg1"/>
              </a:solidFill>
              <a:latin typeface="Kobern"/>
            </a:endParaRPr>
          </a:p>
          <a:p>
            <a:pPr>
              <a:buFont typeface="Wingdings" panose="05000000000000000000" pitchFamily="2" charset="2"/>
              <a:buChar char="Ø"/>
            </a:pPr>
            <a:r>
              <a:rPr lang="en-US" sz="1400">
                <a:solidFill>
                  <a:schemeClr val="bg1"/>
                </a:solidFill>
                <a:latin typeface="Kobern"/>
              </a:rPr>
              <a:t>OSHW: Responsibility on the principal employer to provide such facilities</a:t>
            </a:r>
            <a:endParaRPr lang="en-IN" sz="1400">
              <a:solidFill>
                <a:schemeClr val="bg1"/>
              </a:solidFill>
              <a:latin typeface="Kobern"/>
            </a:endParaRPr>
          </a:p>
          <a:p>
            <a:endParaRPr lang="en-US" sz="1600" b="1">
              <a:solidFill>
                <a:schemeClr val="bg1"/>
              </a:solidFill>
              <a:latin typeface="Kobern"/>
            </a:endParaRPr>
          </a:p>
          <a:p>
            <a:r>
              <a:rPr lang="en-US" sz="1600" u="sng">
                <a:solidFill>
                  <a:schemeClr val="bg1"/>
                </a:solidFill>
                <a:latin typeface="Kobern"/>
              </a:rPr>
              <a:t>Responsibility to pay wages to contract labour </a:t>
            </a:r>
          </a:p>
          <a:p>
            <a:pPr>
              <a:buFont typeface="Wingdings" panose="05000000000000000000" pitchFamily="2" charset="2"/>
              <a:buChar char="Ø"/>
            </a:pPr>
            <a:endParaRPr lang="en-US" sz="1400">
              <a:solidFill>
                <a:schemeClr val="bg1"/>
              </a:solidFill>
              <a:latin typeface="Kobern"/>
            </a:endParaRPr>
          </a:p>
          <a:p>
            <a:pPr>
              <a:buFont typeface="Wingdings" panose="05000000000000000000" pitchFamily="2" charset="2"/>
              <a:buChar char="Ø"/>
            </a:pPr>
            <a:r>
              <a:rPr lang="en-US" sz="1400">
                <a:solidFill>
                  <a:schemeClr val="bg1"/>
                </a:solidFill>
                <a:latin typeface="Kobern"/>
              </a:rPr>
              <a:t>Pre- OSHW Code: Responsibility on contractor to pay wages and on default by him, on the principal </a:t>
            </a:r>
          </a:p>
          <a:p>
            <a:r>
              <a:rPr lang="en-US" sz="1400">
                <a:solidFill>
                  <a:schemeClr val="bg1"/>
                </a:solidFill>
                <a:latin typeface="Kobern"/>
              </a:rPr>
              <a:t>employer</a:t>
            </a:r>
          </a:p>
          <a:p>
            <a:pPr>
              <a:buFont typeface="Wingdings" panose="05000000000000000000" pitchFamily="2" charset="2"/>
              <a:buChar char="Ø"/>
            </a:pPr>
            <a:endParaRPr lang="en-US" sz="1400">
              <a:solidFill>
                <a:schemeClr val="bg1"/>
              </a:solidFill>
              <a:latin typeface="Kobern"/>
            </a:endParaRPr>
          </a:p>
          <a:p>
            <a:pPr>
              <a:buFont typeface="Wingdings" panose="05000000000000000000" pitchFamily="2" charset="2"/>
              <a:buChar char="Ø"/>
            </a:pPr>
            <a:r>
              <a:rPr lang="en-US" sz="1400">
                <a:solidFill>
                  <a:schemeClr val="bg1"/>
                </a:solidFill>
                <a:latin typeface="Kobern"/>
              </a:rPr>
              <a:t>OSHW Code: Same position</a:t>
            </a:r>
          </a:p>
        </p:txBody>
      </p:sp>
    </p:spTree>
    <p:extLst>
      <p:ext uri="{BB962C8B-B14F-4D97-AF65-F5344CB8AC3E}">
        <p14:creationId xmlns:p14="http://schemas.microsoft.com/office/powerpoint/2010/main" val="31791446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041612-3EFF-4CD6-9E6B-BA116F0C16D6}"/>
              </a:ext>
            </a:extLst>
          </p:cNvPr>
          <p:cNvSpPr>
            <a:spLocks noGrp="1"/>
          </p:cNvSpPr>
          <p:nvPr>
            <p:ph type="body" sz="quarter" idx="13"/>
          </p:nvPr>
        </p:nvSpPr>
        <p:spPr/>
        <p:txBody>
          <a:bodyPr/>
          <a:lstStyle/>
          <a:p>
            <a:pPr lvl="0"/>
            <a:r>
              <a:rPr lang="en-IN" altLang="ko-KR"/>
              <a:t>CONTRACT LABOUR (Aspects relating to payment of wages)</a:t>
            </a:r>
          </a:p>
        </p:txBody>
      </p:sp>
      <p:grpSp>
        <p:nvGrpSpPr>
          <p:cNvPr id="17" name="Group 16">
            <a:extLst>
              <a:ext uri="{FF2B5EF4-FFF2-40B4-BE49-F238E27FC236}">
                <a16:creationId xmlns:a16="http://schemas.microsoft.com/office/drawing/2014/main" id="{82213BC7-EC78-4551-8BF8-17485BF1A63E}"/>
              </a:ext>
            </a:extLst>
          </p:cNvPr>
          <p:cNvGrpSpPr/>
          <p:nvPr/>
        </p:nvGrpSpPr>
        <p:grpSpPr>
          <a:xfrm>
            <a:off x="414029" y="1763360"/>
            <a:ext cx="8447748" cy="2198583"/>
            <a:chOff x="239938" y="1708085"/>
            <a:chExt cx="8447748" cy="2198583"/>
          </a:xfrm>
        </p:grpSpPr>
        <p:cxnSp>
          <p:nvCxnSpPr>
            <p:cNvPr id="18" name="Straight Connector 17">
              <a:extLst>
                <a:ext uri="{FF2B5EF4-FFF2-40B4-BE49-F238E27FC236}">
                  <a16:creationId xmlns:a16="http://schemas.microsoft.com/office/drawing/2014/main" id="{4DDEA47C-0A93-477C-B038-F6B5E8074C13}"/>
                </a:ext>
              </a:extLst>
            </p:cNvPr>
            <p:cNvCxnSpPr>
              <a:cxnSpLocks/>
            </p:cNvCxnSpPr>
            <p:nvPr/>
          </p:nvCxnSpPr>
          <p:spPr>
            <a:xfrm>
              <a:off x="541383" y="2818372"/>
              <a:ext cx="7871097" cy="0"/>
            </a:xfrm>
            <a:prstGeom prst="line">
              <a:avLst/>
            </a:prstGeom>
            <a:ln w="12700">
              <a:solidFill>
                <a:schemeClr val="bg1">
                  <a:lumMod val="85000"/>
                </a:schemeClr>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43A2FB9-F179-4410-B863-4B1AB5129751}"/>
                </a:ext>
              </a:extLst>
            </p:cNvPr>
            <p:cNvCxnSpPr>
              <a:cxnSpLocks/>
            </p:cNvCxnSpPr>
            <p:nvPr/>
          </p:nvCxnSpPr>
          <p:spPr>
            <a:xfrm flipV="1">
              <a:off x="1404983" y="2316480"/>
              <a:ext cx="0" cy="426710"/>
            </a:xfrm>
            <a:prstGeom prst="line">
              <a:avLst/>
            </a:prstGeom>
            <a:ln w="12700">
              <a:solidFill>
                <a:schemeClr val="bg1">
                  <a:lumMod val="8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8CDA722-8CD8-43C2-9651-744C43625A23}"/>
                </a:ext>
              </a:extLst>
            </p:cNvPr>
            <p:cNvCxnSpPr>
              <a:cxnSpLocks/>
            </p:cNvCxnSpPr>
            <p:nvPr/>
          </p:nvCxnSpPr>
          <p:spPr>
            <a:xfrm flipV="1">
              <a:off x="4325496" y="2982525"/>
              <a:ext cx="0" cy="426710"/>
            </a:xfrm>
            <a:prstGeom prst="line">
              <a:avLst/>
            </a:prstGeom>
            <a:ln w="12700">
              <a:solidFill>
                <a:schemeClr val="bg1">
                  <a:lumMod val="8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9E27C1F-ED3D-426B-A62E-6BD1AB4915BC}"/>
                </a:ext>
              </a:extLst>
            </p:cNvPr>
            <p:cNvCxnSpPr>
              <a:cxnSpLocks/>
            </p:cNvCxnSpPr>
            <p:nvPr/>
          </p:nvCxnSpPr>
          <p:spPr>
            <a:xfrm flipV="1">
              <a:off x="7246456" y="2316480"/>
              <a:ext cx="0" cy="426710"/>
            </a:xfrm>
            <a:prstGeom prst="line">
              <a:avLst/>
            </a:prstGeom>
            <a:ln w="12700">
              <a:solidFill>
                <a:schemeClr val="bg1">
                  <a:lumMod val="8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713F911E-97A7-4410-BC92-04151D08D5D0}"/>
                </a:ext>
              </a:extLst>
            </p:cNvPr>
            <p:cNvSpPr>
              <a:spLocks noChangeAspect="1"/>
            </p:cNvSpPr>
            <p:nvPr/>
          </p:nvSpPr>
          <p:spPr>
            <a:xfrm>
              <a:off x="4169431" y="2657453"/>
              <a:ext cx="322098" cy="322102"/>
            </a:xfrm>
            <a:prstGeom prst="ellipse">
              <a:avLst/>
            </a:prstGeom>
            <a:solidFill>
              <a:srgbClr val="F4A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DEB8B56-0BE1-45A0-A8CF-5BA1032E2686}"/>
                </a:ext>
              </a:extLst>
            </p:cNvPr>
            <p:cNvSpPr>
              <a:spLocks noChangeAspect="1"/>
            </p:cNvSpPr>
            <p:nvPr/>
          </p:nvSpPr>
          <p:spPr>
            <a:xfrm>
              <a:off x="7092280" y="2657453"/>
              <a:ext cx="322098" cy="32210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ED43964D-4708-452C-8653-657FFE1D26ED}"/>
                </a:ext>
              </a:extLst>
            </p:cNvPr>
            <p:cNvSpPr>
              <a:spLocks noChangeAspect="1"/>
            </p:cNvSpPr>
            <p:nvPr/>
          </p:nvSpPr>
          <p:spPr>
            <a:xfrm>
              <a:off x="1246583" y="2647665"/>
              <a:ext cx="322098" cy="322102"/>
            </a:xfrm>
            <a:prstGeom prst="ellipse">
              <a:avLst/>
            </a:prstGeom>
            <a:solidFill>
              <a:srgbClr val="14A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B4E09CE-B380-49DC-8919-42BB90FA4F5F}"/>
                </a:ext>
              </a:extLst>
            </p:cNvPr>
            <p:cNvSpPr/>
            <p:nvPr/>
          </p:nvSpPr>
          <p:spPr>
            <a:xfrm>
              <a:off x="239938" y="1708085"/>
              <a:ext cx="2549888" cy="584775"/>
            </a:xfrm>
            <a:prstGeom prst="rect">
              <a:avLst/>
            </a:prstGeom>
          </p:spPr>
          <p:txBody>
            <a:bodyPr wrap="square">
              <a:spAutoFit/>
            </a:bodyPr>
            <a:lstStyle/>
            <a:p>
              <a:pPr lvl="0" algn="just"/>
              <a:r>
                <a:rPr lang="en-US" sz="1600" b="1">
                  <a:solidFill>
                    <a:srgbClr val="00ABBD"/>
                  </a:solidFill>
                  <a:latin typeface="Kobern ExtraBold" pitchFamily="2" charset="77"/>
                  <a:cs typeface="Times New Roman" panose="02020603050405020304" pitchFamily="18" charset="0"/>
                </a:rPr>
                <a:t>Payment – Bank transfer or electronic mode</a:t>
              </a:r>
            </a:p>
          </p:txBody>
        </p:sp>
        <p:sp>
          <p:nvSpPr>
            <p:cNvPr id="31" name="Rectangle 30">
              <a:extLst>
                <a:ext uri="{FF2B5EF4-FFF2-40B4-BE49-F238E27FC236}">
                  <a16:creationId xmlns:a16="http://schemas.microsoft.com/office/drawing/2014/main" id="{1F26E7C7-A615-48DF-A87B-10B29F2874F3}"/>
                </a:ext>
              </a:extLst>
            </p:cNvPr>
            <p:cNvSpPr/>
            <p:nvPr/>
          </p:nvSpPr>
          <p:spPr>
            <a:xfrm>
              <a:off x="2763383" y="3321893"/>
              <a:ext cx="3168303" cy="584775"/>
            </a:xfrm>
            <a:prstGeom prst="rect">
              <a:avLst/>
            </a:prstGeom>
          </p:spPr>
          <p:txBody>
            <a:bodyPr wrap="none">
              <a:spAutoFit/>
            </a:bodyPr>
            <a:lstStyle/>
            <a:p>
              <a:pPr algn="ctr"/>
              <a:r>
                <a:rPr lang="en-US" sz="1600" b="1">
                  <a:solidFill>
                    <a:srgbClr val="F2A436"/>
                  </a:solidFill>
                  <a:latin typeface="Kobern ExtraBold" pitchFamily="2" charset="77"/>
                  <a:cs typeface="Times New Roman" panose="02020603050405020304" pitchFamily="18" charset="0"/>
                </a:rPr>
                <a:t>No requirement for representative </a:t>
              </a:r>
            </a:p>
            <a:p>
              <a:pPr algn="ctr"/>
              <a:r>
                <a:rPr lang="en-US" sz="1600" b="1">
                  <a:solidFill>
                    <a:srgbClr val="F2A436"/>
                  </a:solidFill>
                  <a:latin typeface="Kobern ExtraBold" pitchFamily="2" charset="77"/>
                  <a:cs typeface="Times New Roman" panose="02020603050405020304" pitchFamily="18" charset="0"/>
                </a:rPr>
                <a:t>during disbursement</a:t>
              </a:r>
            </a:p>
          </p:txBody>
        </p:sp>
        <p:sp>
          <p:nvSpPr>
            <p:cNvPr id="33" name="Rectangle 32">
              <a:extLst>
                <a:ext uri="{FF2B5EF4-FFF2-40B4-BE49-F238E27FC236}">
                  <a16:creationId xmlns:a16="http://schemas.microsoft.com/office/drawing/2014/main" id="{E4BBEFB1-7463-4672-B555-8E821DDD9BB5}"/>
                </a:ext>
              </a:extLst>
            </p:cNvPr>
            <p:cNvSpPr/>
            <p:nvPr/>
          </p:nvSpPr>
          <p:spPr>
            <a:xfrm>
              <a:off x="4964442" y="1949818"/>
              <a:ext cx="3723244" cy="338554"/>
            </a:xfrm>
            <a:prstGeom prst="rect">
              <a:avLst/>
            </a:prstGeom>
          </p:spPr>
          <p:txBody>
            <a:bodyPr wrap="square">
              <a:spAutoFit/>
            </a:bodyPr>
            <a:lstStyle/>
            <a:p>
              <a:pPr algn="ctr"/>
              <a:r>
                <a:rPr lang="en-US" sz="1600" b="1">
                  <a:solidFill>
                    <a:schemeClr val="bg1">
                      <a:lumMod val="85000"/>
                    </a:schemeClr>
                  </a:solidFill>
                  <a:latin typeface="Kobern ExtraBold" pitchFamily="2" charset="77"/>
                  <a:cs typeface="Times New Roman" panose="02020603050405020304" pitchFamily="18" charset="0"/>
                </a:rPr>
                <a:t>Recovery from security deposit</a:t>
              </a:r>
            </a:p>
          </p:txBody>
        </p:sp>
      </p:grpSp>
    </p:spTree>
    <p:extLst>
      <p:ext uri="{BB962C8B-B14F-4D97-AF65-F5344CB8AC3E}">
        <p14:creationId xmlns:p14="http://schemas.microsoft.com/office/powerpoint/2010/main" val="17811494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A7E876-F191-43FD-AF31-A6FA349A8FFA}"/>
              </a:ext>
            </a:extLst>
          </p:cNvPr>
          <p:cNvSpPr>
            <a:spLocks noGrp="1"/>
          </p:cNvSpPr>
          <p:nvPr>
            <p:ph type="body" sz="quarter" idx="11"/>
          </p:nvPr>
        </p:nvSpPr>
        <p:spPr/>
        <p:txBody>
          <a:bodyPr/>
          <a:lstStyle/>
          <a:p>
            <a:r>
              <a:rPr lang="en-US"/>
              <a:t>Change in criteria </a:t>
            </a:r>
            <a:r>
              <a:rPr lang="en-US" altLang="ko-KR"/>
              <a:t>for</a:t>
            </a:r>
            <a:r>
              <a:rPr lang="en-US"/>
              <a:t> applicability:</a:t>
            </a:r>
          </a:p>
          <a:p>
            <a:endParaRPr lang="en-US"/>
          </a:p>
          <a:p>
            <a:endParaRPr lang="en-US"/>
          </a:p>
          <a:p>
            <a:endParaRPr lang="en-US"/>
          </a:p>
          <a:p>
            <a:endParaRPr lang="en-US"/>
          </a:p>
          <a:p>
            <a:endParaRPr lang="en-US"/>
          </a:p>
          <a:p>
            <a:endParaRPr lang="en-US"/>
          </a:p>
          <a:p>
            <a:endParaRPr lang="en-US"/>
          </a:p>
          <a:p>
            <a:endParaRPr lang="en-US"/>
          </a:p>
        </p:txBody>
      </p:sp>
      <p:sp>
        <p:nvSpPr>
          <p:cNvPr id="3" name="Text Placeholder 2">
            <a:extLst>
              <a:ext uri="{FF2B5EF4-FFF2-40B4-BE49-F238E27FC236}">
                <a16:creationId xmlns:a16="http://schemas.microsoft.com/office/drawing/2014/main" id="{05B5A6C3-55BB-4FCC-A3B3-A062E91FF88F}"/>
              </a:ext>
            </a:extLst>
          </p:cNvPr>
          <p:cNvSpPr>
            <a:spLocks noGrp="1"/>
          </p:cNvSpPr>
          <p:nvPr>
            <p:ph type="body" sz="quarter" idx="13"/>
          </p:nvPr>
        </p:nvSpPr>
        <p:spPr/>
        <p:txBody>
          <a:bodyPr/>
          <a:lstStyle/>
          <a:p>
            <a:r>
              <a:rPr lang="en-IN" altLang="ko-KR"/>
              <a:t>Contract Labour - Applicability</a:t>
            </a:r>
          </a:p>
          <a:p>
            <a:endParaRPr lang="en-IN"/>
          </a:p>
        </p:txBody>
      </p:sp>
      <p:graphicFrame>
        <p:nvGraphicFramePr>
          <p:cNvPr id="4" name="Table 3">
            <a:extLst>
              <a:ext uri="{FF2B5EF4-FFF2-40B4-BE49-F238E27FC236}">
                <a16:creationId xmlns:a16="http://schemas.microsoft.com/office/drawing/2014/main" id="{B0B359BF-CBDF-4900-B30E-550C6E69C0CA}"/>
              </a:ext>
            </a:extLst>
          </p:cNvPr>
          <p:cNvGraphicFramePr>
            <a:graphicFrameLocks noGrp="1"/>
          </p:cNvGraphicFramePr>
          <p:nvPr/>
        </p:nvGraphicFramePr>
        <p:xfrm>
          <a:off x="388884" y="1580275"/>
          <a:ext cx="8187558" cy="2192939"/>
        </p:xfrm>
        <a:graphic>
          <a:graphicData uri="http://schemas.openxmlformats.org/drawingml/2006/table">
            <a:tbl>
              <a:tblPr firstRow="1" bandRow="1">
                <a:tableStyleId>{69012ECD-51FC-41F1-AA8D-1B2483CD663E}</a:tableStyleId>
              </a:tblPr>
              <a:tblGrid>
                <a:gridCol w="2101330">
                  <a:extLst>
                    <a:ext uri="{9D8B030D-6E8A-4147-A177-3AD203B41FA5}">
                      <a16:colId xmlns:a16="http://schemas.microsoft.com/office/drawing/2014/main" val="1869604721"/>
                    </a:ext>
                  </a:extLst>
                </a:gridCol>
                <a:gridCol w="2907019">
                  <a:extLst>
                    <a:ext uri="{9D8B030D-6E8A-4147-A177-3AD203B41FA5}">
                      <a16:colId xmlns:a16="http://schemas.microsoft.com/office/drawing/2014/main" val="792302452"/>
                    </a:ext>
                  </a:extLst>
                </a:gridCol>
                <a:gridCol w="3179209">
                  <a:extLst>
                    <a:ext uri="{9D8B030D-6E8A-4147-A177-3AD203B41FA5}">
                      <a16:colId xmlns:a16="http://schemas.microsoft.com/office/drawing/2014/main" val="938311897"/>
                    </a:ext>
                  </a:extLst>
                </a:gridCol>
              </a:tblGrid>
              <a:tr h="313277">
                <a:tc>
                  <a:txBody>
                    <a:bodyPr/>
                    <a:lstStyle/>
                    <a:p>
                      <a:r>
                        <a:rPr lang="en-US" sz="1300">
                          <a:solidFill>
                            <a:schemeClr val="bg1"/>
                          </a:solidFill>
                          <a:latin typeface="Kobern"/>
                        </a:rPr>
                        <a:t>Criterion</a:t>
                      </a:r>
                      <a:endParaRPr lang="en-IN" sz="1300">
                        <a:solidFill>
                          <a:schemeClr val="bg1"/>
                        </a:solidFill>
                        <a:latin typeface="Kobern"/>
                      </a:endParaRPr>
                    </a:p>
                  </a:txBody>
                  <a:tcPr/>
                </a:tc>
                <a:tc>
                  <a:txBody>
                    <a:bodyPr/>
                    <a:lstStyle/>
                    <a:p>
                      <a:r>
                        <a:rPr lang="en-US" sz="1300">
                          <a:solidFill>
                            <a:schemeClr val="bg1"/>
                          </a:solidFill>
                          <a:latin typeface="Kobern"/>
                        </a:rPr>
                        <a:t>Pre-</a:t>
                      </a:r>
                      <a:r>
                        <a:rPr lang="en-US" sz="1300" err="1">
                          <a:solidFill>
                            <a:schemeClr val="bg1"/>
                          </a:solidFill>
                          <a:latin typeface="Kobern"/>
                        </a:rPr>
                        <a:t>Labour</a:t>
                      </a:r>
                      <a:r>
                        <a:rPr lang="en-US" sz="1300">
                          <a:solidFill>
                            <a:schemeClr val="bg1"/>
                          </a:solidFill>
                          <a:latin typeface="Kobern"/>
                        </a:rPr>
                        <a:t> Code </a:t>
                      </a:r>
                      <a:endParaRPr lang="en-IN" sz="1300">
                        <a:solidFill>
                          <a:schemeClr val="bg1"/>
                        </a:solidFill>
                        <a:latin typeface="Kobern"/>
                      </a:endParaRPr>
                    </a:p>
                  </a:txBody>
                  <a:tcPr/>
                </a:tc>
                <a:tc>
                  <a:txBody>
                    <a:bodyPr/>
                    <a:lstStyle/>
                    <a:p>
                      <a:r>
                        <a:rPr lang="en-US" sz="1300" err="1">
                          <a:solidFill>
                            <a:schemeClr val="bg1"/>
                          </a:solidFill>
                          <a:latin typeface="Kobern"/>
                        </a:rPr>
                        <a:t>Labour</a:t>
                      </a:r>
                      <a:r>
                        <a:rPr lang="en-US" sz="1300">
                          <a:solidFill>
                            <a:schemeClr val="bg1"/>
                          </a:solidFill>
                          <a:latin typeface="Kobern"/>
                        </a:rPr>
                        <a:t> Code</a:t>
                      </a:r>
                      <a:endParaRPr lang="en-IN" sz="1300">
                        <a:solidFill>
                          <a:schemeClr val="bg1"/>
                        </a:solidFill>
                        <a:latin typeface="Kobern"/>
                      </a:endParaRPr>
                    </a:p>
                  </a:txBody>
                  <a:tcPr/>
                </a:tc>
                <a:extLst>
                  <a:ext uri="{0D108BD9-81ED-4DB2-BD59-A6C34878D82A}">
                    <a16:rowId xmlns:a16="http://schemas.microsoft.com/office/drawing/2014/main" val="2761008455"/>
                  </a:ext>
                </a:extLst>
              </a:tr>
              <a:tr h="939831">
                <a:tc>
                  <a:txBody>
                    <a:bodyPr/>
                    <a:lstStyle/>
                    <a:p>
                      <a:r>
                        <a:rPr lang="en-US" sz="1300">
                          <a:solidFill>
                            <a:schemeClr val="bg1"/>
                          </a:solidFill>
                          <a:latin typeface="Kobern"/>
                        </a:rPr>
                        <a:t>Vis-à-vis an establishment </a:t>
                      </a:r>
                      <a:endParaRPr lang="en-IN" sz="1300">
                        <a:solidFill>
                          <a:schemeClr val="bg1"/>
                        </a:solidFill>
                        <a:latin typeface="Kobern"/>
                      </a:endParaRPr>
                    </a:p>
                  </a:txBody>
                  <a:tcPr/>
                </a:tc>
                <a:tc>
                  <a:txBody>
                    <a:bodyPr/>
                    <a:lstStyle/>
                    <a:p>
                      <a:pPr algn="just"/>
                      <a:r>
                        <a:rPr lang="en-US" sz="1300" kern="1200">
                          <a:solidFill>
                            <a:schemeClr val="bg1"/>
                          </a:solidFill>
                          <a:effectLst/>
                          <a:latin typeface="Kobern"/>
                        </a:rPr>
                        <a:t>Employment of </a:t>
                      </a:r>
                      <a:r>
                        <a:rPr lang="en-US" sz="1300" u="sng" kern="1200">
                          <a:solidFill>
                            <a:schemeClr val="bg1"/>
                          </a:solidFill>
                          <a:effectLst/>
                          <a:latin typeface="Kobern"/>
                        </a:rPr>
                        <a:t>20 or more workmen   as contract labour </a:t>
                      </a:r>
                      <a:r>
                        <a:rPr lang="en-US" sz="1300" kern="1200">
                          <a:solidFill>
                            <a:schemeClr val="bg1"/>
                          </a:solidFill>
                          <a:effectLst/>
                          <a:latin typeface="Kobern"/>
                        </a:rPr>
                        <a:t>on any day of the    </a:t>
                      </a:r>
                    </a:p>
                    <a:p>
                      <a:pPr algn="just"/>
                      <a:r>
                        <a:rPr lang="en-US" sz="1300" kern="1200">
                          <a:solidFill>
                            <a:schemeClr val="bg1"/>
                          </a:solidFill>
                          <a:effectLst/>
                          <a:latin typeface="Kobern"/>
                        </a:rPr>
                        <a:t>preceding 12 months</a:t>
                      </a:r>
                      <a:endParaRPr lang="en-IN" sz="1300">
                        <a:solidFill>
                          <a:schemeClr val="bg1"/>
                        </a:solidFill>
                        <a:latin typeface="Kobern"/>
                      </a:endParaRPr>
                    </a:p>
                  </a:txBody>
                  <a:tcPr/>
                </a:tc>
                <a:tc>
                  <a:txBody>
                    <a:bodyPr/>
                    <a:lstStyle/>
                    <a:p>
                      <a:pPr algn="just"/>
                      <a:r>
                        <a:rPr lang="en-IN" sz="1300" kern="1200">
                          <a:solidFill>
                            <a:schemeClr val="bg1"/>
                          </a:solidFill>
                          <a:effectLst/>
                          <a:latin typeface="Kobern"/>
                        </a:rPr>
                        <a:t>Employment of </a:t>
                      </a:r>
                      <a:r>
                        <a:rPr lang="en-IN" sz="1300" u="sng" kern="1200">
                          <a:solidFill>
                            <a:schemeClr val="bg1"/>
                          </a:solidFill>
                          <a:effectLst/>
                          <a:latin typeface="Kobern"/>
                        </a:rPr>
                        <a:t>50 or more contract labour</a:t>
                      </a:r>
                      <a:r>
                        <a:rPr lang="en-IN" sz="1300" kern="1200">
                          <a:solidFill>
                            <a:schemeClr val="bg1"/>
                          </a:solidFill>
                          <a:effectLst/>
                          <a:latin typeface="Kobern"/>
                        </a:rPr>
                        <a:t> on any day of the preceding 12 months </a:t>
                      </a:r>
                    </a:p>
                    <a:p>
                      <a:pPr algn="just"/>
                      <a:r>
                        <a:rPr lang="en-IN" sz="1300" kern="1200">
                          <a:solidFill>
                            <a:schemeClr val="bg1"/>
                          </a:solidFill>
                          <a:effectLst/>
                          <a:latin typeface="Kobern"/>
                        </a:rPr>
                        <a:t>through contract</a:t>
                      </a:r>
                      <a:endParaRPr lang="en-IN" sz="1300">
                        <a:solidFill>
                          <a:schemeClr val="bg1"/>
                        </a:solidFill>
                        <a:latin typeface="Kobern"/>
                      </a:endParaRPr>
                    </a:p>
                  </a:txBody>
                  <a:tcPr/>
                </a:tc>
                <a:extLst>
                  <a:ext uri="{0D108BD9-81ED-4DB2-BD59-A6C34878D82A}">
                    <a16:rowId xmlns:a16="http://schemas.microsoft.com/office/drawing/2014/main" val="2544918662"/>
                  </a:ext>
                </a:extLst>
              </a:tr>
              <a:tr h="939831">
                <a:tc>
                  <a:txBody>
                    <a:bodyPr/>
                    <a:lstStyle/>
                    <a:p>
                      <a:r>
                        <a:rPr lang="en-US" sz="1300">
                          <a:solidFill>
                            <a:schemeClr val="bg1"/>
                          </a:solidFill>
                          <a:latin typeface="Kobern"/>
                        </a:rPr>
                        <a:t>Vis-à-vis a contractor</a:t>
                      </a:r>
                      <a:endParaRPr lang="en-IN" sz="1300">
                        <a:solidFill>
                          <a:schemeClr val="bg1"/>
                        </a:solidFill>
                        <a:latin typeface="Kobern"/>
                      </a:endParaRPr>
                    </a:p>
                  </a:txBody>
                  <a:tcPr/>
                </a:tc>
                <a:tc>
                  <a:txBody>
                    <a:bodyPr/>
                    <a:lstStyle/>
                    <a:p>
                      <a:pPr algn="just"/>
                      <a:r>
                        <a:rPr lang="en-US" sz="1300" kern="1200">
                          <a:solidFill>
                            <a:schemeClr val="bg1"/>
                          </a:solidFill>
                          <a:effectLst/>
                          <a:latin typeface="Kobern"/>
                        </a:rPr>
                        <a:t>Employment of </a:t>
                      </a:r>
                      <a:r>
                        <a:rPr lang="en-US" sz="1300" u="sng" kern="1200">
                          <a:solidFill>
                            <a:schemeClr val="bg1"/>
                          </a:solidFill>
                          <a:effectLst/>
                          <a:latin typeface="Kobern"/>
                        </a:rPr>
                        <a:t>20 or more workmen   by a contractor </a:t>
                      </a:r>
                      <a:r>
                        <a:rPr lang="en-US" sz="1300" kern="1200">
                          <a:solidFill>
                            <a:schemeClr val="bg1"/>
                          </a:solidFill>
                          <a:effectLst/>
                          <a:latin typeface="Kobern"/>
                        </a:rPr>
                        <a:t>any day of the preceding 12 months</a:t>
                      </a:r>
                      <a:endParaRPr lang="en-IN" sz="1300">
                        <a:solidFill>
                          <a:schemeClr val="bg1"/>
                        </a:solidFill>
                        <a:latin typeface="Kobern"/>
                      </a:endParaRPr>
                    </a:p>
                  </a:txBody>
                  <a:tcPr/>
                </a:tc>
                <a:tc>
                  <a:txBody>
                    <a:bodyPr/>
                    <a:lstStyle/>
                    <a:p>
                      <a:pPr algn="just"/>
                      <a:r>
                        <a:rPr lang="en-IN" sz="1300" kern="1200">
                          <a:solidFill>
                            <a:schemeClr val="bg1"/>
                          </a:solidFill>
                          <a:effectLst/>
                          <a:latin typeface="Kobern"/>
                        </a:rPr>
                        <a:t>Employment of </a:t>
                      </a:r>
                      <a:r>
                        <a:rPr lang="en-IN" sz="1300" u="sng" kern="1200">
                          <a:solidFill>
                            <a:schemeClr val="bg1"/>
                          </a:solidFill>
                          <a:effectLst/>
                          <a:latin typeface="Kobern"/>
                        </a:rPr>
                        <a:t>50 or more contract labour by manpower supply contractor </a:t>
                      </a:r>
                      <a:r>
                        <a:rPr lang="en-IN" sz="1300" kern="1200">
                          <a:solidFill>
                            <a:schemeClr val="bg1"/>
                          </a:solidFill>
                          <a:effectLst/>
                          <a:latin typeface="Kobern"/>
                        </a:rPr>
                        <a:t>on any day of the preceding 12 months</a:t>
                      </a:r>
                      <a:endParaRPr lang="en-IN" sz="1300">
                        <a:solidFill>
                          <a:schemeClr val="bg1"/>
                        </a:solidFill>
                        <a:latin typeface="Kobern"/>
                      </a:endParaRPr>
                    </a:p>
                  </a:txBody>
                  <a:tcPr/>
                </a:tc>
                <a:extLst>
                  <a:ext uri="{0D108BD9-81ED-4DB2-BD59-A6C34878D82A}">
                    <a16:rowId xmlns:a16="http://schemas.microsoft.com/office/drawing/2014/main" val="1032530172"/>
                  </a:ext>
                </a:extLst>
              </a:tr>
            </a:tbl>
          </a:graphicData>
        </a:graphic>
      </p:graphicFrame>
    </p:spTree>
    <p:extLst>
      <p:ext uri="{BB962C8B-B14F-4D97-AF65-F5344CB8AC3E}">
        <p14:creationId xmlns:p14="http://schemas.microsoft.com/office/powerpoint/2010/main" val="19214432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7132050-3DBE-7F48-A838-89311AF81C81}"/>
              </a:ext>
            </a:extLst>
          </p:cNvPr>
          <p:cNvSpPr>
            <a:spLocks noGrp="1"/>
          </p:cNvSpPr>
          <p:nvPr>
            <p:ph type="body" sz="quarter" idx="13"/>
          </p:nvPr>
        </p:nvSpPr>
        <p:spPr>
          <a:xfrm>
            <a:off x="223068" y="259645"/>
            <a:ext cx="8597082" cy="460507"/>
          </a:xfrm>
        </p:spPr>
        <p:txBody>
          <a:bodyPr/>
          <a:lstStyle/>
          <a:p>
            <a:r>
              <a:rPr lang="en-US"/>
              <a:t>LICENCES - CONTRACTOR</a:t>
            </a:r>
          </a:p>
          <a:p>
            <a:endParaRPr lang="en-US"/>
          </a:p>
        </p:txBody>
      </p:sp>
      <p:grpSp>
        <p:nvGrpSpPr>
          <p:cNvPr id="11" name="Group 10">
            <a:extLst>
              <a:ext uri="{FF2B5EF4-FFF2-40B4-BE49-F238E27FC236}">
                <a16:creationId xmlns:a16="http://schemas.microsoft.com/office/drawing/2014/main" id="{2C26FC8D-568A-CF4C-8701-27B3A990CD06}"/>
              </a:ext>
            </a:extLst>
          </p:cNvPr>
          <p:cNvGrpSpPr/>
          <p:nvPr/>
        </p:nvGrpSpPr>
        <p:grpSpPr>
          <a:xfrm>
            <a:off x="463986" y="2386989"/>
            <a:ext cx="1855006" cy="2411253"/>
            <a:chOff x="346198" y="970437"/>
            <a:chExt cx="1972794" cy="3827806"/>
          </a:xfrm>
        </p:grpSpPr>
        <p:sp>
          <p:nvSpPr>
            <p:cNvPr id="4" name="TextBox 3">
              <a:extLst>
                <a:ext uri="{FF2B5EF4-FFF2-40B4-BE49-F238E27FC236}">
                  <a16:creationId xmlns:a16="http://schemas.microsoft.com/office/drawing/2014/main" id="{ED554C42-86E9-A04A-9E2B-24B241FE2785}"/>
                </a:ext>
              </a:extLst>
            </p:cNvPr>
            <p:cNvSpPr txBox="1"/>
            <p:nvPr/>
          </p:nvSpPr>
          <p:spPr>
            <a:xfrm>
              <a:off x="377070" y="1014410"/>
              <a:ext cx="1941921" cy="276999"/>
            </a:xfrm>
            <a:prstGeom prst="rect">
              <a:avLst/>
            </a:prstGeom>
            <a:noFill/>
          </p:spPr>
          <p:txBody>
            <a:bodyPr wrap="square" rtlCol="0">
              <a:spAutoFit/>
            </a:bodyPr>
            <a:lstStyle/>
            <a:p>
              <a:pPr algn="ctr"/>
              <a:r>
                <a:rPr lang="en-US" sz="1200" b="1" cap="all">
                  <a:solidFill>
                    <a:srgbClr val="F26629"/>
                  </a:solidFill>
                  <a:latin typeface="Kobern ExtraBold" pitchFamily="2" charset="77"/>
                </a:rPr>
                <a:t>Fulfilling criteria</a:t>
              </a:r>
            </a:p>
          </p:txBody>
        </p:sp>
        <p:sp>
          <p:nvSpPr>
            <p:cNvPr id="5" name="Rectangle 4">
              <a:extLst>
                <a:ext uri="{FF2B5EF4-FFF2-40B4-BE49-F238E27FC236}">
                  <a16:creationId xmlns:a16="http://schemas.microsoft.com/office/drawing/2014/main" id="{E9A2FAF4-0561-1E42-BD1D-22A04200AF79}"/>
                </a:ext>
              </a:extLst>
            </p:cNvPr>
            <p:cNvSpPr/>
            <p:nvPr/>
          </p:nvSpPr>
          <p:spPr>
            <a:xfrm>
              <a:off x="346198" y="1525215"/>
              <a:ext cx="1944513" cy="451943"/>
            </a:xfrm>
            <a:prstGeom prst="rect">
              <a:avLst/>
            </a:prstGeom>
          </p:spPr>
          <p:txBody>
            <a:bodyPr wrap="square">
              <a:spAutoFit/>
            </a:bodyPr>
            <a:lstStyle/>
            <a:p>
              <a:pPr marL="177800" indent="-177800" latinLnBrk="0" hangingPunct="0">
                <a:buFont typeface="Arial" panose="020B0604020202020204" pitchFamily="34" charset="0"/>
                <a:buChar char="•"/>
              </a:pPr>
              <a:endParaRPr lang="en-IN" sz="1250">
                <a:solidFill>
                  <a:schemeClr val="bg1">
                    <a:lumMod val="85000"/>
                  </a:schemeClr>
                </a:solidFill>
                <a:latin typeface="Kobern" pitchFamily="2" charset="77"/>
                <a:cs typeface="Times New Roman" panose="02020603050405020304" pitchFamily="18" charset="0"/>
              </a:endParaRPr>
            </a:p>
          </p:txBody>
        </p:sp>
        <p:cxnSp>
          <p:nvCxnSpPr>
            <p:cNvPr id="6" name="Straight Connector 5">
              <a:extLst>
                <a:ext uri="{FF2B5EF4-FFF2-40B4-BE49-F238E27FC236}">
                  <a16:creationId xmlns:a16="http://schemas.microsoft.com/office/drawing/2014/main" id="{F472F228-F812-7D47-B358-36421FD0F766}"/>
                </a:ext>
              </a:extLst>
            </p:cNvPr>
            <p:cNvCxnSpPr>
              <a:cxnSpLocks/>
            </p:cNvCxnSpPr>
            <p:nvPr/>
          </p:nvCxnSpPr>
          <p:spPr>
            <a:xfrm>
              <a:off x="367889" y="1506103"/>
              <a:ext cx="195095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Rounded Rectangle 6">
              <a:extLst>
                <a:ext uri="{FF2B5EF4-FFF2-40B4-BE49-F238E27FC236}">
                  <a16:creationId xmlns:a16="http://schemas.microsoft.com/office/drawing/2014/main" id="{14426EC8-033E-804E-A50F-9BEAEBB2A6DA}"/>
                </a:ext>
              </a:extLst>
            </p:cNvPr>
            <p:cNvSpPr/>
            <p:nvPr/>
          </p:nvSpPr>
          <p:spPr>
            <a:xfrm>
              <a:off x="369517" y="970437"/>
              <a:ext cx="1949475" cy="3827806"/>
            </a:xfrm>
            <a:prstGeom prst="roundRect">
              <a:avLst>
                <a:gd name="adj" fmla="val 3184"/>
              </a:avLst>
            </a:prstGeom>
            <a:noFill/>
            <a:ln w="9525">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E93EEB73-DE1E-5442-833E-79EA7E78D797}"/>
              </a:ext>
            </a:extLst>
          </p:cNvPr>
          <p:cNvGrpSpPr/>
          <p:nvPr/>
        </p:nvGrpSpPr>
        <p:grpSpPr>
          <a:xfrm>
            <a:off x="2462512" y="2414689"/>
            <a:ext cx="1742730" cy="2383554"/>
            <a:chOff x="2460449" y="970437"/>
            <a:chExt cx="1716137" cy="3827806"/>
          </a:xfrm>
        </p:grpSpPr>
        <p:sp>
          <p:nvSpPr>
            <p:cNvPr id="23" name="TextBox 22">
              <a:extLst>
                <a:ext uri="{FF2B5EF4-FFF2-40B4-BE49-F238E27FC236}">
                  <a16:creationId xmlns:a16="http://schemas.microsoft.com/office/drawing/2014/main" id="{5A6B4406-C030-F24D-9431-117A46570FDB}"/>
                </a:ext>
              </a:extLst>
            </p:cNvPr>
            <p:cNvSpPr txBox="1"/>
            <p:nvPr/>
          </p:nvSpPr>
          <p:spPr>
            <a:xfrm>
              <a:off x="2491322" y="1014410"/>
              <a:ext cx="1685264" cy="276999"/>
            </a:xfrm>
            <a:prstGeom prst="rect">
              <a:avLst/>
            </a:prstGeom>
            <a:noFill/>
          </p:spPr>
          <p:txBody>
            <a:bodyPr wrap="square" rtlCol="0">
              <a:spAutoFit/>
            </a:bodyPr>
            <a:lstStyle/>
            <a:p>
              <a:pPr lvl="0" algn="ctr"/>
              <a:r>
                <a:rPr lang="en-US" sz="1200" b="1" cap="all">
                  <a:solidFill>
                    <a:srgbClr val="F26629"/>
                  </a:solidFill>
                  <a:latin typeface="Kobern ExtraBold" pitchFamily="2" charset="77"/>
                </a:rPr>
                <a:t>WORK SPECIFIC</a:t>
              </a:r>
            </a:p>
          </p:txBody>
        </p:sp>
        <p:sp>
          <p:nvSpPr>
            <p:cNvPr id="24" name="Rectangle 23">
              <a:extLst>
                <a:ext uri="{FF2B5EF4-FFF2-40B4-BE49-F238E27FC236}">
                  <a16:creationId xmlns:a16="http://schemas.microsoft.com/office/drawing/2014/main" id="{6BE391F2-6ECB-AF45-B178-0FBA7B9C9C23}"/>
                </a:ext>
              </a:extLst>
            </p:cNvPr>
            <p:cNvSpPr/>
            <p:nvPr/>
          </p:nvSpPr>
          <p:spPr>
            <a:xfrm>
              <a:off x="2460449" y="1525216"/>
              <a:ext cx="1625519" cy="457195"/>
            </a:xfrm>
            <a:prstGeom prst="rect">
              <a:avLst/>
            </a:prstGeom>
          </p:spPr>
          <p:txBody>
            <a:bodyPr wrap="square">
              <a:spAutoFit/>
            </a:bodyPr>
            <a:lstStyle/>
            <a:p>
              <a:pPr marL="177800" lvl="0" indent="-177800" latinLnBrk="0" hangingPunct="0">
                <a:buFont typeface="Arial" panose="020B0604020202020204" pitchFamily="34" charset="0"/>
                <a:buChar char="•"/>
              </a:pPr>
              <a:endParaRPr lang="en-US" sz="1250">
                <a:solidFill>
                  <a:schemeClr val="bg1">
                    <a:lumMod val="85000"/>
                  </a:schemeClr>
                </a:solidFill>
                <a:latin typeface="Kobern" pitchFamily="2" charset="77"/>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99097A7D-1C66-F144-AA6E-BCED58CA83C5}"/>
                </a:ext>
              </a:extLst>
            </p:cNvPr>
            <p:cNvCxnSpPr>
              <a:cxnSpLocks/>
            </p:cNvCxnSpPr>
            <p:nvPr/>
          </p:nvCxnSpPr>
          <p:spPr>
            <a:xfrm>
              <a:off x="2482140" y="1506103"/>
              <a:ext cx="169444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6C71C759-6793-4E47-875C-496368EB052E}"/>
                </a:ext>
              </a:extLst>
            </p:cNvPr>
            <p:cNvSpPr/>
            <p:nvPr/>
          </p:nvSpPr>
          <p:spPr>
            <a:xfrm>
              <a:off x="2483769" y="970437"/>
              <a:ext cx="1692816" cy="3827806"/>
            </a:xfrm>
            <a:prstGeom prst="roundRect">
              <a:avLst>
                <a:gd name="adj" fmla="val 3184"/>
              </a:avLst>
            </a:prstGeom>
            <a:noFill/>
            <a:ln w="9525">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B5487D9E-5203-0C4C-8FD9-8F4A841FB73E}"/>
              </a:ext>
            </a:extLst>
          </p:cNvPr>
          <p:cNvGrpSpPr/>
          <p:nvPr/>
        </p:nvGrpSpPr>
        <p:grpSpPr>
          <a:xfrm>
            <a:off x="4370788" y="2414689"/>
            <a:ext cx="1977359" cy="2383554"/>
            <a:chOff x="4413434" y="970437"/>
            <a:chExt cx="1972794" cy="3827806"/>
          </a:xfrm>
        </p:grpSpPr>
        <p:sp>
          <p:nvSpPr>
            <p:cNvPr id="27" name="TextBox 26">
              <a:extLst>
                <a:ext uri="{FF2B5EF4-FFF2-40B4-BE49-F238E27FC236}">
                  <a16:creationId xmlns:a16="http://schemas.microsoft.com/office/drawing/2014/main" id="{80D0E8D6-65A8-E445-8181-36AE52C24E61}"/>
                </a:ext>
              </a:extLst>
            </p:cNvPr>
            <p:cNvSpPr txBox="1"/>
            <p:nvPr/>
          </p:nvSpPr>
          <p:spPr>
            <a:xfrm>
              <a:off x="4444306" y="1014410"/>
              <a:ext cx="1941921" cy="276999"/>
            </a:xfrm>
            <a:prstGeom prst="rect">
              <a:avLst/>
            </a:prstGeom>
            <a:noFill/>
          </p:spPr>
          <p:txBody>
            <a:bodyPr wrap="square" rtlCol="0">
              <a:spAutoFit/>
            </a:bodyPr>
            <a:lstStyle/>
            <a:p>
              <a:pPr algn="ctr"/>
              <a:r>
                <a:rPr lang="en-US" sz="1200" b="1" cap="all">
                  <a:solidFill>
                    <a:srgbClr val="F26629"/>
                  </a:solidFill>
                  <a:latin typeface="Kobern ExtraBold" pitchFamily="2" charset="77"/>
                </a:rPr>
                <a:t>COMMON LICENCE</a:t>
              </a:r>
            </a:p>
          </p:txBody>
        </p:sp>
        <p:sp>
          <p:nvSpPr>
            <p:cNvPr id="28" name="Rectangle 27">
              <a:extLst>
                <a:ext uri="{FF2B5EF4-FFF2-40B4-BE49-F238E27FC236}">
                  <a16:creationId xmlns:a16="http://schemas.microsoft.com/office/drawing/2014/main" id="{8F4A2AAF-301F-5F46-8398-94CE7D3082D9}"/>
                </a:ext>
              </a:extLst>
            </p:cNvPr>
            <p:cNvSpPr/>
            <p:nvPr/>
          </p:nvSpPr>
          <p:spPr>
            <a:xfrm>
              <a:off x="4413434" y="1525216"/>
              <a:ext cx="1944514" cy="457195"/>
            </a:xfrm>
            <a:prstGeom prst="rect">
              <a:avLst/>
            </a:prstGeom>
          </p:spPr>
          <p:txBody>
            <a:bodyPr wrap="square">
              <a:spAutoFit/>
            </a:bodyPr>
            <a:lstStyle/>
            <a:p>
              <a:pPr marL="177800" indent="-177800" latinLnBrk="0" hangingPunct="0">
                <a:buFont typeface="Arial" panose="020B0604020202020204" pitchFamily="34" charset="0"/>
                <a:buChar char="•"/>
              </a:pPr>
              <a:endParaRPr lang="en-US" sz="1250">
                <a:solidFill>
                  <a:schemeClr val="bg1">
                    <a:lumMod val="85000"/>
                  </a:schemeClr>
                </a:solidFill>
                <a:latin typeface="Kobern" pitchFamily="2" charset="77"/>
                <a:cs typeface="Times New Roman" panose="02020603050405020304" pitchFamily="18" charset="0"/>
              </a:endParaRPr>
            </a:p>
          </p:txBody>
        </p:sp>
        <p:cxnSp>
          <p:nvCxnSpPr>
            <p:cNvPr id="29" name="Straight Connector 28">
              <a:extLst>
                <a:ext uri="{FF2B5EF4-FFF2-40B4-BE49-F238E27FC236}">
                  <a16:creationId xmlns:a16="http://schemas.microsoft.com/office/drawing/2014/main" id="{44AF1B36-CA6C-DE44-B41E-7E7D34D0CC86}"/>
                </a:ext>
              </a:extLst>
            </p:cNvPr>
            <p:cNvCxnSpPr>
              <a:cxnSpLocks/>
            </p:cNvCxnSpPr>
            <p:nvPr/>
          </p:nvCxnSpPr>
          <p:spPr>
            <a:xfrm>
              <a:off x="4435125" y="1506103"/>
              <a:ext cx="195095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 name="Rounded Rectangle 29">
              <a:extLst>
                <a:ext uri="{FF2B5EF4-FFF2-40B4-BE49-F238E27FC236}">
                  <a16:creationId xmlns:a16="http://schemas.microsoft.com/office/drawing/2014/main" id="{1403258B-8B66-0F47-A3C8-26E81BFCE586}"/>
                </a:ext>
              </a:extLst>
            </p:cNvPr>
            <p:cNvSpPr/>
            <p:nvPr/>
          </p:nvSpPr>
          <p:spPr>
            <a:xfrm>
              <a:off x="4436753" y="970437"/>
              <a:ext cx="1949475" cy="3827806"/>
            </a:xfrm>
            <a:prstGeom prst="roundRect">
              <a:avLst>
                <a:gd name="adj" fmla="val 3184"/>
              </a:avLst>
            </a:prstGeom>
            <a:noFill/>
            <a:ln w="9525">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B3142618-F687-B546-AED9-75B4A4103AC0}"/>
              </a:ext>
            </a:extLst>
          </p:cNvPr>
          <p:cNvGrpSpPr/>
          <p:nvPr/>
        </p:nvGrpSpPr>
        <p:grpSpPr>
          <a:xfrm>
            <a:off x="6535284" y="2414689"/>
            <a:ext cx="2013740" cy="2383554"/>
            <a:chOff x="6518258" y="970437"/>
            <a:chExt cx="2161756" cy="3827806"/>
          </a:xfrm>
        </p:grpSpPr>
        <p:sp>
          <p:nvSpPr>
            <p:cNvPr id="31" name="TextBox 30">
              <a:extLst>
                <a:ext uri="{FF2B5EF4-FFF2-40B4-BE49-F238E27FC236}">
                  <a16:creationId xmlns:a16="http://schemas.microsoft.com/office/drawing/2014/main" id="{B5B6DD97-EBD6-6843-8BDC-DC57D541C1BD}"/>
                </a:ext>
              </a:extLst>
            </p:cNvPr>
            <p:cNvSpPr txBox="1"/>
            <p:nvPr/>
          </p:nvSpPr>
          <p:spPr>
            <a:xfrm>
              <a:off x="6558557" y="1014410"/>
              <a:ext cx="1941921" cy="276999"/>
            </a:xfrm>
            <a:prstGeom prst="rect">
              <a:avLst/>
            </a:prstGeom>
            <a:noFill/>
          </p:spPr>
          <p:txBody>
            <a:bodyPr wrap="square" rtlCol="0">
              <a:spAutoFit/>
            </a:bodyPr>
            <a:lstStyle/>
            <a:p>
              <a:pPr lvl="0" algn="ctr"/>
              <a:r>
                <a:rPr lang="en-US" sz="1200" b="1" cap="all">
                  <a:solidFill>
                    <a:srgbClr val="F26629"/>
                  </a:solidFill>
                  <a:latin typeface="Kobern ExtraBold" pitchFamily="2" charset="77"/>
                </a:rPr>
                <a:t>SINGLE LICENCE</a:t>
              </a:r>
            </a:p>
          </p:txBody>
        </p:sp>
        <p:sp>
          <p:nvSpPr>
            <p:cNvPr id="32" name="Rectangle 31">
              <a:extLst>
                <a:ext uri="{FF2B5EF4-FFF2-40B4-BE49-F238E27FC236}">
                  <a16:creationId xmlns:a16="http://schemas.microsoft.com/office/drawing/2014/main" id="{064A3880-5642-0C40-86EA-F19549A5DEFA}"/>
                </a:ext>
              </a:extLst>
            </p:cNvPr>
            <p:cNvSpPr/>
            <p:nvPr/>
          </p:nvSpPr>
          <p:spPr>
            <a:xfrm>
              <a:off x="6518258" y="1525216"/>
              <a:ext cx="2029726" cy="457195"/>
            </a:xfrm>
            <a:prstGeom prst="rect">
              <a:avLst/>
            </a:prstGeom>
          </p:spPr>
          <p:txBody>
            <a:bodyPr wrap="square">
              <a:spAutoFit/>
            </a:bodyPr>
            <a:lstStyle/>
            <a:p>
              <a:pPr marL="177800" lvl="0" indent="-177800" latinLnBrk="0" hangingPunct="0">
                <a:buFont typeface="Arial" panose="020B0604020202020204" pitchFamily="34" charset="0"/>
                <a:buChar char="•"/>
              </a:pPr>
              <a:endParaRPr lang="en-US" sz="1250">
                <a:solidFill>
                  <a:schemeClr val="bg1">
                    <a:lumMod val="85000"/>
                  </a:schemeClr>
                </a:solidFill>
                <a:latin typeface="Kobern" pitchFamily="2" charset="77"/>
                <a:cs typeface="Times New Roman" panose="02020603050405020304" pitchFamily="18" charset="0"/>
              </a:endParaRPr>
            </a:p>
          </p:txBody>
        </p:sp>
        <p:cxnSp>
          <p:nvCxnSpPr>
            <p:cNvPr id="33" name="Straight Connector 32">
              <a:extLst>
                <a:ext uri="{FF2B5EF4-FFF2-40B4-BE49-F238E27FC236}">
                  <a16:creationId xmlns:a16="http://schemas.microsoft.com/office/drawing/2014/main" id="{092E0104-E752-C04A-B2DC-F8F0BE41F63D}"/>
                </a:ext>
              </a:extLst>
            </p:cNvPr>
            <p:cNvCxnSpPr>
              <a:cxnSpLocks/>
            </p:cNvCxnSpPr>
            <p:nvPr/>
          </p:nvCxnSpPr>
          <p:spPr>
            <a:xfrm>
              <a:off x="6549376" y="1506103"/>
              <a:ext cx="195095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4" name="Rounded Rectangle 33">
              <a:extLst>
                <a:ext uri="{FF2B5EF4-FFF2-40B4-BE49-F238E27FC236}">
                  <a16:creationId xmlns:a16="http://schemas.microsoft.com/office/drawing/2014/main" id="{9AFEE2E1-4C09-7F4D-A1F0-31E8396FF9D6}"/>
                </a:ext>
              </a:extLst>
            </p:cNvPr>
            <p:cNvSpPr/>
            <p:nvPr/>
          </p:nvSpPr>
          <p:spPr>
            <a:xfrm>
              <a:off x="6551004" y="970437"/>
              <a:ext cx="2129010" cy="3827806"/>
            </a:xfrm>
            <a:prstGeom prst="roundRect">
              <a:avLst>
                <a:gd name="adj" fmla="val 3184"/>
              </a:avLst>
            </a:prstGeom>
            <a:noFill/>
            <a:ln w="9525">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ounded Rectangle 4">
            <a:extLst>
              <a:ext uri="{FF2B5EF4-FFF2-40B4-BE49-F238E27FC236}">
                <a16:creationId xmlns:a16="http://schemas.microsoft.com/office/drawing/2014/main" id="{33961C67-38FC-4F6C-9A93-62B01A80872E}"/>
              </a:ext>
            </a:extLst>
          </p:cNvPr>
          <p:cNvSpPr/>
          <p:nvPr/>
        </p:nvSpPr>
        <p:spPr>
          <a:xfrm>
            <a:off x="3501589" y="1222685"/>
            <a:ext cx="2085196" cy="755484"/>
          </a:xfrm>
          <a:prstGeom prst="roundRect">
            <a:avLst>
              <a:gd name="adj" fmla="val 5556"/>
            </a:avLst>
          </a:prstGeom>
          <a:noFill/>
          <a:ln w="9525">
            <a:solidFill>
              <a:srgbClr val="F2A43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a:solidFill>
                  <a:srgbClr val="F2A436"/>
                </a:solidFill>
                <a:latin typeface="Kobern Bold" pitchFamily="2" charset="77"/>
                <a:cs typeface="Times New Roman" panose="02020603050405020304" pitchFamily="18" charset="0"/>
              </a:rPr>
              <a:t>Security Deposit – </a:t>
            </a:r>
          </a:p>
          <a:p>
            <a:pPr algn="ctr"/>
            <a:r>
              <a:rPr lang="en-IN" sz="1200" b="1">
                <a:solidFill>
                  <a:srgbClr val="F2A436"/>
                </a:solidFill>
                <a:latin typeface="Kobern Bold" pitchFamily="2" charset="77"/>
                <a:cs typeface="Times New Roman" panose="02020603050405020304" pitchFamily="18" charset="0"/>
              </a:rPr>
              <a:t>INR 1000 per worker </a:t>
            </a:r>
          </a:p>
          <a:p>
            <a:pPr algn="ctr"/>
            <a:r>
              <a:rPr lang="en-IN" sz="1200" b="1">
                <a:solidFill>
                  <a:srgbClr val="F2A436"/>
                </a:solidFill>
                <a:latin typeface="Kobern Bold" pitchFamily="2" charset="77"/>
                <a:cs typeface="Times New Roman" panose="02020603050405020304" pitchFamily="18" charset="0"/>
              </a:rPr>
              <a:t>(Bank guarantee)</a:t>
            </a:r>
          </a:p>
        </p:txBody>
      </p:sp>
      <p:sp>
        <p:nvSpPr>
          <p:cNvPr id="37" name="Rounded Rectangle 5">
            <a:extLst>
              <a:ext uri="{FF2B5EF4-FFF2-40B4-BE49-F238E27FC236}">
                <a16:creationId xmlns:a16="http://schemas.microsoft.com/office/drawing/2014/main" id="{AF1A67A3-5867-47AA-B46C-48660E47C1CC}"/>
              </a:ext>
            </a:extLst>
          </p:cNvPr>
          <p:cNvSpPr/>
          <p:nvPr/>
        </p:nvSpPr>
        <p:spPr>
          <a:xfrm>
            <a:off x="6228788" y="1208668"/>
            <a:ext cx="2272956" cy="755484"/>
          </a:xfrm>
          <a:prstGeom prst="roundRect">
            <a:avLst>
              <a:gd name="adj" fmla="val 5556"/>
            </a:avLst>
          </a:prstGeom>
          <a:noFill/>
          <a:ln w="9525">
            <a:solidFill>
              <a:srgbClr val="00ABB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N" sz="1200" b="1">
                <a:solidFill>
                  <a:srgbClr val="00ABBD"/>
                </a:solidFill>
                <a:latin typeface="Kobern Bold" pitchFamily="2" charset="77"/>
                <a:cs typeface="Times New Roman" panose="02020603050405020304" pitchFamily="18" charset="0"/>
              </a:rPr>
              <a:t>5 years validity of licence</a:t>
            </a:r>
          </a:p>
        </p:txBody>
      </p:sp>
      <p:cxnSp>
        <p:nvCxnSpPr>
          <p:cNvPr id="38" name="Straight Connector 37">
            <a:extLst>
              <a:ext uri="{FF2B5EF4-FFF2-40B4-BE49-F238E27FC236}">
                <a16:creationId xmlns:a16="http://schemas.microsoft.com/office/drawing/2014/main" id="{F3EE2FFC-E710-494B-AE19-16BF75AADCC6}"/>
              </a:ext>
            </a:extLst>
          </p:cNvPr>
          <p:cNvCxnSpPr>
            <a:cxnSpLocks/>
          </p:cNvCxnSpPr>
          <p:nvPr/>
        </p:nvCxnSpPr>
        <p:spPr>
          <a:xfrm flipV="1">
            <a:off x="2971590" y="1606262"/>
            <a:ext cx="499744" cy="5586"/>
          </a:xfrm>
          <a:prstGeom prst="line">
            <a:avLst/>
          </a:prstGeom>
          <a:ln w="12700">
            <a:solidFill>
              <a:schemeClr val="bg1">
                <a:lumMod val="85000"/>
              </a:schemeClr>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Rounded Rectangle 3">
            <a:extLst>
              <a:ext uri="{FF2B5EF4-FFF2-40B4-BE49-F238E27FC236}">
                <a16:creationId xmlns:a16="http://schemas.microsoft.com/office/drawing/2014/main" id="{3200C5D9-6AB0-4F5A-BFE6-53634C00BD64}"/>
              </a:ext>
            </a:extLst>
          </p:cNvPr>
          <p:cNvSpPr/>
          <p:nvPr/>
        </p:nvSpPr>
        <p:spPr>
          <a:xfrm>
            <a:off x="863816" y="1234106"/>
            <a:ext cx="2085196" cy="755484"/>
          </a:xfrm>
          <a:prstGeom prst="roundRect">
            <a:avLst>
              <a:gd name="adj" fmla="val 5556"/>
            </a:avLst>
          </a:prstGeom>
          <a:noFill/>
          <a:ln w="9525">
            <a:solidFill>
              <a:srgbClr val="44B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IN" sz="1200" b="1">
                <a:solidFill>
                  <a:srgbClr val="44BB8A"/>
                </a:solidFill>
                <a:latin typeface="Kobern Bold" pitchFamily="2" charset="77"/>
                <a:cs typeface="Times New Roman" panose="02020603050405020304" pitchFamily="18" charset="0"/>
              </a:rPr>
              <a:t>FORM XIII submission on       </a:t>
            </a:r>
            <a:r>
              <a:rPr lang="en-IN" sz="1200" b="1" err="1">
                <a:solidFill>
                  <a:srgbClr val="44BB8A"/>
                </a:solidFill>
                <a:latin typeface="Kobern Bold" pitchFamily="2" charset="77"/>
                <a:cs typeface="Times New Roman" panose="02020603050405020304" pitchFamily="18" charset="0"/>
              </a:rPr>
              <a:t>Shram</a:t>
            </a:r>
            <a:r>
              <a:rPr lang="en-IN" sz="1200" b="1">
                <a:solidFill>
                  <a:srgbClr val="44BB8A"/>
                </a:solidFill>
                <a:latin typeface="Kobern Bold" pitchFamily="2" charset="77"/>
                <a:cs typeface="Times New Roman" panose="02020603050405020304" pitchFamily="18" charset="0"/>
              </a:rPr>
              <a:t> Suvidha Portal </a:t>
            </a:r>
          </a:p>
          <a:p>
            <a:pPr lvl="0" algn="ctr"/>
            <a:endParaRPr lang="en-IN" sz="1200" b="1">
              <a:solidFill>
                <a:srgbClr val="44BB8A"/>
              </a:solidFill>
              <a:latin typeface="Kobern Bold" pitchFamily="2" charset="77"/>
              <a:cs typeface="Times New Roman" panose="02020603050405020304" pitchFamily="18" charset="0"/>
            </a:endParaRPr>
          </a:p>
        </p:txBody>
      </p:sp>
      <p:cxnSp>
        <p:nvCxnSpPr>
          <p:cNvPr id="39" name="Straight Connector 38">
            <a:extLst>
              <a:ext uri="{FF2B5EF4-FFF2-40B4-BE49-F238E27FC236}">
                <a16:creationId xmlns:a16="http://schemas.microsoft.com/office/drawing/2014/main" id="{2AD8C5ED-0F68-444C-8D67-966846010225}"/>
              </a:ext>
            </a:extLst>
          </p:cNvPr>
          <p:cNvCxnSpPr>
            <a:cxnSpLocks/>
          </p:cNvCxnSpPr>
          <p:nvPr/>
        </p:nvCxnSpPr>
        <p:spPr>
          <a:xfrm flipV="1">
            <a:off x="5641419" y="1600616"/>
            <a:ext cx="499744" cy="5586"/>
          </a:xfrm>
          <a:prstGeom prst="line">
            <a:avLst/>
          </a:prstGeom>
          <a:ln w="12700">
            <a:solidFill>
              <a:schemeClr val="bg1">
                <a:lumMod val="85000"/>
              </a:schemeClr>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E9A2FAF4-0561-1E42-BD1D-22A04200AF79}"/>
              </a:ext>
            </a:extLst>
          </p:cNvPr>
          <p:cNvSpPr/>
          <p:nvPr/>
        </p:nvSpPr>
        <p:spPr>
          <a:xfrm>
            <a:off x="594976" y="2804628"/>
            <a:ext cx="1647911" cy="1823576"/>
          </a:xfrm>
          <a:prstGeom prst="rect">
            <a:avLst/>
          </a:prstGeom>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177800" indent="-177800" algn="just" latinLnBrk="0" hangingPunct="0">
              <a:buFont typeface="Arial" panose="020B0604020202020204" pitchFamily="34" charset="0"/>
              <a:buChar char="•"/>
            </a:pPr>
            <a:r>
              <a:rPr lang="en-US" sz="1250">
                <a:solidFill>
                  <a:schemeClr val="bg1">
                    <a:lumMod val="85000"/>
                  </a:schemeClr>
                </a:solidFill>
                <a:latin typeface="Kobern" pitchFamily="2" charset="77"/>
                <a:cs typeface="Times New Roman" panose="02020603050405020304" pitchFamily="18" charset="0"/>
              </a:rPr>
              <a:t>Not be an                un-discharged insolvent</a:t>
            </a:r>
          </a:p>
          <a:p>
            <a:pPr marL="177800" indent="-177800" algn="just" latinLnBrk="0" hangingPunct="0">
              <a:buFont typeface="Arial" panose="020B0604020202020204" pitchFamily="34" charset="0"/>
              <a:buChar char="•"/>
            </a:pPr>
            <a:endParaRPr lang="en-IN" sz="1250">
              <a:solidFill>
                <a:schemeClr val="bg1">
                  <a:lumMod val="85000"/>
                </a:schemeClr>
              </a:solidFill>
              <a:latin typeface="Kobern" pitchFamily="2" charset="77"/>
              <a:cs typeface="Times New Roman" panose="02020603050405020304" pitchFamily="18" charset="0"/>
            </a:endParaRPr>
          </a:p>
          <a:p>
            <a:pPr marL="177800" indent="-177800" algn="just" latinLnBrk="0" hangingPunct="0">
              <a:buFont typeface="Arial" panose="020B0604020202020204" pitchFamily="34" charset="0"/>
              <a:buChar char="•"/>
            </a:pPr>
            <a:r>
              <a:rPr lang="en-IN" sz="1250">
                <a:solidFill>
                  <a:schemeClr val="bg1">
                    <a:lumMod val="85000"/>
                  </a:schemeClr>
                </a:solidFill>
                <a:latin typeface="Kobern" pitchFamily="2" charset="77"/>
                <a:cs typeface="Times New Roman" panose="02020603050405020304" pitchFamily="18" charset="0"/>
              </a:rPr>
              <a:t>Not convicted - </a:t>
            </a:r>
            <a:r>
              <a:rPr lang="en-US" sz="1250">
                <a:solidFill>
                  <a:schemeClr val="bg1">
                    <a:lumMod val="85000"/>
                  </a:schemeClr>
                </a:solidFill>
                <a:latin typeface="Kobern" pitchFamily="2" charset="77"/>
                <a:cs typeface="Times New Roman" panose="02020603050405020304" pitchFamily="18" charset="0"/>
              </a:rPr>
              <a:t>last two years - criminal offence - imprisonment - 3 months.</a:t>
            </a:r>
          </a:p>
        </p:txBody>
      </p:sp>
      <p:sp>
        <p:nvSpPr>
          <p:cNvPr id="41" name="Rectangle 40">
            <a:extLst>
              <a:ext uri="{FF2B5EF4-FFF2-40B4-BE49-F238E27FC236}">
                <a16:creationId xmlns:a16="http://schemas.microsoft.com/office/drawing/2014/main" id="{EE607CFF-B08F-401C-90B4-64E0B4F1C124}"/>
              </a:ext>
            </a:extLst>
          </p:cNvPr>
          <p:cNvSpPr/>
          <p:nvPr/>
        </p:nvSpPr>
        <p:spPr>
          <a:xfrm>
            <a:off x="2506029" y="2803967"/>
            <a:ext cx="1647911" cy="1054135"/>
          </a:xfrm>
          <a:prstGeom prst="rect">
            <a:avLst/>
          </a:prstGeom>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177800" indent="-177800" algn="just" latinLnBrk="0" hangingPunct="0">
              <a:buFont typeface="Arial" panose="020B0604020202020204" pitchFamily="34" charset="0"/>
              <a:buChar char="•"/>
            </a:pPr>
            <a:r>
              <a:rPr lang="en-US" sz="1250">
                <a:solidFill>
                  <a:schemeClr val="bg1">
                    <a:lumMod val="85000"/>
                  </a:schemeClr>
                </a:solidFill>
                <a:latin typeface="Kobern" pitchFamily="2" charset="77"/>
                <a:cs typeface="Times New Roman" panose="02020603050405020304" pitchFamily="18" charset="0"/>
              </a:rPr>
              <a:t>Does not fulfill criteria</a:t>
            </a:r>
          </a:p>
          <a:p>
            <a:pPr algn="just" latinLnBrk="0" hangingPunct="0"/>
            <a:endParaRPr lang="en-US" sz="1250">
              <a:solidFill>
                <a:schemeClr val="bg1">
                  <a:lumMod val="85000"/>
                </a:schemeClr>
              </a:solidFill>
              <a:latin typeface="Kobern" pitchFamily="2" charset="77"/>
              <a:cs typeface="Times New Roman" panose="02020603050405020304" pitchFamily="18" charset="0"/>
            </a:endParaRPr>
          </a:p>
          <a:p>
            <a:pPr marL="177800" indent="-177800" algn="just" latinLnBrk="0" hangingPunct="0">
              <a:buFont typeface="Arial" panose="020B0604020202020204" pitchFamily="34" charset="0"/>
              <a:buChar char="•"/>
            </a:pPr>
            <a:r>
              <a:rPr lang="en-US" sz="1250">
                <a:solidFill>
                  <a:schemeClr val="bg1">
                    <a:lumMod val="85000"/>
                  </a:schemeClr>
                </a:solidFill>
                <a:latin typeface="Kobern" pitchFamily="2" charset="77"/>
                <a:cs typeface="Times New Roman" panose="02020603050405020304" pitchFamily="18" charset="0"/>
              </a:rPr>
              <a:t>Only for concerned work order</a:t>
            </a:r>
          </a:p>
        </p:txBody>
      </p:sp>
      <p:sp>
        <p:nvSpPr>
          <p:cNvPr id="42" name="Rectangle 41">
            <a:extLst>
              <a:ext uri="{FF2B5EF4-FFF2-40B4-BE49-F238E27FC236}">
                <a16:creationId xmlns:a16="http://schemas.microsoft.com/office/drawing/2014/main" id="{AC78DEEC-8E31-40B0-907D-2396A56C9CCD}"/>
              </a:ext>
            </a:extLst>
          </p:cNvPr>
          <p:cNvSpPr/>
          <p:nvPr/>
        </p:nvSpPr>
        <p:spPr>
          <a:xfrm>
            <a:off x="4493252" y="2821567"/>
            <a:ext cx="1735536" cy="1438855"/>
          </a:xfrm>
          <a:prstGeom prst="rect">
            <a:avLst/>
          </a:prstGeom>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177800" indent="-177800" algn="just" latinLnBrk="0" hangingPunct="0">
              <a:buFont typeface="Arial" panose="020B0604020202020204" pitchFamily="34" charset="0"/>
              <a:buChar char="•"/>
            </a:pPr>
            <a:r>
              <a:rPr lang="en-US" sz="1250">
                <a:solidFill>
                  <a:schemeClr val="bg1">
                    <a:lumMod val="85000"/>
                  </a:schemeClr>
                </a:solidFill>
                <a:latin typeface="Kobern" pitchFamily="2" charset="77"/>
                <a:cs typeface="Times New Roman" panose="02020603050405020304" pitchFamily="18" charset="0"/>
              </a:rPr>
              <a:t>Factory, industrial premises for beedi and cigar work and for engaging contract workers</a:t>
            </a:r>
          </a:p>
          <a:p>
            <a:pPr latinLnBrk="0" hangingPunct="0"/>
            <a:endParaRPr lang="en-US" sz="1250">
              <a:solidFill>
                <a:schemeClr val="bg1">
                  <a:lumMod val="85000"/>
                </a:schemeClr>
              </a:solidFill>
              <a:latin typeface="Kobern" pitchFamily="2" charset="77"/>
              <a:cs typeface="Times New Roman" panose="02020603050405020304" pitchFamily="18" charset="0"/>
            </a:endParaRPr>
          </a:p>
          <a:p>
            <a:pPr marL="177800" indent="-177800" latinLnBrk="0" hangingPunct="0">
              <a:buFont typeface="Arial" panose="020B0604020202020204" pitchFamily="34" charset="0"/>
              <a:buChar char="•"/>
            </a:pPr>
            <a:r>
              <a:rPr lang="en-US" sz="1250">
                <a:solidFill>
                  <a:schemeClr val="bg1">
                    <a:lumMod val="85000"/>
                  </a:schemeClr>
                </a:solidFill>
                <a:latin typeface="Kobern" pitchFamily="2" charset="77"/>
                <a:cs typeface="Times New Roman" panose="02020603050405020304" pitchFamily="18" charset="0"/>
              </a:rPr>
              <a:t>Any combination</a:t>
            </a:r>
          </a:p>
        </p:txBody>
      </p:sp>
      <p:sp>
        <p:nvSpPr>
          <p:cNvPr id="43" name="Rectangle 42">
            <a:extLst>
              <a:ext uri="{FF2B5EF4-FFF2-40B4-BE49-F238E27FC236}">
                <a16:creationId xmlns:a16="http://schemas.microsoft.com/office/drawing/2014/main" id="{0B42A359-6830-40CB-BA1C-8B04579FCC58}"/>
              </a:ext>
            </a:extLst>
          </p:cNvPr>
          <p:cNvSpPr/>
          <p:nvPr/>
        </p:nvSpPr>
        <p:spPr>
          <a:xfrm>
            <a:off x="6653549" y="2803967"/>
            <a:ext cx="1791750" cy="669414"/>
          </a:xfrm>
          <a:prstGeom prst="rect">
            <a:avLst/>
          </a:prstGeom>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177800" indent="-177800" algn="just" latinLnBrk="0" hangingPunct="0">
              <a:buFont typeface="Arial" panose="020B0604020202020204" pitchFamily="34" charset="0"/>
              <a:buChar char="•"/>
            </a:pPr>
            <a:r>
              <a:rPr lang="en-US" sz="1250">
                <a:solidFill>
                  <a:schemeClr val="bg1">
                    <a:lumMod val="85000"/>
                  </a:schemeClr>
                </a:solidFill>
                <a:latin typeface="Kobern" pitchFamily="2" charset="77"/>
                <a:cs typeface="Times New Roman" panose="02020603050405020304" pitchFamily="18" charset="0"/>
              </a:rPr>
              <a:t>For contractor in more than one States or for whole of India</a:t>
            </a:r>
          </a:p>
        </p:txBody>
      </p:sp>
    </p:spTree>
    <p:extLst>
      <p:ext uri="{BB962C8B-B14F-4D97-AF65-F5344CB8AC3E}">
        <p14:creationId xmlns:p14="http://schemas.microsoft.com/office/powerpoint/2010/main" val="22235126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0DEEC22-5B75-2041-8383-229AE92B3F5F}"/>
              </a:ext>
            </a:extLst>
          </p:cNvPr>
          <p:cNvSpPr>
            <a:spLocks noGrp="1"/>
          </p:cNvSpPr>
          <p:nvPr>
            <p:ph type="body" sz="quarter" idx="12"/>
          </p:nvPr>
        </p:nvSpPr>
        <p:spPr/>
        <p:txBody>
          <a:bodyPr/>
          <a:lstStyle/>
          <a:p>
            <a:r>
              <a:rPr lang="en-US" dirty="0"/>
              <a:t>OSHW Code – Other critical aspects</a:t>
            </a:r>
          </a:p>
        </p:txBody>
      </p:sp>
    </p:spTree>
    <p:extLst>
      <p:ext uri="{BB962C8B-B14F-4D97-AF65-F5344CB8AC3E}">
        <p14:creationId xmlns:p14="http://schemas.microsoft.com/office/powerpoint/2010/main" val="34828585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DC4CA35C-A89F-7F48-9FE2-08B64622EC3F}"/>
              </a:ext>
            </a:extLst>
          </p:cNvPr>
          <p:cNvSpPr>
            <a:spLocks noChangeAspect="1"/>
          </p:cNvSpPr>
          <p:nvPr/>
        </p:nvSpPr>
        <p:spPr>
          <a:xfrm>
            <a:off x="3993520" y="1348110"/>
            <a:ext cx="1339840" cy="1339840"/>
          </a:xfrm>
          <a:prstGeom prst="ellipse">
            <a:avLst/>
          </a:prstGeom>
          <a:solidFill>
            <a:srgbClr val="F2A436"/>
          </a:solid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AC73A9B6-B8A1-544A-B8F1-6CEA851F4CB6}"/>
              </a:ext>
            </a:extLst>
          </p:cNvPr>
          <p:cNvSpPr>
            <a:spLocks noGrp="1"/>
          </p:cNvSpPr>
          <p:nvPr>
            <p:ph type="body" sz="quarter" idx="13"/>
          </p:nvPr>
        </p:nvSpPr>
        <p:spPr/>
        <p:txBody>
          <a:bodyPr/>
          <a:lstStyle/>
          <a:p>
            <a:pPr lvl="0"/>
            <a:r>
              <a:rPr lang="en-IN" altLang="ko-KR"/>
              <a:t>DUTIES OF EMPLOYERS</a:t>
            </a:r>
          </a:p>
        </p:txBody>
      </p:sp>
      <p:sp>
        <p:nvSpPr>
          <p:cNvPr id="8" name="Rectangle 7">
            <a:extLst>
              <a:ext uri="{FF2B5EF4-FFF2-40B4-BE49-F238E27FC236}">
                <a16:creationId xmlns:a16="http://schemas.microsoft.com/office/drawing/2014/main" id="{FFD08FAB-44E3-D943-9FC2-7B524F78215D}"/>
              </a:ext>
            </a:extLst>
          </p:cNvPr>
          <p:cNvSpPr/>
          <p:nvPr/>
        </p:nvSpPr>
        <p:spPr>
          <a:xfrm>
            <a:off x="4090762" y="1766283"/>
            <a:ext cx="1145356" cy="584775"/>
          </a:xfrm>
          <a:prstGeom prst="rect">
            <a:avLst/>
          </a:prstGeom>
        </p:spPr>
        <p:txBody>
          <a:bodyPr wrap="square">
            <a:spAutoFit/>
          </a:bodyPr>
          <a:lstStyle/>
          <a:p>
            <a:pPr algn="ctr"/>
            <a:r>
              <a:rPr lang="en-US" sz="1600" b="1">
                <a:solidFill>
                  <a:schemeClr val="bg1"/>
                </a:solidFill>
                <a:latin typeface="Kobern ExtraBold" pitchFamily="2" charset="77"/>
              </a:rPr>
              <a:t>Employer </a:t>
            </a:r>
            <a:br>
              <a:rPr lang="en-US" sz="1600" b="1">
                <a:solidFill>
                  <a:schemeClr val="bg1"/>
                </a:solidFill>
                <a:latin typeface="Kobern ExtraBold" pitchFamily="2" charset="77"/>
              </a:rPr>
            </a:br>
            <a:r>
              <a:rPr lang="en-US" sz="1600" b="1">
                <a:solidFill>
                  <a:schemeClr val="bg1"/>
                </a:solidFill>
                <a:latin typeface="Kobern ExtraBold" pitchFamily="2" charset="77"/>
              </a:rPr>
              <a:t>duties</a:t>
            </a:r>
            <a:endParaRPr lang="en-IN" sz="1600" b="1">
              <a:solidFill>
                <a:schemeClr val="bg1"/>
              </a:solidFill>
              <a:latin typeface="Kobern ExtraBold" pitchFamily="2" charset="77"/>
            </a:endParaRPr>
          </a:p>
        </p:txBody>
      </p:sp>
      <p:cxnSp>
        <p:nvCxnSpPr>
          <p:cNvPr id="12" name="Straight Connector 11">
            <a:extLst>
              <a:ext uri="{FF2B5EF4-FFF2-40B4-BE49-F238E27FC236}">
                <a16:creationId xmlns:a16="http://schemas.microsoft.com/office/drawing/2014/main" id="{9D86AFC8-A8D6-7B4B-97C2-5A06AB09A9BA}"/>
              </a:ext>
            </a:extLst>
          </p:cNvPr>
          <p:cNvCxnSpPr>
            <a:cxnSpLocks/>
          </p:cNvCxnSpPr>
          <p:nvPr/>
        </p:nvCxnSpPr>
        <p:spPr>
          <a:xfrm>
            <a:off x="1290320" y="2980932"/>
            <a:ext cx="6563360" cy="0"/>
          </a:xfrm>
          <a:prstGeom prst="line">
            <a:avLst/>
          </a:prstGeom>
          <a:ln w="95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3C24CD2-2249-D94F-9087-1E6782772715}"/>
              </a:ext>
            </a:extLst>
          </p:cNvPr>
          <p:cNvSpPr/>
          <p:nvPr/>
        </p:nvSpPr>
        <p:spPr>
          <a:xfrm>
            <a:off x="279964" y="3630345"/>
            <a:ext cx="1910080" cy="523220"/>
          </a:xfrm>
          <a:prstGeom prst="rect">
            <a:avLst/>
          </a:prstGeom>
        </p:spPr>
        <p:txBody>
          <a:bodyPr wrap="square">
            <a:spAutoFit/>
          </a:bodyPr>
          <a:lstStyle/>
          <a:p>
            <a:pPr algn="ctr"/>
            <a:r>
              <a:rPr lang="en-US" sz="1400" b="1">
                <a:solidFill>
                  <a:schemeClr val="bg1">
                    <a:lumMod val="85000"/>
                  </a:schemeClr>
                </a:solidFill>
                <a:latin typeface="Kobern DemiBold" pitchFamily="2" charset="77"/>
              </a:rPr>
              <a:t>Workplace- free from  hazards</a:t>
            </a:r>
          </a:p>
        </p:txBody>
      </p:sp>
      <p:sp>
        <p:nvSpPr>
          <p:cNvPr id="23" name="Rectangle 22">
            <a:extLst>
              <a:ext uri="{FF2B5EF4-FFF2-40B4-BE49-F238E27FC236}">
                <a16:creationId xmlns:a16="http://schemas.microsoft.com/office/drawing/2014/main" id="{96908FC1-D7D2-7D46-B8D7-13E661B491B3}"/>
              </a:ext>
            </a:extLst>
          </p:cNvPr>
          <p:cNvSpPr/>
          <p:nvPr/>
        </p:nvSpPr>
        <p:spPr>
          <a:xfrm>
            <a:off x="2108164" y="3585188"/>
            <a:ext cx="1885329" cy="738664"/>
          </a:xfrm>
          <a:prstGeom prst="rect">
            <a:avLst/>
          </a:prstGeom>
        </p:spPr>
        <p:txBody>
          <a:bodyPr wrap="square">
            <a:spAutoFit/>
          </a:bodyPr>
          <a:lstStyle/>
          <a:p>
            <a:pPr algn="ctr"/>
            <a:r>
              <a:rPr lang="en-US" sz="1400" b="1">
                <a:solidFill>
                  <a:schemeClr val="bg1">
                    <a:lumMod val="85000"/>
                  </a:schemeClr>
                </a:solidFill>
                <a:latin typeface="Kobern DemiBold" pitchFamily="2" charset="77"/>
              </a:rPr>
              <a:t>Comply – </a:t>
            </a:r>
            <a:br>
              <a:rPr lang="en-US" sz="1400" b="1">
                <a:solidFill>
                  <a:schemeClr val="bg1">
                    <a:lumMod val="85000"/>
                  </a:schemeClr>
                </a:solidFill>
                <a:latin typeface="Kobern DemiBold" pitchFamily="2" charset="77"/>
              </a:rPr>
            </a:br>
            <a:r>
              <a:rPr lang="en-US" sz="1400" b="1">
                <a:solidFill>
                  <a:schemeClr val="bg1">
                    <a:lumMod val="85000"/>
                  </a:schemeClr>
                </a:solidFill>
                <a:latin typeface="Kobern DemiBold" pitchFamily="2" charset="77"/>
              </a:rPr>
              <a:t>occupational safety </a:t>
            </a:r>
            <a:br>
              <a:rPr lang="en-US" sz="1400" b="1">
                <a:solidFill>
                  <a:schemeClr val="bg1">
                    <a:lumMod val="85000"/>
                  </a:schemeClr>
                </a:solidFill>
                <a:latin typeface="Kobern DemiBold" pitchFamily="2" charset="77"/>
              </a:rPr>
            </a:br>
            <a:r>
              <a:rPr lang="en-US" sz="1400" b="1">
                <a:solidFill>
                  <a:schemeClr val="bg1">
                    <a:lumMod val="85000"/>
                  </a:schemeClr>
                </a:solidFill>
                <a:latin typeface="Kobern DemiBold" pitchFamily="2" charset="77"/>
              </a:rPr>
              <a:t>and health standards</a:t>
            </a:r>
          </a:p>
        </p:txBody>
      </p:sp>
      <p:sp>
        <p:nvSpPr>
          <p:cNvPr id="24" name="Rectangle 23">
            <a:extLst>
              <a:ext uri="{FF2B5EF4-FFF2-40B4-BE49-F238E27FC236}">
                <a16:creationId xmlns:a16="http://schemas.microsoft.com/office/drawing/2014/main" id="{9251681D-41BC-F443-8DEC-DB279040C8B2}"/>
              </a:ext>
            </a:extLst>
          </p:cNvPr>
          <p:cNvSpPr/>
          <p:nvPr/>
        </p:nvSpPr>
        <p:spPr>
          <a:xfrm>
            <a:off x="3817888" y="3607767"/>
            <a:ext cx="1749873" cy="523220"/>
          </a:xfrm>
          <a:prstGeom prst="rect">
            <a:avLst/>
          </a:prstGeom>
        </p:spPr>
        <p:txBody>
          <a:bodyPr wrap="square">
            <a:spAutoFit/>
          </a:bodyPr>
          <a:lstStyle/>
          <a:p>
            <a:pPr algn="ctr"/>
            <a:r>
              <a:rPr lang="en-US" sz="1400" b="1">
                <a:solidFill>
                  <a:schemeClr val="bg1">
                    <a:lumMod val="85000"/>
                  </a:schemeClr>
                </a:solidFill>
                <a:latin typeface="Kobern DemiBold" pitchFamily="2" charset="77"/>
              </a:rPr>
              <a:t>Safe work                   environment</a:t>
            </a:r>
          </a:p>
        </p:txBody>
      </p:sp>
      <p:sp>
        <p:nvSpPr>
          <p:cNvPr id="26" name="Rectangle 25">
            <a:extLst>
              <a:ext uri="{FF2B5EF4-FFF2-40B4-BE49-F238E27FC236}">
                <a16:creationId xmlns:a16="http://schemas.microsoft.com/office/drawing/2014/main" id="{3B7E35B2-07AA-9F49-9D47-2D7E5DE10BBF}"/>
              </a:ext>
            </a:extLst>
          </p:cNvPr>
          <p:cNvSpPr/>
          <p:nvPr/>
        </p:nvSpPr>
        <p:spPr>
          <a:xfrm>
            <a:off x="5372377" y="3630345"/>
            <a:ext cx="1749872" cy="1169551"/>
          </a:xfrm>
          <a:prstGeom prst="rect">
            <a:avLst/>
          </a:prstGeom>
          <a:solidFill>
            <a:srgbClr val="44BB8A"/>
          </a:solidFill>
        </p:spPr>
        <p:txBody>
          <a:bodyPr wrap="square">
            <a:spAutoFit/>
          </a:bodyPr>
          <a:lstStyle/>
          <a:p>
            <a:pPr algn="ctr"/>
            <a:r>
              <a:rPr lang="en-US" sz="1400" b="1">
                <a:solidFill>
                  <a:schemeClr val="bg1">
                    <a:lumMod val="85000"/>
                  </a:schemeClr>
                </a:solidFill>
                <a:latin typeface="Kobern DemiBold" pitchFamily="2" charset="77"/>
              </a:rPr>
              <a:t>Free annual health </a:t>
            </a:r>
            <a:br>
              <a:rPr lang="en-US" sz="1400" b="1">
                <a:solidFill>
                  <a:schemeClr val="bg1">
                    <a:lumMod val="85000"/>
                  </a:schemeClr>
                </a:solidFill>
                <a:latin typeface="Kobern DemiBold" pitchFamily="2" charset="77"/>
              </a:rPr>
            </a:br>
            <a:r>
              <a:rPr lang="en-US" sz="1400" b="1">
                <a:solidFill>
                  <a:schemeClr val="bg1">
                    <a:lumMod val="85000"/>
                  </a:schemeClr>
                </a:solidFill>
                <a:latin typeface="Kobern DemiBold" pitchFamily="2" charset="77"/>
              </a:rPr>
              <a:t>examination – </a:t>
            </a:r>
          </a:p>
          <a:p>
            <a:pPr algn="ctr"/>
            <a:r>
              <a:rPr lang="en-US" sz="1400" b="1">
                <a:solidFill>
                  <a:schemeClr val="bg1">
                    <a:lumMod val="85000"/>
                  </a:schemeClr>
                </a:solidFill>
                <a:latin typeface="Kobern DemiBold" pitchFamily="2" charset="77"/>
              </a:rPr>
              <a:t>45 years of age </a:t>
            </a:r>
          </a:p>
          <a:p>
            <a:pPr algn="ctr"/>
            <a:r>
              <a:rPr lang="en-US" sz="1400" b="1">
                <a:solidFill>
                  <a:schemeClr val="bg1">
                    <a:lumMod val="85000"/>
                  </a:schemeClr>
                </a:solidFill>
                <a:latin typeface="Kobern DemiBold" pitchFamily="2" charset="77"/>
              </a:rPr>
              <a:t>FORM V</a:t>
            </a:r>
          </a:p>
          <a:p>
            <a:pPr algn="ctr"/>
            <a:endParaRPr lang="en-IN" sz="1400" b="1">
              <a:solidFill>
                <a:schemeClr val="bg1">
                  <a:lumMod val="85000"/>
                </a:schemeClr>
              </a:solidFill>
              <a:latin typeface="Kobern DemiBold" pitchFamily="2" charset="77"/>
            </a:endParaRPr>
          </a:p>
        </p:txBody>
      </p:sp>
      <p:sp>
        <p:nvSpPr>
          <p:cNvPr id="28" name="Rectangle 27">
            <a:extLst>
              <a:ext uri="{FF2B5EF4-FFF2-40B4-BE49-F238E27FC236}">
                <a16:creationId xmlns:a16="http://schemas.microsoft.com/office/drawing/2014/main" id="{894897AA-005D-304D-B4E3-90FB0C92F886}"/>
              </a:ext>
            </a:extLst>
          </p:cNvPr>
          <p:cNvSpPr/>
          <p:nvPr/>
        </p:nvSpPr>
        <p:spPr>
          <a:xfrm>
            <a:off x="6905848" y="3630345"/>
            <a:ext cx="1910080" cy="738664"/>
          </a:xfrm>
          <a:prstGeom prst="rect">
            <a:avLst/>
          </a:prstGeom>
        </p:spPr>
        <p:txBody>
          <a:bodyPr wrap="square">
            <a:spAutoFit/>
          </a:bodyPr>
          <a:lstStyle/>
          <a:p>
            <a:pPr algn="ctr"/>
            <a:r>
              <a:rPr lang="en-US" sz="1400" b="1">
                <a:solidFill>
                  <a:schemeClr val="bg1">
                    <a:lumMod val="85000"/>
                  </a:schemeClr>
                </a:solidFill>
                <a:latin typeface="Kobern DemiBold" pitchFamily="2" charset="77"/>
              </a:rPr>
              <a:t>Disposal of                       hazardous waste +       e-waste</a:t>
            </a:r>
            <a:endParaRPr lang="en-IN" sz="1400" b="1">
              <a:solidFill>
                <a:schemeClr val="bg1">
                  <a:lumMod val="85000"/>
                </a:schemeClr>
              </a:solidFill>
              <a:latin typeface="Kobern DemiBold" pitchFamily="2" charset="77"/>
            </a:endParaRPr>
          </a:p>
        </p:txBody>
      </p:sp>
      <p:cxnSp>
        <p:nvCxnSpPr>
          <p:cNvPr id="32" name="Straight Connector 31">
            <a:extLst>
              <a:ext uri="{FF2B5EF4-FFF2-40B4-BE49-F238E27FC236}">
                <a16:creationId xmlns:a16="http://schemas.microsoft.com/office/drawing/2014/main" id="{0BDA35DC-E570-0E43-B247-045AA68A8BC8}"/>
              </a:ext>
            </a:extLst>
          </p:cNvPr>
          <p:cNvCxnSpPr>
            <a:cxnSpLocks/>
            <a:stCxn id="7" idx="4"/>
          </p:cNvCxnSpPr>
          <p:nvPr/>
        </p:nvCxnSpPr>
        <p:spPr>
          <a:xfrm>
            <a:off x="4663440" y="2687950"/>
            <a:ext cx="0" cy="888370"/>
          </a:xfrm>
          <a:prstGeom prst="line">
            <a:avLst/>
          </a:prstGeom>
          <a:ln w="9525">
            <a:solidFill>
              <a:schemeClr val="bg1">
                <a:lumMod val="8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2DA068EC-680E-9D4F-B563-F6DE3A8F8777}"/>
              </a:ext>
            </a:extLst>
          </p:cNvPr>
          <p:cNvGrpSpPr/>
          <p:nvPr/>
        </p:nvGrpSpPr>
        <p:grpSpPr>
          <a:xfrm>
            <a:off x="1279064" y="2976881"/>
            <a:ext cx="6563357" cy="609600"/>
            <a:chOff x="1187624" y="3205921"/>
            <a:chExt cx="6573936" cy="441519"/>
          </a:xfrm>
        </p:grpSpPr>
        <p:cxnSp>
          <p:nvCxnSpPr>
            <p:cNvPr id="31" name="Straight Connector 30">
              <a:extLst>
                <a:ext uri="{FF2B5EF4-FFF2-40B4-BE49-F238E27FC236}">
                  <a16:creationId xmlns:a16="http://schemas.microsoft.com/office/drawing/2014/main" id="{EF402C54-0D43-6648-9572-B2C6511E5E0F}"/>
                </a:ext>
              </a:extLst>
            </p:cNvPr>
            <p:cNvCxnSpPr>
              <a:cxnSpLocks/>
            </p:cNvCxnSpPr>
            <p:nvPr/>
          </p:nvCxnSpPr>
          <p:spPr>
            <a:xfrm>
              <a:off x="2914968" y="3205921"/>
              <a:ext cx="0" cy="441519"/>
            </a:xfrm>
            <a:prstGeom prst="line">
              <a:avLst/>
            </a:prstGeom>
            <a:ln w="9525">
              <a:solidFill>
                <a:schemeClr val="bg1">
                  <a:lumMod val="8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E664A36-912C-D04B-9F0B-6D7B03499E4F}"/>
                </a:ext>
              </a:extLst>
            </p:cNvPr>
            <p:cNvCxnSpPr>
              <a:cxnSpLocks/>
            </p:cNvCxnSpPr>
            <p:nvPr/>
          </p:nvCxnSpPr>
          <p:spPr>
            <a:xfrm>
              <a:off x="6156176" y="3205921"/>
              <a:ext cx="0" cy="441519"/>
            </a:xfrm>
            <a:prstGeom prst="line">
              <a:avLst/>
            </a:prstGeom>
            <a:ln w="9525">
              <a:solidFill>
                <a:schemeClr val="bg1">
                  <a:lumMod val="8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A31BA21-5E7C-E94A-A20E-BD25018FB681}"/>
                </a:ext>
              </a:extLst>
            </p:cNvPr>
            <p:cNvCxnSpPr>
              <a:cxnSpLocks/>
            </p:cNvCxnSpPr>
            <p:nvPr/>
          </p:nvCxnSpPr>
          <p:spPr>
            <a:xfrm>
              <a:off x="7761560" y="3205921"/>
              <a:ext cx="0" cy="441519"/>
            </a:xfrm>
            <a:prstGeom prst="line">
              <a:avLst/>
            </a:prstGeom>
            <a:ln w="9525">
              <a:solidFill>
                <a:schemeClr val="bg1">
                  <a:lumMod val="8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B223733-666C-5F46-AFCB-305F827398B7}"/>
                </a:ext>
              </a:extLst>
            </p:cNvPr>
            <p:cNvCxnSpPr>
              <a:cxnSpLocks/>
            </p:cNvCxnSpPr>
            <p:nvPr/>
          </p:nvCxnSpPr>
          <p:spPr>
            <a:xfrm>
              <a:off x="1187624" y="3205921"/>
              <a:ext cx="0" cy="441519"/>
            </a:xfrm>
            <a:prstGeom prst="line">
              <a:avLst/>
            </a:prstGeom>
            <a:ln w="9525">
              <a:solidFill>
                <a:schemeClr val="bg1">
                  <a:lumMod val="8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grpSp>
      <p:sp>
        <p:nvSpPr>
          <p:cNvPr id="2" name="Text Placeholder 2">
            <a:extLst>
              <a:ext uri="{FF2B5EF4-FFF2-40B4-BE49-F238E27FC236}">
                <a16:creationId xmlns:a16="http://schemas.microsoft.com/office/drawing/2014/main" id="{CCB1AD1C-EBEB-8418-C0FF-80A8E7E42126}"/>
              </a:ext>
            </a:extLst>
          </p:cNvPr>
          <p:cNvSpPr>
            <a:spLocks noGrp="1"/>
          </p:cNvSpPr>
          <p:nvPr>
            <p:ph type="body" sz="quarter" idx="11"/>
          </p:nvPr>
        </p:nvSpPr>
        <p:spPr>
          <a:xfrm>
            <a:off x="6140373" y="777798"/>
            <a:ext cx="4025666" cy="3519205"/>
          </a:xfrm>
        </p:spPr>
        <p:txBody>
          <a:bodyPr/>
          <a:lstStyle/>
          <a:p>
            <a:r>
              <a:rPr lang="en-US" altLang="ko-KR" sz="800" u="sng"/>
              <a:t>Health, safety and working conditions</a:t>
            </a:r>
          </a:p>
          <a:p>
            <a:pPr marL="685800" lvl="2">
              <a:buSzTx/>
            </a:pPr>
            <a:r>
              <a:rPr lang="en-IN" altLang="ko-KR" sz="800"/>
              <a:t>Cleanliness, hygiene</a:t>
            </a:r>
          </a:p>
          <a:p>
            <a:pPr marL="685800" lvl="2">
              <a:buSzTx/>
            </a:pPr>
            <a:r>
              <a:rPr lang="en-US" altLang="ko-KR" sz="800"/>
              <a:t>Ventilation, temperature and humidity</a:t>
            </a:r>
          </a:p>
          <a:p>
            <a:pPr marL="685800" lvl="2">
              <a:buSzTx/>
            </a:pPr>
            <a:r>
              <a:rPr lang="en-IN" altLang="ko-KR" sz="800"/>
              <a:t>Drinking water</a:t>
            </a:r>
          </a:p>
          <a:p>
            <a:pPr marL="685800" lvl="2">
              <a:buSzTx/>
            </a:pPr>
            <a:r>
              <a:rPr lang="en-US" altLang="ko-KR" sz="800"/>
              <a:t>Latrine and urinal – all genders </a:t>
            </a:r>
          </a:p>
          <a:p>
            <a:r>
              <a:rPr lang="en-US" altLang="ko-KR" sz="800" u="sng"/>
              <a:t>Welfare facilities</a:t>
            </a:r>
          </a:p>
          <a:p>
            <a:pPr marL="685800" lvl="2">
              <a:buSzTx/>
            </a:pPr>
            <a:r>
              <a:rPr lang="en-US" altLang="ko-KR" sz="800"/>
              <a:t>Washing, bathing, sitting</a:t>
            </a:r>
          </a:p>
          <a:p>
            <a:pPr marL="685800" lvl="2">
              <a:buSzTx/>
            </a:pPr>
            <a:r>
              <a:rPr lang="en-US" altLang="ko-KR" sz="800"/>
              <a:t>Canteen – 100 or more workers – Incl. CL</a:t>
            </a:r>
          </a:p>
          <a:p>
            <a:pPr marL="685800" lvl="2">
              <a:buSzTx/>
            </a:pPr>
            <a:r>
              <a:rPr lang="en-US" altLang="ko-KR" sz="800"/>
              <a:t>First-aid box</a:t>
            </a:r>
          </a:p>
          <a:p>
            <a:pPr marL="685800" lvl="2">
              <a:buSzTx/>
            </a:pPr>
            <a:r>
              <a:rPr lang="en-US" altLang="ko-KR" sz="800"/>
              <a:t>Creche facility - 50 workers</a:t>
            </a:r>
          </a:p>
          <a:p>
            <a:endParaRPr lang="en-IN" sz="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8425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E98BA-1661-1FFE-1626-D7E19DC6B4D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5B462C1-E79B-B33B-EDAF-0E02DCFFA0F7}"/>
              </a:ext>
            </a:extLst>
          </p:cNvPr>
          <p:cNvSpPr>
            <a:spLocks noGrp="1"/>
          </p:cNvSpPr>
          <p:nvPr>
            <p:ph type="body" sz="quarter" idx="11"/>
          </p:nvPr>
        </p:nvSpPr>
        <p:spPr>
          <a:xfrm>
            <a:off x="238308" y="862444"/>
            <a:ext cx="8597082" cy="3755443"/>
          </a:xfrm>
        </p:spPr>
        <p:txBody>
          <a:bodyPr/>
          <a:lstStyle/>
          <a:p>
            <a:pPr algn="just"/>
            <a:r>
              <a:rPr lang="en-US" altLang="ko-KR" dirty="0"/>
              <a:t>Centre had issued draft rules under all the four Codes for public </a:t>
            </a:r>
            <a:r>
              <a:rPr lang="en-US" altLang="ko-KR" dirty="0" err="1"/>
              <a:t>consultantation</a:t>
            </a:r>
            <a:endParaRPr lang="en-US" altLang="ko-KR" dirty="0"/>
          </a:p>
          <a:p>
            <a:pPr marL="0" indent="0" algn="just">
              <a:buNone/>
            </a:pPr>
            <a:endParaRPr lang="en-US" altLang="ko-KR" dirty="0"/>
          </a:p>
          <a:p>
            <a:pPr algn="just"/>
            <a:r>
              <a:rPr lang="en-US" altLang="ko-KR" dirty="0"/>
              <a:t>All states have framed rules under the four Codes, except:</a:t>
            </a:r>
          </a:p>
          <a:p>
            <a:pPr marL="0" indent="0" algn="just">
              <a:buNone/>
            </a:pPr>
            <a:r>
              <a:rPr lang="en-US" altLang="ko-KR" dirty="0"/>
              <a:t>	- State of West Bengal</a:t>
            </a:r>
          </a:p>
          <a:p>
            <a:pPr marL="0" indent="0" algn="just">
              <a:buNone/>
            </a:pPr>
            <a:endParaRPr lang="en-US" altLang="ko-KR" dirty="0"/>
          </a:p>
          <a:p>
            <a:pPr marL="0" indent="0" algn="just">
              <a:buNone/>
            </a:pPr>
            <a:r>
              <a:rPr lang="en-US" altLang="ko-KR" dirty="0"/>
              <a:t>	- State of Tamil Nadu (SS Code)</a:t>
            </a:r>
          </a:p>
          <a:p>
            <a:pPr marL="0" indent="0" algn="just">
              <a:buNone/>
            </a:pPr>
            <a:endParaRPr lang="en-US" altLang="ko-KR" dirty="0"/>
          </a:p>
          <a:p>
            <a:pPr algn="just"/>
            <a:r>
              <a:rPr lang="en-US" altLang="ko-KR" dirty="0"/>
              <a:t>Arunachal Pradesh &amp; Gujarat (Four Codes), Karnataka and Bihar (Two Codes each) have already notified the Rules</a:t>
            </a:r>
          </a:p>
          <a:p>
            <a:pPr marL="0" indent="0" algn="just">
              <a:buNone/>
            </a:pPr>
            <a:endParaRPr lang="en-US" altLang="ko-KR" dirty="0"/>
          </a:p>
          <a:p>
            <a:pPr marL="0" indent="0" algn="just">
              <a:buNone/>
            </a:pPr>
            <a:r>
              <a:rPr lang="en-US" altLang="ko-KR" dirty="0"/>
              <a:t>	</a:t>
            </a:r>
          </a:p>
          <a:p>
            <a:pPr algn="just"/>
            <a:endParaRPr lang="en-US" altLang="ko-KR" dirty="0"/>
          </a:p>
          <a:p>
            <a:pPr marL="0" indent="0" algn="just">
              <a:buNone/>
            </a:pPr>
            <a:endParaRPr lang="en-US" altLang="ko-KR" dirty="0"/>
          </a:p>
          <a:p>
            <a:pPr algn="just"/>
            <a:endParaRPr lang="en-US" altLang="ko-KR" dirty="0"/>
          </a:p>
          <a:p>
            <a:pPr algn="just"/>
            <a:endParaRPr lang="en-US" altLang="ko-KR" dirty="0"/>
          </a:p>
          <a:p>
            <a:pPr algn="just"/>
            <a:endParaRPr lang="en-US" altLang="ko-KR" dirty="0"/>
          </a:p>
          <a:p>
            <a:pPr algn="just"/>
            <a:endParaRPr lang="en-US" altLang="ko-KR" dirty="0"/>
          </a:p>
          <a:p>
            <a:pPr algn="just"/>
            <a:r>
              <a:rPr lang="en-US" altLang="ko-KR" dirty="0"/>
              <a:t> </a:t>
            </a:r>
          </a:p>
        </p:txBody>
      </p:sp>
      <p:sp>
        <p:nvSpPr>
          <p:cNvPr id="3" name="Text Placeholder 2">
            <a:extLst>
              <a:ext uri="{FF2B5EF4-FFF2-40B4-BE49-F238E27FC236}">
                <a16:creationId xmlns:a16="http://schemas.microsoft.com/office/drawing/2014/main" id="{1A07230C-AF8E-2BA9-47FF-C7DEFF517916}"/>
              </a:ext>
            </a:extLst>
          </p:cNvPr>
          <p:cNvSpPr>
            <a:spLocks noGrp="1"/>
          </p:cNvSpPr>
          <p:nvPr>
            <p:ph type="body" sz="quarter" idx="13"/>
          </p:nvPr>
        </p:nvSpPr>
        <p:spPr/>
        <p:txBody>
          <a:bodyPr/>
          <a:lstStyle/>
          <a:p>
            <a:r>
              <a:rPr lang="en-US" dirty="0"/>
              <a:t>Status of the Rules</a:t>
            </a:r>
          </a:p>
          <a:p>
            <a:endParaRPr lang="en-US" dirty="0"/>
          </a:p>
        </p:txBody>
      </p:sp>
    </p:spTree>
    <p:extLst>
      <p:ext uri="{BB962C8B-B14F-4D97-AF65-F5344CB8AC3E}">
        <p14:creationId xmlns:p14="http://schemas.microsoft.com/office/powerpoint/2010/main" val="34247894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DC4CA35C-A89F-7F48-9FE2-08B64622EC3F}"/>
              </a:ext>
            </a:extLst>
          </p:cNvPr>
          <p:cNvSpPr>
            <a:spLocks noChangeAspect="1"/>
          </p:cNvSpPr>
          <p:nvPr/>
        </p:nvSpPr>
        <p:spPr>
          <a:xfrm>
            <a:off x="3993520" y="1348110"/>
            <a:ext cx="1339840" cy="1339840"/>
          </a:xfrm>
          <a:prstGeom prst="ellipse">
            <a:avLst/>
          </a:prstGeom>
          <a:solidFill>
            <a:srgbClr val="F2A436"/>
          </a:solid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AC73A9B6-B8A1-544A-B8F1-6CEA851F4CB6}"/>
              </a:ext>
            </a:extLst>
          </p:cNvPr>
          <p:cNvSpPr>
            <a:spLocks noGrp="1"/>
          </p:cNvSpPr>
          <p:nvPr>
            <p:ph type="body" sz="quarter" idx="13"/>
          </p:nvPr>
        </p:nvSpPr>
        <p:spPr/>
        <p:txBody>
          <a:bodyPr/>
          <a:lstStyle/>
          <a:p>
            <a:pPr lvl="0"/>
            <a:r>
              <a:rPr lang="en-IN" altLang="ko-KR"/>
              <a:t>DUTIES OF EMPLOYERS</a:t>
            </a:r>
          </a:p>
        </p:txBody>
      </p:sp>
      <p:sp>
        <p:nvSpPr>
          <p:cNvPr id="8" name="Rectangle 7">
            <a:extLst>
              <a:ext uri="{FF2B5EF4-FFF2-40B4-BE49-F238E27FC236}">
                <a16:creationId xmlns:a16="http://schemas.microsoft.com/office/drawing/2014/main" id="{FFD08FAB-44E3-D943-9FC2-7B524F78215D}"/>
              </a:ext>
            </a:extLst>
          </p:cNvPr>
          <p:cNvSpPr/>
          <p:nvPr/>
        </p:nvSpPr>
        <p:spPr>
          <a:xfrm>
            <a:off x="4090762" y="1766283"/>
            <a:ext cx="1145356" cy="584775"/>
          </a:xfrm>
          <a:prstGeom prst="rect">
            <a:avLst/>
          </a:prstGeom>
        </p:spPr>
        <p:txBody>
          <a:bodyPr wrap="square">
            <a:spAutoFit/>
          </a:bodyPr>
          <a:lstStyle/>
          <a:p>
            <a:pPr algn="ctr"/>
            <a:r>
              <a:rPr lang="en-US" sz="1600" b="1">
                <a:solidFill>
                  <a:schemeClr val="bg1"/>
                </a:solidFill>
                <a:latin typeface="Kobern ExtraBold" pitchFamily="2" charset="77"/>
              </a:rPr>
              <a:t>Employer </a:t>
            </a:r>
            <a:br>
              <a:rPr lang="en-US" sz="1600" b="1">
                <a:solidFill>
                  <a:schemeClr val="bg1"/>
                </a:solidFill>
                <a:latin typeface="Kobern ExtraBold" pitchFamily="2" charset="77"/>
              </a:rPr>
            </a:br>
            <a:r>
              <a:rPr lang="en-US" sz="1600" b="1">
                <a:solidFill>
                  <a:schemeClr val="bg1"/>
                </a:solidFill>
                <a:latin typeface="Kobern ExtraBold" pitchFamily="2" charset="77"/>
              </a:rPr>
              <a:t>duties</a:t>
            </a:r>
            <a:endParaRPr lang="en-IN" sz="1600" b="1">
              <a:solidFill>
                <a:schemeClr val="bg1"/>
              </a:solidFill>
              <a:latin typeface="Kobern ExtraBold" pitchFamily="2" charset="77"/>
            </a:endParaRPr>
          </a:p>
        </p:txBody>
      </p:sp>
      <p:cxnSp>
        <p:nvCxnSpPr>
          <p:cNvPr id="12" name="Straight Connector 11">
            <a:extLst>
              <a:ext uri="{FF2B5EF4-FFF2-40B4-BE49-F238E27FC236}">
                <a16:creationId xmlns:a16="http://schemas.microsoft.com/office/drawing/2014/main" id="{9D86AFC8-A8D6-7B4B-97C2-5A06AB09A9BA}"/>
              </a:ext>
            </a:extLst>
          </p:cNvPr>
          <p:cNvCxnSpPr>
            <a:cxnSpLocks/>
          </p:cNvCxnSpPr>
          <p:nvPr/>
        </p:nvCxnSpPr>
        <p:spPr>
          <a:xfrm>
            <a:off x="1290320" y="2980932"/>
            <a:ext cx="6563360" cy="0"/>
          </a:xfrm>
          <a:prstGeom prst="line">
            <a:avLst/>
          </a:prstGeom>
          <a:ln w="95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3C24CD2-2249-D94F-9087-1E6782772715}"/>
              </a:ext>
            </a:extLst>
          </p:cNvPr>
          <p:cNvSpPr/>
          <p:nvPr/>
        </p:nvSpPr>
        <p:spPr>
          <a:xfrm>
            <a:off x="325120" y="3630345"/>
            <a:ext cx="1910080" cy="738664"/>
          </a:xfrm>
          <a:prstGeom prst="rect">
            <a:avLst/>
          </a:prstGeom>
          <a:solidFill>
            <a:srgbClr val="44BB8A"/>
          </a:solidFill>
        </p:spPr>
        <p:txBody>
          <a:bodyPr wrap="square">
            <a:spAutoFit/>
          </a:bodyPr>
          <a:lstStyle/>
          <a:p>
            <a:pPr algn="ctr"/>
            <a:r>
              <a:rPr lang="en-US" sz="1400" b="1">
                <a:solidFill>
                  <a:schemeClr val="bg1">
                    <a:lumMod val="85000"/>
                  </a:schemeClr>
                </a:solidFill>
                <a:latin typeface="Kobern DemiBold" pitchFamily="2" charset="77"/>
              </a:rPr>
              <a:t>Appointment </a:t>
            </a:r>
            <a:br>
              <a:rPr lang="en-US" sz="1400" b="1">
                <a:solidFill>
                  <a:schemeClr val="bg1">
                    <a:lumMod val="85000"/>
                  </a:schemeClr>
                </a:solidFill>
                <a:latin typeface="Kobern DemiBold" pitchFamily="2" charset="77"/>
              </a:rPr>
            </a:br>
            <a:r>
              <a:rPr lang="en-US" sz="1400" b="1">
                <a:solidFill>
                  <a:schemeClr val="bg1">
                    <a:lumMod val="85000"/>
                  </a:schemeClr>
                </a:solidFill>
                <a:latin typeface="Kobern DemiBold" pitchFamily="2" charset="77"/>
              </a:rPr>
              <a:t>letter – </a:t>
            </a:r>
          </a:p>
          <a:p>
            <a:pPr algn="ctr"/>
            <a:r>
              <a:rPr lang="en-US" sz="1400" b="1">
                <a:solidFill>
                  <a:schemeClr val="bg1">
                    <a:lumMod val="85000"/>
                  </a:schemeClr>
                </a:solidFill>
                <a:latin typeface="Kobern DemiBold" pitchFamily="2" charset="77"/>
              </a:rPr>
              <a:t>Format prescribed</a:t>
            </a:r>
            <a:endParaRPr lang="en-IN" sz="1400" b="1">
              <a:solidFill>
                <a:schemeClr val="bg1">
                  <a:lumMod val="85000"/>
                </a:schemeClr>
              </a:solidFill>
              <a:latin typeface="Kobern DemiBold" pitchFamily="2" charset="77"/>
            </a:endParaRPr>
          </a:p>
        </p:txBody>
      </p:sp>
      <p:sp>
        <p:nvSpPr>
          <p:cNvPr id="23" name="Rectangle 22">
            <a:extLst>
              <a:ext uri="{FF2B5EF4-FFF2-40B4-BE49-F238E27FC236}">
                <a16:creationId xmlns:a16="http://schemas.microsoft.com/office/drawing/2014/main" id="{96908FC1-D7D2-7D46-B8D7-13E661B491B3}"/>
              </a:ext>
            </a:extLst>
          </p:cNvPr>
          <p:cNvSpPr/>
          <p:nvPr/>
        </p:nvSpPr>
        <p:spPr>
          <a:xfrm>
            <a:off x="2243633" y="3630344"/>
            <a:ext cx="1325898" cy="738664"/>
          </a:xfrm>
          <a:prstGeom prst="rect">
            <a:avLst/>
          </a:prstGeom>
        </p:spPr>
        <p:txBody>
          <a:bodyPr wrap="square">
            <a:spAutoFit/>
          </a:bodyPr>
          <a:lstStyle/>
          <a:p>
            <a:pPr lvl="0" algn="ctr"/>
            <a:r>
              <a:rPr lang="en-US" sz="1400" b="1">
                <a:solidFill>
                  <a:schemeClr val="bg1">
                    <a:lumMod val="85000"/>
                  </a:schemeClr>
                </a:solidFill>
                <a:latin typeface="Kobern DemiBold" pitchFamily="2" charset="77"/>
              </a:rPr>
              <a:t>Reporting – </a:t>
            </a:r>
          </a:p>
          <a:p>
            <a:pPr lvl="0" algn="ctr"/>
            <a:r>
              <a:rPr lang="en-US" sz="1400" b="1">
                <a:solidFill>
                  <a:schemeClr val="bg1">
                    <a:lumMod val="85000"/>
                  </a:schemeClr>
                </a:solidFill>
                <a:latin typeface="Kobern DemiBold" pitchFamily="2" charset="77"/>
              </a:rPr>
              <a:t>death / Accident </a:t>
            </a:r>
            <a:endParaRPr lang="en-IN" sz="1400" b="1">
              <a:solidFill>
                <a:schemeClr val="bg1">
                  <a:lumMod val="85000"/>
                </a:schemeClr>
              </a:solidFill>
              <a:latin typeface="Kobern DemiBold" pitchFamily="2" charset="77"/>
            </a:endParaRPr>
          </a:p>
        </p:txBody>
      </p:sp>
      <p:sp>
        <p:nvSpPr>
          <p:cNvPr id="24" name="Rectangle 23">
            <a:extLst>
              <a:ext uri="{FF2B5EF4-FFF2-40B4-BE49-F238E27FC236}">
                <a16:creationId xmlns:a16="http://schemas.microsoft.com/office/drawing/2014/main" id="{9251681D-41BC-F443-8DEC-DB279040C8B2}"/>
              </a:ext>
            </a:extLst>
          </p:cNvPr>
          <p:cNvSpPr/>
          <p:nvPr/>
        </p:nvSpPr>
        <p:spPr>
          <a:xfrm>
            <a:off x="3507244" y="3630345"/>
            <a:ext cx="1738832" cy="1169551"/>
          </a:xfrm>
          <a:prstGeom prst="rect">
            <a:avLst/>
          </a:prstGeom>
        </p:spPr>
        <p:txBody>
          <a:bodyPr wrap="square">
            <a:spAutoFit/>
          </a:bodyPr>
          <a:lstStyle/>
          <a:p>
            <a:pPr lvl="0" algn="ctr"/>
            <a:r>
              <a:rPr lang="en-US" sz="1400" b="1">
                <a:solidFill>
                  <a:schemeClr val="bg1">
                    <a:lumMod val="85000"/>
                  </a:schemeClr>
                </a:solidFill>
                <a:latin typeface="Kobern DemiBold" pitchFamily="2" charset="77"/>
              </a:rPr>
              <a:t>Women Workers</a:t>
            </a:r>
          </a:p>
          <a:p>
            <a:pPr algn="ctr"/>
            <a:r>
              <a:rPr lang="en-IN" sz="1400" b="1">
                <a:solidFill>
                  <a:schemeClr val="bg1">
                    <a:lumMod val="85000"/>
                  </a:schemeClr>
                </a:solidFill>
                <a:latin typeface="Kobern DemiBold" pitchFamily="2" charset="77"/>
                <a:cs typeface="Times New Roman" panose="02020603050405020304" pitchFamily="18" charset="0"/>
              </a:rPr>
              <a:t>Work with </a:t>
            </a:r>
            <a:r>
              <a:rPr lang="en-IN" sz="1400" b="1">
                <a:solidFill>
                  <a:srgbClr val="F26629"/>
                </a:solidFill>
                <a:latin typeface="Kobern DemiBold" pitchFamily="2" charset="77"/>
                <a:cs typeface="Times New Roman" panose="02020603050405020304" pitchFamily="18" charset="0"/>
              </a:rPr>
              <a:t>consent</a:t>
            </a:r>
            <a:r>
              <a:rPr lang="en-IN" sz="1400" b="1">
                <a:solidFill>
                  <a:schemeClr val="bg1">
                    <a:lumMod val="85000"/>
                  </a:schemeClr>
                </a:solidFill>
                <a:latin typeface="Kobern DemiBold" pitchFamily="2" charset="77"/>
                <a:cs typeface="Times New Roman" panose="02020603050405020304" pitchFamily="18" charset="0"/>
              </a:rPr>
              <a:t> – before 6:00 A.M. and after 7:00 P.M.</a:t>
            </a:r>
          </a:p>
          <a:p>
            <a:pPr lvl="0" algn="ctr"/>
            <a:endParaRPr lang="en-IN" sz="1400" b="1">
              <a:solidFill>
                <a:schemeClr val="bg1">
                  <a:lumMod val="85000"/>
                </a:schemeClr>
              </a:solidFill>
              <a:latin typeface="Kobern DemiBold" pitchFamily="2" charset="77"/>
            </a:endParaRPr>
          </a:p>
        </p:txBody>
      </p:sp>
      <p:sp>
        <p:nvSpPr>
          <p:cNvPr id="26" name="Rectangle 25">
            <a:extLst>
              <a:ext uri="{FF2B5EF4-FFF2-40B4-BE49-F238E27FC236}">
                <a16:creationId xmlns:a16="http://schemas.microsoft.com/office/drawing/2014/main" id="{3B7E35B2-07AA-9F49-9D47-2D7E5DE10BBF}"/>
              </a:ext>
            </a:extLst>
          </p:cNvPr>
          <p:cNvSpPr/>
          <p:nvPr/>
        </p:nvSpPr>
        <p:spPr>
          <a:xfrm>
            <a:off x="5167012" y="3630345"/>
            <a:ext cx="1989147" cy="1169551"/>
          </a:xfrm>
          <a:prstGeom prst="rect">
            <a:avLst/>
          </a:prstGeom>
        </p:spPr>
        <p:txBody>
          <a:bodyPr wrap="square">
            <a:spAutoFit/>
          </a:bodyPr>
          <a:lstStyle/>
          <a:p>
            <a:pPr lvl="0" algn="ctr"/>
            <a:r>
              <a:rPr lang="en-US" sz="1400" b="1">
                <a:solidFill>
                  <a:schemeClr val="bg1">
                    <a:lumMod val="85000"/>
                  </a:schemeClr>
                </a:solidFill>
                <a:latin typeface="Kobern DemiBold" pitchFamily="2" charset="77"/>
              </a:rPr>
              <a:t>Reporting – dangerous </a:t>
            </a:r>
          </a:p>
          <a:p>
            <a:pPr lvl="0"/>
            <a:r>
              <a:rPr lang="en-US" sz="1400" b="1">
                <a:solidFill>
                  <a:schemeClr val="bg1">
                    <a:lumMod val="85000"/>
                  </a:schemeClr>
                </a:solidFill>
                <a:latin typeface="Kobern DemiBold" pitchFamily="2" charset="77"/>
              </a:rPr>
              <a:t>occurrence – 12 hours</a:t>
            </a:r>
          </a:p>
          <a:p>
            <a:pPr marL="285750" indent="-285750">
              <a:buFont typeface="Arial" panose="020B0604020202020204" pitchFamily="34" charset="0"/>
              <a:buChar char="•"/>
            </a:pPr>
            <a:r>
              <a:rPr lang="en-IN" sz="1400" b="1">
                <a:solidFill>
                  <a:schemeClr val="bg1">
                    <a:lumMod val="85000"/>
                  </a:schemeClr>
                </a:solidFill>
                <a:latin typeface="Kobern DemiBold" pitchFamily="2" charset="77"/>
              </a:rPr>
              <a:t>Plant burst</a:t>
            </a:r>
          </a:p>
          <a:p>
            <a:pPr marL="285750" indent="-285750">
              <a:buFont typeface="Arial" panose="020B0604020202020204" pitchFamily="34" charset="0"/>
              <a:buChar char="•"/>
            </a:pPr>
            <a:r>
              <a:rPr lang="en-US" sz="1400" b="1">
                <a:solidFill>
                  <a:schemeClr val="bg1">
                    <a:lumMod val="85000"/>
                  </a:schemeClr>
                </a:solidFill>
                <a:latin typeface="Kobern DemiBold" pitchFamily="2" charset="77"/>
              </a:rPr>
              <a:t>C</a:t>
            </a:r>
            <a:r>
              <a:rPr lang="en-IN" sz="1400" b="1" err="1">
                <a:solidFill>
                  <a:schemeClr val="bg1">
                    <a:lumMod val="85000"/>
                  </a:schemeClr>
                </a:solidFill>
                <a:latin typeface="Kobern DemiBold" pitchFamily="2" charset="77"/>
              </a:rPr>
              <a:t>rane</a:t>
            </a:r>
            <a:r>
              <a:rPr lang="en-IN" sz="1400" b="1">
                <a:solidFill>
                  <a:schemeClr val="bg1">
                    <a:lumMod val="85000"/>
                  </a:schemeClr>
                </a:solidFill>
                <a:latin typeface="Kobern DemiBold" pitchFamily="2" charset="77"/>
              </a:rPr>
              <a:t> collapse</a:t>
            </a:r>
          </a:p>
          <a:p>
            <a:pPr marL="285750" indent="-285750">
              <a:buFont typeface="Arial" panose="020B0604020202020204" pitchFamily="34" charset="0"/>
              <a:buChar char="•"/>
            </a:pPr>
            <a:r>
              <a:rPr lang="en-US" sz="1400" b="1">
                <a:solidFill>
                  <a:schemeClr val="bg1">
                    <a:lumMod val="85000"/>
                  </a:schemeClr>
                </a:solidFill>
                <a:latin typeface="Kobern DemiBold" pitchFamily="2" charset="77"/>
              </a:rPr>
              <a:t>G</a:t>
            </a:r>
            <a:r>
              <a:rPr lang="en-IN" sz="1400" b="1">
                <a:solidFill>
                  <a:schemeClr val="bg1">
                    <a:lumMod val="85000"/>
                  </a:schemeClr>
                </a:solidFill>
                <a:latin typeface="Kobern DemiBold" pitchFamily="2" charset="77"/>
              </a:rPr>
              <a:t>as leak</a:t>
            </a:r>
          </a:p>
        </p:txBody>
      </p:sp>
      <p:sp>
        <p:nvSpPr>
          <p:cNvPr id="28" name="Rectangle 27">
            <a:extLst>
              <a:ext uri="{FF2B5EF4-FFF2-40B4-BE49-F238E27FC236}">
                <a16:creationId xmlns:a16="http://schemas.microsoft.com/office/drawing/2014/main" id="{894897AA-005D-304D-B4E3-90FB0C92F886}"/>
              </a:ext>
            </a:extLst>
          </p:cNvPr>
          <p:cNvSpPr/>
          <p:nvPr/>
        </p:nvSpPr>
        <p:spPr>
          <a:xfrm>
            <a:off x="6905848" y="3630345"/>
            <a:ext cx="1910080" cy="523220"/>
          </a:xfrm>
          <a:prstGeom prst="rect">
            <a:avLst/>
          </a:prstGeom>
        </p:spPr>
        <p:txBody>
          <a:bodyPr wrap="square">
            <a:spAutoFit/>
          </a:bodyPr>
          <a:lstStyle/>
          <a:p>
            <a:pPr lvl="0" algn="ctr"/>
            <a:r>
              <a:rPr lang="en-US" sz="1400" b="1">
                <a:solidFill>
                  <a:schemeClr val="bg1">
                    <a:lumMod val="85000"/>
                  </a:schemeClr>
                </a:solidFill>
                <a:latin typeface="Kobern DemiBold" pitchFamily="2" charset="77"/>
              </a:rPr>
              <a:t>Notice of </a:t>
            </a:r>
          </a:p>
          <a:p>
            <a:pPr lvl="0" algn="ctr"/>
            <a:r>
              <a:rPr lang="en-US" sz="1400" b="1">
                <a:solidFill>
                  <a:schemeClr val="bg1">
                    <a:lumMod val="85000"/>
                  </a:schemeClr>
                </a:solidFill>
                <a:latin typeface="Kobern DemiBold" pitchFamily="2" charset="77"/>
              </a:rPr>
              <a:t>notified diseases</a:t>
            </a:r>
            <a:endParaRPr lang="en-IN" sz="1400" b="1">
              <a:solidFill>
                <a:schemeClr val="bg1">
                  <a:lumMod val="85000"/>
                </a:schemeClr>
              </a:solidFill>
              <a:latin typeface="Kobern DemiBold" pitchFamily="2" charset="77"/>
            </a:endParaRPr>
          </a:p>
        </p:txBody>
      </p:sp>
      <p:cxnSp>
        <p:nvCxnSpPr>
          <p:cNvPr id="32" name="Straight Connector 31">
            <a:extLst>
              <a:ext uri="{FF2B5EF4-FFF2-40B4-BE49-F238E27FC236}">
                <a16:creationId xmlns:a16="http://schemas.microsoft.com/office/drawing/2014/main" id="{0BDA35DC-E570-0E43-B247-045AA68A8BC8}"/>
              </a:ext>
            </a:extLst>
          </p:cNvPr>
          <p:cNvCxnSpPr>
            <a:cxnSpLocks/>
            <a:stCxn id="7" idx="4"/>
          </p:cNvCxnSpPr>
          <p:nvPr/>
        </p:nvCxnSpPr>
        <p:spPr>
          <a:xfrm>
            <a:off x="4663440" y="2687950"/>
            <a:ext cx="0" cy="888370"/>
          </a:xfrm>
          <a:prstGeom prst="line">
            <a:avLst/>
          </a:prstGeom>
          <a:ln w="9525">
            <a:solidFill>
              <a:schemeClr val="bg1">
                <a:lumMod val="8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2DA068EC-680E-9D4F-B563-F6DE3A8F8777}"/>
              </a:ext>
            </a:extLst>
          </p:cNvPr>
          <p:cNvGrpSpPr/>
          <p:nvPr/>
        </p:nvGrpSpPr>
        <p:grpSpPr>
          <a:xfrm>
            <a:off x="1279064" y="2976881"/>
            <a:ext cx="6563357" cy="609600"/>
            <a:chOff x="1187624" y="3205921"/>
            <a:chExt cx="6573936" cy="441519"/>
          </a:xfrm>
        </p:grpSpPr>
        <p:cxnSp>
          <p:nvCxnSpPr>
            <p:cNvPr id="31" name="Straight Connector 30">
              <a:extLst>
                <a:ext uri="{FF2B5EF4-FFF2-40B4-BE49-F238E27FC236}">
                  <a16:creationId xmlns:a16="http://schemas.microsoft.com/office/drawing/2014/main" id="{EF402C54-0D43-6648-9572-B2C6511E5E0F}"/>
                </a:ext>
              </a:extLst>
            </p:cNvPr>
            <p:cNvCxnSpPr>
              <a:cxnSpLocks/>
            </p:cNvCxnSpPr>
            <p:nvPr/>
          </p:nvCxnSpPr>
          <p:spPr>
            <a:xfrm>
              <a:off x="2914968" y="3205921"/>
              <a:ext cx="0" cy="441519"/>
            </a:xfrm>
            <a:prstGeom prst="line">
              <a:avLst/>
            </a:prstGeom>
            <a:ln w="9525">
              <a:solidFill>
                <a:schemeClr val="bg1">
                  <a:lumMod val="8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E664A36-912C-D04B-9F0B-6D7B03499E4F}"/>
                </a:ext>
              </a:extLst>
            </p:cNvPr>
            <p:cNvCxnSpPr>
              <a:cxnSpLocks/>
            </p:cNvCxnSpPr>
            <p:nvPr/>
          </p:nvCxnSpPr>
          <p:spPr>
            <a:xfrm>
              <a:off x="6156176" y="3205921"/>
              <a:ext cx="0" cy="441519"/>
            </a:xfrm>
            <a:prstGeom prst="line">
              <a:avLst/>
            </a:prstGeom>
            <a:ln w="9525">
              <a:solidFill>
                <a:schemeClr val="bg1">
                  <a:lumMod val="8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A31BA21-5E7C-E94A-A20E-BD25018FB681}"/>
                </a:ext>
              </a:extLst>
            </p:cNvPr>
            <p:cNvCxnSpPr>
              <a:cxnSpLocks/>
            </p:cNvCxnSpPr>
            <p:nvPr/>
          </p:nvCxnSpPr>
          <p:spPr>
            <a:xfrm>
              <a:off x="7761560" y="3205921"/>
              <a:ext cx="0" cy="441519"/>
            </a:xfrm>
            <a:prstGeom prst="line">
              <a:avLst/>
            </a:prstGeom>
            <a:ln w="9525">
              <a:solidFill>
                <a:schemeClr val="bg1">
                  <a:lumMod val="8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B223733-666C-5F46-AFCB-305F827398B7}"/>
                </a:ext>
              </a:extLst>
            </p:cNvPr>
            <p:cNvCxnSpPr>
              <a:cxnSpLocks/>
            </p:cNvCxnSpPr>
            <p:nvPr/>
          </p:nvCxnSpPr>
          <p:spPr>
            <a:xfrm>
              <a:off x="1187624" y="3205921"/>
              <a:ext cx="0" cy="441519"/>
            </a:xfrm>
            <a:prstGeom prst="line">
              <a:avLst/>
            </a:prstGeom>
            <a:ln w="9525">
              <a:solidFill>
                <a:schemeClr val="bg1">
                  <a:lumMod val="8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25136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35A827-84CB-DD4E-B165-BBEBE2F91C39}"/>
              </a:ext>
            </a:extLst>
          </p:cNvPr>
          <p:cNvSpPr>
            <a:spLocks noGrp="1"/>
          </p:cNvSpPr>
          <p:nvPr>
            <p:ph type="body" sz="quarter" idx="13"/>
          </p:nvPr>
        </p:nvSpPr>
        <p:spPr/>
        <p:txBody>
          <a:bodyPr/>
          <a:lstStyle/>
          <a:p>
            <a:r>
              <a:rPr lang="en-US"/>
              <a:t>SPECIAL PROVISIONS RELATING TO WOMEN WORKER</a:t>
            </a:r>
          </a:p>
        </p:txBody>
      </p:sp>
      <p:cxnSp>
        <p:nvCxnSpPr>
          <p:cNvPr id="6" name="Straight Connector 5">
            <a:extLst>
              <a:ext uri="{FF2B5EF4-FFF2-40B4-BE49-F238E27FC236}">
                <a16:creationId xmlns:a16="http://schemas.microsoft.com/office/drawing/2014/main" id="{92ACFA34-AA43-1C40-855A-4CA69A2F9300}"/>
              </a:ext>
            </a:extLst>
          </p:cNvPr>
          <p:cNvCxnSpPr>
            <a:cxnSpLocks/>
          </p:cNvCxnSpPr>
          <p:nvPr/>
        </p:nvCxnSpPr>
        <p:spPr>
          <a:xfrm>
            <a:off x="1290320" y="2396470"/>
            <a:ext cx="6563360" cy="0"/>
          </a:xfrm>
          <a:prstGeom prst="line">
            <a:avLst/>
          </a:prstGeom>
          <a:ln w="95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 name="Rounded Rectangle 17">
            <a:extLst>
              <a:ext uri="{FF2B5EF4-FFF2-40B4-BE49-F238E27FC236}">
                <a16:creationId xmlns:a16="http://schemas.microsoft.com/office/drawing/2014/main" id="{25FBD309-149A-9E45-BC6A-0613DB749DFE}"/>
              </a:ext>
            </a:extLst>
          </p:cNvPr>
          <p:cNvSpPr/>
          <p:nvPr/>
        </p:nvSpPr>
        <p:spPr>
          <a:xfrm>
            <a:off x="3624201" y="1140643"/>
            <a:ext cx="1871627" cy="980388"/>
          </a:xfrm>
          <a:prstGeom prst="roundRect">
            <a:avLst>
              <a:gd name="adj" fmla="val 5556"/>
            </a:avLst>
          </a:prstGeom>
          <a:noFill/>
          <a:ln w="9525">
            <a:solidFill>
              <a:srgbClr val="F2A43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latinLnBrk="0" hangingPunct="0"/>
            <a:endParaRPr lang="en-IN" sz="1500" b="1">
              <a:solidFill>
                <a:srgbClr val="F2A436"/>
              </a:solidFill>
              <a:latin typeface="Kobern ExtraBold" pitchFamily="2" charset="77"/>
              <a:cs typeface="Times New Roman" panose="02020603050405020304" pitchFamily="18" charset="0"/>
            </a:endParaRPr>
          </a:p>
          <a:p>
            <a:pPr lvl="0" algn="ctr" latinLnBrk="0" hangingPunct="0"/>
            <a:r>
              <a:rPr lang="en-IN" sz="1500" b="1">
                <a:solidFill>
                  <a:srgbClr val="F2A436"/>
                </a:solidFill>
                <a:latin typeface="Kobern ExtraBold" pitchFamily="2" charset="77"/>
                <a:cs typeface="Times New Roman" panose="02020603050405020304" pitchFamily="18" charset="0"/>
              </a:rPr>
              <a:t>WOMEN WORKER</a:t>
            </a:r>
          </a:p>
        </p:txBody>
      </p:sp>
      <p:sp>
        <p:nvSpPr>
          <p:cNvPr id="20" name="Rounded Rectangle 19">
            <a:extLst>
              <a:ext uri="{FF2B5EF4-FFF2-40B4-BE49-F238E27FC236}">
                <a16:creationId xmlns:a16="http://schemas.microsoft.com/office/drawing/2014/main" id="{9C693F17-B2D9-084B-B2DC-209DAC54D8B3}"/>
              </a:ext>
            </a:extLst>
          </p:cNvPr>
          <p:cNvSpPr/>
          <p:nvPr/>
        </p:nvSpPr>
        <p:spPr>
          <a:xfrm>
            <a:off x="551062" y="2813672"/>
            <a:ext cx="1456848" cy="947618"/>
          </a:xfrm>
          <a:prstGeom prst="roundRect">
            <a:avLst>
              <a:gd name="adj" fmla="val 5556"/>
            </a:avLst>
          </a:prstGeom>
          <a:noFill/>
          <a:ln w="9525">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hangingPunct="0"/>
            <a:r>
              <a:rPr lang="en-IN" sz="1200" b="1">
                <a:solidFill>
                  <a:schemeClr val="bg1">
                    <a:lumMod val="85000"/>
                  </a:schemeClr>
                </a:solidFill>
                <a:latin typeface="Kobern DemiBold" pitchFamily="2" charset="77"/>
                <a:cs typeface="Times New Roman" panose="02020603050405020304" pitchFamily="18" charset="0"/>
              </a:rPr>
              <a:t>Work with </a:t>
            </a:r>
            <a:r>
              <a:rPr lang="en-IN" sz="1200" b="1">
                <a:solidFill>
                  <a:srgbClr val="F26629"/>
                </a:solidFill>
                <a:latin typeface="Kobern DemiBold" pitchFamily="2" charset="77"/>
                <a:cs typeface="Times New Roman" panose="02020603050405020304" pitchFamily="18" charset="0"/>
              </a:rPr>
              <a:t>consent</a:t>
            </a:r>
            <a:r>
              <a:rPr lang="en-IN" sz="1200" b="1">
                <a:solidFill>
                  <a:schemeClr val="bg1">
                    <a:lumMod val="85000"/>
                  </a:schemeClr>
                </a:solidFill>
                <a:latin typeface="Kobern DemiBold" pitchFamily="2" charset="77"/>
                <a:cs typeface="Times New Roman" panose="02020603050405020304" pitchFamily="18" charset="0"/>
              </a:rPr>
              <a:t> – before 6:00 A.M. and after 7:00 P.M.</a:t>
            </a:r>
          </a:p>
        </p:txBody>
      </p:sp>
      <p:cxnSp>
        <p:nvCxnSpPr>
          <p:cNvPr id="12" name="Straight Connector 11">
            <a:extLst>
              <a:ext uri="{FF2B5EF4-FFF2-40B4-BE49-F238E27FC236}">
                <a16:creationId xmlns:a16="http://schemas.microsoft.com/office/drawing/2014/main" id="{E41EFA20-ABA3-7045-A41A-54828AD74A09}"/>
              </a:ext>
            </a:extLst>
          </p:cNvPr>
          <p:cNvCxnSpPr>
            <a:cxnSpLocks/>
          </p:cNvCxnSpPr>
          <p:nvPr/>
        </p:nvCxnSpPr>
        <p:spPr>
          <a:xfrm>
            <a:off x="4559745" y="2121033"/>
            <a:ext cx="0" cy="690884"/>
          </a:xfrm>
          <a:prstGeom prst="line">
            <a:avLst/>
          </a:prstGeom>
          <a:ln w="9525">
            <a:solidFill>
              <a:schemeClr val="bg1">
                <a:lumMod val="8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D36AD2-9FAB-D243-BFE3-53DDFA062D15}"/>
              </a:ext>
            </a:extLst>
          </p:cNvPr>
          <p:cNvCxnSpPr>
            <a:cxnSpLocks/>
          </p:cNvCxnSpPr>
          <p:nvPr/>
        </p:nvCxnSpPr>
        <p:spPr>
          <a:xfrm>
            <a:off x="2912140" y="2397735"/>
            <a:ext cx="0" cy="402029"/>
          </a:xfrm>
          <a:prstGeom prst="line">
            <a:avLst/>
          </a:prstGeom>
          <a:ln w="9525">
            <a:solidFill>
              <a:schemeClr val="bg1">
                <a:lumMod val="8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D342C1-C18E-3C40-9418-61464E675D85}"/>
              </a:ext>
            </a:extLst>
          </p:cNvPr>
          <p:cNvCxnSpPr>
            <a:cxnSpLocks/>
          </p:cNvCxnSpPr>
          <p:nvPr/>
        </p:nvCxnSpPr>
        <p:spPr>
          <a:xfrm>
            <a:off x="6209910" y="2397735"/>
            <a:ext cx="0" cy="402029"/>
          </a:xfrm>
          <a:prstGeom prst="line">
            <a:avLst/>
          </a:prstGeom>
          <a:ln w="9525">
            <a:solidFill>
              <a:schemeClr val="bg1">
                <a:lumMod val="8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6DFBAF0-8BF9-684B-B311-51954BF13D37}"/>
              </a:ext>
            </a:extLst>
          </p:cNvPr>
          <p:cNvCxnSpPr>
            <a:cxnSpLocks/>
          </p:cNvCxnSpPr>
          <p:nvPr/>
        </p:nvCxnSpPr>
        <p:spPr>
          <a:xfrm>
            <a:off x="7853000" y="2397735"/>
            <a:ext cx="0" cy="402029"/>
          </a:xfrm>
          <a:prstGeom prst="line">
            <a:avLst/>
          </a:prstGeom>
          <a:ln w="9525">
            <a:solidFill>
              <a:schemeClr val="bg1">
                <a:lumMod val="8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0C41C24-C307-CE40-8608-93B7ABC43331}"/>
              </a:ext>
            </a:extLst>
          </p:cNvPr>
          <p:cNvCxnSpPr>
            <a:cxnSpLocks/>
          </p:cNvCxnSpPr>
          <p:nvPr/>
        </p:nvCxnSpPr>
        <p:spPr>
          <a:xfrm>
            <a:off x="1279064" y="2397735"/>
            <a:ext cx="0" cy="402029"/>
          </a:xfrm>
          <a:prstGeom prst="line">
            <a:avLst/>
          </a:prstGeom>
          <a:ln w="9525">
            <a:solidFill>
              <a:schemeClr val="bg1">
                <a:lumMod val="8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B89B16F9-2B2B-AA4E-A47B-0B964458B3B6}"/>
              </a:ext>
            </a:extLst>
          </p:cNvPr>
          <p:cNvSpPr/>
          <p:nvPr/>
        </p:nvSpPr>
        <p:spPr>
          <a:xfrm>
            <a:off x="2195793" y="2813672"/>
            <a:ext cx="1456848" cy="947618"/>
          </a:xfrm>
          <a:prstGeom prst="roundRect">
            <a:avLst>
              <a:gd name="adj" fmla="val 5556"/>
            </a:avLst>
          </a:prstGeom>
          <a:noFill/>
          <a:ln w="9525">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latinLnBrk="0" hangingPunct="0"/>
            <a:r>
              <a:rPr lang="en-IN" sz="1200" b="1">
                <a:solidFill>
                  <a:schemeClr val="bg1">
                    <a:lumMod val="85000"/>
                  </a:schemeClr>
                </a:solidFill>
                <a:latin typeface="Kobern DemiBold" pitchFamily="2" charset="77"/>
                <a:cs typeface="Times New Roman" panose="02020603050405020304" pitchFamily="18" charset="0"/>
              </a:rPr>
              <a:t>Not against maternity benefit provisions</a:t>
            </a:r>
          </a:p>
        </p:txBody>
      </p:sp>
      <p:sp>
        <p:nvSpPr>
          <p:cNvPr id="25" name="Rounded Rectangle 24">
            <a:extLst>
              <a:ext uri="{FF2B5EF4-FFF2-40B4-BE49-F238E27FC236}">
                <a16:creationId xmlns:a16="http://schemas.microsoft.com/office/drawing/2014/main" id="{0DE5535B-B5E3-594A-9E4A-019DF8802A0A}"/>
              </a:ext>
            </a:extLst>
          </p:cNvPr>
          <p:cNvSpPr/>
          <p:nvPr/>
        </p:nvSpPr>
        <p:spPr>
          <a:xfrm>
            <a:off x="3840524" y="2813672"/>
            <a:ext cx="1456848" cy="947618"/>
          </a:xfrm>
          <a:prstGeom prst="roundRect">
            <a:avLst>
              <a:gd name="adj" fmla="val 5556"/>
            </a:avLst>
          </a:prstGeom>
          <a:noFill/>
          <a:ln w="9525">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hangingPunct="0"/>
            <a:r>
              <a:rPr lang="en-IN" sz="1200" b="1">
                <a:solidFill>
                  <a:schemeClr val="bg1">
                    <a:lumMod val="85000"/>
                  </a:schemeClr>
                </a:solidFill>
                <a:latin typeface="Kobern DemiBold" pitchFamily="2" charset="77"/>
                <a:cs typeface="Times New Roman" panose="02020603050405020304" pitchFamily="18" charset="0"/>
              </a:rPr>
              <a:t>Pick-up and dropping facility</a:t>
            </a:r>
          </a:p>
        </p:txBody>
      </p:sp>
      <p:sp>
        <p:nvSpPr>
          <p:cNvPr id="26" name="Rounded Rectangle 25">
            <a:extLst>
              <a:ext uri="{FF2B5EF4-FFF2-40B4-BE49-F238E27FC236}">
                <a16:creationId xmlns:a16="http://schemas.microsoft.com/office/drawing/2014/main" id="{790A272D-D325-9940-A2DE-4A28E2FAD122}"/>
              </a:ext>
            </a:extLst>
          </p:cNvPr>
          <p:cNvSpPr/>
          <p:nvPr/>
        </p:nvSpPr>
        <p:spPr>
          <a:xfrm>
            <a:off x="5485255" y="2813672"/>
            <a:ext cx="1456848" cy="947618"/>
          </a:xfrm>
          <a:prstGeom prst="roundRect">
            <a:avLst>
              <a:gd name="adj" fmla="val 5556"/>
            </a:avLst>
          </a:prstGeom>
          <a:noFill/>
          <a:ln w="9525">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latinLnBrk="0" hangingPunct="0"/>
            <a:r>
              <a:rPr lang="en-US" sz="1200" b="1">
                <a:solidFill>
                  <a:schemeClr val="bg1">
                    <a:lumMod val="85000"/>
                  </a:schemeClr>
                </a:solidFill>
                <a:latin typeface="Kobern DemiBold" pitchFamily="2" charset="77"/>
                <a:cs typeface="Times New Roman" panose="02020603050405020304" pitchFamily="18" charset="0"/>
              </a:rPr>
              <a:t>S</a:t>
            </a:r>
            <a:r>
              <a:rPr lang="en-IN" sz="1200" b="1" err="1">
                <a:solidFill>
                  <a:schemeClr val="bg1">
                    <a:lumMod val="85000"/>
                  </a:schemeClr>
                </a:solidFill>
                <a:latin typeface="Kobern DemiBold" pitchFamily="2" charset="77"/>
                <a:cs typeface="Times New Roman" panose="02020603050405020304" pitchFamily="18" charset="0"/>
              </a:rPr>
              <a:t>afe</a:t>
            </a:r>
            <a:r>
              <a:rPr lang="en-IN" sz="1200" b="1">
                <a:solidFill>
                  <a:schemeClr val="bg1">
                    <a:lumMod val="85000"/>
                  </a:schemeClr>
                </a:solidFill>
                <a:latin typeface="Kobern DemiBold" pitchFamily="2" charset="77"/>
                <a:cs typeface="Times New Roman" panose="02020603050405020304" pitchFamily="18" charset="0"/>
              </a:rPr>
              <a:t>, secure and healthy working conditions</a:t>
            </a:r>
          </a:p>
        </p:txBody>
      </p:sp>
      <p:sp>
        <p:nvSpPr>
          <p:cNvPr id="27" name="Rounded Rectangle 26">
            <a:extLst>
              <a:ext uri="{FF2B5EF4-FFF2-40B4-BE49-F238E27FC236}">
                <a16:creationId xmlns:a16="http://schemas.microsoft.com/office/drawing/2014/main" id="{B70AC56E-D254-7F49-84D9-CC239784EC80}"/>
              </a:ext>
            </a:extLst>
          </p:cNvPr>
          <p:cNvSpPr/>
          <p:nvPr/>
        </p:nvSpPr>
        <p:spPr>
          <a:xfrm>
            <a:off x="7129988" y="2813672"/>
            <a:ext cx="1456848" cy="947618"/>
          </a:xfrm>
          <a:prstGeom prst="roundRect">
            <a:avLst>
              <a:gd name="adj" fmla="val 5556"/>
            </a:avLst>
          </a:prstGeom>
          <a:noFill/>
          <a:ln w="9525">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hangingPunct="0"/>
            <a:r>
              <a:rPr lang="en-IN" sz="1200" b="1">
                <a:solidFill>
                  <a:schemeClr val="bg1">
                    <a:lumMod val="85000"/>
                  </a:schemeClr>
                </a:solidFill>
                <a:latin typeface="Kobern DemiBold" pitchFamily="2" charset="77"/>
                <a:cs typeface="Times New Roman" panose="02020603050405020304" pitchFamily="18" charset="0"/>
              </a:rPr>
              <a:t>Compliance with POSH</a:t>
            </a:r>
          </a:p>
        </p:txBody>
      </p:sp>
    </p:spTree>
    <p:extLst>
      <p:ext uri="{BB962C8B-B14F-4D97-AF65-F5344CB8AC3E}">
        <p14:creationId xmlns:p14="http://schemas.microsoft.com/office/powerpoint/2010/main" val="34721010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C73A9B6-B8A1-544A-B8F1-6CEA851F4CB6}"/>
              </a:ext>
            </a:extLst>
          </p:cNvPr>
          <p:cNvSpPr>
            <a:spLocks noGrp="1"/>
          </p:cNvSpPr>
          <p:nvPr>
            <p:ph type="body" sz="quarter" idx="12"/>
          </p:nvPr>
        </p:nvSpPr>
        <p:spPr/>
        <p:txBody>
          <a:bodyPr/>
          <a:lstStyle/>
          <a:p>
            <a:r>
              <a:rPr lang="en-US"/>
              <a:t>DUTIES OF EMPLOYER - HEALTH AND WELFARE</a:t>
            </a:r>
          </a:p>
          <a:p>
            <a:endParaRPr lang="en-US"/>
          </a:p>
        </p:txBody>
      </p:sp>
      <p:sp>
        <p:nvSpPr>
          <p:cNvPr id="3" name="Text Placeholder 2">
            <a:extLst>
              <a:ext uri="{FF2B5EF4-FFF2-40B4-BE49-F238E27FC236}">
                <a16:creationId xmlns:a16="http://schemas.microsoft.com/office/drawing/2014/main" id="{1C110049-F748-8145-BF6F-3D4697559569}"/>
              </a:ext>
            </a:extLst>
          </p:cNvPr>
          <p:cNvSpPr>
            <a:spLocks noGrp="1"/>
          </p:cNvSpPr>
          <p:nvPr>
            <p:ph type="body" sz="quarter" idx="11"/>
          </p:nvPr>
        </p:nvSpPr>
        <p:spPr/>
        <p:txBody>
          <a:bodyPr/>
          <a:lstStyle/>
          <a:p>
            <a:r>
              <a:rPr lang="en-US" altLang="ko-KR" sz="1600" u="sng"/>
              <a:t>Health, safety and working conditions</a:t>
            </a:r>
          </a:p>
          <a:p>
            <a:pPr marL="685800" lvl="2">
              <a:buSzTx/>
            </a:pPr>
            <a:r>
              <a:rPr lang="en-IN" altLang="ko-KR" sz="1600"/>
              <a:t>Cleanliness, hygiene</a:t>
            </a:r>
          </a:p>
          <a:p>
            <a:pPr marL="685800" lvl="2">
              <a:buSzTx/>
            </a:pPr>
            <a:r>
              <a:rPr lang="en-US" altLang="ko-KR" sz="1600"/>
              <a:t>Ventilation, temperature and humidity</a:t>
            </a:r>
          </a:p>
          <a:p>
            <a:pPr marL="685800" lvl="2">
              <a:buSzTx/>
            </a:pPr>
            <a:r>
              <a:rPr lang="en-IN" altLang="ko-KR" sz="1600"/>
              <a:t>Drinking water</a:t>
            </a:r>
          </a:p>
          <a:p>
            <a:pPr marL="685800" lvl="2">
              <a:buSzTx/>
            </a:pPr>
            <a:r>
              <a:rPr lang="en-US" altLang="ko-KR" sz="1600"/>
              <a:t>Latrine and urinal accommodation – separate - male, female, </a:t>
            </a:r>
            <a:r>
              <a:rPr lang="en-IN" altLang="ko-KR" sz="1600"/>
              <a:t>transgender</a:t>
            </a:r>
            <a:endParaRPr lang="en-US" altLang="ko-KR" sz="1600"/>
          </a:p>
          <a:p>
            <a:r>
              <a:rPr lang="en-US" altLang="ko-KR" sz="1600" u="sng"/>
              <a:t>Welfare facilities</a:t>
            </a:r>
          </a:p>
          <a:p>
            <a:pPr marL="685800" lvl="2">
              <a:buSzTx/>
            </a:pPr>
            <a:r>
              <a:rPr lang="en-US" altLang="ko-KR" sz="1600"/>
              <a:t>Washing, bathing, sitting</a:t>
            </a:r>
          </a:p>
          <a:p>
            <a:pPr marL="685800" lvl="2">
              <a:buSzTx/>
            </a:pPr>
            <a:r>
              <a:rPr lang="en-US" altLang="ko-KR" sz="1600"/>
              <a:t>Canteen – 100 or more workers – including contract </a:t>
            </a:r>
            <a:r>
              <a:rPr lang="en-US" altLang="ko-KR" sz="1600" err="1"/>
              <a:t>labour</a:t>
            </a:r>
            <a:endParaRPr lang="en-US" altLang="ko-KR" sz="1600"/>
          </a:p>
          <a:p>
            <a:pPr marL="685800" lvl="2">
              <a:buSzTx/>
            </a:pPr>
            <a:r>
              <a:rPr lang="en-US" altLang="ko-KR" sz="1600"/>
              <a:t>First-aid box</a:t>
            </a:r>
          </a:p>
          <a:p>
            <a:pPr marL="685800" lvl="2">
              <a:buSzTx/>
            </a:pPr>
            <a:r>
              <a:rPr lang="en-US" altLang="ko-KR" sz="1600"/>
              <a:t>Creche facility - 50 workers</a:t>
            </a:r>
          </a:p>
          <a:p>
            <a:endParaRPr lang="en-IN" sz="1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32567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110049-F748-8145-BF6F-3D4697559569}"/>
              </a:ext>
            </a:extLst>
          </p:cNvPr>
          <p:cNvSpPr>
            <a:spLocks noGrp="1"/>
          </p:cNvSpPr>
          <p:nvPr>
            <p:ph type="body" sz="quarter" idx="13"/>
          </p:nvPr>
        </p:nvSpPr>
        <p:spPr/>
        <p:txBody>
          <a:bodyPr/>
          <a:lstStyle/>
          <a:p>
            <a:pPr lvl="0"/>
            <a:r>
              <a:rPr lang="en-IN" altLang="ko-KR"/>
              <a:t>WORKING HOURS AND LEAVES</a:t>
            </a:r>
          </a:p>
        </p:txBody>
      </p:sp>
      <p:sp>
        <p:nvSpPr>
          <p:cNvPr id="10" name="Text Placeholder 2">
            <a:extLst>
              <a:ext uri="{FF2B5EF4-FFF2-40B4-BE49-F238E27FC236}">
                <a16:creationId xmlns:a16="http://schemas.microsoft.com/office/drawing/2014/main" id="{5F5DF289-50C9-1D41-B80E-79EFC8BDDBF7}"/>
              </a:ext>
            </a:extLst>
          </p:cNvPr>
          <p:cNvSpPr txBox="1">
            <a:spLocks/>
          </p:cNvSpPr>
          <p:nvPr/>
        </p:nvSpPr>
        <p:spPr>
          <a:xfrm>
            <a:off x="4634736" y="1061153"/>
            <a:ext cx="4265424" cy="3486011"/>
          </a:xfrm>
          <a:prstGeom prst="rect">
            <a:avLst/>
          </a:prstGeom>
        </p:spPr>
        <p:txBody>
          <a:bodyPr anchor="t"/>
          <a:lstStyle>
            <a:lvl1pPr marL="285750" marR="0" indent="-285750" algn="l" defTabSz="914400" rtl="0" eaLnBrk="1" fontAlgn="auto" latinLnBrk="1" hangingPunct="1">
              <a:lnSpc>
                <a:spcPct val="100000"/>
              </a:lnSpc>
              <a:spcBef>
                <a:spcPct val="20000"/>
              </a:spcBef>
              <a:spcAft>
                <a:spcPts val="300"/>
              </a:spcAft>
              <a:buClr>
                <a:srgbClr val="F3723D"/>
              </a:buClr>
              <a:buSzTx/>
              <a:buFont typeface="Arial" panose="020B0604020202020204" pitchFamily="34" charset="0"/>
              <a:buChar char="•"/>
              <a:tabLst/>
              <a:defRPr lang="en-GB" altLang="ko-KR" sz="1200" kern="1200" dirty="0">
                <a:solidFill>
                  <a:schemeClr val="bg1"/>
                </a:solidFill>
                <a:latin typeface="Kobern" pitchFamily="2" charset="77"/>
                <a:ea typeface="+mn-ea"/>
                <a:cs typeface="+mn-cs"/>
              </a:defRPr>
            </a:lvl1pPr>
            <a:lvl2pPr marL="742950" indent="-285750" algn="l" defTabSz="914400" rtl="0" eaLnBrk="1" latinLnBrk="1" hangingPunct="1">
              <a:lnSpc>
                <a:spcPct val="100000"/>
              </a:lnSpc>
              <a:spcBef>
                <a:spcPct val="20000"/>
              </a:spcBef>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2pPr>
            <a:lvl3pPr marL="1143000" indent="-285750" algn="l" defTabSz="914400" rtl="0" eaLnBrk="1" latinLnBrk="1" hangingPunct="1">
              <a:lnSpc>
                <a:spcPct val="100000"/>
              </a:lnSpc>
              <a:spcBef>
                <a:spcPct val="20000"/>
              </a:spcBef>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SzTx/>
              <a:buNone/>
              <a:defRPr/>
            </a:pPr>
            <a:r>
              <a:rPr lang="en-US" altLang="ko-KR" sz="1600" u="sng" dirty="0"/>
              <a:t>Leave with wages</a:t>
            </a:r>
          </a:p>
          <a:p>
            <a:pPr marL="285750" lvl="1">
              <a:buSzTx/>
              <a:defRPr/>
            </a:pPr>
            <a:r>
              <a:rPr lang="en-US" altLang="ko-KR" sz="1600" dirty="0">
                <a:solidFill>
                  <a:srgbClr val="F26629"/>
                </a:solidFill>
              </a:rPr>
              <a:t>180 days or more </a:t>
            </a:r>
            <a:r>
              <a:rPr lang="en-US" altLang="ko-KR" sz="1600" dirty="0"/>
              <a:t>– calendar year  change from 240 days </a:t>
            </a:r>
          </a:p>
          <a:p>
            <a:pPr marL="285750" lvl="1">
              <a:buSzTx/>
              <a:defRPr/>
            </a:pPr>
            <a:r>
              <a:rPr lang="en-US" altLang="ko-KR" sz="1600" dirty="0"/>
              <a:t>1 for 20 work days</a:t>
            </a:r>
          </a:p>
          <a:p>
            <a:pPr marL="285750" lvl="1">
              <a:buSzTx/>
              <a:defRPr/>
            </a:pPr>
            <a:r>
              <a:rPr lang="en-US" altLang="ko-KR" sz="1600" dirty="0"/>
              <a:t>Worker employed below ground mine -  1 for 15 work days; </a:t>
            </a:r>
          </a:p>
          <a:p>
            <a:pPr marL="285750" lvl="1">
              <a:buSzTx/>
              <a:defRPr/>
            </a:pPr>
            <a:r>
              <a:rPr lang="en-US" altLang="ko-KR" sz="1600" dirty="0"/>
              <a:t>Carry forward of leave – 30 days limit</a:t>
            </a:r>
          </a:p>
          <a:p>
            <a:pPr marL="285750" lvl="1">
              <a:buSzTx/>
              <a:defRPr/>
            </a:pPr>
            <a:r>
              <a:rPr lang="en-US" altLang="ko-KR" sz="1600" dirty="0"/>
              <a:t>Excess leaves – 30 days – encashment by worker</a:t>
            </a:r>
          </a:p>
        </p:txBody>
      </p:sp>
      <p:sp>
        <p:nvSpPr>
          <p:cNvPr id="8" name="Text Placeholder 2">
            <a:extLst>
              <a:ext uri="{FF2B5EF4-FFF2-40B4-BE49-F238E27FC236}">
                <a16:creationId xmlns:a16="http://schemas.microsoft.com/office/drawing/2014/main" id="{A6CCA675-B1AD-4415-90A1-FEA45F3BA67F}"/>
              </a:ext>
            </a:extLst>
          </p:cNvPr>
          <p:cNvSpPr>
            <a:spLocks noGrp="1"/>
          </p:cNvSpPr>
          <p:nvPr>
            <p:ph type="body" sz="quarter" idx="11"/>
          </p:nvPr>
        </p:nvSpPr>
        <p:spPr>
          <a:xfrm>
            <a:off x="243840" y="1061153"/>
            <a:ext cx="4397375" cy="2731914"/>
          </a:xfrm>
        </p:spPr>
        <p:txBody>
          <a:bodyPr/>
          <a:lstStyle/>
          <a:p>
            <a:pPr marL="0" lvl="1" indent="0">
              <a:buSzTx/>
              <a:buNone/>
            </a:pPr>
            <a:r>
              <a:rPr lang="en-US" altLang="ko-KR" sz="1600" u="sng" dirty="0"/>
              <a:t>Working hours</a:t>
            </a:r>
          </a:p>
          <a:p>
            <a:pPr marL="285750" lvl="1">
              <a:buSzTx/>
            </a:pPr>
            <a:r>
              <a:rPr lang="en-IN" altLang="ko-KR" sz="1600" dirty="0"/>
              <a:t>8 hours/day and </a:t>
            </a:r>
            <a:r>
              <a:rPr lang="en-US" altLang="ko-KR" sz="1600" dirty="0"/>
              <a:t>6 days/week</a:t>
            </a:r>
          </a:p>
          <a:p>
            <a:pPr marL="285750" lvl="1">
              <a:buSzTx/>
            </a:pPr>
            <a:r>
              <a:rPr lang="en-US" altLang="ko-KR" sz="1600" dirty="0"/>
              <a:t>Break after 5 hours – minimum half an hour</a:t>
            </a:r>
          </a:p>
          <a:p>
            <a:pPr marL="285750" lvl="1">
              <a:buSzTx/>
            </a:pPr>
            <a:r>
              <a:rPr lang="en-US" altLang="ko-KR" dirty="0"/>
              <a:t>Capping – 12 hours </a:t>
            </a:r>
            <a:endParaRPr lang="en-US" altLang="ko-KR" sz="1600" dirty="0"/>
          </a:p>
          <a:p>
            <a:pPr marL="285750" lvl="1">
              <a:buSzTx/>
            </a:pPr>
            <a:r>
              <a:rPr lang="en-US" altLang="ko-KR" sz="1600" dirty="0"/>
              <a:t>Overtime = 2 x wages</a:t>
            </a:r>
          </a:p>
          <a:p>
            <a:pPr marL="285750" lvl="1">
              <a:buSzTx/>
            </a:pPr>
            <a:r>
              <a:rPr lang="en-US" altLang="ko-KR" sz="1600" dirty="0"/>
              <a:t>Overlapping shifts – prohibited </a:t>
            </a:r>
          </a:p>
          <a:p>
            <a:pPr marL="285750" lvl="1">
              <a:buSzTx/>
            </a:pPr>
            <a:r>
              <a:rPr lang="en-US" altLang="ko-KR" sz="1600" dirty="0"/>
              <a:t>No doub</a:t>
            </a:r>
            <a:r>
              <a:rPr lang="en-US" altLang="ko-KR" dirty="0"/>
              <a:t>le </a:t>
            </a:r>
            <a:r>
              <a:rPr lang="en-US" altLang="ko-KR" sz="1600" dirty="0"/>
              <a:t>employment in factory</a:t>
            </a:r>
          </a:p>
          <a:p>
            <a:pPr marL="285750" lvl="1">
              <a:buSzTx/>
            </a:pPr>
            <a:r>
              <a:rPr lang="en-US" altLang="ko-KR" sz="1600" dirty="0"/>
              <a:t>Notice at </a:t>
            </a:r>
            <a:r>
              <a:rPr lang="en-US" altLang="ko-KR" dirty="0"/>
              <a:t>conspicuous </a:t>
            </a:r>
            <a:r>
              <a:rPr lang="en-US" altLang="ko-KR" sz="1600" dirty="0"/>
              <a:t>place – work period</a:t>
            </a:r>
          </a:p>
        </p:txBody>
      </p:sp>
    </p:spTree>
    <p:extLst>
      <p:ext uri="{BB962C8B-B14F-4D97-AF65-F5344CB8AC3E}">
        <p14:creationId xmlns:p14="http://schemas.microsoft.com/office/powerpoint/2010/main" val="32100062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ED38C1E-6CD4-9D4C-98FF-46C39539C9B9}"/>
              </a:ext>
            </a:extLst>
          </p:cNvPr>
          <p:cNvSpPr>
            <a:spLocks noGrp="1"/>
          </p:cNvSpPr>
          <p:nvPr>
            <p:ph type="body" sz="quarter" idx="11"/>
          </p:nvPr>
        </p:nvSpPr>
        <p:spPr/>
        <p:txBody>
          <a:bodyPr/>
          <a:lstStyle/>
          <a:p>
            <a:r>
              <a:rPr lang="en-US" altLang="ko-KR" sz="1600" u="sng"/>
              <a:t>Applicability</a:t>
            </a:r>
            <a:endParaRPr lang="en-US" altLang="ko-KR" sz="1600"/>
          </a:p>
          <a:p>
            <a:pPr marL="685800" lvl="2">
              <a:buSzTx/>
            </a:pPr>
            <a:r>
              <a:rPr lang="en-US" altLang="ko-KR" sz="1600"/>
              <a:t>Every establishment – revised from 5 to 10 or more inter-state migrant workers</a:t>
            </a:r>
          </a:p>
          <a:p>
            <a:r>
              <a:rPr lang="en-US" altLang="ko-KR" sz="1600" u="sng"/>
              <a:t>Definition</a:t>
            </a:r>
            <a:endParaRPr lang="en-US" altLang="ko-KR" sz="1600"/>
          </a:p>
          <a:p>
            <a:pPr marL="685800" lvl="2">
              <a:buSzTx/>
            </a:pPr>
            <a:r>
              <a:rPr lang="en-US" altLang="ko-KR" sz="1600"/>
              <a:t>Employed by (i) employer, or (ii) contractor</a:t>
            </a:r>
          </a:p>
          <a:p>
            <a:pPr marL="685800" lvl="2">
              <a:buSzTx/>
            </a:pPr>
            <a:r>
              <a:rPr lang="en-US" altLang="ko-KR" sz="1600"/>
              <a:t>Obtained employment – another state (destination state)</a:t>
            </a:r>
          </a:p>
          <a:p>
            <a:pPr marL="685800" lvl="2">
              <a:buSzTx/>
            </a:pPr>
            <a:r>
              <a:rPr lang="en-US" altLang="ko-KR" sz="1600"/>
              <a:t>Changed establishment in destination state</a:t>
            </a:r>
          </a:p>
          <a:p>
            <a:r>
              <a:rPr lang="en-US" altLang="ko-KR" sz="1600" u="sng"/>
              <a:t>Facilities</a:t>
            </a:r>
            <a:endParaRPr lang="en-US" altLang="ko-KR" sz="1600"/>
          </a:p>
          <a:p>
            <a:pPr marL="685800" lvl="2">
              <a:buSzTx/>
            </a:pPr>
            <a:r>
              <a:rPr lang="en-US" altLang="ko-KR" sz="1600"/>
              <a:t>Benefits under ESIC or EPF</a:t>
            </a:r>
          </a:p>
          <a:p>
            <a:pPr marL="685800" lvl="2">
              <a:buSzTx/>
            </a:pPr>
            <a:r>
              <a:rPr lang="en-US" altLang="ko-KR" sz="1600"/>
              <a:t>Journey allowance</a:t>
            </a:r>
          </a:p>
          <a:p>
            <a:pPr marL="685800" lvl="2">
              <a:buSzTx/>
            </a:pPr>
            <a:r>
              <a:rPr lang="en-US" altLang="ko-KR"/>
              <a:t>PDS</a:t>
            </a:r>
          </a:p>
          <a:p>
            <a:pPr marL="685800" lvl="2">
              <a:buSzTx/>
            </a:pPr>
            <a:r>
              <a:rPr lang="en-US" altLang="ko-KR" sz="1600"/>
              <a:t>Portal /helpline </a:t>
            </a:r>
          </a:p>
        </p:txBody>
      </p:sp>
      <p:sp>
        <p:nvSpPr>
          <p:cNvPr id="6" name="Text Placeholder 5">
            <a:extLst>
              <a:ext uri="{FF2B5EF4-FFF2-40B4-BE49-F238E27FC236}">
                <a16:creationId xmlns:a16="http://schemas.microsoft.com/office/drawing/2014/main" id="{F7A5B988-819B-EC44-BD39-FC3595EC012F}"/>
              </a:ext>
            </a:extLst>
          </p:cNvPr>
          <p:cNvSpPr>
            <a:spLocks noGrp="1"/>
          </p:cNvSpPr>
          <p:nvPr>
            <p:ph type="body" sz="quarter" idx="13"/>
          </p:nvPr>
        </p:nvSpPr>
        <p:spPr/>
        <p:txBody>
          <a:bodyPr/>
          <a:lstStyle/>
          <a:p>
            <a:r>
              <a:rPr lang="en-US"/>
              <a:t>INTER-STATE MIGRANT WORKERS</a:t>
            </a:r>
          </a:p>
        </p:txBody>
      </p:sp>
      <p:sp>
        <p:nvSpPr>
          <p:cNvPr id="3" name="TextBox 2">
            <a:extLst>
              <a:ext uri="{FF2B5EF4-FFF2-40B4-BE49-F238E27FC236}">
                <a16:creationId xmlns:a16="http://schemas.microsoft.com/office/drawing/2014/main" id="{22CB373A-9ED7-9D42-4C38-DF908F849A47}"/>
              </a:ext>
            </a:extLst>
          </p:cNvPr>
          <p:cNvSpPr txBox="1"/>
          <p:nvPr/>
        </p:nvSpPr>
        <p:spPr>
          <a:xfrm>
            <a:off x="3436362" y="4335875"/>
            <a:ext cx="5327164" cy="369332"/>
          </a:xfrm>
          <a:prstGeom prst="rect">
            <a:avLst/>
          </a:prstGeom>
          <a:noFill/>
        </p:spPr>
        <p:txBody>
          <a:bodyPr wrap="none" rtlCol="0">
            <a:spAutoFit/>
          </a:bodyPr>
          <a:lstStyle/>
          <a:p>
            <a:r>
              <a:rPr lang="en-US">
                <a:solidFill>
                  <a:srgbClr val="F26629"/>
                </a:solidFill>
              </a:rPr>
              <a:t>Contract </a:t>
            </a:r>
            <a:r>
              <a:rPr lang="en-US" err="1">
                <a:solidFill>
                  <a:srgbClr val="F26629"/>
                </a:solidFill>
              </a:rPr>
              <a:t>labour</a:t>
            </a:r>
            <a:r>
              <a:rPr lang="en-US">
                <a:solidFill>
                  <a:srgbClr val="F26629"/>
                </a:solidFill>
              </a:rPr>
              <a:t> (incl. ISMW) – Journey Allowance </a:t>
            </a:r>
          </a:p>
        </p:txBody>
      </p:sp>
    </p:spTree>
    <p:extLst>
      <p:ext uri="{BB962C8B-B14F-4D97-AF65-F5344CB8AC3E}">
        <p14:creationId xmlns:p14="http://schemas.microsoft.com/office/powerpoint/2010/main" val="19649545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C5573D-AF39-9972-2D22-BD8E1FAEBD3D}"/>
              </a:ext>
            </a:extLst>
          </p:cNvPr>
          <p:cNvSpPr>
            <a:spLocks noGrp="1"/>
          </p:cNvSpPr>
          <p:nvPr>
            <p:ph type="body" sz="quarter" idx="11"/>
          </p:nvPr>
        </p:nvSpPr>
        <p:spPr>
          <a:xfrm>
            <a:off x="238307" y="949764"/>
            <a:ext cx="8815885" cy="3755443"/>
          </a:xfrm>
        </p:spPr>
        <p:txBody>
          <a:bodyPr>
            <a:normAutofit/>
          </a:bodyPr>
          <a:lstStyle/>
          <a:p>
            <a:pPr>
              <a:buFont typeface="Wingdings" panose="05000000000000000000" pitchFamily="2" charset="2"/>
              <a:buChar char="Ø"/>
            </a:pPr>
            <a:r>
              <a:rPr lang="en-IN" altLang="ko-KR" dirty="0"/>
              <a:t>Appointment letters – </a:t>
            </a:r>
            <a:r>
              <a:rPr lang="en-IN" altLang="ko-KR" dirty="0">
                <a:solidFill>
                  <a:srgbClr val="F26629"/>
                </a:solidFill>
              </a:rPr>
              <a:t>3 months </a:t>
            </a:r>
            <a:r>
              <a:rPr lang="en-IN" altLang="ko-KR" dirty="0"/>
              <a:t>of Rule (Wage Structure )</a:t>
            </a:r>
          </a:p>
          <a:p>
            <a:pPr lvl="0">
              <a:buFont typeface="Wingdings" panose="05000000000000000000" pitchFamily="2" charset="2"/>
              <a:buChar char="Ø"/>
            </a:pPr>
            <a:r>
              <a:rPr lang="en-IN" altLang="ko-KR" dirty="0"/>
              <a:t>Update registration in Shram Suvidha Portal.</a:t>
            </a:r>
          </a:p>
          <a:p>
            <a:pPr lvl="0">
              <a:buFont typeface="Wingdings" panose="05000000000000000000" pitchFamily="2" charset="2"/>
              <a:buChar char="Ø"/>
            </a:pPr>
            <a:r>
              <a:rPr lang="en-IN" altLang="ko-KR" dirty="0"/>
              <a:t>Conduct an annual health check-up-  </a:t>
            </a:r>
            <a:r>
              <a:rPr lang="en-IN" altLang="ko-KR" dirty="0">
                <a:solidFill>
                  <a:srgbClr val="F26629"/>
                </a:solidFill>
              </a:rPr>
              <a:t>4 months </a:t>
            </a:r>
            <a:r>
              <a:rPr lang="en-IN" altLang="ko-KR" dirty="0"/>
              <a:t>of Calander year </a:t>
            </a:r>
          </a:p>
          <a:p>
            <a:pPr lvl="0">
              <a:buFont typeface="Wingdings" panose="05000000000000000000" pitchFamily="2" charset="2"/>
              <a:buChar char="Ø"/>
            </a:pPr>
            <a:r>
              <a:rPr lang="en-IN" altLang="ko-KR" dirty="0"/>
              <a:t>Safety Committee (500/250/100)/ Welfare officers  (250 workers – Mine, Plantation, Factory )</a:t>
            </a:r>
          </a:p>
          <a:p>
            <a:pPr lvl="0">
              <a:buFont typeface="Wingdings" panose="05000000000000000000" pitchFamily="2" charset="2"/>
              <a:buChar char="Ø"/>
            </a:pPr>
            <a:r>
              <a:rPr lang="en-IN" altLang="ko-KR" dirty="0"/>
              <a:t>Review of contract worker  &amp; core activities.</a:t>
            </a:r>
          </a:p>
          <a:p>
            <a:pPr lvl="1">
              <a:buFont typeface="Wingdings" panose="05000000000000000000" pitchFamily="2" charset="2"/>
              <a:buChar char="Ø"/>
            </a:pPr>
            <a:r>
              <a:rPr lang="en-IN" sz="1200" dirty="0"/>
              <a:t>Welfare facilities  - Crèche – new threshold 50 workers </a:t>
            </a:r>
          </a:p>
          <a:p>
            <a:pPr lvl="1">
              <a:buFont typeface="Wingdings" panose="05000000000000000000" pitchFamily="2" charset="2"/>
              <a:buChar char="Ø"/>
            </a:pPr>
            <a:r>
              <a:rPr lang="en-IN" sz="1200" dirty="0"/>
              <a:t>contractors who have a valid license</a:t>
            </a:r>
          </a:p>
          <a:p>
            <a:pPr lvl="1">
              <a:buFont typeface="Wingdings" panose="05000000000000000000" pitchFamily="2" charset="2"/>
              <a:buChar char="Ø"/>
            </a:pPr>
            <a:r>
              <a:rPr lang="en-IN" sz="1200" dirty="0"/>
              <a:t>Disbursement of wages by the CL.</a:t>
            </a:r>
          </a:p>
          <a:p>
            <a:r>
              <a:rPr lang="en-US" altLang="ko-KR" dirty="0"/>
              <a:t>Compliance manual / Policy – mapping provisions – new formats of registers, wage slips </a:t>
            </a:r>
            <a:r>
              <a:rPr lang="en-US" altLang="ko-KR" dirty="0" err="1"/>
              <a:t>etc</a:t>
            </a:r>
            <a:endParaRPr lang="en-US" altLang="ko-KR" dirty="0"/>
          </a:p>
          <a:p>
            <a:pPr lvl="1"/>
            <a:r>
              <a:rPr lang="en-US" altLang="ko-KR" sz="1200" dirty="0"/>
              <a:t>Annual Leave with wages (180), Overtime (2x), shift working hours ;  register &amp;records </a:t>
            </a:r>
          </a:p>
          <a:p>
            <a:r>
              <a:rPr lang="en-US" altLang="ko-KR" dirty="0"/>
              <a:t>Identify types of workers (contract </a:t>
            </a:r>
            <a:r>
              <a:rPr lang="en-US" altLang="ko-KR" dirty="0" err="1"/>
              <a:t>labour</a:t>
            </a:r>
            <a:r>
              <a:rPr lang="en-US" altLang="ko-KR" dirty="0"/>
              <a:t>, inter-state etc.) – Journey allowance, Creche </a:t>
            </a:r>
            <a:r>
              <a:rPr lang="en-US" altLang="ko-KR" dirty="0" err="1"/>
              <a:t>etc</a:t>
            </a:r>
            <a:endParaRPr lang="en-US" altLang="ko-KR" dirty="0"/>
          </a:p>
          <a:p>
            <a:r>
              <a:rPr lang="en-US" altLang="ko-KR" dirty="0"/>
              <a:t>Adapt to digital approach (</a:t>
            </a:r>
            <a:r>
              <a:rPr lang="en-US" altLang="ko-KR" dirty="0" err="1"/>
              <a:t>eg</a:t>
            </a:r>
            <a:r>
              <a:rPr lang="en-US" altLang="ko-KR" dirty="0"/>
              <a:t>: banking facility for wages)</a:t>
            </a:r>
          </a:p>
          <a:p>
            <a:endParaRPr lang="en-US" altLang="ko-KR" dirty="0"/>
          </a:p>
          <a:p>
            <a:endParaRPr lang="en-IN" dirty="0"/>
          </a:p>
        </p:txBody>
      </p:sp>
      <p:sp>
        <p:nvSpPr>
          <p:cNvPr id="3" name="Text Placeholder 2">
            <a:extLst>
              <a:ext uri="{FF2B5EF4-FFF2-40B4-BE49-F238E27FC236}">
                <a16:creationId xmlns:a16="http://schemas.microsoft.com/office/drawing/2014/main" id="{421AA4C1-96E1-77E6-6154-21AFBC519744}"/>
              </a:ext>
            </a:extLst>
          </p:cNvPr>
          <p:cNvSpPr>
            <a:spLocks noGrp="1"/>
          </p:cNvSpPr>
          <p:nvPr>
            <p:ph type="body" sz="quarter" idx="13"/>
          </p:nvPr>
        </p:nvSpPr>
        <p:spPr/>
        <p:txBody>
          <a:bodyPr/>
          <a:lstStyle/>
          <a:p>
            <a:r>
              <a:rPr lang="en-US"/>
              <a:t>IMMEDIATE ACTIONS TO BE TAKEN BY EMPLOYERS</a:t>
            </a:r>
            <a:endParaRPr lang="en-IN"/>
          </a:p>
          <a:p>
            <a:endParaRPr lang="en-IN"/>
          </a:p>
        </p:txBody>
      </p:sp>
    </p:spTree>
    <p:extLst>
      <p:ext uri="{BB962C8B-B14F-4D97-AF65-F5344CB8AC3E}">
        <p14:creationId xmlns:p14="http://schemas.microsoft.com/office/powerpoint/2010/main" val="32606100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081064-0E03-E044-9E17-052E94932B23}"/>
              </a:ext>
            </a:extLst>
          </p:cNvPr>
          <p:cNvSpPr>
            <a:spLocks noGrp="1"/>
          </p:cNvSpPr>
          <p:nvPr>
            <p:ph type="body" sz="quarter" idx="12"/>
          </p:nvPr>
        </p:nvSpPr>
        <p:spPr/>
        <p:txBody>
          <a:bodyPr/>
          <a:lstStyle/>
          <a:p>
            <a:r>
              <a:rPr lang="en-US"/>
              <a:t>Industrial Relations Code</a:t>
            </a:r>
          </a:p>
        </p:txBody>
      </p:sp>
      <p:pic>
        <p:nvPicPr>
          <p:cNvPr id="3" name="Picture 2">
            <a:extLst>
              <a:ext uri="{FF2B5EF4-FFF2-40B4-BE49-F238E27FC236}">
                <a16:creationId xmlns:a16="http://schemas.microsoft.com/office/drawing/2014/main" id="{C7CEE132-7465-4B6A-73E9-6FFB580CE1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611" y="133604"/>
            <a:ext cx="2527271" cy="567436"/>
          </a:xfrm>
          <a:prstGeom prst="rect">
            <a:avLst/>
          </a:prstGeom>
        </p:spPr>
      </p:pic>
    </p:spTree>
    <p:extLst>
      <p:ext uri="{BB962C8B-B14F-4D97-AF65-F5344CB8AC3E}">
        <p14:creationId xmlns:p14="http://schemas.microsoft.com/office/powerpoint/2010/main" val="28822604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B3597C2-56B4-C44C-AE4C-55E4D1DFAE07}"/>
              </a:ext>
            </a:extLst>
          </p:cNvPr>
          <p:cNvSpPr>
            <a:spLocks noGrp="1"/>
          </p:cNvSpPr>
          <p:nvPr>
            <p:ph type="body" sz="quarter" idx="13"/>
          </p:nvPr>
        </p:nvSpPr>
        <p:spPr/>
        <p:txBody>
          <a:bodyPr/>
          <a:lstStyle/>
          <a:p>
            <a:r>
              <a:rPr lang="en-US"/>
              <a:t>LAWS SUBSUMED</a:t>
            </a:r>
          </a:p>
        </p:txBody>
      </p:sp>
      <p:sp>
        <p:nvSpPr>
          <p:cNvPr id="4" name="TextBox 3">
            <a:extLst>
              <a:ext uri="{FF2B5EF4-FFF2-40B4-BE49-F238E27FC236}">
                <a16:creationId xmlns:a16="http://schemas.microsoft.com/office/drawing/2014/main" id="{A286E228-CD27-8D43-8822-5DE00F5026FA}"/>
              </a:ext>
            </a:extLst>
          </p:cNvPr>
          <p:cNvSpPr txBox="1"/>
          <p:nvPr/>
        </p:nvSpPr>
        <p:spPr>
          <a:xfrm>
            <a:off x="754753" y="2896649"/>
            <a:ext cx="1914307" cy="523220"/>
          </a:xfrm>
          <a:prstGeom prst="rect">
            <a:avLst/>
          </a:prstGeom>
          <a:noFill/>
        </p:spPr>
        <p:txBody>
          <a:bodyPr wrap="non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400" b="1" i="0" u="none" strike="noStrike" kern="1200" cap="all" spc="0" normalizeH="0" baseline="0" noProof="0">
                <a:ln>
                  <a:noFill/>
                </a:ln>
                <a:solidFill>
                  <a:srgbClr val="44BB8A"/>
                </a:solidFill>
                <a:effectLst/>
                <a:uLnTx/>
                <a:uFillTx/>
                <a:latin typeface="Kobern DemiBold" pitchFamily="2" charset="77"/>
                <a:cs typeface="+mn-cs"/>
              </a:rPr>
              <a:t>The Trade Unions </a:t>
            </a:r>
            <a:br>
              <a:rPr kumimoji="0" lang="en-US" sz="1400" b="1" i="0" u="none" strike="noStrike" kern="1200" cap="all" spc="0" normalizeH="0" baseline="0" noProof="0">
                <a:ln>
                  <a:noFill/>
                </a:ln>
                <a:solidFill>
                  <a:srgbClr val="44BB8A"/>
                </a:solidFill>
                <a:effectLst/>
                <a:uLnTx/>
                <a:uFillTx/>
                <a:latin typeface="Kobern DemiBold" pitchFamily="2" charset="77"/>
                <a:cs typeface="+mn-cs"/>
              </a:rPr>
            </a:br>
            <a:r>
              <a:rPr kumimoji="0" lang="en-US" sz="1400" b="1" i="0" u="none" strike="noStrike" kern="1200" cap="all" spc="0" normalizeH="0" baseline="0" noProof="0">
                <a:ln>
                  <a:noFill/>
                </a:ln>
                <a:solidFill>
                  <a:srgbClr val="44BB8A"/>
                </a:solidFill>
                <a:effectLst/>
                <a:uLnTx/>
                <a:uFillTx/>
                <a:latin typeface="Kobern DemiBold" pitchFamily="2" charset="77"/>
                <a:cs typeface="+mn-cs"/>
              </a:rPr>
              <a:t>Act, 1926</a:t>
            </a:r>
          </a:p>
        </p:txBody>
      </p:sp>
      <p:sp>
        <p:nvSpPr>
          <p:cNvPr id="5" name="Rectangle 4">
            <a:extLst>
              <a:ext uri="{FF2B5EF4-FFF2-40B4-BE49-F238E27FC236}">
                <a16:creationId xmlns:a16="http://schemas.microsoft.com/office/drawing/2014/main" id="{756F8F10-D407-8045-99B2-3CF58DB1E720}"/>
              </a:ext>
            </a:extLst>
          </p:cNvPr>
          <p:cNvSpPr/>
          <p:nvPr/>
        </p:nvSpPr>
        <p:spPr>
          <a:xfrm>
            <a:off x="654812" y="2000147"/>
            <a:ext cx="2139188" cy="1870814"/>
          </a:xfrm>
          <a:prstGeom prst="rect">
            <a:avLst/>
          </a:prstGeom>
          <a:noFill/>
          <a:ln w="952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mn-cs"/>
            </a:endParaRPr>
          </a:p>
        </p:txBody>
      </p:sp>
      <p:sp>
        <p:nvSpPr>
          <p:cNvPr id="6" name="Oval 5">
            <a:extLst>
              <a:ext uri="{FF2B5EF4-FFF2-40B4-BE49-F238E27FC236}">
                <a16:creationId xmlns:a16="http://schemas.microsoft.com/office/drawing/2014/main" id="{D489D87D-BFFA-F74D-BA3D-6B6B0CB7240F}"/>
              </a:ext>
            </a:extLst>
          </p:cNvPr>
          <p:cNvSpPr>
            <a:spLocks noChangeAspect="1"/>
          </p:cNvSpPr>
          <p:nvPr/>
        </p:nvSpPr>
        <p:spPr>
          <a:xfrm>
            <a:off x="1138162" y="1368455"/>
            <a:ext cx="1091606" cy="1091618"/>
          </a:xfrm>
          <a:prstGeom prst="ellipse">
            <a:avLst/>
          </a:prstGeom>
          <a:solidFill>
            <a:srgbClr val="44BB8A"/>
          </a:solid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mn-cs"/>
            </a:endParaRPr>
          </a:p>
        </p:txBody>
      </p:sp>
      <p:sp>
        <p:nvSpPr>
          <p:cNvPr id="10" name="TextBox 9">
            <a:extLst>
              <a:ext uri="{FF2B5EF4-FFF2-40B4-BE49-F238E27FC236}">
                <a16:creationId xmlns:a16="http://schemas.microsoft.com/office/drawing/2014/main" id="{D33DC380-0BC9-A44E-B06F-1F35FAAFE34A}"/>
              </a:ext>
            </a:extLst>
          </p:cNvPr>
          <p:cNvSpPr txBox="1"/>
          <p:nvPr/>
        </p:nvSpPr>
        <p:spPr>
          <a:xfrm>
            <a:off x="3668826" y="2681206"/>
            <a:ext cx="1806905" cy="954107"/>
          </a:xfrm>
          <a:prstGeom prst="rect">
            <a:avLst/>
          </a:prstGeom>
          <a:noFill/>
        </p:spPr>
        <p:txBody>
          <a:bodyPr wrap="non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400" b="1" i="0" u="none" strike="noStrike" kern="1200" cap="all" spc="0" normalizeH="0" baseline="0" noProof="0">
                <a:ln>
                  <a:noFill/>
                </a:ln>
                <a:solidFill>
                  <a:srgbClr val="F2A436"/>
                </a:solidFill>
                <a:effectLst/>
                <a:uLnTx/>
                <a:uFillTx/>
                <a:latin typeface="Kobern DemiBold" pitchFamily="2" charset="77"/>
                <a:cs typeface="+mn-cs"/>
              </a:rPr>
              <a:t>The Industrial </a:t>
            </a:r>
            <a:br>
              <a:rPr kumimoji="0" lang="en-US" sz="1400" b="1" i="0" u="none" strike="noStrike" kern="1200" cap="all" spc="0" normalizeH="0" baseline="0" noProof="0">
                <a:ln>
                  <a:noFill/>
                </a:ln>
                <a:solidFill>
                  <a:srgbClr val="F2A436"/>
                </a:solidFill>
                <a:effectLst/>
                <a:uLnTx/>
                <a:uFillTx/>
                <a:latin typeface="Kobern DemiBold" pitchFamily="2" charset="77"/>
                <a:cs typeface="+mn-cs"/>
              </a:rPr>
            </a:br>
            <a:r>
              <a:rPr kumimoji="0" lang="en-US" sz="1400" b="1" i="0" u="none" strike="noStrike" kern="1200" cap="all" spc="0" normalizeH="0" baseline="0" noProof="0">
                <a:ln>
                  <a:noFill/>
                </a:ln>
                <a:solidFill>
                  <a:srgbClr val="F2A436"/>
                </a:solidFill>
                <a:effectLst/>
                <a:uLnTx/>
                <a:uFillTx/>
                <a:latin typeface="Kobern DemiBold" pitchFamily="2" charset="77"/>
                <a:cs typeface="+mn-cs"/>
              </a:rPr>
              <a:t>Employment </a:t>
            </a:r>
            <a:br>
              <a:rPr kumimoji="0" lang="en-US" sz="1400" b="1" i="0" u="none" strike="noStrike" kern="1200" cap="all" spc="0" normalizeH="0" baseline="0" noProof="0">
                <a:ln>
                  <a:noFill/>
                </a:ln>
                <a:solidFill>
                  <a:srgbClr val="F2A436"/>
                </a:solidFill>
                <a:effectLst/>
                <a:uLnTx/>
                <a:uFillTx/>
                <a:latin typeface="Kobern DemiBold" pitchFamily="2" charset="77"/>
                <a:cs typeface="+mn-cs"/>
              </a:rPr>
            </a:br>
            <a:r>
              <a:rPr kumimoji="0" lang="en-US" sz="1400" b="1" i="0" u="none" strike="noStrike" kern="1200" cap="all" spc="0" normalizeH="0" baseline="0" noProof="0">
                <a:ln>
                  <a:noFill/>
                </a:ln>
                <a:solidFill>
                  <a:srgbClr val="F2A436"/>
                </a:solidFill>
                <a:effectLst/>
                <a:uLnTx/>
                <a:uFillTx/>
                <a:latin typeface="Kobern DemiBold" pitchFamily="2" charset="77"/>
                <a:cs typeface="+mn-cs"/>
              </a:rPr>
              <a:t>(Standing </a:t>
            </a:r>
            <a:br>
              <a:rPr kumimoji="0" lang="en-US" sz="1400" b="1" i="0" u="none" strike="noStrike" kern="1200" cap="all" spc="0" normalizeH="0" baseline="0" noProof="0">
                <a:ln>
                  <a:noFill/>
                </a:ln>
                <a:solidFill>
                  <a:srgbClr val="F2A436"/>
                </a:solidFill>
                <a:effectLst/>
                <a:uLnTx/>
                <a:uFillTx/>
                <a:latin typeface="Kobern DemiBold" pitchFamily="2" charset="77"/>
                <a:cs typeface="+mn-cs"/>
              </a:rPr>
            </a:br>
            <a:r>
              <a:rPr kumimoji="0" lang="en-US" sz="1400" b="1" i="0" u="none" strike="noStrike" kern="1200" cap="all" spc="0" normalizeH="0" baseline="0" noProof="0">
                <a:ln>
                  <a:noFill/>
                </a:ln>
                <a:solidFill>
                  <a:srgbClr val="F2A436"/>
                </a:solidFill>
                <a:effectLst/>
                <a:uLnTx/>
                <a:uFillTx/>
                <a:latin typeface="Kobern DemiBold" pitchFamily="2" charset="77"/>
                <a:cs typeface="+mn-cs"/>
              </a:rPr>
              <a:t>Orders) Act, 1946</a:t>
            </a:r>
          </a:p>
        </p:txBody>
      </p:sp>
      <p:sp>
        <p:nvSpPr>
          <p:cNvPr id="11" name="Rectangle 10">
            <a:extLst>
              <a:ext uri="{FF2B5EF4-FFF2-40B4-BE49-F238E27FC236}">
                <a16:creationId xmlns:a16="http://schemas.microsoft.com/office/drawing/2014/main" id="{218DCC8E-2016-EA40-9DEF-F49A33D0697F}"/>
              </a:ext>
            </a:extLst>
          </p:cNvPr>
          <p:cNvSpPr/>
          <p:nvPr/>
        </p:nvSpPr>
        <p:spPr>
          <a:xfrm>
            <a:off x="3497208" y="2000147"/>
            <a:ext cx="2139188" cy="1870814"/>
          </a:xfrm>
          <a:prstGeom prst="rect">
            <a:avLst/>
          </a:prstGeom>
          <a:noFill/>
          <a:ln w="952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mn-cs"/>
            </a:endParaRPr>
          </a:p>
        </p:txBody>
      </p:sp>
      <p:sp>
        <p:nvSpPr>
          <p:cNvPr id="12" name="Oval 11">
            <a:extLst>
              <a:ext uri="{FF2B5EF4-FFF2-40B4-BE49-F238E27FC236}">
                <a16:creationId xmlns:a16="http://schemas.microsoft.com/office/drawing/2014/main" id="{16D05B70-884A-694C-AA10-07120F1D0DFC}"/>
              </a:ext>
            </a:extLst>
          </p:cNvPr>
          <p:cNvSpPr>
            <a:spLocks noChangeAspect="1"/>
          </p:cNvSpPr>
          <p:nvPr/>
        </p:nvSpPr>
        <p:spPr>
          <a:xfrm>
            <a:off x="3980558" y="1368455"/>
            <a:ext cx="1091606" cy="1091618"/>
          </a:xfrm>
          <a:prstGeom prst="ellipse">
            <a:avLst/>
          </a:prstGeom>
          <a:solidFill>
            <a:srgbClr val="F2A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mn-cs"/>
            </a:endParaRPr>
          </a:p>
        </p:txBody>
      </p:sp>
      <p:sp>
        <p:nvSpPr>
          <p:cNvPr id="13" name="TextBox 12">
            <a:extLst>
              <a:ext uri="{FF2B5EF4-FFF2-40B4-BE49-F238E27FC236}">
                <a16:creationId xmlns:a16="http://schemas.microsoft.com/office/drawing/2014/main" id="{4F32ACFF-9130-384F-B823-237C7CEDC899}"/>
              </a:ext>
            </a:extLst>
          </p:cNvPr>
          <p:cNvSpPr txBox="1"/>
          <p:nvPr/>
        </p:nvSpPr>
        <p:spPr>
          <a:xfrm>
            <a:off x="6700075" y="2681206"/>
            <a:ext cx="1397445" cy="954107"/>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400" b="1" i="0" u="none" strike="noStrike" kern="1200" cap="all" spc="0" normalizeH="0" baseline="0" noProof="0">
                <a:ln>
                  <a:noFill/>
                </a:ln>
                <a:solidFill>
                  <a:srgbClr val="F26629"/>
                </a:solidFill>
                <a:effectLst/>
                <a:uLnTx/>
                <a:uFillTx/>
                <a:latin typeface="Kobern DemiBold" pitchFamily="2" charset="77"/>
                <a:cs typeface="+mn-cs"/>
              </a:rPr>
              <a:t>The Industrial Disputes Act, 1947</a:t>
            </a:r>
          </a:p>
        </p:txBody>
      </p:sp>
      <p:sp>
        <p:nvSpPr>
          <p:cNvPr id="14" name="Rectangle 13">
            <a:extLst>
              <a:ext uri="{FF2B5EF4-FFF2-40B4-BE49-F238E27FC236}">
                <a16:creationId xmlns:a16="http://schemas.microsoft.com/office/drawing/2014/main" id="{B03465BB-FE78-1645-88A7-547BDA94A43C}"/>
              </a:ext>
            </a:extLst>
          </p:cNvPr>
          <p:cNvSpPr/>
          <p:nvPr/>
        </p:nvSpPr>
        <p:spPr>
          <a:xfrm>
            <a:off x="6334224" y="2000147"/>
            <a:ext cx="2139188" cy="1870814"/>
          </a:xfrm>
          <a:prstGeom prst="rect">
            <a:avLst/>
          </a:prstGeom>
          <a:noFill/>
          <a:ln w="952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mn-cs"/>
            </a:endParaRPr>
          </a:p>
        </p:txBody>
      </p:sp>
      <p:sp>
        <p:nvSpPr>
          <p:cNvPr id="15" name="Oval 14">
            <a:extLst>
              <a:ext uri="{FF2B5EF4-FFF2-40B4-BE49-F238E27FC236}">
                <a16:creationId xmlns:a16="http://schemas.microsoft.com/office/drawing/2014/main" id="{3A01C3B1-92FD-9D48-AC0B-426C9D0B05A3}"/>
              </a:ext>
            </a:extLst>
          </p:cNvPr>
          <p:cNvSpPr>
            <a:spLocks noChangeAspect="1"/>
          </p:cNvSpPr>
          <p:nvPr/>
        </p:nvSpPr>
        <p:spPr>
          <a:xfrm>
            <a:off x="6817574" y="1368455"/>
            <a:ext cx="1091606" cy="1091618"/>
          </a:xfrm>
          <a:prstGeom prst="ellipse">
            <a:avLst/>
          </a:prstGeom>
          <a:solidFill>
            <a:srgbClr val="F26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mn-cs"/>
            </a:endParaRPr>
          </a:p>
        </p:txBody>
      </p:sp>
      <p:cxnSp>
        <p:nvCxnSpPr>
          <p:cNvPr id="16" name="Straight Connector 15">
            <a:extLst>
              <a:ext uri="{FF2B5EF4-FFF2-40B4-BE49-F238E27FC236}">
                <a16:creationId xmlns:a16="http://schemas.microsoft.com/office/drawing/2014/main" id="{9BCD6B80-E2C5-D24D-933F-C72EE2206D47}"/>
              </a:ext>
            </a:extLst>
          </p:cNvPr>
          <p:cNvCxnSpPr>
            <a:cxnSpLocks/>
          </p:cNvCxnSpPr>
          <p:nvPr/>
        </p:nvCxnSpPr>
        <p:spPr>
          <a:xfrm>
            <a:off x="636452" y="4322052"/>
            <a:ext cx="7871097" cy="0"/>
          </a:xfrm>
          <a:prstGeom prst="line">
            <a:avLst/>
          </a:prstGeom>
          <a:ln w="12700">
            <a:solidFill>
              <a:schemeClr val="bg1">
                <a:lumMod val="85000"/>
              </a:schemeClr>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40D112F-F977-4546-AFC5-DEE5D50BDD4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48851" y="1511424"/>
            <a:ext cx="905120" cy="844302"/>
          </a:xfrm>
          <a:prstGeom prst="rect">
            <a:avLst/>
          </a:prstGeom>
        </p:spPr>
      </p:pic>
      <p:pic>
        <p:nvPicPr>
          <p:cNvPr id="17" name="Picture 16">
            <a:extLst>
              <a:ext uri="{FF2B5EF4-FFF2-40B4-BE49-F238E27FC236}">
                <a16:creationId xmlns:a16="http://schemas.microsoft.com/office/drawing/2014/main" id="{9D01B0B8-7076-444E-9F25-DF0A3B7AA6B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067944" y="1460624"/>
            <a:ext cx="905120" cy="844301"/>
          </a:xfrm>
          <a:prstGeom prst="rect">
            <a:avLst/>
          </a:prstGeom>
        </p:spPr>
      </p:pic>
      <p:pic>
        <p:nvPicPr>
          <p:cNvPr id="18" name="Picture 17">
            <a:extLst>
              <a:ext uri="{FF2B5EF4-FFF2-40B4-BE49-F238E27FC236}">
                <a16:creationId xmlns:a16="http://schemas.microsoft.com/office/drawing/2014/main" id="{26462BBA-31A6-CF44-8E6C-2BAB5AEE31A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884723" y="1452157"/>
            <a:ext cx="905119" cy="844301"/>
          </a:xfrm>
          <a:prstGeom prst="rect">
            <a:avLst/>
          </a:prstGeom>
        </p:spPr>
      </p:pic>
    </p:spTree>
    <p:extLst>
      <p:ext uri="{BB962C8B-B14F-4D97-AF65-F5344CB8AC3E}">
        <p14:creationId xmlns:p14="http://schemas.microsoft.com/office/powerpoint/2010/main" val="4322620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B3597C2-56B4-C44C-AE4C-55E4D1DFAE07}"/>
              </a:ext>
            </a:extLst>
          </p:cNvPr>
          <p:cNvSpPr>
            <a:spLocks noGrp="1"/>
          </p:cNvSpPr>
          <p:nvPr>
            <p:ph type="body" sz="quarter" idx="13"/>
          </p:nvPr>
        </p:nvSpPr>
        <p:spPr/>
        <p:txBody>
          <a:bodyPr/>
          <a:lstStyle/>
          <a:p>
            <a:r>
              <a:rPr lang="en-US"/>
              <a:t>APPLICABILITY</a:t>
            </a:r>
          </a:p>
        </p:txBody>
      </p:sp>
      <p:sp>
        <p:nvSpPr>
          <p:cNvPr id="21" name="Text Placeholder 1">
            <a:extLst>
              <a:ext uri="{FF2B5EF4-FFF2-40B4-BE49-F238E27FC236}">
                <a16:creationId xmlns:a16="http://schemas.microsoft.com/office/drawing/2014/main" id="{216B6435-64A1-43E1-A17F-FABFDEB2D0A1}"/>
              </a:ext>
            </a:extLst>
          </p:cNvPr>
          <p:cNvSpPr>
            <a:spLocks noGrp="1"/>
          </p:cNvSpPr>
          <p:nvPr>
            <p:ph type="body" sz="quarter" idx="11"/>
          </p:nvPr>
        </p:nvSpPr>
        <p:spPr>
          <a:xfrm>
            <a:off x="308683" y="1047311"/>
            <a:ext cx="8342166" cy="3755443"/>
          </a:xfrm>
        </p:spPr>
        <p:txBody>
          <a:bodyPr/>
          <a:lstStyle/>
          <a:p>
            <a:r>
              <a:rPr lang="en-IN" altLang="ko-KR" sz="1800"/>
              <a:t>Broadly it deals with the following:</a:t>
            </a:r>
          </a:p>
        </p:txBody>
      </p:sp>
      <p:grpSp>
        <p:nvGrpSpPr>
          <p:cNvPr id="4" name="Group 3">
            <a:extLst>
              <a:ext uri="{FF2B5EF4-FFF2-40B4-BE49-F238E27FC236}">
                <a16:creationId xmlns:a16="http://schemas.microsoft.com/office/drawing/2014/main" id="{5910B060-7E4D-4CE9-9904-D84C24D62983}"/>
              </a:ext>
            </a:extLst>
          </p:cNvPr>
          <p:cNvGrpSpPr/>
          <p:nvPr/>
        </p:nvGrpSpPr>
        <p:grpSpPr>
          <a:xfrm>
            <a:off x="308683" y="1727868"/>
            <a:ext cx="8558777" cy="3074886"/>
            <a:chOff x="107103" y="1447336"/>
            <a:chExt cx="8558777" cy="3074886"/>
          </a:xfrm>
        </p:grpSpPr>
        <p:cxnSp>
          <p:nvCxnSpPr>
            <p:cNvPr id="5" name="Straight Connector 4">
              <a:extLst>
                <a:ext uri="{FF2B5EF4-FFF2-40B4-BE49-F238E27FC236}">
                  <a16:creationId xmlns:a16="http://schemas.microsoft.com/office/drawing/2014/main" id="{CF2D39F0-1F85-491B-B786-8853862D3C65}"/>
                </a:ext>
              </a:extLst>
            </p:cNvPr>
            <p:cNvCxnSpPr>
              <a:cxnSpLocks/>
            </p:cNvCxnSpPr>
            <p:nvPr/>
          </p:nvCxnSpPr>
          <p:spPr>
            <a:xfrm>
              <a:off x="541383" y="2818372"/>
              <a:ext cx="7871097" cy="0"/>
            </a:xfrm>
            <a:prstGeom prst="line">
              <a:avLst/>
            </a:prstGeom>
            <a:ln w="12700">
              <a:solidFill>
                <a:schemeClr val="bg1">
                  <a:lumMod val="85000"/>
                </a:schemeClr>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05D182F-BD6A-46E0-8129-AA537C064F59}"/>
                </a:ext>
              </a:extLst>
            </p:cNvPr>
            <p:cNvCxnSpPr>
              <a:cxnSpLocks/>
            </p:cNvCxnSpPr>
            <p:nvPr/>
          </p:nvCxnSpPr>
          <p:spPr>
            <a:xfrm flipV="1">
              <a:off x="1404983" y="2316480"/>
              <a:ext cx="0" cy="426710"/>
            </a:xfrm>
            <a:prstGeom prst="line">
              <a:avLst/>
            </a:prstGeom>
            <a:ln w="12700">
              <a:solidFill>
                <a:schemeClr val="bg1">
                  <a:lumMod val="8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290D7BD-9ABB-494F-A9EF-376B1F479C02}"/>
                </a:ext>
              </a:extLst>
            </p:cNvPr>
            <p:cNvCxnSpPr>
              <a:cxnSpLocks/>
            </p:cNvCxnSpPr>
            <p:nvPr/>
          </p:nvCxnSpPr>
          <p:spPr>
            <a:xfrm flipV="1">
              <a:off x="4325496" y="2982525"/>
              <a:ext cx="0" cy="426710"/>
            </a:xfrm>
            <a:prstGeom prst="line">
              <a:avLst/>
            </a:prstGeom>
            <a:ln w="12700">
              <a:solidFill>
                <a:schemeClr val="bg1">
                  <a:lumMod val="8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089DCA5-4476-4444-814B-7148A2740F58}"/>
                </a:ext>
              </a:extLst>
            </p:cNvPr>
            <p:cNvCxnSpPr>
              <a:cxnSpLocks/>
            </p:cNvCxnSpPr>
            <p:nvPr/>
          </p:nvCxnSpPr>
          <p:spPr>
            <a:xfrm flipV="1">
              <a:off x="7246456" y="2316480"/>
              <a:ext cx="0" cy="426710"/>
            </a:xfrm>
            <a:prstGeom prst="line">
              <a:avLst/>
            </a:prstGeom>
            <a:ln w="12700">
              <a:solidFill>
                <a:schemeClr val="bg1">
                  <a:lumMod val="8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406191EB-C6B0-49E1-8B47-99ADFD184923}"/>
                </a:ext>
              </a:extLst>
            </p:cNvPr>
            <p:cNvSpPr>
              <a:spLocks noChangeAspect="1"/>
            </p:cNvSpPr>
            <p:nvPr/>
          </p:nvSpPr>
          <p:spPr>
            <a:xfrm>
              <a:off x="4169431" y="2657453"/>
              <a:ext cx="322098" cy="322102"/>
            </a:xfrm>
            <a:prstGeom prst="ellipse">
              <a:avLst/>
            </a:prstGeom>
            <a:solidFill>
              <a:srgbClr val="F4A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mn-cs"/>
              </a:endParaRPr>
            </a:p>
          </p:txBody>
        </p:sp>
        <p:sp>
          <p:nvSpPr>
            <p:cNvPr id="10" name="Oval 9">
              <a:extLst>
                <a:ext uri="{FF2B5EF4-FFF2-40B4-BE49-F238E27FC236}">
                  <a16:creationId xmlns:a16="http://schemas.microsoft.com/office/drawing/2014/main" id="{E521A126-4ED2-446D-873A-DB44F4DCFFB9}"/>
                </a:ext>
              </a:extLst>
            </p:cNvPr>
            <p:cNvSpPr>
              <a:spLocks noChangeAspect="1"/>
            </p:cNvSpPr>
            <p:nvPr/>
          </p:nvSpPr>
          <p:spPr>
            <a:xfrm>
              <a:off x="7092280" y="2657453"/>
              <a:ext cx="322098" cy="32210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mn-cs"/>
              </a:endParaRPr>
            </a:p>
          </p:txBody>
        </p:sp>
        <p:sp>
          <p:nvSpPr>
            <p:cNvPr id="11" name="Oval 10">
              <a:extLst>
                <a:ext uri="{FF2B5EF4-FFF2-40B4-BE49-F238E27FC236}">
                  <a16:creationId xmlns:a16="http://schemas.microsoft.com/office/drawing/2014/main" id="{29948B12-16DB-40FE-A890-592D68D05C01}"/>
                </a:ext>
              </a:extLst>
            </p:cNvPr>
            <p:cNvSpPr>
              <a:spLocks noChangeAspect="1"/>
            </p:cNvSpPr>
            <p:nvPr/>
          </p:nvSpPr>
          <p:spPr>
            <a:xfrm>
              <a:off x="1246583" y="2647665"/>
              <a:ext cx="322098" cy="322102"/>
            </a:xfrm>
            <a:prstGeom prst="ellipse">
              <a:avLst/>
            </a:prstGeom>
            <a:solidFill>
              <a:srgbClr val="14A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mn-cs"/>
              </a:endParaRPr>
            </a:p>
          </p:txBody>
        </p:sp>
        <p:sp>
          <p:nvSpPr>
            <p:cNvPr id="12" name="Rectangle 11">
              <a:extLst>
                <a:ext uri="{FF2B5EF4-FFF2-40B4-BE49-F238E27FC236}">
                  <a16:creationId xmlns:a16="http://schemas.microsoft.com/office/drawing/2014/main" id="{B98630A1-7103-41CC-B859-6F2E9F552EC5}"/>
                </a:ext>
              </a:extLst>
            </p:cNvPr>
            <p:cNvSpPr/>
            <p:nvPr/>
          </p:nvSpPr>
          <p:spPr>
            <a:xfrm>
              <a:off x="107103" y="1477041"/>
              <a:ext cx="3134183" cy="1200329"/>
            </a:xfrm>
            <a:prstGeom prst="rect">
              <a:avLst/>
            </a:prstGeom>
          </p:spPr>
          <p:txBody>
            <a:bodyPr wrap="square">
              <a:spAutoFit/>
            </a:bodyPr>
            <a:lstStyle/>
            <a:p>
              <a:pPr marL="0" marR="0" lvl="0" indent="0" algn="just" defTabSz="914400" rtl="0" eaLnBrk="1" fontAlgn="auto" latinLnBrk="1" hangingPunct="1">
                <a:lnSpc>
                  <a:spcPct val="100000"/>
                </a:lnSpc>
                <a:spcBef>
                  <a:spcPts val="0"/>
                </a:spcBef>
                <a:spcAft>
                  <a:spcPts val="0"/>
                </a:spcAft>
                <a:buClrTx/>
                <a:buSzTx/>
                <a:buFontTx/>
                <a:buNone/>
                <a:tabLst/>
                <a:defRPr/>
              </a:pPr>
              <a:r>
                <a:rPr kumimoji="0" lang="en-IN" altLang="ko-KR" sz="1800" b="1" i="0" u="none" strike="noStrike" kern="1200" cap="none" spc="0" normalizeH="0" baseline="0" noProof="0">
                  <a:ln>
                    <a:noFill/>
                  </a:ln>
                  <a:solidFill>
                    <a:srgbClr val="00ABBD"/>
                  </a:solidFill>
                  <a:effectLst/>
                  <a:uLnTx/>
                  <a:uFillTx/>
                  <a:latin typeface="Kobern ExtraBold" pitchFamily="2" charset="77"/>
                  <a:cs typeface="Times New Roman" panose="02020603050405020304" pitchFamily="18" charset="0"/>
                </a:rPr>
                <a:t>Trade Unions- registration and laws relating to registered trade unions.</a:t>
              </a:r>
              <a:endParaRPr kumimoji="0" lang="en-US" sz="1800" b="1" i="0" u="none" strike="noStrike" kern="1200" cap="none" spc="0" normalizeH="0" baseline="0" noProof="0">
                <a:ln>
                  <a:noFill/>
                </a:ln>
                <a:solidFill>
                  <a:srgbClr val="00ABBD"/>
                </a:solidFill>
                <a:effectLst/>
                <a:uLnTx/>
                <a:uFillTx/>
                <a:latin typeface="Kobern ExtraBold" pitchFamily="2" charset="77"/>
                <a:cs typeface="Times New Roman" panose="02020603050405020304" pitchFamily="18" charset="0"/>
              </a:endParaRPr>
            </a:p>
            <a:p>
              <a:pPr marL="0" marR="0" lvl="0" indent="0" algn="just" defTabSz="914400" rtl="0" eaLnBrk="1" fontAlgn="auto" latinLnBrk="1"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ABBD"/>
                </a:solidFill>
                <a:effectLst/>
                <a:uLnTx/>
                <a:uFillTx/>
                <a:latin typeface="Kobern ExtraBold" pitchFamily="2" charset="77"/>
                <a:cs typeface="Times New Roman" panose="02020603050405020304" pitchFamily="18" charset="0"/>
              </a:endParaRPr>
            </a:p>
          </p:txBody>
        </p:sp>
        <p:sp>
          <p:nvSpPr>
            <p:cNvPr id="13" name="Rectangle 12">
              <a:extLst>
                <a:ext uri="{FF2B5EF4-FFF2-40B4-BE49-F238E27FC236}">
                  <a16:creationId xmlns:a16="http://schemas.microsoft.com/office/drawing/2014/main" id="{F4BECFE2-91BC-4EBA-9841-77B3A27EFB29}"/>
                </a:ext>
              </a:extLst>
            </p:cNvPr>
            <p:cNvSpPr/>
            <p:nvPr/>
          </p:nvSpPr>
          <p:spPr>
            <a:xfrm>
              <a:off x="1674195" y="3321893"/>
              <a:ext cx="5346655" cy="1200329"/>
            </a:xfrm>
            <a:prstGeom prst="rect">
              <a:avLst/>
            </a:prstGeom>
          </p:spPr>
          <p:txBody>
            <a:bodyPr wrap="non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IN" altLang="ko-KR" sz="1800" b="1" i="0" u="none" strike="noStrike" kern="1200" cap="none" spc="0" normalizeH="0" baseline="0" noProof="0">
                  <a:ln>
                    <a:noFill/>
                  </a:ln>
                  <a:solidFill>
                    <a:srgbClr val="F2A436"/>
                  </a:solidFill>
                  <a:effectLst/>
                  <a:uLnTx/>
                  <a:uFillTx/>
                  <a:latin typeface="Kobern ExtraBold" pitchFamily="2" charset="77"/>
                  <a:cs typeface="Times New Roman" panose="02020603050405020304" pitchFamily="18" charset="0"/>
                </a:rPr>
                <a:t>Standing Orders- formally defining the </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IN" altLang="ko-KR" sz="1800" b="1" i="0" u="none" strike="noStrike" kern="1200" cap="none" spc="0" normalizeH="0" baseline="0" noProof="0">
                  <a:ln>
                    <a:noFill/>
                  </a:ln>
                  <a:solidFill>
                    <a:srgbClr val="F2A436"/>
                  </a:solidFill>
                  <a:effectLst/>
                  <a:uLnTx/>
                  <a:uFillTx/>
                  <a:latin typeface="Kobern ExtraBold" pitchFamily="2" charset="77"/>
                  <a:cs typeface="Times New Roman" panose="02020603050405020304" pitchFamily="18" charset="0"/>
                </a:rPr>
                <a:t>conditions of employment in industrial establishment </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IN" altLang="ko-KR" sz="1800" b="1" i="0" u="none" strike="noStrike" kern="1200" cap="none" spc="0" normalizeH="0" baseline="0" noProof="0">
                  <a:ln>
                    <a:noFill/>
                  </a:ln>
                  <a:solidFill>
                    <a:srgbClr val="F2A436"/>
                  </a:solidFill>
                  <a:effectLst/>
                  <a:uLnTx/>
                  <a:uFillTx/>
                  <a:latin typeface="Kobern ExtraBold" pitchFamily="2" charset="77"/>
                  <a:cs typeface="Times New Roman" panose="02020603050405020304" pitchFamily="18" charset="0"/>
                </a:rPr>
                <a:t>or undertaking.</a:t>
              </a:r>
            </a:p>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2A436"/>
                </a:solidFill>
                <a:effectLst/>
                <a:uLnTx/>
                <a:uFillTx/>
                <a:latin typeface="Kobern ExtraBold" pitchFamily="2" charset="77"/>
                <a:cs typeface="Times New Roman" panose="02020603050405020304" pitchFamily="18" charset="0"/>
              </a:endParaRPr>
            </a:p>
          </p:txBody>
        </p:sp>
        <p:sp>
          <p:nvSpPr>
            <p:cNvPr id="14" name="Rectangle 13">
              <a:extLst>
                <a:ext uri="{FF2B5EF4-FFF2-40B4-BE49-F238E27FC236}">
                  <a16:creationId xmlns:a16="http://schemas.microsoft.com/office/drawing/2014/main" id="{1CD3B9C7-11C9-4FD4-9E22-2BDEF8958AEE}"/>
                </a:ext>
              </a:extLst>
            </p:cNvPr>
            <p:cNvSpPr/>
            <p:nvPr/>
          </p:nvSpPr>
          <p:spPr>
            <a:xfrm>
              <a:off x="5618104" y="1447336"/>
              <a:ext cx="3047776" cy="1200329"/>
            </a:xfrm>
            <a:prstGeom prst="rect">
              <a:avLst/>
            </a:prstGeom>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IN" altLang="ko-KR" sz="1800" b="1" i="0" u="none" strike="noStrike" kern="1200" cap="none" spc="0" normalizeH="0" baseline="0" noProof="0">
                  <a:ln>
                    <a:noFill/>
                  </a:ln>
                  <a:solidFill>
                    <a:srgbClr val="FFFFFF">
                      <a:lumMod val="85000"/>
                    </a:srgbClr>
                  </a:solidFill>
                  <a:effectLst/>
                  <a:uLnTx/>
                  <a:uFillTx/>
                  <a:latin typeface="Kobern ExtraBold" pitchFamily="2" charset="77"/>
                  <a:cs typeface="Times New Roman" panose="02020603050405020304" pitchFamily="18" charset="0"/>
                </a:rPr>
                <a:t>Industrial disputes- mechanism for resolution of industrial disputes.</a:t>
              </a:r>
              <a:endParaRPr kumimoji="0" lang="en-US" altLang="ko-KR" sz="1800" b="1" i="0" u="none" strike="noStrike" kern="1200" cap="none" spc="0" normalizeH="0" baseline="0" noProof="0">
                <a:ln>
                  <a:noFill/>
                </a:ln>
                <a:solidFill>
                  <a:srgbClr val="FFFFFF">
                    <a:lumMod val="85000"/>
                  </a:srgbClr>
                </a:solidFill>
                <a:effectLst/>
                <a:uLnTx/>
                <a:uFillTx/>
                <a:latin typeface="Kobern ExtraBold" pitchFamily="2" charset="77"/>
                <a:cs typeface="Times New Roman" panose="02020603050405020304" pitchFamily="18" charset="0"/>
              </a:endParaRPr>
            </a:p>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lumMod val="85000"/>
                  </a:srgbClr>
                </a:solidFill>
                <a:effectLst/>
                <a:uLnTx/>
                <a:uFillTx/>
                <a:latin typeface="Kobern ExtraBold" pitchFamily="2" charset="77"/>
                <a:cs typeface="Times New Roman" panose="02020603050405020304" pitchFamily="18" charset="0"/>
              </a:endParaRPr>
            </a:p>
          </p:txBody>
        </p:sp>
      </p:grpSp>
    </p:spTree>
    <p:extLst>
      <p:ext uri="{BB962C8B-B14F-4D97-AF65-F5344CB8AC3E}">
        <p14:creationId xmlns:p14="http://schemas.microsoft.com/office/powerpoint/2010/main" val="117809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B3597C2-56B4-C44C-AE4C-55E4D1DFAE07}"/>
              </a:ext>
            </a:extLst>
          </p:cNvPr>
          <p:cNvSpPr>
            <a:spLocks noGrp="1"/>
          </p:cNvSpPr>
          <p:nvPr>
            <p:ph type="body" sz="quarter" idx="13"/>
          </p:nvPr>
        </p:nvSpPr>
        <p:spPr/>
        <p:txBody>
          <a:bodyPr/>
          <a:lstStyle/>
          <a:p>
            <a:r>
              <a:rPr lang="en-US"/>
              <a:t>KEY CONCEPTS</a:t>
            </a:r>
          </a:p>
        </p:txBody>
      </p:sp>
      <p:sp>
        <p:nvSpPr>
          <p:cNvPr id="21" name="Text Placeholder 1">
            <a:extLst>
              <a:ext uri="{FF2B5EF4-FFF2-40B4-BE49-F238E27FC236}">
                <a16:creationId xmlns:a16="http://schemas.microsoft.com/office/drawing/2014/main" id="{216B6435-64A1-43E1-A17F-FABFDEB2D0A1}"/>
              </a:ext>
            </a:extLst>
          </p:cNvPr>
          <p:cNvSpPr>
            <a:spLocks noGrp="1"/>
          </p:cNvSpPr>
          <p:nvPr>
            <p:ph type="body" sz="quarter" idx="11"/>
          </p:nvPr>
        </p:nvSpPr>
        <p:spPr>
          <a:xfrm>
            <a:off x="238308" y="949764"/>
            <a:ext cx="8342166" cy="3755443"/>
          </a:xfrm>
        </p:spPr>
        <p:txBody>
          <a:bodyPr/>
          <a:lstStyle/>
          <a:p>
            <a:r>
              <a:rPr lang="en-US" sz="1800" b="1">
                <a:latin typeface="Kobern"/>
                <a:cs typeface="Times New Roman" panose="02020603050405020304" pitchFamily="18" charset="0"/>
              </a:rPr>
              <a:t>What is an industrial establishment?</a:t>
            </a:r>
          </a:p>
          <a:p>
            <a:pPr lvl="0"/>
            <a:endParaRPr lang="en-US" sz="1100">
              <a:latin typeface="Kobern"/>
            </a:endParaRPr>
          </a:p>
          <a:p>
            <a:pPr lvl="0" algn="just">
              <a:spcBef>
                <a:spcPts val="0"/>
              </a:spcBef>
              <a:spcAft>
                <a:spcPts val="0"/>
              </a:spcAft>
              <a:buFont typeface="Wingdings" panose="05000000000000000000" pitchFamily="2" charset="2"/>
              <a:buChar char="ü"/>
            </a:pPr>
            <a:r>
              <a:rPr lang="en-US" sz="1400">
                <a:latin typeface="Kobern"/>
                <a:cs typeface="Times New Roman" panose="02020603050405020304" pitchFamily="18" charset="0"/>
              </a:rPr>
              <a:t>Establishment or undertaking where an ‘industry’ is being carried on.</a:t>
            </a:r>
          </a:p>
          <a:p>
            <a:pPr lvl="0" algn="just">
              <a:spcBef>
                <a:spcPts val="0"/>
              </a:spcBef>
              <a:spcAft>
                <a:spcPts val="0"/>
              </a:spcAft>
              <a:buFont typeface="Wingdings" panose="05000000000000000000" pitchFamily="2" charset="2"/>
              <a:buChar char="ü"/>
            </a:pPr>
            <a:endParaRPr lang="en-US" sz="1400">
              <a:latin typeface="Kobern"/>
              <a:cs typeface="Times New Roman" panose="02020603050405020304" pitchFamily="18" charset="0"/>
            </a:endParaRPr>
          </a:p>
          <a:p>
            <a:pPr lvl="0" algn="just">
              <a:spcBef>
                <a:spcPts val="0"/>
              </a:spcBef>
              <a:spcAft>
                <a:spcPts val="0"/>
              </a:spcAft>
              <a:buFont typeface="Wingdings" panose="05000000000000000000" pitchFamily="2" charset="2"/>
              <a:buChar char="ü"/>
            </a:pPr>
            <a:r>
              <a:rPr lang="en-US" sz="1400">
                <a:latin typeface="Kobern"/>
                <a:cs typeface="Times New Roman" panose="02020603050405020304" pitchFamily="18" charset="0"/>
              </a:rPr>
              <a:t>Industry means: systematic activity carried on by co-operation between employer and worker.</a:t>
            </a:r>
          </a:p>
          <a:p>
            <a:pPr lvl="0" algn="just">
              <a:spcBef>
                <a:spcPts val="0"/>
              </a:spcBef>
              <a:spcAft>
                <a:spcPts val="0"/>
              </a:spcAft>
              <a:buFont typeface="Wingdings" panose="05000000000000000000" pitchFamily="2" charset="2"/>
              <a:buChar char="ü"/>
            </a:pPr>
            <a:endParaRPr lang="en-US" sz="1400">
              <a:latin typeface="Kobern"/>
              <a:cs typeface="Times New Roman" panose="02020603050405020304" pitchFamily="18" charset="0"/>
            </a:endParaRPr>
          </a:p>
          <a:p>
            <a:pPr lvl="0" algn="just">
              <a:spcBef>
                <a:spcPts val="0"/>
              </a:spcBef>
              <a:spcAft>
                <a:spcPts val="0"/>
              </a:spcAft>
              <a:buFont typeface="Wingdings" panose="05000000000000000000" pitchFamily="2" charset="2"/>
              <a:buChar char="ü"/>
            </a:pPr>
            <a:r>
              <a:rPr lang="en-US" sz="1400">
                <a:latin typeface="Kobern"/>
                <a:cs typeface="Times New Roman" panose="02020603050405020304" pitchFamily="18" charset="0"/>
              </a:rPr>
              <a:t>Worker can be employed directly or indirectly through any agency including a contractor.</a:t>
            </a:r>
          </a:p>
          <a:p>
            <a:pPr lvl="0" algn="just">
              <a:spcBef>
                <a:spcPts val="0"/>
              </a:spcBef>
              <a:spcAft>
                <a:spcPts val="0"/>
              </a:spcAft>
              <a:buFont typeface="Wingdings" panose="05000000000000000000" pitchFamily="2" charset="2"/>
              <a:buChar char="ü"/>
            </a:pPr>
            <a:endParaRPr lang="en-US" sz="1400" u="sng">
              <a:latin typeface="Kobern"/>
              <a:cs typeface="Times New Roman" panose="02020603050405020304" pitchFamily="18" charset="0"/>
            </a:endParaRPr>
          </a:p>
          <a:p>
            <a:pPr lvl="0" algn="just">
              <a:spcBef>
                <a:spcPts val="0"/>
              </a:spcBef>
              <a:spcAft>
                <a:spcPts val="0"/>
              </a:spcAft>
              <a:buFont typeface="Wingdings" panose="05000000000000000000" pitchFamily="2" charset="2"/>
              <a:buChar char="ü"/>
            </a:pPr>
            <a:r>
              <a:rPr lang="en-US" sz="1400" b="1" u="sng">
                <a:latin typeface="Kobern"/>
                <a:cs typeface="Times New Roman" panose="02020603050405020304" pitchFamily="18" charset="0"/>
              </a:rPr>
              <a:t>Purpose-</a:t>
            </a:r>
            <a:r>
              <a:rPr lang="en-US" sz="1400" u="sng">
                <a:latin typeface="Kobern"/>
                <a:cs typeface="Times New Roman" panose="02020603050405020304" pitchFamily="18" charset="0"/>
              </a:rPr>
              <a:t> </a:t>
            </a:r>
            <a:r>
              <a:rPr lang="en-US" sz="1400">
                <a:latin typeface="Kobern"/>
                <a:cs typeface="Times New Roman" panose="02020603050405020304" pitchFamily="18" charset="0"/>
              </a:rPr>
              <a:t>for production, supply or distribution of goods or services with a view to satisfy human wants or wishes (not spiritual or religious in nature).</a:t>
            </a:r>
          </a:p>
          <a:p>
            <a:pPr lvl="0" algn="just">
              <a:spcBef>
                <a:spcPts val="0"/>
              </a:spcBef>
              <a:spcAft>
                <a:spcPts val="0"/>
              </a:spcAft>
              <a:buFont typeface="Wingdings" panose="05000000000000000000" pitchFamily="2" charset="2"/>
              <a:buChar char="ü"/>
            </a:pPr>
            <a:endParaRPr lang="en-US" sz="1400">
              <a:latin typeface="Kobern"/>
              <a:cs typeface="Times New Roman" panose="02020603050405020304" pitchFamily="18" charset="0"/>
            </a:endParaRPr>
          </a:p>
          <a:p>
            <a:pPr lvl="0" algn="just">
              <a:spcBef>
                <a:spcPts val="0"/>
              </a:spcBef>
              <a:spcAft>
                <a:spcPts val="0"/>
              </a:spcAft>
              <a:buFont typeface="Wingdings" panose="05000000000000000000" pitchFamily="2" charset="2"/>
              <a:buChar char="ü"/>
            </a:pPr>
            <a:r>
              <a:rPr lang="en-US" sz="1400">
                <a:latin typeface="Kobern"/>
                <a:cs typeface="Times New Roman" panose="02020603050405020304" pitchFamily="18" charset="0"/>
              </a:rPr>
              <a:t>Whether or not capital invested or motive is to make any gains or profit.</a:t>
            </a:r>
          </a:p>
          <a:p>
            <a:pPr lvl="0" algn="just">
              <a:spcBef>
                <a:spcPts val="0"/>
              </a:spcBef>
              <a:spcAft>
                <a:spcPts val="0"/>
              </a:spcAft>
              <a:buFont typeface="Wingdings" panose="05000000000000000000" pitchFamily="2" charset="2"/>
              <a:buChar char="ü"/>
            </a:pPr>
            <a:endParaRPr lang="en-US" sz="1400" u="sng">
              <a:latin typeface="Kobern"/>
              <a:cs typeface="Times New Roman" panose="02020603050405020304" pitchFamily="18" charset="0"/>
            </a:endParaRPr>
          </a:p>
          <a:p>
            <a:pPr lvl="0" algn="just">
              <a:spcBef>
                <a:spcPts val="0"/>
              </a:spcBef>
              <a:spcAft>
                <a:spcPts val="0"/>
              </a:spcAft>
              <a:buFont typeface="Wingdings" panose="05000000000000000000" pitchFamily="2" charset="2"/>
              <a:buChar char="ü"/>
            </a:pPr>
            <a:r>
              <a:rPr lang="en-US" sz="1400" b="1" u="sng">
                <a:latin typeface="Kobern"/>
                <a:cs typeface="Times New Roman" panose="02020603050405020304" pitchFamily="18" charset="0"/>
              </a:rPr>
              <a:t>Exclusions- </a:t>
            </a:r>
            <a:r>
              <a:rPr lang="en-US" sz="1400">
                <a:latin typeface="Kobern"/>
                <a:cs typeface="Times New Roman" panose="02020603050405020304" pitchFamily="18" charset="0"/>
              </a:rPr>
              <a:t>charitable organizations or any activity of Government relating to sovereign functions.</a:t>
            </a:r>
          </a:p>
          <a:p>
            <a:pPr marL="457200" lvl="1" indent="0">
              <a:buNone/>
            </a:pPr>
            <a:endParaRPr lang="en-US" altLang="ko-KR" sz="1800"/>
          </a:p>
        </p:txBody>
      </p:sp>
    </p:spTree>
    <p:extLst>
      <p:ext uri="{BB962C8B-B14F-4D97-AF65-F5344CB8AC3E}">
        <p14:creationId xmlns:p14="http://schemas.microsoft.com/office/powerpoint/2010/main" val="2065618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076C75-DBED-0445-889E-D9F779730995}"/>
              </a:ext>
            </a:extLst>
          </p:cNvPr>
          <p:cNvSpPr>
            <a:spLocks noGrp="1"/>
          </p:cNvSpPr>
          <p:nvPr>
            <p:ph type="body" sz="quarter" idx="12"/>
          </p:nvPr>
        </p:nvSpPr>
        <p:spPr/>
        <p:txBody>
          <a:bodyPr/>
          <a:lstStyle/>
          <a:p>
            <a:r>
              <a:rPr lang="en-US"/>
              <a:t>Code on Wages, 2019</a:t>
            </a:r>
          </a:p>
        </p:txBody>
      </p:sp>
      <p:pic>
        <p:nvPicPr>
          <p:cNvPr id="3" name="Picture 2">
            <a:extLst>
              <a:ext uri="{FF2B5EF4-FFF2-40B4-BE49-F238E27FC236}">
                <a16:creationId xmlns:a16="http://schemas.microsoft.com/office/drawing/2014/main" id="{5A8F2677-1D3B-BACD-477F-D1C9A832DD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611" y="133604"/>
            <a:ext cx="2527271" cy="567436"/>
          </a:xfrm>
          <a:prstGeom prst="rect">
            <a:avLst/>
          </a:prstGeom>
        </p:spPr>
      </p:pic>
    </p:spTree>
    <p:extLst>
      <p:ext uri="{BB962C8B-B14F-4D97-AF65-F5344CB8AC3E}">
        <p14:creationId xmlns:p14="http://schemas.microsoft.com/office/powerpoint/2010/main" val="12000135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B0EEFD1-F70E-C043-B3A0-885FB1E0F7DA}"/>
              </a:ext>
            </a:extLst>
          </p:cNvPr>
          <p:cNvSpPr>
            <a:spLocks noGrp="1"/>
          </p:cNvSpPr>
          <p:nvPr>
            <p:ph type="body" sz="quarter" idx="13"/>
          </p:nvPr>
        </p:nvSpPr>
        <p:spPr/>
        <p:txBody>
          <a:bodyPr/>
          <a:lstStyle/>
          <a:p>
            <a:r>
              <a:rPr lang="en-US"/>
              <a:t>KEY CHANGES: Workers re-skilling fund</a:t>
            </a:r>
          </a:p>
        </p:txBody>
      </p:sp>
      <p:sp>
        <p:nvSpPr>
          <p:cNvPr id="4" name="Rounded Rectangle 3">
            <a:extLst>
              <a:ext uri="{FF2B5EF4-FFF2-40B4-BE49-F238E27FC236}">
                <a16:creationId xmlns:a16="http://schemas.microsoft.com/office/drawing/2014/main" id="{1DFD1472-EA0B-154E-8F4B-B567DDADE1BB}"/>
              </a:ext>
            </a:extLst>
          </p:cNvPr>
          <p:cNvSpPr/>
          <p:nvPr/>
        </p:nvSpPr>
        <p:spPr>
          <a:xfrm>
            <a:off x="394062" y="3209812"/>
            <a:ext cx="2537590" cy="1293168"/>
          </a:xfrm>
          <a:prstGeom prst="roundRect">
            <a:avLst>
              <a:gd name="adj" fmla="val 4412"/>
            </a:avLst>
          </a:prstGeom>
          <a:noFill/>
          <a:ln w="9525">
            <a:solidFill>
              <a:srgbClr val="DDD9C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Kobern "/>
                <a:cs typeface="+mn-cs"/>
              </a:rPr>
              <a:t>Contribution of the employer, </a:t>
            </a:r>
            <a:br>
              <a:rPr kumimoji="0" lang="en-US" sz="1200" b="1" i="0" u="none" strike="noStrike" kern="1200" cap="none" spc="0" normalizeH="0" baseline="0" noProof="0">
                <a:ln>
                  <a:noFill/>
                </a:ln>
                <a:solidFill>
                  <a:srgbClr val="FFFFFF"/>
                </a:solidFill>
                <a:effectLst/>
                <a:uLnTx/>
                <a:uFillTx/>
                <a:latin typeface="Kobern "/>
                <a:cs typeface="+mn-cs"/>
              </a:rPr>
            </a:br>
            <a:r>
              <a:rPr kumimoji="0" lang="en-US" sz="1200" b="1" i="0" u="none" strike="noStrike" kern="1200" cap="none" spc="0" normalizeH="0" baseline="0" noProof="0">
                <a:ln>
                  <a:noFill/>
                </a:ln>
                <a:solidFill>
                  <a:srgbClr val="FFFFFF"/>
                </a:solidFill>
                <a:effectLst/>
                <a:uLnTx/>
                <a:uFillTx/>
                <a:latin typeface="Kobern "/>
                <a:cs typeface="+mn-cs"/>
              </a:rPr>
              <a:t>equivalent to 15 days </a:t>
            </a:r>
            <a:br>
              <a:rPr kumimoji="0" lang="en-US" sz="1200" b="1" i="0" u="none" strike="noStrike" kern="1200" cap="none" spc="0" normalizeH="0" baseline="0" noProof="0">
                <a:ln>
                  <a:noFill/>
                </a:ln>
                <a:solidFill>
                  <a:srgbClr val="FFFFFF"/>
                </a:solidFill>
                <a:effectLst/>
                <a:uLnTx/>
                <a:uFillTx/>
                <a:latin typeface="Kobern "/>
                <a:cs typeface="+mn-cs"/>
              </a:rPr>
            </a:br>
            <a:r>
              <a:rPr kumimoji="0" lang="en-US" sz="1200" b="1" i="0" u="none" strike="noStrike" kern="1200" cap="none" spc="0" normalizeH="0" baseline="0" noProof="0">
                <a:ln>
                  <a:noFill/>
                </a:ln>
                <a:solidFill>
                  <a:srgbClr val="FFFFFF"/>
                </a:solidFill>
                <a:effectLst/>
                <a:uLnTx/>
                <a:uFillTx/>
                <a:latin typeface="Kobern "/>
                <a:cs typeface="+mn-cs"/>
              </a:rPr>
              <a:t>wages as last drawn by the </a:t>
            </a:r>
            <a:br>
              <a:rPr kumimoji="0" lang="en-US" sz="1200" b="1" i="0" u="none" strike="noStrike" kern="1200" cap="none" spc="0" normalizeH="0" baseline="0" noProof="0">
                <a:ln>
                  <a:noFill/>
                </a:ln>
                <a:solidFill>
                  <a:srgbClr val="FFFFFF"/>
                </a:solidFill>
                <a:effectLst/>
                <a:uLnTx/>
                <a:uFillTx/>
                <a:latin typeface="Kobern "/>
                <a:cs typeface="+mn-cs"/>
              </a:rPr>
            </a:br>
            <a:r>
              <a:rPr kumimoji="0" lang="en-US" sz="1200" b="1" i="0" u="none" strike="noStrike" kern="1200" cap="none" spc="0" normalizeH="0" baseline="0" noProof="0">
                <a:ln>
                  <a:noFill/>
                </a:ln>
                <a:solidFill>
                  <a:srgbClr val="FFFFFF"/>
                </a:solidFill>
                <a:effectLst/>
                <a:uLnTx/>
                <a:uFillTx/>
                <a:latin typeface="Kobern "/>
                <a:cs typeface="+mn-cs"/>
              </a:rPr>
              <a:t>worker immediately before being     retrenched.</a:t>
            </a:r>
          </a:p>
        </p:txBody>
      </p:sp>
      <p:sp>
        <p:nvSpPr>
          <p:cNvPr id="5" name="Rounded Rectangle 4">
            <a:extLst>
              <a:ext uri="{FF2B5EF4-FFF2-40B4-BE49-F238E27FC236}">
                <a16:creationId xmlns:a16="http://schemas.microsoft.com/office/drawing/2014/main" id="{BE6B1422-4612-CD44-A6A8-2A9DF17E5AA1}"/>
              </a:ext>
            </a:extLst>
          </p:cNvPr>
          <p:cNvSpPr/>
          <p:nvPr/>
        </p:nvSpPr>
        <p:spPr>
          <a:xfrm>
            <a:off x="3490413" y="3209812"/>
            <a:ext cx="2537590" cy="1293168"/>
          </a:xfrm>
          <a:prstGeom prst="roundRect">
            <a:avLst>
              <a:gd name="adj" fmla="val 4412"/>
            </a:avLst>
          </a:prstGeom>
          <a:noFill/>
          <a:ln w="9525">
            <a:solidFill>
              <a:srgbClr val="DDD9C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Kobern "/>
                <a:cs typeface="+mn-cs"/>
              </a:rPr>
              <a:t>Contributions from other sources as may be prescribed. </a:t>
            </a:r>
          </a:p>
        </p:txBody>
      </p:sp>
      <p:sp>
        <p:nvSpPr>
          <p:cNvPr id="6" name="Rounded Rectangle 5">
            <a:extLst>
              <a:ext uri="{FF2B5EF4-FFF2-40B4-BE49-F238E27FC236}">
                <a16:creationId xmlns:a16="http://schemas.microsoft.com/office/drawing/2014/main" id="{CBC951F4-C9A4-174A-988C-5A4538952524}"/>
              </a:ext>
            </a:extLst>
          </p:cNvPr>
          <p:cNvSpPr/>
          <p:nvPr/>
        </p:nvSpPr>
        <p:spPr>
          <a:xfrm>
            <a:off x="2417907" y="1001530"/>
            <a:ext cx="1966884" cy="1293168"/>
          </a:xfrm>
          <a:prstGeom prst="roundRect">
            <a:avLst>
              <a:gd name="adj" fmla="val 4412"/>
            </a:avLst>
          </a:prstGeom>
          <a:noFill/>
          <a:ln w="9525">
            <a:solidFill>
              <a:srgbClr val="DDD9C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Kobern "/>
                <a:cs typeface="+mn-cs"/>
              </a:rPr>
              <a:t>The fund shall consist of the following amounts:</a:t>
            </a:r>
            <a:endParaRPr kumimoji="0" lang="en-US" sz="1200" b="1" i="0" u="none" strike="noStrike" kern="1200" cap="none" spc="0" normalizeH="0" baseline="0" noProof="0">
              <a:ln>
                <a:noFill/>
              </a:ln>
              <a:solidFill>
                <a:srgbClr val="FFFFFF"/>
              </a:solidFill>
              <a:effectLst/>
              <a:uLnTx/>
              <a:uFillTx/>
              <a:latin typeface="Kobern "/>
              <a:cs typeface="+mn-cs"/>
            </a:endParaRPr>
          </a:p>
        </p:txBody>
      </p:sp>
      <p:cxnSp>
        <p:nvCxnSpPr>
          <p:cNvPr id="7" name="Straight Connector 6">
            <a:extLst>
              <a:ext uri="{FF2B5EF4-FFF2-40B4-BE49-F238E27FC236}">
                <a16:creationId xmlns:a16="http://schemas.microsoft.com/office/drawing/2014/main" id="{7A922E71-65BF-DB4E-B57D-D325FBA17D30}"/>
              </a:ext>
            </a:extLst>
          </p:cNvPr>
          <p:cNvCxnSpPr>
            <a:cxnSpLocks/>
          </p:cNvCxnSpPr>
          <p:nvPr/>
        </p:nvCxnSpPr>
        <p:spPr>
          <a:xfrm flipV="1">
            <a:off x="3360586" y="2314690"/>
            <a:ext cx="1" cy="309952"/>
          </a:xfrm>
          <a:prstGeom prst="line">
            <a:avLst/>
          </a:prstGeom>
          <a:ln w="6350">
            <a:solidFill>
              <a:srgbClr val="F3723B"/>
            </a:solidFill>
            <a:prstDash val="dash"/>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D2CCAE8-4307-6B4C-94F4-50575458337E}"/>
              </a:ext>
            </a:extLst>
          </p:cNvPr>
          <p:cNvCxnSpPr>
            <a:cxnSpLocks/>
          </p:cNvCxnSpPr>
          <p:nvPr/>
        </p:nvCxnSpPr>
        <p:spPr>
          <a:xfrm>
            <a:off x="1574276" y="2675346"/>
            <a:ext cx="3469064" cy="0"/>
          </a:xfrm>
          <a:prstGeom prst="line">
            <a:avLst/>
          </a:prstGeom>
          <a:ln w="9525">
            <a:solidFill>
              <a:srgbClr val="F3723B"/>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4E7BDE78-E4ED-234D-AE25-F8B07FAFD865}"/>
              </a:ext>
            </a:extLst>
          </p:cNvPr>
          <p:cNvGrpSpPr/>
          <p:nvPr/>
        </p:nvGrpSpPr>
        <p:grpSpPr>
          <a:xfrm>
            <a:off x="1587321" y="2698921"/>
            <a:ext cx="3456019" cy="451868"/>
            <a:chOff x="1698606" y="1982207"/>
            <a:chExt cx="1870252" cy="349370"/>
          </a:xfrm>
        </p:grpSpPr>
        <p:cxnSp>
          <p:nvCxnSpPr>
            <p:cNvPr id="10" name="Straight Connector 9">
              <a:extLst>
                <a:ext uri="{FF2B5EF4-FFF2-40B4-BE49-F238E27FC236}">
                  <a16:creationId xmlns:a16="http://schemas.microsoft.com/office/drawing/2014/main" id="{899635DC-D952-E94E-85E0-A3AFFDA26E44}"/>
                </a:ext>
              </a:extLst>
            </p:cNvPr>
            <p:cNvCxnSpPr>
              <a:cxnSpLocks/>
            </p:cNvCxnSpPr>
            <p:nvPr/>
          </p:nvCxnSpPr>
          <p:spPr>
            <a:xfrm flipV="1">
              <a:off x="1698606" y="1982207"/>
              <a:ext cx="0" cy="349370"/>
            </a:xfrm>
            <a:prstGeom prst="line">
              <a:avLst/>
            </a:prstGeom>
            <a:ln w="9525">
              <a:solidFill>
                <a:srgbClr val="F3723B"/>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453D5C8-0161-5C4C-9C94-7F3237923488}"/>
                </a:ext>
              </a:extLst>
            </p:cNvPr>
            <p:cNvCxnSpPr>
              <a:cxnSpLocks/>
            </p:cNvCxnSpPr>
            <p:nvPr/>
          </p:nvCxnSpPr>
          <p:spPr>
            <a:xfrm flipV="1">
              <a:off x="3568858" y="1982207"/>
              <a:ext cx="0" cy="349370"/>
            </a:xfrm>
            <a:prstGeom prst="line">
              <a:avLst/>
            </a:prstGeom>
            <a:ln w="9525">
              <a:solidFill>
                <a:srgbClr val="F3723B"/>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3" name="Rounded Rectangle 12">
            <a:extLst>
              <a:ext uri="{FF2B5EF4-FFF2-40B4-BE49-F238E27FC236}">
                <a16:creationId xmlns:a16="http://schemas.microsoft.com/office/drawing/2014/main" id="{61B4DF6B-7954-9E47-B7BD-7D009BEC65E3}"/>
              </a:ext>
            </a:extLst>
          </p:cNvPr>
          <p:cNvSpPr/>
          <p:nvPr/>
        </p:nvSpPr>
        <p:spPr>
          <a:xfrm>
            <a:off x="141574" y="1002828"/>
            <a:ext cx="2194840" cy="1293168"/>
          </a:xfrm>
          <a:prstGeom prst="roundRect">
            <a:avLst>
              <a:gd name="adj" fmla="val 4412"/>
            </a:avLst>
          </a:prstGeom>
          <a:noFill/>
          <a:ln w="9525">
            <a:solidFill>
              <a:srgbClr val="DDD9C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Kobern "/>
                <a:cs typeface="+mn-cs"/>
              </a:rPr>
              <a:t>Setting up of a “Re-skilling </a:t>
            </a:r>
            <a:br>
              <a:rPr kumimoji="0" lang="en-US" sz="1200" b="1" i="0" u="none" strike="noStrike" kern="1200" cap="none" spc="0" normalizeH="0" baseline="0" noProof="0">
                <a:ln>
                  <a:noFill/>
                </a:ln>
                <a:solidFill>
                  <a:srgbClr val="FFFFFF"/>
                </a:solidFill>
                <a:effectLst/>
                <a:uLnTx/>
                <a:uFillTx/>
                <a:latin typeface="Kobern "/>
                <a:cs typeface="+mn-cs"/>
              </a:rPr>
            </a:br>
            <a:r>
              <a:rPr kumimoji="0" lang="en-US" sz="1200" b="1" i="0" u="none" strike="noStrike" kern="1200" cap="none" spc="0" normalizeH="0" baseline="0" noProof="0">
                <a:ln>
                  <a:noFill/>
                </a:ln>
                <a:solidFill>
                  <a:srgbClr val="FFFFFF"/>
                </a:solidFill>
                <a:effectLst/>
                <a:uLnTx/>
                <a:uFillTx/>
                <a:latin typeface="Kobern "/>
                <a:cs typeface="+mn-cs"/>
              </a:rPr>
              <a:t>fund” for the employees </a:t>
            </a:r>
            <a:br>
              <a:rPr kumimoji="0" lang="en-US" sz="1200" b="1" i="0" u="none" strike="noStrike" kern="1200" cap="none" spc="0" normalizeH="0" baseline="0" noProof="0">
                <a:ln>
                  <a:noFill/>
                </a:ln>
                <a:solidFill>
                  <a:srgbClr val="FFFFFF"/>
                </a:solidFill>
                <a:effectLst/>
                <a:uLnTx/>
                <a:uFillTx/>
                <a:latin typeface="Kobern "/>
                <a:cs typeface="+mn-cs"/>
              </a:rPr>
            </a:br>
            <a:r>
              <a:rPr kumimoji="0" lang="en-US" sz="1200" b="1" i="0" u="none" strike="noStrike" kern="1200" cap="none" spc="0" normalizeH="0" baseline="0" noProof="0">
                <a:ln>
                  <a:noFill/>
                </a:ln>
                <a:solidFill>
                  <a:srgbClr val="FFFFFF"/>
                </a:solidFill>
                <a:effectLst/>
                <a:uLnTx/>
                <a:uFillTx/>
                <a:latin typeface="Kobern "/>
                <a:cs typeface="+mn-cs"/>
              </a:rPr>
              <a:t>retrenched from the </a:t>
            </a:r>
            <a:br>
              <a:rPr kumimoji="0" lang="en-US" sz="1200" b="1" i="0" u="none" strike="noStrike" kern="1200" cap="none" spc="0" normalizeH="0" baseline="0" noProof="0">
                <a:ln>
                  <a:noFill/>
                </a:ln>
                <a:solidFill>
                  <a:srgbClr val="FFFFFF"/>
                </a:solidFill>
                <a:effectLst/>
                <a:uLnTx/>
                <a:uFillTx/>
                <a:latin typeface="Kobern "/>
                <a:cs typeface="+mn-cs"/>
              </a:rPr>
            </a:br>
            <a:r>
              <a:rPr kumimoji="0" lang="en-US" sz="1200" b="1" i="0" u="none" strike="noStrike" kern="1200" cap="none" spc="0" normalizeH="0" baseline="0" noProof="0">
                <a:ln>
                  <a:noFill/>
                </a:ln>
                <a:solidFill>
                  <a:srgbClr val="FFFFFF"/>
                </a:solidFill>
                <a:effectLst/>
                <a:uLnTx/>
                <a:uFillTx/>
                <a:latin typeface="Kobern "/>
                <a:cs typeface="+mn-cs"/>
              </a:rPr>
              <a:t>industrial establishment </a:t>
            </a:r>
            <a:br>
              <a:rPr kumimoji="0" lang="en-US" sz="1200" b="1" i="0" u="none" strike="noStrike" kern="1200" cap="none" spc="0" normalizeH="0" baseline="0" noProof="0">
                <a:ln>
                  <a:noFill/>
                </a:ln>
                <a:solidFill>
                  <a:srgbClr val="FFFFFF"/>
                </a:solidFill>
                <a:effectLst/>
                <a:uLnTx/>
                <a:uFillTx/>
                <a:latin typeface="Kobern "/>
                <a:cs typeface="+mn-cs"/>
              </a:rPr>
            </a:br>
            <a:r>
              <a:rPr kumimoji="0" lang="en-US" sz="1200" b="1" i="0" u="none" strike="noStrike" kern="1200" cap="none" spc="0" normalizeH="0" baseline="0" noProof="0">
                <a:ln>
                  <a:noFill/>
                </a:ln>
                <a:solidFill>
                  <a:srgbClr val="FFFFFF"/>
                </a:solidFill>
                <a:effectLst/>
                <a:uLnTx/>
                <a:uFillTx/>
                <a:latin typeface="Kobern "/>
                <a:cs typeface="+mn-cs"/>
              </a:rPr>
              <a:t>by the employer.</a:t>
            </a:r>
          </a:p>
        </p:txBody>
      </p:sp>
      <p:sp>
        <p:nvSpPr>
          <p:cNvPr id="14" name="Rounded Rectangle 13">
            <a:extLst>
              <a:ext uri="{FF2B5EF4-FFF2-40B4-BE49-F238E27FC236}">
                <a16:creationId xmlns:a16="http://schemas.microsoft.com/office/drawing/2014/main" id="{93F9D22A-15A3-E940-A05C-B12E32BDE450}"/>
              </a:ext>
            </a:extLst>
          </p:cNvPr>
          <p:cNvSpPr/>
          <p:nvPr/>
        </p:nvSpPr>
        <p:spPr>
          <a:xfrm>
            <a:off x="6858700" y="980372"/>
            <a:ext cx="2194840" cy="1293168"/>
          </a:xfrm>
          <a:prstGeom prst="roundRect">
            <a:avLst>
              <a:gd name="adj" fmla="val 4412"/>
            </a:avLst>
          </a:prstGeom>
          <a:noFill/>
          <a:ln w="9525">
            <a:solidFill>
              <a:srgbClr val="DDD9C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Kobern "/>
                <a:cs typeface="+mn-cs"/>
              </a:rPr>
              <a:t>Credit of amount to workers account by Central Government:</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Kobern "/>
                <a:cs typeface="+mn-cs"/>
              </a:rPr>
              <a:t>Electronically within 45 days of the retrenchment of worker.</a:t>
            </a:r>
            <a:endParaRPr kumimoji="0" lang="en-US" sz="1200" b="1" i="0" u="none" strike="noStrike" kern="1200" cap="none" spc="0" normalizeH="0" baseline="0" noProof="0">
              <a:ln>
                <a:noFill/>
              </a:ln>
              <a:solidFill>
                <a:srgbClr val="FFFFFF"/>
              </a:solidFill>
              <a:effectLst/>
              <a:uLnTx/>
              <a:uFillTx/>
              <a:latin typeface="Kobern "/>
              <a:cs typeface="+mn-cs"/>
            </a:endParaRPr>
          </a:p>
        </p:txBody>
      </p:sp>
      <p:sp>
        <p:nvSpPr>
          <p:cNvPr id="15" name="Rounded Rectangle 13">
            <a:extLst>
              <a:ext uri="{FF2B5EF4-FFF2-40B4-BE49-F238E27FC236}">
                <a16:creationId xmlns:a16="http://schemas.microsoft.com/office/drawing/2014/main" id="{BE2D8DBD-0422-426D-87A9-DF0ED99FEFED}"/>
              </a:ext>
            </a:extLst>
          </p:cNvPr>
          <p:cNvSpPr/>
          <p:nvPr/>
        </p:nvSpPr>
        <p:spPr>
          <a:xfrm>
            <a:off x="4521609" y="1002326"/>
            <a:ext cx="2194840" cy="1293168"/>
          </a:xfrm>
          <a:prstGeom prst="roundRect">
            <a:avLst>
              <a:gd name="adj" fmla="val 4412"/>
            </a:avLst>
          </a:prstGeom>
          <a:noFill/>
          <a:ln w="9525">
            <a:solidFill>
              <a:srgbClr val="DDD9C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Kobern "/>
                <a:cs typeface="+mn-cs"/>
              </a:rPr>
              <a:t>Employer to transfer funds: Electronically within 10 days to the prescribed account.</a:t>
            </a:r>
            <a:endParaRPr kumimoji="0" lang="en-US" sz="1200" b="1" i="0" u="none" strike="noStrike" kern="1200" cap="none" spc="0" normalizeH="0" baseline="0" noProof="0">
              <a:ln>
                <a:noFill/>
              </a:ln>
              <a:solidFill>
                <a:srgbClr val="FFFFFF"/>
              </a:solidFill>
              <a:effectLst/>
              <a:uLnTx/>
              <a:uFillTx/>
              <a:latin typeface="Kobern "/>
              <a:cs typeface="+mn-cs"/>
            </a:endParaRPr>
          </a:p>
        </p:txBody>
      </p:sp>
    </p:spTree>
    <p:extLst>
      <p:ext uri="{BB962C8B-B14F-4D97-AF65-F5344CB8AC3E}">
        <p14:creationId xmlns:p14="http://schemas.microsoft.com/office/powerpoint/2010/main" val="2518262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84DE3E-A03F-B24A-9C62-B117A798560B}"/>
              </a:ext>
            </a:extLst>
          </p:cNvPr>
          <p:cNvSpPr>
            <a:spLocks noGrp="1"/>
          </p:cNvSpPr>
          <p:nvPr>
            <p:ph type="body" sz="quarter" idx="13"/>
          </p:nvPr>
        </p:nvSpPr>
        <p:spPr/>
        <p:txBody>
          <a:bodyPr/>
          <a:lstStyle/>
          <a:p>
            <a:r>
              <a:rPr lang="en-US"/>
              <a:t>KEY CHANGES: Negotiating Trade Council or Trade Union</a:t>
            </a:r>
          </a:p>
        </p:txBody>
      </p:sp>
      <p:sp>
        <p:nvSpPr>
          <p:cNvPr id="10" name="Rounded Rectangle 9">
            <a:extLst>
              <a:ext uri="{FF2B5EF4-FFF2-40B4-BE49-F238E27FC236}">
                <a16:creationId xmlns:a16="http://schemas.microsoft.com/office/drawing/2014/main" id="{758B6898-F7C6-A548-8AD5-711553541794}"/>
              </a:ext>
            </a:extLst>
          </p:cNvPr>
          <p:cNvSpPr/>
          <p:nvPr/>
        </p:nvSpPr>
        <p:spPr>
          <a:xfrm>
            <a:off x="1415852" y="2101580"/>
            <a:ext cx="1187755" cy="621159"/>
          </a:xfrm>
          <a:prstGeom prst="roundRect">
            <a:avLst>
              <a:gd name="adj" fmla="val 4412"/>
            </a:avLst>
          </a:prstGeom>
          <a:noFill/>
          <a:ln w="9525">
            <a:solidFill>
              <a:srgbClr val="DDD9C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a:ln>
                  <a:noFill/>
                </a:ln>
                <a:solidFill>
                  <a:srgbClr val="FFFFFF"/>
                </a:solidFill>
                <a:effectLst/>
                <a:uLnTx/>
                <a:uFillTx/>
                <a:latin typeface="Kobern Medium" pitchFamily="2" charset="77"/>
                <a:cs typeface="+mn-cs"/>
              </a:rPr>
              <a:t>Single Trade union</a:t>
            </a:r>
            <a:endParaRPr kumimoji="0" lang="en-US" sz="1200" b="0" i="0" u="none" strike="noStrike" kern="1200" cap="none" spc="0" normalizeH="0" baseline="0" noProof="0">
              <a:ln>
                <a:noFill/>
              </a:ln>
              <a:solidFill>
                <a:srgbClr val="FFFFFF"/>
              </a:solidFill>
              <a:effectLst/>
              <a:uLnTx/>
              <a:uFillTx/>
              <a:latin typeface="Kobern Medium" pitchFamily="2" charset="77"/>
              <a:cs typeface="+mn-cs"/>
            </a:endParaRPr>
          </a:p>
        </p:txBody>
      </p:sp>
      <p:sp>
        <p:nvSpPr>
          <p:cNvPr id="11" name="Rounded Rectangle 10">
            <a:extLst>
              <a:ext uri="{FF2B5EF4-FFF2-40B4-BE49-F238E27FC236}">
                <a16:creationId xmlns:a16="http://schemas.microsoft.com/office/drawing/2014/main" id="{A9622BBF-4D59-BE40-910A-36C7D9A36FB6}"/>
              </a:ext>
            </a:extLst>
          </p:cNvPr>
          <p:cNvSpPr/>
          <p:nvPr/>
        </p:nvSpPr>
        <p:spPr>
          <a:xfrm>
            <a:off x="3287099" y="2101580"/>
            <a:ext cx="1187755" cy="621159"/>
          </a:xfrm>
          <a:prstGeom prst="roundRect">
            <a:avLst>
              <a:gd name="adj" fmla="val 4412"/>
            </a:avLst>
          </a:prstGeom>
          <a:noFill/>
          <a:ln w="9525">
            <a:solidFill>
              <a:srgbClr val="DDD9C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a:ln>
                  <a:noFill/>
                </a:ln>
                <a:solidFill>
                  <a:srgbClr val="FFFFFF"/>
                </a:solidFill>
                <a:effectLst/>
                <a:uLnTx/>
                <a:uFillTx/>
                <a:latin typeface="Kobern Medium" pitchFamily="2" charset="77"/>
                <a:cs typeface="+mn-cs"/>
              </a:rPr>
              <a:t>Multiple Trade Unions</a:t>
            </a:r>
            <a:endParaRPr kumimoji="0" lang="en-US" sz="1200" b="0" i="0" u="none" strike="noStrike" kern="1200" cap="none" spc="0" normalizeH="0" baseline="0" noProof="0">
              <a:ln>
                <a:noFill/>
              </a:ln>
              <a:solidFill>
                <a:srgbClr val="FFFFFF"/>
              </a:solidFill>
              <a:effectLst/>
              <a:uLnTx/>
              <a:uFillTx/>
              <a:latin typeface="Kobern Medium" pitchFamily="2" charset="77"/>
              <a:cs typeface="+mn-cs"/>
            </a:endParaRPr>
          </a:p>
        </p:txBody>
      </p:sp>
      <p:sp>
        <p:nvSpPr>
          <p:cNvPr id="4" name="Rounded Rectangle 3">
            <a:extLst>
              <a:ext uri="{FF2B5EF4-FFF2-40B4-BE49-F238E27FC236}">
                <a16:creationId xmlns:a16="http://schemas.microsoft.com/office/drawing/2014/main" id="{961A89B4-D908-CB4D-9905-369D302FD074}"/>
              </a:ext>
            </a:extLst>
          </p:cNvPr>
          <p:cNvSpPr/>
          <p:nvPr/>
        </p:nvSpPr>
        <p:spPr>
          <a:xfrm>
            <a:off x="2366525" y="1053149"/>
            <a:ext cx="1187755" cy="621159"/>
          </a:xfrm>
          <a:prstGeom prst="roundRect">
            <a:avLst>
              <a:gd name="adj" fmla="val 4412"/>
            </a:avLst>
          </a:prstGeom>
          <a:noFill/>
          <a:ln w="9525">
            <a:solidFill>
              <a:srgbClr val="DDD9C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Kobern ExtraBold" pitchFamily="2" charset="77"/>
                <a:cs typeface="+mn-cs"/>
              </a:rPr>
              <a:t>Trade Union</a:t>
            </a:r>
            <a:endParaRPr kumimoji="0" lang="en-US" sz="1200" b="1" i="0" u="none" strike="noStrike" kern="1200" cap="none" spc="0" normalizeH="0" baseline="0" noProof="0">
              <a:ln>
                <a:noFill/>
              </a:ln>
              <a:solidFill>
                <a:srgbClr val="FFFFFF"/>
              </a:solidFill>
              <a:effectLst/>
              <a:uLnTx/>
              <a:uFillTx/>
              <a:latin typeface="Kobern ExtraBold" pitchFamily="2" charset="77"/>
              <a:cs typeface="+mn-cs"/>
            </a:endParaRPr>
          </a:p>
        </p:txBody>
      </p:sp>
      <p:cxnSp>
        <p:nvCxnSpPr>
          <p:cNvPr id="5" name="Straight Connector 4">
            <a:extLst>
              <a:ext uri="{FF2B5EF4-FFF2-40B4-BE49-F238E27FC236}">
                <a16:creationId xmlns:a16="http://schemas.microsoft.com/office/drawing/2014/main" id="{5A3241B4-4A1A-7B40-AFD7-952291A57198}"/>
              </a:ext>
            </a:extLst>
          </p:cNvPr>
          <p:cNvCxnSpPr>
            <a:cxnSpLocks/>
          </p:cNvCxnSpPr>
          <p:nvPr/>
        </p:nvCxnSpPr>
        <p:spPr>
          <a:xfrm flipV="1">
            <a:off x="2960402" y="1669176"/>
            <a:ext cx="0" cy="180093"/>
          </a:xfrm>
          <a:prstGeom prst="line">
            <a:avLst/>
          </a:prstGeom>
          <a:ln w="9525">
            <a:solidFill>
              <a:srgbClr val="F3723B"/>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8CAC553-50DA-D343-A9A8-1993593EECDD}"/>
              </a:ext>
            </a:extLst>
          </p:cNvPr>
          <p:cNvCxnSpPr>
            <a:cxnSpLocks/>
          </p:cNvCxnSpPr>
          <p:nvPr/>
        </p:nvCxnSpPr>
        <p:spPr>
          <a:xfrm>
            <a:off x="2026651" y="1845299"/>
            <a:ext cx="1867503" cy="0"/>
          </a:xfrm>
          <a:prstGeom prst="line">
            <a:avLst/>
          </a:prstGeom>
          <a:ln w="9525">
            <a:solidFill>
              <a:srgbClr val="F3723B"/>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686988E0-7B55-9849-B357-82D7CCE0B3B6}"/>
              </a:ext>
            </a:extLst>
          </p:cNvPr>
          <p:cNvGrpSpPr/>
          <p:nvPr/>
        </p:nvGrpSpPr>
        <p:grpSpPr>
          <a:xfrm>
            <a:off x="2007859" y="1846735"/>
            <a:ext cx="1870252" cy="244532"/>
            <a:chOff x="1698606" y="1982207"/>
            <a:chExt cx="1870252" cy="349370"/>
          </a:xfrm>
        </p:grpSpPr>
        <p:cxnSp>
          <p:nvCxnSpPr>
            <p:cNvPr id="8" name="Straight Connector 7">
              <a:extLst>
                <a:ext uri="{FF2B5EF4-FFF2-40B4-BE49-F238E27FC236}">
                  <a16:creationId xmlns:a16="http://schemas.microsoft.com/office/drawing/2014/main" id="{4AC62F2F-DF1A-9148-A2BB-E4998390985B}"/>
                </a:ext>
              </a:extLst>
            </p:cNvPr>
            <p:cNvCxnSpPr>
              <a:cxnSpLocks/>
            </p:cNvCxnSpPr>
            <p:nvPr/>
          </p:nvCxnSpPr>
          <p:spPr>
            <a:xfrm flipV="1">
              <a:off x="1698606" y="1982207"/>
              <a:ext cx="0" cy="349370"/>
            </a:xfrm>
            <a:prstGeom prst="line">
              <a:avLst/>
            </a:prstGeom>
            <a:ln w="9525">
              <a:solidFill>
                <a:srgbClr val="F3723B"/>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5DFF400-6824-D047-AC7D-B63D8A00244A}"/>
                </a:ext>
              </a:extLst>
            </p:cNvPr>
            <p:cNvCxnSpPr>
              <a:cxnSpLocks/>
            </p:cNvCxnSpPr>
            <p:nvPr/>
          </p:nvCxnSpPr>
          <p:spPr>
            <a:xfrm flipV="1">
              <a:off x="3568858" y="1982207"/>
              <a:ext cx="0" cy="349370"/>
            </a:xfrm>
            <a:prstGeom prst="line">
              <a:avLst/>
            </a:prstGeom>
            <a:ln w="9525">
              <a:solidFill>
                <a:srgbClr val="F3723B"/>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6" name="Rounded Rectangle 15">
            <a:extLst>
              <a:ext uri="{FF2B5EF4-FFF2-40B4-BE49-F238E27FC236}">
                <a16:creationId xmlns:a16="http://schemas.microsoft.com/office/drawing/2014/main" id="{E3540ED5-702E-A04F-92D7-686CF934BFA4}"/>
              </a:ext>
            </a:extLst>
          </p:cNvPr>
          <p:cNvSpPr/>
          <p:nvPr/>
        </p:nvSpPr>
        <p:spPr>
          <a:xfrm>
            <a:off x="1415852" y="2977875"/>
            <a:ext cx="1187755" cy="621159"/>
          </a:xfrm>
          <a:prstGeom prst="roundRect">
            <a:avLst>
              <a:gd name="adj" fmla="val 4412"/>
            </a:avLst>
          </a:prstGeom>
          <a:noFill/>
          <a:ln w="9525">
            <a:solidFill>
              <a:srgbClr val="DDD9C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a:ln>
                  <a:noFill/>
                </a:ln>
                <a:solidFill>
                  <a:srgbClr val="FFFFFF"/>
                </a:solidFill>
                <a:effectLst/>
                <a:uLnTx/>
                <a:uFillTx/>
                <a:latin typeface="Kobern Medium" pitchFamily="2" charset="77"/>
                <a:cs typeface="+mn-cs"/>
              </a:rPr>
              <a:t>Negotiating Trade Union</a:t>
            </a:r>
            <a:endParaRPr kumimoji="0" lang="en-US" sz="1200" b="0" i="0" u="none" strike="noStrike" kern="1200" cap="none" spc="0" normalizeH="0" baseline="0" noProof="0">
              <a:ln>
                <a:noFill/>
              </a:ln>
              <a:solidFill>
                <a:srgbClr val="FFFFFF"/>
              </a:solidFill>
              <a:effectLst/>
              <a:uLnTx/>
              <a:uFillTx/>
              <a:latin typeface="Kobern Medium" pitchFamily="2" charset="77"/>
              <a:cs typeface="+mn-cs"/>
            </a:endParaRPr>
          </a:p>
        </p:txBody>
      </p:sp>
      <p:sp>
        <p:nvSpPr>
          <p:cNvPr id="20" name="Rounded Rectangle 19">
            <a:extLst>
              <a:ext uri="{FF2B5EF4-FFF2-40B4-BE49-F238E27FC236}">
                <a16:creationId xmlns:a16="http://schemas.microsoft.com/office/drawing/2014/main" id="{88FB53FF-3758-1A44-B445-2AFA98E00CC5}"/>
              </a:ext>
            </a:extLst>
          </p:cNvPr>
          <p:cNvSpPr/>
          <p:nvPr/>
        </p:nvSpPr>
        <p:spPr>
          <a:xfrm>
            <a:off x="2933011" y="2977875"/>
            <a:ext cx="1905909" cy="1069191"/>
          </a:xfrm>
          <a:prstGeom prst="roundRect">
            <a:avLst>
              <a:gd name="adj" fmla="val 4412"/>
            </a:avLst>
          </a:prstGeom>
          <a:noFill/>
          <a:ln w="9525">
            <a:solidFill>
              <a:srgbClr val="DDD9C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1" hangingPunct="1">
              <a:lnSpc>
                <a:spcPct val="100000"/>
              </a:lnSpc>
              <a:spcBef>
                <a:spcPts val="0"/>
              </a:spcBef>
              <a:spcAft>
                <a:spcPts val="0"/>
              </a:spcAft>
              <a:buClrTx/>
              <a:buSzTx/>
              <a:buFontTx/>
              <a:buNone/>
              <a:tabLst/>
              <a:defRPr/>
            </a:pPr>
            <a:r>
              <a:rPr kumimoji="0" lang="en-IN" sz="1200" b="0" i="0" u="none" strike="noStrike" kern="1200" cap="none" spc="0" normalizeH="0" baseline="0" noProof="0">
                <a:ln>
                  <a:noFill/>
                </a:ln>
                <a:solidFill>
                  <a:srgbClr val="FFFFFF"/>
                </a:solidFill>
                <a:effectLst/>
                <a:uLnTx/>
                <a:uFillTx/>
                <a:latin typeface="Kobern Medium" pitchFamily="2" charset="77"/>
                <a:cs typeface="+mn-cs"/>
              </a:rPr>
              <a:t>More than 51% </a:t>
            </a:r>
          </a:p>
          <a:p>
            <a:pPr marL="0" marR="0" lvl="0" indent="0" algn="l" defTabSz="914400" rtl="0" eaLnBrk="1" fontAlgn="auto" latinLnBrk="1" hangingPunct="1">
              <a:lnSpc>
                <a:spcPct val="100000"/>
              </a:lnSpc>
              <a:spcBef>
                <a:spcPts val="0"/>
              </a:spcBef>
              <a:spcAft>
                <a:spcPts val="0"/>
              </a:spcAft>
              <a:buClrTx/>
              <a:buSzTx/>
              <a:buFontTx/>
              <a:buNone/>
              <a:tabLst/>
              <a:defRPr/>
            </a:pPr>
            <a:r>
              <a:rPr kumimoji="0" lang="en-IN" sz="1200" b="0" i="0" u="none" strike="noStrike" kern="1200" cap="none" spc="0" normalizeH="0" baseline="0" noProof="0">
                <a:ln>
                  <a:noFill/>
                </a:ln>
                <a:solidFill>
                  <a:srgbClr val="FFFFFF"/>
                </a:solidFill>
                <a:effectLst/>
                <a:uLnTx/>
                <a:uFillTx/>
                <a:latin typeface="Kobern Medium" pitchFamily="2" charset="77"/>
                <a:cs typeface="+mn-cs"/>
              </a:rPr>
              <a:t>membership of workers on the muster roll in </a:t>
            </a:r>
            <a:br>
              <a:rPr kumimoji="0" lang="en-IN" sz="1200" b="0" i="0" u="none" strike="noStrike" kern="1200" cap="none" spc="0" normalizeH="0" baseline="0" noProof="0">
                <a:ln>
                  <a:noFill/>
                </a:ln>
                <a:solidFill>
                  <a:srgbClr val="FFFFFF"/>
                </a:solidFill>
                <a:effectLst/>
                <a:uLnTx/>
                <a:uFillTx/>
                <a:latin typeface="Kobern Medium" pitchFamily="2" charset="77"/>
                <a:cs typeface="+mn-cs"/>
              </a:rPr>
            </a:br>
            <a:r>
              <a:rPr kumimoji="0" lang="en-IN" sz="1200" b="0" i="0" u="none" strike="noStrike" kern="1200" cap="none" spc="0" normalizeH="0" baseline="0" noProof="0">
                <a:ln>
                  <a:noFill/>
                </a:ln>
                <a:solidFill>
                  <a:srgbClr val="FFFFFF"/>
                </a:solidFill>
                <a:effectLst/>
                <a:uLnTx/>
                <a:uFillTx/>
                <a:latin typeface="Kobern Medium" pitchFamily="2" charset="77"/>
                <a:cs typeface="+mn-cs"/>
              </a:rPr>
              <a:t>single trade union</a:t>
            </a:r>
          </a:p>
        </p:txBody>
      </p:sp>
      <p:grpSp>
        <p:nvGrpSpPr>
          <p:cNvPr id="23" name="Group 22">
            <a:extLst>
              <a:ext uri="{FF2B5EF4-FFF2-40B4-BE49-F238E27FC236}">
                <a16:creationId xmlns:a16="http://schemas.microsoft.com/office/drawing/2014/main" id="{33D1890E-63E0-3B48-9587-EE59B3907D43}"/>
              </a:ext>
            </a:extLst>
          </p:cNvPr>
          <p:cNvGrpSpPr/>
          <p:nvPr/>
        </p:nvGrpSpPr>
        <p:grpSpPr>
          <a:xfrm>
            <a:off x="2007859" y="2709333"/>
            <a:ext cx="1881225" cy="262459"/>
            <a:chOff x="1698606" y="2968561"/>
            <a:chExt cx="1881225" cy="349370"/>
          </a:xfrm>
        </p:grpSpPr>
        <p:cxnSp>
          <p:nvCxnSpPr>
            <p:cNvPr id="17" name="Straight Connector 16">
              <a:extLst>
                <a:ext uri="{FF2B5EF4-FFF2-40B4-BE49-F238E27FC236}">
                  <a16:creationId xmlns:a16="http://schemas.microsoft.com/office/drawing/2014/main" id="{1ACA873B-FD6B-E447-B6CB-008CA2B7D447}"/>
                </a:ext>
              </a:extLst>
            </p:cNvPr>
            <p:cNvCxnSpPr>
              <a:cxnSpLocks/>
            </p:cNvCxnSpPr>
            <p:nvPr/>
          </p:nvCxnSpPr>
          <p:spPr>
            <a:xfrm flipV="1">
              <a:off x="1698606" y="2968561"/>
              <a:ext cx="0" cy="349370"/>
            </a:xfrm>
            <a:prstGeom prst="line">
              <a:avLst/>
            </a:prstGeom>
            <a:ln w="9525">
              <a:solidFill>
                <a:srgbClr val="F3723B"/>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0D77958-60C9-D942-AA33-38FDFB6C43B6}"/>
                </a:ext>
              </a:extLst>
            </p:cNvPr>
            <p:cNvCxnSpPr>
              <a:cxnSpLocks/>
            </p:cNvCxnSpPr>
            <p:nvPr/>
          </p:nvCxnSpPr>
          <p:spPr>
            <a:xfrm flipV="1">
              <a:off x="3579831" y="2968561"/>
              <a:ext cx="0" cy="349370"/>
            </a:xfrm>
            <a:prstGeom prst="line">
              <a:avLst/>
            </a:prstGeom>
            <a:ln w="9525">
              <a:solidFill>
                <a:srgbClr val="F3723B"/>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05F525E4-809A-F948-94A3-B316998E45C6}"/>
              </a:ext>
            </a:extLst>
          </p:cNvPr>
          <p:cNvCxnSpPr>
            <a:cxnSpLocks/>
          </p:cNvCxnSpPr>
          <p:nvPr/>
        </p:nvCxnSpPr>
        <p:spPr>
          <a:xfrm flipV="1">
            <a:off x="3889084" y="4058519"/>
            <a:ext cx="0" cy="284881"/>
          </a:xfrm>
          <a:prstGeom prst="line">
            <a:avLst/>
          </a:prstGeom>
          <a:ln w="9525">
            <a:solidFill>
              <a:srgbClr val="F3723B"/>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Rounded Rectangle 32">
            <a:extLst>
              <a:ext uri="{FF2B5EF4-FFF2-40B4-BE49-F238E27FC236}">
                <a16:creationId xmlns:a16="http://schemas.microsoft.com/office/drawing/2014/main" id="{87AB8334-699F-4B4F-B9A4-2673C44A4E2B}"/>
              </a:ext>
            </a:extLst>
          </p:cNvPr>
          <p:cNvSpPr/>
          <p:nvPr/>
        </p:nvSpPr>
        <p:spPr>
          <a:xfrm>
            <a:off x="1415852" y="4037311"/>
            <a:ext cx="1187755" cy="621159"/>
          </a:xfrm>
          <a:prstGeom prst="roundRect">
            <a:avLst>
              <a:gd name="adj" fmla="val 4412"/>
            </a:avLst>
          </a:prstGeom>
          <a:noFill/>
          <a:ln w="9525">
            <a:solidFill>
              <a:srgbClr val="DDD9C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a:ln>
                  <a:noFill/>
                </a:ln>
                <a:solidFill>
                  <a:srgbClr val="FFFFFF"/>
                </a:solidFill>
                <a:effectLst/>
                <a:uLnTx/>
                <a:uFillTx/>
                <a:latin typeface="Kobern Medium" pitchFamily="2" charset="77"/>
                <a:cs typeface="+mn-cs"/>
              </a:rPr>
              <a:t>Negotiating Trade Union</a:t>
            </a:r>
            <a:endParaRPr kumimoji="0" lang="en-US" sz="1200" b="0" i="0" u="none" strike="noStrike" kern="1200" cap="none" spc="0" normalizeH="0" baseline="0" noProof="0">
              <a:ln>
                <a:noFill/>
              </a:ln>
              <a:solidFill>
                <a:srgbClr val="FFFFFF"/>
              </a:solidFill>
              <a:effectLst/>
              <a:uLnTx/>
              <a:uFillTx/>
              <a:latin typeface="Kobern Medium" pitchFamily="2" charset="77"/>
              <a:cs typeface="+mn-cs"/>
            </a:endParaRPr>
          </a:p>
        </p:txBody>
      </p:sp>
      <p:cxnSp>
        <p:nvCxnSpPr>
          <p:cNvPr id="35" name="Straight Connector 34">
            <a:extLst>
              <a:ext uri="{FF2B5EF4-FFF2-40B4-BE49-F238E27FC236}">
                <a16:creationId xmlns:a16="http://schemas.microsoft.com/office/drawing/2014/main" id="{B0DA9ADD-F2AF-6842-9A04-EAB6188D257F}"/>
              </a:ext>
            </a:extLst>
          </p:cNvPr>
          <p:cNvCxnSpPr>
            <a:cxnSpLocks/>
          </p:cNvCxnSpPr>
          <p:nvPr/>
        </p:nvCxnSpPr>
        <p:spPr>
          <a:xfrm flipV="1">
            <a:off x="2603607" y="4343401"/>
            <a:ext cx="1295512" cy="4490"/>
          </a:xfrm>
          <a:prstGeom prst="line">
            <a:avLst/>
          </a:prstGeom>
          <a:ln w="9525">
            <a:solidFill>
              <a:srgbClr val="F3723B"/>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Rounded Rectangle 37">
            <a:extLst>
              <a:ext uri="{FF2B5EF4-FFF2-40B4-BE49-F238E27FC236}">
                <a16:creationId xmlns:a16="http://schemas.microsoft.com/office/drawing/2014/main" id="{E27361D6-C5C4-4B4D-B090-5F10A4056EB1}"/>
              </a:ext>
            </a:extLst>
          </p:cNvPr>
          <p:cNvSpPr/>
          <p:nvPr/>
        </p:nvSpPr>
        <p:spPr>
          <a:xfrm>
            <a:off x="5569503" y="2411540"/>
            <a:ext cx="2149218" cy="821854"/>
          </a:xfrm>
          <a:prstGeom prst="roundRect">
            <a:avLst>
              <a:gd name="adj" fmla="val 4412"/>
            </a:avLst>
          </a:prstGeom>
          <a:noFill/>
          <a:ln w="9525">
            <a:solidFill>
              <a:srgbClr val="DDD9C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IN" sz="1200" b="0" i="0" u="none" strike="noStrike" kern="1200" cap="none" spc="0" normalizeH="0" baseline="0" noProof="0">
                <a:ln>
                  <a:noFill/>
                </a:ln>
                <a:solidFill>
                  <a:srgbClr val="FFFFFF"/>
                </a:solidFill>
                <a:effectLst/>
                <a:uLnTx/>
                <a:uFillTx/>
                <a:latin typeface="Kobern Medium" pitchFamily="2" charset="77"/>
                <a:cs typeface="+mn-cs"/>
              </a:rPr>
              <a:t>Less than 51% membership </a:t>
            </a:r>
            <a:br>
              <a:rPr kumimoji="0" lang="en-IN" sz="1200" b="0" i="0" u="none" strike="noStrike" kern="1200" cap="none" spc="0" normalizeH="0" baseline="0" noProof="0">
                <a:ln>
                  <a:noFill/>
                </a:ln>
                <a:solidFill>
                  <a:srgbClr val="FFFFFF"/>
                </a:solidFill>
                <a:effectLst/>
                <a:uLnTx/>
                <a:uFillTx/>
                <a:latin typeface="Kobern Medium" pitchFamily="2" charset="77"/>
                <a:cs typeface="+mn-cs"/>
              </a:rPr>
            </a:br>
            <a:r>
              <a:rPr kumimoji="0" lang="en-IN" sz="1200" b="0" i="0" u="none" strike="noStrike" kern="1200" cap="none" spc="0" normalizeH="0" baseline="0" noProof="0">
                <a:ln>
                  <a:noFill/>
                </a:ln>
                <a:solidFill>
                  <a:srgbClr val="FFFFFF"/>
                </a:solidFill>
                <a:effectLst/>
                <a:uLnTx/>
                <a:uFillTx/>
                <a:latin typeface="Kobern Medium" pitchFamily="2" charset="77"/>
                <a:cs typeface="+mn-cs"/>
              </a:rPr>
              <a:t>of workers on the muster </a:t>
            </a:r>
            <a:br>
              <a:rPr kumimoji="0" lang="en-IN" sz="1200" b="0" i="0" u="none" strike="noStrike" kern="1200" cap="none" spc="0" normalizeH="0" baseline="0" noProof="0">
                <a:ln>
                  <a:noFill/>
                </a:ln>
                <a:solidFill>
                  <a:srgbClr val="FFFFFF"/>
                </a:solidFill>
                <a:effectLst/>
                <a:uLnTx/>
                <a:uFillTx/>
                <a:latin typeface="Kobern Medium" pitchFamily="2" charset="77"/>
                <a:cs typeface="+mn-cs"/>
              </a:rPr>
            </a:br>
            <a:r>
              <a:rPr kumimoji="0" lang="en-IN" sz="1200" b="0" i="0" u="none" strike="noStrike" kern="1200" cap="none" spc="0" normalizeH="0" baseline="0" noProof="0">
                <a:ln>
                  <a:noFill/>
                </a:ln>
                <a:solidFill>
                  <a:srgbClr val="FFFFFF"/>
                </a:solidFill>
                <a:effectLst/>
                <a:uLnTx/>
                <a:uFillTx/>
                <a:latin typeface="Kobern Medium" pitchFamily="2" charset="77"/>
                <a:cs typeface="+mn-cs"/>
              </a:rPr>
              <a:t>roll in single Trade union</a:t>
            </a:r>
          </a:p>
        </p:txBody>
      </p:sp>
      <p:cxnSp>
        <p:nvCxnSpPr>
          <p:cNvPr id="39" name="Straight Connector 38">
            <a:extLst>
              <a:ext uri="{FF2B5EF4-FFF2-40B4-BE49-F238E27FC236}">
                <a16:creationId xmlns:a16="http://schemas.microsoft.com/office/drawing/2014/main" id="{C82079D8-CA4B-684A-BCF3-81247294FDC3}"/>
              </a:ext>
            </a:extLst>
          </p:cNvPr>
          <p:cNvCxnSpPr>
            <a:cxnSpLocks/>
          </p:cNvCxnSpPr>
          <p:nvPr/>
        </p:nvCxnSpPr>
        <p:spPr>
          <a:xfrm>
            <a:off x="3899119" y="2823891"/>
            <a:ext cx="1667934" cy="0"/>
          </a:xfrm>
          <a:prstGeom prst="line">
            <a:avLst/>
          </a:prstGeom>
          <a:ln w="9525">
            <a:solidFill>
              <a:srgbClr val="F3723B"/>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B1986BF-102D-4248-81D5-B1702744D0CE}"/>
              </a:ext>
            </a:extLst>
          </p:cNvPr>
          <p:cNvCxnSpPr>
            <a:cxnSpLocks/>
          </p:cNvCxnSpPr>
          <p:nvPr/>
        </p:nvCxnSpPr>
        <p:spPr>
          <a:xfrm flipV="1">
            <a:off x="6639647" y="3241902"/>
            <a:ext cx="0" cy="244532"/>
          </a:xfrm>
          <a:prstGeom prst="line">
            <a:avLst/>
          </a:prstGeom>
          <a:ln w="9525">
            <a:solidFill>
              <a:srgbClr val="F3723B"/>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Rounded Rectangle 45">
            <a:extLst>
              <a:ext uri="{FF2B5EF4-FFF2-40B4-BE49-F238E27FC236}">
                <a16:creationId xmlns:a16="http://schemas.microsoft.com/office/drawing/2014/main" id="{853B09D3-CC6F-C042-BE77-9298BA4D001C}"/>
              </a:ext>
            </a:extLst>
          </p:cNvPr>
          <p:cNvSpPr/>
          <p:nvPr/>
        </p:nvSpPr>
        <p:spPr>
          <a:xfrm>
            <a:off x="5569411" y="3496349"/>
            <a:ext cx="2158738" cy="1069191"/>
          </a:xfrm>
          <a:prstGeom prst="roundRect">
            <a:avLst>
              <a:gd name="adj" fmla="val 4412"/>
            </a:avLst>
          </a:prstGeom>
          <a:noFill/>
          <a:ln w="9525">
            <a:solidFill>
              <a:srgbClr val="DDD9C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IN" sz="1200" b="0" i="0" u="none" strike="noStrike" kern="1200" cap="none" spc="0" normalizeH="0" baseline="0" noProof="0">
                <a:ln>
                  <a:noFill/>
                </a:ln>
                <a:solidFill>
                  <a:srgbClr val="FFFFFF"/>
                </a:solidFill>
                <a:effectLst/>
                <a:uLnTx/>
                <a:uFillTx/>
                <a:latin typeface="Kobern Medium" pitchFamily="2" charset="77"/>
                <a:cs typeface="+mn-cs"/>
              </a:rPr>
              <a:t>Negotiating trade council </a:t>
            </a:r>
            <a:br>
              <a:rPr kumimoji="0" lang="en-IN" sz="1200" b="0" i="0" u="none" strike="noStrike" kern="1200" cap="none" spc="0" normalizeH="0" baseline="0" noProof="0">
                <a:ln>
                  <a:noFill/>
                </a:ln>
                <a:solidFill>
                  <a:srgbClr val="FFFFFF"/>
                </a:solidFill>
                <a:effectLst/>
                <a:uLnTx/>
                <a:uFillTx/>
                <a:latin typeface="Kobern Medium" pitchFamily="2" charset="77"/>
                <a:cs typeface="+mn-cs"/>
              </a:rPr>
            </a:br>
            <a:r>
              <a:rPr kumimoji="0" lang="en-IN" sz="1200" b="0" i="0" u="none" strike="noStrike" kern="1200" cap="none" spc="0" normalizeH="0" baseline="0" noProof="0">
                <a:ln>
                  <a:noFill/>
                </a:ln>
                <a:solidFill>
                  <a:srgbClr val="FFFFFF"/>
                </a:solidFill>
                <a:effectLst/>
                <a:uLnTx/>
                <a:uFillTx/>
                <a:latin typeface="Kobern Medium" pitchFamily="2" charset="77"/>
                <a:cs typeface="+mn-cs"/>
              </a:rPr>
              <a:t>consisting of representation       from such trade unions </a:t>
            </a:r>
            <a:br>
              <a:rPr kumimoji="0" lang="en-IN" sz="1200" b="0" i="0" u="none" strike="noStrike" kern="1200" cap="none" spc="0" normalizeH="0" baseline="0" noProof="0">
                <a:ln>
                  <a:noFill/>
                </a:ln>
                <a:solidFill>
                  <a:srgbClr val="FFFFFF"/>
                </a:solidFill>
                <a:effectLst/>
                <a:uLnTx/>
                <a:uFillTx/>
                <a:latin typeface="Kobern Medium" pitchFamily="2" charset="77"/>
                <a:cs typeface="+mn-cs"/>
              </a:rPr>
            </a:br>
            <a:r>
              <a:rPr kumimoji="0" lang="en-IN" sz="1200" b="0" i="0" u="none" strike="noStrike" kern="1200" cap="none" spc="0" normalizeH="0" baseline="0" noProof="0">
                <a:ln>
                  <a:noFill/>
                </a:ln>
                <a:solidFill>
                  <a:srgbClr val="FFFFFF"/>
                </a:solidFill>
                <a:effectLst/>
                <a:uLnTx/>
                <a:uFillTx/>
                <a:latin typeface="Kobern Medium" pitchFamily="2" charset="77"/>
                <a:cs typeface="+mn-cs"/>
              </a:rPr>
              <a:t>having not less that 20% </a:t>
            </a:r>
            <a:br>
              <a:rPr kumimoji="0" lang="en-IN" sz="1200" b="0" i="0" u="none" strike="noStrike" kern="1200" cap="none" spc="0" normalizeH="0" baseline="0" noProof="0">
                <a:ln>
                  <a:noFill/>
                </a:ln>
                <a:solidFill>
                  <a:srgbClr val="FFFFFF"/>
                </a:solidFill>
                <a:effectLst/>
                <a:uLnTx/>
                <a:uFillTx/>
                <a:latin typeface="Kobern Medium" pitchFamily="2" charset="77"/>
                <a:cs typeface="+mn-cs"/>
              </a:rPr>
            </a:br>
            <a:r>
              <a:rPr kumimoji="0" lang="en-IN" sz="1200" b="0" i="0" u="none" strike="noStrike" kern="1200" cap="none" spc="0" normalizeH="0" baseline="0" noProof="0">
                <a:ln>
                  <a:noFill/>
                </a:ln>
                <a:solidFill>
                  <a:srgbClr val="FFFFFF"/>
                </a:solidFill>
                <a:effectLst/>
                <a:uLnTx/>
                <a:uFillTx/>
                <a:latin typeface="Kobern Medium" pitchFamily="2" charset="77"/>
                <a:cs typeface="+mn-cs"/>
              </a:rPr>
              <a:t>of total workers</a:t>
            </a:r>
          </a:p>
        </p:txBody>
      </p:sp>
    </p:spTree>
    <p:extLst>
      <p:ext uri="{BB962C8B-B14F-4D97-AF65-F5344CB8AC3E}">
        <p14:creationId xmlns:p14="http://schemas.microsoft.com/office/powerpoint/2010/main" val="16310895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856AF9-FA7A-3840-9FE6-A3C23F34C4F0}"/>
              </a:ext>
            </a:extLst>
          </p:cNvPr>
          <p:cNvSpPr>
            <a:spLocks noGrp="1"/>
          </p:cNvSpPr>
          <p:nvPr>
            <p:ph type="body" sz="quarter" idx="11"/>
          </p:nvPr>
        </p:nvSpPr>
        <p:spPr/>
        <p:txBody>
          <a:bodyPr/>
          <a:lstStyle/>
          <a:p>
            <a:pPr marL="0" indent="0">
              <a:buNone/>
            </a:pPr>
            <a:r>
              <a:rPr lang="en-US" altLang="ko-KR" sz="1200">
                <a:solidFill>
                  <a:srgbClr val="F26629"/>
                </a:solidFill>
              </a:rPr>
              <a:t>STRIKES</a:t>
            </a:r>
          </a:p>
          <a:p>
            <a:pPr lvl="0"/>
            <a:r>
              <a:rPr lang="en-US" altLang="ko-KR" sz="1400" u="sng"/>
              <a:t>Ambit increased</a:t>
            </a:r>
            <a:r>
              <a:rPr lang="en-US" altLang="ko-KR" sz="1400"/>
              <a:t>: includes casual leave taken by more than 50% of the employees on a given day</a:t>
            </a:r>
          </a:p>
          <a:p>
            <a:pPr lvl="0"/>
            <a:r>
              <a:rPr lang="en-US" altLang="ko-KR" sz="1400" u="sng"/>
              <a:t>Prohibition</a:t>
            </a:r>
            <a:endParaRPr lang="en-US" altLang="ko-KR" sz="1400"/>
          </a:p>
          <a:p>
            <a:pPr lvl="1"/>
            <a:r>
              <a:rPr lang="en-US" altLang="ko-KR" sz="1400"/>
              <a:t>during and up to 7 days after a conciliation proceeding</a:t>
            </a:r>
          </a:p>
          <a:p>
            <a:pPr lvl="1"/>
            <a:r>
              <a:rPr lang="en-US" altLang="ko-KR" sz="1400"/>
              <a:t>during and up to 60 days after proceedings before a tribunal or an arbitrator</a:t>
            </a:r>
          </a:p>
          <a:p>
            <a:pPr lvl="1"/>
            <a:r>
              <a:rPr lang="en-US" altLang="ko-KR" sz="1400"/>
              <a:t>during any period in which a settlement or an award is in operation</a:t>
            </a:r>
          </a:p>
          <a:p>
            <a:pPr lvl="0"/>
            <a:endParaRPr lang="en-US" altLang="ko-KR" sz="1400"/>
          </a:p>
          <a:p>
            <a:pPr marL="0" lvl="0" indent="0">
              <a:buNone/>
            </a:pPr>
            <a:endParaRPr lang="en-US" altLang="ko-KR" sz="1400"/>
          </a:p>
          <a:p>
            <a:pPr lvl="0"/>
            <a:endParaRPr lang="en-US" altLang="ko-KR" sz="1400"/>
          </a:p>
          <a:p>
            <a:pPr marL="0" lvl="0" indent="0">
              <a:buNone/>
            </a:pPr>
            <a:endParaRPr lang="en-US" altLang="ko-KR" sz="1400"/>
          </a:p>
          <a:p>
            <a:pPr marL="0" indent="0">
              <a:buNone/>
            </a:pPr>
            <a:r>
              <a:rPr lang="en-US" altLang="ko-KR" sz="1200">
                <a:solidFill>
                  <a:srgbClr val="F26629"/>
                </a:solidFill>
              </a:rPr>
              <a:t>LOCKOUT</a:t>
            </a:r>
            <a:endParaRPr lang="en-US" altLang="ko-KR" sz="1400"/>
          </a:p>
          <a:p>
            <a:pPr lvl="0"/>
            <a:r>
              <a:rPr lang="en-US" altLang="ko-KR" sz="1400"/>
              <a:t>Mirror image applicable to employer in the case of lock-out</a:t>
            </a:r>
          </a:p>
        </p:txBody>
      </p:sp>
      <p:sp>
        <p:nvSpPr>
          <p:cNvPr id="3" name="Text Placeholder 2">
            <a:extLst>
              <a:ext uri="{FF2B5EF4-FFF2-40B4-BE49-F238E27FC236}">
                <a16:creationId xmlns:a16="http://schemas.microsoft.com/office/drawing/2014/main" id="{4F5D9734-74E9-F347-A035-AC49FE277298}"/>
              </a:ext>
            </a:extLst>
          </p:cNvPr>
          <p:cNvSpPr>
            <a:spLocks noGrp="1"/>
          </p:cNvSpPr>
          <p:nvPr>
            <p:ph type="body" sz="quarter" idx="13"/>
          </p:nvPr>
        </p:nvSpPr>
        <p:spPr/>
        <p:txBody>
          <a:bodyPr/>
          <a:lstStyle/>
          <a:p>
            <a:r>
              <a:rPr lang="en-US"/>
              <a:t>KEY CHANGES: Strikes and lockouts</a:t>
            </a:r>
          </a:p>
        </p:txBody>
      </p:sp>
      <p:sp>
        <p:nvSpPr>
          <p:cNvPr id="4" name="Rounded Rectangle 3">
            <a:extLst>
              <a:ext uri="{FF2B5EF4-FFF2-40B4-BE49-F238E27FC236}">
                <a16:creationId xmlns:a16="http://schemas.microsoft.com/office/drawing/2014/main" id="{1FD84A96-38FB-C74A-A12C-549DFFE9728B}"/>
              </a:ext>
            </a:extLst>
          </p:cNvPr>
          <p:cNvSpPr/>
          <p:nvPr/>
        </p:nvSpPr>
        <p:spPr>
          <a:xfrm>
            <a:off x="604169" y="2803263"/>
            <a:ext cx="2085196" cy="755484"/>
          </a:xfrm>
          <a:prstGeom prst="roundRect">
            <a:avLst>
              <a:gd name="adj" fmla="val 5556"/>
            </a:avLst>
          </a:prstGeom>
          <a:noFill/>
          <a:ln w="9525">
            <a:solidFill>
              <a:srgbClr val="44B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N" sz="1200" b="1">
                <a:solidFill>
                  <a:srgbClr val="44BB8A"/>
                </a:solidFill>
                <a:latin typeface="Kobern Bold" pitchFamily="2" charset="77"/>
                <a:cs typeface="Times New Roman" panose="02020603050405020304" pitchFamily="18" charset="0"/>
              </a:rPr>
              <a:t>Notice </a:t>
            </a:r>
            <a:br>
              <a:rPr lang="en-IN" sz="1200" b="1">
                <a:solidFill>
                  <a:srgbClr val="44BB8A"/>
                </a:solidFill>
                <a:latin typeface="Kobern Bold" pitchFamily="2" charset="77"/>
                <a:cs typeface="Times New Roman" panose="02020603050405020304" pitchFamily="18" charset="0"/>
              </a:rPr>
            </a:br>
            <a:r>
              <a:rPr lang="en-IN" sz="1200" b="1">
                <a:solidFill>
                  <a:srgbClr val="44BB8A"/>
                </a:solidFill>
                <a:latin typeface="Kobern Bold" pitchFamily="2" charset="77"/>
                <a:cs typeface="Times New Roman" panose="02020603050405020304" pitchFamily="18" charset="0"/>
              </a:rPr>
              <a:t>of strike with specified </a:t>
            </a:r>
            <a:br>
              <a:rPr lang="en-IN" sz="1200" b="1">
                <a:solidFill>
                  <a:srgbClr val="44BB8A"/>
                </a:solidFill>
                <a:latin typeface="Kobern Bold" pitchFamily="2" charset="77"/>
                <a:cs typeface="Times New Roman" panose="02020603050405020304" pitchFamily="18" charset="0"/>
              </a:rPr>
            </a:br>
            <a:r>
              <a:rPr lang="en-IN" sz="1200" b="1">
                <a:solidFill>
                  <a:srgbClr val="44BB8A"/>
                </a:solidFill>
                <a:latin typeface="Kobern Bold" pitchFamily="2" charset="77"/>
                <a:cs typeface="Times New Roman" panose="02020603050405020304" pitchFamily="18" charset="0"/>
              </a:rPr>
              <a:t>date</a:t>
            </a:r>
          </a:p>
        </p:txBody>
      </p:sp>
      <p:sp>
        <p:nvSpPr>
          <p:cNvPr id="5" name="Rounded Rectangle 4">
            <a:extLst>
              <a:ext uri="{FF2B5EF4-FFF2-40B4-BE49-F238E27FC236}">
                <a16:creationId xmlns:a16="http://schemas.microsoft.com/office/drawing/2014/main" id="{ED64798B-BD65-7F43-8B3D-EE1ACC674688}"/>
              </a:ext>
            </a:extLst>
          </p:cNvPr>
          <p:cNvSpPr/>
          <p:nvPr/>
        </p:nvSpPr>
        <p:spPr>
          <a:xfrm>
            <a:off x="3511932" y="2803263"/>
            <a:ext cx="2085196" cy="755484"/>
          </a:xfrm>
          <a:prstGeom prst="roundRect">
            <a:avLst>
              <a:gd name="adj" fmla="val 5556"/>
            </a:avLst>
          </a:prstGeom>
          <a:noFill/>
          <a:ln w="9525">
            <a:solidFill>
              <a:srgbClr val="F2A43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a:solidFill>
                  <a:srgbClr val="F2A436"/>
                </a:solidFill>
                <a:latin typeface="Kobern Bold" pitchFamily="2" charset="77"/>
                <a:cs typeface="Times New Roman" panose="02020603050405020304" pitchFamily="18" charset="0"/>
              </a:rPr>
              <a:t>Within 14 days of notice – no strike</a:t>
            </a:r>
          </a:p>
        </p:txBody>
      </p:sp>
      <p:sp>
        <p:nvSpPr>
          <p:cNvPr id="6" name="Rounded Rectangle 5">
            <a:extLst>
              <a:ext uri="{FF2B5EF4-FFF2-40B4-BE49-F238E27FC236}">
                <a16:creationId xmlns:a16="http://schemas.microsoft.com/office/drawing/2014/main" id="{895F5172-3246-0142-8E11-51A32BAC793A}"/>
              </a:ext>
            </a:extLst>
          </p:cNvPr>
          <p:cNvSpPr/>
          <p:nvPr/>
        </p:nvSpPr>
        <p:spPr>
          <a:xfrm>
            <a:off x="6426201" y="2803263"/>
            <a:ext cx="2272956" cy="755484"/>
          </a:xfrm>
          <a:prstGeom prst="roundRect">
            <a:avLst>
              <a:gd name="adj" fmla="val 5556"/>
            </a:avLst>
          </a:prstGeom>
          <a:noFill/>
          <a:ln w="9525">
            <a:solidFill>
              <a:srgbClr val="00ABB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N" sz="1200" b="1">
                <a:solidFill>
                  <a:srgbClr val="00ABBD"/>
                </a:solidFill>
                <a:latin typeface="Kobern Bold" pitchFamily="2" charset="77"/>
                <a:cs typeface="Times New Roman" panose="02020603050405020304" pitchFamily="18" charset="0"/>
              </a:rPr>
              <a:t>Inform conciliation officer</a:t>
            </a:r>
            <a:br>
              <a:rPr lang="en-IN" sz="1200" b="1">
                <a:solidFill>
                  <a:srgbClr val="00ABBD"/>
                </a:solidFill>
                <a:latin typeface="Kobern Bold" pitchFamily="2" charset="77"/>
                <a:cs typeface="Times New Roman" panose="02020603050405020304" pitchFamily="18" charset="0"/>
              </a:rPr>
            </a:br>
            <a:r>
              <a:rPr lang="en-IN" sz="1200" b="1">
                <a:solidFill>
                  <a:srgbClr val="00ABBD"/>
                </a:solidFill>
                <a:latin typeface="Kobern Bold" pitchFamily="2" charset="77"/>
                <a:cs typeface="Times New Roman" panose="02020603050405020304" pitchFamily="18" charset="0"/>
              </a:rPr>
              <a:t>within 5 days of receiving/</a:t>
            </a:r>
            <a:br>
              <a:rPr lang="en-IN" sz="1200" b="1">
                <a:solidFill>
                  <a:srgbClr val="00ABBD"/>
                </a:solidFill>
                <a:latin typeface="Kobern Bold" pitchFamily="2" charset="77"/>
                <a:cs typeface="Times New Roman" panose="02020603050405020304" pitchFamily="18" charset="0"/>
              </a:rPr>
            </a:br>
            <a:r>
              <a:rPr lang="en-IN" sz="1200" b="1">
                <a:solidFill>
                  <a:srgbClr val="00ABBD"/>
                </a:solidFill>
                <a:latin typeface="Kobern Bold" pitchFamily="2" charset="77"/>
                <a:cs typeface="Times New Roman" panose="02020603050405020304" pitchFamily="18" charset="0"/>
              </a:rPr>
              <a:t>giving notice</a:t>
            </a:r>
          </a:p>
        </p:txBody>
      </p:sp>
      <p:cxnSp>
        <p:nvCxnSpPr>
          <p:cNvPr id="7" name="Straight Connector 6">
            <a:extLst>
              <a:ext uri="{FF2B5EF4-FFF2-40B4-BE49-F238E27FC236}">
                <a16:creationId xmlns:a16="http://schemas.microsoft.com/office/drawing/2014/main" id="{3EEDFB79-61B8-414A-9E5D-4AC0A71D81E4}"/>
              </a:ext>
            </a:extLst>
          </p:cNvPr>
          <p:cNvCxnSpPr>
            <a:cxnSpLocks/>
          </p:cNvCxnSpPr>
          <p:nvPr/>
        </p:nvCxnSpPr>
        <p:spPr>
          <a:xfrm>
            <a:off x="2702318" y="3164129"/>
            <a:ext cx="735149" cy="0"/>
          </a:xfrm>
          <a:prstGeom prst="line">
            <a:avLst/>
          </a:prstGeom>
          <a:ln w="12700">
            <a:solidFill>
              <a:schemeClr val="bg1">
                <a:lumMod val="85000"/>
              </a:schemeClr>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5BD18DD-9438-2041-BC54-6ACC6D948ED7}"/>
              </a:ext>
            </a:extLst>
          </p:cNvPr>
          <p:cNvCxnSpPr>
            <a:cxnSpLocks/>
          </p:cNvCxnSpPr>
          <p:nvPr/>
        </p:nvCxnSpPr>
        <p:spPr>
          <a:xfrm>
            <a:off x="5605513" y="3164129"/>
            <a:ext cx="735149" cy="0"/>
          </a:xfrm>
          <a:prstGeom prst="line">
            <a:avLst/>
          </a:prstGeom>
          <a:ln w="12700">
            <a:solidFill>
              <a:schemeClr val="bg1">
                <a:lumMod val="85000"/>
              </a:schemeClr>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00062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48ED8F-CDFC-4013-9650-C8632B36D4B8}"/>
              </a:ext>
            </a:extLst>
          </p:cNvPr>
          <p:cNvSpPr>
            <a:spLocks noGrp="1"/>
          </p:cNvSpPr>
          <p:nvPr>
            <p:ph type="body" sz="quarter" idx="11"/>
          </p:nvPr>
        </p:nvSpPr>
        <p:spPr>
          <a:xfrm>
            <a:off x="238308" y="949764"/>
            <a:ext cx="8597082" cy="3888936"/>
          </a:xfrm>
        </p:spPr>
        <p:txBody>
          <a:bodyPr/>
          <a:lstStyle/>
          <a:p>
            <a:r>
              <a:rPr lang="en-US" sz="1400" b="1" u="sng"/>
              <a:t>Category 1</a:t>
            </a:r>
            <a:r>
              <a:rPr lang="en-US" sz="1400"/>
              <a:t>: 50 or more workers</a:t>
            </a:r>
          </a:p>
          <a:p>
            <a:pPr lvl="1">
              <a:buFont typeface="Wingdings" panose="05000000000000000000" pitchFamily="2" charset="2"/>
              <a:buChar char="ü"/>
            </a:pPr>
            <a:r>
              <a:rPr lang="en-US" sz="1400"/>
              <a:t>Certain provisions applicable on factories only.</a:t>
            </a:r>
          </a:p>
          <a:p>
            <a:r>
              <a:rPr lang="en-US" sz="1400" b="1" u="sng"/>
              <a:t>Category 2</a:t>
            </a:r>
            <a:r>
              <a:rPr lang="en-US" sz="1400"/>
              <a:t>: 300 or more workers or such higher number as may be notified by appropriate Government.</a:t>
            </a:r>
          </a:p>
          <a:p>
            <a:pPr lvl="1">
              <a:spcBef>
                <a:spcPts val="0"/>
              </a:spcBef>
              <a:spcAft>
                <a:spcPts val="0"/>
              </a:spcAft>
              <a:buFont typeface="Wingdings" panose="05000000000000000000" pitchFamily="2" charset="2"/>
              <a:buChar char="ü"/>
            </a:pPr>
            <a:r>
              <a:rPr lang="en-US" sz="1400"/>
              <a:t>Applicable to all industrial establishments.</a:t>
            </a:r>
          </a:p>
          <a:p>
            <a:pPr marL="0" indent="0">
              <a:spcBef>
                <a:spcPts val="0"/>
              </a:spcBef>
              <a:spcAft>
                <a:spcPts val="0"/>
              </a:spcAft>
              <a:buNone/>
            </a:pPr>
            <a:endParaRPr lang="en-US" sz="1400" u="sng"/>
          </a:p>
          <a:p>
            <a:pPr marL="0" indent="0">
              <a:spcBef>
                <a:spcPts val="0"/>
              </a:spcBef>
              <a:spcAft>
                <a:spcPts val="0"/>
              </a:spcAft>
              <a:buNone/>
            </a:pPr>
            <a:r>
              <a:rPr lang="en-US" sz="1400" u="sng"/>
              <a:t>Note</a:t>
            </a:r>
            <a:r>
              <a:rPr lang="en-US" sz="1400"/>
              <a:t>: Not seasonal character or work performed intermittently.</a:t>
            </a:r>
          </a:p>
          <a:p>
            <a:pPr>
              <a:spcBef>
                <a:spcPts val="0"/>
              </a:spcBef>
              <a:spcAft>
                <a:spcPts val="0"/>
              </a:spcAft>
            </a:pPr>
            <a:endParaRPr lang="en-US" sz="1400"/>
          </a:p>
          <a:p>
            <a:pPr>
              <a:spcBef>
                <a:spcPts val="0"/>
              </a:spcBef>
              <a:spcAft>
                <a:spcPts val="0"/>
              </a:spcAft>
            </a:pPr>
            <a:r>
              <a:rPr lang="en-US" b="1" u="sng"/>
              <a:t>Concept of continuous service</a:t>
            </a:r>
            <a:r>
              <a:rPr lang="en-US"/>
              <a:t>:</a:t>
            </a:r>
          </a:p>
          <a:p>
            <a:r>
              <a:rPr lang="en-US" sz="1400"/>
              <a:t> U</a:t>
            </a:r>
            <a:r>
              <a:rPr lang="en-US" altLang="ko-KR"/>
              <a:t>ninterrupted service of such worker</a:t>
            </a:r>
          </a:p>
          <a:p>
            <a:r>
              <a:rPr lang="en-US" altLang="ko-KR"/>
              <a:t>On account of:</a:t>
            </a:r>
          </a:p>
          <a:p>
            <a:pPr lvl="1">
              <a:buFont typeface="Wingdings" panose="05000000000000000000" pitchFamily="2" charset="2"/>
              <a:buChar char="ü"/>
            </a:pPr>
            <a:r>
              <a:rPr lang="en-US" altLang="ko-KR"/>
              <a:t>sickness or authorized leave</a:t>
            </a:r>
          </a:p>
          <a:p>
            <a:pPr lvl="1">
              <a:buFont typeface="Wingdings" panose="05000000000000000000" pitchFamily="2" charset="2"/>
              <a:buChar char="ü"/>
            </a:pPr>
            <a:r>
              <a:rPr lang="en-US" altLang="ko-KR"/>
              <a:t>an accident or a strike which is not illegal</a:t>
            </a:r>
          </a:p>
          <a:p>
            <a:r>
              <a:rPr lang="en-US" sz="1400"/>
              <a:t>1 year- 240 days in a year</a:t>
            </a:r>
          </a:p>
          <a:p>
            <a:r>
              <a:rPr lang="en-US" sz="1400"/>
              <a:t>6 months- 120 days in a year</a:t>
            </a:r>
          </a:p>
        </p:txBody>
      </p:sp>
      <p:sp>
        <p:nvSpPr>
          <p:cNvPr id="3" name="Text Placeholder 2">
            <a:extLst>
              <a:ext uri="{FF2B5EF4-FFF2-40B4-BE49-F238E27FC236}">
                <a16:creationId xmlns:a16="http://schemas.microsoft.com/office/drawing/2014/main" id="{BE48864F-F849-49A9-90F4-D0808C7420D2}"/>
              </a:ext>
            </a:extLst>
          </p:cNvPr>
          <p:cNvSpPr>
            <a:spLocks noGrp="1"/>
          </p:cNvSpPr>
          <p:nvPr>
            <p:ph type="body" sz="quarter" idx="13"/>
          </p:nvPr>
        </p:nvSpPr>
        <p:spPr/>
        <p:txBody>
          <a:bodyPr/>
          <a:lstStyle/>
          <a:p>
            <a:r>
              <a:rPr lang="en-US"/>
              <a:t>LAY-OFF, RETRENCHMENT, AND CLOSURE)</a:t>
            </a:r>
          </a:p>
        </p:txBody>
      </p:sp>
      <p:sp>
        <p:nvSpPr>
          <p:cNvPr id="4" name="Text Placeholder 1">
            <a:extLst>
              <a:ext uri="{FF2B5EF4-FFF2-40B4-BE49-F238E27FC236}">
                <a16:creationId xmlns:a16="http://schemas.microsoft.com/office/drawing/2014/main" id="{9657E55C-64A6-4E6F-8679-216F49CFA476}"/>
              </a:ext>
            </a:extLst>
          </p:cNvPr>
          <p:cNvSpPr txBox="1">
            <a:spLocks/>
          </p:cNvSpPr>
          <p:nvPr/>
        </p:nvSpPr>
        <p:spPr>
          <a:xfrm>
            <a:off x="4144385" y="3542615"/>
            <a:ext cx="4601552" cy="651121"/>
          </a:xfrm>
          <a:prstGeom prst="rect">
            <a:avLst/>
          </a:prstGeom>
        </p:spPr>
        <p:txBody>
          <a:bodyPr anchor="t"/>
          <a:lstStyle>
            <a:lvl1pPr marL="285750" marR="0" indent="-285750" algn="l" defTabSz="914400" rtl="0" eaLnBrk="1" fontAlgn="auto" latinLnBrk="1" hangingPunct="1">
              <a:lnSpc>
                <a:spcPct val="100000"/>
              </a:lnSpc>
              <a:spcBef>
                <a:spcPct val="20000"/>
              </a:spcBef>
              <a:spcAft>
                <a:spcPts val="300"/>
              </a:spcAft>
              <a:buClr>
                <a:srgbClr val="F3723D"/>
              </a:buClr>
              <a:buSzTx/>
              <a:buFont typeface="Arial" panose="020B0604020202020204" pitchFamily="34" charset="0"/>
              <a:buChar char="•"/>
              <a:tabLst/>
              <a:defRPr lang="en-GB" altLang="ko-KR" sz="1600" kern="1200" dirty="0">
                <a:solidFill>
                  <a:schemeClr val="bg1"/>
                </a:solidFill>
                <a:latin typeface="Kobern" pitchFamily="2" charset="77"/>
                <a:ea typeface="+mn-ea"/>
                <a:cs typeface="+mn-cs"/>
              </a:defRPr>
            </a:lvl1pPr>
            <a:lvl2pPr marL="742950" indent="-285750" algn="l" defTabSz="914400" rtl="0" eaLnBrk="1" latinLnBrk="1" hangingPunct="1">
              <a:lnSpc>
                <a:spcPct val="100000"/>
              </a:lnSpc>
              <a:spcBef>
                <a:spcPct val="20000"/>
              </a:spcBef>
              <a:spcAft>
                <a:spcPts val="300"/>
              </a:spcAft>
              <a:buClr>
                <a:srgbClr val="F3723D"/>
              </a:buClr>
              <a:buSzPct val="100000"/>
              <a:buFont typeface="Arial" panose="020B0604020202020204" pitchFamily="34" charset="0"/>
              <a:buChar char="•"/>
              <a:defRPr lang="en-GB" altLang="ko-KR" sz="1600" kern="1200" dirty="0">
                <a:solidFill>
                  <a:schemeClr val="bg1"/>
                </a:solidFill>
                <a:latin typeface="Kobern" pitchFamily="2" charset="77"/>
                <a:ea typeface="+mn-ea"/>
                <a:cs typeface="+mn-cs"/>
              </a:defRPr>
            </a:lvl2pPr>
            <a:lvl3pPr marL="1143000" indent="-285750" algn="l" defTabSz="914400" rtl="0" eaLnBrk="1" latinLnBrk="1" hangingPunct="1">
              <a:lnSpc>
                <a:spcPct val="100000"/>
              </a:lnSpc>
              <a:spcBef>
                <a:spcPct val="20000"/>
              </a:spcBef>
              <a:spcAft>
                <a:spcPts val="300"/>
              </a:spcAft>
              <a:buClr>
                <a:srgbClr val="F3723D"/>
              </a:buClr>
              <a:buSzPct val="100000"/>
              <a:buFont typeface="Arial" panose="020B0604020202020204" pitchFamily="34" charset="0"/>
              <a:buChar char="•"/>
              <a:defRPr lang="en-GB" altLang="ko-KR" sz="1600" kern="1200" dirty="0">
                <a:solidFill>
                  <a:schemeClr val="bg1"/>
                </a:solidFill>
                <a:latin typeface="Kobern" pitchFamily="2" charset="77"/>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742950" marR="0" lvl="1" indent="-285750" algn="just" defTabSz="914400" rtl="0" eaLnBrk="1" fontAlgn="auto" latinLnBrk="1" hangingPunct="1">
              <a:lnSpc>
                <a:spcPct val="100000"/>
              </a:lnSpc>
              <a:spcBef>
                <a:spcPct val="20000"/>
              </a:spcBef>
              <a:spcAft>
                <a:spcPts val="300"/>
              </a:spcAft>
              <a:buClr>
                <a:srgbClr val="F3723D"/>
              </a:buClr>
              <a:buSzPct val="100000"/>
              <a:buFont typeface="Wingdings" panose="05000000000000000000" pitchFamily="2" charset="2"/>
              <a:buChar char="ü"/>
              <a:tabLst/>
              <a:defRPr/>
            </a:pPr>
            <a:r>
              <a:rPr kumimoji="0" lang="en-US" altLang="ko-KR" sz="1400" b="0" i="0" u="none" strike="noStrike" kern="1200" cap="none" spc="0" normalizeH="0" baseline="0" noProof="0">
                <a:ln>
                  <a:noFill/>
                </a:ln>
                <a:solidFill>
                  <a:srgbClr val="FFFFFF"/>
                </a:solidFill>
                <a:effectLst/>
                <a:uLnTx/>
                <a:uFillTx/>
                <a:latin typeface="Kobern" pitchFamily="2" charset="77"/>
                <a:cs typeface="+mn-cs"/>
              </a:rPr>
              <a:t>a lock-out or a cessation of work which is not due to any fault on the part of the worker</a:t>
            </a:r>
          </a:p>
        </p:txBody>
      </p:sp>
    </p:spTree>
    <p:extLst>
      <p:ext uri="{BB962C8B-B14F-4D97-AF65-F5344CB8AC3E}">
        <p14:creationId xmlns:p14="http://schemas.microsoft.com/office/powerpoint/2010/main" val="23461521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692D1B-BCED-4F21-94CD-0514420DB113}"/>
              </a:ext>
            </a:extLst>
          </p:cNvPr>
          <p:cNvSpPr>
            <a:spLocks noGrp="1"/>
          </p:cNvSpPr>
          <p:nvPr>
            <p:ph type="body" sz="quarter" idx="11"/>
          </p:nvPr>
        </p:nvSpPr>
        <p:spPr/>
        <p:txBody>
          <a:bodyPr/>
          <a:lstStyle/>
          <a:p>
            <a:r>
              <a:rPr lang="en-US" sz="1400" b="1" u="sng"/>
              <a:t>Lay-off: </a:t>
            </a:r>
          </a:p>
          <a:p>
            <a:endParaRPr lang="en-US" sz="1400" b="1" u="sng"/>
          </a:p>
          <a:p>
            <a:pPr lvl="1" algn="just">
              <a:buFont typeface="Wingdings" panose="05000000000000000000" pitchFamily="2" charset="2"/>
              <a:buChar char="ü"/>
            </a:pPr>
            <a:r>
              <a:rPr lang="en-US" altLang="ko-KR" sz="1400"/>
              <a:t>Failure, refusal or inability of an employer.</a:t>
            </a:r>
          </a:p>
          <a:p>
            <a:pPr lvl="1" algn="just">
              <a:buFont typeface="Wingdings" panose="05000000000000000000" pitchFamily="2" charset="2"/>
              <a:buChar char="ü"/>
            </a:pPr>
            <a:r>
              <a:rPr lang="en-US" altLang="ko-KR" sz="1400"/>
              <a:t>on account of shortage of coal, power or raw materials or the accumulation of stocks or the break-down of machinery or natural calamity or for any other connected reason.</a:t>
            </a:r>
          </a:p>
          <a:p>
            <a:pPr lvl="1" algn="just">
              <a:buFont typeface="Wingdings" panose="05000000000000000000" pitchFamily="2" charset="2"/>
              <a:buChar char="ü"/>
            </a:pPr>
            <a:r>
              <a:rPr lang="en-US" altLang="ko-KR" sz="1400"/>
              <a:t>To give employment to the worker whose name is borne on the muster rolls of his industrial establishment and who has not been retrenched.</a:t>
            </a:r>
            <a:endParaRPr lang="en-US" sz="1400"/>
          </a:p>
          <a:p>
            <a:pPr marL="0" indent="0">
              <a:buNone/>
            </a:pPr>
            <a:endParaRPr lang="en-US" sz="1400"/>
          </a:p>
          <a:p>
            <a:r>
              <a:rPr lang="en-US" sz="1400" b="1" u="sng"/>
              <a:t>Closure:</a:t>
            </a:r>
          </a:p>
          <a:p>
            <a:endParaRPr lang="en-US" sz="1400" b="1" u="sng"/>
          </a:p>
          <a:p>
            <a:pPr lvl="1" algn="just">
              <a:buFont typeface="Wingdings" panose="05000000000000000000" pitchFamily="2" charset="2"/>
              <a:buChar char="ü"/>
            </a:pPr>
            <a:r>
              <a:rPr lang="en-US" altLang="ko-KR" sz="1400"/>
              <a:t>Permanent closing down of place of employment or part thereof. </a:t>
            </a:r>
          </a:p>
          <a:p>
            <a:pPr marL="0" indent="0">
              <a:buNone/>
            </a:pPr>
            <a:endParaRPr lang="en-US" sz="1200"/>
          </a:p>
        </p:txBody>
      </p:sp>
      <p:sp>
        <p:nvSpPr>
          <p:cNvPr id="3" name="Text Placeholder 2">
            <a:extLst>
              <a:ext uri="{FF2B5EF4-FFF2-40B4-BE49-F238E27FC236}">
                <a16:creationId xmlns:a16="http://schemas.microsoft.com/office/drawing/2014/main" id="{867691FA-2D4B-4912-A0D1-D1C63F8BA395}"/>
              </a:ext>
            </a:extLst>
          </p:cNvPr>
          <p:cNvSpPr>
            <a:spLocks noGrp="1"/>
          </p:cNvSpPr>
          <p:nvPr>
            <p:ph type="body" sz="quarter" idx="13"/>
          </p:nvPr>
        </p:nvSpPr>
        <p:spPr/>
        <p:txBody>
          <a:bodyPr/>
          <a:lstStyle/>
          <a:p>
            <a:r>
              <a:rPr lang="en-US"/>
              <a:t>DEFINITIONS (LAY-OFF, RETRENCHMENT, AND CLOSURE)</a:t>
            </a:r>
          </a:p>
        </p:txBody>
      </p:sp>
    </p:spTree>
    <p:extLst>
      <p:ext uri="{BB962C8B-B14F-4D97-AF65-F5344CB8AC3E}">
        <p14:creationId xmlns:p14="http://schemas.microsoft.com/office/powerpoint/2010/main" val="39208263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692D1B-BCED-4F21-94CD-0514420DB113}"/>
              </a:ext>
            </a:extLst>
          </p:cNvPr>
          <p:cNvSpPr>
            <a:spLocks noGrp="1"/>
          </p:cNvSpPr>
          <p:nvPr>
            <p:ph type="body" sz="quarter" idx="11"/>
          </p:nvPr>
        </p:nvSpPr>
        <p:spPr/>
        <p:txBody>
          <a:bodyPr/>
          <a:lstStyle/>
          <a:p>
            <a:pPr algn="just"/>
            <a:r>
              <a:rPr lang="en-US" sz="1400" b="1" u="sng"/>
              <a:t>Retrenchment:</a:t>
            </a:r>
          </a:p>
          <a:p>
            <a:pPr algn="just"/>
            <a:endParaRPr lang="en-US" sz="1400" b="1" u="sng"/>
          </a:p>
          <a:p>
            <a:pPr lvl="1">
              <a:buFont typeface="Wingdings" panose="05000000000000000000" pitchFamily="2" charset="2"/>
              <a:buChar char="ü"/>
            </a:pPr>
            <a:r>
              <a:rPr lang="en-US" altLang="ko-KR" sz="1400"/>
              <a:t>Termination by the employer of the service of a worker for any reason whatsoever, otherwise than as a punishment inflicted by way of disciplinary action.</a:t>
            </a:r>
          </a:p>
          <a:p>
            <a:pPr lvl="1">
              <a:buFont typeface="Wingdings" panose="05000000000000000000" pitchFamily="2" charset="2"/>
              <a:buChar char="ü"/>
            </a:pPr>
            <a:r>
              <a:rPr lang="en-US" altLang="ko-KR" sz="1400"/>
              <a:t>Does not include:</a:t>
            </a:r>
          </a:p>
          <a:p>
            <a:pPr lvl="2"/>
            <a:r>
              <a:rPr lang="en-US" altLang="ko-KR" sz="1400"/>
              <a:t>voluntary retirement of the worker; or</a:t>
            </a:r>
          </a:p>
          <a:p>
            <a:pPr lvl="2"/>
            <a:r>
              <a:rPr lang="en-US" altLang="ko-KR" sz="1400"/>
              <a:t>retirement of the worker on reaching the age of superannuation; or</a:t>
            </a:r>
          </a:p>
          <a:p>
            <a:pPr lvl="2"/>
            <a:r>
              <a:rPr lang="en-US" altLang="ko-KR" sz="1400"/>
              <a:t>termination of the service of the worker as a result of the non-renewal of the contract of employment between the employer and the worker concerned</a:t>
            </a:r>
          </a:p>
          <a:p>
            <a:pPr lvl="2"/>
            <a:r>
              <a:rPr lang="en-US" altLang="ko-KR" sz="1400"/>
              <a:t>termination of service of the worker as a result of completion of tenure of fixed term employment; or</a:t>
            </a:r>
          </a:p>
          <a:p>
            <a:pPr lvl="2"/>
            <a:r>
              <a:rPr lang="en-US" altLang="ko-KR" sz="1400"/>
              <a:t>termination of the service of a worker on the ground of continued ill-health.</a:t>
            </a:r>
            <a:endParaRPr lang="en-US" sz="1400" b="1" u="sng"/>
          </a:p>
          <a:p>
            <a:pPr marL="0" indent="0">
              <a:buNone/>
            </a:pPr>
            <a:endParaRPr lang="en-US" sz="1200"/>
          </a:p>
        </p:txBody>
      </p:sp>
      <p:sp>
        <p:nvSpPr>
          <p:cNvPr id="3" name="Text Placeholder 2">
            <a:extLst>
              <a:ext uri="{FF2B5EF4-FFF2-40B4-BE49-F238E27FC236}">
                <a16:creationId xmlns:a16="http://schemas.microsoft.com/office/drawing/2014/main" id="{867691FA-2D4B-4912-A0D1-D1C63F8BA395}"/>
              </a:ext>
            </a:extLst>
          </p:cNvPr>
          <p:cNvSpPr>
            <a:spLocks noGrp="1"/>
          </p:cNvSpPr>
          <p:nvPr>
            <p:ph type="body" sz="quarter" idx="13"/>
          </p:nvPr>
        </p:nvSpPr>
        <p:spPr/>
        <p:txBody>
          <a:bodyPr/>
          <a:lstStyle/>
          <a:p>
            <a:r>
              <a:rPr lang="en-US"/>
              <a:t>DEFINITIONS (LAY-OFF, RETRENCHMENT, AND CLOSURE)</a:t>
            </a:r>
          </a:p>
        </p:txBody>
      </p:sp>
    </p:spTree>
    <p:extLst>
      <p:ext uri="{BB962C8B-B14F-4D97-AF65-F5344CB8AC3E}">
        <p14:creationId xmlns:p14="http://schemas.microsoft.com/office/powerpoint/2010/main" val="39807025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48864F-F849-49A9-90F4-D0808C7420D2}"/>
              </a:ext>
            </a:extLst>
          </p:cNvPr>
          <p:cNvSpPr>
            <a:spLocks noGrp="1"/>
          </p:cNvSpPr>
          <p:nvPr>
            <p:ph type="body" sz="quarter" idx="13"/>
          </p:nvPr>
        </p:nvSpPr>
        <p:spPr/>
        <p:txBody>
          <a:bodyPr/>
          <a:lstStyle/>
          <a:p>
            <a:r>
              <a:rPr lang="en-US"/>
              <a:t>RETRENCHMENT, LAY-OFF AND CLOSURE</a:t>
            </a:r>
          </a:p>
        </p:txBody>
      </p:sp>
      <p:graphicFrame>
        <p:nvGraphicFramePr>
          <p:cNvPr id="5" name="Table 4">
            <a:extLst>
              <a:ext uri="{FF2B5EF4-FFF2-40B4-BE49-F238E27FC236}">
                <a16:creationId xmlns:a16="http://schemas.microsoft.com/office/drawing/2014/main" id="{9323E3B2-DD55-4F6C-9604-3AE514D78987}"/>
              </a:ext>
            </a:extLst>
          </p:cNvPr>
          <p:cNvGraphicFramePr>
            <a:graphicFrameLocks noGrp="1"/>
          </p:cNvGraphicFramePr>
          <p:nvPr>
            <p:extLst>
              <p:ext uri="{D42A27DB-BD31-4B8C-83A1-F6EECF244321}">
                <p14:modId xmlns:p14="http://schemas.microsoft.com/office/powerpoint/2010/main" val="1650141725"/>
              </p:ext>
            </p:extLst>
          </p:nvPr>
        </p:nvGraphicFramePr>
        <p:xfrm>
          <a:off x="273459" y="841256"/>
          <a:ext cx="8695443" cy="4219780"/>
        </p:xfrm>
        <a:graphic>
          <a:graphicData uri="http://schemas.openxmlformats.org/drawingml/2006/table">
            <a:tbl>
              <a:tblPr firstRow="1" firstCol="1" bandRow="1">
                <a:tableStyleId>{BC89EF96-8CEA-46FF-86C4-4CE0E7609802}</a:tableStyleId>
              </a:tblPr>
              <a:tblGrid>
                <a:gridCol w="1165238">
                  <a:extLst>
                    <a:ext uri="{9D8B030D-6E8A-4147-A177-3AD203B41FA5}">
                      <a16:colId xmlns:a16="http://schemas.microsoft.com/office/drawing/2014/main" val="3821418038"/>
                    </a:ext>
                  </a:extLst>
                </a:gridCol>
                <a:gridCol w="4220313">
                  <a:extLst>
                    <a:ext uri="{9D8B030D-6E8A-4147-A177-3AD203B41FA5}">
                      <a16:colId xmlns:a16="http://schemas.microsoft.com/office/drawing/2014/main" val="3355699509"/>
                    </a:ext>
                  </a:extLst>
                </a:gridCol>
                <a:gridCol w="3309892">
                  <a:extLst>
                    <a:ext uri="{9D8B030D-6E8A-4147-A177-3AD203B41FA5}">
                      <a16:colId xmlns:a16="http://schemas.microsoft.com/office/drawing/2014/main" val="2797520981"/>
                    </a:ext>
                  </a:extLst>
                </a:gridCol>
              </a:tblGrid>
              <a:tr h="210754">
                <a:tc>
                  <a:txBody>
                    <a:bodyPr/>
                    <a:lstStyle/>
                    <a:p>
                      <a:pPr marL="0" marR="0" algn="ctr">
                        <a:lnSpc>
                          <a:spcPct val="107000"/>
                        </a:lnSpc>
                        <a:spcBef>
                          <a:spcPts val="0"/>
                        </a:spcBef>
                        <a:spcAft>
                          <a:spcPts val="0"/>
                        </a:spcAft>
                      </a:pPr>
                      <a:r>
                        <a:rPr lang="en-US" sz="1200">
                          <a:solidFill>
                            <a:srgbClr val="F3723B"/>
                          </a:solidFill>
                          <a:effectLst/>
                          <a:latin typeface="Kobern"/>
                        </a:rPr>
                        <a:t> PROVISIONS</a:t>
                      </a:r>
                      <a:endParaRPr lang="en-US" sz="1200" b="1">
                        <a:solidFill>
                          <a:srgbClr val="F3723B"/>
                        </a:solidFill>
                        <a:effectLst/>
                        <a:latin typeface="Kobern"/>
                        <a:ea typeface="Calibri" panose="020F0502020204030204" pitchFamily="34" charset="0"/>
                        <a:cs typeface="Times New Roman" panose="02020603050405020304" pitchFamily="18" charset="0"/>
                      </a:endParaRPr>
                    </a:p>
                  </a:txBody>
                  <a:tcPr marL="57540" marR="57540" marT="0" marB="0"/>
                </a:tc>
                <a:tc>
                  <a:txBody>
                    <a:bodyPr/>
                    <a:lstStyle/>
                    <a:p>
                      <a:pPr marL="0" marR="0" algn="ctr">
                        <a:lnSpc>
                          <a:spcPct val="107000"/>
                        </a:lnSpc>
                        <a:spcBef>
                          <a:spcPts val="0"/>
                        </a:spcBef>
                        <a:spcAft>
                          <a:spcPts val="0"/>
                        </a:spcAft>
                      </a:pPr>
                      <a:r>
                        <a:rPr lang="en-US" sz="1200">
                          <a:solidFill>
                            <a:srgbClr val="F3723B"/>
                          </a:solidFill>
                          <a:effectLst/>
                          <a:latin typeface="Kobern"/>
                        </a:rPr>
                        <a:t>CATEGORY 1 (50 or more workers)</a:t>
                      </a:r>
                    </a:p>
                  </a:txBody>
                  <a:tcPr marL="57540" marR="57540" marT="0" marB="0"/>
                </a:tc>
                <a:tc>
                  <a:txBody>
                    <a:bodyPr/>
                    <a:lstStyle/>
                    <a:p>
                      <a:pPr marL="0" marR="0" algn="ctr">
                        <a:lnSpc>
                          <a:spcPct val="107000"/>
                        </a:lnSpc>
                        <a:spcBef>
                          <a:spcPts val="0"/>
                        </a:spcBef>
                        <a:spcAft>
                          <a:spcPts val="0"/>
                        </a:spcAft>
                      </a:pPr>
                      <a:r>
                        <a:rPr lang="en-US" sz="1200">
                          <a:solidFill>
                            <a:srgbClr val="F3723B"/>
                          </a:solidFill>
                          <a:effectLst/>
                          <a:latin typeface="Kobern"/>
                        </a:rPr>
                        <a:t>CATEGORY 2 (300 or more workers)</a:t>
                      </a:r>
                      <a:endParaRPr lang="en-US" sz="1200" b="1">
                        <a:solidFill>
                          <a:srgbClr val="F3723B"/>
                        </a:solidFill>
                        <a:effectLst/>
                        <a:latin typeface="Kobern"/>
                        <a:ea typeface="Calibri" panose="020F0502020204030204" pitchFamily="34" charset="0"/>
                        <a:cs typeface="Times New Roman" panose="02020603050405020304" pitchFamily="18" charset="0"/>
                      </a:endParaRPr>
                    </a:p>
                  </a:txBody>
                  <a:tcPr marL="57540" marR="57540" marT="0" marB="0"/>
                </a:tc>
                <a:extLst>
                  <a:ext uri="{0D108BD9-81ED-4DB2-BD59-A6C34878D82A}">
                    <a16:rowId xmlns:a16="http://schemas.microsoft.com/office/drawing/2014/main" val="69784354"/>
                  </a:ext>
                </a:extLst>
              </a:tr>
              <a:tr h="2400784">
                <a:tc>
                  <a:txBody>
                    <a:bodyPr/>
                    <a:lstStyle/>
                    <a:p>
                      <a:pPr marL="0" marR="0" algn="ctr">
                        <a:lnSpc>
                          <a:spcPct val="107000"/>
                        </a:lnSpc>
                        <a:spcBef>
                          <a:spcPts val="0"/>
                        </a:spcBef>
                        <a:spcAft>
                          <a:spcPts val="0"/>
                        </a:spcAft>
                      </a:pPr>
                      <a:endParaRPr lang="en-US" sz="1200">
                        <a:solidFill>
                          <a:schemeClr val="bg1"/>
                        </a:solidFill>
                        <a:effectLst/>
                        <a:latin typeface="Kobern"/>
                      </a:endParaRPr>
                    </a:p>
                    <a:p>
                      <a:pPr marL="0" marR="0" algn="ctr">
                        <a:lnSpc>
                          <a:spcPct val="107000"/>
                        </a:lnSpc>
                        <a:spcBef>
                          <a:spcPts val="0"/>
                        </a:spcBef>
                        <a:spcAft>
                          <a:spcPts val="0"/>
                        </a:spcAft>
                      </a:pPr>
                      <a:endParaRPr lang="en-US" sz="1200">
                        <a:solidFill>
                          <a:schemeClr val="bg1"/>
                        </a:solidFill>
                        <a:effectLst/>
                        <a:latin typeface="Kobern"/>
                      </a:endParaRPr>
                    </a:p>
                    <a:p>
                      <a:pPr marL="0" marR="0" algn="ctr">
                        <a:lnSpc>
                          <a:spcPct val="107000"/>
                        </a:lnSpc>
                        <a:spcBef>
                          <a:spcPts val="0"/>
                        </a:spcBef>
                        <a:spcAft>
                          <a:spcPts val="0"/>
                        </a:spcAft>
                      </a:pPr>
                      <a:r>
                        <a:rPr lang="en-US" sz="1200">
                          <a:solidFill>
                            <a:schemeClr val="bg1"/>
                          </a:solidFill>
                          <a:effectLst/>
                          <a:latin typeface="Kobern"/>
                        </a:rPr>
                        <a:t>LAY-OFF</a:t>
                      </a:r>
                      <a:endParaRPr lang="en-US" sz="1200" b="1">
                        <a:solidFill>
                          <a:schemeClr val="bg1"/>
                        </a:solidFill>
                        <a:effectLst/>
                        <a:latin typeface="Kobern"/>
                        <a:ea typeface="Calibri" panose="020F0502020204030204" pitchFamily="34" charset="0"/>
                        <a:cs typeface="Times New Roman" panose="02020603050405020304" pitchFamily="18" charset="0"/>
                      </a:endParaRPr>
                    </a:p>
                  </a:txBody>
                  <a:tcPr marL="57540" marR="57540" marT="0" marB="0"/>
                </a:tc>
                <a:tc>
                  <a:txBody>
                    <a:bodyPr/>
                    <a:lstStyle/>
                    <a:p>
                      <a:pPr marL="171450" marR="0" lvl="0" indent="-171450" algn="just">
                        <a:lnSpc>
                          <a:spcPct val="107000"/>
                        </a:lnSpc>
                        <a:spcBef>
                          <a:spcPts val="0"/>
                        </a:spcBef>
                        <a:spcAft>
                          <a:spcPts val="0"/>
                        </a:spcAft>
                        <a:buFont typeface="Arial" panose="020B0604020202020204" pitchFamily="34" charset="0"/>
                        <a:buChar char="•"/>
                      </a:pPr>
                      <a:r>
                        <a:rPr lang="en-US" sz="1200">
                          <a:solidFill>
                            <a:schemeClr val="bg1"/>
                          </a:solidFill>
                          <a:effectLst/>
                          <a:latin typeface="Kobern"/>
                        </a:rPr>
                        <a:t>Completed not less than 1 year of continuous service.</a:t>
                      </a:r>
                    </a:p>
                    <a:p>
                      <a:pPr marL="171450" marR="0" lvl="0" indent="-171450" algn="just">
                        <a:lnSpc>
                          <a:spcPct val="107000"/>
                        </a:lnSpc>
                        <a:spcBef>
                          <a:spcPts val="0"/>
                        </a:spcBef>
                        <a:spcAft>
                          <a:spcPts val="0"/>
                        </a:spcAft>
                        <a:buFont typeface="Arial" panose="020B0604020202020204" pitchFamily="34" charset="0"/>
                        <a:buChar char="•"/>
                      </a:pPr>
                      <a:r>
                        <a:rPr lang="en-US" sz="1200">
                          <a:solidFill>
                            <a:schemeClr val="bg1"/>
                          </a:solidFill>
                          <a:effectLst/>
                          <a:latin typeface="Kobern"/>
                        </a:rPr>
                        <a:t>For all days during which he is laid off- 50% of wages + DA.</a:t>
                      </a:r>
                    </a:p>
                    <a:p>
                      <a:pPr marL="171450" marR="0" lvl="0" indent="-171450" algn="just">
                        <a:lnSpc>
                          <a:spcPct val="107000"/>
                        </a:lnSpc>
                        <a:spcBef>
                          <a:spcPts val="0"/>
                        </a:spcBef>
                        <a:spcAft>
                          <a:spcPts val="0"/>
                        </a:spcAft>
                        <a:buFont typeface="Arial" panose="020B0604020202020204" pitchFamily="34" charset="0"/>
                        <a:buChar char="•"/>
                      </a:pPr>
                      <a:r>
                        <a:rPr lang="en-US" sz="1200">
                          <a:solidFill>
                            <a:schemeClr val="bg1"/>
                          </a:solidFill>
                          <a:effectLst/>
                          <a:latin typeface="Kobern"/>
                        </a:rPr>
                        <a:t>Except for weekly holidays.</a:t>
                      </a:r>
                    </a:p>
                    <a:p>
                      <a:pPr marL="171450" marR="0" lvl="0" indent="-171450" algn="just">
                        <a:lnSpc>
                          <a:spcPct val="107000"/>
                        </a:lnSpc>
                        <a:spcBef>
                          <a:spcPts val="0"/>
                        </a:spcBef>
                        <a:spcAft>
                          <a:spcPts val="0"/>
                        </a:spcAft>
                        <a:buFont typeface="Arial" panose="020B0604020202020204" pitchFamily="34" charset="0"/>
                        <a:buChar char="•"/>
                      </a:pPr>
                      <a:r>
                        <a:rPr lang="en-US" sz="1200">
                          <a:solidFill>
                            <a:schemeClr val="bg1"/>
                          </a:solidFill>
                          <a:effectLst/>
                          <a:latin typeface="Kobern"/>
                        </a:rPr>
                        <a:t>If laid-off for more than 45 days in 12 months- no compensation payable if there is an agreement to that effect between the         worker and the employer.</a:t>
                      </a:r>
                    </a:p>
                    <a:p>
                      <a:pPr marL="171450" marR="0" lvl="0" indent="-171450" algn="just">
                        <a:lnSpc>
                          <a:spcPct val="107000"/>
                        </a:lnSpc>
                        <a:spcBef>
                          <a:spcPts val="0"/>
                        </a:spcBef>
                        <a:spcAft>
                          <a:spcPts val="0"/>
                        </a:spcAft>
                        <a:buFont typeface="Arial" panose="020B0604020202020204" pitchFamily="34" charset="0"/>
                        <a:buChar char="•"/>
                      </a:pPr>
                      <a:r>
                        <a:rPr lang="en-US" sz="1200">
                          <a:solidFill>
                            <a:schemeClr val="bg1"/>
                          </a:solidFill>
                          <a:effectLst/>
                          <a:latin typeface="Kobern"/>
                        </a:rPr>
                        <a:t>After 45 days- retrenchment compensation.</a:t>
                      </a:r>
                    </a:p>
                    <a:p>
                      <a:pPr marL="171450" marR="0" lvl="0" indent="-171450" algn="just">
                        <a:lnSpc>
                          <a:spcPct val="107000"/>
                        </a:lnSpc>
                        <a:spcBef>
                          <a:spcPts val="0"/>
                        </a:spcBef>
                        <a:spcAft>
                          <a:spcPts val="0"/>
                        </a:spcAft>
                        <a:buFont typeface="Arial" panose="020B0604020202020204" pitchFamily="34" charset="0"/>
                        <a:buChar char="•"/>
                      </a:pPr>
                      <a:r>
                        <a:rPr lang="en-US" sz="1200">
                          <a:solidFill>
                            <a:schemeClr val="bg1"/>
                          </a:solidFill>
                          <a:effectLst/>
                          <a:latin typeface="Kobern"/>
                        </a:rPr>
                        <a:t>Not to be paid compensation on account of lay-off if:</a:t>
                      </a:r>
                    </a:p>
                    <a:p>
                      <a:pPr marL="628650" marR="0" lvl="1" indent="-171450" algn="just">
                        <a:lnSpc>
                          <a:spcPct val="107000"/>
                        </a:lnSpc>
                        <a:spcBef>
                          <a:spcPts val="0"/>
                        </a:spcBef>
                        <a:spcAft>
                          <a:spcPts val="0"/>
                        </a:spcAft>
                        <a:buFont typeface="Wingdings" panose="05000000000000000000" pitchFamily="2" charset="2"/>
                        <a:buChar char="ü"/>
                      </a:pPr>
                      <a:r>
                        <a:rPr lang="en-US" sz="1200">
                          <a:solidFill>
                            <a:schemeClr val="bg1"/>
                          </a:solidFill>
                          <a:effectLst/>
                          <a:latin typeface="Kobern"/>
                        </a:rPr>
                        <a:t>if he refuses to accept any alternative employment in the same establishment.</a:t>
                      </a:r>
                    </a:p>
                    <a:p>
                      <a:pPr marL="628650" marR="0" lvl="1" indent="-171450" algn="just">
                        <a:lnSpc>
                          <a:spcPct val="107000"/>
                        </a:lnSpc>
                        <a:spcBef>
                          <a:spcPts val="0"/>
                        </a:spcBef>
                        <a:spcAft>
                          <a:spcPts val="0"/>
                        </a:spcAft>
                        <a:buFont typeface="Wingdings" panose="05000000000000000000" pitchFamily="2" charset="2"/>
                        <a:buChar char="ü"/>
                      </a:pPr>
                      <a:r>
                        <a:rPr lang="en-US" sz="1200">
                          <a:solidFill>
                            <a:schemeClr val="bg1"/>
                          </a:solidFill>
                          <a:effectLst/>
                          <a:latin typeface="Kobern"/>
                        </a:rPr>
                        <a:t>does not present himself for work.</a:t>
                      </a:r>
                    </a:p>
                    <a:p>
                      <a:pPr marL="628650" marR="0" lvl="1" indent="-171450" algn="just">
                        <a:lnSpc>
                          <a:spcPct val="107000"/>
                        </a:lnSpc>
                        <a:spcBef>
                          <a:spcPts val="0"/>
                        </a:spcBef>
                        <a:spcAft>
                          <a:spcPts val="0"/>
                        </a:spcAft>
                        <a:buFont typeface="Wingdings" panose="05000000000000000000" pitchFamily="2" charset="2"/>
                        <a:buChar char="ü"/>
                      </a:pPr>
                      <a:r>
                        <a:rPr lang="en-US" sz="1200">
                          <a:solidFill>
                            <a:schemeClr val="bg1"/>
                          </a:solidFill>
                          <a:effectLst/>
                          <a:latin typeface="Kobern"/>
                        </a:rPr>
                        <a:t>if due to strike or slowing down of production on part of   the worker.</a:t>
                      </a:r>
                      <a:endParaRPr lang="en-US" sz="1200">
                        <a:solidFill>
                          <a:schemeClr val="bg1"/>
                        </a:solidFill>
                        <a:effectLst/>
                        <a:latin typeface="Kobern"/>
                        <a:ea typeface="Calibri" panose="020F0502020204030204" pitchFamily="34" charset="0"/>
                        <a:cs typeface="Times New Roman" panose="02020603050405020304" pitchFamily="18" charset="0"/>
                      </a:endParaRPr>
                    </a:p>
                  </a:txBody>
                  <a:tcPr marL="57540" marR="57540" marT="0" marB="0"/>
                </a:tc>
                <a:tc>
                  <a:txBody>
                    <a:bodyPr/>
                    <a:lstStyle/>
                    <a:p>
                      <a:pPr marL="171450" marR="0" lvl="0" indent="-171450" algn="just">
                        <a:lnSpc>
                          <a:spcPct val="107000"/>
                        </a:lnSpc>
                        <a:spcBef>
                          <a:spcPts val="0"/>
                        </a:spcBef>
                        <a:spcAft>
                          <a:spcPts val="0"/>
                        </a:spcAft>
                        <a:buFont typeface="Arial" panose="020B0604020202020204" pitchFamily="34" charset="0"/>
                        <a:buChar char="•"/>
                      </a:pPr>
                      <a:r>
                        <a:rPr lang="en-US" sz="1200">
                          <a:solidFill>
                            <a:schemeClr val="bg1"/>
                          </a:solidFill>
                          <a:effectLst/>
                          <a:latin typeface="Kobern"/>
                        </a:rPr>
                        <a:t>Prior permission of appropriate Government          required.</a:t>
                      </a:r>
                    </a:p>
                    <a:p>
                      <a:pPr marL="171450" marR="0" lvl="0" indent="-171450" algn="just">
                        <a:lnSpc>
                          <a:spcPct val="107000"/>
                        </a:lnSpc>
                        <a:spcBef>
                          <a:spcPts val="0"/>
                        </a:spcBef>
                        <a:spcAft>
                          <a:spcPts val="0"/>
                        </a:spcAft>
                        <a:buFont typeface="Arial" panose="020B0604020202020204" pitchFamily="34" charset="0"/>
                        <a:buChar char="•"/>
                      </a:pPr>
                      <a:r>
                        <a:rPr lang="en-US" sz="1200">
                          <a:solidFill>
                            <a:schemeClr val="bg1"/>
                          </a:solidFill>
                          <a:effectLst/>
                          <a:latin typeface="Kobern"/>
                        </a:rPr>
                        <a:t>Deemed permission within 60 days of electronic  application.</a:t>
                      </a:r>
                    </a:p>
                    <a:p>
                      <a:pPr marL="171450" marR="0" lvl="0" indent="-171450" algn="just">
                        <a:lnSpc>
                          <a:spcPct val="107000"/>
                        </a:lnSpc>
                        <a:spcBef>
                          <a:spcPts val="0"/>
                        </a:spcBef>
                        <a:spcAft>
                          <a:spcPts val="0"/>
                        </a:spcAft>
                        <a:buFont typeface="Arial" panose="020B0604020202020204" pitchFamily="34" charset="0"/>
                        <a:buChar char="•"/>
                      </a:pPr>
                      <a:r>
                        <a:rPr lang="en-US" sz="1200">
                          <a:solidFill>
                            <a:schemeClr val="bg1"/>
                          </a:solidFill>
                          <a:effectLst/>
                          <a:latin typeface="Kobern"/>
                        </a:rPr>
                        <a:t>First 45 days- same as Category 1.</a:t>
                      </a:r>
                    </a:p>
                    <a:p>
                      <a:pPr marL="171450" marR="0" lvl="0" indent="-171450" algn="just">
                        <a:lnSpc>
                          <a:spcPct val="107000"/>
                        </a:lnSpc>
                        <a:spcBef>
                          <a:spcPts val="0"/>
                        </a:spcBef>
                        <a:spcAft>
                          <a:spcPts val="0"/>
                        </a:spcAft>
                        <a:buFont typeface="Arial" panose="020B0604020202020204" pitchFamily="34" charset="0"/>
                        <a:buChar char="•"/>
                      </a:pPr>
                      <a:r>
                        <a:rPr lang="en-US" sz="1200">
                          <a:solidFill>
                            <a:schemeClr val="bg1"/>
                          </a:solidFill>
                          <a:effectLst/>
                          <a:latin typeface="Kobern"/>
                        </a:rPr>
                        <a:t>More than 45 days- retrenchment conditions.</a:t>
                      </a:r>
                      <a:endParaRPr lang="en-US" sz="1200">
                        <a:solidFill>
                          <a:schemeClr val="bg1"/>
                        </a:solidFill>
                        <a:effectLst/>
                        <a:latin typeface="Kobern"/>
                        <a:ea typeface="Calibri" panose="020F0502020204030204" pitchFamily="34" charset="0"/>
                        <a:cs typeface="Times New Roman" panose="02020603050405020304" pitchFamily="18" charset="0"/>
                      </a:endParaRPr>
                    </a:p>
                  </a:txBody>
                  <a:tcPr marL="57540" marR="57540" marT="0" marB="0"/>
                </a:tc>
                <a:extLst>
                  <a:ext uri="{0D108BD9-81ED-4DB2-BD59-A6C34878D82A}">
                    <a16:rowId xmlns:a16="http://schemas.microsoft.com/office/drawing/2014/main" val="2341508780"/>
                  </a:ext>
                </a:extLst>
              </a:tr>
              <a:tr h="1473471">
                <a:tc>
                  <a:txBody>
                    <a:bodyPr/>
                    <a:lstStyle/>
                    <a:p>
                      <a:pPr marL="0" marR="0" algn="ctr">
                        <a:lnSpc>
                          <a:spcPct val="107000"/>
                        </a:lnSpc>
                        <a:spcBef>
                          <a:spcPts val="0"/>
                        </a:spcBef>
                        <a:spcAft>
                          <a:spcPts val="0"/>
                        </a:spcAft>
                      </a:pPr>
                      <a:endParaRPr lang="en-US" sz="1200">
                        <a:solidFill>
                          <a:schemeClr val="bg1"/>
                        </a:solidFill>
                        <a:effectLst/>
                        <a:latin typeface="Kobern"/>
                      </a:endParaRPr>
                    </a:p>
                    <a:p>
                      <a:pPr marL="0" marR="0" algn="ctr">
                        <a:lnSpc>
                          <a:spcPct val="107000"/>
                        </a:lnSpc>
                        <a:spcBef>
                          <a:spcPts val="0"/>
                        </a:spcBef>
                        <a:spcAft>
                          <a:spcPts val="0"/>
                        </a:spcAft>
                      </a:pPr>
                      <a:endParaRPr lang="en-US" sz="1200">
                        <a:solidFill>
                          <a:schemeClr val="bg1"/>
                        </a:solidFill>
                        <a:effectLst/>
                        <a:latin typeface="Kobern"/>
                      </a:endParaRPr>
                    </a:p>
                    <a:p>
                      <a:pPr marL="0" marR="0" algn="ctr">
                        <a:lnSpc>
                          <a:spcPct val="107000"/>
                        </a:lnSpc>
                        <a:spcBef>
                          <a:spcPts val="0"/>
                        </a:spcBef>
                        <a:spcAft>
                          <a:spcPts val="0"/>
                        </a:spcAft>
                      </a:pPr>
                      <a:endParaRPr lang="en-US" sz="1200">
                        <a:solidFill>
                          <a:schemeClr val="bg1"/>
                        </a:solidFill>
                        <a:effectLst/>
                        <a:latin typeface="Kobern"/>
                      </a:endParaRPr>
                    </a:p>
                    <a:p>
                      <a:pPr marL="0" marR="0" algn="ctr">
                        <a:lnSpc>
                          <a:spcPct val="107000"/>
                        </a:lnSpc>
                        <a:spcBef>
                          <a:spcPts val="0"/>
                        </a:spcBef>
                        <a:spcAft>
                          <a:spcPts val="0"/>
                        </a:spcAft>
                      </a:pPr>
                      <a:endParaRPr lang="en-US" sz="1200">
                        <a:solidFill>
                          <a:schemeClr val="bg1"/>
                        </a:solidFill>
                        <a:effectLst/>
                        <a:latin typeface="Kobern"/>
                      </a:endParaRPr>
                    </a:p>
                    <a:p>
                      <a:pPr marL="0" marR="0" algn="ctr">
                        <a:lnSpc>
                          <a:spcPct val="107000"/>
                        </a:lnSpc>
                        <a:spcBef>
                          <a:spcPts val="0"/>
                        </a:spcBef>
                        <a:spcAft>
                          <a:spcPts val="0"/>
                        </a:spcAft>
                      </a:pPr>
                      <a:r>
                        <a:rPr lang="en-US" sz="1200">
                          <a:solidFill>
                            <a:schemeClr val="bg1"/>
                          </a:solidFill>
                          <a:effectLst/>
                          <a:latin typeface="Kobern"/>
                        </a:rPr>
                        <a:t>RETRENCHMENT</a:t>
                      </a:r>
                      <a:endParaRPr lang="en-US" sz="1200" b="1">
                        <a:solidFill>
                          <a:schemeClr val="bg1"/>
                        </a:solidFill>
                        <a:effectLst/>
                        <a:latin typeface="Kobern"/>
                        <a:ea typeface="Calibri" panose="020F0502020204030204" pitchFamily="34" charset="0"/>
                        <a:cs typeface="Times New Roman" panose="02020603050405020304" pitchFamily="18" charset="0"/>
                      </a:endParaRPr>
                    </a:p>
                  </a:txBody>
                  <a:tcPr marL="57540" marR="57540" marT="0" marB="0"/>
                </a:tc>
                <a:tc>
                  <a:txBody>
                    <a:bodyPr/>
                    <a:lstStyle/>
                    <a:p>
                      <a:pPr marL="171450" marR="0" lvl="0" indent="-171450" algn="just">
                        <a:lnSpc>
                          <a:spcPct val="107000"/>
                        </a:lnSpc>
                        <a:spcBef>
                          <a:spcPts val="0"/>
                        </a:spcBef>
                        <a:spcAft>
                          <a:spcPts val="0"/>
                        </a:spcAft>
                        <a:buFont typeface="Arial" panose="020B0604020202020204" pitchFamily="34" charset="0"/>
                        <a:buChar char="•"/>
                      </a:pPr>
                      <a:r>
                        <a:rPr lang="en-US" sz="1200">
                          <a:solidFill>
                            <a:schemeClr val="bg1"/>
                          </a:solidFill>
                          <a:effectLst/>
                          <a:latin typeface="Kobern"/>
                        </a:rPr>
                        <a:t>Not only for factory.</a:t>
                      </a:r>
                    </a:p>
                    <a:p>
                      <a:pPr marL="171450" marR="0" lvl="0" indent="-171450" algn="just">
                        <a:lnSpc>
                          <a:spcPct val="107000"/>
                        </a:lnSpc>
                        <a:spcBef>
                          <a:spcPts val="0"/>
                        </a:spcBef>
                        <a:spcAft>
                          <a:spcPts val="0"/>
                        </a:spcAft>
                        <a:buFont typeface="Arial" panose="020B0604020202020204" pitchFamily="34" charset="0"/>
                        <a:buChar char="•"/>
                      </a:pPr>
                      <a:r>
                        <a:rPr lang="en-US" sz="1200">
                          <a:solidFill>
                            <a:schemeClr val="bg1"/>
                          </a:solidFill>
                          <a:effectLst/>
                          <a:latin typeface="Kobern"/>
                        </a:rPr>
                        <a:t>1 month notice or wages in lieu of such notice.</a:t>
                      </a:r>
                    </a:p>
                    <a:p>
                      <a:pPr marL="171450" marR="0" lvl="0" indent="-171450" algn="just">
                        <a:lnSpc>
                          <a:spcPct val="107000"/>
                        </a:lnSpc>
                        <a:spcBef>
                          <a:spcPts val="0"/>
                        </a:spcBef>
                        <a:spcAft>
                          <a:spcPts val="0"/>
                        </a:spcAft>
                        <a:buFont typeface="Arial" panose="020B0604020202020204" pitchFamily="34" charset="0"/>
                        <a:buChar char="•"/>
                      </a:pPr>
                      <a:r>
                        <a:rPr lang="en-US" sz="1200">
                          <a:solidFill>
                            <a:schemeClr val="bg1"/>
                          </a:solidFill>
                          <a:effectLst/>
                          <a:latin typeface="Kobern"/>
                        </a:rPr>
                        <a:t>15 days average pay for every completed year of continuous          service or any part in excess of 6 months.</a:t>
                      </a:r>
                    </a:p>
                    <a:p>
                      <a:pPr marL="171450" marR="0" lvl="0" indent="-171450" algn="just">
                        <a:lnSpc>
                          <a:spcPct val="107000"/>
                        </a:lnSpc>
                        <a:spcBef>
                          <a:spcPts val="0"/>
                        </a:spcBef>
                        <a:spcAft>
                          <a:spcPts val="0"/>
                        </a:spcAft>
                        <a:buFont typeface="Arial" panose="020B0604020202020204" pitchFamily="34" charset="0"/>
                        <a:buChar char="•"/>
                      </a:pPr>
                      <a:r>
                        <a:rPr lang="en-US" sz="1200">
                          <a:solidFill>
                            <a:schemeClr val="bg1"/>
                          </a:solidFill>
                          <a:effectLst/>
                          <a:latin typeface="Kobern"/>
                        </a:rPr>
                        <a:t>Notice to appropriate Government. </a:t>
                      </a:r>
                    </a:p>
                    <a:p>
                      <a:pPr marL="171450" marR="0" lvl="0" indent="-171450" algn="just">
                        <a:lnSpc>
                          <a:spcPct val="107000"/>
                        </a:lnSpc>
                        <a:spcBef>
                          <a:spcPts val="0"/>
                        </a:spcBef>
                        <a:spcAft>
                          <a:spcPts val="0"/>
                        </a:spcAft>
                        <a:buFont typeface="Arial" panose="020B0604020202020204" pitchFamily="34" charset="0"/>
                        <a:buChar char="•"/>
                      </a:pPr>
                      <a:r>
                        <a:rPr lang="en-US" sz="1200">
                          <a:solidFill>
                            <a:schemeClr val="bg1"/>
                          </a:solidFill>
                          <a:effectLst/>
                          <a:latin typeface="Kobern"/>
                        </a:rPr>
                        <a:t>Compensation for lay-off days to be set off.</a:t>
                      </a:r>
                    </a:p>
                  </a:txBody>
                  <a:tcPr marL="57540" marR="57540" marT="0" marB="0"/>
                </a:tc>
                <a:tc>
                  <a:txBody>
                    <a:bodyPr/>
                    <a:lstStyle/>
                    <a:p>
                      <a:pPr marL="171450" marR="0" lvl="0" indent="-171450" algn="just">
                        <a:lnSpc>
                          <a:spcPct val="107000"/>
                        </a:lnSpc>
                        <a:spcBef>
                          <a:spcPts val="0"/>
                        </a:spcBef>
                        <a:spcAft>
                          <a:spcPts val="0"/>
                        </a:spcAft>
                        <a:buFont typeface="Arial" panose="020B0604020202020204" pitchFamily="34" charset="0"/>
                        <a:buChar char="•"/>
                      </a:pPr>
                      <a:r>
                        <a:rPr lang="en-US" sz="1200">
                          <a:solidFill>
                            <a:schemeClr val="bg1"/>
                          </a:solidFill>
                          <a:effectLst/>
                          <a:latin typeface="Kobern"/>
                        </a:rPr>
                        <a:t>3 months notice or wages in lieu of notice.</a:t>
                      </a:r>
                    </a:p>
                    <a:p>
                      <a:pPr marL="171450" marR="0" lvl="0" indent="-171450" algn="just">
                        <a:lnSpc>
                          <a:spcPct val="107000"/>
                        </a:lnSpc>
                        <a:spcBef>
                          <a:spcPts val="0"/>
                        </a:spcBef>
                        <a:spcAft>
                          <a:spcPts val="0"/>
                        </a:spcAft>
                        <a:buFont typeface="Arial" panose="020B0604020202020204" pitchFamily="34" charset="0"/>
                        <a:buChar char="•"/>
                      </a:pPr>
                      <a:r>
                        <a:rPr lang="en-US" sz="1200">
                          <a:solidFill>
                            <a:schemeClr val="bg1"/>
                          </a:solidFill>
                          <a:effectLst/>
                          <a:latin typeface="Kobern"/>
                        </a:rPr>
                        <a:t>Prior permission from appropriate Government.</a:t>
                      </a:r>
                    </a:p>
                    <a:p>
                      <a:pPr marL="171450" marR="0" lvl="0" indent="-171450" algn="just">
                        <a:lnSpc>
                          <a:spcPct val="107000"/>
                        </a:lnSpc>
                        <a:spcBef>
                          <a:spcPts val="0"/>
                        </a:spcBef>
                        <a:spcAft>
                          <a:spcPts val="0"/>
                        </a:spcAft>
                        <a:buFont typeface="Arial" panose="020B0604020202020204" pitchFamily="34" charset="0"/>
                        <a:buChar char="•"/>
                      </a:pPr>
                      <a:r>
                        <a:rPr lang="en-US" sz="1200">
                          <a:solidFill>
                            <a:schemeClr val="bg1"/>
                          </a:solidFill>
                          <a:effectLst/>
                          <a:latin typeface="Kobern"/>
                        </a:rPr>
                        <a:t>Deemed permission- within 60 days of application</a:t>
                      </a:r>
                    </a:p>
                    <a:p>
                      <a:pPr marL="171450" marR="0" lvl="0" indent="-171450" algn="just">
                        <a:lnSpc>
                          <a:spcPct val="107000"/>
                        </a:lnSpc>
                        <a:spcBef>
                          <a:spcPts val="0"/>
                        </a:spcBef>
                        <a:spcAft>
                          <a:spcPts val="0"/>
                        </a:spcAft>
                        <a:buFont typeface="Arial" panose="020B0604020202020204" pitchFamily="34" charset="0"/>
                        <a:buChar char="•"/>
                      </a:pPr>
                      <a:r>
                        <a:rPr lang="en-US" sz="1200">
                          <a:solidFill>
                            <a:schemeClr val="bg1"/>
                          </a:solidFill>
                          <a:effectLst/>
                          <a:latin typeface="Kobern"/>
                        </a:rPr>
                        <a:t>15 days average pay for every completed year of  continuous  service or any part in excess of 6 months.</a:t>
                      </a:r>
                    </a:p>
                  </a:txBody>
                  <a:tcPr marL="57540" marR="57540" marT="0" marB="0"/>
                </a:tc>
                <a:extLst>
                  <a:ext uri="{0D108BD9-81ED-4DB2-BD59-A6C34878D82A}">
                    <a16:rowId xmlns:a16="http://schemas.microsoft.com/office/drawing/2014/main" val="2704164880"/>
                  </a:ext>
                </a:extLst>
              </a:tr>
            </a:tbl>
          </a:graphicData>
        </a:graphic>
      </p:graphicFrame>
    </p:spTree>
    <p:extLst>
      <p:ext uri="{BB962C8B-B14F-4D97-AF65-F5344CB8AC3E}">
        <p14:creationId xmlns:p14="http://schemas.microsoft.com/office/powerpoint/2010/main" val="39455951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48864F-F849-49A9-90F4-D0808C7420D2}"/>
              </a:ext>
            </a:extLst>
          </p:cNvPr>
          <p:cNvSpPr>
            <a:spLocks noGrp="1"/>
          </p:cNvSpPr>
          <p:nvPr>
            <p:ph type="body" sz="quarter" idx="13"/>
          </p:nvPr>
        </p:nvSpPr>
        <p:spPr/>
        <p:txBody>
          <a:bodyPr/>
          <a:lstStyle/>
          <a:p>
            <a:r>
              <a:rPr lang="en-US"/>
              <a:t>RETRENCHMENT, LAY-OFF AND CLOSURE</a:t>
            </a:r>
          </a:p>
        </p:txBody>
      </p:sp>
      <p:graphicFrame>
        <p:nvGraphicFramePr>
          <p:cNvPr id="5" name="Table 4">
            <a:extLst>
              <a:ext uri="{FF2B5EF4-FFF2-40B4-BE49-F238E27FC236}">
                <a16:creationId xmlns:a16="http://schemas.microsoft.com/office/drawing/2014/main" id="{C11B5B62-FFCD-4C90-A39E-E15E531C2F52}"/>
              </a:ext>
            </a:extLst>
          </p:cNvPr>
          <p:cNvGraphicFramePr>
            <a:graphicFrameLocks noGrp="1"/>
          </p:cNvGraphicFramePr>
          <p:nvPr/>
        </p:nvGraphicFramePr>
        <p:xfrm>
          <a:off x="238307" y="920008"/>
          <a:ext cx="8786423" cy="3775367"/>
        </p:xfrm>
        <a:graphic>
          <a:graphicData uri="http://schemas.openxmlformats.org/drawingml/2006/table">
            <a:tbl>
              <a:tblPr firstRow="1" firstCol="1" bandRow="1">
                <a:tableStyleId>{BC89EF96-8CEA-46FF-86C4-4CE0E7609802}</a:tableStyleId>
              </a:tblPr>
              <a:tblGrid>
                <a:gridCol w="1249673">
                  <a:extLst>
                    <a:ext uri="{9D8B030D-6E8A-4147-A177-3AD203B41FA5}">
                      <a16:colId xmlns:a16="http://schemas.microsoft.com/office/drawing/2014/main" val="2008060782"/>
                    </a:ext>
                  </a:extLst>
                </a:gridCol>
                <a:gridCol w="4395985">
                  <a:extLst>
                    <a:ext uri="{9D8B030D-6E8A-4147-A177-3AD203B41FA5}">
                      <a16:colId xmlns:a16="http://schemas.microsoft.com/office/drawing/2014/main" val="1040581131"/>
                    </a:ext>
                  </a:extLst>
                </a:gridCol>
                <a:gridCol w="3140765">
                  <a:extLst>
                    <a:ext uri="{9D8B030D-6E8A-4147-A177-3AD203B41FA5}">
                      <a16:colId xmlns:a16="http://schemas.microsoft.com/office/drawing/2014/main" val="3357604708"/>
                    </a:ext>
                  </a:extLst>
                </a:gridCol>
              </a:tblGrid>
              <a:tr h="358129">
                <a:tc>
                  <a:txBody>
                    <a:bodyPr/>
                    <a:lstStyle/>
                    <a:p>
                      <a:pPr marL="0" marR="0" algn="ctr">
                        <a:lnSpc>
                          <a:spcPct val="107000"/>
                        </a:lnSpc>
                        <a:spcBef>
                          <a:spcPts val="0"/>
                        </a:spcBef>
                        <a:spcAft>
                          <a:spcPts val="0"/>
                        </a:spcAft>
                      </a:pPr>
                      <a:r>
                        <a:rPr lang="en-US" sz="1200">
                          <a:solidFill>
                            <a:srgbClr val="F3723B"/>
                          </a:solidFill>
                          <a:effectLst/>
                          <a:latin typeface="Kobern"/>
                        </a:rPr>
                        <a:t> PROVISIONS</a:t>
                      </a:r>
                      <a:endParaRPr lang="en-US" sz="1200">
                        <a:solidFill>
                          <a:srgbClr val="F3723B"/>
                        </a:solidFill>
                        <a:effectLst/>
                        <a:latin typeface="Kobern"/>
                        <a:ea typeface="Calibri" panose="020F0502020204030204" pitchFamily="34" charset="0"/>
                        <a:cs typeface="Times New Roman" panose="02020603050405020304" pitchFamily="18" charset="0"/>
                      </a:endParaRPr>
                    </a:p>
                  </a:txBody>
                  <a:tcPr marL="52278" marR="52278" marT="0" marB="0"/>
                </a:tc>
                <a:tc>
                  <a:txBody>
                    <a:bodyPr/>
                    <a:lstStyle/>
                    <a:p>
                      <a:pPr marL="457200" marR="0" algn="ctr">
                        <a:lnSpc>
                          <a:spcPct val="107000"/>
                        </a:lnSpc>
                        <a:spcBef>
                          <a:spcPts val="0"/>
                        </a:spcBef>
                        <a:spcAft>
                          <a:spcPts val="0"/>
                        </a:spcAft>
                      </a:pPr>
                      <a:r>
                        <a:rPr lang="en-US" sz="1200">
                          <a:solidFill>
                            <a:srgbClr val="F3723B"/>
                          </a:solidFill>
                          <a:effectLst/>
                          <a:latin typeface="Kobern"/>
                        </a:rPr>
                        <a:t>CATEGORY 1 (50 or more workers)</a:t>
                      </a:r>
                    </a:p>
                    <a:p>
                      <a:pPr marL="457200" marR="0" algn="ctr">
                        <a:lnSpc>
                          <a:spcPct val="107000"/>
                        </a:lnSpc>
                        <a:spcBef>
                          <a:spcPts val="0"/>
                        </a:spcBef>
                        <a:spcAft>
                          <a:spcPts val="0"/>
                        </a:spcAft>
                      </a:pPr>
                      <a:endParaRPr lang="en-US" sz="1200">
                        <a:solidFill>
                          <a:srgbClr val="F3723B"/>
                        </a:solidFill>
                        <a:effectLst/>
                        <a:latin typeface="Kobern"/>
                        <a:ea typeface="Calibri" panose="020F0502020204030204" pitchFamily="34" charset="0"/>
                        <a:cs typeface="Times New Roman" panose="02020603050405020304" pitchFamily="18" charset="0"/>
                      </a:endParaRPr>
                    </a:p>
                  </a:txBody>
                  <a:tcPr marL="52278" marR="52278" marT="0" marB="0"/>
                </a:tc>
                <a:tc>
                  <a:txBody>
                    <a:bodyPr/>
                    <a:lstStyle/>
                    <a:p>
                      <a:pPr marL="457200" marR="0" algn="ctr">
                        <a:lnSpc>
                          <a:spcPct val="107000"/>
                        </a:lnSpc>
                        <a:spcBef>
                          <a:spcPts val="0"/>
                        </a:spcBef>
                        <a:spcAft>
                          <a:spcPts val="0"/>
                        </a:spcAft>
                      </a:pPr>
                      <a:r>
                        <a:rPr lang="en-US" sz="1200">
                          <a:solidFill>
                            <a:srgbClr val="F3723B"/>
                          </a:solidFill>
                          <a:effectLst/>
                          <a:latin typeface="Kobern"/>
                        </a:rPr>
                        <a:t>CATEGORY 2 (300 or more workers)</a:t>
                      </a:r>
                      <a:endParaRPr lang="en-US" sz="1200">
                        <a:solidFill>
                          <a:srgbClr val="F3723B"/>
                        </a:solidFill>
                        <a:effectLst/>
                        <a:latin typeface="Kobern"/>
                        <a:ea typeface="Calibri" panose="020F0502020204030204" pitchFamily="34" charset="0"/>
                        <a:cs typeface="Times New Roman" panose="02020603050405020304" pitchFamily="18" charset="0"/>
                      </a:endParaRPr>
                    </a:p>
                  </a:txBody>
                  <a:tcPr marL="52278" marR="52278" marT="0" marB="0"/>
                </a:tc>
                <a:extLst>
                  <a:ext uri="{0D108BD9-81ED-4DB2-BD59-A6C34878D82A}">
                    <a16:rowId xmlns:a16="http://schemas.microsoft.com/office/drawing/2014/main" val="2747945955"/>
                  </a:ext>
                </a:extLst>
              </a:tr>
              <a:tr h="1629257">
                <a:tc>
                  <a:txBody>
                    <a:bodyPr/>
                    <a:lstStyle/>
                    <a:p>
                      <a:pPr marL="0" marR="0" algn="ctr">
                        <a:lnSpc>
                          <a:spcPct val="107000"/>
                        </a:lnSpc>
                        <a:spcBef>
                          <a:spcPts val="0"/>
                        </a:spcBef>
                        <a:spcAft>
                          <a:spcPts val="0"/>
                        </a:spcAft>
                      </a:pPr>
                      <a:endParaRPr lang="en-US" sz="1200">
                        <a:solidFill>
                          <a:schemeClr val="bg1"/>
                        </a:solidFill>
                        <a:effectLst/>
                        <a:latin typeface="Kobern"/>
                      </a:endParaRPr>
                    </a:p>
                    <a:p>
                      <a:pPr marL="0" marR="0" algn="ctr">
                        <a:lnSpc>
                          <a:spcPct val="107000"/>
                        </a:lnSpc>
                        <a:spcBef>
                          <a:spcPts val="0"/>
                        </a:spcBef>
                        <a:spcAft>
                          <a:spcPts val="0"/>
                        </a:spcAft>
                      </a:pPr>
                      <a:endParaRPr lang="en-US" sz="1200">
                        <a:solidFill>
                          <a:schemeClr val="bg1"/>
                        </a:solidFill>
                        <a:effectLst/>
                        <a:latin typeface="Kobern"/>
                      </a:endParaRPr>
                    </a:p>
                    <a:p>
                      <a:pPr marL="0" marR="0" algn="ctr">
                        <a:lnSpc>
                          <a:spcPct val="107000"/>
                        </a:lnSpc>
                        <a:spcBef>
                          <a:spcPts val="0"/>
                        </a:spcBef>
                        <a:spcAft>
                          <a:spcPts val="0"/>
                        </a:spcAft>
                      </a:pPr>
                      <a:endParaRPr lang="en-US" sz="1200">
                        <a:solidFill>
                          <a:schemeClr val="bg1"/>
                        </a:solidFill>
                        <a:effectLst/>
                        <a:latin typeface="Kobern"/>
                      </a:endParaRPr>
                    </a:p>
                    <a:p>
                      <a:pPr marL="0" marR="0" algn="ctr">
                        <a:lnSpc>
                          <a:spcPct val="107000"/>
                        </a:lnSpc>
                        <a:spcBef>
                          <a:spcPts val="0"/>
                        </a:spcBef>
                        <a:spcAft>
                          <a:spcPts val="0"/>
                        </a:spcAft>
                      </a:pPr>
                      <a:r>
                        <a:rPr lang="en-US" sz="1200">
                          <a:solidFill>
                            <a:schemeClr val="bg1"/>
                          </a:solidFill>
                          <a:effectLst/>
                          <a:latin typeface="Kobern"/>
                        </a:rPr>
                        <a:t>TRANSFER OF</a:t>
                      </a:r>
                    </a:p>
                    <a:p>
                      <a:pPr marL="0" marR="0" algn="ctr">
                        <a:lnSpc>
                          <a:spcPct val="107000"/>
                        </a:lnSpc>
                        <a:spcBef>
                          <a:spcPts val="0"/>
                        </a:spcBef>
                        <a:spcAft>
                          <a:spcPts val="0"/>
                        </a:spcAft>
                      </a:pPr>
                      <a:r>
                        <a:rPr lang="en-US" sz="1200">
                          <a:solidFill>
                            <a:schemeClr val="bg1"/>
                          </a:solidFill>
                          <a:effectLst/>
                          <a:latin typeface="Kobern"/>
                        </a:rPr>
                        <a:t>OWNERSHIP</a:t>
                      </a:r>
                      <a:endParaRPr lang="en-US" sz="1200">
                        <a:solidFill>
                          <a:schemeClr val="bg1"/>
                        </a:solidFill>
                        <a:effectLst/>
                        <a:latin typeface="Kobern"/>
                        <a:ea typeface="Calibri" panose="020F0502020204030204" pitchFamily="34" charset="0"/>
                        <a:cs typeface="Times New Roman" panose="02020603050405020304" pitchFamily="18" charset="0"/>
                      </a:endParaRPr>
                    </a:p>
                  </a:txBody>
                  <a:tcPr marL="52278" marR="52278" marT="0" marB="0"/>
                </a:tc>
                <a:tc gridSpan="2">
                  <a:txBody>
                    <a:bodyPr/>
                    <a:lstStyle/>
                    <a:p>
                      <a:pPr marL="342900" marR="0" lvl="0" indent="-342900">
                        <a:lnSpc>
                          <a:spcPct val="107000"/>
                        </a:lnSpc>
                        <a:spcBef>
                          <a:spcPts val="0"/>
                        </a:spcBef>
                        <a:spcAft>
                          <a:spcPts val="0"/>
                        </a:spcAft>
                        <a:buFont typeface="Calibri" panose="020F0502020204030204" pitchFamily="34" charset="0"/>
                        <a:buChar char="-"/>
                      </a:pPr>
                      <a:r>
                        <a:rPr lang="en-US" sz="1200">
                          <a:solidFill>
                            <a:schemeClr val="bg1"/>
                          </a:solidFill>
                          <a:effectLst/>
                          <a:latin typeface="Kobern"/>
                        </a:rPr>
                        <a:t>No threshold for workers.</a:t>
                      </a:r>
                    </a:p>
                    <a:p>
                      <a:pPr marL="342900" marR="0" lvl="0" indent="-342900">
                        <a:lnSpc>
                          <a:spcPct val="107000"/>
                        </a:lnSpc>
                        <a:spcBef>
                          <a:spcPts val="0"/>
                        </a:spcBef>
                        <a:spcAft>
                          <a:spcPts val="0"/>
                        </a:spcAft>
                        <a:buFont typeface="Calibri" panose="020F0502020204030204" pitchFamily="34" charset="0"/>
                        <a:buChar char="-"/>
                      </a:pPr>
                      <a:r>
                        <a:rPr lang="en-US" sz="1200">
                          <a:solidFill>
                            <a:schemeClr val="bg1"/>
                          </a:solidFill>
                          <a:effectLst/>
                          <a:latin typeface="Kobern"/>
                        </a:rPr>
                        <a:t>For all Industrial Establishments.</a:t>
                      </a:r>
                    </a:p>
                    <a:p>
                      <a:pPr marL="342900" marR="0" lvl="0" indent="-342900">
                        <a:lnSpc>
                          <a:spcPct val="107000"/>
                        </a:lnSpc>
                        <a:spcBef>
                          <a:spcPts val="0"/>
                        </a:spcBef>
                        <a:spcAft>
                          <a:spcPts val="0"/>
                        </a:spcAft>
                        <a:buFont typeface="Calibri" panose="020F0502020204030204" pitchFamily="34" charset="0"/>
                        <a:buChar char="-"/>
                      </a:pPr>
                      <a:r>
                        <a:rPr lang="en-US" sz="1200">
                          <a:solidFill>
                            <a:schemeClr val="bg1"/>
                          </a:solidFill>
                          <a:effectLst/>
                          <a:latin typeface="Kobern"/>
                        </a:rPr>
                        <a:t>Worker in establishment for 1 year: 1 month notice and retrenchment compensation.</a:t>
                      </a:r>
                    </a:p>
                    <a:p>
                      <a:pPr marL="342900" marR="0" lvl="0" indent="-342900">
                        <a:lnSpc>
                          <a:spcPct val="107000"/>
                        </a:lnSpc>
                        <a:spcBef>
                          <a:spcPts val="0"/>
                        </a:spcBef>
                        <a:spcAft>
                          <a:spcPts val="0"/>
                        </a:spcAft>
                        <a:buFont typeface="Calibri" panose="020F0502020204030204" pitchFamily="34" charset="0"/>
                        <a:buChar char="-"/>
                      </a:pPr>
                      <a:r>
                        <a:rPr lang="en-US" sz="1200">
                          <a:solidFill>
                            <a:schemeClr val="bg1"/>
                          </a:solidFill>
                          <a:effectLst/>
                          <a:latin typeface="Kobern"/>
                        </a:rPr>
                        <a:t>Notice + retrenchment compensation not required if:</a:t>
                      </a:r>
                    </a:p>
                    <a:p>
                      <a:pPr marL="628650" marR="0" lvl="1" indent="-171450">
                        <a:lnSpc>
                          <a:spcPct val="107000"/>
                        </a:lnSpc>
                        <a:spcBef>
                          <a:spcPts val="0"/>
                        </a:spcBef>
                        <a:spcAft>
                          <a:spcPts val="0"/>
                        </a:spcAft>
                        <a:buFont typeface="Wingdings" panose="05000000000000000000" pitchFamily="2" charset="2"/>
                        <a:buChar char="ü"/>
                      </a:pPr>
                      <a:r>
                        <a:rPr lang="en-US" sz="1200">
                          <a:solidFill>
                            <a:schemeClr val="bg1"/>
                          </a:solidFill>
                          <a:effectLst/>
                          <a:latin typeface="Kobern"/>
                        </a:rPr>
                        <a:t>Uninterrupted service</a:t>
                      </a:r>
                    </a:p>
                    <a:p>
                      <a:pPr marL="628650" marR="0" lvl="1" indent="-171450">
                        <a:lnSpc>
                          <a:spcPct val="107000"/>
                        </a:lnSpc>
                        <a:spcBef>
                          <a:spcPts val="0"/>
                        </a:spcBef>
                        <a:spcAft>
                          <a:spcPts val="0"/>
                        </a:spcAft>
                        <a:buFont typeface="Wingdings" panose="05000000000000000000" pitchFamily="2" charset="2"/>
                        <a:buChar char="ü"/>
                      </a:pPr>
                      <a:r>
                        <a:rPr lang="en-US" sz="1200">
                          <a:solidFill>
                            <a:schemeClr val="bg1"/>
                          </a:solidFill>
                          <a:effectLst/>
                          <a:latin typeface="Kobern"/>
                        </a:rPr>
                        <a:t>No less favorable term</a:t>
                      </a:r>
                    </a:p>
                    <a:p>
                      <a:pPr marL="628650" marR="0" lvl="1" indent="-171450">
                        <a:lnSpc>
                          <a:spcPct val="107000"/>
                        </a:lnSpc>
                        <a:spcBef>
                          <a:spcPts val="0"/>
                        </a:spcBef>
                        <a:spcAft>
                          <a:spcPts val="0"/>
                        </a:spcAft>
                        <a:buFont typeface="Wingdings" panose="05000000000000000000" pitchFamily="2" charset="2"/>
                        <a:buChar char="ü"/>
                      </a:pPr>
                      <a:r>
                        <a:rPr lang="en-US" sz="1200">
                          <a:solidFill>
                            <a:schemeClr val="bg1"/>
                          </a:solidFill>
                          <a:effectLst/>
                          <a:latin typeface="Kobern"/>
                        </a:rPr>
                        <a:t>If retrenchment- compensation on basis of continuous service</a:t>
                      </a:r>
                    </a:p>
                    <a:p>
                      <a:pPr marL="342900" marR="0" lvl="0" indent="-342900">
                        <a:lnSpc>
                          <a:spcPct val="107000"/>
                        </a:lnSpc>
                        <a:spcBef>
                          <a:spcPts val="0"/>
                        </a:spcBef>
                        <a:spcAft>
                          <a:spcPts val="0"/>
                        </a:spcAft>
                        <a:buFont typeface="Calibri" panose="020F0502020204030204" pitchFamily="34" charset="0"/>
                        <a:buChar char="-"/>
                      </a:pPr>
                      <a:r>
                        <a:rPr lang="en-US" sz="1200">
                          <a:solidFill>
                            <a:schemeClr val="bg1"/>
                          </a:solidFill>
                          <a:effectLst/>
                          <a:latin typeface="Kobern"/>
                        </a:rPr>
                        <a:t>Impact on transactions.</a:t>
                      </a:r>
                      <a:endParaRPr lang="en-US" sz="1200">
                        <a:solidFill>
                          <a:schemeClr val="bg1"/>
                        </a:solidFill>
                        <a:effectLst/>
                        <a:latin typeface="Kobern"/>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endParaRPr lang="en-US" sz="1200">
                        <a:solidFill>
                          <a:schemeClr val="bg1"/>
                        </a:solidFill>
                        <a:effectLst/>
                        <a:latin typeface="Kobern"/>
                      </a:endParaRPr>
                    </a:p>
                  </a:txBody>
                  <a:tcPr marL="52278" marR="52278" marT="0" marB="0"/>
                </a:tc>
                <a:tc hMerge="1">
                  <a:txBody>
                    <a:bodyPr/>
                    <a:lstStyle/>
                    <a:p>
                      <a:pPr marL="342900" marR="0" lvl="0" indent="-342900">
                        <a:lnSpc>
                          <a:spcPct val="107000"/>
                        </a:lnSpc>
                        <a:spcBef>
                          <a:spcPts val="0"/>
                        </a:spcBef>
                        <a:spcAft>
                          <a:spcPts val="0"/>
                        </a:spcAft>
                        <a:buFont typeface="Calibri" panose="020F0502020204030204" pitchFamily="34" charset="0"/>
                        <a:buChar char="-"/>
                      </a:pPr>
                      <a:endParaRPr lang="en-US" sz="1200">
                        <a:solidFill>
                          <a:schemeClr val="bg1"/>
                        </a:solidFill>
                        <a:effectLst/>
                        <a:latin typeface="Kobern"/>
                        <a:ea typeface="Calibri" panose="020F0502020204030204" pitchFamily="34" charset="0"/>
                        <a:cs typeface="Times New Roman" panose="02020603050405020304" pitchFamily="18" charset="0"/>
                      </a:endParaRPr>
                    </a:p>
                  </a:txBody>
                  <a:tcPr marL="52278" marR="52278" marT="0" marB="0"/>
                </a:tc>
                <a:extLst>
                  <a:ext uri="{0D108BD9-81ED-4DB2-BD59-A6C34878D82A}">
                    <a16:rowId xmlns:a16="http://schemas.microsoft.com/office/drawing/2014/main" val="3533183061"/>
                  </a:ext>
                </a:extLst>
              </a:tr>
              <a:tr h="1639862">
                <a:tc>
                  <a:txBody>
                    <a:bodyPr/>
                    <a:lstStyle/>
                    <a:p>
                      <a:pPr marL="0" marR="0" algn="ctr">
                        <a:lnSpc>
                          <a:spcPct val="107000"/>
                        </a:lnSpc>
                        <a:spcBef>
                          <a:spcPts val="0"/>
                        </a:spcBef>
                        <a:spcAft>
                          <a:spcPts val="0"/>
                        </a:spcAft>
                      </a:pPr>
                      <a:endParaRPr lang="en-US" sz="1200">
                        <a:solidFill>
                          <a:schemeClr val="bg1"/>
                        </a:solidFill>
                        <a:effectLst/>
                        <a:latin typeface="Kobern"/>
                      </a:endParaRPr>
                    </a:p>
                    <a:p>
                      <a:pPr marL="0" marR="0" algn="ctr">
                        <a:lnSpc>
                          <a:spcPct val="107000"/>
                        </a:lnSpc>
                        <a:spcBef>
                          <a:spcPts val="0"/>
                        </a:spcBef>
                        <a:spcAft>
                          <a:spcPts val="0"/>
                        </a:spcAft>
                      </a:pPr>
                      <a:endParaRPr lang="en-US" sz="1200">
                        <a:solidFill>
                          <a:schemeClr val="bg1"/>
                        </a:solidFill>
                        <a:effectLst/>
                        <a:latin typeface="Kobern"/>
                      </a:endParaRPr>
                    </a:p>
                    <a:p>
                      <a:pPr marL="0" marR="0" algn="ctr">
                        <a:lnSpc>
                          <a:spcPct val="107000"/>
                        </a:lnSpc>
                        <a:spcBef>
                          <a:spcPts val="0"/>
                        </a:spcBef>
                        <a:spcAft>
                          <a:spcPts val="0"/>
                        </a:spcAft>
                      </a:pPr>
                      <a:endParaRPr lang="en-US" sz="1200">
                        <a:solidFill>
                          <a:schemeClr val="bg1"/>
                        </a:solidFill>
                        <a:effectLst/>
                        <a:latin typeface="Kobern"/>
                      </a:endParaRPr>
                    </a:p>
                    <a:p>
                      <a:pPr marL="0" marR="0" algn="ctr">
                        <a:lnSpc>
                          <a:spcPct val="107000"/>
                        </a:lnSpc>
                        <a:spcBef>
                          <a:spcPts val="0"/>
                        </a:spcBef>
                        <a:spcAft>
                          <a:spcPts val="0"/>
                        </a:spcAft>
                      </a:pPr>
                      <a:r>
                        <a:rPr lang="en-US" sz="1200">
                          <a:solidFill>
                            <a:schemeClr val="bg1"/>
                          </a:solidFill>
                          <a:effectLst/>
                          <a:latin typeface="Kobern"/>
                        </a:rPr>
                        <a:t>CLOSURE</a:t>
                      </a:r>
                      <a:endParaRPr lang="en-US" sz="1200">
                        <a:solidFill>
                          <a:schemeClr val="bg1"/>
                        </a:solidFill>
                        <a:effectLst/>
                        <a:latin typeface="Kobern"/>
                        <a:ea typeface="Calibri" panose="020F0502020204030204" pitchFamily="34" charset="0"/>
                        <a:cs typeface="Times New Roman" panose="02020603050405020304" pitchFamily="18" charset="0"/>
                      </a:endParaRPr>
                    </a:p>
                  </a:txBody>
                  <a:tcPr marL="52278" marR="52278" marT="0" marB="0"/>
                </a:tc>
                <a:tc>
                  <a:txBody>
                    <a:bodyPr/>
                    <a:lstStyle/>
                    <a:p>
                      <a:pPr marL="342900" marR="0" lvl="0" indent="-342900">
                        <a:lnSpc>
                          <a:spcPct val="107000"/>
                        </a:lnSpc>
                        <a:spcBef>
                          <a:spcPts val="0"/>
                        </a:spcBef>
                        <a:spcAft>
                          <a:spcPts val="0"/>
                        </a:spcAft>
                        <a:buFont typeface="Calibri" panose="020F0502020204030204" pitchFamily="34" charset="0"/>
                        <a:buChar char="-"/>
                      </a:pPr>
                      <a:endParaRPr lang="en-US" sz="1200">
                        <a:solidFill>
                          <a:schemeClr val="bg1"/>
                        </a:solidFill>
                        <a:effectLst/>
                        <a:latin typeface="Kobern"/>
                      </a:endParaRPr>
                    </a:p>
                    <a:p>
                      <a:pPr marL="342900" marR="0" lvl="0" indent="-342900">
                        <a:lnSpc>
                          <a:spcPct val="107000"/>
                        </a:lnSpc>
                        <a:spcBef>
                          <a:spcPts val="0"/>
                        </a:spcBef>
                        <a:spcAft>
                          <a:spcPts val="0"/>
                        </a:spcAft>
                        <a:buFont typeface="Calibri" panose="020F0502020204030204" pitchFamily="34" charset="0"/>
                        <a:buChar char="-"/>
                      </a:pPr>
                      <a:r>
                        <a:rPr lang="en-US" sz="1200">
                          <a:solidFill>
                            <a:schemeClr val="bg1"/>
                          </a:solidFill>
                          <a:effectLst/>
                          <a:latin typeface="Kobern"/>
                        </a:rPr>
                        <a:t>For all Industrial Establishments.</a:t>
                      </a:r>
                    </a:p>
                    <a:p>
                      <a:pPr marL="342900" marR="0" lvl="0" indent="-342900">
                        <a:lnSpc>
                          <a:spcPct val="107000"/>
                        </a:lnSpc>
                        <a:spcBef>
                          <a:spcPts val="0"/>
                        </a:spcBef>
                        <a:spcAft>
                          <a:spcPts val="0"/>
                        </a:spcAft>
                        <a:buFont typeface="Calibri" panose="020F0502020204030204" pitchFamily="34" charset="0"/>
                        <a:buChar char="-"/>
                      </a:pPr>
                      <a:r>
                        <a:rPr lang="en-US" sz="1200">
                          <a:solidFill>
                            <a:schemeClr val="bg1"/>
                          </a:solidFill>
                          <a:effectLst/>
                          <a:latin typeface="Kobern"/>
                        </a:rPr>
                        <a:t>60 days notice.</a:t>
                      </a:r>
                    </a:p>
                    <a:p>
                      <a:pPr marL="342900" marR="0" lvl="0" indent="-342900">
                        <a:lnSpc>
                          <a:spcPct val="107000"/>
                        </a:lnSpc>
                        <a:spcBef>
                          <a:spcPts val="0"/>
                        </a:spcBef>
                        <a:spcAft>
                          <a:spcPts val="0"/>
                        </a:spcAft>
                        <a:buFont typeface="Calibri" panose="020F0502020204030204" pitchFamily="34" charset="0"/>
                        <a:buChar char="-"/>
                      </a:pPr>
                      <a:r>
                        <a:rPr lang="en-US" sz="1200">
                          <a:solidFill>
                            <a:schemeClr val="bg1"/>
                          </a:solidFill>
                          <a:effectLst/>
                          <a:latin typeface="Kobern"/>
                        </a:rPr>
                        <a:t>At least 50 workers.</a:t>
                      </a:r>
                    </a:p>
                    <a:p>
                      <a:pPr marL="342900" marR="0" lvl="0" indent="-342900">
                        <a:lnSpc>
                          <a:spcPct val="107000"/>
                        </a:lnSpc>
                        <a:spcBef>
                          <a:spcPts val="0"/>
                        </a:spcBef>
                        <a:spcAft>
                          <a:spcPts val="0"/>
                        </a:spcAft>
                        <a:buFont typeface="Calibri" panose="020F0502020204030204" pitchFamily="34" charset="0"/>
                        <a:buChar char="-"/>
                      </a:pPr>
                      <a:r>
                        <a:rPr lang="en-US" sz="1200">
                          <a:solidFill>
                            <a:schemeClr val="bg1"/>
                          </a:solidFill>
                          <a:effectLst/>
                          <a:latin typeface="Kobern"/>
                        </a:rPr>
                        <a:t>Workers not less than 1 year- retrenchment compensation.</a:t>
                      </a:r>
                      <a:endParaRPr lang="en-US" sz="1200">
                        <a:solidFill>
                          <a:schemeClr val="bg1"/>
                        </a:solidFill>
                        <a:effectLst/>
                        <a:latin typeface="Kobern"/>
                        <a:ea typeface="Calibri" panose="020F0502020204030204" pitchFamily="34" charset="0"/>
                        <a:cs typeface="Times New Roman" panose="02020603050405020304" pitchFamily="18" charset="0"/>
                      </a:endParaRPr>
                    </a:p>
                  </a:txBody>
                  <a:tcPr marL="52278" marR="52278" marT="0" marB="0"/>
                </a:tc>
                <a:tc>
                  <a:txBody>
                    <a:bodyPr/>
                    <a:lstStyle/>
                    <a:p>
                      <a:pPr marL="342900" marR="0" lvl="0" indent="-342900">
                        <a:lnSpc>
                          <a:spcPct val="107000"/>
                        </a:lnSpc>
                        <a:spcBef>
                          <a:spcPts val="0"/>
                        </a:spcBef>
                        <a:spcAft>
                          <a:spcPts val="0"/>
                        </a:spcAft>
                        <a:buFont typeface="Calibri" panose="020F0502020204030204" pitchFamily="34" charset="0"/>
                        <a:buChar char="-"/>
                      </a:pPr>
                      <a:endParaRPr lang="en-US" sz="1200">
                        <a:solidFill>
                          <a:schemeClr val="bg1"/>
                        </a:solidFill>
                        <a:effectLst/>
                        <a:latin typeface="Kobern"/>
                      </a:endParaRPr>
                    </a:p>
                    <a:p>
                      <a:pPr marL="342900" marR="0" lvl="0" indent="-342900">
                        <a:lnSpc>
                          <a:spcPct val="107000"/>
                        </a:lnSpc>
                        <a:spcBef>
                          <a:spcPts val="0"/>
                        </a:spcBef>
                        <a:spcAft>
                          <a:spcPts val="0"/>
                        </a:spcAft>
                        <a:buFont typeface="Calibri" panose="020F0502020204030204" pitchFamily="34" charset="0"/>
                        <a:buChar char="-"/>
                      </a:pPr>
                      <a:r>
                        <a:rPr lang="en-US" sz="1200">
                          <a:solidFill>
                            <a:schemeClr val="bg1"/>
                          </a:solidFill>
                          <a:effectLst/>
                          <a:latin typeface="Kobern"/>
                        </a:rPr>
                        <a:t>Application to appropriate Government      at least 90 days prior to intended closure.</a:t>
                      </a:r>
                    </a:p>
                    <a:p>
                      <a:pPr marL="342900" marR="0" lvl="0" indent="-342900">
                        <a:lnSpc>
                          <a:spcPct val="107000"/>
                        </a:lnSpc>
                        <a:spcBef>
                          <a:spcPts val="0"/>
                        </a:spcBef>
                        <a:spcAft>
                          <a:spcPts val="0"/>
                        </a:spcAft>
                        <a:buFont typeface="Calibri" panose="020F0502020204030204" pitchFamily="34" charset="0"/>
                        <a:buChar char="-"/>
                      </a:pPr>
                      <a:r>
                        <a:rPr lang="en-US" sz="1200">
                          <a:solidFill>
                            <a:schemeClr val="bg1"/>
                          </a:solidFill>
                          <a:effectLst/>
                          <a:latin typeface="Kobern"/>
                        </a:rPr>
                        <a:t>Deemed permission (60 days).</a:t>
                      </a:r>
                    </a:p>
                    <a:p>
                      <a:pPr marL="342900" marR="0" lvl="0" indent="-342900">
                        <a:lnSpc>
                          <a:spcPct val="107000"/>
                        </a:lnSpc>
                        <a:spcBef>
                          <a:spcPts val="0"/>
                        </a:spcBef>
                        <a:spcAft>
                          <a:spcPts val="0"/>
                        </a:spcAft>
                        <a:buFont typeface="Calibri" panose="020F0502020204030204" pitchFamily="34" charset="0"/>
                        <a:buChar char="-"/>
                      </a:pPr>
                      <a:r>
                        <a:rPr lang="en-US" sz="1200">
                          <a:solidFill>
                            <a:schemeClr val="bg1"/>
                          </a:solidFill>
                          <a:effectLst/>
                          <a:latin typeface="Kobern"/>
                        </a:rPr>
                        <a:t>3 months notice or wages in lieu of notice.</a:t>
                      </a:r>
                    </a:p>
                    <a:p>
                      <a:pPr marL="342900" marR="0" lvl="0" indent="-342900">
                        <a:lnSpc>
                          <a:spcPct val="107000"/>
                        </a:lnSpc>
                        <a:spcBef>
                          <a:spcPts val="0"/>
                        </a:spcBef>
                        <a:spcAft>
                          <a:spcPts val="0"/>
                        </a:spcAft>
                        <a:buFont typeface="Calibri" panose="020F0502020204030204" pitchFamily="34" charset="0"/>
                        <a:buChar char="-"/>
                      </a:pPr>
                      <a:r>
                        <a:rPr lang="en-US" sz="1200">
                          <a:solidFill>
                            <a:schemeClr val="bg1"/>
                          </a:solidFill>
                          <a:effectLst/>
                          <a:latin typeface="Kobern"/>
                        </a:rPr>
                        <a:t>Retrenchment compensation.</a:t>
                      </a:r>
                    </a:p>
                    <a:p>
                      <a:pPr marL="342900" marR="0" lvl="0" indent="-342900">
                        <a:lnSpc>
                          <a:spcPct val="107000"/>
                        </a:lnSpc>
                        <a:spcBef>
                          <a:spcPts val="0"/>
                        </a:spcBef>
                        <a:spcAft>
                          <a:spcPts val="0"/>
                        </a:spcAft>
                        <a:buFont typeface="Calibri" panose="020F0502020204030204" pitchFamily="34" charset="0"/>
                        <a:buChar char="-"/>
                      </a:pPr>
                      <a:endParaRPr lang="en-US" sz="1200">
                        <a:solidFill>
                          <a:schemeClr val="bg1"/>
                        </a:solidFill>
                        <a:effectLst/>
                        <a:latin typeface="Kobern"/>
                        <a:ea typeface="Calibri" panose="020F0502020204030204" pitchFamily="34" charset="0"/>
                        <a:cs typeface="Times New Roman" panose="02020603050405020304" pitchFamily="18" charset="0"/>
                      </a:endParaRPr>
                    </a:p>
                  </a:txBody>
                  <a:tcPr marL="52278" marR="52278" marT="0" marB="0"/>
                </a:tc>
                <a:extLst>
                  <a:ext uri="{0D108BD9-81ED-4DB2-BD59-A6C34878D82A}">
                    <a16:rowId xmlns:a16="http://schemas.microsoft.com/office/drawing/2014/main" val="1466694207"/>
                  </a:ext>
                </a:extLst>
              </a:tr>
            </a:tbl>
          </a:graphicData>
        </a:graphic>
      </p:graphicFrame>
    </p:spTree>
    <p:extLst>
      <p:ext uri="{BB962C8B-B14F-4D97-AF65-F5344CB8AC3E}">
        <p14:creationId xmlns:p14="http://schemas.microsoft.com/office/powerpoint/2010/main" val="18616929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F56BA3-E09A-7842-B8B5-2F7A750E509C}"/>
              </a:ext>
            </a:extLst>
          </p:cNvPr>
          <p:cNvSpPr>
            <a:spLocks noGrp="1"/>
          </p:cNvSpPr>
          <p:nvPr>
            <p:ph type="body" sz="quarter" idx="13"/>
          </p:nvPr>
        </p:nvSpPr>
        <p:spPr/>
        <p:txBody>
          <a:bodyPr/>
          <a:lstStyle/>
          <a:p>
            <a:r>
              <a:rPr lang="en-US"/>
              <a:t>STANDING ORDERS</a:t>
            </a:r>
          </a:p>
        </p:txBody>
      </p:sp>
      <p:sp>
        <p:nvSpPr>
          <p:cNvPr id="8" name="Text Placeholder 1">
            <a:extLst>
              <a:ext uri="{FF2B5EF4-FFF2-40B4-BE49-F238E27FC236}">
                <a16:creationId xmlns:a16="http://schemas.microsoft.com/office/drawing/2014/main" id="{B48DC8D4-D44C-48EE-A1E8-59A098DFDAE3}"/>
              </a:ext>
            </a:extLst>
          </p:cNvPr>
          <p:cNvSpPr>
            <a:spLocks noGrp="1"/>
          </p:cNvSpPr>
          <p:nvPr>
            <p:ph type="body" sz="quarter" idx="11"/>
          </p:nvPr>
        </p:nvSpPr>
        <p:spPr>
          <a:xfrm>
            <a:off x="238308" y="949764"/>
            <a:ext cx="8342166" cy="3755443"/>
          </a:xfrm>
        </p:spPr>
        <p:txBody>
          <a:bodyPr/>
          <a:lstStyle/>
          <a:p>
            <a:pPr lvl="0">
              <a:spcBef>
                <a:spcPts val="0"/>
              </a:spcBef>
              <a:spcAft>
                <a:spcPts val="0"/>
              </a:spcAft>
            </a:pPr>
            <a:r>
              <a:rPr lang="en-US" b="1" u="sng">
                <a:solidFill>
                  <a:schemeClr val="bg2"/>
                </a:solidFill>
                <a:latin typeface="Kobern"/>
              </a:rPr>
              <a:t>Applicability:</a:t>
            </a:r>
            <a:r>
              <a:rPr lang="en-US" b="1">
                <a:solidFill>
                  <a:schemeClr val="bg2"/>
                </a:solidFill>
                <a:latin typeface="Kobern"/>
              </a:rPr>
              <a:t> </a:t>
            </a:r>
          </a:p>
          <a:p>
            <a:pPr lvl="0">
              <a:spcBef>
                <a:spcPts val="0"/>
              </a:spcBef>
              <a:spcAft>
                <a:spcPts val="0"/>
              </a:spcAft>
            </a:pPr>
            <a:endParaRPr lang="en-US" b="1">
              <a:solidFill>
                <a:schemeClr val="bg2"/>
              </a:solidFill>
              <a:latin typeface="Kobern"/>
            </a:endParaRPr>
          </a:p>
          <a:p>
            <a:pPr lvl="1">
              <a:spcBef>
                <a:spcPts val="0"/>
              </a:spcBef>
              <a:spcAft>
                <a:spcPts val="0"/>
              </a:spcAft>
              <a:buFontTx/>
              <a:buChar char="-"/>
            </a:pPr>
            <a:r>
              <a:rPr lang="en-US">
                <a:solidFill>
                  <a:schemeClr val="bg2"/>
                </a:solidFill>
                <a:latin typeface="Kobern"/>
              </a:rPr>
              <a:t>Industrial establishments having 300 or more workers on any day of the preceding 12 months.</a:t>
            </a:r>
          </a:p>
          <a:p>
            <a:pPr lvl="1">
              <a:spcBef>
                <a:spcPts val="0"/>
              </a:spcBef>
              <a:spcAft>
                <a:spcPts val="0"/>
              </a:spcAft>
              <a:buFontTx/>
              <a:buChar char="-"/>
            </a:pPr>
            <a:r>
              <a:rPr lang="en-US">
                <a:solidFill>
                  <a:schemeClr val="bg2"/>
                </a:solidFill>
                <a:latin typeface="Kobern"/>
              </a:rPr>
              <a:t>Earlier threshold was 100.</a:t>
            </a:r>
          </a:p>
          <a:p>
            <a:pPr>
              <a:spcBef>
                <a:spcPts val="0"/>
              </a:spcBef>
              <a:spcAft>
                <a:spcPts val="0"/>
              </a:spcAft>
            </a:pPr>
            <a:endParaRPr lang="en-IN" altLang="ko-KR" u="sng">
              <a:solidFill>
                <a:schemeClr val="bg2"/>
              </a:solidFill>
              <a:latin typeface="Kobern"/>
            </a:endParaRPr>
          </a:p>
          <a:p>
            <a:pPr>
              <a:spcBef>
                <a:spcPts val="0"/>
              </a:spcBef>
              <a:spcAft>
                <a:spcPts val="0"/>
              </a:spcAft>
            </a:pPr>
            <a:r>
              <a:rPr lang="en-IN" altLang="ko-KR" b="1" u="sng">
                <a:solidFill>
                  <a:schemeClr val="bg2"/>
                </a:solidFill>
                <a:latin typeface="Kobern"/>
              </a:rPr>
              <a:t>Model standing orders:</a:t>
            </a:r>
          </a:p>
          <a:p>
            <a:pPr>
              <a:spcBef>
                <a:spcPts val="0"/>
              </a:spcBef>
              <a:spcAft>
                <a:spcPts val="0"/>
              </a:spcAft>
            </a:pPr>
            <a:endParaRPr lang="en-IN" altLang="ko-KR" b="1" u="sng">
              <a:solidFill>
                <a:schemeClr val="bg2"/>
              </a:solidFill>
              <a:latin typeface="Kobern"/>
            </a:endParaRPr>
          </a:p>
          <a:p>
            <a:pPr lvl="1" algn="just">
              <a:spcBef>
                <a:spcPts val="0"/>
              </a:spcBef>
              <a:spcAft>
                <a:spcPts val="0"/>
              </a:spcAft>
              <a:buFontTx/>
              <a:buChar char="-"/>
            </a:pPr>
            <a:r>
              <a:rPr lang="en-IN" altLang="ko-KR">
                <a:solidFill>
                  <a:schemeClr val="bg2"/>
                </a:solidFill>
                <a:latin typeface="Kobern"/>
              </a:rPr>
              <a:t>Central Government shall make.</a:t>
            </a:r>
          </a:p>
          <a:p>
            <a:pPr lvl="1" algn="just">
              <a:spcBef>
                <a:spcPts val="0"/>
              </a:spcBef>
              <a:spcAft>
                <a:spcPts val="0"/>
              </a:spcAft>
              <a:buFontTx/>
              <a:buChar char="-"/>
            </a:pPr>
            <a:r>
              <a:rPr lang="en-IN" altLang="ko-KR">
                <a:solidFill>
                  <a:schemeClr val="bg2"/>
                </a:solidFill>
                <a:latin typeface="Kobern"/>
              </a:rPr>
              <a:t>Deemed temporary adoption </a:t>
            </a:r>
            <a:r>
              <a:rPr lang="en-US" altLang="ko-KR">
                <a:solidFill>
                  <a:schemeClr val="bg2"/>
                </a:solidFill>
                <a:latin typeface="Kobern"/>
              </a:rPr>
              <a:t>from the period of commencement of the section to the end of the date on which the standing orders are finally certified.</a:t>
            </a:r>
          </a:p>
          <a:p>
            <a:pPr lvl="1" algn="just">
              <a:spcBef>
                <a:spcPts val="0"/>
              </a:spcBef>
              <a:spcAft>
                <a:spcPts val="0"/>
              </a:spcAft>
              <a:buFontTx/>
              <a:buChar char="-"/>
            </a:pPr>
            <a:r>
              <a:rPr lang="en-US" altLang="ko-KR">
                <a:solidFill>
                  <a:schemeClr val="bg2"/>
                </a:solidFill>
                <a:latin typeface="Kobern"/>
              </a:rPr>
              <a:t>Adoption of model standing orders- Deemed certification.</a:t>
            </a:r>
          </a:p>
          <a:p>
            <a:pPr lvl="1" algn="just">
              <a:spcBef>
                <a:spcPts val="0"/>
              </a:spcBef>
              <a:spcAft>
                <a:spcPts val="0"/>
              </a:spcAft>
              <a:buFontTx/>
              <a:buChar char="-"/>
            </a:pPr>
            <a:r>
              <a:rPr lang="en-US" altLang="ko-KR">
                <a:solidFill>
                  <a:schemeClr val="bg2"/>
                </a:solidFill>
                <a:latin typeface="Kobern"/>
              </a:rPr>
              <a:t>Electronic intimation to certifying officer.</a:t>
            </a:r>
          </a:p>
          <a:p>
            <a:pPr lvl="1"/>
            <a:endParaRPr lang="en-US" altLang="ko-KR" sz="1400"/>
          </a:p>
        </p:txBody>
      </p:sp>
    </p:spTree>
    <p:extLst>
      <p:ext uri="{BB962C8B-B14F-4D97-AF65-F5344CB8AC3E}">
        <p14:creationId xmlns:p14="http://schemas.microsoft.com/office/powerpoint/2010/main" val="41295774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F56BA3-E09A-7842-B8B5-2F7A750E509C}"/>
              </a:ext>
            </a:extLst>
          </p:cNvPr>
          <p:cNvSpPr>
            <a:spLocks noGrp="1"/>
          </p:cNvSpPr>
          <p:nvPr>
            <p:ph type="body" sz="quarter" idx="13"/>
          </p:nvPr>
        </p:nvSpPr>
        <p:spPr/>
        <p:txBody>
          <a:bodyPr/>
          <a:lstStyle/>
          <a:p>
            <a:r>
              <a:rPr lang="en-US"/>
              <a:t>STANDING ORDERS</a:t>
            </a:r>
          </a:p>
        </p:txBody>
      </p:sp>
      <p:sp>
        <p:nvSpPr>
          <p:cNvPr id="8" name="Text Placeholder 1">
            <a:extLst>
              <a:ext uri="{FF2B5EF4-FFF2-40B4-BE49-F238E27FC236}">
                <a16:creationId xmlns:a16="http://schemas.microsoft.com/office/drawing/2014/main" id="{B48DC8D4-D44C-48EE-A1E8-59A098DFDAE3}"/>
              </a:ext>
            </a:extLst>
          </p:cNvPr>
          <p:cNvSpPr>
            <a:spLocks noGrp="1"/>
          </p:cNvSpPr>
          <p:nvPr>
            <p:ph type="body" sz="quarter" idx="11"/>
          </p:nvPr>
        </p:nvSpPr>
        <p:spPr>
          <a:xfrm>
            <a:off x="238308" y="949764"/>
            <a:ext cx="8342166" cy="3888936"/>
          </a:xfrm>
        </p:spPr>
        <p:txBody>
          <a:bodyPr/>
          <a:lstStyle/>
          <a:p>
            <a:pPr>
              <a:spcBef>
                <a:spcPts val="0"/>
              </a:spcBef>
              <a:spcAft>
                <a:spcPts val="0"/>
              </a:spcAft>
            </a:pPr>
            <a:r>
              <a:rPr lang="en-US" altLang="ko-KR" b="1" u="sng"/>
              <a:t>Joint Standing Orders:</a:t>
            </a:r>
          </a:p>
          <a:p>
            <a:pPr>
              <a:spcBef>
                <a:spcPts val="0"/>
              </a:spcBef>
              <a:spcAft>
                <a:spcPts val="0"/>
              </a:spcAft>
            </a:pPr>
            <a:endParaRPr lang="en-US" altLang="ko-KR" b="1" u="sng"/>
          </a:p>
          <a:p>
            <a:pPr lvl="1">
              <a:spcBef>
                <a:spcPts val="0"/>
              </a:spcBef>
              <a:spcAft>
                <a:spcPts val="0"/>
              </a:spcAft>
              <a:buFontTx/>
              <a:buChar char="-"/>
            </a:pPr>
            <a:r>
              <a:rPr lang="en-US" altLang="ko-KR" sz="1400"/>
              <a:t>Can be given by group of employees in similar establishments.</a:t>
            </a:r>
          </a:p>
          <a:p>
            <a:pPr>
              <a:spcBef>
                <a:spcPts val="0"/>
              </a:spcBef>
              <a:spcAft>
                <a:spcPts val="0"/>
              </a:spcAft>
              <a:buFontTx/>
              <a:buChar char="-"/>
            </a:pPr>
            <a:endParaRPr lang="en-IN" altLang="ko-KR" u="sng">
              <a:solidFill>
                <a:schemeClr val="bg2"/>
              </a:solidFill>
              <a:latin typeface="Kobern"/>
            </a:endParaRPr>
          </a:p>
          <a:p>
            <a:pPr>
              <a:spcBef>
                <a:spcPts val="0"/>
              </a:spcBef>
              <a:spcAft>
                <a:spcPts val="0"/>
              </a:spcAft>
            </a:pPr>
            <a:r>
              <a:rPr lang="en-IN" altLang="ko-KR" b="1" u="sng">
                <a:solidFill>
                  <a:schemeClr val="bg2"/>
                </a:solidFill>
                <a:latin typeface="Kobern"/>
              </a:rPr>
              <a:t>Existing Standing Orders:</a:t>
            </a:r>
          </a:p>
          <a:p>
            <a:pPr>
              <a:spcBef>
                <a:spcPts val="0"/>
              </a:spcBef>
              <a:spcAft>
                <a:spcPts val="0"/>
              </a:spcAft>
            </a:pPr>
            <a:endParaRPr lang="en-IN" altLang="ko-KR" b="1" u="sng">
              <a:solidFill>
                <a:schemeClr val="bg2"/>
              </a:solidFill>
              <a:latin typeface="Kobern"/>
            </a:endParaRPr>
          </a:p>
          <a:p>
            <a:pPr lvl="1">
              <a:spcBef>
                <a:spcPts val="0"/>
              </a:spcBef>
              <a:spcAft>
                <a:spcPts val="0"/>
              </a:spcAft>
              <a:buFontTx/>
              <a:buChar char="-"/>
            </a:pPr>
            <a:r>
              <a:rPr lang="en-IN" altLang="ko-KR" sz="1400">
                <a:solidFill>
                  <a:schemeClr val="bg2"/>
                </a:solidFill>
                <a:latin typeface="Kobern"/>
              </a:rPr>
              <a:t>Should not contravene the provisions of IR Code.</a:t>
            </a:r>
          </a:p>
          <a:p>
            <a:pPr lvl="1">
              <a:spcBef>
                <a:spcPts val="0"/>
              </a:spcBef>
              <a:spcAft>
                <a:spcPts val="0"/>
              </a:spcAft>
              <a:buFontTx/>
              <a:buChar char="-"/>
            </a:pPr>
            <a:r>
              <a:rPr lang="en-IN" altLang="ko-KR" sz="1400">
                <a:solidFill>
                  <a:schemeClr val="bg2"/>
                </a:solidFill>
                <a:latin typeface="Kobern"/>
              </a:rPr>
              <a:t>Deemed certification.</a:t>
            </a:r>
          </a:p>
          <a:p>
            <a:pPr>
              <a:spcBef>
                <a:spcPts val="0"/>
              </a:spcBef>
              <a:spcAft>
                <a:spcPts val="0"/>
              </a:spcAft>
            </a:pPr>
            <a:endParaRPr lang="en-IN" altLang="ko-KR" sz="1400" b="1" u="sng">
              <a:solidFill>
                <a:schemeClr val="bg2"/>
              </a:solidFill>
              <a:latin typeface="Kobern"/>
            </a:endParaRPr>
          </a:p>
          <a:p>
            <a:pPr>
              <a:spcBef>
                <a:spcPts val="0"/>
              </a:spcBef>
              <a:spcAft>
                <a:spcPts val="0"/>
              </a:spcAft>
            </a:pPr>
            <a:r>
              <a:rPr lang="en-IN" altLang="ko-KR" b="1" u="sng">
                <a:solidFill>
                  <a:schemeClr val="bg2"/>
                </a:solidFill>
                <a:latin typeface="Kobern"/>
              </a:rPr>
              <a:t>Changes:</a:t>
            </a:r>
          </a:p>
          <a:p>
            <a:pPr>
              <a:spcBef>
                <a:spcPts val="0"/>
              </a:spcBef>
              <a:spcAft>
                <a:spcPts val="0"/>
              </a:spcAft>
            </a:pPr>
            <a:endParaRPr lang="en-IN" altLang="ko-KR" b="1" u="sng">
              <a:solidFill>
                <a:schemeClr val="bg2"/>
              </a:solidFill>
              <a:latin typeface="Kobern"/>
            </a:endParaRPr>
          </a:p>
          <a:p>
            <a:pPr lvl="1" algn="just">
              <a:spcBef>
                <a:spcPts val="0"/>
              </a:spcBef>
              <a:spcAft>
                <a:spcPts val="0"/>
              </a:spcAft>
              <a:buFontTx/>
              <a:buChar char="-"/>
            </a:pPr>
            <a:r>
              <a:rPr lang="en-IN" altLang="ko-KR" sz="1400">
                <a:solidFill>
                  <a:schemeClr val="bg2"/>
                </a:solidFill>
                <a:latin typeface="Kobern"/>
              </a:rPr>
              <a:t>Appeal: Time period extended from 30 days to 60 days.</a:t>
            </a:r>
          </a:p>
          <a:p>
            <a:pPr lvl="1" algn="just">
              <a:spcBef>
                <a:spcPts val="0"/>
              </a:spcBef>
              <a:spcAft>
                <a:spcPts val="0"/>
              </a:spcAft>
              <a:buFontTx/>
              <a:buChar char="-"/>
            </a:pPr>
            <a:r>
              <a:rPr lang="en-IN" altLang="ko-KR" sz="1400">
                <a:solidFill>
                  <a:schemeClr val="bg2"/>
                </a:solidFill>
                <a:latin typeface="Kobern"/>
              </a:rPr>
              <a:t>Language of standing  orders: Earlier- in English language and such other language and now- such language as prescribed.</a:t>
            </a:r>
          </a:p>
          <a:p>
            <a:pPr lvl="1" algn="just">
              <a:spcBef>
                <a:spcPts val="0"/>
              </a:spcBef>
              <a:spcAft>
                <a:spcPts val="0"/>
              </a:spcAft>
              <a:buFontTx/>
              <a:buChar char="-"/>
            </a:pPr>
            <a:r>
              <a:rPr lang="en-IN" altLang="ko-KR" sz="1400">
                <a:solidFill>
                  <a:schemeClr val="bg2"/>
                </a:solidFill>
                <a:latin typeface="Kobern"/>
              </a:rPr>
              <a:t>Time limit for completing disciplinary proceedings- both investigation and inquiry to be ordinarily completed within 90 days from date of suspension. </a:t>
            </a:r>
          </a:p>
          <a:p>
            <a:pPr lvl="1" algn="just">
              <a:spcBef>
                <a:spcPts val="0"/>
              </a:spcBef>
              <a:spcAft>
                <a:spcPts val="0"/>
              </a:spcAft>
              <a:buFontTx/>
              <a:buChar char="-"/>
            </a:pPr>
            <a:r>
              <a:rPr lang="en-IN" altLang="ko-KR" sz="1400">
                <a:solidFill>
                  <a:schemeClr val="bg2"/>
                </a:solidFill>
                <a:latin typeface="Kobern"/>
              </a:rPr>
              <a:t>Consultation by employer with negotiating union/ trade union/ representatives of workers.</a:t>
            </a:r>
          </a:p>
        </p:txBody>
      </p:sp>
    </p:spTree>
    <p:extLst>
      <p:ext uri="{BB962C8B-B14F-4D97-AF65-F5344CB8AC3E}">
        <p14:creationId xmlns:p14="http://schemas.microsoft.com/office/powerpoint/2010/main" val="1683226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9391B9-3BCB-3348-808E-1CD43356F71A}"/>
              </a:ext>
            </a:extLst>
          </p:cNvPr>
          <p:cNvSpPr>
            <a:spLocks noGrp="1"/>
          </p:cNvSpPr>
          <p:nvPr>
            <p:ph type="body" sz="quarter" idx="13"/>
          </p:nvPr>
        </p:nvSpPr>
        <p:spPr/>
        <p:txBody>
          <a:bodyPr/>
          <a:lstStyle/>
          <a:p>
            <a:r>
              <a:rPr lang="en-US"/>
              <a:t>Code on Wages, 2019</a:t>
            </a:r>
          </a:p>
        </p:txBody>
      </p:sp>
      <p:sp>
        <p:nvSpPr>
          <p:cNvPr id="4" name="Rounded Rectangle 3">
            <a:extLst>
              <a:ext uri="{FF2B5EF4-FFF2-40B4-BE49-F238E27FC236}">
                <a16:creationId xmlns:a16="http://schemas.microsoft.com/office/drawing/2014/main" id="{5044F063-6D95-D74C-943C-3FC6C5DEFABB}"/>
              </a:ext>
            </a:extLst>
          </p:cNvPr>
          <p:cNvSpPr/>
          <p:nvPr/>
        </p:nvSpPr>
        <p:spPr>
          <a:xfrm>
            <a:off x="1243700" y="1111838"/>
            <a:ext cx="1994137" cy="1220771"/>
          </a:xfrm>
          <a:prstGeom prst="roundRect">
            <a:avLst>
              <a:gd name="adj" fmla="val 4412"/>
            </a:avLst>
          </a:prstGeom>
          <a:noFill/>
          <a:ln w="9525">
            <a:solidFill>
              <a:srgbClr val="DDD9C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a:solidFill>
                  <a:schemeClr val="bg2"/>
                </a:solidFill>
                <a:latin typeface="Kobern ExtraBold" pitchFamily="2" charset="77"/>
              </a:rPr>
              <a:t>Payment of </a:t>
            </a:r>
            <a:br>
              <a:rPr lang="en-GB" sz="1600" b="1">
                <a:solidFill>
                  <a:schemeClr val="bg2"/>
                </a:solidFill>
                <a:latin typeface="Kobern ExtraBold" pitchFamily="2" charset="77"/>
              </a:rPr>
            </a:br>
            <a:r>
              <a:rPr lang="en-GB" sz="1600" b="1">
                <a:solidFill>
                  <a:schemeClr val="bg2"/>
                </a:solidFill>
                <a:latin typeface="Kobern ExtraBold" pitchFamily="2" charset="77"/>
              </a:rPr>
              <a:t>Wages Act, 1936 </a:t>
            </a:r>
            <a:endParaRPr lang="en-IN" sz="1600" b="1">
              <a:solidFill>
                <a:schemeClr val="bg2"/>
              </a:solidFill>
              <a:latin typeface="Kobern ExtraBold" pitchFamily="2" charset="77"/>
            </a:endParaRPr>
          </a:p>
        </p:txBody>
      </p:sp>
      <p:sp>
        <p:nvSpPr>
          <p:cNvPr id="5" name="Rounded Rectangle 4">
            <a:extLst>
              <a:ext uri="{FF2B5EF4-FFF2-40B4-BE49-F238E27FC236}">
                <a16:creationId xmlns:a16="http://schemas.microsoft.com/office/drawing/2014/main" id="{E2DA3C87-62A5-764A-8F5F-ED258D40680D}"/>
              </a:ext>
            </a:extLst>
          </p:cNvPr>
          <p:cNvSpPr/>
          <p:nvPr/>
        </p:nvSpPr>
        <p:spPr>
          <a:xfrm>
            <a:off x="6105880" y="1111838"/>
            <a:ext cx="1794421" cy="1220771"/>
          </a:xfrm>
          <a:prstGeom prst="roundRect">
            <a:avLst>
              <a:gd name="adj" fmla="val 4412"/>
            </a:avLst>
          </a:prstGeom>
          <a:noFill/>
          <a:ln w="9525">
            <a:solidFill>
              <a:srgbClr val="DDD9C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a:solidFill>
                  <a:schemeClr val="bg2"/>
                </a:solidFill>
                <a:latin typeface="Kobern ExtraBold" pitchFamily="2" charset="77"/>
              </a:rPr>
              <a:t>Equal </a:t>
            </a:r>
            <a:br>
              <a:rPr lang="en-IN" sz="1600" b="1">
                <a:solidFill>
                  <a:schemeClr val="bg2"/>
                </a:solidFill>
                <a:latin typeface="Kobern ExtraBold" pitchFamily="2" charset="77"/>
              </a:rPr>
            </a:br>
            <a:r>
              <a:rPr lang="en-IN" sz="1600" b="1">
                <a:solidFill>
                  <a:schemeClr val="bg2"/>
                </a:solidFill>
                <a:latin typeface="Kobern ExtraBold" pitchFamily="2" charset="77"/>
              </a:rPr>
              <a:t>Remuneration </a:t>
            </a:r>
            <a:br>
              <a:rPr lang="en-IN" sz="1600" b="1">
                <a:solidFill>
                  <a:schemeClr val="bg2"/>
                </a:solidFill>
                <a:latin typeface="Kobern ExtraBold" pitchFamily="2" charset="77"/>
              </a:rPr>
            </a:br>
            <a:r>
              <a:rPr lang="en-IN" sz="1600" b="1">
                <a:solidFill>
                  <a:schemeClr val="bg2"/>
                </a:solidFill>
                <a:latin typeface="Kobern ExtraBold" pitchFamily="2" charset="77"/>
              </a:rPr>
              <a:t>Act, 1976</a:t>
            </a:r>
          </a:p>
        </p:txBody>
      </p:sp>
      <p:sp>
        <p:nvSpPr>
          <p:cNvPr id="6" name="Rounded Rectangle 5">
            <a:extLst>
              <a:ext uri="{FF2B5EF4-FFF2-40B4-BE49-F238E27FC236}">
                <a16:creationId xmlns:a16="http://schemas.microsoft.com/office/drawing/2014/main" id="{A5CB2849-7B07-CB48-BD9F-5E544AD3E9A2}"/>
              </a:ext>
            </a:extLst>
          </p:cNvPr>
          <p:cNvSpPr/>
          <p:nvPr/>
        </p:nvSpPr>
        <p:spPr>
          <a:xfrm>
            <a:off x="1243700" y="3418769"/>
            <a:ext cx="1994137" cy="1220771"/>
          </a:xfrm>
          <a:prstGeom prst="roundRect">
            <a:avLst>
              <a:gd name="adj" fmla="val 4412"/>
            </a:avLst>
          </a:prstGeom>
          <a:noFill/>
          <a:ln w="9525">
            <a:solidFill>
              <a:srgbClr val="DDD9C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a:solidFill>
                  <a:schemeClr val="bg2"/>
                </a:solidFill>
                <a:latin typeface="Kobern ExtraBold" pitchFamily="2" charset="77"/>
              </a:rPr>
              <a:t>Minimum Wages </a:t>
            </a:r>
            <a:br>
              <a:rPr lang="en-GB" sz="1600" b="1">
                <a:solidFill>
                  <a:schemeClr val="bg2"/>
                </a:solidFill>
                <a:latin typeface="Kobern ExtraBold" pitchFamily="2" charset="77"/>
              </a:rPr>
            </a:br>
            <a:r>
              <a:rPr lang="en-GB" sz="1600" b="1">
                <a:solidFill>
                  <a:schemeClr val="bg2"/>
                </a:solidFill>
                <a:latin typeface="Kobern ExtraBold" pitchFamily="2" charset="77"/>
              </a:rPr>
              <a:t>Act 1948 </a:t>
            </a:r>
            <a:endParaRPr lang="en-IN" sz="1600" b="1">
              <a:solidFill>
                <a:schemeClr val="bg2"/>
              </a:solidFill>
              <a:latin typeface="Kobern ExtraBold" pitchFamily="2" charset="77"/>
            </a:endParaRPr>
          </a:p>
        </p:txBody>
      </p:sp>
      <p:sp>
        <p:nvSpPr>
          <p:cNvPr id="7" name="Rounded Rectangle 6">
            <a:extLst>
              <a:ext uri="{FF2B5EF4-FFF2-40B4-BE49-F238E27FC236}">
                <a16:creationId xmlns:a16="http://schemas.microsoft.com/office/drawing/2014/main" id="{8A17637E-D467-6D40-BE13-9150BB2A78EE}"/>
              </a:ext>
            </a:extLst>
          </p:cNvPr>
          <p:cNvSpPr/>
          <p:nvPr/>
        </p:nvSpPr>
        <p:spPr>
          <a:xfrm>
            <a:off x="6105879" y="3418769"/>
            <a:ext cx="1794422" cy="1220771"/>
          </a:xfrm>
          <a:prstGeom prst="roundRect">
            <a:avLst>
              <a:gd name="adj" fmla="val 4412"/>
            </a:avLst>
          </a:prstGeom>
          <a:noFill/>
          <a:ln w="9525">
            <a:solidFill>
              <a:srgbClr val="DDD9C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a:solidFill>
                  <a:schemeClr val="bg2"/>
                </a:solidFill>
                <a:latin typeface="Kobern ExtraBold" pitchFamily="2" charset="77"/>
              </a:rPr>
              <a:t>Payment of </a:t>
            </a:r>
            <a:br>
              <a:rPr lang="en-GB" sz="1600" b="1">
                <a:solidFill>
                  <a:schemeClr val="bg2"/>
                </a:solidFill>
                <a:latin typeface="Kobern ExtraBold" pitchFamily="2" charset="77"/>
              </a:rPr>
            </a:br>
            <a:r>
              <a:rPr lang="en-GB" sz="1600" b="1">
                <a:solidFill>
                  <a:schemeClr val="bg2"/>
                </a:solidFill>
                <a:latin typeface="Kobern ExtraBold" pitchFamily="2" charset="77"/>
              </a:rPr>
              <a:t>Bonus Act, 1965 </a:t>
            </a:r>
            <a:endParaRPr lang="en-IN" sz="1600" b="1">
              <a:solidFill>
                <a:schemeClr val="bg2"/>
              </a:solidFill>
              <a:latin typeface="Kobern ExtraBold" pitchFamily="2" charset="77"/>
            </a:endParaRPr>
          </a:p>
        </p:txBody>
      </p:sp>
      <p:sp>
        <p:nvSpPr>
          <p:cNvPr id="9" name="Oval 8">
            <a:extLst>
              <a:ext uri="{FF2B5EF4-FFF2-40B4-BE49-F238E27FC236}">
                <a16:creationId xmlns:a16="http://schemas.microsoft.com/office/drawing/2014/main" id="{969BDCE5-FC8D-C146-9ED8-3552844CD3D0}"/>
              </a:ext>
            </a:extLst>
          </p:cNvPr>
          <p:cNvSpPr/>
          <p:nvPr/>
        </p:nvSpPr>
        <p:spPr>
          <a:xfrm>
            <a:off x="3320853" y="1502995"/>
            <a:ext cx="2702011" cy="2702011"/>
          </a:xfrm>
          <a:prstGeom prst="ellipse">
            <a:avLst/>
          </a:prstGeom>
          <a:noFill/>
          <a:ln w="9525">
            <a:solidFill>
              <a:srgbClr val="F2662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hangingPunct="0"/>
            <a:r>
              <a:rPr lang="en-US" sz="2000" b="1">
                <a:solidFill>
                  <a:schemeClr val="bg2"/>
                </a:solidFill>
                <a:latin typeface="Kobern ExtraBold" pitchFamily="2" charset="77"/>
              </a:rPr>
              <a:t>LAWS SUBSUMED</a:t>
            </a:r>
          </a:p>
        </p:txBody>
      </p:sp>
      <p:cxnSp>
        <p:nvCxnSpPr>
          <p:cNvPr id="15" name="Straight Arrow Connector 14">
            <a:extLst>
              <a:ext uri="{FF2B5EF4-FFF2-40B4-BE49-F238E27FC236}">
                <a16:creationId xmlns:a16="http://schemas.microsoft.com/office/drawing/2014/main" id="{7505BF92-19A4-5947-9F06-E4DE58D7C17E}"/>
              </a:ext>
            </a:extLst>
          </p:cNvPr>
          <p:cNvCxnSpPr/>
          <p:nvPr/>
        </p:nvCxnSpPr>
        <p:spPr>
          <a:xfrm flipV="1">
            <a:off x="5627164" y="1545753"/>
            <a:ext cx="362526" cy="352942"/>
          </a:xfrm>
          <a:prstGeom prst="straightConnector1">
            <a:avLst/>
          </a:prstGeom>
          <a:ln w="9525">
            <a:solidFill>
              <a:srgbClr val="F3723B"/>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4DE003C-7FAF-2144-9B86-62E79C6AF37E}"/>
              </a:ext>
            </a:extLst>
          </p:cNvPr>
          <p:cNvCxnSpPr>
            <a:cxnSpLocks/>
          </p:cNvCxnSpPr>
          <p:nvPr/>
        </p:nvCxnSpPr>
        <p:spPr>
          <a:xfrm>
            <a:off x="5627164" y="3809305"/>
            <a:ext cx="362526" cy="389921"/>
          </a:xfrm>
          <a:prstGeom prst="straightConnector1">
            <a:avLst/>
          </a:prstGeom>
          <a:ln w="9525">
            <a:solidFill>
              <a:srgbClr val="F3723B"/>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A72A842-AD1A-1745-B468-193B3F3E8024}"/>
              </a:ext>
            </a:extLst>
          </p:cNvPr>
          <p:cNvCxnSpPr>
            <a:cxnSpLocks/>
          </p:cNvCxnSpPr>
          <p:nvPr/>
        </p:nvCxnSpPr>
        <p:spPr>
          <a:xfrm flipH="1" flipV="1">
            <a:off x="3320853" y="1545753"/>
            <a:ext cx="395700" cy="352942"/>
          </a:xfrm>
          <a:prstGeom prst="straightConnector1">
            <a:avLst/>
          </a:prstGeom>
          <a:ln w="9525">
            <a:solidFill>
              <a:srgbClr val="F3723B"/>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E7DD0D8-F68A-824E-877C-5396E6B9E3AB}"/>
              </a:ext>
            </a:extLst>
          </p:cNvPr>
          <p:cNvCxnSpPr>
            <a:cxnSpLocks/>
          </p:cNvCxnSpPr>
          <p:nvPr/>
        </p:nvCxnSpPr>
        <p:spPr>
          <a:xfrm flipH="1">
            <a:off x="3324432" y="3809305"/>
            <a:ext cx="392121" cy="401865"/>
          </a:xfrm>
          <a:prstGeom prst="straightConnector1">
            <a:avLst/>
          </a:prstGeom>
          <a:ln w="9525">
            <a:solidFill>
              <a:srgbClr val="F3723B"/>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55604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F57197-6E3C-3446-A1D4-40D6E0D35C11}"/>
              </a:ext>
            </a:extLst>
          </p:cNvPr>
          <p:cNvSpPr>
            <a:spLocks noGrp="1"/>
          </p:cNvSpPr>
          <p:nvPr>
            <p:ph type="body" sz="quarter" idx="11"/>
          </p:nvPr>
        </p:nvSpPr>
        <p:spPr/>
        <p:txBody>
          <a:bodyPr lIns="91440" tIns="45720" rIns="91440" bIns="45720" anchor="t"/>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85750"/>
            <a:r>
              <a:rPr lang="en-US" altLang="ko-KR" sz="1600">
                <a:solidFill>
                  <a:schemeClr val="bg1"/>
                </a:solidFill>
                <a:latin typeface="Kobern"/>
              </a:rPr>
              <a:t>Inspectors will now function as facilitators, helping employers comply with laws, rules, and           regulations rather than merely policing them – an option given to rectify. </a:t>
            </a:r>
            <a:endParaRPr lang="en-GB" altLang="ko-KR" sz="1600">
              <a:solidFill>
                <a:schemeClr val="bg1"/>
              </a:solidFill>
              <a:latin typeface="Kobern"/>
            </a:endParaRPr>
          </a:p>
          <a:p>
            <a:pPr indent="0">
              <a:buNone/>
            </a:pPr>
            <a:endParaRPr lang="en-US" altLang="ko-KR" sz="1600">
              <a:solidFill>
                <a:schemeClr val="bg1"/>
              </a:solidFill>
              <a:latin typeface="Kobern"/>
            </a:endParaRPr>
          </a:p>
          <a:p>
            <a:r>
              <a:rPr lang="en-IN" altLang="ko-KR" sz="1600">
                <a:solidFill>
                  <a:schemeClr val="bg1"/>
                </a:solidFill>
                <a:latin typeface="Kobern"/>
              </a:rPr>
              <a:t>Compounding of offences now permitted</a:t>
            </a:r>
            <a:r>
              <a:rPr lang="en-GB" altLang="ko-KR" sz="1600">
                <a:solidFill>
                  <a:schemeClr val="bg1"/>
                </a:solidFill>
                <a:latin typeface="Kobern"/>
              </a:rPr>
              <a:t>.</a:t>
            </a:r>
          </a:p>
          <a:p>
            <a:pPr indent="0">
              <a:buNone/>
            </a:pPr>
            <a:endParaRPr lang="en-GB" altLang="ko-KR" sz="1600">
              <a:solidFill>
                <a:schemeClr val="bg1"/>
              </a:solidFill>
              <a:latin typeface="Kobern"/>
            </a:endParaRPr>
          </a:p>
          <a:p>
            <a:r>
              <a:rPr lang="en-GB" altLang="ko-KR" sz="1600">
                <a:solidFill>
                  <a:schemeClr val="bg1"/>
                </a:solidFill>
                <a:latin typeface="Kobern"/>
              </a:rPr>
              <a:t>Decriminalisation of minor offences.</a:t>
            </a:r>
            <a:endParaRPr lang="en-GB">
              <a:solidFill>
                <a:schemeClr val="bg1"/>
              </a:solidFill>
            </a:endParaRPr>
          </a:p>
          <a:p>
            <a:pPr indent="0">
              <a:buNone/>
            </a:pPr>
            <a:endParaRPr lang="en-US" altLang="ko-KR" sz="1600">
              <a:solidFill>
                <a:schemeClr val="bg1"/>
              </a:solidFill>
              <a:latin typeface="Kobern"/>
            </a:endParaRPr>
          </a:p>
          <a:p>
            <a:pPr marL="285750"/>
            <a:r>
              <a:rPr lang="en-US" altLang="ko-KR" sz="1600">
                <a:solidFill>
                  <a:schemeClr val="bg1"/>
                </a:solidFill>
                <a:latin typeface="Kobern"/>
              </a:rPr>
              <a:t>Reduction in the number of registrations, returns and maintenance of registers will result in lower red tape.</a:t>
            </a:r>
            <a:endParaRPr lang="en-GB" altLang="ko-KR" sz="1600">
              <a:solidFill>
                <a:schemeClr val="bg1"/>
              </a:solidFill>
              <a:latin typeface="Kobern"/>
            </a:endParaRPr>
          </a:p>
          <a:p>
            <a:endParaRPr lang="en-US" altLang="ko-KR" sz="1600">
              <a:solidFill>
                <a:schemeClr val="bg1"/>
              </a:solidFill>
              <a:latin typeface="Kobern" pitchFamily="2" charset="77"/>
            </a:endParaRPr>
          </a:p>
        </p:txBody>
      </p:sp>
      <p:sp>
        <p:nvSpPr>
          <p:cNvPr id="3" name="Text Placeholder 2">
            <a:extLst>
              <a:ext uri="{FF2B5EF4-FFF2-40B4-BE49-F238E27FC236}">
                <a16:creationId xmlns:a16="http://schemas.microsoft.com/office/drawing/2014/main" id="{F93FCBF8-DDA7-AD4D-A637-508AC56D1639}"/>
              </a:ext>
            </a:extLst>
          </p:cNvPr>
          <p:cNvSpPr>
            <a:spLocks noGrp="1"/>
          </p:cNvSpPr>
          <p:nvPr>
            <p:ph type="body" sz="quarter" idx="13"/>
          </p:nvPr>
        </p:nvSpPr>
        <p:spPr/>
        <p:txBody>
          <a:bodyPr lIns="91440" tIns="45720" rIns="91440" bIns="45720" anchor="t"/>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400">
                <a:solidFill>
                  <a:schemeClr val="bg1"/>
                </a:solidFill>
                <a:latin typeface="Kobern"/>
              </a:rPr>
              <a:t>Common</a:t>
            </a:r>
            <a:r>
              <a:rPr lang="en-US" altLang="ko-KR" sz="2400">
                <a:solidFill>
                  <a:schemeClr val="bg1"/>
                </a:solidFill>
                <a:latin typeface="Kobern"/>
              </a:rPr>
              <a:t> changes across four codes </a:t>
            </a:r>
          </a:p>
        </p:txBody>
      </p:sp>
    </p:spTree>
    <p:extLst>
      <p:ext uri="{BB962C8B-B14F-4D97-AF65-F5344CB8AC3E}">
        <p14:creationId xmlns:p14="http://schemas.microsoft.com/office/powerpoint/2010/main" val="9521154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BC862-B0B6-8ABD-DC33-75AAE4C9EBD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1502330-6A67-A3E7-5C84-1767749B37B2}"/>
              </a:ext>
            </a:extLst>
          </p:cNvPr>
          <p:cNvSpPr>
            <a:spLocks noGrp="1"/>
          </p:cNvSpPr>
          <p:nvPr>
            <p:ph type="body" sz="quarter" idx="12"/>
          </p:nvPr>
        </p:nvSpPr>
        <p:spPr/>
        <p:txBody>
          <a:bodyPr/>
          <a:lstStyle/>
          <a:p>
            <a:r>
              <a:rPr lang="en-US" dirty="0"/>
              <a:t>Action Points</a:t>
            </a:r>
          </a:p>
        </p:txBody>
      </p:sp>
      <p:sp>
        <p:nvSpPr>
          <p:cNvPr id="3" name="Rectangle: Rounded Corners 2">
            <a:extLst>
              <a:ext uri="{FF2B5EF4-FFF2-40B4-BE49-F238E27FC236}">
                <a16:creationId xmlns:a16="http://schemas.microsoft.com/office/drawing/2014/main" id="{561786C1-A0A4-401B-E7D1-9FAE4B47A4CB}"/>
              </a:ext>
            </a:extLst>
          </p:cNvPr>
          <p:cNvSpPr/>
          <p:nvPr/>
        </p:nvSpPr>
        <p:spPr>
          <a:xfrm>
            <a:off x="399729" y="1167073"/>
            <a:ext cx="3982490" cy="755663"/>
          </a:xfrm>
          <a:prstGeom prst="roundRect">
            <a:avLst>
              <a:gd name="adj" fmla="val 4163"/>
            </a:avLst>
          </a:prstGeom>
          <a:solidFill>
            <a:srgbClr val="00ABBD"/>
          </a:solidFill>
          <a:ln>
            <a:noFill/>
            <a:prstDash val="sysDot"/>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540000" lvl="1" defTabSz="466725">
              <a:lnSpc>
                <a:spcPct val="90000"/>
              </a:lnSpc>
              <a:spcBef>
                <a:spcPct val="0"/>
              </a:spcBef>
              <a:spcAft>
                <a:spcPct val="15000"/>
              </a:spcAft>
              <a:buClr>
                <a:srgbClr val="F3723D"/>
              </a:buClr>
            </a:pPr>
            <a:r>
              <a:rPr lang="en-US" sz="1200" dirty="0">
                <a:solidFill>
                  <a:schemeClr val="bg1"/>
                </a:solidFill>
              </a:rPr>
              <a:t>Align the wages components with the definition </a:t>
            </a:r>
            <a:br>
              <a:rPr lang="en-US" sz="1200" dirty="0">
                <a:solidFill>
                  <a:schemeClr val="bg1"/>
                </a:solidFill>
              </a:rPr>
            </a:br>
            <a:r>
              <a:rPr lang="en-US" sz="1200" dirty="0">
                <a:solidFill>
                  <a:schemeClr val="bg1"/>
                </a:solidFill>
              </a:rPr>
              <a:t>under the Codes. The contribution to EPF and </a:t>
            </a:r>
            <a:br>
              <a:rPr lang="en-US" sz="1200" dirty="0">
                <a:solidFill>
                  <a:schemeClr val="bg1"/>
                </a:solidFill>
              </a:rPr>
            </a:br>
            <a:r>
              <a:rPr lang="en-US" sz="1200" dirty="0">
                <a:solidFill>
                  <a:schemeClr val="bg1"/>
                </a:solidFill>
              </a:rPr>
              <a:t>ESI will change accordingly. </a:t>
            </a:r>
          </a:p>
        </p:txBody>
      </p:sp>
      <p:sp>
        <p:nvSpPr>
          <p:cNvPr id="5" name="Rectangle: Rounded Corners 4">
            <a:extLst>
              <a:ext uri="{FF2B5EF4-FFF2-40B4-BE49-F238E27FC236}">
                <a16:creationId xmlns:a16="http://schemas.microsoft.com/office/drawing/2014/main" id="{B54CDA1A-D88E-E22A-F0F4-389752E8855E}"/>
              </a:ext>
            </a:extLst>
          </p:cNvPr>
          <p:cNvSpPr/>
          <p:nvPr/>
        </p:nvSpPr>
        <p:spPr>
          <a:xfrm>
            <a:off x="4761783" y="1167073"/>
            <a:ext cx="3982490" cy="755663"/>
          </a:xfrm>
          <a:prstGeom prst="roundRect">
            <a:avLst>
              <a:gd name="adj" fmla="val 4163"/>
            </a:avLst>
          </a:prstGeom>
          <a:solidFill>
            <a:srgbClr val="44BB8A"/>
          </a:solidFill>
          <a:ln>
            <a:noFill/>
            <a:prstDash val="sysDot"/>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540000" lvl="1" defTabSz="466725">
              <a:lnSpc>
                <a:spcPct val="90000"/>
              </a:lnSpc>
              <a:spcBef>
                <a:spcPct val="0"/>
              </a:spcBef>
              <a:spcAft>
                <a:spcPct val="15000"/>
              </a:spcAft>
              <a:buClr>
                <a:srgbClr val="F3723D"/>
              </a:buClr>
            </a:pPr>
            <a:r>
              <a:rPr lang="en-US" sz="1200" dirty="0">
                <a:solidFill>
                  <a:schemeClr val="bg1"/>
                </a:solidFill>
              </a:rPr>
              <a:t>Modify, amend existing internal policies to be in </a:t>
            </a:r>
            <a:br>
              <a:rPr lang="en-US" sz="1200" dirty="0">
                <a:solidFill>
                  <a:schemeClr val="bg1"/>
                </a:solidFill>
              </a:rPr>
            </a:br>
            <a:r>
              <a:rPr lang="en-US" sz="1200" dirty="0">
                <a:solidFill>
                  <a:schemeClr val="bg1"/>
                </a:solidFill>
              </a:rPr>
              <a:t>line with the requirements under the Codes. </a:t>
            </a:r>
          </a:p>
        </p:txBody>
      </p:sp>
      <p:sp>
        <p:nvSpPr>
          <p:cNvPr id="6" name="Rectangle: Rounded Corners 5">
            <a:extLst>
              <a:ext uri="{FF2B5EF4-FFF2-40B4-BE49-F238E27FC236}">
                <a16:creationId xmlns:a16="http://schemas.microsoft.com/office/drawing/2014/main" id="{3F7A3B01-99A6-7FC2-A562-DCC415FAE116}"/>
              </a:ext>
            </a:extLst>
          </p:cNvPr>
          <p:cNvSpPr/>
          <p:nvPr/>
        </p:nvSpPr>
        <p:spPr>
          <a:xfrm>
            <a:off x="399729" y="2103524"/>
            <a:ext cx="3982490" cy="755663"/>
          </a:xfrm>
          <a:prstGeom prst="roundRect">
            <a:avLst>
              <a:gd name="adj" fmla="val 4163"/>
            </a:avLst>
          </a:prstGeom>
          <a:solidFill>
            <a:srgbClr val="44BB8A"/>
          </a:solidFill>
          <a:ln>
            <a:noFill/>
            <a:prstDash val="sysDot"/>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540000" lvl="1" defTabSz="466725">
              <a:lnSpc>
                <a:spcPct val="90000"/>
              </a:lnSpc>
              <a:spcBef>
                <a:spcPct val="0"/>
              </a:spcBef>
              <a:spcAft>
                <a:spcPct val="15000"/>
              </a:spcAft>
              <a:buClr>
                <a:srgbClr val="F3723D"/>
              </a:buClr>
            </a:pPr>
            <a:r>
              <a:rPr lang="en-US" sz="1200" dirty="0">
                <a:solidFill>
                  <a:schemeClr val="bg1"/>
                </a:solidFill>
              </a:rPr>
              <a:t>Internal digital tools (HRMS) may have to be </a:t>
            </a:r>
            <a:br>
              <a:rPr lang="en-US" sz="1200" dirty="0">
                <a:solidFill>
                  <a:schemeClr val="bg1"/>
                </a:solidFill>
              </a:rPr>
            </a:br>
            <a:r>
              <a:rPr lang="en-US" sz="1200" dirty="0">
                <a:solidFill>
                  <a:schemeClr val="bg1"/>
                </a:solidFill>
              </a:rPr>
              <a:t>aligned with the Codes </a:t>
            </a:r>
          </a:p>
        </p:txBody>
      </p:sp>
      <p:sp>
        <p:nvSpPr>
          <p:cNvPr id="7" name="Rectangle: Rounded Corners 6">
            <a:extLst>
              <a:ext uri="{FF2B5EF4-FFF2-40B4-BE49-F238E27FC236}">
                <a16:creationId xmlns:a16="http://schemas.microsoft.com/office/drawing/2014/main" id="{B7F17827-26C1-34AB-66AC-34F1E507D5DD}"/>
              </a:ext>
            </a:extLst>
          </p:cNvPr>
          <p:cNvSpPr/>
          <p:nvPr/>
        </p:nvSpPr>
        <p:spPr>
          <a:xfrm>
            <a:off x="4753156" y="2103524"/>
            <a:ext cx="3982490" cy="755663"/>
          </a:xfrm>
          <a:prstGeom prst="roundRect">
            <a:avLst>
              <a:gd name="adj" fmla="val 4163"/>
            </a:avLst>
          </a:prstGeom>
          <a:solidFill>
            <a:srgbClr val="00ABBD"/>
          </a:solidFill>
          <a:ln>
            <a:noFill/>
            <a:prstDash val="sysDot"/>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540000" lvl="1" defTabSz="466725">
              <a:lnSpc>
                <a:spcPct val="90000"/>
              </a:lnSpc>
              <a:spcBef>
                <a:spcPct val="0"/>
              </a:spcBef>
              <a:spcAft>
                <a:spcPct val="15000"/>
              </a:spcAft>
              <a:buClr>
                <a:srgbClr val="F3723D"/>
              </a:buClr>
            </a:pPr>
            <a:r>
              <a:rPr lang="en-US" sz="1200" dirty="0">
                <a:solidFill>
                  <a:schemeClr val="bg1"/>
                </a:solidFill>
              </a:rPr>
              <a:t>Align internal payroll, policies, employment </a:t>
            </a:r>
            <a:br>
              <a:rPr lang="en-US" sz="1200" dirty="0">
                <a:solidFill>
                  <a:schemeClr val="bg1"/>
                </a:solidFill>
              </a:rPr>
            </a:br>
            <a:r>
              <a:rPr lang="en-US" sz="1200" dirty="0">
                <a:solidFill>
                  <a:schemeClr val="bg1"/>
                </a:solidFill>
              </a:rPr>
              <a:t>documentation, and HR systems with the requirements of the Codes.</a:t>
            </a:r>
          </a:p>
        </p:txBody>
      </p:sp>
      <p:sp>
        <p:nvSpPr>
          <p:cNvPr id="8" name="Rectangle: Rounded Corners 7">
            <a:extLst>
              <a:ext uri="{FF2B5EF4-FFF2-40B4-BE49-F238E27FC236}">
                <a16:creationId xmlns:a16="http://schemas.microsoft.com/office/drawing/2014/main" id="{2A170C2F-4472-7B71-5B9A-5BA78A26E931}"/>
              </a:ext>
            </a:extLst>
          </p:cNvPr>
          <p:cNvSpPr/>
          <p:nvPr/>
        </p:nvSpPr>
        <p:spPr>
          <a:xfrm>
            <a:off x="399729" y="3039975"/>
            <a:ext cx="3982490" cy="755663"/>
          </a:xfrm>
          <a:prstGeom prst="roundRect">
            <a:avLst>
              <a:gd name="adj" fmla="val 4163"/>
            </a:avLst>
          </a:prstGeom>
          <a:solidFill>
            <a:srgbClr val="00ABBD"/>
          </a:solidFill>
          <a:ln>
            <a:noFill/>
            <a:prstDash val="sysDot"/>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540000" lvl="1" defTabSz="466725">
              <a:lnSpc>
                <a:spcPct val="90000"/>
              </a:lnSpc>
              <a:spcBef>
                <a:spcPct val="0"/>
              </a:spcBef>
              <a:spcAft>
                <a:spcPct val="15000"/>
              </a:spcAft>
              <a:buClr>
                <a:srgbClr val="F3723D"/>
              </a:buClr>
            </a:pPr>
            <a:r>
              <a:rPr lang="en-US" sz="1200" dirty="0">
                <a:solidFill>
                  <a:schemeClr val="bg1"/>
                </a:solidFill>
              </a:rPr>
              <a:t>Reassess applicability of social security </a:t>
            </a:r>
            <a:br>
              <a:rPr lang="en-US" sz="1200" dirty="0">
                <a:solidFill>
                  <a:schemeClr val="bg1"/>
                </a:solidFill>
              </a:rPr>
            </a:br>
            <a:r>
              <a:rPr lang="en-US" sz="1200" dirty="0">
                <a:solidFill>
                  <a:schemeClr val="bg1"/>
                </a:solidFill>
              </a:rPr>
              <a:t>provisions to establishments, branches, units of </a:t>
            </a:r>
            <a:br>
              <a:rPr lang="en-US" sz="1200" dirty="0">
                <a:solidFill>
                  <a:schemeClr val="bg1"/>
                </a:solidFill>
              </a:rPr>
            </a:br>
            <a:r>
              <a:rPr lang="en-US" sz="1200" dirty="0">
                <a:solidFill>
                  <a:schemeClr val="bg1"/>
                </a:solidFill>
              </a:rPr>
              <a:t>the company previously exempt in light of </a:t>
            </a:r>
            <a:br>
              <a:rPr lang="en-US" sz="1200" dirty="0">
                <a:solidFill>
                  <a:schemeClr val="bg1"/>
                </a:solidFill>
              </a:rPr>
            </a:br>
            <a:r>
              <a:rPr lang="en-US" sz="1200" dirty="0">
                <a:solidFill>
                  <a:schemeClr val="bg1"/>
                </a:solidFill>
              </a:rPr>
              <a:t>revisions to various applicability thresholds.</a:t>
            </a:r>
          </a:p>
        </p:txBody>
      </p:sp>
      <p:sp>
        <p:nvSpPr>
          <p:cNvPr id="9" name="Rectangle: Rounded Corners 8">
            <a:extLst>
              <a:ext uri="{FF2B5EF4-FFF2-40B4-BE49-F238E27FC236}">
                <a16:creationId xmlns:a16="http://schemas.microsoft.com/office/drawing/2014/main" id="{69A770FB-1955-576C-C192-8596029FCE40}"/>
              </a:ext>
            </a:extLst>
          </p:cNvPr>
          <p:cNvSpPr/>
          <p:nvPr/>
        </p:nvSpPr>
        <p:spPr>
          <a:xfrm>
            <a:off x="4753156" y="3039975"/>
            <a:ext cx="3982490" cy="755663"/>
          </a:xfrm>
          <a:prstGeom prst="roundRect">
            <a:avLst>
              <a:gd name="adj" fmla="val 4163"/>
            </a:avLst>
          </a:prstGeom>
          <a:solidFill>
            <a:srgbClr val="44BB8A"/>
          </a:solidFill>
          <a:ln>
            <a:noFill/>
            <a:prstDash val="sysDot"/>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540000" lvl="1" defTabSz="466725">
              <a:lnSpc>
                <a:spcPct val="90000"/>
              </a:lnSpc>
              <a:spcBef>
                <a:spcPct val="0"/>
              </a:spcBef>
              <a:spcAft>
                <a:spcPct val="15000"/>
              </a:spcAft>
              <a:buClr>
                <a:srgbClr val="F3723D"/>
              </a:buClr>
            </a:pPr>
            <a:r>
              <a:rPr lang="en-US" sz="1200" dirty="0">
                <a:solidFill>
                  <a:schemeClr val="bg1"/>
                </a:solidFill>
              </a:rPr>
              <a:t>Review contracts with fixed-term employees, </a:t>
            </a:r>
            <a:br>
              <a:rPr lang="en-US" sz="1200" dirty="0">
                <a:solidFill>
                  <a:schemeClr val="bg1"/>
                </a:solidFill>
              </a:rPr>
            </a:br>
            <a:r>
              <a:rPr lang="en-US" sz="1200" dirty="0">
                <a:solidFill>
                  <a:schemeClr val="bg1"/>
                </a:solidFill>
              </a:rPr>
              <a:t>contract workers, gig workers and platform </a:t>
            </a:r>
            <a:br>
              <a:rPr lang="en-US" sz="1200" dirty="0">
                <a:solidFill>
                  <a:schemeClr val="bg1"/>
                </a:solidFill>
              </a:rPr>
            </a:br>
            <a:r>
              <a:rPr lang="en-US" sz="1200" dirty="0">
                <a:solidFill>
                  <a:schemeClr val="bg1"/>
                </a:solidFill>
              </a:rPr>
              <a:t>workers in light of the changes under the Codes.</a:t>
            </a:r>
          </a:p>
        </p:txBody>
      </p:sp>
      <p:sp>
        <p:nvSpPr>
          <p:cNvPr id="10" name="Rectangle: Rounded Corners 9">
            <a:extLst>
              <a:ext uri="{FF2B5EF4-FFF2-40B4-BE49-F238E27FC236}">
                <a16:creationId xmlns:a16="http://schemas.microsoft.com/office/drawing/2014/main" id="{577E08ED-CB24-F2E1-01E9-E43ABDE56252}"/>
              </a:ext>
            </a:extLst>
          </p:cNvPr>
          <p:cNvSpPr/>
          <p:nvPr/>
        </p:nvSpPr>
        <p:spPr>
          <a:xfrm>
            <a:off x="399729" y="3976427"/>
            <a:ext cx="8344544" cy="664584"/>
          </a:xfrm>
          <a:prstGeom prst="roundRect">
            <a:avLst>
              <a:gd name="adj" fmla="val 4163"/>
            </a:avLst>
          </a:prstGeom>
          <a:solidFill>
            <a:srgbClr val="3F333E"/>
          </a:solidFill>
          <a:ln>
            <a:noFill/>
            <a:prstDash val="sysDot"/>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540000" lvl="1" defTabSz="466725">
              <a:lnSpc>
                <a:spcPct val="90000"/>
              </a:lnSpc>
              <a:spcBef>
                <a:spcPct val="0"/>
              </a:spcBef>
              <a:spcAft>
                <a:spcPct val="15000"/>
              </a:spcAft>
              <a:buClr>
                <a:srgbClr val="F3723D"/>
              </a:buClr>
            </a:pPr>
            <a:r>
              <a:rPr lang="en-US" sz="1200" dirty="0">
                <a:solidFill>
                  <a:schemeClr val="bg1"/>
                </a:solidFill>
              </a:rPr>
              <a:t>Revisit and update contracts with vendors supplying manpower to account for the shift in liability with respect to </a:t>
            </a:r>
            <a:br>
              <a:rPr lang="en-US" sz="1200" dirty="0">
                <a:solidFill>
                  <a:schemeClr val="bg1"/>
                </a:solidFill>
              </a:rPr>
            </a:br>
            <a:r>
              <a:rPr lang="en-US" sz="1200" dirty="0">
                <a:solidFill>
                  <a:schemeClr val="bg1"/>
                </a:solidFill>
              </a:rPr>
              <a:t>social security obligations.</a:t>
            </a:r>
          </a:p>
        </p:txBody>
      </p:sp>
      <p:sp>
        <p:nvSpPr>
          <p:cNvPr id="12" name="Oval 11">
            <a:extLst>
              <a:ext uri="{FF2B5EF4-FFF2-40B4-BE49-F238E27FC236}">
                <a16:creationId xmlns:a16="http://schemas.microsoft.com/office/drawing/2014/main" id="{8A3390B1-E43A-DF60-A1F5-5593A0AB011D}"/>
              </a:ext>
            </a:extLst>
          </p:cNvPr>
          <p:cNvSpPr/>
          <p:nvPr/>
        </p:nvSpPr>
        <p:spPr>
          <a:xfrm>
            <a:off x="491706" y="1342184"/>
            <a:ext cx="405441" cy="4054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rgbClr val="44BB8A"/>
                </a:solidFill>
              </a:rPr>
              <a:t>1</a:t>
            </a:r>
          </a:p>
        </p:txBody>
      </p:sp>
      <p:sp>
        <p:nvSpPr>
          <p:cNvPr id="13" name="Oval 12">
            <a:extLst>
              <a:ext uri="{FF2B5EF4-FFF2-40B4-BE49-F238E27FC236}">
                <a16:creationId xmlns:a16="http://schemas.microsoft.com/office/drawing/2014/main" id="{C834712F-DB5F-95D8-0128-2438FD1E9EBF}"/>
              </a:ext>
            </a:extLst>
          </p:cNvPr>
          <p:cNvSpPr/>
          <p:nvPr/>
        </p:nvSpPr>
        <p:spPr>
          <a:xfrm>
            <a:off x="4827917" y="1342184"/>
            <a:ext cx="405441" cy="4054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rgbClr val="00ABBD"/>
                </a:solidFill>
              </a:rPr>
              <a:t>2</a:t>
            </a:r>
          </a:p>
        </p:txBody>
      </p:sp>
      <p:sp>
        <p:nvSpPr>
          <p:cNvPr id="14" name="Oval 13">
            <a:extLst>
              <a:ext uri="{FF2B5EF4-FFF2-40B4-BE49-F238E27FC236}">
                <a16:creationId xmlns:a16="http://schemas.microsoft.com/office/drawing/2014/main" id="{BEC9082A-E111-4CE7-2D55-EC578CD4327E}"/>
              </a:ext>
            </a:extLst>
          </p:cNvPr>
          <p:cNvSpPr/>
          <p:nvPr/>
        </p:nvSpPr>
        <p:spPr>
          <a:xfrm>
            <a:off x="491706" y="2278635"/>
            <a:ext cx="405441" cy="4054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rgbClr val="00ABBD"/>
                </a:solidFill>
              </a:rPr>
              <a:t>3</a:t>
            </a:r>
          </a:p>
        </p:txBody>
      </p:sp>
      <p:sp>
        <p:nvSpPr>
          <p:cNvPr id="15" name="Oval 14">
            <a:extLst>
              <a:ext uri="{FF2B5EF4-FFF2-40B4-BE49-F238E27FC236}">
                <a16:creationId xmlns:a16="http://schemas.microsoft.com/office/drawing/2014/main" id="{77CB62D8-C938-C9F5-97F8-6222E993C913}"/>
              </a:ext>
            </a:extLst>
          </p:cNvPr>
          <p:cNvSpPr/>
          <p:nvPr/>
        </p:nvSpPr>
        <p:spPr>
          <a:xfrm>
            <a:off x="4827917" y="2278635"/>
            <a:ext cx="405441" cy="4054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rgbClr val="44BB8A"/>
                </a:solidFill>
              </a:rPr>
              <a:t>4</a:t>
            </a:r>
          </a:p>
        </p:txBody>
      </p:sp>
      <p:sp>
        <p:nvSpPr>
          <p:cNvPr id="16" name="Oval 15">
            <a:extLst>
              <a:ext uri="{FF2B5EF4-FFF2-40B4-BE49-F238E27FC236}">
                <a16:creationId xmlns:a16="http://schemas.microsoft.com/office/drawing/2014/main" id="{B1756EB1-520E-5CEB-E61A-FC6ECDE1219B}"/>
              </a:ext>
            </a:extLst>
          </p:cNvPr>
          <p:cNvSpPr/>
          <p:nvPr/>
        </p:nvSpPr>
        <p:spPr>
          <a:xfrm>
            <a:off x="491706" y="3215086"/>
            <a:ext cx="405441" cy="4054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rgbClr val="44BB8A"/>
                </a:solidFill>
              </a:rPr>
              <a:t>5</a:t>
            </a:r>
          </a:p>
        </p:txBody>
      </p:sp>
      <p:sp>
        <p:nvSpPr>
          <p:cNvPr id="17" name="Oval 16">
            <a:extLst>
              <a:ext uri="{FF2B5EF4-FFF2-40B4-BE49-F238E27FC236}">
                <a16:creationId xmlns:a16="http://schemas.microsoft.com/office/drawing/2014/main" id="{811076AB-F6FF-F2BF-0AE4-75CFB637953C}"/>
              </a:ext>
            </a:extLst>
          </p:cNvPr>
          <p:cNvSpPr/>
          <p:nvPr/>
        </p:nvSpPr>
        <p:spPr>
          <a:xfrm>
            <a:off x="4827917" y="3215086"/>
            <a:ext cx="405441" cy="4054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rgbClr val="00ABBD"/>
                </a:solidFill>
              </a:rPr>
              <a:t>6</a:t>
            </a:r>
          </a:p>
        </p:txBody>
      </p:sp>
      <p:sp>
        <p:nvSpPr>
          <p:cNvPr id="18" name="Oval 17">
            <a:extLst>
              <a:ext uri="{FF2B5EF4-FFF2-40B4-BE49-F238E27FC236}">
                <a16:creationId xmlns:a16="http://schemas.microsoft.com/office/drawing/2014/main" id="{657904F5-1D33-C4A6-164C-573E3D50F3DF}"/>
              </a:ext>
            </a:extLst>
          </p:cNvPr>
          <p:cNvSpPr/>
          <p:nvPr/>
        </p:nvSpPr>
        <p:spPr>
          <a:xfrm>
            <a:off x="491706" y="4105998"/>
            <a:ext cx="405441" cy="4054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rgbClr val="00ABBD"/>
                </a:solidFill>
              </a:rPr>
              <a:t>7</a:t>
            </a:r>
          </a:p>
        </p:txBody>
      </p:sp>
      <p:pic>
        <p:nvPicPr>
          <p:cNvPr id="2" name="Picture 1">
            <a:extLst>
              <a:ext uri="{FF2B5EF4-FFF2-40B4-BE49-F238E27FC236}">
                <a16:creationId xmlns:a16="http://schemas.microsoft.com/office/drawing/2014/main" id="{EC4C3DD8-D493-173E-F163-C61F4FB21D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2288" y="250562"/>
            <a:ext cx="2244090" cy="503854"/>
          </a:xfrm>
          <a:prstGeom prst="rect">
            <a:avLst/>
          </a:prstGeom>
        </p:spPr>
      </p:pic>
    </p:spTree>
    <p:extLst>
      <p:ext uri="{BB962C8B-B14F-4D97-AF65-F5344CB8AC3E}">
        <p14:creationId xmlns:p14="http://schemas.microsoft.com/office/powerpoint/2010/main" val="35039727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C99643AC-F29A-E23D-6C1E-AC8D10FBDD58}"/>
              </a:ext>
            </a:extLst>
          </p:cNvPr>
          <p:cNvCxnSpPr>
            <a:cxnSpLocks/>
          </p:cNvCxnSpPr>
          <p:nvPr/>
        </p:nvCxnSpPr>
        <p:spPr>
          <a:xfrm>
            <a:off x="2412176" y="1844621"/>
            <a:ext cx="4319648"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A6F5608D-2337-77BB-B4FA-D5D6F6A82270}"/>
              </a:ext>
            </a:extLst>
          </p:cNvPr>
          <p:cNvSpPr>
            <a:spLocks noGrp="1"/>
          </p:cNvSpPr>
          <p:nvPr>
            <p:ph type="body" sz="quarter" idx="12"/>
          </p:nvPr>
        </p:nvSpPr>
        <p:spPr/>
        <p:txBody>
          <a:bodyPr/>
          <a:lstStyle/>
          <a:p>
            <a:r>
              <a:rPr lang="en-IN" dirty="0"/>
              <a:t>Deliverables </a:t>
            </a:r>
          </a:p>
        </p:txBody>
      </p:sp>
      <p:sp>
        <p:nvSpPr>
          <p:cNvPr id="14" name="Rectangle: Rounded Corners 13">
            <a:extLst>
              <a:ext uri="{FF2B5EF4-FFF2-40B4-BE49-F238E27FC236}">
                <a16:creationId xmlns:a16="http://schemas.microsoft.com/office/drawing/2014/main" id="{C92A7089-60EE-E946-1346-CACD76F0359C}"/>
              </a:ext>
            </a:extLst>
          </p:cNvPr>
          <p:cNvSpPr/>
          <p:nvPr/>
        </p:nvSpPr>
        <p:spPr>
          <a:xfrm>
            <a:off x="399729" y="1277906"/>
            <a:ext cx="2012447" cy="1133431"/>
          </a:xfrm>
          <a:prstGeom prst="roundRect">
            <a:avLst>
              <a:gd name="adj" fmla="val 4163"/>
            </a:avLst>
          </a:prstGeom>
          <a:solidFill>
            <a:srgbClr val="F2A436"/>
          </a:solidFill>
          <a:ln>
            <a:noFill/>
            <a:prstDash val="sysDot"/>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1" algn="ctr" defTabSz="466725">
              <a:lnSpc>
                <a:spcPct val="90000"/>
              </a:lnSpc>
              <a:spcBef>
                <a:spcPct val="0"/>
              </a:spcBef>
              <a:spcAft>
                <a:spcPct val="15000"/>
              </a:spcAft>
              <a:buClr>
                <a:srgbClr val="F3723D"/>
              </a:buClr>
            </a:pPr>
            <a:r>
              <a:rPr lang="en-IN" sz="1200" dirty="0">
                <a:solidFill>
                  <a:srgbClr val="3F333E"/>
                </a:solidFill>
              </a:rPr>
              <a:t>Gap analysis –</a:t>
            </a:r>
          </a:p>
          <a:p>
            <a:pPr marL="0" lvl="1" algn="ctr" defTabSz="466725">
              <a:lnSpc>
                <a:spcPct val="90000"/>
              </a:lnSpc>
              <a:spcBef>
                <a:spcPct val="0"/>
              </a:spcBef>
              <a:spcAft>
                <a:spcPct val="15000"/>
              </a:spcAft>
              <a:buClr>
                <a:srgbClr val="F3723D"/>
              </a:buClr>
            </a:pPr>
            <a:r>
              <a:rPr lang="en-IN" sz="1200" dirty="0">
                <a:solidFill>
                  <a:srgbClr val="3F333E"/>
                </a:solidFill>
              </a:rPr>
              <a:t>Compliance Checklist  </a:t>
            </a:r>
          </a:p>
        </p:txBody>
      </p:sp>
      <p:sp>
        <p:nvSpPr>
          <p:cNvPr id="15" name="Rectangle: Rounded Corners 14">
            <a:extLst>
              <a:ext uri="{FF2B5EF4-FFF2-40B4-BE49-F238E27FC236}">
                <a16:creationId xmlns:a16="http://schemas.microsoft.com/office/drawing/2014/main" id="{E499D7CF-7761-B51A-B22E-569E0135FF21}"/>
              </a:ext>
            </a:extLst>
          </p:cNvPr>
          <p:cNvSpPr/>
          <p:nvPr/>
        </p:nvSpPr>
        <p:spPr>
          <a:xfrm>
            <a:off x="399730" y="3556590"/>
            <a:ext cx="2012446" cy="1133431"/>
          </a:xfrm>
          <a:prstGeom prst="roundRect">
            <a:avLst>
              <a:gd name="adj" fmla="val 4163"/>
            </a:avLst>
          </a:prstGeom>
          <a:solidFill>
            <a:srgbClr val="00ABBD"/>
          </a:solidFill>
          <a:ln>
            <a:noFill/>
            <a:prstDash val="sysDot"/>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1" algn="ctr" defTabSz="466725">
              <a:lnSpc>
                <a:spcPct val="90000"/>
              </a:lnSpc>
              <a:spcBef>
                <a:spcPct val="0"/>
              </a:spcBef>
              <a:spcAft>
                <a:spcPct val="15000"/>
              </a:spcAft>
              <a:buClr>
                <a:srgbClr val="F3723D"/>
              </a:buClr>
            </a:pPr>
            <a:r>
              <a:rPr lang="en-IN" sz="1200" dirty="0">
                <a:solidFill>
                  <a:schemeClr val="bg1"/>
                </a:solidFill>
              </a:rPr>
              <a:t>Training &amp; Transition support </a:t>
            </a:r>
          </a:p>
        </p:txBody>
      </p:sp>
      <p:sp>
        <p:nvSpPr>
          <p:cNvPr id="16" name="Rectangle: Rounded Corners 15">
            <a:extLst>
              <a:ext uri="{FF2B5EF4-FFF2-40B4-BE49-F238E27FC236}">
                <a16:creationId xmlns:a16="http://schemas.microsoft.com/office/drawing/2014/main" id="{79B8EA91-E10D-D05D-89C0-81C336162437}"/>
              </a:ext>
            </a:extLst>
          </p:cNvPr>
          <p:cNvSpPr/>
          <p:nvPr/>
        </p:nvSpPr>
        <p:spPr>
          <a:xfrm>
            <a:off x="6731824" y="1277906"/>
            <a:ext cx="2012446" cy="1133431"/>
          </a:xfrm>
          <a:prstGeom prst="roundRect">
            <a:avLst>
              <a:gd name="adj" fmla="val 4163"/>
            </a:avLst>
          </a:prstGeom>
          <a:solidFill>
            <a:srgbClr val="00ABBD"/>
          </a:solidFill>
          <a:ln>
            <a:noFill/>
            <a:prstDash val="sysDot"/>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algn="ctr">
              <a:buClr>
                <a:srgbClr val="F3723D"/>
              </a:buClr>
            </a:pPr>
            <a:r>
              <a:rPr lang="en-US" sz="1200" dirty="0">
                <a:solidFill>
                  <a:schemeClr val="bg1"/>
                </a:solidFill>
              </a:rPr>
              <a:t>Financial Impact Report </a:t>
            </a:r>
          </a:p>
        </p:txBody>
      </p:sp>
      <p:sp>
        <p:nvSpPr>
          <p:cNvPr id="17" name="Rectangle: Rounded Corners 16">
            <a:extLst>
              <a:ext uri="{FF2B5EF4-FFF2-40B4-BE49-F238E27FC236}">
                <a16:creationId xmlns:a16="http://schemas.microsoft.com/office/drawing/2014/main" id="{B35CA0CA-C093-D8D9-A2A6-640039F73ED0}"/>
              </a:ext>
            </a:extLst>
          </p:cNvPr>
          <p:cNvSpPr/>
          <p:nvPr/>
        </p:nvSpPr>
        <p:spPr>
          <a:xfrm>
            <a:off x="6731824" y="3556590"/>
            <a:ext cx="2012446" cy="1133431"/>
          </a:xfrm>
          <a:prstGeom prst="roundRect">
            <a:avLst>
              <a:gd name="adj" fmla="val 4163"/>
            </a:avLst>
          </a:prstGeom>
          <a:solidFill>
            <a:srgbClr val="F2A436"/>
          </a:solidFill>
          <a:ln>
            <a:noFill/>
            <a:prstDash val="sysDot"/>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1" algn="ctr" defTabSz="466725">
              <a:lnSpc>
                <a:spcPct val="90000"/>
              </a:lnSpc>
              <a:spcBef>
                <a:spcPct val="0"/>
              </a:spcBef>
              <a:spcAft>
                <a:spcPct val="15000"/>
              </a:spcAft>
              <a:buClr>
                <a:srgbClr val="F3723D"/>
              </a:buClr>
            </a:pPr>
            <a:r>
              <a:rPr lang="en-IN" sz="1200" dirty="0">
                <a:solidFill>
                  <a:srgbClr val="3F333E"/>
                </a:solidFill>
              </a:rPr>
              <a:t>Review Agreements  </a:t>
            </a:r>
          </a:p>
        </p:txBody>
      </p:sp>
      <p:cxnSp>
        <p:nvCxnSpPr>
          <p:cNvPr id="25" name="Straight Connector 24">
            <a:extLst>
              <a:ext uri="{FF2B5EF4-FFF2-40B4-BE49-F238E27FC236}">
                <a16:creationId xmlns:a16="http://schemas.microsoft.com/office/drawing/2014/main" id="{0050189D-2F78-660F-B571-EE5CF0479828}"/>
              </a:ext>
            </a:extLst>
          </p:cNvPr>
          <p:cNvCxnSpPr>
            <a:cxnSpLocks/>
            <a:stCxn id="15" idx="3"/>
            <a:endCxn id="17" idx="1"/>
          </p:cNvCxnSpPr>
          <p:nvPr/>
        </p:nvCxnSpPr>
        <p:spPr>
          <a:xfrm>
            <a:off x="2412176" y="4123306"/>
            <a:ext cx="4319648"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BD7B63-50E7-7B51-B2F8-7550FB4F893A}"/>
              </a:ext>
            </a:extLst>
          </p:cNvPr>
          <p:cNvCxnSpPr>
            <a:cxnSpLocks/>
            <a:endCxn id="17" idx="0"/>
          </p:cNvCxnSpPr>
          <p:nvPr/>
        </p:nvCxnSpPr>
        <p:spPr>
          <a:xfrm>
            <a:off x="7738047" y="2411337"/>
            <a:ext cx="0" cy="1145253"/>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C46C076-83EE-C66A-BB07-2F6662855B0F}"/>
              </a:ext>
            </a:extLst>
          </p:cNvPr>
          <p:cNvCxnSpPr>
            <a:cxnSpLocks/>
            <a:stCxn id="14" idx="2"/>
            <a:endCxn id="15" idx="0"/>
          </p:cNvCxnSpPr>
          <p:nvPr/>
        </p:nvCxnSpPr>
        <p:spPr>
          <a:xfrm>
            <a:off x="1405953" y="2411337"/>
            <a:ext cx="0" cy="1145253"/>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4F17DFF-AC95-7D3C-AA9D-4B644FEA7D40}"/>
              </a:ext>
            </a:extLst>
          </p:cNvPr>
          <p:cNvSpPr/>
          <p:nvPr/>
        </p:nvSpPr>
        <p:spPr>
          <a:xfrm>
            <a:off x="3370913" y="1782876"/>
            <a:ext cx="2402173" cy="2402173"/>
          </a:xfrm>
          <a:prstGeom prst="ellipse">
            <a:avLst/>
          </a:prstGeom>
          <a:solidFill>
            <a:srgbClr val="3F3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t>LKS Support</a:t>
            </a:r>
          </a:p>
        </p:txBody>
      </p:sp>
      <p:pic>
        <p:nvPicPr>
          <p:cNvPr id="2" name="Picture 1">
            <a:extLst>
              <a:ext uri="{FF2B5EF4-FFF2-40B4-BE49-F238E27FC236}">
                <a16:creationId xmlns:a16="http://schemas.microsoft.com/office/drawing/2014/main" id="{A0D81470-8021-7544-2D82-7B890FF3D0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0596" y="3194250"/>
            <a:ext cx="2000941" cy="449261"/>
          </a:xfrm>
          <a:prstGeom prst="rect">
            <a:avLst/>
          </a:prstGeom>
        </p:spPr>
      </p:pic>
    </p:spTree>
    <p:extLst>
      <p:ext uri="{BB962C8B-B14F-4D97-AF65-F5344CB8AC3E}">
        <p14:creationId xmlns:p14="http://schemas.microsoft.com/office/powerpoint/2010/main" val="510335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68C5CC-8117-254A-BED8-C61424D55A7A}"/>
              </a:ext>
            </a:extLst>
          </p:cNvPr>
          <p:cNvSpPr/>
          <p:nvPr/>
        </p:nvSpPr>
        <p:spPr>
          <a:xfrm>
            <a:off x="737163" y="2048436"/>
            <a:ext cx="982704" cy="461665"/>
          </a:xfrm>
          <a:prstGeom prst="rect">
            <a:avLst/>
          </a:prstGeom>
        </p:spPr>
        <p:txBody>
          <a:bodyPr wrap="square">
            <a:spAutoFit/>
          </a:bodyPr>
          <a:lstStyle/>
          <a:p>
            <a:pPr algn="ctr" defTabSz="914378">
              <a:spcAft>
                <a:spcPts val="1200"/>
              </a:spcAft>
              <a:defRPr/>
            </a:pPr>
            <a:r>
              <a:rPr lang="en-IN" sz="2400" b="1" cap="all" spc="70">
                <a:solidFill>
                  <a:srgbClr val="3F333E"/>
                </a:solidFill>
                <a:latin typeface="Kobern ExtraBold" pitchFamily="2" charset="77"/>
              </a:rPr>
              <a:t>450+</a:t>
            </a:r>
            <a:endParaRPr lang="en-IN" sz="2400" cap="all" spc="70">
              <a:solidFill>
                <a:srgbClr val="3F333E"/>
              </a:solidFill>
              <a:latin typeface="Kobern Medium" pitchFamily="2" charset="77"/>
            </a:endParaRPr>
          </a:p>
        </p:txBody>
      </p:sp>
      <p:sp>
        <p:nvSpPr>
          <p:cNvPr id="3" name="Rectangle 2">
            <a:extLst>
              <a:ext uri="{FF2B5EF4-FFF2-40B4-BE49-F238E27FC236}">
                <a16:creationId xmlns:a16="http://schemas.microsoft.com/office/drawing/2014/main" id="{29EAB059-C192-1D40-BEFD-1D76848609AF}"/>
              </a:ext>
            </a:extLst>
          </p:cNvPr>
          <p:cNvSpPr/>
          <p:nvPr/>
        </p:nvSpPr>
        <p:spPr>
          <a:xfrm>
            <a:off x="625977" y="2442411"/>
            <a:ext cx="1205076" cy="215444"/>
          </a:xfrm>
          <a:prstGeom prst="rect">
            <a:avLst/>
          </a:prstGeom>
        </p:spPr>
        <p:txBody>
          <a:bodyPr wrap="square">
            <a:spAutoFit/>
          </a:bodyPr>
          <a:lstStyle/>
          <a:p>
            <a:pPr algn="ctr" defTabSz="914378">
              <a:defRPr/>
            </a:pPr>
            <a:r>
              <a:rPr lang="en-IN" sz="800" cap="all" spc="70">
                <a:solidFill>
                  <a:prstClr val="white">
                    <a:lumMod val="50000"/>
                  </a:prstClr>
                </a:solidFill>
                <a:latin typeface="Kobern" pitchFamily="2" charset="77"/>
              </a:rPr>
              <a:t>Professionals</a:t>
            </a:r>
            <a:endParaRPr lang="en-US" sz="800" cap="all" spc="70">
              <a:solidFill>
                <a:prstClr val="white">
                  <a:lumMod val="50000"/>
                </a:prstClr>
              </a:solidFill>
              <a:latin typeface="Kobern" pitchFamily="2" charset="77"/>
            </a:endParaRPr>
          </a:p>
        </p:txBody>
      </p:sp>
      <p:pic>
        <p:nvPicPr>
          <p:cNvPr id="9" name="Picture 8">
            <a:extLst>
              <a:ext uri="{FF2B5EF4-FFF2-40B4-BE49-F238E27FC236}">
                <a16:creationId xmlns:a16="http://schemas.microsoft.com/office/drawing/2014/main" id="{C71FFC9F-BA0B-B84A-B3AE-928EFB8C2590}"/>
              </a:ext>
            </a:extLst>
          </p:cNvPr>
          <p:cNvPicPr>
            <a:picLocks noChangeAspect="1"/>
          </p:cNvPicPr>
          <p:nvPr/>
        </p:nvPicPr>
        <p:blipFill>
          <a:blip r:embed="rId2">
            <a:extLst>
              <a:ext uri="{28A0092B-C50C-407E-A947-70E740481C1C}">
                <a14:useLocalDpi xmlns:a14="http://schemas.microsoft.com/office/drawing/2010/main" val="0"/>
              </a:ext>
            </a:extLst>
          </a:blip>
          <a:srcRect l="20447" r="20447"/>
          <a:stretch/>
        </p:blipFill>
        <p:spPr>
          <a:xfrm>
            <a:off x="5549362" y="1113526"/>
            <a:ext cx="3395774" cy="3585014"/>
          </a:xfrm>
          <a:prstGeom prst="rect">
            <a:avLst/>
          </a:prstGeom>
        </p:spPr>
      </p:pic>
      <p:sp>
        <p:nvSpPr>
          <p:cNvPr id="13" name="Rectangle 12">
            <a:extLst>
              <a:ext uri="{FF2B5EF4-FFF2-40B4-BE49-F238E27FC236}">
                <a16:creationId xmlns:a16="http://schemas.microsoft.com/office/drawing/2014/main" id="{AC940D48-5A20-C041-8EAA-138B7408E5E2}"/>
              </a:ext>
            </a:extLst>
          </p:cNvPr>
          <p:cNvSpPr/>
          <p:nvPr/>
        </p:nvSpPr>
        <p:spPr>
          <a:xfrm>
            <a:off x="2514448" y="2033769"/>
            <a:ext cx="856722" cy="461665"/>
          </a:xfrm>
          <a:prstGeom prst="rect">
            <a:avLst/>
          </a:prstGeom>
        </p:spPr>
        <p:txBody>
          <a:bodyPr wrap="square">
            <a:spAutoFit/>
          </a:bodyPr>
          <a:lstStyle/>
          <a:p>
            <a:pPr algn="ctr" defTabSz="914378">
              <a:spcAft>
                <a:spcPts val="1200"/>
              </a:spcAft>
              <a:defRPr/>
            </a:pPr>
            <a:r>
              <a:rPr lang="en-IN" sz="2400" b="1" cap="all" spc="70">
                <a:solidFill>
                  <a:srgbClr val="3F333E"/>
                </a:solidFill>
                <a:latin typeface="Kobern ExtraBold" pitchFamily="2" charset="77"/>
              </a:rPr>
              <a:t>70</a:t>
            </a:r>
            <a:endParaRPr lang="en-IN" sz="2400" cap="all" spc="70">
              <a:solidFill>
                <a:srgbClr val="3F333E"/>
              </a:solidFill>
              <a:latin typeface="Kobern Medium" pitchFamily="2" charset="77"/>
            </a:endParaRPr>
          </a:p>
        </p:txBody>
      </p:sp>
      <p:sp>
        <p:nvSpPr>
          <p:cNvPr id="14" name="Rectangle 13">
            <a:extLst>
              <a:ext uri="{FF2B5EF4-FFF2-40B4-BE49-F238E27FC236}">
                <a16:creationId xmlns:a16="http://schemas.microsoft.com/office/drawing/2014/main" id="{93041128-F3C0-9E46-88C3-23D344C5AF6C}"/>
              </a:ext>
            </a:extLst>
          </p:cNvPr>
          <p:cNvSpPr/>
          <p:nvPr/>
        </p:nvSpPr>
        <p:spPr>
          <a:xfrm>
            <a:off x="2559693" y="2445743"/>
            <a:ext cx="766235" cy="215444"/>
          </a:xfrm>
          <a:prstGeom prst="rect">
            <a:avLst/>
          </a:prstGeom>
        </p:spPr>
        <p:txBody>
          <a:bodyPr wrap="none">
            <a:spAutoFit/>
          </a:bodyPr>
          <a:lstStyle/>
          <a:p>
            <a:pPr algn="ctr" defTabSz="914378">
              <a:defRPr/>
            </a:pPr>
            <a:r>
              <a:rPr lang="en-IN" sz="800" cap="all" spc="70">
                <a:solidFill>
                  <a:prstClr val="white">
                    <a:lumMod val="50000"/>
                  </a:prstClr>
                </a:solidFill>
                <a:latin typeface="Kobern" pitchFamily="2" charset="77"/>
              </a:rPr>
              <a:t>PARTNERS</a:t>
            </a:r>
            <a:endParaRPr lang="en-US" sz="800" cap="all" spc="70">
              <a:solidFill>
                <a:prstClr val="white">
                  <a:lumMod val="50000"/>
                </a:prstClr>
              </a:solidFill>
              <a:latin typeface="Kobern" pitchFamily="2" charset="77"/>
            </a:endParaRPr>
          </a:p>
        </p:txBody>
      </p:sp>
      <p:grpSp>
        <p:nvGrpSpPr>
          <p:cNvPr id="17" name="Group 16">
            <a:extLst>
              <a:ext uri="{FF2B5EF4-FFF2-40B4-BE49-F238E27FC236}">
                <a16:creationId xmlns:a16="http://schemas.microsoft.com/office/drawing/2014/main" id="{C6601A98-466C-3B46-9092-D8D725366040}"/>
              </a:ext>
            </a:extLst>
          </p:cNvPr>
          <p:cNvGrpSpPr/>
          <p:nvPr/>
        </p:nvGrpSpPr>
        <p:grpSpPr>
          <a:xfrm>
            <a:off x="3890255" y="1321868"/>
            <a:ext cx="1470513" cy="1250099"/>
            <a:chOff x="2323920" y="1825707"/>
            <a:chExt cx="1470513" cy="1250099"/>
          </a:xfrm>
        </p:grpSpPr>
        <p:grpSp>
          <p:nvGrpSpPr>
            <p:cNvPr id="18" name="Group 17">
              <a:extLst>
                <a:ext uri="{FF2B5EF4-FFF2-40B4-BE49-F238E27FC236}">
                  <a16:creationId xmlns:a16="http://schemas.microsoft.com/office/drawing/2014/main" id="{5E13D219-4C9E-CE46-988E-F647201F4F69}"/>
                </a:ext>
              </a:extLst>
            </p:cNvPr>
            <p:cNvGrpSpPr/>
            <p:nvPr/>
          </p:nvGrpSpPr>
          <p:grpSpPr>
            <a:xfrm>
              <a:off x="2497960" y="2091731"/>
              <a:ext cx="1122433" cy="984075"/>
              <a:chOff x="3366143" y="995737"/>
              <a:chExt cx="1440000" cy="991994"/>
            </a:xfrm>
          </p:grpSpPr>
          <p:sp>
            <p:nvSpPr>
              <p:cNvPr id="20" name="Rectangle 19">
                <a:extLst>
                  <a:ext uri="{FF2B5EF4-FFF2-40B4-BE49-F238E27FC236}">
                    <a16:creationId xmlns:a16="http://schemas.microsoft.com/office/drawing/2014/main" id="{A907B8D7-30E0-6447-90CB-B48C6E3F74C0}"/>
                  </a:ext>
                </a:extLst>
              </p:cNvPr>
              <p:cNvSpPr/>
              <p:nvPr/>
            </p:nvSpPr>
            <p:spPr>
              <a:xfrm>
                <a:off x="3405076" y="995737"/>
                <a:ext cx="1363625" cy="981823"/>
              </a:xfrm>
              <a:prstGeom prst="rect">
                <a:avLst/>
              </a:prstGeom>
            </p:spPr>
            <p:txBody>
              <a:bodyPr wrap="square">
                <a:spAutoFit/>
              </a:bodyPr>
              <a:lstStyle/>
              <a:p>
                <a:pPr algn="ctr" defTabSz="914378">
                  <a:lnSpc>
                    <a:spcPts val="2400"/>
                  </a:lnSpc>
                  <a:defRPr/>
                </a:pPr>
                <a:r>
                  <a:rPr lang="en-US" sz="1100" b="1">
                    <a:solidFill>
                      <a:srgbClr val="F3723B"/>
                    </a:solidFill>
                    <a:latin typeface="Kobern DemiBold" pitchFamily="2" charset="77"/>
                  </a:rPr>
                  <a:t>INTEGRITY</a:t>
                </a:r>
              </a:p>
              <a:p>
                <a:pPr algn="ctr" defTabSz="914378">
                  <a:lnSpc>
                    <a:spcPts val="2400"/>
                  </a:lnSpc>
                  <a:defRPr/>
                </a:pPr>
                <a:r>
                  <a:rPr lang="en-US" sz="1100" b="1">
                    <a:solidFill>
                      <a:srgbClr val="F3723B"/>
                    </a:solidFill>
                    <a:latin typeface="Kobern DemiBold" pitchFamily="2" charset="77"/>
                  </a:rPr>
                  <a:t>KNOWLEDGE</a:t>
                </a:r>
              </a:p>
              <a:p>
                <a:pPr algn="ctr" defTabSz="914378">
                  <a:lnSpc>
                    <a:spcPts val="2400"/>
                  </a:lnSpc>
                  <a:defRPr/>
                </a:pPr>
                <a:r>
                  <a:rPr lang="en-US" sz="1100" b="1">
                    <a:solidFill>
                      <a:srgbClr val="F3723B"/>
                    </a:solidFill>
                    <a:latin typeface="Kobern DemiBold" pitchFamily="2" charset="77"/>
                  </a:rPr>
                  <a:t>PASSION</a:t>
                </a:r>
              </a:p>
            </p:txBody>
          </p:sp>
          <p:grpSp>
            <p:nvGrpSpPr>
              <p:cNvPr id="21" name="Group 20">
                <a:extLst>
                  <a:ext uri="{FF2B5EF4-FFF2-40B4-BE49-F238E27FC236}">
                    <a16:creationId xmlns:a16="http://schemas.microsoft.com/office/drawing/2014/main" id="{A700FB47-F094-B248-912D-453F4C715F75}"/>
                  </a:ext>
                </a:extLst>
              </p:cNvPr>
              <p:cNvGrpSpPr/>
              <p:nvPr/>
            </p:nvGrpSpPr>
            <p:grpSpPr>
              <a:xfrm>
                <a:off x="3366143" y="1073331"/>
                <a:ext cx="1440000" cy="914400"/>
                <a:chOff x="3366143" y="1073331"/>
                <a:chExt cx="1440000" cy="914400"/>
              </a:xfrm>
            </p:grpSpPr>
            <p:cxnSp>
              <p:nvCxnSpPr>
                <p:cNvPr id="22" name="Straight Connector 21">
                  <a:extLst>
                    <a:ext uri="{FF2B5EF4-FFF2-40B4-BE49-F238E27FC236}">
                      <a16:creationId xmlns:a16="http://schemas.microsoft.com/office/drawing/2014/main" id="{7A076644-9061-EE41-978B-8970F4C1DDC1}"/>
                    </a:ext>
                  </a:extLst>
                </p:cNvPr>
                <p:cNvCxnSpPr>
                  <a:cxnSpLocks/>
                </p:cNvCxnSpPr>
                <p:nvPr/>
              </p:nvCxnSpPr>
              <p:spPr>
                <a:xfrm flipH="1">
                  <a:off x="3366143" y="1378131"/>
                  <a:ext cx="1440000" cy="0"/>
                </a:xfrm>
                <a:prstGeom prst="line">
                  <a:avLst/>
                </a:prstGeom>
                <a:ln w="635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755A9A-6439-C543-B57C-1805F3BBFA7E}"/>
                    </a:ext>
                  </a:extLst>
                </p:cNvPr>
                <p:cNvCxnSpPr>
                  <a:cxnSpLocks/>
                </p:cNvCxnSpPr>
                <p:nvPr/>
              </p:nvCxnSpPr>
              <p:spPr>
                <a:xfrm flipH="1">
                  <a:off x="3366143" y="1682931"/>
                  <a:ext cx="1440000" cy="0"/>
                </a:xfrm>
                <a:prstGeom prst="line">
                  <a:avLst/>
                </a:prstGeom>
                <a:ln w="635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DD630A0-0011-0C41-819B-38573DF640D1}"/>
                    </a:ext>
                  </a:extLst>
                </p:cNvPr>
                <p:cNvCxnSpPr>
                  <a:cxnSpLocks/>
                </p:cNvCxnSpPr>
                <p:nvPr/>
              </p:nvCxnSpPr>
              <p:spPr>
                <a:xfrm flipH="1">
                  <a:off x="3366143" y="1987731"/>
                  <a:ext cx="1440000" cy="0"/>
                </a:xfrm>
                <a:prstGeom prst="line">
                  <a:avLst/>
                </a:prstGeom>
                <a:ln w="635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8283A98-2B5A-0A43-AF65-A6D3AD9D0ED8}"/>
                    </a:ext>
                  </a:extLst>
                </p:cNvPr>
                <p:cNvCxnSpPr>
                  <a:cxnSpLocks/>
                </p:cNvCxnSpPr>
                <p:nvPr/>
              </p:nvCxnSpPr>
              <p:spPr>
                <a:xfrm flipH="1">
                  <a:off x="3366143" y="1073331"/>
                  <a:ext cx="1440000" cy="0"/>
                </a:xfrm>
                <a:prstGeom prst="line">
                  <a:avLst/>
                </a:prstGeom>
                <a:ln w="635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grpSp>
        <p:sp>
          <p:nvSpPr>
            <p:cNvPr id="19" name="TextBox 18">
              <a:extLst>
                <a:ext uri="{FF2B5EF4-FFF2-40B4-BE49-F238E27FC236}">
                  <a16:creationId xmlns:a16="http://schemas.microsoft.com/office/drawing/2014/main" id="{28B8C91A-0C77-0040-B0CB-13B409BD37F6}"/>
                </a:ext>
              </a:extLst>
            </p:cNvPr>
            <p:cNvSpPr txBox="1"/>
            <p:nvPr/>
          </p:nvSpPr>
          <p:spPr>
            <a:xfrm>
              <a:off x="2323920" y="1825707"/>
              <a:ext cx="1470513" cy="276999"/>
            </a:xfrm>
            <a:prstGeom prst="rect">
              <a:avLst/>
            </a:prstGeom>
            <a:noFill/>
          </p:spPr>
          <p:txBody>
            <a:bodyPr wrap="square" rtlCol="0">
              <a:spAutoFit/>
            </a:bodyPr>
            <a:lstStyle/>
            <a:p>
              <a:pPr algn="ctr" defTabSz="914378">
                <a:defRPr/>
              </a:pPr>
              <a:r>
                <a:rPr lang="en-IN" sz="1200" b="1" cap="all" spc="70">
                  <a:solidFill>
                    <a:srgbClr val="2A317D"/>
                  </a:solidFill>
                  <a:latin typeface="Kobern ExtraBold" pitchFamily="2" charset="77"/>
                </a:rPr>
                <a:t>OUR VALUES</a:t>
              </a:r>
            </a:p>
          </p:txBody>
        </p:sp>
      </p:grpSp>
      <p:cxnSp>
        <p:nvCxnSpPr>
          <p:cNvPr id="31" name="Straight Connector 30">
            <a:extLst>
              <a:ext uri="{FF2B5EF4-FFF2-40B4-BE49-F238E27FC236}">
                <a16:creationId xmlns:a16="http://schemas.microsoft.com/office/drawing/2014/main" id="{D76CED7A-F76E-C643-BB60-D04097A87EB9}"/>
              </a:ext>
            </a:extLst>
          </p:cNvPr>
          <p:cNvCxnSpPr>
            <a:cxnSpLocks/>
          </p:cNvCxnSpPr>
          <p:nvPr/>
        </p:nvCxnSpPr>
        <p:spPr>
          <a:xfrm>
            <a:off x="2082559" y="1229494"/>
            <a:ext cx="0" cy="1512000"/>
          </a:xfrm>
          <a:prstGeom prst="line">
            <a:avLst/>
          </a:prstGeom>
          <a:ln w="9525">
            <a:solidFill>
              <a:srgbClr val="818285"/>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E41E0D5-7C32-3B4C-A767-495EE681ACCA}"/>
              </a:ext>
            </a:extLst>
          </p:cNvPr>
          <p:cNvCxnSpPr>
            <a:cxnSpLocks/>
          </p:cNvCxnSpPr>
          <p:nvPr/>
        </p:nvCxnSpPr>
        <p:spPr>
          <a:xfrm flipH="1">
            <a:off x="347944" y="1228328"/>
            <a:ext cx="8544536" cy="0"/>
          </a:xfrm>
          <a:prstGeom prst="line">
            <a:avLst/>
          </a:prstGeom>
          <a:ln w="9525">
            <a:solidFill>
              <a:srgbClr val="818285"/>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EEB5C-2744-9340-BAE2-7CCA3D251A2D}"/>
              </a:ext>
            </a:extLst>
          </p:cNvPr>
          <p:cNvCxnSpPr>
            <a:cxnSpLocks/>
          </p:cNvCxnSpPr>
          <p:nvPr/>
        </p:nvCxnSpPr>
        <p:spPr>
          <a:xfrm>
            <a:off x="5549362" y="1228328"/>
            <a:ext cx="0" cy="3575883"/>
          </a:xfrm>
          <a:prstGeom prst="line">
            <a:avLst/>
          </a:prstGeom>
          <a:ln w="9525">
            <a:solidFill>
              <a:srgbClr val="818285"/>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84A008D-B557-F043-8652-E4C1D153A328}"/>
              </a:ext>
            </a:extLst>
          </p:cNvPr>
          <p:cNvCxnSpPr>
            <a:cxnSpLocks/>
          </p:cNvCxnSpPr>
          <p:nvPr/>
        </p:nvCxnSpPr>
        <p:spPr>
          <a:xfrm flipH="1" flipV="1">
            <a:off x="351190" y="4785629"/>
            <a:ext cx="8541290" cy="18582"/>
          </a:xfrm>
          <a:prstGeom prst="line">
            <a:avLst/>
          </a:prstGeom>
          <a:ln w="9525">
            <a:solidFill>
              <a:srgbClr val="818285"/>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B810DFF-F51A-5A4C-84DC-7B9E157B2008}"/>
              </a:ext>
            </a:extLst>
          </p:cNvPr>
          <p:cNvCxnSpPr>
            <a:cxnSpLocks/>
          </p:cNvCxnSpPr>
          <p:nvPr/>
        </p:nvCxnSpPr>
        <p:spPr>
          <a:xfrm>
            <a:off x="347943" y="1228329"/>
            <a:ext cx="0" cy="3557300"/>
          </a:xfrm>
          <a:prstGeom prst="line">
            <a:avLst/>
          </a:prstGeom>
          <a:ln w="9525">
            <a:solidFill>
              <a:srgbClr val="818285"/>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729BF96-C64D-2D49-A5D2-82B5FC7473F6}"/>
              </a:ext>
            </a:extLst>
          </p:cNvPr>
          <p:cNvCxnSpPr>
            <a:cxnSpLocks/>
          </p:cNvCxnSpPr>
          <p:nvPr/>
        </p:nvCxnSpPr>
        <p:spPr>
          <a:xfrm>
            <a:off x="3817175" y="1229494"/>
            <a:ext cx="0" cy="1512000"/>
          </a:xfrm>
          <a:prstGeom prst="line">
            <a:avLst/>
          </a:prstGeom>
          <a:ln w="9525">
            <a:solidFill>
              <a:srgbClr val="818285"/>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5AC30F8-24D5-1447-8643-882064E9589A}"/>
              </a:ext>
            </a:extLst>
          </p:cNvPr>
          <p:cNvCxnSpPr>
            <a:cxnSpLocks/>
          </p:cNvCxnSpPr>
          <p:nvPr/>
        </p:nvCxnSpPr>
        <p:spPr>
          <a:xfrm>
            <a:off x="8892480" y="1228328"/>
            <a:ext cx="0" cy="3575883"/>
          </a:xfrm>
          <a:prstGeom prst="line">
            <a:avLst/>
          </a:prstGeom>
          <a:ln w="9525">
            <a:solidFill>
              <a:srgbClr val="818285"/>
            </a:solidFill>
            <a:prstDash val="sysDot"/>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BFC58480-B5F9-7D43-A520-D25E53BA9E2F}"/>
              </a:ext>
            </a:extLst>
          </p:cNvPr>
          <p:cNvSpPr/>
          <p:nvPr/>
        </p:nvSpPr>
        <p:spPr>
          <a:xfrm>
            <a:off x="7141472" y="4036899"/>
            <a:ext cx="1379583" cy="461665"/>
          </a:xfrm>
          <a:prstGeom prst="rect">
            <a:avLst/>
          </a:prstGeom>
        </p:spPr>
        <p:txBody>
          <a:bodyPr wrap="square">
            <a:spAutoFit/>
          </a:bodyPr>
          <a:lstStyle/>
          <a:p>
            <a:pPr algn="ctr" defTabSz="914378">
              <a:spcAft>
                <a:spcPts val="1200"/>
              </a:spcAft>
              <a:defRPr/>
            </a:pPr>
            <a:r>
              <a:rPr lang="en-IN" sz="2400" b="1" cap="all" spc="70">
                <a:solidFill>
                  <a:srgbClr val="3F333E"/>
                </a:solidFill>
                <a:latin typeface="Kobern ExtraBold" pitchFamily="2" charset="77"/>
              </a:rPr>
              <a:t>14</a:t>
            </a:r>
            <a:endParaRPr lang="en-IN" sz="2400" cap="all" spc="70">
              <a:solidFill>
                <a:srgbClr val="3F333E"/>
              </a:solidFill>
              <a:latin typeface="Kobern Medium" pitchFamily="2" charset="77"/>
            </a:endParaRPr>
          </a:p>
        </p:txBody>
      </p:sp>
      <p:sp>
        <p:nvSpPr>
          <p:cNvPr id="42" name="Rectangle 41">
            <a:extLst>
              <a:ext uri="{FF2B5EF4-FFF2-40B4-BE49-F238E27FC236}">
                <a16:creationId xmlns:a16="http://schemas.microsoft.com/office/drawing/2014/main" id="{2A31D36E-BE9F-0D41-B45B-ABD539DCDF00}"/>
              </a:ext>
            </a:extLst>
          </p:cNvPr>
          <p:cNvSpPr/>
          <p:nvPr/>
        </p:nvSpPr>
        <p:spPr>
          <a:xfrm>
            <a:off x="7196954" y="4382497"/>
            <a:ext cx="1268617" cy="215444"/>
          </a:xfrm>
          <a:prstGeom prst="rect">
            <a:avLst/>
          </a:prstGeom>
        </p:spPr>
        <p:txBody>
          <a:bodyPr wrap="none">
            <a:spAutoFit/>
          </a:bodyPr>
          <a:lstStyle/>
          <a:p>
            <a:pPr algn="ctr" defTabSz="914378">
              <a:defRPr/>
            </a:pPr>
            <a:r>
              <a:rPr lang="en-IN" sz="800" cap="all" spc="70">
                <a:solidFill>
                  <a:srgbClr val="818285"/>
                </a:solidFill>
                <a:latin typeface="Kobern" pitchFamily="2" charset="77"/>
              </a:rPr>
              <a:t>OFFICES PAN-INDIA</a:t>
            </a:r>
            <a:endParaRPr lang="en-US" sz="800">
              <a:solidFill>
                <a:srgbClr val="818285"/>
              </a:solidFill>
              <a:latin typeface="Kobern" pitchFamily="2" charset="77"/>
            </a:endParaRPr>
          </a:p>
        </p:txBody>
      </p:sp>
      <p:pic>
        <p:nvPicPr>
          <p:cNvPr id="44" name="Picture 43">
            <a:extLst>
              <a:ext uri="{FF2B5EF4-FFF2-40B4-BE49-F238E27FC236}">
                <a16:creationId xmlns:a16="http://schemas.microsoft.com/office/drawing/2014/main" id="{F5701141-C3ED-4A4E-855E-7268210EAED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669262" y="3574120"/>
            <a:ext cx="324000" cy="324000"/>
          </a:xfrm>
          <a:prstGeom prst="rect">
            <a:avLst/>
          </a:prstGeom>
        </p:spPr>
      </p:pic>
      <p:pic>
        <p:nvPicPr>
          <p:cNvPr id="45" name="Picture 44">
            <a:extLst>
              <a:ext uri="{FF2B5EF4-FFF2-40B4-BE49-F238E27FC236}">
                <a16:creationId xmlns:a16="http://schemas.microsoft.com/office/drawing/2014/main" id="{7E098317-3274-0241-933F-4DC5FADFE5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3759" y="191400"/>
            <a:ext cx="1905000" cy="622300"/>
          </a:xfrm>
          <a:prstGeom prst="rect">
            <a:avLst/>
          </a:prstGeom>
        </p:spPr>
      </p:pic>
      <p:sp>
        <p:nvSpPr>
          <p:cNvPr id="46" name="TextBox 45">
            <a:extLst>
              <a:ext uri="{FF2B5EF4-FFF2-40B4-BE49-F238E27FC236}">
                <a16:creationId xmlns:a16="http://schemas.microsoft.com/office/drawing/2014/main" id="{7528B099-2DC6-B94E-9DBC-281B5503AA73}"/>
              </a:ext>
            </a:extLst>
          </p:cNvPr>
          <p:cNvSpPr txBox="1"/>
          <p:nvPr/>
        </p:nvSpPr>
        <p:spPr>
          <a:xfrm>
            <a:off x="6967664" y="1423056"/>
            <a:ext cx="1470513" cy="276999"/>
          </a:xfrm>
          <a:prstGeom prst="rect">
            <a:avLst/>
          </a:prstGeom>
          <a:noFill/>
        </p:spPr>
        <p:txBody>
          <a:bodyPr wrap="square" rtlCol="0">
            <a:spAutoFit/>
          </a:bodyPr>
          <a:lstStyle/>
          <a:p>
            <a:pPr algn="ctr" defTabSz="914378">
              <a:defRPr/>
            </a:pPr>
            <a:r>
              <a:rPr lang="en-IN" sz="1200" b="1" cap="all" spc="70">
                <a:solidFill>
                  <a:srgbClr val="2A317D"/>
                </a:solidFill>
                <a:latin typeface="Kobern ExtraBold" pitchFamily="2" charset="77"/>
              </a:rPr>
              <a:t>Locations</a:t>
            </a:r>
          </a:p>
        </p:txBody>
      </p:sp>
      <p:cxnSp>
        <p:nvCxnSpPr>
          <p:cNvPr id="47" name="Straight Connector 46">
            <a:extLst>
              <a:ext uri="{FF2B5EF4-FFF2-40B4-BE49-F238E27FC236}">
                <a16:creationId xmlns:a16="http://schemas.microsoft.com/office/drawing/2014/main" id="{ECE63CCD-CF27-CE4D-AF02-1CBC0FA93297}"/>
              </a:ext>
            </a:extLst>
          </p:cNvPr>
          <p:cNvCxnSpPr>
            <a:cxnSpLocks/>
          </p:cNvCxnSpPr>
          <p:nvPr/>
        </p:nvCxnSpPr>
        <p:spPr>
          <a:xfrm flipH="1">
            <a:off x="351191" y="2745440"/>
            <a:ext cx="5202943" cy="0"/>
          </a:xfrm>
          <a:prstGeom prst="line">
            <a:avLst/>
          </a:prstGeom>
          <a:ln w="9525">
            <a:solidFill>
              <a:srgbClr val="818285"/>
            </a:solidFill>
            <a:prstDash val="sysDot"/>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064EC425-FFDC-EF4F-98DE-594E8DE5CAB8}"/>
              </a:ext>
            </a:extLst>
          </p:cNvPr>
          <p:cNvSpPr/>
          <p:nvPr/>
        </p:nvSpPr>
        <p:spPr>
          <a:xfrm>
            <a:off x="509075" y="2979667"/>
            <a:ext cx="648595" cy="648595"/>
          </a:xfrm>
          <a:prstGeom prst="ellipse">
            <a:avLst/>
          </a:prstGeom>
          <a:noFill/>
          <a:ln w="3810">
            <a:solidFill>
              <a:srgbClr val="81828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Arial"/>
            </a:endParaRPr>
          </a:p>
        </p:txBody>
      </p:sp>
      <p:pic>
        <p:nvPicPr>
          <p:cNvPr id="53" name="Picture 52">
            <a:extLst>
              <a:ext uri="{FF2B5EF4-FFF2-40B4-BE49-F238E27FC236}">
                <a16:creationId xmlns:a16="http://schemas.microsoft.com/office/drawing/2014/main" id="{FF6F2426-6544-E345-9061-976606A1625D}"/>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552961" y="3127918"/>
            <a:ext cx="560822" cy="352094"/>
          </a:xfrm>
          <a:prstGeom prst="rect">
            <a:avLst/>
          </a:prstGeom>
        </p:spPr>
      </p:pic>
      <p:sp>
        <p:nvSpPr>
          <p:cNvPr id="51" name="Rectangle 50">
            <a:extLst>
              <a:ext uri="{FF2B5EF4-FFF2-40B4-BE49-F238E27FC236}">
                <a16:creationId xmlns:a16="http://schemas.microsoft.com/office/drawing/2014/main" id="{6BE93238-4C05-264B-8715-EDD47AC7DAA8}"/>
              </a:ext>
            </a:extLst>
          </p:cNvPr>
          <p:cNvSpPr/>
          <p:nvPr/>
        </p:nvSpPr>
        <p:spPr>
          <a:xfrm>
            <a:off x="1127206" y="3119512"/>
            <a:ext cx="1533488" cy="400110"/>
          </a:xfrm>
          <a:prstGeom prst="rect">
            <a:avLst/>
          </a:prstGeom>
        </p:spPr>
        <p:txBody>
          <a:bodyPr wrap="square">
            <a:spAutoFit/>
          </a:bodyPr>
          <a:lstStyle/>
          <a:p>
            <a:pPr marL="7938" lvl="1" defTabSz="914378">
              <a:spcAft>
                <a:spcPts val="500"/>
              </a:spcAft>
              <a:buClr>
                <a:srgbClr val="F3723D"/>
              </a:buClr>
              <a:defRPr/>
            </a:pPr>
            <a:r>
              <a:rPr lang="en-US" sz="1000" b="1" cap="all" spc="50">
                <a:solidFill>
                  <a:srgbClr val="3F333E"/>
                </a:solidFill>
                <a:latin typeface="Kobern DemiBold" pitchFamily="2" charset="77"/>
              </a:rPr>
              <a:t>CORPORATE </a:t>
            </a:r>
            <a:br>
              <a:rPr lang="en-US" sz="1000" b="1" cap="all" spc="50">
                <a:solidFill>
                  <a:srgbClr val="3F333E"/>
                </a:solidFill>
                <a:latin typeface="Kobern DemiBold" pitchFamily="2" charset="77"/>
              </a:rPr>
            </a:br>
            <a:r>
              <a:rPr lang="en-US" sz="1000" b="1" cap="all" spc="50">
                <a:solidFill>
                  <a:srgbClr val="3F333E"/>
                </a:solidFill>
                <a:latin typeface="Kobern DemiBold" pitchFamily="2" charset="77"/>
              </a:rPr>
              <a:t>&amp; M&amp;A</a:t>
            </a:r>
          </a:p>
        </p:txBody>
      </p:sp>
      <p:grpSp>
        <p:nvGrpSpPr>
          <p:cNvPr id="64" name="Group 63">
            <a:extLst>
              <a:ext uri="{FF2B5EF4-FFF2-40B4-BE49-F238E27FC236}">
                <a16:creationId xmlns:a16="http://schemas.microsoft.com/office/drawing/2014/main" id="{16691AD0-1729-734A-B67B-6593A249E801}"/>
              </a:ext>
            </a:extLst>
          </p:cNvPr>
          <p:cNvGrpSpPr/>
          <p:nvPr/>
        </p:nvGrpSpPr>
        <p:grpSpPr>
          <a:xfrm>
            <a:off x="1979713" y="2979667"/>
            <a:ext cx="648595" cy="648595"/>
            <a:chOff x="1069312" y="710104"/>
            <a:chExt cx="648595" cy="648595"/>
          </a:xfrm>
        </p:grpSpPr>
        <p:sp>
          <p:nvSpPr>
            <p:cNvPr id="65" name="Oval 64">
              <a:extLst>
                <a:ext uri="{FF2B5EF4-FFF2-40B4-BE49-F238E27FC236}">
                  <a16:creationId xmlns:a16="http://schemas.microsoft.com/office/drawing/2014/main" id="{B9B50088-0889-C242-81AA-520D7166F220}"/>
                </a:ext>
              </a:extLst>
            </p:cNvPr>
            <p:cNvSpPr/>
            <p:nvPr/>
          </p:nvSpPr>
          <p:spPr>
            <a:xfrm>
              <a:off x="1069312" y="710104"/>
              <a:ext cx="648595" cy="648595"/>
            </a:xfrm>
            <a:prstGeom prst="ellipse">
              <a:avLst/>
            </a:prstGeom>
            <a:noFill/>
            <a:ln w="3810">
              <a:solidFill>
                <a:srgbClr val="81828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Arial"/>
              </a:endParaRPr>
            </a:p>
          </p:txBody>
        </p:sp>
        <p:pic>
          <p:nvPicPr>
            <p:cNvPr id="66" name="Picture 65" descr="A close up of a logo&#10;&#10;Description automatically generated">
              <a:extLst>
                <a:ext uri="{FF2B5EF4-FFF2-40B4-BE49-F238E27FC236}">
                  <a16:creationId xmlns:a16="http://schemas.microsoft.com/office/drawing/2014/main" id="{AF5BD560-1267-C349-BA84-10750DDD7AF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64495" y="818742"/>
              <a:ext cx="458228" cy="431318"/>
            </a:xfrm>
            <a:prstGeom prst="rect">
              <a:avLst/>
            </a:prstGeom>
          </p:spPr>
        </p:pic>
      </p:grpSp>
      <p:grpSp>
        <p:nvGrpSpPr>
          <p:cNvPr id="69" name="Group 68">
            <a:extLst>
              <a:ext uri="{FF2B5EF4-FFF2-40B4-BE49-F238E27FC236}">
                <a16:creationId xmlns:a16="http://schemas.microsoft.com/office/drawing/2014/main" id="{31C36F61-F35D-274B-89F9-92FDF20FE400}"/>
              </a:ext>
            </a:extLst>
          </p:cNvPr>
          <p:cNvGrpSpPr/>
          <p:nvPr/>
        </p:nvGrpSpPr>
        <p:grpSpPr>
          <a:xfrm>
            <a:off x="500608" y="3888678"/>
            <a:ext cx="648595" cy="648595"/>
            <a:chOff x="6479549" y="700088"/>
            <a:chExt cx="648595" cy="648595"/>
          </a:xfrm>
        </p:grpSpPr>
        <p:pic>
          <p:nvPicPr>
            <p:cNvPr id="71" name="Picture 70">
              <a:extLst>
                <a:ext uri="{FF2B5EF4-FFF2-40B4-BE49-F238E27FC236}">
                  <a16:creationId xmlns:a16="http://schemas.microsoft.com/office/drawing/2014/main" id="{6650D2F2-209C-FE42-9737-AE85DB6FAF21}"/>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6529479" y="835656"/>
              <a:ext cx="548735" cy="344506"/>
            </a:xfrm>
            <a:prstGeom prst="rect">
              <a:avLst/>
            </a:prstGeom>
          </p:spPr>
        </p:pic>
        <p:sp>
          <p:nvSpPr>
            <p:cNvPr id="72" name="Oval 71">
              <a:extLst>
                <a:ext uri="{FF2B5EF4-FFF2-40B4-BE49-F238E27FC236}">
                  <a16:creationId xmlns:a16="http://schemas.microsoft.com/office/drawing/2014/main" id="{4A42BA98-F6D2-1E41-B9FB-252427F14226}"/>
                </a:ext>
              </a:extLst>
            </p:cNvPr>
            <p:cNvSpPr/>
            <p:nvPr/>
          </p:nvSpPr>
          <p:spPr>
            <a:xfrm>
              <a:off x="6479549" y="700088"/>
              <a:ext cx="648595" cy="648595"/>
            </a:xfrm>
            <a:prstGeom prst="ellipse">
              <a:avLst/>
            </a:prstGeom>
            <a:noFill/>
            <a:ln w="6350">
              <a:solidFill>
                <a:srgbClr val="81828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Arial"/>
              </a:endParaRPr>
            </a:p>
          </p:txBody>
        </p:sp>
      </p:grpSp>
      <p:grpSp>
        <p:nvGrpSpPr>
          <p:cNvPr id="74" name="Group 73">
            <a:extLst>
              <a:ext uri="{FF2B5EF4-FFF2-40B4-BE49-F238E27FC236}">
                <a16:creationId xmlns:a16="http://schemas.microsoft.com/office/drawing/2014/main" id="{74668F82-D4C5-2E4A-8EBF-FC40F6BA5F3A}"/>
              </a:ext>
            </a:extLst>
          </p:cNvPr>
          <p:cNvGrpSpPr/>
          <p:nvPr/>
        </p:nvGrpSpPr>
        <p:grpSpPr>
          <a:xfrm>
            <a:off x="1979713" y="3888678"/>
            <a:ext cx="648595" cy="648595"/>
            <a:chOff x="853956" y="2243466"/>
            <a:chExt cx="648595" cy="648595"/>
          </a:xfrm>
        </p:grpSpPr>
        <p:sp>
          <p:nvSpPr>
            <p:cNvPr id="76" name="Oval 75">
              <a:extLst>
                <a:ext uri="{FF2B5EF4-FFF2-40B4-BE49-F238E27FC236}">
                  <a16:creationId xmlns:a16="http://schemas.microsoft.com/office/drawing/2014/main" id="{6E997B7B-1834-9D4A-9719-1CCA4DE1C09A}"/>
                </a:ext>
              </a:extLst>
            </p:cNvPr>
            <p:cNvSpPr/>
            <p:nvPr/>
          </p:nvSpPr>
          <p:spPr>
            <a:xfrm>
              <a:off x="853956" y="2243466"/>
              <a:ext cx="648595" cy="648595"/>
            </a:xfrm>
            <a:prstGeom prst="ellipse">
              <a:avLst/>
            </a:prstGeom>
            <a:noFill/>
            <a:ln w="3810">
              <a:solidFill>
                <a:srgbClr val="81828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Arial"/>
              </a:endParaRPr>
            </a:p>
          </p:txBody>
        </p:sp>
        <p:pic>
          <p:nvPicPr>
            <p:cNvPr id="77" name="Picture 76">
              <a:extLst>
                <a:ext uri="{FF2B5EF4-FFF2-40B4-BE49-F238E27FC236}">
                  <a16:creationId xmlns:a16="http://schemas.microsoft.com/office/drawing/2014/main" id="{DC056BB2-6179-D149-8589-60A5B9AC9B24}"/>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902082" y="2394378"/>
              <a:ext cx="552342" cy="346770"/>
            </a:xfrm>
            <a:prstGeom prst="rect">
              <a:avLst/>
            </a:prstGeom>
          </p:spPr>
        </p:pic>
      </p:grpSp>
      <p:sp>
        <p:nvSpPr>
          <p:cNvPr id="78" name="Rectangle 77">
            <a:extLst>
              <a:ext uri="{FF2B5EF4-FFF2-40B4-BE49-F238E27FC236}">
                <a16:creationId xmlns:a16="http://schemas.microsoft.com/office/drawing/2014/main" id="{03845353-C55C-CE49-965F-10FDC58A4036}"/>
              </a:ext>
            </a:extLst>
          </p:cNvPr>
          <p:cNvSpPr/>
          <p:nvPr/>
        </p:nvSpPr>
        <p:spPr>
          <a:xfrm>
            <a:off x="1174224" y="4089864"/>
            <a:ext cx="1533488" cy="246221"/>
          </a:xfrm>
          <a:prstGeom prst="rect">
            <a:avLst/>
          </a:prstGeom>
        </p:spPr>
        <p:txBody>
          <a:bodyPr wrap="square">
            <a:spAutoFit/>
          </a:bodyPr>
          <a:lstStyle/>
          <a:p>
            <a:pPr marL="7938" lvl="1" defTabSz="914378">
              <a:spcAft>
                <a:spcPts val="500"/>
              </a:spcAft>
              <a:buClr>
                <a:srgbClr val="F3723D"/>
              </a:buClr>
              <a:defRPr/>
            </a:pPr>
            <a:r>
              <a:rPr lang="en-US" sz="1000" b="1" cap="all" spc="50">
                <a:solidFill>
                  <a:srgbClr val="3F333E"/>
                </a:solidFill>
                <a:latin typeface="Kobern DemiBold" pitchFamily="2" charset="77"/>
              </a:rPr>
              <a:t>DIRECT TAX</a:t>
            </a:r>
          </a:p>
        </p:txBody>
      </p:sp>
      <p:sp>
        <p:nvSpPr>
          <p:cNvPr id="79" name="Rectangle 78">
            <a:extLst>
              <a:ext uri="{FF2B5EF4-FFF2-40B4-BE49-F238E27FC236}">
                <a16:creationId xmlns:a16="http://schemas.microsoft.com/office/drawing/2014/main" id="{2C93B4C1-47E9-594B-A013-C2A7355AD90A}"/>
              </a:ext>
            </a:extLst>
          </p:cNvPr>
          <p:cNvSpPr/>
          <p:nvPr/>
        </p:nvSpPr>
        <p:spPr>
          <a:xfrm>
            <a:off x="2616478" y="3103908"/>
            <a:ext cx="1533488" cy="400110"/>
          </a:xfrm>
          <a:prstGeom prst="rect">
            <a:avLst/>
          </a:prstGeom>
        </p:spPr>
        <p:txBody>
          <a:bodyPr wrap="square">
            <a:spAutoFit/>
          </a:bodyPr>
          <a:lstStyle/>
          <a:p>
            <a:pPr marL="7938" lvl="1" defTabSz="914378">
              <a:spcAft>
                <a:spcPts val="500"/>
              </a:spcAft>
              <a:buClr>
                <a:srgbClr val="F3723D"/>
              </a:buClr>
              <a:defRPr/>
            </a:pPr>
            <a:r>
              <a:rPr lang="en-US" sz="1000" b="1" cap="all" spc="50">
                <a:solidFill>
                  <a:srgbClr val="3F333E"/>
                </a:solidFill>
                <a:latin typeface="Kobern DemiBold" pitchFamily="2" charset="77"/>
              </a:rPr>
              <a:t>Intellectual </a:t>
            </a:r>
            <a:br>
              <a:rPr lang="en-US" sz="1000" b="1" cap="all" spc="50">
                <a:solidFill>
                  <a:srgbClr val="3F333E"/>
                </a:solidFill>
                <a:latin typeface="Kobern DemiBold" pitchFamily="2" charset="77"/>
              </a:rPr>
            </a:br>
            <a:r>
              <a:rPr lang="en-US" sz="1000" b="1" cap="all" spc="50">
                <a:solidFill>
                  <a:srgbClr val="3F333E"/>
                </a:solidFill>
                <a:latin typeface="Kobern DemiBold" pitchFamily="2" charset="77"/>
              </a:rPr>
              <a:t>Property Rights</a:t>
            </a:r>
          </a:p>
        </p:txBody>
      </p:sp>
      <p:sp>
        <p:nvSpPr>
          <p:cNvPr id="80" name="Rectangle 79">
            <a:extLst>
              <a:ext uri="{FF2B5EF4-FFF2-40B4-BE49-F238E27FC236}">
                <a16:creationId xmlns:a16="http://schemas.microsoft.com/office/drawing/2014/main" id="{263EE6BC-F442-9340-B841-D9B0986C1B3D}"/>
              </a:ext>
            </a:extLst>
          </p:cNvPr>
          <p:cNvSpPr/>
          <p:nvPr/>
        </p:nvSpPr>
        <p:spPr>
          <a:xfrm>
            <a:off x="2613420" y="4001833"/>
            <a:ext cx="1711093" cy="407804"/>
          </a:xfrm>
          <a:prstGeom prst="rect">
            <a:avLst/>
          </a:prstGeom>
        </p:spPr>
        <p:txBody>
          <a:bodyPr wrap="square">
            <a:spAutoFit/>
          </a:bodyPr>
          <a:lstStyle/>
          <a:p>
            <a:pPr marL="7938" lvl="1" defTabSz="914378">
              <a:spcAft>
                <a:spcPts val="500"/>
              </a:spcAft>
              <a:buClr>
                <a:srgbClr val="F3723D"/>
              </a:buClr>
              <a:defRPr/>
            </a:pPr>
            <a:r>
              <a:rPr lang="en-IN" sz="1050" b="1" cap="all" spc="50">
                <a:solidFill>
                  <a:srgbClr val="3F333E"/>
                </a:solidFill>
                <a:latin typeface="Kobern DemiBold" pitchFamily="2" charset="77"/>
              </a:rPr>
              <a:t>Indirect Tax: </a:t>
            </a:r>
            <a:r>
              <a:rPr lang="en-IN" sz="1000" cap="all" spc="30">
                <a:solidFill>
                  <a:srgbClr val="3F333E"/>
                </a:solidFill>
                <a:latin typeface="Kobern" pitchFamily="2" charset="77"/>
              </a:rPr>
              <a:t>GST, </a:t>
            </a:r>
            <a:br>
              <a:rPr lang="en-IN" sz="1000" cap="all" spc="30">
                <a:solidFill>
                  <a:srgbClr val="3F333E"/>
                </a:solidFill>
                <a:latin typeface="Kobern" pitchFamily="2" charset="77"/>
              </a:rPr>
            </a:br>
            <a:r>
              <a:rPr lang="en-IN" sz="1000" cap="all" spc="30">
                <a:solidFill>
                  <a:srgbClr val="3F333E"/>
                </a:solidFill>
                <a:latin typeface="Kobern" pitchFamily="2" charset="77"/>
              </a:rPr>
              <a:t>Customs, Excise, VAT</a:t>
            </a:r>
          </a:p>
        </p:txBody>
      </p:sp>
      <p:sp>
        <p:nvSpPr>
          <p:cNvPr id="56" name="Oval 55">
            <a:extLst>
              <a:ext uri="{FF2B5EF4-FFF2-40B4-BE49-F238E27FC236}">
                <a16:creationId xmlns:a16="http://schemas.microsoft.com/office/drawing/2014/main" id="{C26FEC14-2149-3542-9D1C-B1D1112B14A0}"/>
              </a:ext>
            </a:extLst>
          </p:cNvPr>
          <p:cNvSpPr/>
          <p:nvPr/>
        </p:nvSpPr>
        <p:spPr>
          <a:xfrm>
            <a:off x="907009" y="1313749"/>
            <a:ext cx="648595" cy="648595"/>
          </a:xfrm>
          <a:prstGeom prst="ellipse">
            <a:avLst/>
          </a:prstGeom>
          <a:noFill/>
          <a:ln w="3810">
            <a:solidFill>
              <a:srgbClr val="81828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Arial"/>
            </a:endParaRPr>
          </a:p>
        </p:txBody>
      </p:sp>
      <p:sp>
        <p:nvSpPr>
          <p:cNvPr id="58" name="Oval 57">
            <a:extLst>
              <a:ext uri="{FF2B5EF4-FFF2-40B4-BE49-F238E27FC236}">
                <a16:creationId xmlns:a16="http://schemas.microsoft.com/office/drawing/2014/main" id="{B62BE91D-278B-B441-BA6E-0A06ABA57A58}"/>
              </a:ext>
            </a:extLst>
          </p:cNvPr>
          <p:cNvSpPr/>
          <p:nvPr/>
        </p:nvSpPr>
        <p:spPr>
          <a:xfrm>
            <a:off x="2619318" y="1313749"/>
            <a:ext cx="648595" cy="648595"/>
          </a:xfrm>
          <a:prstGeom prst="ellipse">
            <a:avLst/>
          </a:prstGeom>
          <a:noFill/>
          <a:ln w="3810">
            <a:solidFill>
              <a:srgbClr val="81828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Arial"/>
            </a:endParaRPr>
          </a:p>
        </p:txBody>
      </p:sp>
      <p:sp>
        <p:nvSpPr>
          <p:cNvPr id="60" name="Oval 59">
            <a:extLst>
              <a:ext uri="{FF2B5EF4-FFF2-40B4-BE49-F238E27FC236}">
                <a16:creationId xmlns:a16="http://schemas.microsoft.com/office/drawing/2014/main" id="{67A5B5D3-97B4-7942-85F8-0E61CBAB70E1}"/>
              </a:ext>
            </a:extLst>
          </p:cNvPr>
          <p:cNvSpPr/>
          <p:nvPr/>
        </p:nvSpPr>
        <p:spPr>
          <a:xfrm>
            <a:off x="7501963" y="3405015"/>
            <a:ext cx="648595" cy="648595"/>
          </a:xfrm>
          <a:prstGeom prst="ellipse">
            <a:avLst/>
          </a:prstGeom>
          <a:noFill/>
          <a:ln w="3810">
            <a:solidFill>
              <a:srgbClr val="81828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Arial"/>
            </a:endParaRPr>
          </a:p>
        </p:txBody>
      </p:sp>
      <p:pic>
        <p:nvPicPr>
          <p:cNvPr id="61" name="Picture 60">
            <a:extLst>
              <a:ext uri="{FF2B5EF4-FFF2-40B4-BE49-F238E27FC236}">
                <a16:creationId xmlns:a16="http://schemas.microsoft.com/office/drawing/2014/main" id="{E0452272-1280-444B-8684-C11D2AB3FE75}"/>
              </a:ext>
            </a:extLst>
          </p:cNvPr>
          <p:cNvPicPr>
            <a:picLocks noChangeAspect="1"/>
          </p:cNvPicPr>
          <p:nvPr/>
        </p:nvPicPr>
        <p:blipFill rotWithShape="1">
          <a:blip r:embed="rId2">
            <a:extLst>
              <a:ext uri="{28A0092B-C50C-407E-A947-70E740481C1C}">
                <a14:useLocalDpi xmlns:a14="http://schemas.microsoft.com/office/drawing/2010/main" val="0"/>
              </a:ext>
            </a:extLst>
          </a:blip>
          <a:srcRect l="32181" t="55551" r="65935" b="40087"/>
          <a:stretch/>
        </p:blipFill>
        <p:spPr>
          <a:xfrm>
            <a:off x="6957259" y="2918766"/>
            <a:ext cx="108284" cy="156412"/>
          </a:xfrm>
          <a:prstGeom prst="rect">
            <a:avLst/>
          </a:prstGeom>
        </p:spPr>
      </p:pic>
      <p:sp>
        <p:nvSpPr>
          <p:cNvPr id="6" name="TextBox 5">
            <a:extLst>
              <a:ext uri="{FF2B5EF4-FFF2-40B4-BE49-F238E27FC236}">
                <a16:creationId xmlns:a16="http://schemas.microsoft.com/office/drawing/2014/main" id="{07415E1C-C97D-FF4A-909A-03635871C5BD}"/>
              </a:ext>
            </a:extLst>
          </p:cNvPr>
          <p:cNvSpPr txBox="1"/>
          <p:nvPr/>
        </p:nvSpPr>
        <p:spPr>
          <a:xfrm>
            <a:off x="6995161" y="2907793"/>
            <a:ext cx="521297" cy="192360"/>
          </a:xfrm>
          <a:prstGeom prst="rect">
            <a:avLst/>
          </a:prstGeom>
          <a:noFill/>
        </p:spPr>
        <p:txBody>
          <a:bodyPr wrap="none" rtlCol="0">
            <a:spAutoFit/>
          </a:bodyPr>
          <a:lstStyle/>
          <a:p>
            <a:pPr defTabSz="914378">
              <a:defRPr/>
            </a:pPr>
            <a:r>
              <a:rPr lang="en-US" sz="650" b="1">
                <a:solidFill>
                  <a:srgbClr val="2A317D"/>
                </a:solidFill>
                <a:latin typeface="Kobern DemiBold" pitchFamily="2" charset="77"/>
              </a:rPr>
              <a:t>NAGPUR</a:t>
            </a:r>
          </a:p>
        </p:txBody>
      </p:sp>
      <p:pic>
        <p:nvPicPr>
          <p:cNvPr id="54" name="Picture 53">
            <a:extLst>
              <a:ext uri="{FF2B5EF4-FFF2-40B4-BE49-F238E27FC236}">
                <a16:creationId xmlns:a16="http://schemas.microsoft.com/office/drawing/2014/main" id="{3F9B073D-EBD6-0C4C-92CD-D432403268E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2771801" y="1457850"/>
            <a:ext cx="350265" cy="343954"/>
          </a:xfrm>
          <a:prstGeom prst="rect">
            <a:avLst/>
          </a:prstGeom>
        </p:spPr>
      </p:pic>
      <p:pic>
        <p:nvPicPr>
          <p:cNvPr id="57" name="Picture 56">
            <a:extLst>
              <a:ext uri="{FF2B5EF4-FFF2-40B4-BE49-F238E27FC236}">
                <a16:creationId xmlns:a16="http://schemas.microsoft.com/office/drawing/2014/main" id="{E58BE347-B594-AF42-90E0-B8F66597923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47776" y="1459061"/>
            <a:ext cx="347427" cy="341165"/>
          </a:xfrm>
          <a:prstGeom prst="rect">
            <a:avLst/>
          </a:prstGeom>
        </p:spPr>
      </p:pic>
      <p:sp>
        <p:nvSpPr>
          <p:cNvPr id="4" name="TextBox 3">
            <a:extLst>
              <a:ext uri="{FF2B5EF4-FFF2-40B4-BE49-F238E27FC236}">
                <a16:creationId xmlns:a16="http://schemas.microsoft.com/office/drawing/2014/main" id="{23CA51BD-74C9-F711-6B4D-B84D514EF8A5}"/>
              </a:ext>
            </a:extLst>
          </p:cNvPr>
          <p:cNvSpPr txBox="1"/>
          <p:nvPr/>
        </p:nvSpPr>
        <p:spPr>
          <a:xfrm>
            <a:off x="365241" y="259651"/>
            <a:ext cx="6048670" cy="523220"/>
          </a:xfrm>
          <a:prstGeom prst="rect">
            <a:avLst/>
          </a:prstGeom>
          <a:noFill/>
        </p:spPr>
        <p:txBody>
          <a:bodyPr wrap="square" rtlCol="0">
            <a:spAutoFit/>
          </a:bodyPr>
          <a:lstStyle/>
          <a:p>
            <a:pPr defTabSz="914378"/>
            <a:r>
              <a:rPr lang="en-US" sz="2800">
                <a:solidFill>
                  <a:srgbClr val="2B347A"/>
                </a:solidFill>
                <a:latin typeface="Kobern" pitchFamily="2" charset="77"/>
                <a:cs typeface="Arial" pitchFamily="34" charset="0"/>
              </a:rPr>
              <a:t>About Us : Pan-India Support</a:t>
            </a:r>
          </a:p>
        </p:txBody>
      </p:sp>
      <p:cxnSp>
        <p:nvCxnSpPr>
          <p:cNvPr id="8" name="Straight Connector 7">
            <a:extLst>
              <a:ext uri="{FF2B5EF4-FFF2-40B4-BE49-F238E27FC236}">
                <a16:creationId xmlns:a16="http://schemas.microsoft.com/office/drawing/2014/main" id="{E9A01F7D-2C53-5E2A-9187-DF25F9336EA3}"/>
              </a:ext>
            </a:extLst>
          </p:cNvPr>
          <p:cNvCxnSpPr>
            <a:cxnSpLocks/>
          </p:cNvCxnSpPr>
          <p:nvPr/>
        </p:nvCxnSpPr>
        <p:spPr>
          <a:xfrm>
            <a:off x="251520" y="915566"/>
            <a:ext cx="864096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F741767C-9201-6C1F-A9BC-42015722F519}"/>
              </a:ext>
            </a:extLst>
          </p:cNvPr>
          <p:cNvGrpSpPr/>
          <p:nvPr/>
        </p:nvGrpSpPr>
        <p:grpSpPr>
          <a:xfrm>
            <a:off x="3851398" y="2979667"/>
            <a:ext cx="648595" cy="648595"/>
            <a:chOff x="740663" y="3490134"/>
            <a:chExt cx="648595" cy="648595"/>
          </a:xfrm>
        </p:grpSpPr>
        <p:sp>
          <p:nvSpPr>
            <p:cNvPr id="12" name="Oval 11">
              <a:extLst>
                <a:ext uri="{FF2B5EF4-FFF2-40B4-BE49-F238E27FC236}">
                  <a16:creationId xmlns:a16="http://schemas.microsoft.com/office/drawing/2014/main" id="{C263F7BD-7A6F-D94A-DB58-595BC589CD21}"/>
                </a:ext>
              </a:extLst>
            </p:cNvPr>
            <p:cNvSpPr/>
            <p:nvPr/>
          </p:nvSpPr>
          <p:spPr>
            <a:xfrm>
              <a:off x="740663" y="3490134"/>
              <a:ext cx="648595" cy="648595"/>
            </a:xfrm>
            <a:prstGeom prst="ellipse">
              <a:avLst/>
            </a:prstGeom>
            <a:noFill/>
            <a:ln w="381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Arial"/>
              </a:endParaRPr>
            </a:p>
          </p:txBody>
        </p:sp>
        <p:pic>
          <p:nvPicPr>
            <p:cNvPr id="15" name="Picture 14">
              <a:extLst>
                <a:ext uri="{FF2B5EF4-FFF2-40B4-BE49-F238E27FC236}">
                  <a16:creationId xmlns:a16="http://schemas.microsoft.com/office/drawing/2014/main" id="{F7113128-9A9E-5817-3159-BDEB468250A4}"/>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838535" y="3580104"/>
              <a:ext cx="450306" cy="468656"/>
            </a:xfrm>
            <a:prstGeom prst="rect">
              <a:avLst/>
            </a:prstGeom>
            <a:ln>
              <a:solidFill>
                <a:schemeClr val="bg1"/>
              </a:solidFill>
            </a:ln>
          </p:spPr>
        </p:pic>
      </p:grpSp>
      <p:sp>
        <p:nvSpPr>
          <p:cNvPr id="16" name="Rectangle 15">
            <a:extLst>
              <a:ext uri="{FF2B5EF4-FFF2-40B4-BE49-F238E27FC236}">
                <a16:creationId xmlns:a16="http://schemas.microsoft.com/office/drawing/2014/main" id="{6633C35B-AA4F-E7CA-CFE8-79164B68BB30}"/>
              </a:ext>
            </a:extLst>
          </p:cNvPr>
          <p:cNvSpPr/>
          <p:nvPr/>
        </p:nvSpPr>
        <p:spPr>
          <a:xfrm>
            <a:off x="4371554" y="3076807"/>
            <a:ext cx="1340788" cy="400110"/>
          </a:xfrm>
          <a:prstGeom prst="rect">
            <a:avLst/>
          </a:prstGeom>
        </p:spPr>
        <p:txBody>
          <a:bodyPr wrap="square">
            <a:spAutoFit/>
          </a:bodyPr>
          <a:lstStyle/>
          <a:p>
            <a:pPr marL="7938" lvl="1" algn="ctr" defTabSz="914378">
              <a:buClr>
                <a:srgbClr val="F3723D"/>
              </a:buClr>
            </a:pPr>
            <a:r>
              <a:rPr lang="en-IN" sz="1000" b="1" cap="all" spc="50">
                <a:solidFill>
                  <a:prstClr val="black"/>
                </a:solidFill>
                <a:latin typeface="Kobern DemiBold" pitchFamily="2" charset="77"/>
              </a:rPr>
              <a:t>International </a:t>
            </a:r>
          </a:p>
          <a:p>
            <a:pPr marL="7938" lvl="1" algn="ctr" defTabSz="914378">
              <a:buClr>
                <a:srgbClr val="F3723D"/>
              </a:buClr>
            </a:pPr>
            <a:r>
              <a:rPr lang="en-IN" sz="1000" b="1" cap="all" spc="50">
                <a:solidFill>
                  <a:prstClr val="black"/>
                </a:solidFill>
                <a:latin typeface="Kobern DemiBold" pitchFamily="2" charset="77"/>
              </a:rPr>
              <a:t>Trade &amp; WTO</a:t>
            </a:r>
          </a:p>
        </p:txBody>
      </p:sp>
      <p:sp>
        <p:nvSpPr>
          <p:cNvPr id="26" name="Rectangle 25">
            <a:extLst>
              <a:ext uri="{FF2B5EF4-FFF2-40B4-BE49-F238E27FC236}">
                <a16:creationId xmlns:a16="http://schemas.microsoft.com/office/drawing/2014/main" id="{D3626B7A-F3F2-8B18-A5DF-3C7736441AC4}"/>
              </a:ext>
            </a:extLst>
          </p:cNvPr>
          <p:cNvSpPr/>
          <p:nvPr/>
        </p:nvSpPr>
        <p:spPr>
          <a:xfrm>
            <a:off x="3923545" y="4048005"/>
            <a:ext cx="2323116" cy="400110"/>
          </a:xfrm>
          <a:prstGeom prst="rect">
            <a:avLst/>
          </a:prstGeom>
        </p:spPr>
        <p:txBody>
          <a:bodyPr wrap="square">
            <a:spAutoFit/>
          </a:bodyPr>
          <a:lstStyle/>
          <a:p>
            <a:pPr marL="7938" lvl="1" algn="ctr" defTabSz="914378">
              <a:buClr>
                <a:srgbClr val="F3723D"/>
              </a:buClr>
            </a:pPr>
            <a:r>
              <a:rPr lang="en-US" sz="1000" b="1" cap="all" spc="50">
                <a:solidFill>
                  <a:prstClr val="black"/>
                </a:solidFill>
                <a:latin typeface="Kobern DemiBold" pitchFamily="2" charset="77"/>
              </a:rPr>
              <a:t>COMPETITION </a:t>
            </a:r>
          </a:p>
          <a:p>
            <a:pPr marL="7938" lvl="1" algn="ctr" defTabSz="914378">
              <a:buClr>
                <a:srgbClr val="F3723D"/>
              </a:buClr>
            </a:pPr>
            <a:r>
              <a:rPr lang="en-US" sz="1000" b="1" cap="all" spc="50">
                <a:solidFill>
                  <a:prstClr val="black"/>
                </a:solidFill>
                <a:latin typeface="Kobern DemiBold" pitchFamily="2" charset="77"/>
              </a:rPr>
              <a:t>LAW</a:t>
            </a:r>
          </a:p>
        </p:txBody>
      </p:sp>
      <p:sp>
        <p:nvSpPr>
          <p:cNvPr id="27" name="Oval 26">
            <a:extLst>
              <a:ext uri="{FF2B5EF4-FFF2-40B4-BE49-F238E27FC236}">
                <a16:creationId xmlns:a16="http://schemas.microsoft.com/office/drawing/2014/main" id="{D678D305-1F28-C449-5CA1-D65C846C874E}"/>
              </a:ext>
            </a:extLst>
          </p:cNvPr>
          <p:cNvSpPr/>
          <p:nvPr/>
        </p:nvSpPr>
        <p:spPr>
          <a:xfrm>
            <a:off x="3989331" y="3837996"/>
            <a:ext cx="648595" cy="648595"/>
          </a:xfrm>
          <a:prstGeom prst="ellipse">
            <a:avLst/>
          </a:prstGeom>
          <a:noFill/>
          <a:ln w="381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Arial"/>
            </a:endParaRPr>
          </a:p>
        </p:txBody>
      </p:sp>
      <p:pic>
        <p:nvPicPr>
          <p:cNvPr id="28" name="Picture 27">
            <a:extLst>
              <a:ext uri="{FF2B5EF4-FFF2-40B4-BE49-F238E27FC236}">
                <a16:creationId xmlns:a16="http://schemas.microsoft.com/office/drawing/2014/main" id="{384893EB-D15A-A5E8-D837-57584D44BE86}"/>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4032388" y="3993589"/>
            <a:ext cx="560820" cy="352094"/>
          </a:xfrm>
          <a:prstGeom prst="rect">
            <a:avLst/>
          </a:prstGeom>
        </p:spPr>
      </p:pic>
    </p:spTree>
    <p:extLst>
      <p:ext uri="{BB962C8B-B14F-4D97-AF65-F5344CB8AC3E}">
        <p14:creationId xmlns:p14="http://schemas.microsoft.com/office/powerpoint/2010/main" val="4193804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2266CD-30DA-124C-9001-F6CBB417215E}"/>
              </a:ext>
            </a:extLst>
          </p:cNvPr>
          <p:cNvSpPr>
            <a:spLocks noGrp="1"/>
          </p:cNvSpPr>
          <p:nvPr>
            <p:ph type="body" sz="quarter" idx="11"/>
          </p:nvPr>
        </p:nvSpPr>
        <p:spPr>
          <a:xfrm>
            <a:off x="238308" y="876194"/>
            <a:ext cx="8597082" cy="3755443"/>
          </a:xfrm>
        </p:spPr>
        <p:txBody>
          <a:bodyPr/>
          <a:lstStyle/>
          <a:p>
            <a:pPr algn="just"/>
            <a:r>
              <a:rPr lang="en-US" altLang="ko-KR" dirty="0"/>
              <a:t>The Central Government will be the </a:t>
            </a:r>
            <a:r>
              <a:rPr lang="en-US" altLang="ko-KR" i="1" dirty="0"/>
              <a:t>'appropriate government</a:t>
            </a:r>
            <a:r>
              <a:rPr lang="en-US" altLang="ko-KR" dirty="0"/>
              <a:t>' for public sector undertakings known as PSUs, and specific industries like telecom, banking, railways, mines. </a:t>
            </a:r>
          </a:p>
          <a:p>
            <a:pPr marL="0" indent="0" algn="just">
              <a:buNone/>
            </a:pPr>
            <a:endParaRPr lang="en-US" altLang="ko-KR" dirty="0"/>
          </a:p>
          <a:p>
            <a:pPr algn="just"/>
            <a:r>
              <a:rPr lang="en-US" altLang="ko-KR" dirty="0"/>
              <a:t>Under OSH and IR Codes, central government is appropriate government for the industries controlled by it. </a:t>
            </a:r>
          </a:p>
          <a:p>
            <a:pPr marL="0" indent="0" algn="just">
              <a:buNone/>
            </a:pPr>
            <a:endParaRPr lang="en-US" altLang="ko-KR" dirty="0"/>
          </a:p>
          <a:p>
            <a:pPr algn="just"/>
            <a:r>
              <a:rPr lang="en-US" altLang="ko-KR" dirty="0"/>
              <a:t>Under SS Code, in relation to an establishment having departments or branches in more than one State, the appropriate government is the Central Government. </a:t>
            </a:r>
          </a:p>
          <a:p>
            <a:pPr algn="just"/>
            <a:endParaRPr lang="en-US" altLang="ko-KR" dirty="0"/>
          </a:p>
          <a:p>
            <a:pPr algn="just"/>
            <a:r>
              <a:rPr lang="en-US" altLang="ko-KR" dirty="0"/>
              <a:t>Identification of an industry is crucial for identifying an “</a:t>
            </a:r>
            <a:r>
              <a:rPr lang="en-US" altLang="ko-KR" i="1" dirty="0"/>
              <a:t>appropriate government” </a:t>
            </a:r>
            <a:r>
              <a:rPr lang="en-US" altLang="ko-KR" dirty="0"/>
              <a:t>for a particular client. </a:t>
            </a:r>
          </a:p>
          <a:p>
            <a:pPr algn="just"/>
            <a:endParaRPr lang="en-US" altLang="ko-KR" dirty="0"/>
          </a:p>
          <a:p>
            <a:pPr algn="just"/>
            <a:endParaRPr lang="en-IN" altLang="ko-KR" dirty="0"/>
          </a:p>
        </p:txBody>
      </p:sp>
      <p:sp>
        <p:nvSpPr>
          <p:cNvPr id="3" name="Text Placeholder 2">
            <a:extLst>
              <a:ext uri="{FF2B5EF4-FFF2-40B4-BE49-F238E27FC236}">
                <a16:creationId xmlns:a16="http://schemas.microsoft.com/office/drawing/2014/main" id="{81FF5133-D213-7D43-8D6A-17EA797ED90D}"/>
              </a:ext>
            </a:extLst>
          </p:cNvPr>
          <p:cNvSpPr>
            <a:spLocks noGrp="1"/>
          </p:cNvSpPr>
          <p:nvPr>
            <p:ph type="body" sz="quarter" idx="13"/>
          </p:nvPr>
        </p:nvSpPr>
        <p:spPr/>
        <p:txBody>
          <a:bodyPr/>
          <a:lstStyle/>
          <a:p>
            <a:r>
              <a:rPr lang="en-US"/>
              <a:t>Key definitions: ‘Appropriate Government’ </a:t>
            </a:r>
          </a:p>
        </p:txBody>
      </p:sp>
    </p:spTree>
    <p:extLst>
      <p:ext uri="{BB962C8B-B14F-4D97-AF65-F5344CB8AC3E}">
        <p14:creationId xmlns:p14="http://schemas.microsoft.com/office/powerpoint/2010/main" val="102889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A344AB-760F-5B43-8F63-D0239AD8417E}"/>
              </a:ext>
            </a:extLst>
          </p:cNvPr>
          <p:cNvSpPr>
            <a:spLocks noGrp="1"/>
          </p:cNvSpPr>
          <p:nvPr>
            <p:ph type="body" sz="quarter" idx="11"/>
          </p:nvPr>
        </p:nvSpPr>
        <p:spPr/>
        <p:txBody>
          <a:bodyPr/>
          <a:lstStyle/>
          <a:p>
            <a:r>
              <a:rPr lang="en-GB" altLang="ko-KR" sz="1800"/>
              <a:t>Employer includes:</a:t>
            </a:r>
          </a:p>
          <a:p>
            <a:pPr lvl="1"/>
            <a:r>
              <a:rPr lang="en-GB" altLang="ko-KR" sz="1800"/>
              <a:t>Occupier or manager under Factories Act, 1948;</a:t>
            </a:r>
          </a:p>
          <a:p>
            <a:pPr lvl="1"/>
            <a:r>
              <a:rPr lang="en-GB" altLang="ko-KR" sz="1800"/>
              <a:t>the person who, or the authority which, has ultimate control over the affairs;</a:t>
            </a:r>
          </a:p>
          <a:p>
            <a:pPr lvl="1"/>
            <a:r>
              <a:rPr lang="en-GB" altLang="ko-KR" sz="1800"/>
              <a:t>contractor; and </a:t>
            </a:r>
          </a:p>
          <a:p>
            <a:pPr lvl="1"/>
            <a:r>
              <a:rPr lang="en-GB" altLang="ko-KR" sz="1800"/>
              <a:t>legal representative of a deceased employer</a:t>
            </a:r>
          </a:p>
        </p:txBody>
      </p:sp>
      <p:sp>
        <p:nvSpPr>
          <p:cNvPr id="3" name="Text Placeholder 2">
            <a:extLst>
              <a:ext uri="{FF2B5EF4-FFF2-40B4-BE49-F238E27FC236}">
                <a16:creationId xmlns:a16="http://schemas.microsoft.com/office/drawing/2014/main" id="{121EC655-92B0-9A40-82C7-C872E91000A3}"/>
              </a:ext>
            </a:extLst>
          </p:cNvPr>
          <p:cNvSpPr>
            <a:spLocks noGrp="1"/>
          </p:cNvSpPr>
          <p:nvPr>
            <p:ph type="body" sz="quarter" idx="13"/>
          </p:nvPr>
        </p:nvSpPr>
        <p:spPr/>
        <p:txBody>
          <a:bodyPr/>
          <a:lstStyle/>
          <a:p>
            <a:r>
              <a:rPr lang="en-US"/>
              <a:t>Key definitions: ‘Employer’</a:t>
            </a:r>
          </a:p>
        </p:txBody>
      </p:sp>
    </p:spTree>
    <p:extLst>
      <p:ext uri="{BB962C8B-B14F-4D97-AF65-F5344CB8AC3E}">
        <p14:creationId xmlns:p14="http://schemas.microsoft.com/office/powerpoint/2010/main" val="4291631690"/>
      </p:ext>
    </p:extLst>
  </p:cSld>
  <p:clrMapOvr>
    <a:masterClrMapping/>
  </p:clrMapOvr>
</p:sld>
</file>

<file path=ppt/theme/theme1.xml><?xml version="1.0" encoding="utf-8"?>
<a:theme xmlns:a="http://schemas.openxmlformats.org/drawingml/2006/main" name="Contents Slide Master">
  <a:themeElements>
    <a:clrScheme name="Custom 1">
      <a:dk1>
        <a:srgbClr val="2B347C"/>
      </a:dk1>
      <a:lt1>
        <a:srgbClr val="FFFFFF"/>
      </a:lt1>
      <a:dk2>
        <a:srgbClr val="2A307D"/>
      </a:dk2>
      <a:lt2>
        <a:srgbClr val="FFFFFF"/>
      </a:lt2>
      <a:accent1>
        <a:srgbClr val="2A307D"/>
      </a:accent1>
      <a:accent2>
        <a:srgbClr val="424242"/>
      </a:accent2>
      <a:accent3>
        <a:srgbClr val="F3723D"/>
      </a:accent3>
      <a:accent4>
        <a:srgbClr val="C0C0C0"/>
      </a:accent4>
      <a:accent5>
        <a:srgbClr val="B6C5EE"/>
      </a:accent5>
      <a:accent6>
        <a:srgbClr val="F69B76"/>
      </a:accent6>
      <a:hlink>
        <a:srgbClr val="EA713C"/>
      </a:hlink>
      <a:folHlink>
        <a:srgbClr val="EA713C"/>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2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Contents Slide Master">
  <a:themeElements>
    <a:clrScheme name="Custom 1">
      <a:dk1>
        <a:srgbClr val="2B347C"/>
      </a:dk1>
      <a:lt1>
        <a:srgbClr val="FFFFFF"/>
      </a:lt1>
      <a:dk2>
        <a:srgbClr val="2A307D"/>
      </a:dk2>
      <a:lt2>
        <a:srgbClr val="FFFFFF"/>
      </a:lt2>
      <a:accent1>
        <a:srgbClr val="2A307D"/>
      </a:accent1>
      <a:accent2>
        <a:srgbClr val="424242"/>
      </a:accent2>
      <a:accent3>
        <a:srgbClr val="F3723D"/>
      </a:accent3>
      <a:accent4>
        <a:srgbClr val="C0C0C0"/>
      </a:accent4>
      <a:accent5>
        <a:srgbClr val="B6C5EE"/>
      </a:accent5>
      <a:accent6>
        <a:srgbClr val="F69B76"/>
      </a:accent6>
      <a:hlink>
        <a:srgbClr val="EA713C"/>
      </a:hlink>
      <a:folHlink>
        <a:srgbClr val="EA713C"/>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2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fc5516c-603c-4f17-97d2-ca68cf845fb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9E4CB35EE71E348B40AA981D85324CA" ma:contentTypeVersion="14" ma:contentTypeDescription="Create a new document." ma:contentTypeScope="" ma:versionID="0018c244d85cb3cff1869e9a268aff7a">
  <xsd:schema xmlns:xsd="http://www.w3.org/2001/XMLSchema" xmlns:xs="http://www.w3.org/2001/XMLSchema" xmlns:p="http://schemas.microsoft.com/office/2006/metadata/properties" xmlns:ns3="7fc5516c-603c-4f17-97d2-ca68cf845fb6" xmlns:ns4="29c32c2d-d410-4e61-9de2-1cdc31f39d74" targetNamespace="http://schemas.microsoft.com/office/2006/metadata/properties" ma:root="true" ma:fieldsID="97aaa98855a898a074f4be5122641698" ns3:_="" ns4:_="">
    <xsd:import namespace="7fc5516c-603c-4f17-97d2-ca68cf845fb6"/>
    <xsd:import namespace="29c32c2d-d410-4e61-9de2-1cdc31f39d74"/>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c5516c-603c-4f17-97d2-ca68cf845f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SystemTags" ma:index="21"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9c32c2d-d410-4e61-9de2-1cdc31f39d7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2EA904-1276-45F1-B93A-63C269228000}">
  <ds:schemaRefs>
    <ds:schemaRef ds:uri="http://purl.org/dc/elements/1.1/"/>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7fc5516c-603c-4f17-97d2-ca68cf845fb6"/>
    <ds:schemaRef ds:uri="http://schemas.microsoft.com/office/2006/metadata/properties"/>
    <ds:schemaRef ds:uri="http://www.w3.org/XML/1998/namespace"/>
    <ds:schemaRef ds:uri="29c32c2d-d410-4e61-9de2-1cdc31f39d74"/>
    <ds:schemaRef ds:uri="http://purl.org/dc/terms/"/>
  </ds:schemaRefs>
</ds:datastoreItem>
</file>

<file path=customXml/itemProps2.xml><?xml version="1.0" encoding="utf-8"?>
<ds:datastoreItem xmlns:ds="http://schemas.openxmlformats.org/officeDocument/2006/customXml" ds:itemID="{2A77D2A7-0535-448A-BD89-0E3DA27A7C6F}">
  <ds:schemaRefs>
    <ds:schemaRef ds:uri="http://schemas.microsoft.com/sharepoint/v3/contenttype/forms"/>
  </ds:schemaRefs>
</ds:datastoreItem>
</file>

<file path=customXml/itemProps3.xml><?xml version="1.0" encoding="utf-8"?>
<ds:datastoreItem xmlns:ds="http://schemas.openxmlformats.org/officeDocument/2006/customXml" ds:itemID="{25C814D4-97CA-4DAA-8B35-107ED44B87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c5516c-603c-4f17-97d2-ca68cf845fb6"/>
    <ds:schemaRef ds:uri="29c32c2d-d410-4e61-9de2-1cdc31f39d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b9aed15-8b31-41fd-ada7-a1de186519f2}" enabled="0" method="" siteId="{1b9aed15-8b31-41fd-ada7-a1de186519f2}" removed="1"/>
</clbl:labelList>
</file>

<file path=docProps/app.xml><?xml version="1.0" encoding="utf-8"?>
<Properties xmlns="http://schemas.openxmlformats.org/officeDocument/2006/extended-properties" xmlns:vt="http://schemas.openxmlformats.org/officeDocument/2006/docPropsVTypes">
  <Template/>
  <TotalTime>134</TotalTime>
  <Words>6303</Words>
  <Application>Microsoft Office PowerPoint</Application>
  <PresentationFormat>On-screen Show (16:9)</PresentationFormat>
  <Paragraphs>893</Paragraphs>
  <Slides>73</Slides>
  <Notes>5</Notes>
  <HiddenSlides>4</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73</vt:i4>
      </vt:variant>
    </vt:vector>
  </HeadingPairs>
  <TitlesOfParts>
    <vt:vector size="89" baseType="lpstr">
      <vt:lpstr>Arial</vt:lpstr>
      <vt:lpstr>Calibri</vt:lpstr>
      <vt:lpstr>Courier New</vt:lpstr>
      <vt:lpstr>Kobern</vt:lpstr>
      <vt:lpstr>Kobern </vt:lpstr>
      <vt:lpstr>Kobern Bold</vt:lpstr>
      <vt:lpstr>Kobern DemiBold</vt:lpstr>
      <vt:lpstr>Kobern DemiBold Italic</vt:lpstr>
      <vt:lpstr>Kobern ExtraBold</vt:lpstr>
      <vt:lpstr>Kobern Light</vt:lpstr>
      <vt:lpstr>Kobern Medium</vt:lpstr>
      <vt:lpstr>Times New Roman</vt:lpstr>
      <vt:lpstr>Wingdings</vt:lpstr>
      <vt:lpstr>Wingdings,Sans-Serif</vt:lpstr>
      <vt:lpstr>Contents Slide Master</vt:lpstr>
      <vt:lpstr>1_Contents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KARUNAKAR  SANDABOINA</cp:lastModifiedBy>
  <cp:revision>5</cp:revision>
  <dcterms:created xsi:type="dcterms:W3CDTF">2019-11-01T07:40:46Z</dcterms:created>
  <dcterms:modified xsi:type="dcterms:W3CDTF">2025-12-30T12:58:42Z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0x01010009E4CB35EE71E348B40AA981D85324CA</vt:lpwstr>
  </property>
</Properties>
</file>