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3"/>
  </p:notesMasterIdLst>
  <p:sldIdLst>
    <p:sldId id="256" r:id="rId2"/>
    <p:sldId id="257" r:id="rId3"/>
    <p:sldId id="435" r:id="rId4"/>
    <p:sldId id="436" r:id="rId5"/>
    <p:sldId id="437" r:id="rId6"/>
    <p:sldId id="401" r:id="rId7"/>
    <p:sldId id="400" r:id="rId8"/>
    <p:sldId id="438" r:id="rId9"/>
    <p:sldId id="439" r:id="rId10"/>
    <p:sldId id="402" r:id="rId11"/>
    <p:sldId id="403" r:id="rId12"/>
    <p:sldId id="441" r:id="rId13"/>
    <p:sldId id="440" r:id="rId14"/>
    <p:sldId id="404" r:id="rId15"/>
    <p:sldId id="443" r:id="rId16"/>
    <p:sldId id="444" r:id="rId17"/>
    <p:sldId id="445" r:id="rId18"/>
    <p:sldId id="447" r:id="rId19"/>
    <p:sldId id="442" r:id="rId20"/>
    <p:sldId id="449" r:id="rId21"/>
    <p:sldId id="450" r:id="rId22"/>
    <p:sldId id="406" r:id="rId23"/>
    <p:sldId id="446" r:id="rId24"/>
    <p:sldId id="451" r:id="rId25"/>
    <p:sldId id="407" r:id="rId26"/>
    <p:sldId id="456" r:id="rId27"/>
    <p:sldId id="454" r:id="rId28"/>
    <p:sldId id="457" r:id="rId29"/>
    <p:sldId id="452" r:id="rId30"/>
    <p:sldId id="408" r:id="rId31"/>
    <p:sldId id="458" r:id="rId32"/>
    <p:sldId id="414" r:id="rId33"/>
    <p:sldId id="471" r:id="rId34"/>
    <p:sldId id="415" r:id="rId35"/>
    <p:sldId id="472" r:id="rId36"/>
    <p:sldId id="416" r:id="rId37"/>
    <p:sldId id="417" r:id="rId38"/>
    <p:sldId id="473" r:id="rId39"/>
    <p:sldId id="410" r:id="rId40"/>
    <p:sldId id="411" r:id="rId41"/>
    <p:sldId id="460" r:id="rId42"/>
    <p:sldId id="459" r:id="rId43"/>
    <p:sldId id="412" r:id="rId44"/>
    <p:sldId id="413" r:id="rId45"/>
    <p:sldId id="461" r:id="rId46"/>
    <p:sldId id="418" r:id="rId47"/>
    <p:sldId id="419" r:id="rId48"/>
    <p:sldId id="462" r:id="rId49"/>
    <p:sldId id="464" r:id="rId50"/>
    <p:sldId id="420" r:id="rId51"/>
    <p:sldId id="409" r:id="rId52"/>
    <p:sldId id="463" r:id="rId53"/>
    <p:sldId id="465" r:id="rId54"/>
    <p:sldId id="421" r:id="rId55"/>
    <p:sldId id="422" r:id="rId56"/>
    <p:sldId id="423" r:id="rId57"/>
    <p:sldId id="424" r:id="rId58"/>
    <p:sldId id="466" r:id="rId59"/>
    <p:sldId id="425" r:id="rId60"/>
    <p:sldId id="469" r:id="rId61"/>
    <p:sldId id="429" r:id="rId62"/>
    <p:sldId id="470" r:id="rId63"/>
    <p:sldId id="426" r:id="rId64"/>
    <p:sldId id="467" r:id="rId65"/>
    <p:sldId id="427" r:id="rId66"/>
    <p:sldId id="428" r:id="rId67"/>
    <p:sldId id="468" r:id="rId68"/>
    <p:sldId id="430" r:id="rId69"/>
    <p:sldId id="431" r:id="rId70"/>
    <p:sldId id="475" r:id="rId71"/>
    <p:sldId id="474" r:id="rId7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B78D"/>
    <a:srgbClr val="0261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7C3F23-C80C-47AA-A1D6-869D1422228D}" v="294" dt="2026-03-15T23:00:48.281"/>
    <p1510:client id="{40C30D23-F7F2-4240-B9C4-49C2698DA38A}" v="4" dt="2026-03-16T06:42:21.7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570" autoAdjust="0"/>
  </p:normalViewPr>
  <p:slideViewPr>
    <p:cSldViewPr snapToGrid="0" snapToObjects="1">
      <p:cViewPr varScale="1">
        <p:scale>
          <a:sx n="60" d="100"/>
          <a:sy n="60" d="100"/>
        </p:scale>
        <p:origin x="103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79" Type="http://schemas.microsoft.com/office/2015/10/relationships/revisionInfo" Target="revisionInfo.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ntosh Sagar - Saankhyaa Legal" userId="cc167e61-9421-46e1-bed2-f0b335df38de" providerId="ADAL" clId="{8D773D3C-1E96-4113-844B-546AE3CC3F70}"/>
    <pc:docChg chg="undo custSel modSld">
      <pc:chgData name="Santosh Sagar - Saankhyaa Legal" userId="cc167e61-9421-46e1-bed2-f0b335df38de" providerId="ADAL" clId="{8D773D3C-1E96-4113-844B-546AE3CC3F70}" dt="2026-03-16T06:44:57.243" v="12" actId="14100"/>
      <pc:docMkLst>
        <pc:docMk/>
      </pc:docMkLst>
      <pc:sldChg chg="modSp mod">
        <pc:chgData name="Santosh Sagar - Saankhyaa Legal" userId="cc167e61-9421-46e1-bed2-f0b335df38de" providerId="ADAL" clId="{8D773D3C-1E96-4113-844B-546AE3CC3F70}" dt="2026-03-16T06:44:57.243" v="12" actId="14100"/>
        <pc:sldMkLst>
          <pc:docMk/>
          <pc:sldMk cId="0" sldId="256"/>
        </pc:sldMkLst>
        <pc:spChg chg="mod">
          <ac:chgData name="Santosh Sagar - Saankhyaa Legal" userId="cc167e61-9421-46e1-bed2-f0b335df38de" providerId="ADAL" clId="{8D773D3C-1E96-4113-844B-546AE3CC3F70}" dt="2026-03-16T06:44:28.102" v="9" actId="122"/>
          <ac:spMkLst>
            <pc:docMk/>
            <pc:sldMk cId="0" sldId="256"/>
            <ac:spMk id="2" creationId="{00000000-0000-0000-0000-000000000000}"/>
          </ac:spMkLst>
        </pc:spChg>
        <pc:spChg chg="mod">
          <ac:chgData name="Santosh Sagar - Saankhyaa Legal" userId="cc167e61-9421-46e1-bed2-f0b335df38de" providerId="ADAL" clId="{8D773D3C-1E96-4113-844B-546AE3CC3F70}" dt="2026-03-16T06:44:57.243" v="12" actId="14100"/>
          <ac:spMkLst>
            <pc:docMk/>
            <pc:sldMk cId="0" sldId="256"/>
            <ac:spMk id="4" creationId="{00000000-0000-0000-0000-000000000000}"/>
          </ac:spMkLst>
        </pc:spChg>
      </pc:sldChg>
      <pc:sldChg chg="addAnim delAnim modAnim">
        <pc:chgData name="Santosh Sagar - Saankhyaa Legal" userId="cc167e61-9421-46e1-bed2-f0b335df38de" providerId="ADAL" clId="{8D773D3C-1E96-4113-844B-546AE3CC3F70}" dt="2026-03-16T06:40:24.129" v="1"/>
        <pc:sldMkLst>
          <pc:docMk/>
          <pc:sldMk cId="1617483812" sldId="442"/>
        </pc:sldMkLst>
      </pc:sldChg>
      <pc:sldChg chg="addAnim delAnim modAnim">
        <pc:chgData name="Santosh Sagar - Saankhyaa Legal" userId="cc167e61-9421-46e1-bed2-f0b335df38de" providerId="ADAL" clId="{8D773D3C-1E96-4113-844B-546AE3CC3F70}" dt="2026-03-16T06:41:01.100" v="3"/>
        <pc:sldMkLst>
          <pc:docMk/>
          <pc:sldMk cId="414011449" sldId="449"/>
        </pc:sldMkLst>
      </pc:sldChg>
      <pc:sldChg chg="addAnim delAnim modAnim">
        <pc:chgData name="Santosh Sagar - Saankhyaa Legal" userId="cc167e61-9421-46e1-bed2-f0b335df38de" providerId="ADAL" clId="{8D773D3C-1E96-4113-844B-546AE3CC3F70}" dt="2026-03-16T06:41:36.368" v="5"/>
        <pc:sldMkLst>
          <pc:docMk/>
          <pc:sldMk cId="2865395675" sldId="458"/>
        </pc:sldMkLst>
      </pc:sldChg>
      <pc:sldChg chg="addAnim delAnim modAnim">
        <pc:chgData name="Santosh Sagar - Saankhyaa Legal" userId="cc167e61-9421-46e1-bed2-f0b335df38de" providerId="ADAL" clId="{8D773D3C-1E96-4113-844B-546AE3CC3F70}" dt="2026-03-16T06:42:31.502" v="7"/>
        <pc:sldMkLst>
          <pc:docMk/>
          <pc:sldMk cId="3604407026" sldId="46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EAEC51-D17E-4C5E-81C5-C224ADD0F520}" type="doc">
      <dgm:prSet loTypeId="urn:microsoft.com/office/officeart/2005/8/layout/hProcess9" loCatId="process" qsTypeId="urn:microsoft.com/office/officeart/2005/8/quickstyle/simple1" qsCatId="simple" csTypeId="urn:microsoft.com/office/officeart/2005/8/colors/accent1_2" csCatId="accent1" phldr="1"/>
      <dgm:spPr/>
      <dgm:t>
        <a:bodyPr/>
        <a:lstStyle/>
        <a:p>
          <a:endParaRPr lang="en-IN"/>
        </a:p>
      </dgm:t>
    </dgm:pt>
    <dgm:pt modelId="{F23267F5-A0DE-4804-9994-18007575200C}">
      <dgm:prSet phldrT="[Text]" custT="1"/>
      <dgm:spPr>
        <a:solidFill>
          <a:srgbClr val="026163"/>
        </a:solidFill>
      </dgm:spPr>
      <dgm:t>
        <a:bodyPr/>
        <a:lstStyle/>
        <a:p>
          <a:pPr>
            <a:buSzPct val="100000"/>
            <a:buFont typeface="Wingdings" panose="05000000000000000000" pitchFamily="2" charset="2"/>
            <a:buChar char="ü"/>
          </a:pPr>
          <a:r>
            <a:rPr lang="en-IN" sz="1700" b="1" noProof="0" dirty="0">
              <a:solidFill>
                <a:srgbClr val="D2B78D"/>
              </a:solidFill>
              <a:latin typeface="Montserrat" panose="00000500000000000000" pitchFamily="2" charset="0"/>
            </a:rPr>
            <a:t>Adjudicating Authority</a:t>
          </a:r>
          <a:endParaRPr lang="en-IN" sz="1700" b="1" dirty="0">
            <a:solidFill>
              <a:srgbClr val="D2B78D"/>
            </a:solidFill>
            <a:latin typeface="Montserrat" panose="00000500000000000000" pitchFamily="2" charset="0"/>
          </a:endParaRPr>
        </a:p>
      </dgm:t>
    </dgm:pt>
    <dgm:pt modelId="{879473EC-DDFF-4078-9CFA-05239AC2566D}" type="parTrans" cxnId="{B1FA560B-0031-44E6-9D9E-D9476C690AB4}">
      <dgm:prSet/>
      <dgm:spPr/>
      <dgm:t>
        <a:bodyPr/>
        <a:lstStyle/>
        <a:p>
          <a:endParaRPr lang="en-IN"/>
        </a:p>
      </dgm:t>
    </dgm:pt>
    <dgm:pt modelId="{F655FF24-78AB-44C7-BD12-C7CB74AC0261}" type="sibTrans" cxnId="{B1FA560B-0031-44E6-9D9E-D9476C690AB4}">
      <dgm:prSet/>
      <dgm:spPr/>
      <dgm:t>
        <a:bodyPr/>
        <a:lstStyle/>
        <a:p>
          <a:endParaRPr lang="en-IN"/>
        </a:p>
      </dgm:t>
    </dgm:pt>
    <dgm:pt modelId="{115BB5CF-55E3-4A89-BC77-656F125D979D}">
      <dgm:prSet phldrT="[Text]" custT="1"/>
      <dgm:spPr>
        <a:solidFill>
          <a:srgbClr val="026163"/>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Special Director (Appeals)</a:t>
          </a:r>
          <a:endParaRPr lang="en-IN" sz="1700" b="1" kern="1200" dirty="0">
            <a:solidFill>
              <a:srgbClr val="D2B78D"/>
            </a:solidFill>
            <a:latin typeface="Montserrat" panose="00000500000000000000" pitchFamily="2" charset="0"/>
            <a:ea typeface="+mn-ea"/>
            <a:cs typeface="+mn-cs"/>
          </a:endParaRPr>
        </a:p>
      </dgm:t>
    </dgm:pt>
    <dgm:pt modelId="{27186177-6C52-4EE2-BFF0-06E13AB077C1}" type="parTrans" cxnId="{2FE9FF84-DF19-41EC-A217-550E7023A509}">
      <dgm:prSet/>
      <dgm:spPr/>
      <dgm:t>
        <a:bodyPr/>
        <a:lstStyle/>
        <a:p>
          <a:endParaRPr lang="en-IN"/>
        </a:p>
      </dgm:t>
    </dgm:pt>
    <dgm:pt modelId="{E83DE0C8-BE91-415C-9C50-5C91A60D4A71}" type="sibTrans" cxnId="{2FE9FF84-DF19-41EC-A217-550E7023A509}">
      <dgm:prSet/>
      <dgm:spPr/>
      <dgm:t>
        <a:bodyPr/>
        <a:lstStyle/>
        <a:p>
          <a:endParaRPr lang="en-IN"/>
        </a:p>
      </dgm:t>
    </dgm:pt>
    <dgm:pt modelId="{D27BDE0F-C07B-4B2F-8315-2019C364FA80}">
      <dgm:prSet phldrT="[Text]" custT="1"/>
      <dgm:spPr>
        <a:solidFill>
          <a:srgbClr val="026163"/>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ATFE, New Delhi</a:t>
          </a:r>
          <a:endParaRPr lang="en-IN" sz="1700" b="1" kern="1200" dirty="0">
            <a:solidFill>
              <a:srgbClr val="D2B78D"/>
            </a:solidFill>
            <a:latin typeface="Montserrat" panose="00000500000000000000" pitchFamily="2" charset="0"/>
            <a:ea typeface="+mn-ea"/>
            <a:cs typeface="+mn-cs"/>
          </a:endParaRPr>
        </a:p>
      </dgm:t>
    </dgm:pt>
    <dgm:pt modelId="{35D4C2A2-6FF5-45AA-99FD-96E268A6024D}" type="parTrans" cxnId="{D55832FF-FE26-41E6-BAD3-3F1AA8D6F123}">
      <dgm:prSet/>
      <dgm:spPr/>
      <dgm:t>
        <a:bodyPr/>
        <a:lstStyle/>
        <a:p>
          <a:endParaRPr lang="en-IN"/>
        </a:p>
      </dgm:t>
    </dgm:pt>
    <dgm:pt modelId="{EFA3D169-AD2F-4F0D-872F-4D28FC40F7B5}" type="sibTrans" cxnId="{D55832FF-FE26-41E6-BAD3-3F1AA8D6F123}">
      <dgm:prSet/>
      <dgm:spPr/>
      <dgm:t>
        <a:bodyPr/>
        <a:lstStyle/>
        <a:p>
          <a:endParaRPr lang="en-IN"/>
        </a:p>
      </dgm:t>
    </dgm:pt>
    <dgm:pt modelId="{4A00E7C8-C9E7-4342-ACE0-1D689EAF9D37}">
      <dgm:prSet phldrT="[Text]" custT="1"/>
      <dgm:spPr>
        <a:solidFill>
          <a:srgbClr val="026163"/>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High Court</a:t>
          </a:r>
          <a:endParaRPr lang="en-IN" sz="1700" b="1" kern="1200" dirty="0">
            <a:solidFill>
              <a:srgbClr val="D2B78D"/>
            </a:solidFill>
            <a:latin typeface="Montserrat" panose="00000500000000000000" pitchFamily="2" charset="0"/>
            <a:ea typeface="+mn-ea"/>
            <a:cs typeface="+mn-cs"/>
          </a:endParaRPr>
        </a:p>
      </dgm:t>
    </dgm:pt>
    <dgm:pt modelId="{7E6B8627-8141-48C8-BC2E-D825DE8F28A9}" type="parTrans" cxnId="{C9DBDA1C-EE0B-4DED-88CF-1C7AFF6B4A72}">
      <dgm:prSet/>
      <dgm:spPr/>
      <dgm:t>
        <a:bodyPr/>
        <a:lstStyle/>
        <a:p>
          <a:endParaRPr lang="en-IN"/>
        </a:p>
      </dgm:t>
    </dgm:pt>
    <dgm:pt modelId="{3B9CB34A-3D4D-4746-BC2E-39F6758186D3}" type="sibTrans" cxnId="{C9DBDA1C-EE0B-4DED-88CF-1C7AFF6B4A72}">
      <dgm:prSet/>
      <dgm:spPr/>
      <dgm:t>
        <a:bodyPr/>
        <a:lstStyle/>
        <a:p>
          <a:endParaRPr lang="en-IN"/>
        </a:p>
      </dgm:t>
    </dgm:pt>
    <dgm:pt modelId="{5409B01D-5B07-4B7D-873C-B0B86C3066B2}">
      <dgm:prSet phldrT="[Text]" custT="1"/>
      <dgm:spPr>
        <a:solidFill>
          <a:srgbClr val="026163"/>
        </a:solidFill>
        <a:ln w="12700" cap="flat" cmpd="sng" algn="ctr">
          <a:solidFill>
            <a:prstClr val="white">
              <a:hueOff val="0"/>
              <a:satOff val="0"/>
              <a:lumOff val="0"/>
              <a:alphaOff val="0"/>
            </a:prstClr>
          </a:solidFill>
          <a:prstDash val="solid"/>
          <a:miter lim="800000"/>
        </a:ln>
        <a:effectLst/>
      </dgm:spPr>
      <dgm:t>
        <a:bodyPr spcFirstLastPara="0" vert="horz" wrap="square" lIns="64770" tIns="64770" rIns="64770" bIns="64770" numCol="1" spcCol="1270" anchor="ctr" anchorCtr="0"/>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Supreme Court </a:t>
          </a:r>
          <a:br>
            <a:rPr lang="en-IN" sz="1700" b="1" kern="1200" noProof="0" dirty="0">
              <a:solidFill>
                <a:srgbClr val="D2B78D"/>
              </a:solidFill>
              <a:latin typeface="Montserrat" panose="00000500000000000000" pitchFamily="2" charset="0"/>
              <a:ea typeface="+mn-ea"/>
              <a:cs typeface="+mn-cs"/>
            </a:rPr>
          </a:br>
          <a:r>
            <a:rPr lang="en-IN" sz="1700" b="1" kern="1200" noProof="0" dirty="0">
              <a:solidFill>
                <a:srgbClr val="D2B78D"/>
              </a:solidFill>
              <a:latin typeface="Montserrat" panose="00000500000000000000" pitchFamily="2" charset="0"/>
              <a:ea typeface="+mn-ea"/>
              <a:cs typeface="+mn-cs"/>
            </a:rPr>
            <a:t>(SLP)</a:t>
          </a:r>
          <a:endParaRPr lang="en-IN" sz="1700" b="1" kern="1200" dirty="0">
            <a:solidFill>
              <a:srgbClr val="D2B78D"/>
            </a:solidFill>
            <a:latin typeface="Montserrat" panose="00000500000000000000" pitchFamily="2" charset="0"/>
            <a:ea typeface="+mn-ea"/>
            <a:cs typeface="+mn-cs"/>
          </a:endParaRPr>
        </a:p>
      </dgm:t>
    </dgm:pt>
    <dgm:pt modelId="{E191AD68-2534-4833-8485-4758588EC419}" type="parTrans" cxnId="{D11FFD22-C436-4535-A1F6-62351D43D4E5}">
      <dgm:prSet/>
      <dgm:spPr/>
      <dgm:t>
        <a:bodyPr/>
        <a:lstStyle/>
        <a:p>
          <a:endParaRPr lang="en-IN"/>
        </a:p>
      </dgm:t>
    </dgm:pt>
    <dgm:pt modelId="{B1F1E960-2B47-4B13-8AD3-1BCE19AFD2D9}" type="sibTrans" cxnId="{D11FFD22-C436-4535-A1F6-62351D43D4E5}">
      <dgm:prSet/>
      <dgm:spPr/>
      <dgm:t>
        <a:bodyPr/>
        <a:lstStyle/>
        <a:p>
          <a:endParaRPr lang="en-IN"/>
        </a:p>
      </dgm:t>
    </dgm:pt>
    <dgm:pt modelId="{038B6DC2-1D68-4E32-8C8D-8A9584DDAE04}" type="pres">
      <dgm:prSet presAssocID="{14EAEC51-D17E-4C5E-81C5-C224ADD0F520}" presName="CompostProcess" presStyleCnt="0">
        <dgm:presLayoutVars>
          <dgm:dir/>
          <dgm:resizeHandles val="exact"/>
        </dgm:presLayoutVars>
      </dgm:prSet>
      <dgm:spPr/>
    </dgm:pt>
    <dgm:pt modelId="{41C0ECC4-CA99-43ED-A90F-978A9FC77A1D}" type="pres">
      <dgm:prSet presAssocID="{14EAEC51-D17E-4C5E-81C5-C224ADD0F520}" presName="arrow" presStyleLbl="bgShp" presStyleIdx="0" presStyleCnt="1" custScaleX="117647" custLinFactNeighborX="-107"/>
      <dgm:spPr/>
    </dgm:pt>
    <dgm:pt modelId="{41044263-1FFB-4522-B732-5AF780196640}" type="pres">
      <dgm:prSet presAssocID="{14EAEC51-D17E-4C5E-81C5-C224ADD0F520}" presName="linearProcess" presStyleCnt="0"/>
      <dgm:spPr/>
    </dgm:pt>
    <dgm:pt modelId="{37E02BBD-0736-4A3B-ADA9-E35E03800515}" type="pres">
      <dgm:prSet presAssocID="{F23267F5-A0DE-4804-9994-18007575200C}" presName="textNode" presStyleLbl="node1" presStyleIdx="0" presStyleCnt="5">
        <dgm:presLayoutVars>
          <dgm:bulletEnabled val="1"/>
        </dgm:presLayoutVars>
      </dgm:prSet>
      <dgm:spPr/>
    </dgm:pt>
    <dgm:pt modelId="{B4D5D5FF-8087-43C9-AE7F-002BB9EF04B1}" type="pres">
      <dgm:prSet presAssocID="{F655FF24-78AB-44C7-BD12-C7CB74AC0261}" presName="sibTrans" presStyleCnt="0"/>
      <dgm:spPr/>
    </dgm:pt>
    <dgm:pt modelId="{BEB6D166-200C-40E7-81E7-7E2F78ED0B84}" type="pres">
      <dgm:prSet presAssocID="{115BB5CF-55E3-4A89-BC77-656F125D979D}" presName="textNode" presStyleLbl="node1" presStyleIdx="1" presStyleCnt="5">
        <dgm:presLayoutVars>
          <dgm:bulletEnabled val="1"/>
        </dgm:presLayoutVars>
      </dgm:prSet>
      <dgm:spPr>
        <a:xfrm>
          <a:off x="2189644" y="1050303"/>
          <a:ext cx="1874169" cy="1400404"/>
        </a:xfrm>
        <a:prstGeom prst="roundRect">
          <a:avLst/>
        </a:prstGeom>
      </dgm:spPr>
    </dgm:pt>
    <dgm:pt modelId="{EF1967D0-6179-4FE5-8A1C-AF340FB34B34}" type="pres">
      <dgm:prSet presAssocID="{E83DE0C8-BE91-415C-9C50-5C91A60D4A71}" presName="sibTrans" presStyleCnt="0"/>
      <dgm:spPr/>
    </dgm:pt>
    <dgm:pt modelId="{195B161E-7E0A-4EE5-A227-2B2803C262C2}" type="pres">
      <dgm:prSet presAssocID="{D27BDE0F-C07B-4B2F-8315-2019C364FA80}" presName="textNode" presStyleLbl="node1" presStyleIdx="2" presStyleCnt="5">
        <dgm:presLayoutVars>
          <dgm:bulletEnabled val="1"/>
        </dgm:presLayoutVars>
      </dgm:prSet>
      <dgm:spPr>
        <a:xfrm>
          <a:off x="4376175" y="1050303"/>
          <a:ext cx="1874169" cy="1400404"/>
        </a:xfrm>
        <a:prstGeom prst="roundRect">
          <a:avLst/>
        </a:prstGeom>
      </dgm:spPr>
    </dgm:pt>
    <dgm:pt modelId="{E30E3712-19CF-4D07-AF34-09DFC316857A}" type="pres">
      <dgm:prSet presAssocID="{EFA3D169-AD2F-4F0D-872F-4D28FC40F7B5}" presName="sibTrans" presStyleCnt="0"/>
      <dgm:spPr/>
    </dgm:pt>
    <dgm:pt modelId="{2054A11B-9DB5-4B7A-B7F4-9887EEEEFE8E}" type="pres">
      <dgm:prSet presAssocID="{4A00E7C8-C9E7-4342-ACE0-1D689EAF9D37}" presName="textNode" presStyleLbl="node1" presStyleIdx="3" presStyleCnt="5">
        <dgm:presLayoutVars>
          <dgm:bulletEnabled val="1"/>
        </dgm:presLayoutVars>
      </dgm:prSet>
      <dgm:spPr>
        <a:xfrm>
          <a:off x="6562706" y="1050303"/>
          <a:ext cx="1874169" cy="1400404"/>
        </a:xfrm>
        <a:prstGeom prst="roundRect">
          <a:avLst/>
        </a:prstGeom>
      </dgm:spPr>
    </dgm:pt>
    <dgm:pt modelId="{826FF30C-0EA8-4AFA-8D2C-595273D3F31C}" type="pres">
      <dgm:prSet presAssocID="{3B9CB34A-3D4D-4746-BC2E-39F6758186D3}" presName="sibTrans" presStyleCnt="0"/>
      <dgm:spPr/>
    </dgm:pt>
    <dgm:pt modelId="{58645BEF-148F-4F13-823D-9275BF878BF4}" type="pres">
      <dgm:prSet presAssocID="{5409B01D-5B07-4B7D-873C-B0B86C3066B2}" presName="textNode" presStyleLbl="node1" presStyleIdx="4" presStyleCnt="5">
        <dgm:presLayoutVars>
          <dgm:bulletEnabled val="1"/>
        </dgm:presLayoutVars>
      </dgm:prSet>
      <dgm:spPr>
        <a:xfrm>
          <a:off x="8749238" y="1050303"/>
          <a:ext cx="1874169" cy="1400404"/>
        </a:xfrm>
        <a:prstGeom prst="roundRect">
          <a:avLst/>
        </a:prstGeom>
      </dgm:spPr>
    </dgm:pt>
  </dgm:ptLst>
  <dgm:cxnLst>
    <dgm:cxn modelId="{B1FA560B-0031-44E6-9D9E-D9476C690AB4}" srcId="{14EAEC51-D17E-4C5E-81C5-C224ADD0F520}" destId="{F23267F5-A0DE-4804-9994-18007575200C}" srcOrd="0" destOrd="0" parTransId="{879473EC-DDFF-4078-9CFA-05239AC2566D}" sibTransId="{F655FF24-78AB-44C7-BD12-C7CB74AC0261}"/>
    <dgm:cxn modelId="{644D7B0D-97D0-462E-9C4A-28C00D3C559C}" type="presOf" srcId="{5409B01D-5B07-4B7D-873C-B0B86C3066B2}" destId="{58645BEF-148F-4F13-823D-9275BF878BF4}" srcOrd="0" destOrd="0" presId="urn:microsoft.com/office/officeart/2005/8/layout/hProcess9"/>
    <dgm:cxn modelId="{C9DBDA1C-EE0B-4DED-88CF-1C7AFF6B4A72}" srcId="{14EAEC51-D17E-4C5E-81C5-C224ADD0F520}" destId="{4A00E7C8-C9E7-4342-ACE0-1D689EAF9D37}" srcOrd="3" destOrd="0" parTransId="{7E6B8627-8141-48C8-BC2E-D825DE8F28A9}" sibTransId="{3B9CB34A-3D4D-4746-BC2E-39F6758186D3}"/>
    <dgm:cxn modelId="{D6DEE91E-5926-432F-942B-48F251F4E3D0}" type="presOf" srcId="{14EAEC51-D17E-4C5E-81C5-C224ADD0F520}" destId="{038B6DC2-1D68-4E32-8C8D-8A9584DDAE04}" srcOrd="0" destOrd="0" presId="urn:microsoft.com/office/officeart/2005/8/layout/hProcess9"/>
    <dgm:cxn modelId="{D11FFD22-C436-4535-A1F6-62351D43D4E5}" srcId="{14EAEC51-D17E-4C5E-81C5-C224ADD0F520}" destId="{5409B01D-5B07-4B7D-873C-B0B86C3066B2}" srcOrd="4" destOrd="0" parTransId="{E191AD68-2534-4833-8485-4758588EC419}" sibTransId="{B1F1E960-2B47-4B13-8AD3-1BCE19AFD2D9}"/>
    <dgm:cxn modelId="{C709F127-E81E-4993-9E36-CB77F5A1620A}" type="presOf" srcId="{F23267F5-A0DE-4804-9994-18007575200C}" destId="{37E02BBD-0736-4A3B-ADA9-E35E03800515}" srcOrd="0" destOrd="0" presId="urn:microsoft.com/office/officeart/2005/8/layout/hProcess9"/>
    <dgm:cxn modelId="{0EEFBD75-DD15-4A0E-B865-863315EA4CEF}" type="presOf" srcId="{115BB5CF-55E3-4A89-BC77-656F125D979D}" destId="{BEB6D166-200C-40E7-81E7-7E2F78ED0B84}" srcOrd="0" destOrd="0" presId="urn:microsoft.com/office/officeart/2005/8/layout/hProcess9"/>
    <dgm:cxn modelId="{99B24A78-1D49-4670-B777-F62D442F1D49}" type="presOf" srcId="{D27BDE0F-C07B-4B2F-8315-2019C364FA80}" destId="{195B161E-7E0A-4EE5-A227-2B2803C262C2}" srcOrd="0" destOrd="0" presId="urn:microsoft.com/office/officeart/2005/8/layout/hProcess9"/>
    <dgm:cxn modelId="{2FE9FF84-DF19-41EC-A217-550E7023A509}" srcId="{14EAEC51-D17E-4C5E-81C5-C224ADD0F520}" destId="{115BB5CF-55E3-4A89-BC77-656F125D979D}" srcOrd="1" destOrd="0" parTransId="{27186177-6C52-4EE2-BFF0-06E13AB077C1}" sibTransId="{E83DE0C8-BE91-415C-9C50-5C91A60D4A71}"/>
    <dgm:cxn modelId="{E10E65FE-E717-461B-A5E5-C86DE7242B63}" type="presOf" srcId="{4A00E7C8-C9E7-4342-ACE0-1D689EAF9D37}" destId="{2054A11B-9DB5-4B7A-B7F4-9887EEEEFE8E}" srcOrd="0" destOrd="0" presId="urn:microsoft.com/office/officeart/2005/8/layout/hProcess9"/>
    <dgm:cxn modelId="{D55832FF-FE26-41E6-BAD3-3F1AA8D6F123}" srcId="{14EAEC51-D17E-4C5E-81C5-C224ADD0F520}" destId="{D27BDE0F-C07B-4B2F-8315-2019C364FA80}" srcOrd="2" destOrd="0" parTransId="{35D4C2A2-6FF5-45AA-99FD-96E268A6024D}" sibTransId="{EFA3D169-AD2F-4F0D-872F-4D28FC40F7B5}"/>
    <dgm:cxn modelId="{847B697A-2B0E-4B38-9D9B-96C6C319D078}" type="presParOf" srcId="{038B6DC2-1D68-4E32-8C8D-8A9584DDAE04}" destId="{41C0ECC4-CA99-43ED-A90F-978A9FC77A1D}" srcOrd="0" destOrd="0" presId="urn:microsoft.com/office/officeart/2005/8/layout/hProcess9"/>
    <dgm:cxn modelId="{F683ACB4-22C5-44CE-8223-40E533F45BAD}" type="presParOf" srcId="{038B6DC2-1D68-4E32-8C8D-8A9584DDAE04}" destId="{41044263-1FFB-4522-B732-5AF780196640}" srcOrd="1" destOrd="0" presId="urn:microsoft.com/office/officeart/2005/8/layout/hProcess9"/>
    <dgm:cxn modelId="{6FBCA908-7147-4582-BA91-133C14AEE6B9}" type="presParOf" srcId="{41044263-1FFB-4522-B732-5AF780196640}" destId="{37E02BBD-0736-4A3B-ADA9-E35E03800515}" srcOrd="0" destOrd="0" presId="urn:microsoft.com/office/officeart/2005/8/layout/hProcess9"/>
    <dgm:cxn modelId="{8A5D6CBB-4384-4DBE-BCBF-8B87BE312F52}" type="presParOf" srcId="{41044263-1FFB-4522-B732-5AF780196640}" destId="{B4D5D5FF-8087-43C9-AE7F-002BB9EF04B1}" srcOrd="1" destOrd="0" presId="urn:microsoft.com/office/officeart/2005/8/layout/hProcess9"/>
    <dgm:cxn modelId="{C32AF313-7151-48B7-B77B-3240E282CC26}" type="presParOf" srcId="{41044263-1FFB-4522-B732-5AF780196640}" destId="{BEB6D166-200C-40E7-81E7-7E2F78ED0B84}" srcOrd="2" destOrd="0" presId="urn:microsoft.com/office/officeart/2005/8/layout/hProcess9"/>
    <dgm:cxn modelId="{C2EB55A1-9F83-4586-8581-C32423CECBFF}" type="presParOf" srcId="{41044263-1FFB-4522-B732-5AF780196640}" destId="{EF1967D0-6179-4FE5-8A1C-AF340FB34B34}" srcOrd="3" destOrd="0" presId="urn:microsoft.com/office/officeart/2005/8/layout/hProcess9"/>
    <dgm:cxn modelId="{1EEB372A-193F-4898-B4EC-4058C38C0CB4}" type="presParOf" srcId="{41044263-1FFB-4522-B732-5AF780196640}" destId="{195B161E-7E0A-4EE5-A227-2B2803C262C2}" srcOrd="4" destOrd="0" presId="urn:microsoft.com/office/officeart/2005/8/layout/hProcess9"/>
    <dgm:cxn modelId="{E772D81A-4842-47C0-9DBE-EB3C701D43F1}" type="presParOf" srcId="{41044263-1FFB-4522-B732-5AF780196640}" destId="{E30E3712-19CF-4D07-AF34-09DFC316857A}" srcOrd="5" destOrd="0" presId="urn:microsoft.com/office/officeart/2005/8/layout/hProcess9"/>
    <dgm:cxn modelId="{488EA46D-EBEC-430A-82BF-FD45DD3F99CE}" type="presParOf" srcId="{41044263-1FFB-4522-B732-5AF780196640}" destId="{2054A11B-9DB5-4B7A-B7F4-9887EEEEFE8E}" srcOrd="6" destOrd="0" presId="urn:microsoft.com/office/officeart/2005/8/layout/hProcess9"/>
    <dgm:cxn modelId="{162E5FEB-AADD-424C-A4A5-ADB7A5BEFBCF}" type="presParOf" srcId="{41044263-1FFB-4522-B732-5AF780196640}" destId="{826FF30C-0EA8-4AFA-8D2C-595273D3F31C}" srcOrd="7" destOrd="0" presId="urn:microsoft.com/office/officeart/2005/8/layout/hProcess9"/>
    <dgm:cxn modelId="{2F01A543-4489-478F-9A6D-59F7F1D48B87}" type="presParOf" srcId="{41044263-1FFB-4522-B732-5AF780196640}" destId="{58645BEF-148F-4F13-823D-9275BF878BF4}"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C0ECC4-CA99-43ED-A90F-978A9FC77A1D}">
      <dsp:nvSpPr>
        <dsp:cNvPr id="0" name=""/>
        <dsp:cNvSpPr/>
      </dsp:nvSpPr>
      <dsp:spPr>
        <a:xfrm>
          <a:off x="0" y="0"/>
          <a:ext cx="10626515" cy="328221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7E02BBD-0736-4A3B-ADA9-E35E03800515}">
      <dsp:nvSpPr>
        <dsp:cNvPr id="0" name=""/>
        <dsp:cNvSpPr/>
      </dsp:nvSpPr>
      <dsp:spPr>
        <a:xfrm>
          <a:off x="3113" y="984665"/>
          <a:ext cx="1874169" cy="1312886"/>
        </a:xfrm>
        <a:prstGeom prst="roundRect">
          <a:avLst/>
        </a:prstGeom>
        <a:solidFill>
          <a:srgbClr val="026163"/>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rPr>
            <a:t>Adjudicating Authority</a:t>
          </a:r>
          <a:endParaRPr lang="en-IN" sz="1700" b="1" kern="1200" dirty="0">
            <a:solidFill>
              <a:srgbClr val="D2B78D"/>
            </a:solidFill>
            <a:latin typeface="Montserrat" panose="00000500000000000000" pitchFamily="2" charset="0"/>
          </a:endParaRPr>
        </a:p>
      </dsp:txBody>
      <dsp:txXfrm>
        <a:off x="67203" y="1048755"/>
        <a:ext cx="1745989" cy="1184706"/>
      </dsp:txXfrm>
    </dsp:sp>
    <dsp:sp modelId="{BEB6D166-200C-40E7-81E7-7E2F78ED0B84}">
      <dsp:nvSpPr>
        <dsp:cNvPr id="0" name=""/>
        <dsp:cNvSpPr/>
      </dsp:nvSpPr>
      <dsp:spPr>
        <a:xfrm>
          <a:off x="2189644" y="984665"/>
          <a:ext cx="1874169" cy="1312886"/>
        </a:xfrm>
        <a:prstGeom prst="roundRect">
          <a:avLst/>
        </a:prstGeom>
        <a:solidFill>
          <a:srgbClr val="026163"/>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Special Director (Appeals)</a:t>
          </a:r>
          <a:endParaRPr lang="en-IN" sz="1700" b="1" kern="1200" dirty="0">
            <a:solidFill>
              <a:srgbClr val="D2B78D"/>
            </a:solidFill>
            <a:latin typeface="Montserrat" panose="00000500000000000000" pitchFamily="2" charset="0"/>
            <a:ea typeface="+mn-ea"/>
            <a:cs typeface="+mn-cs"/>
          </a:endParaRPr>
        </a:p>
      </dsp:txBody>
      <dsp:txXfrm>
        <a:off x="2253734" y="1048755"/>
        <a:ext cx="1745989" cy="1184706"/>
      </dsp:txXfrm>
    </dsp:sp>
    <dsp:sp modelId="{195B161E-7E0A-4EE5-A227-2B2803C262C2}">
      <dsp:nvSpPr>
        <dsp:cNvPr id="0" name=""/>
        <dsp:cNvSpPr/>
      </dsp:nvSpPr>
      <dsp:spPr>
        <a:xfrm>
          <a:off x="4376175" y="984665"/>
          <a:ext cx="1874169" cy="1312886"/>
        </a:xfrm>
        <a:prstGeom prst="roundRect">
          <a:avLst/>
        </a:prstGeom>
        <a:solidFill>
          <a:srgbClr val="026163"/>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ATFE, New Delhi</a:t>
          </a:r>
          <a:endParaRPr lang="en-IN" sz="1700" b="1" kern="1200" dirty="0">
            <a:solidFill>
              <a:srgbClr val="D2B78D"/>
            </a:solidFill>
            <a:latin typeface="Montserrat" panose="00000500000000000000" pitchFamily="2" charset="0"/>
            <a:ea typeface="+mn-ea"/>
            <a:cs typeface="+mn-cs"/>
          </a:endParaRPr>
        </a:p>
      </dsp:txBody>
      <dsp:txXfrm>
        <a:off x="4440265" y="1048755"/>
        <a:ext cx="1745989" cy="1184706"/>
      </dsp:txXfrm>
    </dsp:sp>
    <dsp:sp modelId="{2054A11B-9DB5-4B7A-B7F4-9887EEEEFE8E}">
      <dsp:nvSpPr>
        <dsp:cNvPr id="0" name=""/>
        <dsp:cNvSpPr/>
      </dsp:nvSpPr>
      <dsp:spPr>
        <a:xfrm>
          <a:off x="6562706" y="984665"/>
          <a:ext cx="1874169" cy="1312886"/>
        </a:xfrm>
        <a:prstGeom prst="roundRect">
          <a:avLst/>
        </a:prstGeom>
        <a:solidFill>
          <a:srgbClr val="026163"/>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High Court</a:t>
          </a:r>
          <a:endParaRPr lang="en-IN" sz="1700" b="1" kern="1200" dirty="0">
            <a:solidFill>
              <a:srgbClr val="D2B78D"/>
            </a:solidFill>
            <a:latin typeface="Montserrat" panose="00000500000000000000" pitchFamily="2" charset="0"/>
            <a:ea typeface="+mn-ea"/>
            <a:cs typeface="+mn-cs"/>
          </a:endParaRPr>
        </a:p>
      </dsp:txBody>
      <dsp:txXfrm>
        <a:off x="6626796" y="1048755"/>
        <a:ext cx="1745989" cy="1184706"/>
      </dsp:txXfrm>
    </dsp:sp>
    <dsp:sp modelId="{58645BEF-148F-4F13-823D-9275BF878BF4}">
      <dsp:nvSpPr>
        <dsp:cNvPr id="0" name=""/>
        <dsp:cNvSpPr/>
      </dsp:nvSpPr>
      <dsp:spPr>
        <a:xfrm>
          <a:off x="8749238" y="984665"/>
          <a:ext cx="1874169" cy="1312886"/>
        </a:xfrm>
        <a:prstGeom prst="roundRect">
          <a:avLst/>
        </a:prstGeom>
        <a:solidFill>
          <a:srgbClr val="026163"/>
        </a:solidFill>
        <a:ln w="12700" cap="flat" cmpd="sng" algn="ctr">
          <a:solidFill>
            <a:prstClr val="white">
              <a:hueOff val="0"/>
              <a:satOff val="0"/>
              <a:lumOff val="0"/>
              <a:alphaOff val="0"/>
            </a:prst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SzPct val="100000"/>
            <a:buFont typeface="Wingdings" panose="05000000000000000000" pitchFamily="2" charset="2"/>
            <a:buNone/>
          </a:pPr>
          <a:r>
            <a:rPr lang="en-IN" sz="1700" b="1" kern="1200" noProof="0" dirty="0">
              <a:solidFill>
                <a:srgbClr val="D2B78D"/>
              </a:solidFill>
              <a:latin typeface="Montserrat" panose="00000500000000000000" pitchFamily="2" charset="0"/>
              <a:ea typeface="+mn-ea"/>
              <a:cs typeface="+mn-cs"/>
            </a:rPr>
            <a:t>Supreme Court </a:t>
          </a:r>
          <a:br>
            <a:rPr lang="en-IN" sz="1700" b="1" kern="1200" noProof="0" dirty="0">
              <a:solidFill>
                <a:srgbClr val="D2B78D"/>
              </a:solidFill>
              <a:latin typeface="Montserrat" panose="00000500000000000000" pitchFamily="2" charset="0"/>
              <a:ea typeface="+mn-ea"/>
              <a:cs typeface="+mn-cs"/>
            </a:rPr>
          </a:br>
          <a:r>
            <a:rPr lang="en-IN" sz="1700" b="1" kern="1200" noProof="0" dirty="0">
              <a:solidFill>
                <a:srgbClr val="D2B78D"/>
              </a:solidFill>
              <a:latin typeface="Montserrat" panose="00000500000000000000" pitchFamily="2" charset="0"/>
              <a:ea typeface="+mn-ea"/>
              <a:cs typeface="+mn-cs"/>
            </a:rPr>
            <a:t>(SLP)</a:t>
          </a:r>
          <a:endParaRPr lang="en-IN" sz="1700" b="1" kern="1200" dirty="0">
            <a:solidFill>
              <a:srgbClr val="D2B78D"/>
            </a:solidFill>
            <a:latin typeface="Montserrat" panose="00000500000000000000" pitchFamily="2" charset="0"/>
            <a:ea typeface="+mn-ea"/>
            <a:cs typeface="+mn-cs"/>
          </a:endParaRPr>
        </a:p>
      </dsp:txBody>
      <dsp:txXfrm>
        <a:off x="8813328" y="1048755"/>
        <a:ext cx="1745989" cy="118470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3734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noProof="0" dirty="0">
                <a:latin typeface="Montserrat" panose="00000500000000000000" pitchFamily="2" charset="0"/>
              </a:rPr>
              <a:t>Merger of companies having locked-in shareholders and swap of shares</a:t>
            </a:r>
            <a:endParaRPr lang="en-IN" sz="1200" noProof="0" dirty="0">
              <a:latin typeface="Montserrat" panose="00000500000000000000" pitchFamily="2" charset="0"/>
            </a:endParaRPr>
          </a:p>
          <a:p>
            <a:r>
              <a:rPr lang="en-IN" dirty="0"/>
              <a:t>Sale to FOCC</a:t>
            </a:r>
          </a:p>
        </p:txBody>
      </p:sp>
    </p:spTree>
    <p:extLst>
      <p:ext uri="{BB962C8B-B14F-4D97-AF65-F5344CB8AC3E}">
        <p14:creationId xmlns:p14="http://schemas.microsoft.com/office/powerpoint/2010/main" val="7103708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8600" y="1524000"/>
            <a:ext cx="7315200" cy="4114800"/>
          </a:xfrm>
          <a:prstGeom prst="rect">
            <a:avLst/>
          </a:prstGeom>
          <a:noFill/>
          <a:ln w="12700">
            <a:solidFill>
              <a:prstClr val="black"/>
            </a:solidFill>
          </a:ln>
        </p:spPr>
      </p:sp>
      <p:sp>
        <p:nvSpPr>
          <p:cNvPr id="3" name="Notes Placeholder 2"/>
          <p:cNvSpPr>
            <a:spLocks noGrp="1"/>
          </p:cNvSpPr>
          <p:nvPr>
            <p:ph type="body" idx="1"/>
          </p:nvPr>
        </p:nvSpPr>
        <p:spPr>
          <a:xfrm>
            <a:off x="685800" y="5867400"/>
            <a:ext cx="5486400" cy="4800600"/>
          </a:xfrm>
          <a:prstGeom prst="rect">
            <a:avLst/>
          </a:prstGeom>
        </p:spPr>
        <p:txBody>
          <a:bodyPr/>
          <a:lstStyle/>
          <a:p>
            <a:endParaRPr lang="en-IN" dirty="0"/>
          </a:p>
        </p:txBody>
      </p:sp>
    </p:spTree>
    <p:extLst>
      <p:ext uri="{BB962C8B-B14F-4D97-AF65-F5344CB8AC3E}">
        <p14:creationId xmlns:p14="http://schemas.microsoft.com/office/powerpoint/2010/main" val="3210289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AANKHYAA_MASTER">
    <p:bg>
      <p:bgPr>
        <a:solidFill>
          <a:srgbClr val="FFFFFF"/>
        </a:solidFill>
        <a:effectLst/>
      </p:bgPr>
    </p:bg>
    <p:spTree>
      <p:nvGrpSpPr>
        <p:cNvPr id="1" name=""/>
        <p:cNvGrpSpPr/>
        <p:nvPr/>
      </p:nvGrpSpPr>
      <p:grpSpPr>
        <a:xfrm>
          <a:off x="0" y="0"/>
          <a:ext cx="0" cy="0"/>
          <a:chOff x="0" y="0"/>
          <a:chExt cx="0" cy="0"/>
        </a:xfrm>
      </p:grpSpPr>
      <p:pic>
        <p:nvPicPr>
          <p:cNvPr id="2" name="Image 0" descr="/mnt/data/Saankhyaa_Logo_transparent.png"/>
          <p:cNvPicPr>
            <a:picLocks noChangeAspect="1"/>
          </p:cNvPicPr>
          <p:nvPr/>
        </p:nvPicPr>
        <p:blipFill>
          <a:blip r:embed="rId2">
            <a:alphaModFix amt="8000"/>
          </a:blip>
          <a:stretch>
            <a:fillRect/>
          </a:stretch>
        </p:blipFill>
        <p:spPr>
          <a:xfrm>
            <a:off x="3510236" y="685800"/>
            <a:ext cx="5171224" cy="5486400"/>
          </a:xfrm>
          <a:prstGeom prst="rect">
            <a:avLst/>
          </a:prstGeom>
        </p:spPr>
      </p:pic>
      <p:pic>
        <p:nvPicPr>
          <p:cNvPr id="3" name="Image 1" descr="/mnt/data/Saankhyaa 4 resized.png"/>
          <p:cNvPicPr>
            <a:picLocks noChangeAspect="1"/>
          </p:cNvPicPr>
          <p:nvPr/>
        </p:nvPicPr>
        <p:blipFill>
          <a:blip r:embed="rId3"/>
          <a:stretch>
            <a:fillRect/>
          </a:stretch>
        </p:blipFill>
        <p:spPr>
          <a:xfrm>
            <a:off x="9765437" y="6114274"/>
            <a:ext cx="2243378" cy="560845"/>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mailto:santosh.sagar@saankhyaa.com" TargetMode="External"/><Relationship Id="rId2" Type="http://schemas.openxmlformats.org/officeDocument/2006/relationships/hyperlink" Target="http://www.saankhyaa.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548640" y="2148840"/>
            <a:ext cx="10911535" cy="914400"/>
          </a:xfrm>
          <a:prstGeom prst="rect">
            <a:avLst/>
          </a:prstGeom>
          <a:noFill/>
          <a:ln/>
        </p:spPr>
        <p:txBody>
          <a:bodyPr wrap="square" rtlCol="0" anchor="ctr"/>
          <a:lstStyle/>
          <a:p>
            <a:pPr marL="0" indent="0">
              <a:buNone/>
            </a:pPr>
            <a:r>
              <a:rPr lang="en-IN" sz="5400" b="1" noProof="0" dirty="0">
                <a:solidFill>
                  <a:srgbClr val="026163"/>
                </a:solidFill>
                <a:latin typeface="Montserrat" panose="00000500000000000000" pitchFamily="2" charset="0"/>
                <a:ea typeface="Georgia" pitchFamily="34" charset="-122"/>
                <a:cs typeface="Georgia" pitchFamily="34" charset="-120"/>
              </a:rPr>
              <a:t>FEMA in Real Estate</a:t>
            </a:r>
            <a:endParaRPr lang="en-IN" sz="5400" noProof="0" dirty="0">
              <a:latin typeface="Montserrat" panose="00000500000000000000" pitchFamily="2" charset="0"/>
            </a:endParaRPr>
          </a:p>
        </p:txBody>
      </p:sp>
      <p:sp>
        <p:nvSpPr>
          <p:cNvPr id="3" name="Text 1"/>
          <p:cNvSpPr/>
          <p:nvPr/>
        </p:nvSpPr>
        <p:spPr>
          <a:xfrm>
            <a:off x="454047" y="3344920"/>
            <a:ext cx="10911535" cy="914400"/>
          </a:xfrm>
          <a:prstGeom prst="rect">
            <a:avLst/>
          </a:prstGeom>
          <a:noFill/>
          <a:ln/>
        </p:spPr>
        <p:txBody>
          <a:bodyPr wrap="square" rtlCol="0" anchor="ctr"/>
          <a:lstStyle/>
          <a:p>
            <a:pPr marL="0" indent="0">
              <a:buNone/>
            </a:pPr>
            <a:r>
              <a:rPr lang="en-IN" sz="2800" i="1" noProof="0" dirty="0">
                <a:solidFill>
                  <a:srgbClr val="1D1D1D"/>
                </a:solidFill>
                <a:latin typeface="Montserrat" panose="00000500000000000000" pitchFamily="2" charset="0"/>
                <a:ea typeface="Calibri" pitchFamily="34" charset="-122"/>
                <a:cs typeface="Calibri" pitchFamily="34" charset="-120"/>
              </a:rPr>
              <a:t>6-Day Intensive Programme by ICAI Hyderabad</a:t>
            </a:r>
          </a:p>
          <a:p>
            <a:pPr marL="0" indent="0">
              <a:buNone/>
            </a:pPr>
            <a:r>
              <a:rPr lang="en-IN" sz="2800" i="1" noProof="0" dirty="0">
                <a:solidFill>
                  <a:srgbClr val="1D1D1D"/>
                </a:solidFill>
                <a:latin typeface="Montserrat" panose="00000500000000000000" pitchFamily="2" charset="0"/>
                <a:ea typeface="Calibri" pitchFamily="34" charset="-122"/>
                <a:cs typeface="Calibri" pitchFamily="34" charset="-120"/>
              </a:rPr>
              <a:t>Setting up Practice of Real Estate Consultancy</a:t>
            </a:r>
          </a:p>
          <a:p>
            <a:pPr marL="0" indent="0">
              <a:buNone/>
            </a:pPr>
            <a:endParaRPr lang="en-IN" i="1" noProof="0" dirty="0">
              <a:solidFill>
                <a:srgbClr val="1D1D1D"/>
              </a:solidFill>
              <a:latin typeface="Montserrat" panose="00000500000000000000" pitchFamily="2" charset="0"/>
              <a:ea typeface="Calibri" pitchFamily="34" charset="-122"/>
              <a:cs typeface="Calibri" pitchFamily="34" charset="-120"/>
            </a:endParaRPr>
          </a:p>
          <a:p>
            <a:pPr marL="0" indent="0">
              <a:buNone/>
            </a:pPr>
            <a:r>
              <a:rPr lang="en-IN" sz="2800" i="1" noProof="0" dirty="0">
                <a:solidFill>
                  <a:srgbClr val="1D1D1D"/>
                </a:solidFill>
                <a:latin typeface="Montserrat" panose="00000500000000000000" pitchFamily="2" charset="0"/>
                <a:ea typeface="Calibri" pitchFamily="34" charset="-122"/>
                <a:cs typeface="Calibri" pitchFamily="34" charset="-120"/>
              </a:rPr>
              <a:t>16</a:t>
            </a:r>
            <a:r>
              <a:rPr lang="en-IN" sz="2800" i="1" baseline="30000" noProof="0" dirty="0">
                <a:solidFill>
                  <a:srgbClr val="1D1D1D"/>
                </a:solidFill>
                <a:latin typeface="Montserrat" panose="00000500000000000000" pitchFamily="2" charset="0"/>
                <a:ea typeface="Calibri" pitchFamily="34" charset="-122"/>
                <a:cs typeface="Calibri" pitchFamily="34" charset="-120"/>
              </a:rPr>
              <a:t>th</a:t>
            </a:r>
            <a:r>
              <a:rPr lang="en-IN" sz="2800" i="1" noProof="0" dirty="0">
                <a:solidFill>
                  <a:srgbClr val="1D1D1D"/>
                </a:solidFill>
                <a:latin typeface="Montserrat" panose="00000500000000000000" pitchFamily="2" charset="0"/>
                <a:ea typeface="Calibri" pitchFamily="34" charset="-122"/>
                <a:cs typeface="Calibri" pitchFamily="34" charset="-120"/>
              </a:rPr>
              <a:t> March 2026</a:t>
            </a:r>
            <a:endParaRPr lang="en-IN" sz="2800" i="1" noProof="0" dirty="0">
              <a:latin typeface="Montserrat" panose="00000500000000000000" pitchFamily="2" charset="0"/>
            </a:endParaRPr>
          </a:p>
        </p:txBody>
      </p:sp>
      <p:sp>
        <p:nvSpPr>
          <p:cNvPr id="4" name="Shape 2"/>
          <p:cNvSpPr/>
          <p:nvPr/>
        </p:nvSpPr>
        <p:spPr>
          <a:xfrm>
            <a:off x="609600" y="4001813"/>
            <a:ext cx="8229600" cy="0"/>
          </a:xfrm>
          <a:prstGeom prst="line">
            <a:avLst/>
          </a:prstGeom>
          <a:noFill/>
          <a:ln w="38100">
            <a:solidFill>
              <a:srgbClr val="D2B78D"/>
            </a:solidFill>
            <a:prstDash val="solid"/>
          </a:ln>
        </p:spPr>
        <p:txBody>
          <a:bodyPr/>
          <a:lstStyle/>
          <a:p>
            <a:endParaRPr lang="en-IN" sz="2400" noProof="0" dirty="0">
              <a:latin typeface="Montserrat" panose="00000500000000000000" pitchFamily="2" charset="0"/>
            </a:endParaRPr>
          </a:p>
        </p:txBody>
      </p:sp>
      <p:sp>
        <p:nvSpPr>
          <p:cNvPr id="5" name="Text 1">
            <a:extLst>
              <a:ext uri="{FF2B5EF4-FFF2-40B4-BE49-F238E27FC236}">
                <a16:creationId xmlns:a16="http://schemas.microsoft.com/office/drawing/2014/main" id="{793FE2A1-C113-C15F-9E91-3D76D1D538E5}"/>
              </a:ext>
            </a:extLst>
          </p:cNvPr>
          <p:cNvSpPr/>
          <p:nvPr/>
        </p:nvSpPr>
        <p:spPr>
          <a:xfrm>
            <a:off x="3833261" y="5236143"/>
            <a:ext cx="4525478" cy="1155030"/>
          </a:xfrm>
          <a:prstGeom prst="rect">
            <a:avLst/>
          </a:prstGeom>
          <a:noFill/>
          <a:ln/>
        </p:spPr>
        <p:txBody>
          <a:bodyPr wrap="square" rtlCol="0" anchor="ctr"/>
          <a:lstStyle/>
          <a:p>
            <a:pPr marL="0" indent="0" algn="ctr">
              <a:buNone/>
            </a:pPr>
            <a:r>
              <a:rPr lang="en-IN" sz="2400" b="1" noProof="0" dirty="0">
                <a:solidFill>
                  <a:srgbClr val="1D1D1D"/>
                </a:solidFill>
                <a:latin typeface="Montserrat" panose="00000500000000000000" pitchFamily="2" charset="0"/>
                <a:ea typeface="Calibri" pitchFamily="34" charset="-122"/>
                <a:cs typeface="Calibri" pitchFamily="34" charset="-120"/>
              </a:rPr>
              <a:t>Adv. (CA) Santosh Sagar</a:t>
            </a:r>
          </a:p>
          <a:p>
            <a:pPr marL="0" indent="0" algn="ctr">
              <a:buNone/>
            </a:pPr>
            <a:r>
              <a:rPr lang="en-IN" sz="2400" noProof="0" dirty="0">
                <a:solidFill>
                  <a:srgbClr val="1D1D1D"/>
                </a:solidFill>
                <a:latin typeface="Montserrat" panose="00000500000000000000" pitchFamily="2" charset="0"/>
                <a:ea typeface="Calibri" pitchFamily="34" charset="-122"/>
                <a:cs typeface="Calibri" pitchFamily="34" charset="-120"/>
              </a:rPr>
              <a:t>Saankhyaa Legal</a:t>
            </a:r>
          </a:p>
          <a:p>
            <a:pPr marL="0" indent="0" algn="ctr">
              <a:buNone/>
            </a:pPr>
            <a:r>
              <a:rPr lang="en-IN" sz="2400" noProof="0" dirty="0">
                <a:solidFill>
                  <a:srgbClr val="1D1D1D"/>
                </a:solidFill>
                <a:latin typeface="Montserrat" panose="00000500000000000000" pitchFamily="2" charset="0"/>
                <a:ea typeface="Calibri" pitchFamily="34" charset="-122"/>
                <a:cs typeface="Calibri" pitchFamily="34" charset="-120"/>
              </a:rPr>
              <a:t>Advocates and Advisors</a:t>
            </a:r>
            <a:endParaRPr lang="en-IN" sz="2400" noProof="0" dirty="0">
              <a:latin typeface="Montserrat" panose="00000500000000000000"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Permitted and Prohibited activities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p:cNvSpPr/>
          <p:nvPr/>
        </p:nvSpPr>
        <p:spPr>
          <a:xfrm>
            <a:off x="548639" y="1230000"/>
            <a:ext cx="5436809"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PERMITTED — Not Real Estate Business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Development of townships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Construction of Residential premises</a:t>
            </a:r>
          </a:p>
          <a:p>
            <a:pPr marL="285750" indent="-285750">
              <a:lnSpc>
                <a:spcPct val="130000"/>
              </a:lnSpc>
              <a:spcBef>
                <a:spcPts val="200"/>
              </a:spcBef>
              <a:buSzPct val="100000"/>
              <a:buFont typeface="Wingdings" panose="05000000000000000000" pitchFamily="2" charset="2"/>
              <a:buChar char="ü"/>
            </a:pPr>
            <a:r>
              <a:rPr lang="en-IN" sz="1500" dirty="0">
                <a:latin typeface="Montserrat" panose="00000500000000000000" pitchFamily="2" charset="0"/>
              </a:rPr>
              <a:t>Construction of Commercial premises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Roads, Bridges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Hospitals, educational institutions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City and regional level infrastructure</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REITs registered with SEBI</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Earning rent/ income on lease of property </a:t>
            </a:r>
            <a:br>
              <a:rPr lang="en-IN" sz="1500" noProof="0" dirty="0">
                <a:latin typeface="Montserrat" panose="00000500000000000000" pitchFamily="2" charset="0"/>
              </a:rPr>
            </a:br>
            <a:r>
              <a:rPr lang="en-IN" sz="1500" noProof="0" dirty="0">
                <a:latin typeface="Montserrat" panose="00000500000000000000" pitchFamily="2" charset="0"/>
              </a:rPr>
              <a:t>(not amounting to transfer)</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Real estate broking </a:t>
            </a:r>
          </a:p>
        </p:txBody>
      </p:sp>
      <p:sp>
        <p:nvSpPr>
          <p:cNvPr id="5" name="Divider"/>
          <p:cNvSpPr/>
          <p:nvPr/>
        </p:nvSpPr>
        <p:spPr>
          <a:xfrm>
            <a:off x="6102726" y="1230000"/>
            <a:ext cx="0" cy="5200000"/>
          </a:xfrm>
          <a:prstGeom prst="line">
            <a:avLst/>
          </a:prstGeom>
          <a:noFill/>
          <a:ln w="12700">
            <a:solidFill>
              <a:srgbClr val="D2B78D"/>
            </a:solidFill>
            <a:prstDash val="dash"/>
          </a:ln>
        </p:spPr>
        <p:txBody>
          <a:bodyPr/>
          <a:lstStyle/>
          <a:p>
            <a:endParaRPr lang="en-IN" noProof="0" dirty="0"/>
          </a:p>
        </p:txBody>
      </p:sp>
      <p:sp>
        <p:nvSpPr>
          <p:cNvPr id="6" name="RightCol"/>
          <p:cNvSpPr/>
          <p:nvPr/>
        </p:nvSpPr>
        <p:spPr>
          <a:xfrm>
            <a:off x="6220000" y="1230000"/>
            <a:ext cx="5423359"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PROHIBITED — Real Estate Business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Dealing in land/ immovable property with a view to earning profit</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Construction of farmhouses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Trading in Transferable Development Rights (TDRs)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Residential completed property acquired purely for leasing</a:t>
            </a:r>
          </a:p>
          <a:p>
            <a:pPr marL="285750" indent="-285750">
              <a:lnSpc>
                <a:spcPct val="130000"/>
              </a:lnSpc>
              <a:spcBef>
                <a:spcPts val="200"/>
              </a:spcBef>
              <a:buSzPct val="100000"/>
              <a:buFont typeface="Wingdings" panose="05000000000000000000" pitchFamily="2" charset="2"/>
              <a:buChar char="ü"/>
            </a:pPr>
            <a:endParaRPr lang="en-IN" sz="1500" noProof="0" dirty="0">
              <a:latin typeface="Montserrat" panose="00000500000000000000" pitchFamily="2"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Construction Development</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a:lnSpc>
                <a:spcPct val="130000"/>
              </a:lnSpc>
              <a:spcBef>
                <a:spcPts val="200"/>
              </a:spcBef>
              <a:buSzPct val="100000"/>
            </a:pPr>
            <a:r>
              <a:rPr lang="en-US" sz="1700" b="1" noProof="0" dirty="0">
                <a:latin typeface="Montserrat" panose="00000500000000000000" pitchFamily="2" charset="0"/>
              </a:rPr>
              <a:t>Construction Development: Townships, Housing, Built-up infrastructure</a:t>
            </a:r>
          </a:p>
          <a:p>
            <a:pPr marL="285750" indent="-285750">
              <a:lnSpc>
                <a:spcPct val="130000"/>
              </a:lnSpc>
              <a:spcBef>
                <a:spcPts val="200"/>
              </a:spcBef>
              <a:buSzPct val="100000"/>
              <a:buFont typeface="Wingdings" panose="05000000000000000000" pitchFamily="2" charset="2"/>
              <a:buChar char="ü"/>
            </a:pPr>
            <a:endParaRPr lang="en-US" sz="105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u="sng" noProof="0" dirty="0">
                <a:latin typeface="Montserrat" panose="00000500000000000000" pitchFamily="2" charset="0"/>
              </a:rPr>
              <a:t>Each phase </a:t>
            </a:r>
            <a:r>
              <a:rPr lang="en-US" sz="1700" noProof="0" dirty="0">
                <a:latin typeface="Montserrat" panose="00000500000000000000" pitchFamily="2" charset="0"/>
              </a:rPr>
              <a:t>of the construction development project shall be considered as a </a:t>
            </a:r>
            <a:r>
              <a:rPr lang="en-US" sz="1700" b="1" u="sng" noProof="0" dirty="0">
                <a:latin typeface="Montserrat" panose="00000500000000000000" pitchFamily="2" charset="0"/>
              </a:rPr>
              <a:t>separate project</a:t>
            </a:r>
            <a:r>
              <a:rPr lang="en-US" sz="1700" noProof="0" dirty="0">
                <a:latin typeface="Montserrat" panose="00000500000000000000" pitchFamily="2" charset="0"/>
              </a:rPr>
              <a:t>;</a:t>
            </a:r>
          </a:p>
          <a:p>
            <a:pPr marL="285750" indent="-285750">
              <a:lnSpc>
                <a:spcPct val="130000"/>
              </a:lnSpc>
              <a:spcBef>
                <a:spcPts val="200"/>
              </a:spcBef>
              <a:buSzPct val="100000"/>
              <a:buFont typeface="Wingdings" panose="05000000000000000000" pitchFamily="2" charset="2"/>
              <a:buChar char="ü"/>
            </a:pPr>
            <a:r>
              <a:rPr lang="en-US" sz="1700" b="1" u="sng" noProof="0" dirty="0">
                <a:latin typeface="Montserrat" panose="00000500000000000000" pitchFamily="2" charset="0"/>
              </a:rPr>
              <a:t>Sale or lease</a:t>
            </a:r>
            <a:r>
              <a:rPr lang="en-US" sz="1700" noProof="0" dirty="0">
                <a:latin typeface="Montserrat" panose="00000500000000000000" pitchFamily="2" charset="0"/>
              </a:rPr>
              <a:t> of a project developed from the </a:t>
            </a:r>
            <a:r>
              <a:rPr lang="en-US" sz="1700" b="1" u="sng" noProof="0" dirty="0">
                <a:latin typeface="Montserrat" panose="00000500000000000000" pitchFamily="2" charset="0"/>
              </a:rPr>
              <a:t>greenfield stage</a:t>
            </a:r>
            <a:r>
              <a:rPr lang="en-US" sz="1700" noProof="0" dirty="0">
                <a:latin typeface="Montserrat" panose="00000500000000000000" pitchFamily="2" charset="0"/>
              </a:rPr>
              <a:t> is permissible;</a:t>
            </a: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Only ‘developed plots’ can be sold, trunk infrastructure must be in place</a:t>
            </a:r>
          </a:p>
          <a:p>
            <a:pPr marL="285750"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Project shall conform land use requirements, community amenities, common facilities etc. laid down in the Building Control Regulations, Byelaws/ Rules/ and regulations of SG/ MB/ LB.</a:t>
            </a:r>
          </a:p>
          <a:p>
            <a:pPr marL="285750"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Indian investee company shall be responsible for obtaining all necessary approvals, including those of the building or layout plans, developing internal and peripheral areas and other infrastructure facilities, payment of development, external development and other charges and complying with all other requirements as prescribed under applicable rules/ bye-Laws/ regulations of the State Government or Municipal or Local Body concerned.</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The State Government or Municipal or Local Body concerned, which approves the building or development plans, shall monitor compliance of the above conditions by the developer. </a:t>
            </a:r>
          </a:p>
          <a:p>
            <a:pPr marL="285750" indent="-285750">
              <a:lnSpc>
                <a:spcPct val="130000"/>
              </a:lnSpc>
              <a:spcBef>
                <a:spcPts val="200"/>
              </a:spcBef>
              <a:buSzPct val="100000"/>
              <a:buFont typeface="Wingdings" panose="05000000000000000000" pitchFamily="2" charset="2"/>
              <a:buChar char="ü"/>
            </a:pPr>
            <a:endParaRPr lang="en-US" sz="1700" noProof="0" dirty="0">
              <a:latin typeface="Montserrat" panose="00000500000000000000" pitchFamily="2"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302A48-5CFE-442B-9343-6CF1ACABA2BB}"/>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37EE6C31-AEDA-2623-5DE8-4F1BA378C50C}"/>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Construction Development</a:t>
            </a:r>
          </a:p>
        </p:txBody>
      </p:sp>
      <p:sp>
        <p:nvSpPr>
          <p:cNvPr id="3" name="Line">
            <a:extLst>
              <a:ext uri="{FF2B5EF4-FFF2-40B4-BE49-F238E27FC236}">
                <a16:creationId xmlns:a16="http://schemas.microsoft.com/office/drawing/2014/main" id="{2E77726F-A145-7D78-F8AF-3A4107BECC1D}"/>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1A6328D1-1F4C-F1B8-0009-C4FDAD777BB7}"/>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Lock-in: </a:t>
            </a:r>
            <a:r>
              <a:rPr lang="en-IN" sz="1700" dirty="0">
                <a:latin typeface="Montserrat" panose="00000500000000000000" pitchFamily="2" charset="0"/>
              </a:rPr>
              <a:t>3 years from each FDI tranche or project completion, whichever is earlier</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Completion: </a:t>
            </a:r>
            <a:r>
              <a:rPr lang="en-US" sz="1700" noProof="0" dirty="0">
                <a:latin typeface="Montserrat" panose="00000500000000000000" pitchFamily="2" charset="0"/>
              </a:rPr>
              <a:t>Completion of the project or after development of trunk infrastructure i.e. roads, water supply, street lighting, drainage and sewerage. </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Minimum capitalisation: </a:t>
            </a:r>
            <a:r>
              <a:rPr lang="en-IN" sz="1700" noProof="0" dirty="0">
                <a:latin typeface="Montserrat" panose="00000500000000000000" pitchFamily="2" charset="0"/>
              </a:rPr>
              <a:t>USD 10 million (wholly-owned); USD 5 million (JV with Indian partner)</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Minimum area: </a:t>
            </a:r>
            <a:r>
              <a:rPr lang="en-IN" sz="1700" noProof="0" dirty="0">
                <a:latin typeface="Montserrat" panose="00000500000000000000" pitchFamily="2" charset="0"/>
              </a:rPr>
              <a:t>10 hectares (Serviced housing plots), 50,000 sq. </a:t>
            </a:r>
            <a:r>
              <a:rPr lang="en-IN" sz="1700" noProof="0" dirty="0" err="1">
                <a:latin typeface="Montserrat" panose="00000500000000000000" pitchFamily="2" charset="0"/>
              </a:rPr>
              <a:t>mts</a:t>
            </a:r>
            <a:r>
              <a:rPr lang="en-IN" sz="1700" noProof="0" dirty="0">
                <a:latin typeface="Montserrat" panose="00000500000000000000" pitchFamily="2" charset="0"/>
              </a:rPr>
              <a:t> BUA (Const. </a:t>
            </a:r>
            <a:r>
              <a:rPr lang="en-IN" sz="1700" noProof="0" dirty="0" err="1">
                <a:latin typeface="Montserrat" panose="00000500000000000000" pitchFamily="2" charset="0"/>
              </a:rPr>
              <a:t>Dev’mnt</a:t>
            </a:r>
            <a:r>
              <a:rPr lang="en-IN" sz="1700" noProof="0" dirty="0">
                <a:latin typeface="Montserrat" panose="00000500000000000000" pitchFamily="2" charset="0"/>
              </a:rPr>
              <a:t>)</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Lock-in exemption: </a:t>
            </a:r>
            <a:r>
              <a:rPr lang="en-IN" sz="1700" noProof="0" dirty="0">
                <a:latin typeface="Montserrat" panose="00000500000000000000" pitchFamily="2" charset="0"/>
              </a:rPr>
              <a:t>Hotels, tourist resorts, hospitals, SEZs, educational institutions, old age homes, NRI investors</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Exit by Investors</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Transfer to NR permitted during lock-in, transferee subject to fresh lock-in</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Generally permissible after Lock-in period</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No restrictions on repatriation of dividends</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Sale of undeveloped plots by an Indian investee company is not permitted – irrespective of the lock-in for shareholding</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Buy-back during the lock-in period – not permitted</a:t>
            </a:r>
          </a:p>
        </p:txBody>
      </p:sp>
    </p:spTree>
    <p:extLst>
      <p:ext uri="{BB962C8B-B14F-4D97-AF65-F5344CB8AC3E}">
        <p14:creationId xmlns:p14="http://schemas.microsoft.com/office/powerpoint/2010/main" val="106703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0E4DB0-0073-B9D6-7F13-265DB22749C7}"/>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AD576CE6-4989-28B4-4B09-A73F5CA6A55E}"/>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Construction Development</a:t>
            </a:r>
          </a:p>
        </p:txBody>
      </p:sp>
      <p:sp>
        <p:nvSpPr>
          <p:cNvPr id="3" name="Line">
            <a:extLst>
              <a:ext uri="{FF2B5EF4-FFF2-40B4-BE49-F238E27FC236}">
                <a16:creationId xmlns:a16="http://schemas.microsoft.com/office/drawing/2014/main" id="{29769BEB-F461-51B9-14AE-FEE43E02687A}"/>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BC6A7DD5-71BB-7231-6CA4-8C65D7BC4DC1}"/>
              </a:ext>
            </a:extLst>
          </p:cNvPr>
          <p:cNvSpPr/>
          <p:nvPr/>
        </p:nvSpPr>
        <p:spPr>
          <a:xfrm>
            <a:off x="548640" y="1220000"/>
            <a:ext cx="11002975" cy="5200000"/>
          </a:xfrm>
          <a:prstGeom prst="rect">
            <a:avLst/>
          </a:prstGeom>
          <a:noFill/>
          <a:ln/>
        </p:spPr>
        <p:txBody>
          <a:bodyPr wrap="square" rtlCol="0" anchor="t"/>
          <a:lstStyle/>
          <a:p>
            <a:pPr>
              <a:lnSpc>
                <a:spcPct val="130000"/>
              </a:lnSpc>
              <a:spcBef>
                <a:spcPts val="200"/>
              </a:spcBef>
              <a:buSzPct val="100000"/>
            </a:pPr>
            <a:r>
              <a:rPr lang="en-US" sz="1700" b="1" noProof="0" dirty="0">
                <a:latin typeface="Montserrat" panose="00000500000000000000" pitchFamily="2" charset="0"/>
              </a:rPr>
              <a:t>Townships, Shopping Complexes and Business Centre</a:t>
            </a:r>
          </a:p>
          <a:p>
            <a:pPr marL="285750"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Investment in operating and managing existing/ completed Townships, Shopping Complexes and Business Centers</a:t>
            </a:r>
          </a:p>
          <a:p>
            <a:pPr marL="285750"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Lock-in-period of 3 years (computed tranche-wise)</a:t>
            </a:r>
          </a:p>
          <a:p>
            <a:pPr marL="285750"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Transfer of immovable property not permitted during the 3-year period (from the last tranche of investment)</a:t>
            </a:r>
          </a:p>
          <a:p>
            <a:pPr marL="285750"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Scope of </a:t>
            </a:r>
            <a:r>
              <a:rPr lang="en-US" sz="1700" b="1" dirty="0">
                <a:latin typeface="Montserrat" panose="00000500000000000000" pitchFamily="2" charset="0"/>
              </a:rPr>
              <a:t>Business Centre</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Any commercial premises</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Rental yielding properties other than SEZ and Industrial Parks</a:t>
            </a:r>
          </a:p>
          <a:p>
            <a:pPr marL="285750" indent="-285750" algn="just">
              <a:lnSpc>
                <a:spcPct val="130000"/>
              </a:lnSpc>
              <a:spcBef>
                <a:spcPts val="200"/>
              </a:spcBef>
              <a:buSzPct val="100000"/>
              <a:buFont typeface="Wingdings" panose="05000000000000000000" pitchFamily="2" charset="2"/>
              <a:buChar char="ü"/>
            </a:pPr>
            <a:endParaRPr lang="en-US" sz="1000" dirty="0">
              <a:latin typeface="Montserrat" panose="00000500000000000000" pitchFamily="2" charset="0"/>
            </a:endParaRPr>
          </a:p>
          <a:p>
            <a:pPr marL="285750" indent="-285750" algn="just">
              <a:lnSpc>
                <a:spcPct val="130000"/>
              </a:lnSpc>
              <a:spcBef>
                <a:spcPts val="200"/>
              </a:spcBef>
              <a:buSzPct val="100000"/>
              <a:buFont typeface="Wingdings" panose="05000000000000000000" pitchFamily="2" charset="2"/>
              <a:buChar char="ü"/>
            </a:pPr>
            <a:r>
              <a:rPr lang="en-US" sz="1700" b="1" dirty="0">
                <a:latin typeface="Montserrat" panose="00000500000000000000" pitchFamily="2" charset="0"/>
              </a:rPr>
              <a:t>Waiver of Lock-in Conditions</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Investment by NRIs or OCIs </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Special Economic Zones (SEZs), Industrial parks</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Hotels, Tourist Resorts</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Hospitals, </a:t>
            </a:r>
            <a:r>
              <a:rPr lang="en-US" sz="1700" noProof="0" dirty="0">
                <a:latin typeface="Montserrat" panose="00000500000000000000" pitchFamily="2" charset="0"/>
              </a:rPr>
              <a:t>Educational Institutions, Old Age Homes</a:t>
            </a:r>
            <a:endParaRPr lang="en-IN" sz="1700" noProof="0" dirty="0">
              <a:latin typeface="Montserrat" panose="00000500000000000000" pitchFamily="2" charset="0"/>
            </a:endParaRPr>
          </a:p>
        </p:txBody>
      </p:sp>
    </p:spTree>
    <p:extLst>
      <p:ext uri="{BB962C8B-B14F-4D97-AF65-F5344CB8AC3E}">
        <p14:creationId xmlns:p14="http://schemas.microsoft.com/office/powerpoint/2010/main" val="19739662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Industrial Parks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100% FDI permitted in new and operating Industrial Parks</a:t>
            </a:r>
          </a:p>
          <a:p>
            <a:pPr marL="285750"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a:t>
            </a:r>
            <a:r>
              <a:rPr lang="en-US" sz="1700" b="1" dirty="0">
                <a:latin typeface="Montserrat" panose="00000500000000000000" pitchFamily="2" charset="0"/>
              </a:rPr>
              <a:t>Industrial Park</a:t>
            </a:r>
            <a:r>
              <a:rPr lang="en-US" sz="1700" dirty="0">
                <a:latin typeface="Montserrat" panose="00000500000000000000" pitchFamily="2" charset="0"/>
              </a:rPr>
              <a:t>" is a project in which quality infrastructure in the form of </a:t>
            </a:r>
            <a:r>
              <a:rPr lang="en-US" sz="1700" b="1" u="sng" dirty="0">
                <a:latin typeface="Montserrat" panose="00000500000000000000" pitchFamily="2" charset="0"/>
              </a:rPr>
              <a:t>plots of developed land or built up space or a combination with common facilities</a:t>
            </a:r>
            <a:r>
              <a:rPr lang="en-US" sz="1700" dirty="0">
                <a:latin typeface="Montserrat" panose="00000500000000000000" pitchFamily="2" charset="0"/>
              </a:rPr>
              <a:t>, is developed and made available to all the allottee units for the purposes of </a:t>
            </a:r>
            <a:r>
              <a:rPr lang="en-US" sz="1700" b="1" u="sng" dirty="0">
                <a:latin typeface="Montserrat" panose="00000500000000000000" pitchFamily="2" charset="0"/>
              </a:rPr>
              <a:t>industrial activity</a:t>
            </a:r>
          </a:p>
          <a:p>
            <a:pPr marL="285750"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 “</a:t>
            </a:r>
            <a:r>
              <a:rPr lang="en-US" sz="1700" b="1" dirty="0">
                <a:latin typeface="Montserrat" panose="00000500000000000000" pitchFamily="2" charset="0"/>
              </a:rPr>
              <a:t>Infrastructure</a:t>
            </a:r>
            <a:r>
              <a:rPr lang="en-US" sz="1700" dirty="0">
                <a:latin typeface="Montserrat" panose="00000500000000000000" pitchFamily="2" charset="0"/>
              </a:rPr>
              <a:t>” refers to facilities required for functioning of units located in the Industrial Park and includes roads (including approach roads), railway line/ sidings including electrified railway lines and connectivity to the main railway line, water supply and sewerage, common effluent treatment facility, telecom network, generation and distribution of power, air conditioning. </a:t>
            </a:r>
          </a:p>
          <a:p>
            <a:pPr marL="285750"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a:t>
            </a:r>
            <a:r>
              <a:rPr lang="en-US" sz="1700" b="1" noProof="0" dirty="0">
                <a:latin typeface="Montserrat" panose="00000500000000000000" pitchFamily="2" charset="0"/>
              </a:rPr>
              <a:t>Common Facilities</a:t>
            </a:r>
            <a:r>
              <a:rPr lang="en-US" sz="1700" noProof="0" dirty="0">
                <a:latin typeface="Montserrat" panose="00000500000000000000" pitchFamily="2" charset="0"/>
              </a:rPr>
              <a:t>” refer to the facilities available for all the units located in the industrial park, and include facilities of power, roads (including approach roads), railway line/ sidings including electrified railway lines and connectivity to the main railway line, water supply and sewerage, common effluent treatment, common testing, telecom services, air conditioning, common facility buildings, industrial canteens, convention/ conference halls, parking, travel desks, security service, first aid </a:t>
            </a:r>
            <a:r>
              <a:rPr lang="en-US" sz="1700" noProof="0" dirty="0" err="1">
                <a:latin typeface="Montserrat" panose="00000500000000000000" pitchFamily="2" charset="0"/>
              </a:rPr>
              <a:t>centre</a:t>
            </a:r>
            <a:r>
              <a:rPr lang="en-US" sz="1700" noProof="0" dirty="0">
                <a:latin typeface="Montserrat" panose="00000500000000000000" pitchFamily="2" charset="0"/>
              </a:rPr>
              <a:t>, ambulance and other safety services, training facilities and such other facilities meant for common use of the units located in the Industrial Park. </a:t>
            </a:r>
          </a:p>
          <a:p>
            <a:pPr>
              <a:lnSpc>
                <a:spcPct val="130000"/>
              </a:lnSpc>
              <a:spcBef>
                <a:spcPts val="200"/>
              </a:spcBef>
              <a:buSzPct val="100000"/>
            </a:pPr>
            <a:endParaRPr lang="en-US" sz="1700" noProof="0" dirty="0">
              <a:latin typeface="Montserrat" panose="00000500000000000000" pitchFamily="2"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AE198D-A9E0-0A95-7D4E-E46635EAB42A}"/>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C6008508-DA90-A001-6CCA-8A2CAD2D2C3C}"/>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Industrial Parks</a:t>
            </a:r>
          </a:p>
        </p:txBody>
      </p:sp>
      <p:sp>
        <p:nvSpPr>
          <p:cNvPr id="3" name="Line">
            <a:extLst>
              <a:ext uri="{FF2B5EF4-FFF2-40B4-BE49-F238E27FC236}">
                <a16:creationId xmlns:a16="http://schemas.microsoft.com/office/drawing/2014/main" id="{18694CC3-F65F-DF57-9BCC-F7E4B0550C0D}"/>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4AD14B94-80F8-9A59-1959-5767FD30E103}"/>
              </a:ext>
            </a:extLst>
          </p:cNvPr>
          <p:cNvSpPr/>
          <p:nvPr/>
        </p:nvSpPr>
        <p:spPr>
          <a:xfrm>
            <a:off x="548640" y="1220000"/>
            <a:ext cx="11002975" cy="5200000"/>
          </a:xfrm>
          <a:prstGeom prst="rect">
            <a:avLst/>
          </a:prstGeom>
          <a:noFill/>
          <a:ln/>
        </p:spPr>
        <p:txBody>
          <a:bodyPr wrap="square" rtlCol="0" anchor="t"/>
          <a:lstStyle/>
          <a:p>
            <a:pPr marL="285750"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a:t>
            </a:r>
            <a:r>
              <a:rPr lang="en-US" sz="1700" b="1" noProof="0" dirty="0">
                <a:latin typeface="Montserrat" panose="00000500000000000000" pitchFamily="2" charset="0"/>
              </a:rPr>
              <a:t>Industrial Activity</a:t>
            </a:r>
            <a:r>
              <a:rPr lang="en-US" sz="1700" noProof="0" dirty="0">
                <a:latin typeface="Montserrat" panose="00000500000000000000" pitchFamily="2" charset="0"/>
              </a:rPr>
              <a:t>" means manufacturing; electricity; gas and water supply; post and telecommunications; software publishing, consultancy and supply; data processing, database activities and distribution of electronic content; other computer related activities; basic and applied research and development on bio-technology, pharmaceutical sciences or life sciences, natural sciences and engineering; business and management consultancy activities; and architectural, engineering and other technical activities</a:t>
            </a:r>
          </a:p>
          <a:p>
            <a:pPr marL="285750" indent="-285750">
              <a:lnSpc>
                <a:spcPct val="130000"/>
              </a:lnSpc>
              <a:spcBef>
                <a:spcPts val="200"/>
              </a:spcBef>
              <a:buSzPct val="100000"/>
              <a:buFont typeface="Wingdings" panose="05000000000000000000" pitchFamily="2" charset="2"/>
              <a:buChar char="ü"/>
            </a:pPr>
            <a:endParaRPr lang="en-US"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No lock-in requirements</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Comprises a minimum of 10 units, and no single unit occupies &gt; 50% of the allocable area</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Minimum percentage of the area for industrial activity: 66% of the total allocable area</a:t>
            </a:r>
          </a:p>
        </p:txBody>
      </p:sp>
    </p:spTree>
    <p:extLst>
      <p:ext uri="{BB962C8B-B14F-4D97-AF65-F5344CB8AC3E}">
        <p14:creationId xmlns:p14="http://schemas.microsoft.com/office/powerpoint/2010/main" val="1584473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1380DF-4A26-BEE8-7E5A-E573BF13331B}"/>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B541B20F-1F3F-90A2-AAF6-3398390BBA18}"/>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SEZ</a:t>
            </a:r>
          </a:p>
        </p:txBody>
      </p:sp>
      <p:sp>
        <p:nvSpPr>
          <p:cNvPr id="3" name="Line">
            <a:extLst>
              <a:ext uri="{FF2B5EF4-FFF2-40B4-BE49-F238E27FC236}">
                <a16:creationId xmlns:a16="http://schemas.microsoft.com/office/drawing/2014/main" id="{DD3FD0B0-F7DF-1563-D204-7A306AF0BB92}"/>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4CA8BB67-4497-321F-6685-22E22CBF66CB}"/>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Treated as construction/ development of infrastructure</a:t>
            </a: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Distinct from real estate business</a:t>
            </a: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Governed by SEZ Act and SEZ Rules</a:t>
            </a: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No lock-in period applicable </a:t>
            </a:r>
          </a:p>
          <a:p>
            <a:pPr>
              <a:lnSpc>
                <a:spcPct val="130000"/>
              </a:lnSpc>
              <a:spcBef>
                <a:spcPts val="200"/>
              </a:spcBef>
              <a:buSzPct val="100000"/>
            </a:pPr>
            <a:endParaRPr lang="en-IN" sz="1700" b="1" noProof="0" dirty="0">
              <a:latin typeface="Montserrat" panose="00000500000000000000" pitchFamily="2" charset="0"/>
            </a:endParaRPr>
          </a:p>
        </p:txBody>
      </p:sp>
    </p:spTree>
    <p:extLst>
      <p:ext uri="{BB962C8B-B14F-4D97-AF65-F5344CB8AC3E}">
        <p14:creationId xmlns:p14="http://schemas.microsoft.com/office/powerpoint/2010/main" val="1431472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DD9E7-DC1F-96D3-EFC6-4A7310CB13AC}"/>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60F63EEF-F9F6-35F1-486F-48C9328D6E12}"/>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Permissible Activities: Others</a:t>
            </a:r>
          </a:p>
        </p:txBody>
      </p:sp>
      <p:sp>
        <p:nvSpPr>
          <p:cNvPr id="3" name="Line">
            <a:extLst>
              <a:ext uri="{FF2B5EF4-FFF2-40B4-BE49-F238E27FC236}">
                <a16:creationId xmlns:a16="http://schemas.microsoft.com/office/drawing/2014/main" id="{69E2EA8A-6FBD-2847-09CC-663AD236B66D}"/>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5DDD7CF4-4334-6E17-C7D7-B74C8353C420}"/>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Co-working and Co-living</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Lease in and lease out of properties</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No restrictions associated with the acquisition of a property purely with an intent to earn rent in the absence of ownership</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Services sector and 100% FDI permitted under the automatic route</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Rental Housing</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Investment in completed housing projects for the purpose of earning rentals not permitted</a:t>
            </a:r>
          </a:p>
          <a:p>
            <a:pPr marL="742950" lvl="1"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Rentals with additional services like housekeeping, catering, laundry, etc., can qualify as hospitality</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Hotels, Resorts</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100% FDI permitted in Hotels and Resorts - Hospitality sector</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No lock-in requirements</a:t>
            </a:r>
          </a:p>
        </p:txBody>
      </p:sp>
    </p:spTree>
    <p:extLst>
      <p:ext uri="{BB962C8B-B14F-4D97-AF65-F5344CB8AC3E}">
        <p14:creationId xmlns:p14="http://schemas.microsoft.com/office/powerpoint/2010/main" val="869982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15847-8D4A-C656-1851-4D31A84ED8D4}"/>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7F02F72A-8669-1EB1-076A-0F158B14F57D}"/>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FDI in LLP engaged in Real Estate Business</a:t>
            </a:r>
          </a:p>
        </p:txBody>
      </p:sp>
      <p:sp>
        <p:nvSpPr>
          <p:cNvPr id="3" name="Line">
            <a:extLst>
              <a:ext uri="{FF2B5EF4-FFF2-40B4-BE49-F238E27FC236}">
                <a16:creationId xmlns:a16="http://schemas.microsoft.com/office/drawing/2014/main" id="{6DC8FA4C-9D7E-A54A-1EF0-EE9015EAA3E5}"/>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4DF0D0DD-FA2F-0CB6-21C8-C2CF0AB122BF}"/>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FDI in LLP allowed under the automatic route</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Sectors where 100% FDI is allowed under the automatic route for companies, and </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there are no FDI-linked performance conditions (minimum cap, lock-in, etc.)</a:t>
            </a:r>
          </a:p>
          <a:p>
            <a:pPr marL="285750" indent="-285750">
              <a:lnSpc>
                <a:spcPct val="130000"/>
              </a:lnSpc>
              <a:spcBef>
                <a:spcPts val="200"/>
              </a:spcBef>
              <a:buSzPct val="100000"/>
              <a:buFont typeface="Wingdings" panose="05000000000000000000" pitchFamily="2" charset="2"/>
              <a:buChar char="ü"/>
            </a:pPr>
            <a:endParaRPr lang="en-US"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Construction development: </a:t>
            </a:r>
            <a:r>
              <a:rPr lang="en-US" sz="1700" noProof="0" dirty="0">
                <a:latin typeface="Montserrat" panose="00000500000000000000" pitchFamily="2" charset="0"/>
              </a:rPr>
              <a:t>Not permitted</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SEZ: </a:t>
            </a:r>
            <a:r>
              <a:rPr lang="en-US" sz="1700" noProof="0" dirty="0">
                <a:latin typeface="Montserrat" panose="00000500000000000000" pitchFamily="2" charset="0"/>
              </a:rPr>
              <a:t>?</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Industrial Parks: </a:t>
            </a:r>
            <a:r>
              <a:rPr lang="en-US" sz="1700" noProof="0" dirty="0">
                <a:latin typeface="Montserrat" panose="00000500000000000000" pitchFamily="2" charset="0"/>
              </a:rPr>
              <a:t>Not permitted</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Business </a:t>
            </a:r>
            <a:r>
              <a:rPr lang="en-US" sz="1700" b="1" noProof="0" dirty="0" err="1">
                <a:latin typeface="Montserrat" panose="00000500000000000000" pitchFamily="2" charset="0"/>
              </a:rPr>
              <a:t>centres</a:t>
            </a:r>
            <a:r>
              <a:rPr lang="en-US" sz="1700" b="1" noProof="0" dirty="0">
                <a:latin typeface="Montserrat" panose="00000500000000000000" pitchFamily="2" charset="0"/>
              </a:rPr>
              <a:t>: </a:t>
            </a:r>
            <a:r>
              <a:rPr lang="en-US" sz="1700" noProof="0" dirty="0">
                <a:latin typeface="Montserrat" panose="00000500000000000000" pitchFamily="2" charset="0"/>
              </a:rPr>
              <a:t>Not permitted (due to 3-year lock-in)</a:t>
            </a: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Co-living/ Co-working: </a:t>
            </a:r>
            <a:r>
              <a:rPr lang="en-US" sz="1700" noProof="0" dirty="0">
                <a:latin typeface="Montserrat" panose="00000500000000000000" pitchFamily="2" charset="0"/>
              </a:rPr>
              <a:t>Permitted</a:t>
            </a:r>
          </a:p>
          <a:p>
            <a:pPr marL="285750" indent="-285750">
              <a:lnSpc>
                <a:spcPct val="130000"/>
              </a:lnSpc>
              <a:spcBef>
                <a:spcPts val="200"/>
              </a:spcBef>
              <a:buSzPct val="100000"/>
              <a:buFont typeface="Wingdings" panose="05000000000000000000" pitchFamily="2" charset="2"/>
              <a:buChar char="ü"/>
            </a:pPr>
            <a:r>
              <a:rPr lang="en-US" sz="1700" b="1" dirty="0">
                <a:latin typeface="Montserrat" panose="00000500000000000000" pitchFamily="2" charset="0"/>
              </a:rPr>
              <a:t>Hotels: </a:t>
            </a:r>
            <a:r>
              <a:rPr lang="en-US" sz="1700" dirty="0">
                <a:latin typeface="Montserrat" panose="00000500000000000000" pitchFamily="2" charset="0"/>
              </a:rPr>
              <a:t>Permitted</a:t>
            </a:r>
            <a:endParaRPr lang="en-US"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Prohibition: </a:t>
            </a:r>
            <a:r>
              <a:rPr lang="en-US" sz="1700" noProof="0" dirty="0">
                <a:latin typeface="Montserrat" panose="00000500000000000000" pitchFamily="2" charset="0"/>
              </a:rPr>
              <a:t>Retail, agricultural/ plantation activity, print media, real estate business, NBFC, etc.</a:t>
            </a:r>
          </a:p>
        </p:txBody>
      </p:sp>
    </p:spTree>
    <p:extLst>
      <p:ext uri="{BB962C8B-B14F-4D97-AF65-F5344CB8AC3E}">
        <p14:creationId xmlns:p14="http://schemas.microsoft.com/office/powerpoint/2010/main" val="27660901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2DD2AB-A30E-1990-A0F8-2A8504FF786A}"/>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9C05546C-42F2-F606-177D-4282065848D8}"/>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Case Study – Permissibility of FDI in Indian Company</a:t>
            </a:r>
          </a:p>
        </p:txBody>
      </p:sp>
      <p:sp>
        <p:nvSpPr>
          <p:cNvPr id="3" name="Line">
            <a:extLst>
              <a:ext uri="{FF2B5EF4-FFF2-40B4-BE49-F238E27FC236}">
                <a16:creationId xmlns:a16="http://schemas.microsoft.com/office/drawing/2014/main" id="{FCA62FF0-E527-69F0-8BFC-5CCFC380CA25}"/>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5" name="Oval 4">
            <a:extLst>
              <a:ext uri="{FF2B5EF4-FFF2-40B4-BE49-F238E27FC236}">
                <a16:creationId xmlns:a16="http://schemas.microsoft.com/office/drawing/2014/main" id="{1D07DA81-3648-5E7C-9F1C-06E028D578A7}"/>
              </a:ext>
            </a:extLst>
          </p:cNvPr>
          <p:cNvSpPr/>
          <p:nvPr/>
        </p:nvSpPr>
        <p:spPr>
          <a:xfrm>
            <a:off x="6350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Commercial</a:t>
            </a:r>
          </a:p>
          <a:p>
            <a:pPr algn="ctr"/>
            <a:r>
              <a:rPr lang="en-IN" b="1" dirty="0">
                <a:solidFill>
                  <a:schemeClr val="tx1"/>
                </a:solidFill>
                <a:latin typeface="Montserrat" panose="00000500000000000000" pitchFamily="2" charset="0"/>
              </a:rPr>
              <a:t>(Buy &amp; Lease)</a:t>
            </a:r>
          </a:p>
        </p:txBody>
      </p:sp>
      <p:sp>
        <p:nvSpPr>
          <p:cNvPr id="6" name="Oval 5">
            <a:extLst>
              <a:ext uri="{FF2B5EF4-FFF2-40B4-BE49-F238E27FC236}">
                <a16:creationId xmlns:a16="http://schemas.microsoft.com/office/drawing/2014/main" id="{5448F0D0-0FAF-72E7-5F87-63D297F93BD1}"/>
              </a:ext>
            </a:extLst>
          </p:cNvPr>
          <p:cNvSpPr/>
          <p:nvPr/>
        </p:nvSpPr>
        <p:spPr>
          <a:xfrm>
            <a:off x="6350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Commercial</a:t>
            </a:r>
          </a:p>
          <a:p>
            <a:pPr algn="ctr"/>
            <a:r>
              <a:rPr lang="en-IN" b="1" dirty="0">
                <a:solidFill>
                  <a:schemeClr val="tx1"/>
                </a:solidFill>
                <a:latin typeface="Montserrat" panose="00000500000000000000" pitchFamily="2" charset="0"/>
              </a:rPr>
              <a:t>(Construct  </a:t>
            </a:r>
            <a:br>
              <a:rPr lang="en-IN" b="1" dirty="0">
                <a:solidFill>
                  <a:schemeClr val="tx1"/>
                </a:solidFill>
                <a:latin typeface="Montserrat" panose="00000500000000000000" pitchFamily="2" charset="0"/>
              </a:rPr>
            </a:br>
            <a:r>
              <a:rPr lang="en-IN" b="1" dirty="0">
                <a:solidFill>
                  <a:schemeClr val="tx1"/>
                </a:solidFill>
                <a:latin typeface="Montserrat" panose="00000500000000000000" pitchFamily="2" charset="0"/>
              </a:rPr>
              <a:t>&amp; Sell)</a:t>
            </a:r>
          </a:p>
        </p:txBody>
      </p:sp>
      <p:sp>
        <p:nvSpPr>
          <p:cNvPr id="7" name="Oval 6">
            <a:extLst>
              <a:ext uri="{FF2B5EF4-FFF2-40B4-BE49-F238E27FC236}">
                <a16:creationId xmlns:a16="http://schemas.microsoft.com/office/drawing/2014/main" id="{523C2BCD-ADBF-2A1E-4832-6B96E7EDDAA5}"/>
              </a:ext>
            </a:extLst>
          </p:cNvPr>
          <p:cNvSpPr/>
          <p:nvPr/>
        </p:nvSpPr>
        <p:spPr>
          <a:xfrm>
            <a:off x="6350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Commercial</a:t>
            </a:r>
          </a:p>
          <a:p>
            <a:pPr algn="ctr"/>
            <a:r>
              <a:rPr lang="en-IN" b="1" dirty="0">
                <a:solidFill>
                  <a:schemeClr val="tx1"/>
                </a:solidFill>
                <a:latin typeface="Montserrat" panose="00000500000000000000" pitchFamily="2" charset="0"/>
              </a:rPr>
              <a:t>(Construct  &amp; Lease)</a:t>
            </a:r>
          </a:p>
        </p:txBody>
      </p:sp>
      <p:sp>
        <p:nvSpPr>
          <p:cNvPr id="8" name="Oval 7">
            <a:extLst>
              <a:ext uri="{FF2B5EF4-FFF2-40B4-BE49-F238E27FC236}">
                <a16:creationId xmlns:a16="http://schemas.microsoft.com/office/drawing/2014/main" id="{AC4BDC14-9239-070B-1A4E-E278F82DF5C3}"/>
              </a:ext>
            </a:extLst>
          </p:cNvPr>
          <p:cNvSpPr/>
          <p:nvPr/>
        </p:nvSpPr>
        <p:spPr>
          <a:xfrm>
            <a:off x="33147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Residential</a:t>
            </a:r>
          </a:p>
          <a:p>
            <a:pPr algn="ctr"/>
            <a:r>
              <a:rPr lang="en-IN" b="1" dirty="0">
                <a:solidFill>
                  <a:schemeClr val="tx1"/>
                </a:solidFill>
                <a:latin typeface="Montserrat" panose="00000500000000000000" pitchFamily="2" charset="0"/>
              </a:rPr>
              <a:t>(Buy &amp; Lease)</a:t>
            </a:r>
          </a:p>
        </p:txBody>
      </p:sp>
      <p:sp>
        <p:nvSpPr>
          <p:cNvPr id="9" name="Oval 8">
            <a:extLst>
              <a:ext uri="{FF2B5EF4-FFF2-40B4-BE49-F238E27FC236}">
                <a16:creationId xmlns:a16="http://schemas.microsoft.com/office/drawing/2014/main" id="{1C20F3C5-94B5-5360-8B0B-A789950A8492}"/>
              </a:ext>
            </a:extLst>
          </p:cNvPr>
          <p:cNvSpPr/>
          <p:nvPr/>
        </p:nvSpPr>
        <p:spPr>
          <a:xfrm>
            <a:off x="33147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Residential</a:t>
            </a:r>
          </a:p>
          <a:p>
            <a:pPr algn="ctr"/>
            <a:r>
              <a:rPr lang="en-IN" b="1" dirty="0">
                <a:solidFill>
                  <a:schemeClr val="tx1"/>
                </a:solidFill>
                <a:latin typeface="Montserrat" panose="00000500000000000000" pitchFamily="2" charset="0"/>
              </a:rPr>
              <a:t>(Construct  </a:t>
            </a:r>
            <a:br>
              <a:rPr lang="en-IN" b="1" dirty="0">
                <a:solidFill>
                  <a:schemeClr val="tx1"/>
                </a:solidFill>
                <a:latin typeface="Montserrat" panose="00000500000000000000" pitchFamily="2" charset="0"/>
              </a:rPr>
            </a:br>
            <a:r>
              <a:rPr lang="en-IN" b="1" dirty="0">
                <a:solidFill>
                  <a:schemeClr val="tx1"/>
                </a:solidFill>
                <a:latin typeface="Montserrat" panose="00000500000000000000" pitchFamily="2" charset="0"/>
              </a:rPr>
              <a:t>&amp; Sell)</a:t>
            </a:r>
          </a:p>
        </p:txBody>
      </p:sp>
      <p:sp>
        <p:nvSpPr>
          <p:cNvPr id="10" name="Oval 9">
            <a:extLst>
              <a:ext uri="{FF2B5EF4-FFF2-40B4-BE49-F238E27FC236}">
                <a16:creationId xmlns:a16="http://schemas.microsoft.com/office/drawing/2014/main" id="{A0B1E164-7429-B4A7-DE21-9F696145FE65}"/>
              </a:ext>
            </a:extLst>
          </p:cNvPr>
          <p:cNvSpPr/>
          <p:nvPr/>
        </p:nvSpPr>
        <p:spPr>
          <a:xfrm>
            <a:off x="33147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Residential</a:t>
            </a:r>
          </a:p>
          <a:p>
            <a:pPr algn="ctr"/>
            <a:r>
              <a:rPr lang="en-IN" b="1" dirty="0">
                <a:solidFill>
                  <a:schemeClr val="tx1"/>
                </a:solidFill>
                <a:latin typeface="Montserrat" panose="00000500000000000000" pitchFamily="2" charset="0"/>
              </a:rPr>
              <a:t>(Construct  &amp; Lease)</a:t>
            </a:r>
          </a:p>
        </p:txBody>
      </p:sp>
      <p:sp>
        <p:nvSpPr>
          <p:cNvPr id="11" name="Oval 10">
            <a:extLst>
              <a:ext uri="{FF2B5EF4-FFF2-40B4-BE49-F238E27FC236}">
                <a16:creationId xmlns:a16="http://schemas.microsoft.com/office/drawing/2014/main" id="{3AE9323B-267B-F822-8335-E7C1AB5542F5}"/>
              </a:ext>
            </a:extLst>
          </p:cNvPr>
          <p:cNvSpPr/>
          <p:nvPr/>
        </p:nvSpPr>
        <p:spPr>
          <a:xfrm>
            <a:off x="60706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Construction</a:t>
            </a:r>
          </a:p>
        </p:txBody>
      </p:sp>
      <p:sp>
        <p:nvSpPr>
          <p:cNvPr id="12" name="Oval 11">
            <a:extLst>
              <a:ext uri="{FF2B5EF4-FFF2-40B4-BE49-F238E27FC236}">
                <a16:creationId xmlns:a16="http://schemas.microsoft.com/office/drawing/2014/main" id="{95ABE3E6-2F67-AF9A-D9F6-293DCCFA4841}"/>
              </a:ext>
            </a:extLst>
          </p:cNvPr>
          <p:cNvSpPr/>
          <p:nvPr/>
        </p:nvSpPr>
        <p:spPr>
          <a:xfrm>
            <a:off x="60706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Broking</a:t>
            </a:r>
          </a:p>
        </p:txBody>
      </p:sp>
      <p:sp>
        <p:nvSpPr>
          <p:cNvPr id="13" name="Oval 12">
            <a:extLst>
              <a:ext uri="{FF2B5EF4-FFF2-40B4-BE49-F238E27FC236}">
                <a16:creationId xmlns:a16="http://schemas.microsoft.com/office/drawing/2014/main" id="{9FEBC18B-222B-5B07-0D27-E8365307810E}"/>
              </a:ext>
            </a:extLst>
          </p:cNvPr>
          <p:cNvSpPr/>
          <p:nvPr/>
        </p:nvSpPr>
        <p:spPr>
          <a:xfrm>
            <a:off x="60706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Hospitality</a:t>
            </a:r>
          </a:p>
        </p:txBody>
      </p:sp>
      <p:sp>
        <p:nvSpPr>
          <p:cNvPr id="14" name="Oval 13">
            <a:extLst>
              <a:ext uri="{FF2B5EF4-FFF2-40B4-BE49-F238E27FC236}">
                <a16:creationId xmlns:a16="http://schemas.microsoft.com/office/drawing/2014/main" id="{636BEF53-A963-8EAA-B88D-A191776739BA}"/>
              </a:ext>
            </a:extLst>
          </p:cNvPr>
          <p:cNvSpPr/>
          <p:nvPr/>
        </p:nvSpPr>
        <p:spPr>
          <a:xfrm>
            <a:off x="87122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Farmhouses</a:t>
            </a:r>
          </a:p>
        </p:txBody>
      </p:sp>
      <p:sp>
        <p:nvSpPr>
          <p:cNvPr id="15" name="Oval 14">
            <a:extLst>
              <a:ext uri="{FF2B5EF4-FFF2-40B4-BE49-F238E27FC236}">
                <a16:creationId xmlns:a16="http://schemas.microsoft.com/office/drawing/2014/main" id="{8E9C1945-080B-F1D1-0FBE-B4EBA85D32A8}"/>
              </a:ext>
            </a:extLst>
          </p:cNvPr>
          <p:cNvSpPr/>
          <p:nvPr/>
        </p:nvSpPr>
        <p:spPr>
          <a:xfrm>
            <a:off x="87122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TDRs</a:t>
            </a:r>
          </a:p>
        </p:txBody>
      </p:sp>
      <p:sp>
        <p:nvSpPr>
          <p:cNvPr id="16" name="Oval 15">
            <a:extLst>
              <a:ext uri="{FF2B5EF4-FFF2-40B4-BE49-F238E27FC236}">
                <a16:creationId xmlns:a16="http://schemas.microsoft.com/office/drawing/2014/main" id="{8FCB02DF-C2B8-4596-3F8C-91A2C7070FD4}"/>
              </a:ext>
            </a:extLst>
          </p:cNvPr>
          <p:cNvSpPr/>
          <p:nvPr/>
        </p:nvSpPr>
        <p:spPr>
          <a:xfrm>
            <a:off x="87122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REITs</a:t>
            </a:r>
          </a:p>
        </p:txBody>
      </p:sp>
    </p:spTree>
    <p:extLst>
      <p:ext uri="{BB962C8B-B14F-4D97-AF65-F5344CB8AC3E}">
        <p14:creationId xmlns:p14="http://schemas.microsoft.com/office/powerpoint/2010/main" val="1617483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4EBD1A4A-FD0E-E5B8-6DBC-47DD1897EA49}"/>
              </a:ext>
            </a:extLst>
          </p:cNvPr>
          <p:cNvGrpSpPr/>
          <p:nvPr/>
        </p:nvGrpSpPr>
        <p:grpSpPr>
          <a:xfrm>
            <a:off x="-153" y="0"/>
            <a:ext cx="12192000" cy="6858000"/>
            <a:chOff x="-153" y="0"/>
            <a:chExt cx="12192000" cy="6858000"/>
          </a:xfrm>
        </p:grpSpPr>
        <p:sp>
          <p:nvSpPr>
            <p:cNvPr id="2" name="Shape 0"/>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solidFill>
                  <a:srgbClr val="D2B78D"/>
                </a:solidFill>
                <a:latin typeface="Montserrat" panose="00000500000000000000" pitchFamily="2" charset="0"/>
              </a:endParaRPr>
            </a:p>
          </p:txBody>
        </p:sp>
        <p:pic>
          <p:nvPicPr>
            <p:cNvPr id="5" name="Image 1" descr="/mnt/data/Saankhyaa 4 resized.png">
              <a:extLst>
                <a:ext uri="{FF2B5EF4-FFF2-40B4-BE49-F238E27FC236}">
                  <a16:creationId xmlns:a16="http://schemas.microsoft.com/office/drawing/2014/main" id="{64A7BD4E-50E9-45E5-27BA-2E44E0B19916}"/>
                </a:ext>
              </a:extLst>
            </p:cNvPr>
            <p:cNvPicPr>
              <a:picLocks noChangeAspect="1"/>
            </p:cNvPicPr>
            <p:nvPr/>
          </p:nvPicPr>
          <p:blipFill>
            <a:blip r:embed="rId3"/>
            <a:stretch>
              <a:fillRect/>
            </a:stretch>
          </p:blipFill>
          <p:spPr>
            <a:xfrm>
              <a:off x="9771292" y="6119932"/>
              <a:ext cx="2223063" cy="555766"/>
            </a:xfrm>
            <a:prstGeom prst="rect">
              <a:avLst/>
            </a:prstGeom>
            <a:ln>
              <a:solidFill>
                <a:srgbClr val="026163"/>
              </a:solidFill>
            </a:ln>
          </p:spPr>
        </p:pic>
      </p:grpSp>
      <p:sp>
        <p:nvSpPr>
          <p:cNvPr id="3" name="Text 1"/>
          <p:cNvSpPr/>
          <p:nvPr/>
        </p:nvSpPr>
        <p:spPr>
          <a:xfrm>
            <a:off x="548640" y="2651760"/>
            <a:ext cx="11266842" cy="82296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Understanding the 3-Layer </a:t>
            </a:r>
            <a:br>
              <a:rPr lang="en-US" sz="4800" b="1" noProof="0" dirty="0">
                <a:solidFill>
                  <a:srgbClr val="D2B78D"/>
                </a:solidFill>
                <a:latin typeface="Montserrat" panose="00000500000000000000" pitchFamily="2" charset="0"/>
              </a:rPr>
            </a:br>
            <a:r>
              <a:rPr lang="en-US" sz="4800" b="1" noProof="0" dirty="0">
                <a:solidFill>
                  <a:srgbClr val="D2B78D"/>
                </a:solidFill>
                <a:latin typeface="Montserrat" panose="00000500000000000000" pitchFamily="2" charset="0"/>
              </a:rPr>
              <a:t>FEMA Framework</a:t>
            </a:r>
            <a:endParaRPr lang="en-IN" sz="4800" noProof="0" dirty="0">
              <a:solidFill>
                <a:srgbClr val="D2B78D"/>
              </a:solidFill>
              <a:latin typeface="Montserrat" panose="00000500000000000000" pitchFamily="2"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12FFD-1653-86A2-8D2C-37343E5DAAB7}"/>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8FB91452-34C0-C850-073F-AB02E70F08C4}"/>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Case Study – Permissibility of FDI in LLP</a:t>
            </a:r>
          </a:p>
        </p:txBody>
      </p:sp>
      <p:sp>
        <p:nvSpPr>
          <p:cNvPr id="3" name="Line">
            <a:extLst>
              <a:ext uri="{FF2B5EF4-FFF2-40B4-BE49-F238E27FC236}">
                <a16:creationId xmlns:a16="http://schemas.microsoft.com/office/drawing/2014/main" id="{A80DAB9F-8C7C-D2AE-94EF-594DB37869FE}"/>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5" name="Oval 4">
            <a:extLst>
              <a:ext uri="{FF2B5EF4-FFF2-40B4-BE49-F238E27FC236}">
                <a16:creationId xmlns:a16="http://schemas.microsoft.com/office/drawing/2014/main" id="{441E2348-45C2-41C0-936D-4A910E08683F}"/>
              </a:ext>
            </a:extLst>
          </p:cNvPr>
          <p:cNvSpPr/>
          <p:nvPr/>
        </p:nvSpPr>
        <p:spPr>
          <a:xfrm>
            <a:off x="6350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Commercial</a:t>
            </a:r>
          </a:p>
          <a:p>
            <a:pPr algn="ctr"/>
            <a:r>
              <a:rPr lang="en-IN" b="1" dirty="0">
                <a:solidFill>
                  <a:schemeClr val="tx1"/>
                </a:solidFill>
                <a:latin typeface="Montserrat" panose="00000500000000000000" pitchFamily="2" charset="0"/>
              </a:rPr>
              <a:t>(Buy &amp; Lease)</a:t>
            </a:r>
          </a:p>
        </p:txBody>
      </p:sp>
      <p:sp>
        <p:nvSpPr>
          <p:cNvPr id="6" name="Oval 5">
            <a:extLst>
              <a:ext uri="{FF2B5EF4-FFF2-40B4-BE49-F238E27FC236}">
                <a16:creationId xmlns:a16="http://schemas.microsoft.com/office/drawing/2014/main" id="{5EAC95DF-176C-BECD-CF37-C4E8D5B43AEA}"/>
              </a:ext>
            </a:extLst>
          </p:cNvPr>
          <p:cNvSpPr/>
          <p:nvPr/>
        </p:nvSpPr>
        <p:spPr>
          <a:xfrm>
            <a:off x="6350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Commercial</a:t>
            </a:r>
          </a:p>
          <a:p>
            <a:pPr algn="ctr"/>
            <a:r>
              <a:rPr lang="en-IN" b="1" dirty="0">
                <a:solidFill>
                  <a:schemeClr val="tx1"/>
                </a:solidFill>
                <a:latin typeface="Montserrat" panose="00000500000000000000" pitchFamily="2" charset="0"/>
              </a:rPr>
              <a:t>(Construct  </a:t>
            </a:r>
            <a:br>
              <a:rPr lang="en-IN" b="1" dirty="0">
                <a:solidFill>
                  <a:schemeClr val="tx1"/>
                </a:solidFill>
                <a:latin typeface="Montserrat" panose="00000500000000000000" pitchFamily="2" charset="0"/>
              </a:rPr>
            </a:br>
            <a:r>
              <a:rPr lang="en-IN" b="1" dirty="0">
                <a:solidFill>
                  <a:schemeClr val="tx1"/>
                </a:solidFill>
                <a:latin typeface="Montserrat" panose="00000500000000000000" pitchFamily="2" charset="0"/>
              </a:rPr>
              <a:t>&amp; Sell)</a:t>
            </a:r>
          </a:p>
        </p:txBody>
      </p:sp>
      <p:sp>
        <p:nvSpPr>
          <p:cNvPr id="7" name="Oval 6">
            <a:extLst>
              <a:ext uri="{FF2B5EF4-FFF2-40B4-BE49-F238E27FC236}">
                <a16:creationId xmlns:a16="http://schemas.microsoft.com/office/drawing/2014/main" id="{70AE62AB-79AE-C7FD-4979-A5206BBD3EA8}"/>
              </a:ext>
            </a:extLst>
          </p:cNvPr>
          <p:cNvSpPr/>
          <p:nvPr/>
        </p:nvSpPr>
        <p:spPr>
          <a:xfrm>
            <a:off x="6350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Commercial</a:t>
            </a:r>
          </a:p>
          <a:p>
            <a:pPr algn="ctr"/>
            <a:r>
              <a:rPr lang="en-IN" b="1" dirty="0">
                <a:solidFill>
                  <a:schemeClr val="tx1"/>
                </a:solidFill>
                <a:latin typeface="Montserrat" panose="00000500000000000000" pitchFamily="2" charset="0"/>
              </a:rPr>
              <a:t>(Construct  &amp; Lease)</a:t>
            </a:r>
          </a:p>
        </p:txBody>
      </p:sp>
      <p:sp>
        <p:nvSpPr>
          <p:cNvPr id="8" name="Oval 7">
            <a:extLst>
              <a:ext uri="{FF2B5EF4-FFF2-40B4-BE49-F238E27FC236}">
                <a16:creationId xmlns:a16="http://schemas.microsoft.com/office/drawing/2014/main" id="{2E5135BE-7DC9-D3C2-E33E-4D32C51CB7B8}"/>
              </a:ext>
            </a:extLst>
          </p:cNvPr>
          <p:cNvSpPr/>
          <p:nvPr/>
        </p:nvSpPr>
        <p:spPr>
          <a:xfrm>
            <a:off x="33147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Residential</a:t>
            </a:r>
          </a:p>
          <a:p>
            <a:pPr algn="ctr"/>
            <a:r>
              <a:rPr lang="en-IN" b="1" dirty="0">
                <a:solidFill>
                  <a:schemeClr val="tx1"/>
                </a:solidFill>
                <a:latin typeface="Montserrat" panose="00000500000000000000" pitchFamily="2" charset="0"/>
              </a:rPr>
              <a:t>(Buy &amp; Lease)</a:t>
            </a:r>
          </a:p>
        </p:txBody>
      </p:sp>
      <p:sp>
        <p:nvSpPr>
          <p:cNvPr id="9" name="Oval 8">
            <a:extLst>
              <a:ext uri="{FF2B5EF4-FFF2-40B4-BE49-F238E27FC236}">
                <a16:creationId xmlns:a16="http://schemas.microsoft.com/office/drawing/2014/main" id="{C8EE4E1F-CA1D-C5A2-5371-C8B41944D8F3}"/>
              </a:ext>
            </a:extLst>
          </p:cNvPr>
          <p:cNvSpPr/>
          <p:nvPr/>
        </p:nvSpPr>
        <p:spPr>
          <a:xfrm>
            <a:off x="33147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Residential</a:t>
            </a:r>
          </a:p>
          <a:p>
            <a:pPr algn="ctr"/>
            <a:r>
              <a:rPr lang="en-IN" b="1" dirty="0">
                <a:solidFill>
                  <a:schemeClr val="tx1"/>
                </a:solidFill>
                <a:latin typeface="Montserrat" panose="00000500000000000000" pitchFamily="2" charset="0"/>
              </a:rPr>
              <a:t>(Construct  </a:t>
            </a:r>
            <a:br>
              <a:rPr lang="en-IN" b="1" dirty="0">
                <a:solidFill>
                  <a:schemeClr val="tx1"/>
                </a:solidFill>
                <a:latin typeface="Montserrat" panose="00000500000000000000" pitchFamily="2" charset="0"/>
              </a:rPr>
            </a:br>
            <a:r>
              <a:rPr lang="en-IN" b="1" dirty="0">
                <a:solidFill>
                  <a:schemeClr val="tx1"/>
                </a:solidFill>
                <a:latin typeface="Montserrat" panose="00000500000000000000" pitchFamily="2" charset="0"/>
              </a:rPr>
              <a:t>&amp; Sell)</a:t>
            </a:r>
          </a:p>
        </p:txBody>
      </p:sp>
      <p:sp>
        <p:nvSpPr>
          <p:cNvPr id="10" name="Oval 9">
            <a:extLst>
              <a:ext uri="{FF2B5EF4-FFF2-40B4-BE49-F238E27FC236}">
                <a16:creationId xmlns:a16="http://schemas.microsoft.com/office/drawing/2014/main" id="{246F7B6F-D179-2F71-8469-6C1F78696400}"/>
              </a:ext>
            </a:extLst>
          </p:cNvPr>
          <p:cNvSpPr/>
          <p:nvPr/>
        </p:nvSpPr>
        <p:spPr>
          <a:xfrm>
            <a:off x="33147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Residential</a:t>
            </a:r>
          </a:p>
          <a:p>
            <a:pPr algn="ctr"/>
            <a:r>
              <a:rPr lang="en-IN" b="1" dirty="0">
                <a:solidFill>
                  <a:schemeClr val="tx1"/>
                </a:solidFill>
                <a:latin typeface="Montserrat" panose="00000500000000000000" pitchFamily="2" charset="0"/>
              </a:rPr>
              <a:t>(Construct  &amp; Lease)</a:t>
            </a:r>
          </a:p>
        </p:txBody>
      </p:sp>
      <p:sp>
        <p:nvSpPr>
          <p:cNvPr id="11" name="Oval 10">
            <a:extLst>
              <a:ext uri="{FF2B5EF4-FFF2-40B4-BE49-F238E27FC236}">
                <a16:creationId xmlns:a16="http://schemas.microsoft.com/office/drawing/2014/main" id="{CDF36F6A-B48F-71D3-141A-7583E296DAA2}"/>
              </a:ext>
            </a:extLst>
          </p:cNvPr>
          <p:cNvSpPr/>
          <p:nvPr/>
        </p:nvSpPr>
        <p:spPr>
          <a:xfrm>
            <a:off x="60706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Construction</a:t>
            </a:r>
          </a:p>
        </p:txBody>
      </p:sp>
      <p:sp>
        <p:nvSpPr>
          <p:cNvPr id="12" name="Oval 11">
            <a:extLst>
              <a:ext uri="{FF2B5EF4-FFF2-40B4-BE49-F238E27FC236}">
                <a16:creationId xmlns:a16="http://schemas.microsoft.com/office/drawing/2014/main" id="{1B78B2D3-7EDB-1FC4-F654-2C639C05B7E2}"/>
              </a:ext>
            </a:extLst>
          </p:cNvPr>
          <p:cNvSpPr/>
          <p:nvPr/>
        </p:nvSpPr>
        <p:spPr>
          <a:xfrm>
            <a:off x="60706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Broking</a:t>
            </a:r>
          </a:p>
        </p:txBody>
      </p:sp>
      <p:sp>
        <p:nvSpPr>
          <p:cNvPr id="13" name="Oval 12">
            <a:extLst>
              <a:ext uri="{FF2B5EF4-FFF2-40B4-BE49-F238E27FC236}">
                <a16:creationId xmlns:a16="http://schemas.microsoft.com/office/drawing/2014/main" id="{8BFAFC2A-79DE-7AEE-E9DE-D15266D3118C}"/>
              </a:ext>
            </a:extLst>
          </p:cNvPr>
          <p:cNvSpPr/>
          <p:nvPr/>
        </p:nvSpPr>
        <p:spPr>
          <a:xfrm>
            <a:off x="60706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Hospitality</a:t>
            </a:r>
          </a:p>
        </p:txBody>
      </p:sp>
      <p:sp>
        <p:nvSpPr>
          <p:cNvPr id="14" name="Oval 13">
            <a:extLst>
              <a:ext uri="{FF2B5EF4-FFF2-40B4-BE49-F238E27FC236}">
                <a16:creationId xmlns:a16="http://schemas.microsoft.com/office/drawing/2014/main" id="{B95F3E50-E4CC-2BC2-15D1-53CB0D408E4C}"/>
              </a:ext>
            </a:extLst>
          </p:cNvPr>
          <p:cNvSpPr/>
          <p:nvPr/>
        </p:nvSpPr>
        <p:spPr>
          <a:xfrm>
            <a:off x="8712200" y="15621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Farmhouses</a:t>
            </a:r>
          </a:p>
        </p:txBody>
      </p:sp>
      <p:sp>
        <p:nvSpPr>
          <p:cNvPr id="15" name="Oval 14">
            <a:extLst>
              <a:ext uri="{FF2B5EF4-FFF2-40B4-BE49-F238E27FC236}">
                <a16:creationId xmlns:a16="http://schemas.microsoft.com/office/drawing/2014/main" id="{37786745-7D65-23F5-2AE2-1C02EE79DAA2}"/>
              </a:ext>
            </a:extLst>
          </p:cNvPr>
          <p:cNvSpPr/>
          <p:nvPr/>
        </p:nvSpPr>
        <p:spPr>
          <a:xfrm>
            <a:off x="8712200" y="2908300"/>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TDRs</a:t>
            </a:r>
          </a:p>
        </p:txBody>
      </p:sp>
      <p:sp>
        <p:nvSpPr>
          <p:cNvPr id="16" name="Oval 15">
            <a:extLst>
              <a:ext uri="{FF2B5EF4-FFF2-40B4-BE49-F238E27FC236}">
                <a16:creationId xmlns:a16="http://schemas.microsoft.com/office/drawing/2014/main" id="{6A8A68EB-1D1F-486F-E0CB-386530F76DCB}"/>
              </a:ext>
            </a:extLst>
          </p:cNvPr>
          <p:cNvSpPr/>
          <p:nvPr/>
        </p:nvSpPr>
        <p:spPr>
          <a:xfrm>
            <a:off x="8712200" y="4254501"/>
            <a:ext cx="2527300" cy="1041399"/>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REITs</a:t>
            </a:r>
          </a:p>
        </p:txBody>
      </p:sp>
    </p:spTree>
    <p:extLst>
      <p:ext uri="{BB962C8B-B14F-4D97-AF65-F5344CB8AC3E}">
        <p14:creationId xmlns:p14="http://schemas.microsoft.com/office/powerpoint/2010/main" val="414011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7F8BC-11DB-0EFD-278B-9CA8508510D4}"/>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F95739D0-745F-0199-80CB-90C7EE740D05}"/>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Recap</a:t>
            </a:r>
          </a:p>
        </p:txBody>
      </p:sp>
      <p:sp>
        <p:nvSpPr>
          <p:cNvPr id="3" name="Line">
            <a:extLst>
              <a:ext uri="{FF2B5EF4-FFF2-40B4-BE49-F238E27FC236}">
                <a16:creationId xmlns:a16="http://schemas.microsoft.com/office/drawing/2014/main" id="{1D641E38-2691-A9B9-AB5E-3632B996086A}"/>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892B4492-9244-CC9C-89DF-E51213EC04E6}"/>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Is the activity outside “real estate business”?</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Are there any sectoral caps/ performance-linked conditions?</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Is PN3 / beneficial ownership triggered?</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Investment on Repatriable or non-repatriable basis?</a:t>
            </a: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Is the entity FOCC/ IOCC?</a:t>
            </a:r>
          </a:p>
          <a:p>
            <a:pPr marL="285750"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Are there any lock-in, pricing, or downstream consequences?</a:t>
            </a:r>
          </a:p>
          <a:p>
            <a:pPr marL="285750" indent="-285750">
              <a:lnSpc>
                <a:spcPct val="130000"/>
              </a:lnSpc>
              <a:spcBef>
                <a:spcPts val="200"/>
              </a:spcBef>
              <a:buSzPct val="100000"/>
              <a:buFont typeface="Wingdings" panose="05000000000000000000" pitchFamily="2" charset="2"/>
              <a:buChar char="ü"/>
            </a:pPr>
            <a:endParaRPr lang="en-US" sz="1700" noProof="0" dirty="0">
              <a:latin typeface="Montserrat" panose="00000500000000000000" pitchFamily="2" charset="0"/>
            </a:endParaRPr>
          </a:p>
        </p:txBody>
      </p:sp>
    </p:spTree>
    <p:extLst>
      <p:ext uri="{BB962C8B-B14F-4D97-AF65-F5344CB8AC3E}">
        <p14:creationId xmlns:p14="http://schemas.microsoft.com/office/powerpoint/2010/main" val="3116102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000" b="1" noProof="0" dirty="0">
                <a:solidFill>
                  <a:srgbClr val="D2B78D"/>
                </a:solidFill>
                <a:latin typeface="Montserrat" panose="00000500000000000000" pitchFamily="2" charset="0"/>
              </a:rPr>
              <a:t>FOCC vs IOCC</a:t>
            </a:r>
          </a:p>
        </p:txBody>
      </p:sp>
      <p:sp>
        <p:nvSpPr>
          <p:cNvPr id="4" name="Logo"/>
          <p:cNvSpPr/>
          <p:nvPr/>
        </p:nvSpPr>
        <p:spPr>
          <a:xfrm>
            <a:off x="9771292" y="6119932"/>
            <a:ext cx="2223063" cy="555766"/>
          </a:xfrm>
          <a:prstGeom prst="rect">
            <a:avLst/>
          </a:prstGeom>
          <a:noFill/>
          <a:ln>
            <a:solidFill>
              <a:srgbClr val="026163"/>
            </a:solidFill>
          </a:ln>
        </p:spPr>
        <p:txBody>
          <a:bodyPr wrap="square" rtlCol="0" anchor="ctr"/>
          <a:lstStyle/>
          <a:p>
            <a:pPr algn="ctr">
              <a:buNone/>
            </a:pPr>
            <a:endParaRPr lang="en-US" sz="1200" b="1" noProof="0" dirty="0">
              <a:solidFill>
                <a:srgbClr val="D2B78D"/>
              </a:solidFill>
              <a:latin typeface="Montserrat" panose="00000500000000000000" pitchFamily="2" charset="0"/>
            </a:endParaRPr>
          </a:p>
        </p:txBody>
      </p:sp>
      <p:pic>
        <p:nvPicPr>
          <p:cNvPr id="6" name="Image 1" descr="/mnt/data/Saankhyaa 4 resized.png">
            <a:extLst>
              <a:ext uri="{FF2B5EF4-FFF2-40B4-BE49-F238E27FC236}">
                <a16:creationId xmlns:a16="http://schemas.microsoft.com/office/drawing/2014/main" id="{C96EC439-8C7F-DD75-6C5F-0FDA44E534FE}"/>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D5CA90-C46B-EA65-8BEB-6B7619F7DDC3}"/>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5CB46018-3ED0-3BDD-BBB5-5736CBF4BB1C}"/>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Downstream Investment — FOCC vs IOCC</a:t>
            </a:r>
          </a:p>
        </p:txBody>
      </p:sp>
      <p:sp>
        <p:nvSpPr>
          <p:cNvPr id="3" name="Line">
            <a:extLst>
              <a:ext uri="{FF2B5EF4-FFF2-40B4-BE49-F238E27FC236}">
                <a16:creationId xmlns:a16="http://schemas.microsoft.com/office/drawing/2014/main" id="{6C375AA6-BCA8-A77E-67A4-D74A5168D9BD}"/>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a:extLst>
              <a:ext uri="{FF2B5EF4-FFF2-40B4-BE49-F238E27FC236}">
                <a16:creationId xmlns:a16="http://schemas.microsoft.com/office/drawing/2014/main" id="{ABD89D95-0698-6C64-B72F-E1FA4D12F211}"/>
              </a:ext>
            </a:extLst>
          </p:cNvPr>
          <p:cNvSpPr/>
          <p:nvPr/>
        </p:nvSpPr>
        <p:spPr>
          <a:xfrm>
            <a:off x="548640" y="1230000"/>
            <a:ext cx="5330000"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FOCC (Foreign Owned/Controlled Company)</a:t>
            </a: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Non-residents hold &gt; 50% equity OR </a:t>
            </a:r>
            <a:br>
              <a:rPr lang="en-IN" sz="1500" b="1" noProof="0" dirty="0">
                <a:latin typeface="Montserrat" panose="00000500000000000000" pitchFamily="2" charset="0"/>
              </a:rPr>
            </a:br>
            <a:r>
              <a:rPr lang="en-IN" sz="1500" b="1" noProof="0" dirty="0">
                <a:latin typeface="Montserrat" panose="00000500000000000000" pitchFamily="2" charset="0"/>
              </a:rPr>
              <a:t>control management/ policy decisions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Downstream investments = Indirect Foreign Investment</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Must mirror all FDI conditions: Sectoral caps, </a:t>
            </a:r>
            <a:br>
              <a:rPr lang="en-IN" sz="1500" noProof="0" dirty="0">
                <a:latin typeface="Montserrat" panose="00000500000000000000" pitchFamily="2" charset="0"/>
              </a:rPr>
            </a:br>
            <a:r>
              <a:rPr lang="en-IN" sz="1500" noProof="0" dirty="0">
                <a:latin typeface="Montserrat" panose="00000500000000000000" pitchFamily="2" charset="0"/>
              </a:rPr>
              <a:t>Entry Route, Lock-in, Pricing etc.</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Funding: Only internal accruals or fresh foreign inflows, NO domestic borrowings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Cannot invest in prohibited sectors </a:t>
            </a:r>
            <a:br>
              <a:rPr lang="en-IN" sz="1500" noProof="0" dirty="0">
                <a:latin typeface="Montserrat" panose="00000500000000000000" pitchFamily="2" charset="0"/>
              </a:rPr>
            </a:br>
            <a:r>
              <a:rPr lang="en-IN" sz="1500" noProof="0" dirty="0">
                <a:latin typeface="Montserrat" panose="00000500000000000000" pitchFamily="2" charset="0"/>
              </a:rPr>
              <a:t>(Real estate business, TDRs)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Transfers during lock-in: </a:t>
            </a:r>
            <a:br>
              <a:rPr lang="en-IN" sz="1500" noProof="0" dirty="0">
                <a:latin typeface="Montserrat" panose="00000500000000000000" pitchFamily="2" charset="0"/>
              </a:rPr>
            </a:br>
            <a:r>
              <a:rPr lang="en-IN" sz="1500" noProof="0" dirty="0">
                <a:latin typeface="Montserrat" panose="00000500000000000000" pitchFamily="2" charset="0"/>
              </a:rPr>
              <a:t>FOCC → Non-resident - Permitted </a:t>
            </a:r>
            <a:br>
              <a:rPr lang="en-IN" sz="1500" noProof="0" dirty="0">
                <a:latin typeface="Montserrat" panose="00000500000000000000" pitchFamily="2" charset="0"/>
              </a:rPr>
            </a:br>
            <a:r>
              <a:rPr lang="en-IN" sz="1500" noProof="0" dirty="0">
                <a:latin typeface="Montserrat" panose="00000500000000000000" pitchFamily="2" charset="0"/>
              </a:rPr>
              <a:t>FOCC → Resident - Not permitted</a:t>
            </a:r>
          </a:p>
        </p:txBody>
      </p:sp>
      <p:sp>
        <p:nvSpPr>
          <p:cNvPr id="5" name="Divider">
            <a:extLst>
              <a:ext uri="{FF2B5EF4-FFF2-40B4-BE49-F238E27FC236}">
                <a16:creationId xmlns:a16="http://schemas.microsoft.com/office/drawing/2014/main" id="{7E7C70A0-C947-CD98-2577-80DA835FBEF1}"/>
              </a:ext>
            </a:extLst>
          </p:cNvPr>
          <p:cNvSpPr/>
          <p:nvPr/>
        </p:nvSpPr>
        <p:spPr>
          <a:xfrm>
            <a:off x="5993640" y="1230000"/>
            <a:ext cx="0" cy="5200000"/>
          </a:xfrm>
          <a:prstGeom prst="line">
            <a:avLst/>
          </a:prstGeom>
          <a:noFill/>
          <a:ln w="12700">
            <a:solidFill>
              <a:srgbClr val="D2B78D"/>
            </a:solidFill>
            <a:prstDash val="dash"/>
          </a:ln>
        </p:spPr>
        <p:txBody>
          <a:bodyPr/>
          <a:lstStyle/>
          <a:p>
            <a:endParaRPr lang="en-IN" noProof="0" dirty="0"/>
          </a:p>
        </p:txBody>
      </p:sp>
      <p:sp>
        <p:nvSpPr>
          <p:cNvPr id="6" name="RightCol">
            <a:extLst>
              <a:ext uri="{FF2B5EF4-FFF2-40B4-BE49-F238E27FC236}">
                <a16:creationId xmlns:a16="http://schemas.microsoft.com/office/drawing/2014/main" id="{13CD9711-9C9B-B8DC-CFF5-075971D6FF36}"/>
              </a:ext>
            </a:extLst>
          </p:cNvPr>
          <p:cNvSpPr/>
          <p:nvPr/>
        </p:nvSpPr>
        <p:spPr>
          <a:xfrm>
            <a:off x="6220000" y="1230000"/>
            <a:ext cx="5331615"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IOCC (Indian Owned/Controlled Company)</a:t>
            </a: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Resident Indians hold majority equity AND control</a:t>
            </a:r>
            <a:r>
              <a:rPr lang="en-IN" sz="1500" b="1" dirty="0">
                <a:latin typeface="Montserrat" panose="00000500000000000000" pitchFamily="2" charset="0"/>
              </a:rPr>
              <a:t> management/ policy decisions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Downstream investments = Domestic investment</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FDI rules do NOT apply to IOCC’s downstream investments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Even if IOCC has minority foreign shareholding, treated as domestic</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AIF with Indian manager/ sponsor → investments treated as domestic capital regardless of quantum of foreign corpus</a:t>
            </a:r>
          </a:p>
        </p:txBody>
      </p:sp>
    </p:spTree>
    <p:extLst>
      <p:ext uri="{BB962C8B-B14F-4D97-AF65-F5344CB8AC3E}">
        <p14:creationId xmlns:p14="http://schemas.microsoft.com/office/powerpoint/2010/main" val="3918074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84510-8AC1-7574-73FC-D14DCC1EA6CF}"/>
            </a:ext>
          </a:extLst>
        </p:cNvPr>
        <p:cNvGrpSpPr/>
        <p:nvPr/>
      </p:nvGrpSpPr>
      <p:grpSpPr>
        <a:xfrm>
          <a:off x="0" y="0"/>
          <a:ext cx="0" cy="0"/>
          <a:chOff x="0" y="0"/>
          <a:chExt cx="0" cy="0"/>
        </a:xfrm>
      </p:grpSpPr>
      <p:sp>
        <p:nvSpPr>
          <p:cNvPr id="2" name="Bg">
            <a:extLst>
              <a:ext uri="{FF2B5EF4-FFF2-40B4-BE49-F238E27FC236}">
                <a16:creationId xmlns:a16="http://schemas.microsoft.com/office/drawing/2014/main" id="{DBF13E24-E2B4-7F83-C045-810DAB497C4C}"/>
              </a:ext>
            </a:extLst>
          </p:cNvPr>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a:extLst>
              <a:ext uri="{FF2B5EF4-FFF2-40B4-BE49-F238E27FC236}">
                <a16:creationId xmlns:a16="http://schemas.microsoft.com/office/drawing/2014/main" id="{A7833CA4-CB92-53D7-1DF9-CFBCC9ABC222}"/>
              </a:ext>
            </a:extLst>
          </p:cNvPr>
          <p:cNvSpPr/>
          <p:nvPr/>
        </p:nvSpPr>
        <p:spPr>
          <a:xfrm>
            <a:off x="548640" y="2400000"/>
            <a:ext cx="11266842" cy="1200000"/>
          </a:xfrm>
          <a:prstGeom prst="rect">
            <a:avLst/>
          </a:prstGeom>
          <a:noFill/>
          <a:ln/>
        </p:spPr>
        <p:txBody>
          <a:bodyPr wrap="square" rtlCol="0" anchor="ctr"/>
          <a:lstStyle/>
          <a:p>
            <a:pPr algn="ctr"/>
            <a:r>
              <a:rPr lang="en-US" sz="4000" b="1" dirty="0">
                <a:solidFill>
                  <a:srgbClr val="D2B78D"/>
                </a:solidFill>
                <a:latin typeface="Montserrat" panose="00000500000000000000" pitchFamily="2" charset="0"/>
              </a:rPr>
              <a:t>Transfer and </a:t>
            </a:r>
            <a:r>
              <a:rPr lang="en-US" sz="4000" b="1" noProof="0" dirty="0">
                <a:solidFill>
                  <a:srgbClr val="D2B78D"/>
                </a:solidFill>
                <a:latin typeface="Montserrat" panose="00000500000000000000" pitchFamily="2" charset="0"/>
              </a:rPr>
              <a:t>Repatriation Rules</a:t>
            </a:r>
          </a:p>
        </p:txBody>
      </p:sp>
      <p:sp>
        <p:nvSpPr>
          <p:cNvPr id="4" name="Logo">
            <a:extLst>
              <a:ext uri="{FF2B5EF4-FFF2-40B4-BE49-F238E27FC236}">
                <a16:creationId xmlns:a16="http://schemas.microsoft.com/office/drawing/2014/main" id="{0E6E7D13-4E44-D628-F9F6-0855B106A5DD}"/>
              </a:ext>
            </a:extLst>
          </p:cNvPr>
          <p:cNvSpPr/>
          <p:nvPr/>
        </p:nvSpPr>
        <p:spPr>
          <a:xfrm>
            <a:off x="9771292" y="6119932"/>
            <a:ext cx="2223063" cy="555766"/>
          </a:xfrm>
          <a:prstGeom prst="rect">
            <a:avLst/>
          </a:prstGeom>
          <a:noFill/>
          <a:ln>
            <a:solidFill>
              <a:srgbClr val="026163"/>
            </a:solidFill>
          </a:ln>
        </p:spPr>
        <p:txBody>
          <a:bodyPr wrap="square" rtlCol="0" anchor="ctr"/>
          <a:lstStyle/>
          <a:p>
            <a:pPr algn="ctr">
              <a:buNone/>
            </a:pPr>
            <a:endParaRPr lang="en-US" sz="1200" b="1" noProof="0" dirty="0">
              <a:solidFill>
                <a:srgbClr val="D2B78D"/>
              </a:solidFill>
              <a:latin typeface="Montserrat" panose="00000500000000000000" pitchFamily="2" charset="0"/>
            </a:endParaRPr>
          </a:p>
        </p:txBody>
      </p:sp>
      <p:pic>
        <p:nvPicPr>
          <p:cNvPr id="6" name="Image 1" descr="/mnt/data/Saankhyaa 4 resized.png">
            <a:extLst>
              <a:ext uri="{FF2B5EF4-FFF2-40B4-BE49-F238E27FC236}">
                <a16:creationId xmlns:a16="http://schemas.microsoft.com/office/drawing/2014/main" id="{29476C79-BCE2-14DA-8204-D5AA3FCE192F}"/>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extLst>
      <p:ext uri="{BB962C8B-B14F-4D97-AF65-F5344CB8AC3E}">
        <p14:creationId xmlns:p14="http://schemas.microsoft.com/office/powerpoint/2010/main" val="23715545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Governing Framework and Core Concepts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NDI Rules 2019</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Primary instrument on pricing, transfer conditions, repatriation mechanics</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RBI Master Direction on Foreign Investment (updated 2025/26)</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Operational companion document to NDI Rules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Recently updated to clarify deferred payment arrangements, cross-border share swaps, FOCC downstream transfer ambiguities</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FEMA (Remittance of Assets) Regulations 2016</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Governs actual outward remittance of sale/ repatriation proceeds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7147B-3493-027C-FAA3-D6CFC38B69C8}"/>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4B7358AC-8A25-355F-96E5-069B16180AEC}"/>
              </a:ext>
            </a:extLst>
          </p:cNvPr>
          <p:cNvSpPr/>
          <p:nvPr/>
        </p:nvSpPr>
        <p:spPr>
          <a:xfrm>
            <a:off x="548640" y="280000"/>
            <a:ext cx="10800000" cy="830000"/>
          </a:xfrm>
          <a:prstGeom prst="rect">
            <a:avLst/>
          </a:prstGeom>
          <a:noFill/>
          <a:ln/>
        </p:spPr>
        <p:txBody>
          <a:bodyPr wrap="square" rtlCol="0" anchor="ctr"/>
          <a:lstStyle/>
          <a:p>
            <a:pPr marL="0" indent="0">
              <a:buNone/>
            </a:pPr>
            <a:r>
              <a:rPr lang="en-IN" sz="2600" b="1" noProof="0" dirty="0">
                <a:solidFill>
                  <a:srgbClr val="026163"/>
                </a:solidFill>
                <a:latin typeface="Montserrat" panose="00000500000000000000" pitchFamily="2" charset="0"/>
              </a:rPr>
              <a:t>Rule 9: Transfer of Equity Instruments by/ to a PROI</a:t>
            </a:r>
          </a:p>
        </p:txBody>
      </p:sp>
      <p:sp>
        <p:nvSpPr>
          <p:cNvPr id="3" name="Line">
            <a:extLst>
              <a:ext uri="{FF2B5EF4-FFF2-40B4-BE49-F238E27FC236}">
                <a16:creationId xmlns:a16="http://schemas.microsoft.com/office/drawing/2014/main" id="{3AD809A6-F327-83AA-23A8-9E1E498F6615}"/>
              </a:ext>
            </a:extLst>
          </p:cNvPr>
          <p:cNvSpPr/>
          <p:nvPr/>
        </p:nvSpPr>
        <p:spPr>
          <a:xfrm>
            <a:off x="548640" y="116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a:extLst>
              <a:ext uri="{FF2B5EF4-FFF2-40B4-BE49-F238E27FC236}">
                <a16:creationId xmlns:a16="http://schemas.microsoft.com/office/drawing/2014/main" id="{7C2F7486-8AAF-C047-1AFC-7AAB1FCC1B38}"/>
              </a:ext>
            </a:extLst>
          </p:cNvPr>
          <p:cNvSpPr/>
          <p:nvPr/>
        </p:nvSpPr>
        <p:spPr>
          <a:xfrm>
            <a:off x="548639" y="1220000"/>
            <a:ext cx="11002975" cy="5300000"/>
          </a:xfrm>
          <a:prstGeom prst="rect">
            <a:avLst/>
          </a:prstGeom>
          <a:noFill/>
          <a:ln/>
        </p:spPr>
        <p:txBody>
          <a:bodyPr wrap="square" rtlCol="0" anchor="t"/>
          <a:lstStyle/>
          <a:p>
            <a:pPr marL="0" indent="0">
              <a:lnSpc>
                <a:spcPct val="108000"/>
              </a:lnSpc>
              <a:spcBef>
                <a:spcPts val="160"/>
              </a:spcBef>
              <a:buNone/>
            </a:pPr>
            <a:r>
              <a:rPr lang="en-IN" sz="1700" b="1" noProof="0" dirty="0">
                <a:solidFill>
                  <a:srgbClr val="026163"/>
                </a:solidFill>
                <a:latin typeface="Montserrat" panose="00000500000000000000" pitchFamily="2" charset="0"/>
              </a:rPr>
              <a:t>Transfer: Who May Transfer &amp; How</a:t>
            </a:r>
          </a:p>
          <a:p>
            <a:pPr marL="285750" indent="-285750">
              <a:lnSpc>
                <a:spcPct val="108000"/>
              </a:lnSpc>
              <a:spcBef>
                <a:spcPts val="80"/>
              </a:spcBef>
              <a:buSzPct val="100000"/>
              <a:buFont typeface="Wingdings" panose="05000000000000000000" pitchFamily="2" charset="2"/>
              <a:buChar char="ü"/>
            </a:pPr>
            <a:r>
              <a:rPr lang="en-IN" sz="1700" b="1" noProof="0" dirty="0">
                <a:latin typeface="Montserrat" panose="00000500000000000000" pitchFamily="2" charset="0"/>
              </a:rPr>
              <a:t>PROI → PROI</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Sale or gift (incl. via liquidation/ merger/ demerger/ amalgamation of overseas entities)</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Govt. approval mandatory if sector is covered under Govt. approval Route</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Conversion from Non-repatriable → repatriable basis: </a:t>
            </a:r>
            <a:r>
              <a:rPr lang="en-IN" sz="1700" dirty="0">
                <a:latin typeface="Montserrat" panose="00000500000000000000" pitchFamily="2" charset="0"/>
              </a:rPr>
              <a:t>E</a:t>
            </a:r>
            <a:r>
              <a:rPr lang="en-IN" sz="1700" noProof="0" dirty="0" err="1">
                <a:latin typeface="Montserrat" panose="00000500000000000000" pitchFamily="2" charset="0"/>
              </a:rPr>
              <a:t>ntry</a:t>
            </a:r>
            <a:r>
              <a:rPr lang="en-IN" sz="1700" noProof="0" dirty="0">
                <a:latin typeface="Montserrat" panose="00000500000000000000" pitchFamily="2" charset="0"/>
              </a:rPr>
              <a:t> route &amp; pricing guidelines apply</a:t>
            </a:r>
          </a:p>
          <a:p>
            <a:pPr marL="285750" indent="-285750">
              <a:lnSpc>
                <a:spcPct val="108000"/>
              </a:lnSpc>
              <a:spcBef>
                <a:spcPts val="8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08000"/>
              </a:lnSpc>
              <a:spcBef>
                <a:spcPts val="80"/>
              </a:spcBef>
              <a:buSzPct val="100000"/>
              <a:buFont typeface="Wingdings" panose="05000000000000000000" pitchFamily="2" charset="2"/>
              <a:buChar char="ü"/>
            </a:pPr>
            <a:r>
              <a:rPr lang="en-IN" sz="1700" b="1" noProof="0" dirty="0">
                <a:latin typeface="Montserrat" panose="00000500000000000000" pitchFamily="2" charset="0"/>
              </a:rPr>
              <a:t>PROI → Resident</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Sale, gift, or stock exchange sale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Pricing guidelines &amp; reporting required </a:t>
            </a:r>
          </a:p>
          <a:p>
            <a:pPr marL="742950" lvl="1" indent="-285750">
              <a:lnSpc>
                <a:spcPct val="108000"/>
              </a:lnSpc>
              <a:spcBef>
                <a:spcPts val="80"/>
              </a:spcBef>
              <a:buSzPct val="100000"/>
              <a:buFont typeface="Wingdings" panose="05000000000000000000" pitchFamily="2" charset="2"/>
              <a:buChar char="ü"/>
            </a:pPr>
            <a:r>
              <a:rPr lang="en-IN" sz="1700" dirty="0">
                <a:latin typeface="Montserrat" panose="00000500000000000000" pitchFamily="2" charset="0"/>
              </a:rPr>
              <a:t>If </a:t>
            </a:r>
            <a:r>
              <a:rPr lang="en-IN" sz="1700" noProof="0" dirty="0">
                <a:latin typeface="Montserrat" panose="00000500000000000000" pitchFamily="2" charset="0"/>
              </a:rPr>
              <a:t>non-repatriable holdings, pricing rules do NOT apply</a:t>
            </a:r>
          </a:p>
          <a:p>
            <a:pPr marL="285750" indent="-285750">
              <a:lnSpc>
                <a:spcPct val="108000"/>
              </a:lnSpc>
              <a:spcBef>
                <a:spcPts val="8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08000"/>
              </a:lnSpc>
              <a:spcBef>
                <a:spcPts val="80"/>
              </a:spcBef>
              <a:buSzPct val="100000"/>
              <a:buFont typeface="Wingdings" panose="05000000000000000000" pitchFamily="2" charset="2"/>
              <a:buChar char="ü"/>
            </a:pPr>
            <a:r>
              <a:rPr lang="en-IN" sz="1700" b="1" noProof="0" dirty="0">
                <a:latin typeface="Montserrat" panose="00000500000000000000" pitchFamily="2" charset="0"/>
              </a:rPr>
              <a:t>Resident → PROI</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By sale only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All entry routes, sectoral caps, pricing guidelines &amp; attendant conditions apply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Documentation &amp; reporting as specified by RBI</a:t>
            </a:r>
          </a:p>
        </p:txBody>
      </p:sp>
    </p:spTree>
    <p:extLst>
      <p:ext uri="{BB962C8B-B14F-4D97-AF65-F5344CB8AC3E}">
        <p14:creationId xmlns:p14="http://schemas.microsoft.com/office/powerpoint/2010/main" val="33488340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p:nvPr/>
        </p:nvSpPr>
        <p:spPr>
          <a:xfrm>
            <a:off x="548640" y="280000"/>
            <a:ext cx="10800000" cy="830000"/>
          </a:xfrm>
          <a:prstGeom prst="rect">
            <a:avLst/>
          </a:prstGeom>
          <a:noFill/>
          <a:ln/>
        </p:spPr>
        <p:txBody>
          <a:bodyPr wrap="square" rtlCol="0" anchor="ctr"/>
          <a:lstStyle/>
          <a:p>
            <a:pPr marL="0" indent="0">
              <a:buNone/>
            </a:pPr>
            <a:r>
              <a:rPr lang="en-IN" sz="2600" b="1" noProof="0" dirty="0">
                <a:solidFill>
                  <a:srgbClr val="026163"/>
                </a:solidFill>
                <a:latin typeface="Montserrat" panose="00000500000000000000" pitchFamily="2" charset="0"/>
              </a:rPr>
              <a:t>Rule 9: Transfer of Equity Instruments by/ to a PROI</a:t>
            </a:r>
          </a:p>
        </p:txBody>
      </p:sp>
      <p:sp>
        <p:nvSpPr>
          <p:cNvPr id="3" name="Line"/>
          <p:cNvSpPr/>
          <p:nvPr/>
        </p:nvSpPr>
        <p:spPr>
          <a:xfrm>
            <a:off x="548640" y="116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p:cNvSpPr/>
          <p:nvPr/>
        </p:nvSpPr>
        <p:spPr>
          <a:xfrm>
            <a:off x="548639" y="1220000"/>
            <a:ext cx="11002975" cy="5300000"/>
          </a:xfrm>
          <a:prstGeom prst="rect">
            <a:avLst/>
          </a:prstGeom>
          <a:noFill/>
          <a:ln/>
        </p:spPr>
        <p:txBody>
          <a:bodyPr wrap="square" rtlCol="0" anchor="t"/>
          <a:lstStyle/>
          <a:p>
            <a:pPr marL="0" indent="0">
              <a:lnSpc>
                <a:spcPct val="108000"/>
              </a:lnSpc>
              <a:spcBef>
                <a:spcPts val="160"/>
              </a:spcBef>
              <a:buNone/>
            </a:pPr>
            <a:r>
              <a:rPr lang="en-IN" sz="1700" b="1" noProof="0" dirty="0">
                <a:solidFill>
                  <a:srgbClr val="026163"/>
                </a:solidFill>
                <a:latin typeface="Montserrat" panose="00000500000000000000" pitchFamily="2" charset="0"/>
              </a:rPr>
              <a:t>Transfer: Who May Transfer &amp; How</a:t>
            </a:r>
          </a:p>
          <a:p>
            <a:pPr marL="285750" indent="-285750">
              <a:lnSpc>
                <a:spcPct val="108000"/>
              </a:lnSpc>
              <a:spcBef>
                <a:spcPts val="80"/>
              </a:spcBef>
              <a:buSzPct val="100000"/>
              <a:buFont typeface="Wingdings" panose="05000000000000000000" pitchFamily="2" charset="2"/>
              <a:buChar char="ü"/>
            </a:pPr>
            <a:r>
              <a:rPr lang="en-IN" sz="1700" b="1" noProof="0" dirty="0">
                <a:latin typeface="Montserrat" panose="00000500000000000000" pitchFamily="2" charset="0"/>
              </a:rPr>
              <a:t>Resident (non-repatriable) → PROI by gift: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Prior RBI approval </a:t>
            </a:r>
          </a:p>
          <a:p>
            <a:pPr marL="742950" lvl="1" indent="-285750">
              <a:lnSpc>
                <a:spcPct val="108000"/>
              </a:lnSpc>
              <a:spcBef>
                <a:spcPts val="80"/>
              </a:spcBef>
              <a:buSzPct val="100000"/>
              <a:buFont typeface="Wingdings" panose="05000000000000000000" pitchFamily="2" charset="2"/>
              <a:buChar char="ü"/>
            </a:pPr>
            <a:r>
              <a:rPr lang="en-IN" sz="1700" noProof="0" dirty="0" err="1">
                <a:latin typeface="Montserrat" panose="00000500000000000000" pitchFamily="2" charset="0"/>
              </a:rPr>
              <a:t>Donee</a:t>
            </a:r>
            <a:r>
              <a:rPr lang="en-IN" sz="1700" noProof="0" dirty="0">
                <a:latin typeface="Montserrat" panose="00000500000000000000" pitchFamily="2" charset="0"/>
              </a:rPr>
              <a:t> eligible to invest under Schedules to NDI Rules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Max 5% paid-up capital/ each series of debentures/ each mutual funds scheme</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Donor &amp; donee must be ‘relatives’ u/</a:t>
            </a:r>
            <a:r>
              <a:rPr lang="en-IN" sz="1700" dirty="0">
                <a:latin typeface="Montserrat" panose="00000500000000000000" pitchFamily="2" charset="0"/>
              </a:rPr>
              <a:t>s 2(77) of </a:t>
            </a:r>
            <a:r>
              <a:rPr lang="en-IN" sz="1700" noProof="0" dirty="0">
                <a:latin typeface="Montserrat" panose="00000500000000000000" pitchFamily="2" charset="0"/>
              </a:rPr>
              <a:t>Companies Act, 2013</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Value cap: USD 50,000 per FY</a:t>
            </a:r>
          </a:p>
          <a:p>
            <a:pPr marL="0" indent="0">
              <a:lnSpc>
                <a:spcPct val="108000"/>
              </a:lnSpc>
              <a:spcBef>
                <a:spcPts val="160"/>
              </a:spcBef>
              <a:buNone/>
            </a:pPr>
            <a:endParaRPr lang="en-IN" sz="1700" b="1" noProof="0" dirty="0">
              <a:solidFill>
                <a:srgbClr val="026163"/>
              </a:solidFill>
              <a:latin typeface="Montserrat" panose="00000500000000000000" pitchFamily="2" charset="0"/>
            </a:endParaRPr>
          </a:p>
          <a:p>
            <a:pPr marL="285750" indent="-285750">
              <a:lnSpc>
                <a:spcPct val="108000"/>
              </a:lnSpc>
              <a:spcBef>
                <a:spcPts val="80"/>
              </a:spcBef>
              <a:buSzPct val="100000"/>
              <a:buFont typeface="Wingdings" panose="05000000000000000000" pitchFamily="2" charset="2"/>
              <a:buChar char="ü"/>
            </a:pPr>
            <a:r>
              <a:rPr lang="en-IN" sz="1700" b="1" noProof="0" dirty="0">
                <a:latin typeface="Montserrat" panose="00000500000000000000" pitchFamily="2" charset="0"/>
              </a:rPr>
              <a:t>PROI exercising option under optionality clause </a:t>
            </a:r>
          </a:p>
          <a:p>
            <a:pPr marL="742950" lvl="1" indent="-285750">
              <a:lnSpc>
                <a:spcPct val="108000"/>
              </a:lnSpc>
              <a:spcBef>
                <a:spcPts val="80"/>
              </a:spcBef>
              <a:buSzPct val="100000"/>
              <a:buFont typeface="Wingdings" panose="05000000000000000000" pitchFamily="2" charset="2"/>
              <a:buChar char="ü"/>
            </a:pPr>
            <a:r>
              <a:rPr lang="en-IN" sz="1700" dirty="0">
                <a:latin typeface="Montserrat" panose="00000500000000000000" pitchFamily="2" charset="0"/>
              </a:rPr>
              <a:t>Exit without </a:t>
            </a:r>
            <a:r>
              <a:rPr lang="en-IN" sz="1700" noProof="0" dirty="0">
                <a:latin typeface="Montserrat" panose="00000500000000000000" pitchFamily="2" charset="0"/>
              </a:rPr>
              <a:t>assured return permitted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Subject to pricing guidelines </a:t>
            </a:r>
          </a:p>
          <a:p>
            <a:pPr marL="742950" lvl="1" indent="-285750">
              <a:lnSpc>
                <a:spcPct val="108000"/>
              </a:lnSpc>
              <a:spcBef>
                <a:spcPts val="80"/>
              </a:spcBef>
              <a:buSzPct val="100000"/>
              <a:buFont typeface="Wingdings" panose="05000000000000000000" pitchFamily="2" charset="2"/>
              <a:buChar char="ü"/>
            </a:pPr>
            <a:r>
              <a:rPr lang="en-IN" sz="1700" noProof="0" dirty="0">
                <a:latin typeface="Montserrat" panose="00000500000000000000" pitchFamily="2" charset="0"/>
              </a:rPr>
              <a:t>Min. lock-in of 1 year or as prescribed, whichever is higher</a:t>
            </a:r>
          </a:p>
          <a:p>
            <a:pPr marL="742950" lvl="1" indent="-285750">
              <a:lnSpc>
                <a:spcPct val="108000"/>
              </a:lnSpc>
              <a:spcBef>
                <a:spcPts val="80"/>
              </a:spcBef>
              <a:buSzPct val="100000"/>
              <a:buFont typeface="Wingdings" panose="05000000000000000000" pitchFamily="2" charset="2"/>
              <a:buChar char="ü"/>
            </a:pPr>
            <a:endParaRPr lang="en-IN" sz="1700" dirty="0">
              <a:latin typeface="Montserrat" panose="00000500000000000000" pitchFamily="2"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6E680-5BDA-EE59-4D68-35478E7D069C}"/>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5F9D158F-0360-96D4-C92E-5E829DFF7365}"/>
              </a:ext>
            </a:extLst>
          </p:cNvPr>
          <p:cNvSpPr/>
          <p:nvPr/>
        </p:nvSpPr>
        <p:spPr>
          <a:xfrm>
            <a:off x="548640" y="280000"/>
            <a:ext cx="10800000" cy="830000"/>
          </a:xfrm>
          <a:prstGeom prst="rect">
            <a:avLst/>
          </a:prstGeom>
          <a:noFill/>
          <a:ln/>
        </p:spPr>
        <p:txBody>
          <a:bodyPr wrap="square" rtlCol="0" anchor="ctr"/>
          <a:lstStyle/>
          <a:p>
            <a:pPr marL="0" indent="0">
              <a:buNone/>
            </a:pPr>
            <a:r>
              <a:rPr lang="en-IN" sz="2600" b="1" noProof="0" dirty="0">
                <a:solidFill>
                  <a:srgbClr val="026163"/>
                </a:solidFill>
                <a:latin typeface="Montserrat" panose="00000500000000000000" pitchFamily="2" charset="0"/>
              </a:rPr>
              <a:t>Rule 9: Transfer of Equity Instruments by/ to a PROI</a:t>
            </a:r>
          </a:p>
        </p:txBody>
      </p:sp>
      <p:sp>
        <p:nvSpPr>
          <p:cNvPr id="3" name="Line">
            <a:extLst>
              <a:ext uri="{FF2B5EF4-FFF2-40B4-BE49-F238E27FC236}">
                <a16:creationId xmlns:a16="http://schemas.microsoft.com/office/drawing/2014/main" id="{7886BB23-BFD0-1633-0CEB-3F36C7AFEB2C}"/>
              </a:ext>
            </a:extLst>
          </p:cNvPr>
          <p:cNvSpPr/>
          <p:nvPr/>
        </p:nvSpPr>
        <p:spPr>
          <a:xfrm>
            <a:off x="548640" y="116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a:extLst>
              <a:ext uri="{FF2B5EF4-FFF2-40B4-BE49-F238E27FC236}">
                <a16:creationId xmlns:a16="http://schemas.microsoft.com/office/drawing/2014/main" id="{0581DB34-7D71-33F5-1E05-5BD75748AB70}"/>
              </a:ext>
            </a:extLst>
          </p:cNvPr>
          <p:cNvSpPr/>
          <p:nvPr/>
        </p:nvSpPr>
        <p:spPr>
          <a:xfrm>
            <a:off x="548639" y="1220000"/>
            <a:ext cx="11002975" cy="5300000"/>
          </a:xfrm>
          <a:prstGeom prst="rect">
            <a:avLst/>
          </a:prstGeom>
          <a:noFill/>
          <a:ln/>
        </p:spPr>
        <p:txBody>
          <a:bodyPr wrap="square" rtlCol="0" anchor="t"/>
          <a:lstStyle/>
          <a:p>
            <a:pPr marL="285750" indent="-285750">
              <a:lnSpc>
                <a:spcPct val="108000"/>
              </a:lnSpc>
              <a:spcBef>
                <a:spcPts val="80"/>
              </a:spcBef>
              <a:buSzPct val="100000"/>
              <a:buFont typeface="Wingdings" panose="05000000000000000000" pitchFamily="2" charset="2"/>
              <a:buChar char="ü"/>
            </a:pPr>
            <a:r>
              <a:rPr lang="en-US" sz="1700" b="1" noProof="0" dirty="0">
                <a:latin typeface="Montserrat" panose="00000500000000000000" pitchFamily="2" charset="0"/>
              </a:rPr>
              <a:t>Deferred Consideration</a:t>
            </a:r>
          </a:p>
          <a:p>
            <a:pPr marL="742950" lvl="1"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Up to 25% of total consideration may be deferred</a:t>
            </a:r>
            <a:endParaRPr lang="en-US" sz="1700" dirty="0">
              <a:latin typeface="Montserrat" panose="00000500000000000000" pitchFamily="2" charset="0"/>
            </a:endParaRP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paid within 18 months of transfer agreement;</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held in escrow up to 18 months; </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indemnified by seller up to 18 months after full payment.</a:t>
            </a:r>
          </a:p>
          <a:p>
            <a:pPr marL="742950" lvl="1" indent="-285750">
              <a:lnSpc>
                <a:spcPct val="108000"/>
              </a:lnSpc>
              <a:spcBef>
                <a:spcPts val="80"/>
              </a:spcBef>
              <a:buSzPct val="100000"/>
              <a:buFont typeface="Wingdings" panose="05000000000000000000" pitchFamily="2" charset="2"/>
              <a:buChar char="ü"/>
            </a:pPr>
            <a:r>
              <a:rPr lang="en-US" sz="1700" dirty="0">
                <a:latin typeface="Montserrat" panose="00000500000000000000" pitchFamily="2" charset="0"/>
              </a:rPr>
              <a:t>Final consideration must comply with pricing guidelines</a:t>
            </a:r>
            <a:endParaRPr lang="en-US" sz="1700" noProof="0" dirty="0">
              <a:latin typeface="Montserrat" panose="00000500000000000000" pitchFamily="2" charset="0"/>
            </a:endParaRPr>
          </a:p>
          <a:p>
            <a:pPr marL="285750" indent="-285750">
              <a:lnSpc>
                <a:spcPct val="108000"/>
              </a:lnSpc>
              <a:spcBef>
                <a:spcPts val="80"/>
              </a:spcBef>
              <a:buSzPct val="100000"/>
              <a:buFont typeface="Wingdings" panose="05000000000000000000" pitchFamily="2" charset="2"/>
              <a:buChar char="ü"/>
            </a:pPr>
            <a:endParaRPr lang="en-US" sz="900" b="1" noProof="0" dirty="0">
              <a:latin typeface="Montserrat" panose="00000500000000000000" pitchFamily="2" charset="0"/>
            </a:endParaRPr>
          </a:p>
          <a:p>
            <a:pPr marL="285750" indent="-285750">
              <a:lnSpc>
                <a:spcPct val="108000"/>
              </a:lnSpc>
              <a:spcBef>
                <a:spcPts val="80"/>
              </a:spcBef>
              <a:buSzPct val="100000"/>
              <a:buFont typeface="Wingdings" panose="05000000000000000000" pitchFamily="2" charset="2"/>
              <a:buChar char="ü"/>
            </a:pPr>
            <a:r>
              <a:rPr lang="en-US" sz="1700" b="1" noProof="0" dirty="0">
                <a:latin typeface="Montserrat" panose="00000500000000000000" pitchFamily="2" charset="0"/>
              </a:rPr>
              <a:t>Pledge of Equity Instruments</a:t>
            </a:r>
          </a:p>
          <a:p>
            <a:pPr marL="742950" lvl="1"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Promoter of Indian ECB-borrowing company may pledge shares to secure ECB </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Pledge co-terminus with ECB maturity </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Auditor certificate on permitted end-use required </a:t>
            </a:r>
          </a:p>
          <a:p>
            <a:pPr marL="742950" lvl="1"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PROI holding equity/ units may pledge</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to Indian bank for credit to Indian company </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to overseas bank for credit to PROI/ Promoter/ Overseas group company </a:t>
            </a:r>
          </a:p>
          <a:p>
            <a:pPr marL="1200150" lvl="2"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to RBI-registered NBFC for credit to Indian company </a:t>
            </a:r>
          </a:p>
          <a:p>
            <a:pPr marL="742950" lvl="1"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Prior NOC/ confirmation from AD mandatory</a:t>
            </a:r>
          </a:p>
          <a:p>
            <a:pPr marL="742950" lvl="1" indent="-285750">
              <a:lnSpc>
                <a:spcPct val="108000"/>
              </a:lnSpc>
              <a:spcBef>
                <a:spcPts val="80"/>
              </a:spcBef>
              <a:buSzPct val="100000"/>
              <a:buFont typeface="Wingdings" panose="05000000000000000000" pitchFamily="2" charset="2"/>
              <a:buChar char="ü"/>
            </a:pPr>
            <a:r>
              <a:rPr lang="en-US" sz="1700" noProof="0" dirty="0">
                <a:latin typeface="Montserrat" panose="00000500000000000000" pitchFamily="2" charset="0"/>
              </a:rPr>
              <a:t>Invocation of pledge: Transfer to comply with entry routes, sectoral caps pricing guidelines &amp; all conditions as at the date of pledge creation</a:t>
            </a:r>
          </a:p>
          <a:p>
            <a:pPr marL="742950" lvl="1" indent="-285750">
              <a:lnSpc>
                <a:spcPct val="108000"/>
              </a:lnSpc>
              <a:spcBef>
                <a:spcPts val="80"/>
              </a:spcBef>
              <a:buSzPct val="100000"/>
              <a:buFont typeface="Wingdings" panose="05000000000000000000" pitchFamily="2" charset="2"/>
              <a:buChar char="ü"/>
            </a:pPr>
            <a:endParaRPr lang="en-IN" sz="1700" noProof="0" dirty="0">
              <a:latin typeface="Montserrat" panose="00000500000000000000" pitchFamily="2" charset="0"/>
            </a:endParaRPr>
          </a:p>
        </p:txBody>
      </p:sp>
    </p:spTree>
    <p:extLst>
      <p:ext uri="{BB962C8B-B14F-4D97-AF65-F5344CB8AC3E}">
        <p14:creationId xmlns:p14="http://schemas.microsoft.com/office/powerpoint/2010/main" val="42609905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50905-E1BC-E5F6-B6F3-FEB493BD8F4F}"/>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D56448B0-F826-D2B2-F1F8-E5B6D9FEED3D}"/>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Repatriation vs Non-repatriation basis</a:t>
            </a:r>
          </a:p>
        </p:txBody>
      </p:sp>
      <p:sp>
        <p:nvSpPr>
          <p:cNvPr id="3" name="Line">
            <a:extLst>
              <a:ext uri="{FF2B5EF4-FFF2-40B4-BE49-F238E27FC236}">
                <a16:creationId xmlns:a16="http://schemas.microsoft.com/office/drawing/2014/main" id="{A7A09E4B-9AE7-30AC-7B7D-F4AD6D10D056}"/>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22A3B9A9-BE48-DEF0-CB4A-512A88AEE841}"/>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Investment on Repatriation Basis</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Sale/maturity proceeds net of taxes eligible to be repatriated out of India through AD Bank</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TDS under Section 195 must be remitted before repatriation</a:t>
            </a:r>
          </a:p>
          <a:p>
            <a:pPr marL="285750" indent="-285750">
              <a:lnSpc>
                <a:spcPct val="130000"/>
              </a:lnSpc>
              <a:spcBef>
                <a:spcPts val="200"/>
              </a:spcBef>
              <a:buSzPct val="100000"/>
              <a:buFont typeface="Wingdings" panose="05000000000000000000" pitchFamily="2" charset="2"/>
              <a:buChar char="ü"/>
            </a:pPr>
            <a:endParaRPr lang="en-IN" sz="1700" b="1"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Investment on Non-Repatriation Basis</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Deemed domestic investment</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No FDI limits apply</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No repatriation rights </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NRI/OCI can invest in all sectors except real estate trading (even on non-repatriation basis)</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Remittance of proceeds net of applicable taxes through AD Bank via outward remittance</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TDS under Section 195 must be remitted before repatriation</a:t>
            </a:r>
          </a:p>
        </p:txBody>
      </p:sp>
    </p:spTree>
    <p:extLst>
      <p:ext uri="{BB962C8B-B14F-4D97-AF65-F5344CB8AC3E}">
        <p14:creationId xmlns:p14="http://schemas.microsoft.com/office/powerpoint/2010/main" val="682080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072CFAE1-1116-6576-AAD9-4220A5BFF01A}"/>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3-Layer </a:t>
            </a:r>
            <a:r>
              <a:rPr lang="en-IN" sz="3000" b="1" noProof="0">
                <a:solidFill>
                  <a:srgbClr val="026163"/>
                </a:solidFill>
                <a:latin typeface="Montserrat" panose="00000500000000000000" pitchFamily="2" charset="0"/>
              </a:rPr>
              <a:t>FEMA Framework</a:t>
            </a:r>
            <a:endParaRPr lang="en-IN" sz="3000" b="1" noProof="0" dirty="0">
              <a:solidFill>
                <a:srgbClr val="026163"/>
              </a:solidFill>
              <a:latin typeface="Montserrat" panose="00000500000000000000" pitchFamily="2" charset="0"/>
            </a:endParaRPr>
          </a:p>
        </p:txBody>
      </p:sp>
      <p:sp>
        <p:nvSpPr>
          <p:cNvPr id="3" name="Line">
            <a:extLst>
              <a:ext uri="{FF2B5EF4-FFF2-40B4-BE49-F238E27FC236}">
                <a16:creationId xmlns:a16="http://schemas.microsoft.com/office/drawing/2014/main" id="{1E200BD6-C5FB-4F3F-05F8-ABCE9BE50250}"/>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08D48DCE-9522-628A-8C65-EBA301BE438B}"/>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Layer 1 - FEMA 1999</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Parent legislation – delegated powers to Central Government and Reserve Bank of India</a:t>
            </a:r>
          </a:p>
          <a:p>
            <a:pPr marL="285750" indent="-285750">
              <a:lnSpc>
                <a:spcPct val="130000"/>
              </a:lnSpc>
              <a:spcBef>
                <a:spcPts val="200"/>
              </a:spcBef>
              <a:buSzPct val="100000"/>
              <a:buFont typeface="Wingdings" panose="05000000000000000000" pitchFamily="2" charset="2"/>
              <a:buChar char="ü"/>
            </a:pPr>
            <a:endParaRPr lang="en-IN" sz="90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Layer 2 - Central Government</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Ministry of Finance and other ministries formulate policies and make Rules under FEMA</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CG has the power to make rules to govern various foreign exchange transactions</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CG defines the overall policy and sets restrictions on transactions impacting national interest</a:t>
            </a:r>
            <a:endParaRPr lang="en-IN" sz="1700"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endParaRPr lang="en-IN" sz="1700" b="1"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Layer 3 - Reserve Bank of India</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RBI is the primary regulator and administrator of FEMA</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RBI regulates and enables the operational framework for FEMA and implements the powers delegated by Central Government</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RBI issues Regulations, Notifications, Master directions, Operational Instructions</a:t>
            </a:r>
            <a:endParaRPr lang="en-IN" sz="1700" dirty="0">
              <a:latin typeface="Montserrat" panose="00000500000000000000" pitchFamily="2" charset="0"/>
            </a:endParaRPr>
          </a:p>
          <a:p>
            <a:pPr>
              <a:lnSpc>
                <a:spcPct val="130000"/>
              </a:lnSpc>
              <a:spcBef>
                <a:spcPts val="200"/>
              </a:spcBef>
              <a:buSzPct val="100000"/>
            </a:pPr>
            <a:endParaRPr lang="en-IN" sz="1700" dirty="0">
              <a:latin typeface="Montserrat" panose="00000500000000000000" pitchFamily="2" charset="0"/>
            </a:endParaRPr>
          </a:p>
          <a:p>
            <a:pPr>
              <a:lnSpc>
                <a:spcPct val="130000"/>
              </a:lnSpc>
              <a:spcBef>
                <a:spcPts val="200"/>
              </a:spcBef>
              <a:buSzPct val="100000"/>
            </a:pPr>
            <a:endParaRPr lang="en-IN" sz="1700" dirty="0">
              <a:latin typeface="Montserrat" panose="00000500000000000000" pitchFamily="2" charset="0"/>
            </a:endParaRPr>
          </a:p>
        </p:txBody>
      </p:sp>
    </p:spTree>
    <p:extLst>
      <p:ext uri="{BB962C8B-B14F-4D97-AF65-F5344CB8AC3E}">
        <p14:creationId xmlns:p14="http://schemas.microsoft.com/office/powerpoint/2010/main" val="33830887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Pricing Guidelines — The Lock on Every Exit</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p:cNvSpPr/>
          <p:nvPr/>
        </p:nvSpPr>
        <p:spPr>
          <a:xfrm>
            <a:off x="548640" y="1230000"/>
            <a:ext cx="5330000"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Transfer Direction and Pricing</a:t>
            </a: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Resident → Non-resident (issue/ sale)</a:t>
            </a:r>
            <a:br>
              <a:rPr lang="en-IN" sz="1500" b="1" dirty="0">
                <a:latin typeface="Montserrat" panose="00000500000000000000" pitchFamily="2" charset="0"/>
              </a:rPr>
            </a:br>
            <a:r>
              <a:rPr lang="en-IN" sz="1500" noProof="0" dirty="0">
                <a:latin typeface="Montserrat" panose="00000500000000000000" pitchFamily="2" charset="0"/>
              </a:rPr>
              <a:t>Floor = FMV, Price must not be less than FMV</a:t>
            </a:r>
          </a:p>
          <a:p>
            <a:pPr marL="285750" indent="-285750">
              <a:lnSpc>
                <a:spcPct val="130000"/>
              </a:lnSpc>
              <a:spcBef>
                <a:spcPts val="200"/>
              </a:spcBef>
              <a:buSzPct val="100000"/>
              <a:buFont typeface="Wingdings" panose="05000000000000000000" pitchFamily="2" charset="2"/>
              <a:buChar char="ü"/>
            </a:pPr>
            <a:endParaRPr lang="en-IN" sz="15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Non-resident → Resident (exit)</a:t>
            </a:r>
            <a:br>
              <a:rPr lang="en-IN" sz="1500" b="1" noProof="0" dirty="0">
                <a:latin typeface="Montserrat" panose="00000500000000000000" pitchFamily="2" charset="0"/>
              </a:rPr>
            </a:br>
            <a:r>
              <a:rPr lang="en-IN" sz="1500" noProof="0" dirty="0">
                <a:latin typeface="Montserrat" panose="00000500000000000000" pitchFamily="2" charset="0"/>
              </a:rPr>
              <a:t>Cap = FMV, Price must not exceed FMV</a:t>
            </a:r>
          </a:p>
          <a:p>
            <a:pPr marL="285750" indent="-285750">
              <a:lnSpc>
                <a:spcPct val="130000"/>
              </a:lnSpc>
              <a:spcBef>
                <a:spcPts val="200"/>
              </a:spcBef>
              <a:buSzPct val="100000"/>
              <a:buFont typeface="Wingdings" panose="05000000000000000000" pitchFamily="2" charset="2"/>
              <a:buChar char="ü"/>
            </a:pPr>
            <a:endParaRPr lang="en-IN" sz="15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Non-resident → Non-resident</a:t>
            </a:r>
            <a:br>
              <a:rPr lang="en-IN" sz="1500" b="1" noProof="0" dirty="0">
                <a:latin typeface="Montserrat" panose="00000500000000000000" pitchFamily="2" charset="0"/>
              </a:rPr>
            </a:br>
            <a:r>
              <a:rPr lang="en-IN" sz="1500" noProof="0" dirty="0">
                <a:latin typeface="Montserrat" panose="00000500000000000000" pitchFamily="2" charset="0"/>
              </a:rPr>
              <a:t>No pricing restriction, Free negotiation</a:t>
            </a:r>
          </a:p>
          <a:p>
            <a:pPr marL="285750" indent="-285750">
              <a:lnSpc>
                <a:spcPct val="130000"/>
              </a:lnSpc>
              <a:spcBef>
                <a:spcPts val="200"/>
              </a:spcBef>
              <a:buSzPct val="100000"/>
              <a:buFont typeface="Wingdings" panose="05000000000000000000" pitchFamily="2" charset="2"/>
              <a:buChar char="ü"/>
            </a:pPr>
            <a:endParaRPr lang="en-IN" sz="15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FOCC → Resident</a:t>
            </a:r>
            <a:br>
              <a:rPr lang="en-IN" sz="1500" b="1" noProof="0" dirty="0">
                <a:latin typeface="Montserrat" panose="00000500000000000000" pitchFamily="2" charset="0"/>
              </a:rPr>
            </a:br>
            <a:r>
              <a:rPr lang="en-IN" sz="1500" dirty="0">
                <a:latin typeface="Montserrat" panose="00000500000000000000" pitchFamily="2" charset="0"/>
              </a:rPr>
              <a:t>Cap = FMV, Price must not exceed FMV</a:t>
            </a:r>
          </a:p>
          <a:p>
            <a:pPr marL="285750" indent="-285750">
              <a:lnSpc>
                <a:spcPct val="130000"/>
              </a:lnSpc>
              <a:spcBef>
                <a:spcPts val="200"/>
              </a:spcBef>
              <a:buSzPct val="100000"/>
              <a:buFont typeface="Wingdings" panose="05000000000000000000" pitchFamily="2" charset="2"/>
              <a:buChar char="ü"/>
            </a:pPr>
            <a:endParaRPr lang="en-IN" sz="15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FOCC → Non-resident</a:t>
            </a:r>
            <a:br>
              <a:rPr lang="en-IN" sz="1500" b="1" noProof="0" dirty="0">
                <a:latin typeface="Montserrat" panose="00000500000000000000" pitchFamily="2" charset="0"/>
              </a:rPr>
            </a:br>
            <a:r>
              <a:rPr lang="en-IN" sz="1500" noProof="0" dirty="0">
                <a:latin typeface="Montserrat" panose="00000500000000000000" pitchFamily="2" charset="0"/>
              </a:rPr>
              <a:t>No pricing restriction</a:t>
            </a:r>
          </a:p>
        </p:txBody>
      </p:sp>
      <p:sp>
        <p:nvSpPr>
          <p:cNvPr id="5" name="Divider"/>
          <p:cNvSpPr/>
          <p:nvPr/>
        </p:nvSpPr>
        <p:spPr>
          <a:xfrm>
            <a:off x="6096000" y="1230000"/>
            <a:ext cx="0" cy="5200000"/>
          </a:xfrm>
          <a:prstGeom prst="line">
            <a:avLst/>
          </a:prstGeom>
          <a:noFill/>
          <a:ln w="12700">
            <a:solidFill>
              <a:srgbClr val="D2B78D"/>
            </a:solidFill>
            <a:prstDash val="dash"/>
          </a:ln>
        </p:spPr>
        <p:txBody>
          <a:bodyPr/>
          <a:lstStyle/>
          <a:p>
            <a:endParaRPr lang="en-IN" noProof="0" dirty="0"/>
          </a:p>
        </p:txBody>
      </p:sp>
      <p:sp>
        <p:nvSpPr>
          <p:cNvPr id="6" name="RightCol"/>
          <p:cNvSpPr/>
          <p:nvPr/>
        </p:nvSpPr>
        <p:spPr>
          <a:xfrm>
            <a:off x="6220000" y="1230000"/>
            <a:ext cx="5331615"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Valuation Requirements</a:t>
            </a: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Unlisted companies (most real estate SPVs) </a:t>
            </a:r>
            <a:r>
              <a:rPr lang="en-IN" sz="1500" noProof="0" dirty="0">
                <a:latin typeface="Montserrat" panose="00000500000000000000" pitchFamily="2" charset="0"/>
              </a:rPr>
              <a:t>Internationally accepted methodology (DCF)</a:t>
            </a:r>
          </a:p>
          <a:p>
            <a:pPr marL="285750" indent="-285750">
              <a:lnSpc>
                <a:spcPct val="130000"/>
              </a:lnSpc>
              <a:spcBef>
                <a:spcPts val="200"/>
              </a:spcBef>
              <a:buSzPct val="100000"/>
              <a:buFont typeface="Wingdings" panose="05000000000000000000" pitchFamily="2" charset="2"/>
              <a:buChar char="ü"/>
            </a:pPr>
            <a:endParaRPr lang="en-IN" sz="15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Listed companies</a:t>
            </a:r>
            <a:br>
              <a:rPr lang="en-IN" sz="1500" b="1" dirty="0">
                <a:latin typeface="Montserrat" panose="00000500000000000000" pitchFamily="2" charset="0"/>
              </a:rPr>
            </a:br>
            <a:r>
              <a:rPr lang="en-IN" sz="1500" noProof="0" dirty="0">
                <a:latin typeface="Montserrat" panose="00000500000000000000" pitchFamily="2" charset="0"/>
              </a:rPr>
              <a:t>SEBI pricing guidelines</a:t>
            </a:r>
          </a:p>
          <a:p>
            <a:pPr marL="285750" indent="-285750">
              <a:lnSpc>
                <a:spcPct val="130000"/>
              </a:lnSpc>
              <a:spcBef>
                <a:spcPts val="200"/>
              </a:spcBef>
              <a:buSzPct val="100000"/>
              <a:buFont typeface="Wingdings" panose="05000000000000000000" pitchFamily="2" charset="2"/>
              <a:buChar char="ü"/>
            </a:pPr>
            <a:endParaRPr lang="en-IN" sz="15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Certificate</a:t>
            </a:r>
            <a:r>
              <a:rPr lang="en-IN" sz="1500" noProof="0" dirty="0">
                <a:latin typeface="Montserrat" panose="00000500000000000000" pitchFamily="2" charset="0"/>
              </a:rPr>
              <a:t> not older than 90 days from date of transfer</a:t>
            </a:r>
          </a:p>
          <a:p>
            <a:pPr marL="285750" indent="-285750">
              <a:lnSpc>
                <a:spcPct val="130000"/>
              </a:lnSpc>
              <a:spcBef>
                <a:spcPts val="200"/>
              </a:spcBef>
              <a:buSzPct val="100000"/>
              <a:buFont typeface="Wingdings" panose="05000000000000000000" pitchFamily="2" charset="2"/>
              <a:buChar char="ü"/>
            </a:pPr>
            <a:endParaRPr lang="en-IN" sz="15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dirty="0">
                <a:latin typeface="Montserrat" panose="00000500000000000000" pitchFamily="2" charset="0"/>
              </a:rPr>
              <a:t>Certificate </a:t>
            </a:r>
            <a:r>
              <a:rPr lang="en-IN" sz="1500" noProof="0" dirty="0">
                <a:latin typeface="Montserrat" panose="00000500000000000000" pitchFamily="2" charset="0"/>
              </a:rPr>
              <a:t>by Practicing CA/ CMA, SEBI-registered Merchant Banker</a:t>
            </a:r>
          </a:p>
          <a:p>
            <a:pPr marL="285750" indent="-285750">
              <a:lnSpc>
                <a:spcPct val="130000"/>
              </a:lnSpc>
              <a:spcBef>
                <a:spcPts val="200"/>
              </a:spcBef>
              <a:buSzPct val="100000"/>
              <a:buFont typeface="Wingdings" panose="05000000000000000000" pitchFamily="2" charset="2"/>
              <a:buChar char="ü"/>
            </a:pPr>
            <a:endParaRPr lang="en-IN" sz="150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500" b="1" noProof="0" dirty="0">
                <a:latin typeface="Montserrat" panose="00000500000000000000" pitchFamily="2" charset="0"/>
              </a:rPr>
              <a:t>Repatriation </a:t>
            </a:r>
            <a:r>
              <a:rPr lang="en-IN" sz="1500" noProof="0" dirty="0">
                <a:latin typeface="Montserrat" panose="00000500000000000000" pitchFamily="2" charset="0"/>
              </a:rPr>
              <a:t>(net of tax) only if pricing guidelines complied, else RBI approval mandatory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D671AF-A3A8-92B3-E327-D5F011E32838}"/>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DD0AF515-3DEC-35D7-2946-A22B2A27E92A}"/>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Case Study – Pricing Guidelines</a:t>
            </a:r>
          </a:p>
        </p:txBody>
      </p:sp>
      <p:sp>
        <p:nvSpPr>
          <p:cNvPr id="3" name="Line">
            <a:extLst>
              <a:ext uri="{FF2B5EF4-FFF2-40B4-BE49-F238E27FC236}">
                <a16:creationId xmlns:a16="http://schemas.microsoft.com/office/drawing/2014/main" id="{693C5ABC-19D5-757E-444B-C9F027FB616E}"/>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5" name="Arrow: Left 4">
            <a:extLst>
              <a:ext uri="{FF2B5EF4-FFF2-40B4-BE49-F238E27FC236}">
                <a16:creationId xmlns:a16="http://schemas.microsoft.com/office/drawing/2014/main" id="{781F4454-0CFC-9BDC-478E-359D4B11AB46}"/>
              </a:ext>
            </a:extLst>
          </p:cNvPr>
          <p:cNvSpPr/>
          <p:nvPr/>
        </p:nvSpPr>
        <p:spPr>
          <a:xfrm>
            <a:off x="3851208" y="1424057"/>
            <a:ext cx="4489584" cy="1354085"/>
          </a:xfrm>
          <a:prstGeom prst="lef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Resident → Non-resident </a:t>
            </a:r>
          </a:p>
        </p:txBody>
      </p:sp>
      <p:sp>
        <p:nvSpPr>
          <p:cNvPr id="4" name="Arrow: Left-Right 3">
            <a:extLst>
              <a:ext uri="{FF2B5EF4-FFF2-40B4-BE49-F238E27FC236}">
                <a16:creationId xmlns:a16="http://schemas.microsoft.com/office/drawing/2014/main" id="{B399667B-3D80-7421-8BAA-1BC9AA66F506}"/>
              </a:ext>
            </a:extLst>
          </p:cNvPr>
          <p:cNvSpPr/>
          <p:nvPr/>
        </p:nvSpPr>
        <p:spPr>
          <a:xfrm>
            <a:off x="3851208" y="4424417"/>
            <a:ext cx="4489584" cy="1354085"/>
          </a:xfrm>
          <a:prstGeom prst="lef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Non-resident → Non-resident </a:t>
            </a:r>
          </a:p>
        </p:txBody>
      </p:sp>
      <p:sp>
        <p:nvSpPr>
          <p:cNvPr id="17" name="Arrow: Right 16">
            <a:extLst>
              <a:ext uri="{FF2B5EF4-FFF2-40B4-BE49-F238E27FC236}">
                <a16:creationId xmlns:a16="http://schemas.microsoft.com/office/drawing/2014/main" id="{44523245-5115-61AF-3D97-D2EB3B36A339}"/>
              </a:ext>
            </a:extLst>
          </p:cNvPr>
          <p:cNvSpPr/>
          <p:nvPr/>
        </p:nvSpPr>
        <p:spPr>
          <a:xfrm>
            <a:off x="3851208" y="2924237"/>
            <a:ext cx="4489584" cy="1354085"/>
          </a:xfrm>
          <a:prstGeom prst="rightArrow">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Non-Resident → Resident </a:t>
            </a:r>
          </a:p>
        </p:txBody>
      </p:sp>
    </p:spTree>
    <p:extLst>
      <p:ext uri="{BB962C8B-B14F-4D97-AF65-F5344CB8AC3E}">
        <p14:creationId xmlns:p14="http://schemas.microsoft.com/office/powerpoint/2010/main" val="2865395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4" grpId="0" animBg="1"/>
      <p:bldP spid="1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name="Slide 17">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External Commercial Borrowings (ECB) for Real Estate</a:t>
            </a:r>
          </a:p>
        </p:txBody>
      </p:sp>
      <p:pic>
        <p:nvPicPr>
          <p:cNvPr id="5" name="Image 1" descr="/mnt/data/Saankhyaa 4 resized.png">
            <a:extLst>
              <a:ext uri="{FF2B5EF4-FFF2-40B4-BE49-F238E27FC236}">
                <a16:creationId xmlns:a16="http://schemas.microsoft.com/office/drawing/2014/main" id="{95BC7987-1235-A0D9-EFF5-08084EE79727}"/>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D7FCF2-8F98-A561-92F4-6EE087BCAD2F}"/>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95C31569-3B9A-12C7-4376-B8C62A636053}"/>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ECB Framework for Real Estate</a:t>
            </a:r>
          </a:p>
        </p:txBody>
      </p:sp>
      <p:sp>
        <p:nvSpPr>
          <p:cNvPr id="3" name="Line">
            <a:extLst>
              <a:ext uri="{FF2B5EF4-FFF2-40B4-BE49-F238E27FC236}">
                <a16:creationId xmlns:a16="http://schemas.microsoft.com/office/drawing/2014/main" id="{1C51D5F1-4D02-71C3-7E39-06A383259AC1}"/>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A3ABBDAA-41DE-1A80-E7BA-F1E2C122AC08}"/>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FEM (Borrowing and Lending) (First Amendment) Regulations, 2026 (February 2026) consolidated all ECB provisions previously spread across various Regulations</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External Commercial Borrowings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Commercial loans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Raised by eligible resident entities (</a:t>
            </a:r>
            <a:r>
              <a:rPr lang="en-IN" sz="1700" b="1" noProof="0" dirty="0">
                <a:latin typeface="Montserrat" panose="00000500000000000000" pitchFamily="2" charset="0"/>
              </a:rPr>
              <a:t>Eligible Borrower</a:t>
            </a:r>
            <a:r>
              <a:rPr lang="en-IN" sz="1700" noProof="0" dirty="0">
                <a:latin typeface="Montserrat" panose="00000500000000000000" pitchFamily="2" charset="0"/>
              </a:rPr>
              <a:t>)</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from Recognised non-resident lenders</a:t>
            </a:r>
            <a:r>
              <a:rPr lang="en-IN" sz="1700" dirty="0">
                <a:latin typeface="Montserrat" panose="00000500000000000000" pitchFamily="2" charset="0"/>
              </a:rPr>
              <a:t> (</a:t>
            </a:r>
            <a:r>
              <a:rPr lang="en-IN" sz="1700" b="1" dirty="0">
                <a:latin typeface="Montserrat" panose="00000500000000000000" pitchFamily="2" charset="0"/>
              </a:rPr>
              <a:t>Eligible Lender</a:t>
            </a:r>
            <a:r>
              <a:rPr lang="en-IN" sz="1700" dirty="0">
                <a:latin typeface="Montserrat" panose="00000500000000000000" pitchFamily="2" charset="0"/>
              </a:rPr>
              <a:t>)</a:t>
            </a:r>
            <a:endParaRPr lang="en-IN" sz="1700" noProof="0"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subject to</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minimum maturity (</a:t>
            </a:r>
            <a:r>
              <a:rPr lang="en-IN" sz="1700" b="1" noProof="0" dirty="0">
                <a:latin typeface="Montserrat" panose="00000500000000000000" pitchFamily="2" charset="0"/>
              </a:rPr>
              <a:t>MAMP</a:t>
            </a:r>
            <a:r>
              <a:rPr lang="en-IN" sz="1700" noProof="0" dirty="0">
                <a:latin typeface="Montserrat" panose="00000500000000000000" pitchFamily="2" charset="0"/>
              </a:rPr>
              <a:t>)</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permitted/ prohibited end-uses</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all-in-cost ceiling</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p:txBody>
      </p:sp>
    </p:spTree>
    <p:extLst>
      <p:ext uri="{BB962C8B-B14F-4D97-AF65-F5344CB8AC3E}">
        <p14:creationId xmlns:p14="http://schemas.microsoft.com/office/powerpoint/2010/main" val="8761867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18">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ECB Framework for Real Estate</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Eligible borrowers</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All FDI-eligible entities (companies, REITs, InvITs, SEZ units etc.)</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Individuals are NOT eligible</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Eligible Lender</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Any person resident outside India</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Overseas branch of an RBI-regulated lender</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Specified financial institution in an IFSC.</a:t>
            </a:r>
            <a:endParaRPr lang="en-IN" sz="1700"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Currency: </a:t>
            </a:r>
            <a:r>
              <a:rPr lang="en-IN" sz="1700" noProof="0" dirty="0">
                <a:latin typeface="Montserrat" panose="00000500000000000000" pitchFamily="2" charset="0"/>
              </a:rPr>
              <a:t>INR or FCY (changes permitted, subject to conditions)</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Minimum Average Maturity Period (MAMP)</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3 years standard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5 years for ECB from equity holders for working capital/ GCP/ rupee loan repayment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1 year for manufacturing sector up to USD 50 million</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84CCF-A029-DD88-9112-3B211D9436F9}"/>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B1992467-C36C-B779-7984-971E8E0E5AC8}"/>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ECB Framework for Real Estate</a:t>
            </a:r>
          </a:p>
        </p:txBody>
      </p:sp>
      <p:sp>
        <p:nvSpPr>
          <p:cNvPr id="3" name="Line">
            <a:extLst>
              <a:ext uri="{FF2B5EF4-FFF2-40B4-BE49-F238E27FC236}">
                <a16:creationId xmlns:a16="http://schemas.microsoft.com/office/drawing/2014/main" id="{10D8471B-B535-DF1A-8BC6-409B014D2597}"/>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ED196854-4E11-5B7E-C02A-5A753F7BDBC0}"/>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Cost of borrowing</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Prevailing market conditions</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US" sz="1700" b="1" noProof="0" dirty="0">
                <a:latin typeface="Montserrat" panose="00000500000000000000" pitchFamily="2" charset="0"/>
              </a:rPr>
              <a:t> Arm's length principle </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ECB from a related party shall be carried out on an arm's length basis.</a:t>
            </a:r>
            <a:endParaRPr lang="en-IN" sz="1700"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Maximum limit</a:t>
            </a:r>
            <a:endParaRPr lang="en-IN" sz="1700" noProof="0" dirty="0">
              <a:latin typeface="Montserrat" panose="00000500000000000000" pitchFamily="2" charset="0"/>
            </a:endParaRP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Higher of USD 1 billion OR 300% of net worth of the Indian Borrower</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Debt-equity ratio cap</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ECB from direct equity holders (holding 25%+) under automatic route cannot exceed 7:1 (unless aggregate ECB from such holder is USD 5 million or less)</a:t>
            </a:r>
          </a:p>
        </p:txBody>
      </p:sp>
    </p:spTree>
    <p:extLst>
      <p:ext uri="{BB962C8B-B14F-4D97-AF65-F5344CB8AC3E}">
        <p14:creationId xmlns:p14="http://schemas.microsoft.com/office/powerpoint/2010/main" val="8318343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19">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ECB Negative List and Real Estate Carve-outs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p:cNvSpPr/>
          <p:nvPr/>
        </p:nvSpPr>
        <p:spPr>
          <a:xfrm>
            <a:off x="548640" y="1230000"/>
            <a:ext cx="5330000"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PROHIBITED End-Uses for ECB</a:t>
            </a:r>
          </a:p>
          <a:p>
            <a:pPr marL="285750"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Real estate activities</a:t>
            </a:r>
          </a:p>
          <a:p>
            <a:pPr marL="742950" lvl="1"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Buying, selling or renting commercial/ residential properties or land (owned or leased)</a:t>
            </a:r>
          </a:p>
          <a:p>
            <a:pPr marL="742950" lvl="1"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Construction of farmhouses</a:t>
            </a:r>
          </a:p>
          <a:p>
            <a:pPr marL="285750"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Investment in capital markets</a:t>
            </a:r>
          </a:p>
          <a:p>
            <a:pPr marL="285750"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Equity investment</a:t>
            </a:r>
          </a:p>
          <a:p>
            <a:pPr marL="285750"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Chit funds and Nidhi companies</a:t>
            </a:r>
          </a:p>
          <a:p>
            <a:pPr marL="285750"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Working capital/ general corporate purposes (except from equity holder with 5-year MAMP)</a:t>
            </a:r>
          </a:p>
          <a:p>
            <a:pPr marL="285750" indent="-285750" algn="just">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On-lending for any of the above prohibited purposes</a:t>
            </a:r>
          </a:p>
        </p:txBody>
      </p:sp>
      <p:sp>
        <p:nvSpPr>
          <p:cNvPr id="5" name="Divider"/>
          <p:cNvSpPr/>
          <p:nvPr/>
        </p:nvSpPr>
        <p:spPr>
          <a:xfrm>
            <a:off x="5993640" y="1230000"/>
            <a:ext cx="0" cy="5200000"/>
          </a:xfrm>
          <a:prstGeom prst="line">
            <a:avLst/>
          </a:prstGeom>
          <a:noFill/>
          <a:ln w="12700">
            <a:solidFill>
              <a:srgbClr val="D2B78D"/>
            </a:solidFill>
            <a:prstDash val="dash"/>
          </a:ln>
        </p:spPr>
        <p:txBody>
          <a:bodyPr/>
          <a:lstStyle/>
          <a:p>
            <a:endParaRPr lang="en-IN" noProof="0" dirty="0"/>
          </a:p>
        </p:txBody>
      </p:sp>
      <p:sp>
        <p:nvSpPr>
          <p:cNvPr id="6" name="RightCol"/>
          <p:cNvSpPr/>
          <p:nvPr/>
        </p:nvSpPr>
        <p:spPr>
          <a:xfrm>
            <a:off x="6220000" y="1230000"/>
            <a:ext cx="5331615" cy="5200000"/>
          </a:xfrm>
          <a:prstGeom prst="rect">
            <a:avLst/>
          </a:prstGeom>
          <a:noFill/>
          <a:ln/>
        </p:spPr>
        <p:txBody>
          <a:bodyPr wrap="square" rtlCol="0" anchor="t"/>
          <a:lstStyle/>
          <a:p>
            <a:pPr marL="0" indent="0">
              <a:buNone/>
            </a:pPr>
            <a:r>
              <a:rPr lang="en-IN" sz="1700" b="1" noProof="0" dirty="0">
                <a:solidFill>
                  <a:srgbClr val="026163"/>
                </a:solidFill>
                <a:latin typeface="Montserrat" panose="00000500000000000000" pitchFamily="2" charset="0"/>
              </a:rPr>
              <a:t>PERMITTED — Real Estate Carve-outs</a:t>
            </a:r>
          </a:p>
          <a:p>
            <a:pPr marL="285750" indent="-285750">
              <a:lnSpc>
                <a:spcPct val="130000"/>
              </a:lnSpc>
              <a:spcBef>
                <a:spcPts val="200"/>
              </a:spcBef>
              <a:buSzPct val="100000"/>
              <a:buFont typeface="Wingdings" panose="05000000000000000000" pitchFamily="2" charset="2"/>
              <a:buChar char="ü"/>
            </a:pPr>
            <a:r>
              <a:rPr lang="en-US" sz="1500" noProof="0" dirty="0">
                <a:latin typeface="Montserrat" panose="00000500000000000000" pitchFamily="2" charset="0"/>
              </a:rPr>
              <a:t>Construction-development projects</a:t>
            </a:r>
          </a:p>
          <a:p>
            <a:pPr marL="285750" indent="-285750">
              <a:lnSpc>
                <a:spcPct val="130000"/>
              </a:lnSpc>
              <a:spcBef>
                <a:spcPts val="200"/>
              </a:spcBef>
              <a:buSzPct val="100000"/>
              <a:buFont typeface="Wingdings" panose="05000000000000000000" pitchFamily="2" charset="2"/>
              <a:buChar char="ü"/>
            </a:pPr>
            <a:r>
              <a:rPr lang="en-US" sz="1500" noProof="0" dirty="0">
                <a:latin typeface="Montserrat" panose="00000500000000000000" pitchFamily="2" charset="0"/>
              </a:rPr>
              <a:t>Commercial/ Residential property for own use of borrower</a:t>
            </a:r>
          </a:p>
          <a:p>
            <a:pPr marL="285750" indent="-285750">
              <a:lnSpc>
                <a:spcPct val="130000"/>
              </a:lnSpc>
              <a:spcBef>
                <a:spcPts val="200"/>
              </a:spcBef>
              <a:buSzPct val="100000"/>
              <a:buFont typeface="Wingdings" panose="05000000000000000000" pitchFamily="2" charset="2"/>
              <a:buChar char="ü"/>
            </a:pPr>
            <a:r>
              <a:rPr lang="en-US" sz="1500" noProof="0" dirty="0">
                <a:latin typeface="Montserrat" panose="00000500000000000000" pitchFamily="2" charset="0"/>
              </a:rPr>
              <a:t>Infrastructure sector</a:t>
            </a:r>
          </a:p>
          <a:p>
            <a:pPr marL="285750" indent="-285750">
              <a:lnSpc>
                <a:spcPct val="130000"/>
              </a:lnSpc>
              <a:spcBef>
                <a:spcPts val="200"/>
              </a:spcBef>
              <a:buSzPct val="100000"/>
              <a:buFont typeface="Wingdings" panose="05000000000000000000" pitchFamily="2" charset="2"/>
              <a:buChar char="ü"/>
            </a:pPr>
            <a:r>
              <a:rPr lang="en-US" sz="1500" noProof="0" dirty="0">
                <a:latin typeface="Montserrat" panose="00000500000000000000" pitchFamily="2" charset="0"/>
              </a:rPr>
              <a:t>Industrial parks/ Integrated townships </a:t>
            </a:r>
          </a:p>
          <a:p>
            <a:pPr marL="285750" indent="-285750">
              <a:lnSpc>
                <a:spcPct val="130000"/>
              </a:lnSpc>
              <a:spcBef>
                <a:spcPts val="200"/>
              </a:spcBef>
              <a:buSzPct val="100000"/>
              <a:buFont typeface="Wingdings" panose="05000000000000000000" pitchFamily="2" charset="2"/>
              <a:buChar char="ü"/>
            </a:pPr>
            <a:r>
              <a:rPr lang="en-IN" sz="1500" dirty="0">
                <a:latin typeface="Montserrat" panose="00000500000000000000" pitchFamily="2" charset="0"/>
              </a:rPr>
              <a:t>SEZ development</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Affordable housing (as per Harmonised Master List of Infrastructure Sub-sectors)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Warehousing with infrastructure status </a:t>
            </a:r>
            <a:br>
              <a:rPr lang="en-IN" sz="1500" noProof="0" dirty="0">
                <a:latin typeface="Montserrat" panose="00000500000000000000" pitchFamily="2" charset="0"/>
              </a:rPr>
            </a:br>
            <a:r>
              <a:rPr lang="en-IN" sz="1500" noProof="0" dirty="0">
                <a:latin typeface="Montserrat" panose="00000500000000000000" pitchFamily="2" charset="0"/>
              </a:rPr>
              <a:t>(INR 25 Cr + 1 lakh sq. ft.)</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Construction of commercial premises, hotels, hospitals (not ‘real estate activities’)</a:t>
            </a:r>
          </a:p>
          <a:p>
            <a:pPr marL="285750" indent="-285750">
              <a:lnSpc>
                <a:spcPct val="130000"/>
              </a:lnSpc>
              <a:spcBef>
                <a:spcPts val="200"/>
              </a:spcBef>
              <a:buSzPct val="100000"/>
              <a:buFont typeface="Wingdings" panose="05000000000000000000" pitchFamily="2" charset="2"/>
              <a:buChar char="ü"/>
            </a:pPr>
            <a:r>
              <a:rPr lang="en-IN" sz="1500" noProof="0" dirty="0">
                <a:latin typeface="Montserrat" panose="00000500000000000000" pitchFamily="2" charset="0"/>
              </a:rPr>
              <a:t>Land acquisition for construction and development of a real estate project now expressly permitted</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20">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ECB Compliances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Form ECB</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Indian borrower must obtain Loan Registration Number (LRN) by filing Form ECB with AD Bank before drawdown</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Monthly reporting</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ECB-2 Return filed with RBI throughout the loan tenure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Partial/ Full conversion to equity reported via Form FC-GPR</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Common ECB compliance failures</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End-use violation (proceeds used for land when reclassified as speculative)</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Prepayment before MAMP without RBI approval</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All-in-cost breach including arrangement/guarantee fees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91DCA-2AD9-C742-BA54-E658BF896610}"/>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D4EF2EB4-757D-3BBD-02A9-688746632540}"/>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Thin Capitalisation</a:t>
            </a:r>
          </a:p>
        </p:txBody>
      </p:sp>
      <p:sp>
        <p:nvSpPr>
          <p:cNvPr id="3" name="Line">
            <a:extLst>
              <a:ext uri="{FF2B5EF4-FFF2-40B4-BE49-F238E27FC236}">
                <a16:creationId xmlns:a16="http://schemas.microsoft.com/office/drawing/2014/main" id="{536FCD0B-5FBC-6641-5B38-3F6CA1549188}"/>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97726F82-5DFF-FC9A-D24B-1ADB13C7D6B6}"/>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Thin Capitalisation</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When real estate company borrows from associated enterprise, interest deductibility capped at 30% of EBITDA </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Applies only to interest deductible under ‘Profits and Gains of Business or Profession’</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Not applicable to interest under Section 24(b) against ‘Income from House Property’</a:t>
            </a:r>
          </a:p>
        </p:txBody>
      </p:sp>
    </p:spTree>
    <p:extLst>
      <p:ext uri="{BB962C8B-B14F-4D97-AF65-F5344CB8AC3E}">
        <p14:creationId xmlns:p14="http://schemas.microsoft.com/office/powerpoint/2010/main" val="7446050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Acquisition of Immovable Property by NRI/ OCI in India</a:t>
            </a:r>
          </a:p>
        </p:txBody>
      </p:sp>
      <p:pic>
        <p:nvPicPr>
          <p:cNvPr id="5" name="Image 1" descr="/mnt/data/Saankhyaa 4 resized.png">
            <a:extLst>
              <a:ext uri="{FF2B5EF4-FFF2-40B4-BE49-F238E27FC236}">
                <a16:creationId xmlns:a16="http://schemas.microsoft.com/office/drawing/2014/main" id="{9A36599D-4DCD-87FC-CD58-CA8AFE69400C}"/>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C3BA7C-9F1C-B7D7-3D77-16E9C221773D}"/>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879AAF6C-DFD6-D07B-D32A-A5E1BCA7E0A7}"/>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FDI in Real Estate</a:t>
            </a:r>
          </a:p>
        </p:txBody>
      </p:sp>
      <p:sp>
        <p:nvSpPr>
          <p:cNvPr id="3" name="Line">
            <a:extLst>
              <a:ext uri="{FF2B5EF4-FFF2-40B4-BE49-F238E27FC236}">
                <a16:creationId xmlns:a16="http://schemas.microsoft.com/office/drawing/2014/main" id="{7182C935-41BA-16E0-FBFF-BAB74E31D98F}"/>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DACD1524-C36B-AE3F-1F5B-99C38B7D2A8E}"/>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FEM (Non-Debt Instruments) Rules, 2019</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Schedule I (</a:t>
            </a:r>
            <a:r>
              <a:rPr lang="en-US" sz="1700" noProof="0" dirty="0">
                <a:latin typeface="Montserrat" panose="00000500000000000000" pitchFamily="2" charset="0"/>
              </a:rPr>
              <a:t>Purchase or sale of equity instruments of an Indian company by a PROI)</a:t>
            </a:r>
          </a:p>
          <a:p>
            <a:pPr marL="1200150" lvl="2"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Prohibited for FDI - </a:t>
            </a:r>
            <a:r>
              <a:rPr lang="en-US" sz="1700" i="1" dirty="0">
                <a:latin typeface="Montserrat" panose="00000500000000000000" pitchFamily="2" charset="0"/>
              </a:rPr>
              <a:t>Real estate business or construction of farm houses, Trading in TDRs</a:t>
            </a:r>
          </a:p>
          <a:p>
            <a:pPr marL="1200150" lvl="2"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Various sectors permitted under automatic route, subject to conditions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Schedule IV (</a:t>
            </a:r>
            <a:r>
              <a:rPr lang="en-US" sz="1700" noProof="0" dirty="0">
                <a:latin typeface="Montserrat" panose="00000500000000000000" pitchFamily="2" charset="0"/>
              </a:rPr>
              <a:t>Investment by NRI or OCI on non-repatriation basis)</a:t>
            </a:r>
          </a:p>
          <a:p>
            <a:pPr marL="1200150" lvl="2"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Prohibition on purchase of equity instruments of companies engaged in real estate business or construction of farm houses or dealing in transfer of development rights.</a:t>
            </a:r>
          </a:p>
          <a:p>
            <a:pPr marL="1200150" lvl="2" indent="-285750" algn="just">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Prohibition on contribution to capital of a firm or a proprietary concern engaged in real estate business</a:t>
            </a: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Consolidated FDI Policy 2020 (DPIIT)</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Advisory and declaratory and any conflicts resolved in favour of NDI Rules</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p:txBody>
      </p:sp>
    </p:spTree>
    <p:extLst>
      <p:ext uri="{BB962C8B-B14F-4D97-AF65-F5344CB8AC3E}">
        <p14:creationId xmlns:p14="http://schemas.microsoft.com/office/powerpoint/2010/main" val="10435005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Definitions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dirty="0">
                <a:latin typeface="Montserrat" panose="00000500000000000000" pitchFamily="2" charset="0"/>
              </a:rPr>
              <a:t>NRI: </a:t>
            </a:r>
            <a:r>
              <a:rPr lang="en-IN" sz="1700" dirty="0">
                <a:latin typeface="Montserrat" panose="00000500000000000000" pitchFamily="2" charset="0"/>
              </a:rPr>
              <a:t>Citizen of India residing outside India </a:t>
            </a:r>
          </a:p>
          <a:p>
            <a:pPr marL="285750" indent="-285750">
              <a:lnSpc>
                <a:spcPct val="130000"/>
              </a:lnSpc>
              <a:buSzPct val="100000"/>
              <a:buFont typeface="Wingdings" panose="05000000000000000000" pitchFamily="2" charset="2"/>
              <a:buChar char="ü"/>
            </a:pPr>
            <a:endParaRPr lang="en-IN" sz="1700" b="1"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dirty="0">
                <a:latin typeface="Montserrat" panose="00000500000000000000" pitchFamily="2" charset="0"/>
              </a:rPr>
              <a:t>OCI: </a:t>
            </a:r>
            <a:r>
              <a:rPr lang="en-IN" sz="1700" dirty="0">
                <a:latin typeface="Montserrat" panose="00000500000000000000" pitchFamily="2" charset="0"/>
              </a:rPr>
              <a:t>Registered OCI cardholder under Section 7A of the Citizenship Act, 1955</a:t>
            </a:r>
          </a:p>
          <a:p>
            <a:pPr marL="285750" indent="-285750">
              <a:lnSpc>
                <a:spcPct val="130000"/>
              </a:lnSpc>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US" sz="1700" b="1" dirty="0">
                <a:latin typeface="Montserrat" panose="00000500000000000000" pitchFamily="2" charset="0"/>
              </a:rPr>
              <a:t>Foreign Nationals:</a:t>
            </a:r>
            <a:r>
              <a:rPr lang="en-US" sz="1700" dirty="0">
                <a:latin typeface="Montserrat" panose="00000500000000000000" pitchFamily="2" charset="0"/>
              </a:rPr>
              <a:t> Non-NRI/ OCI Resident in India (has come to India for employment, business, or other purposes indicating an intention to stay for an uncertain period)</a:t>
            </a:r>
            <a:endParaRPr lang="en-IN" sz="1700" dirty="0">
              <a:latin typeface="Montserrat" panose="00000500000000000000" pitchFamily="2" charset="0"/>
            </a:endParaRPr>
          </a:p>
          <a:p>
            <a:pPr marL="285750" indent="-285750">
              <a:lnSpc>
                <a:spcPct val="130000"/>
              </a:lnSpc>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dirty="0">
                <a:latin typeface="Montserrat" panose="00000500000000000000" pitchFamily="2" charset="0"/>
              </a:rPr>
              <a:t>NRI and OCI have generally the same property rights</a:t>
            </a:r>
          </a:p>
          <a:p>
            <a:pPr marL="285750" indent="-285750">
              <a:lnSpc>
                <a:spcPct val="130000"/>
              </a:lnSpc>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dirty="0">
                <a:latin typeface="Montserrat" panose="00000500000000000000" pitchFamily="2" charset="0"/>
              </a:rPr>
              <a:t>Prohibition on citizens of Pakistan, Bangladesh, China, Iran, Afghanistan, Nepal, Bhutan, Sri Lanka, Hong Kong, Macau, DPRK (who are also OCI-card holders) from acquiring property in India WITHOUT RBI permission</a:t>
            </a:r>
          </a:p>
          <a:p>
            <a:pPr marL="285750" indent="-285750">
              <a:lnSpc>
                <a:spcPct val="130000"/>
              </a:lnSpc>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dirty="0">
                <a:latin typeface="Montserrat" panose="00000500000000000000" pitchFamily="2" charset="0"/>
              </a:rPr>
              <a:t>Foreign Nationals may acquire immovable property, subject to the nationality restriction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EBBC8-BB05-DE20-EF9E-E461A2B69E05}"/>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D5EE0210-2112-8BE7-0A0B-0A2D8E592125}"/>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Permitted assets/ modes of acquisition</a:t>
            </a:r>
          </a:p>
        </p:txBody>
      </p:sp>
      <p:sp>
        <p:nvSpPr>
          <p:cNvPr id="3" name="Line">
            <a:extLst>
              <a:ext uri="{FF2B5EF4-FFF2-40B4-BE49-F238E27FC236}">
                <a16:creationId xmlns:a16="http://schemas.microsoft.com/office/drawing/2014/main" id="{3CF43F0D-9C7D-5D89-B574-288660484CE0}"/>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20563285-F69B-5888-B0DE-3B138B13110F}"/>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Acquire immovable property in India (excl agricultural land/ farmhouse/ plantation property)</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Consideration for transfer made out of:</a:t>
            </a:r>
          </a:p>
          <a:p>
            <a:pPr marL="1200150" lvl="2"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funds received in India through inward remittances; or</a:t>
            </a:r>
          </a:p>
          <a:p>
            <a:pPr marL="1200150" lvl="2"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funds held in any NRO Account. </a:t>
            </a:r>
          </a:p>
          <a:p>
            <a:pPr marL="285750" indent="-285750">
              <a:lnSpc>
                <a:spcPct val="130000"/>
              </a:lnSpc>
              <a:spcBef>
                <a:spcPts val="200"/>
              </a:spcBef>
              <a:buSzPct val="100000"/>
              <a:buFont typeface="Wingdings" panose="05000000000000000000" pitchFamily="2" charset="2"/>
              <a:buChar char="ü"/>
            </a:pPr>
            <a:endParaRPr lang="en-US"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Receive gift of immovable property in </a:t>
            </a:r>
            <a:r>
              <a:rPr lang="en-US" sz="1700" b="1" dirty="0">
                <a:latin typeface="Montserrat" panose="00000500000000000000" pitchFamily="2" charset="0"/>
              </a:rPr>
              <a:t>India (excl </a:t>
            </a:r>
            <a:r>
              <a:rPr lang="en-US" sz="1700" b="1" dirty="0" err="1">
                <a:latin typeface="Montserrat" panose="00000500000000000000" pitchFamily="2" charset="0"/>
              </a:rPr>
              <a:t>agri</a:t>
            </a:r>
            <a:r>
              <a:rPr lang="en-US" sz="1700" b="1" dirty="0">
                <a:latin typeface="Montserrat" panose="00000500000000000000" pitchFamily="2" charset="0"/>
              </a:rPr>
              <a:t> land/ farmhouse/ plantation property)</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Gift from a PROI/ NRI/ OCI; and</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Relative u/s 2(77) of Companies Act, 2013.</a:t>
            </a:r>
          </a:p>
          <a:p>
            <a:pPr marL="285750" indent="-285750">
              <a:lnSpc>
                <a:spcPct val="130000"/>
              </a:lnSpc>
              <a:spcBef>
                <a:spcPts val="200"/>
              </a:spcBef>
              <a:buSzPct val="100000"/>
              <a:buFont typeface="Wingdings" panose="05000000000000000000" pitchFamily="2" charset="2"/>
              <a:buChar char="ü"/>
            </a:pPr>
            <a:endParaRPr lang="en-US"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Inherit any immovable property in India </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from a PROI who had acquired such property as per FEMA Rules/ Regulations in force at the time of acquisition</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from a person resident in India;</a:t>
            </a:r>
          </a:p>
        </p:txBody>
      </p:sp>
    </p:spTree>
    <p:extLst>
      <p:ext uri="{BB962C8B-B14F-4D97-AF65-F5344CB8AC3E}">
        <p14:creationId xmlns:p14="http://schemas.microsoft.com/office/powerpoint/2010/main" val="17384800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46FEB6-78F9-9225-856F-5860ECBB95F1}"/>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8BFF9221-CBF7-C428-A160-4BF69D48A1A1}"/>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Permitted assets/ modes of acquisition</a:t>
            </a:r>
          </a:p>
        </p:txBody>
      </p:sp>
      <p:sp>
        <p:nvSpPr>
          <p:cNvPr id="3" name="Line">
            <a:extLst>
              <a:ext uri="{FF2B5EF4-FFF2-40B4-BE49-F238E27FC236}">
                <a16:creationId xmlns:a16="http://schemas.microsoft.com/office/drawing/2014/main" id="{7150FD61-8EF8-028A-A45A-977A71D2B7BE}"/>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C0DD7FDF-E536-FFA6-938F-10885D7E0F7A}"/>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Joint acquisition</a:t>
            </a:r>
            <a:endParaRPr lang="en-IN" sz="1700"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With another NRI/ OCI relative (u/s 2(77) of Companies Act s.2(77)) </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With non-NRI/ OCI spouse - if marriage registered and subsisted for 2+ years </a:t>
            </a:r>
            <a:br>
              <a:rPr lang="en-IN" sz="1700" dirty="0">
                <a:latin typeface="Montserrat" panose="00000500000000000000" pitchFamily="2" charset="0"/>
              </a:rPr>
            </a:br>
            <a:r>
              <a:rPr lang="en-IN" sz="1700" dirty="0">
                <a:latin typeface="Montserrat" panose="00000500000000000000" pitchFamily="2" charset="0"/>
              </a:rPr>
              <a:t>(</a:t>
            </a:r>
            <a:r>
              <a:rPr lang="en-IN" sz="1700" i="1" u="sng" dirty="0">
                <a:latin typeface="Montserrat" panose="00000500000000000000" pitchFamily="2" charset="0"/>
              </a:rPr>
              <a:t>ONE Residential House</a:t>
            </a:r>
            <a:r>
              <a:rPr lang="en-IN" sz="1700" dirty="0">
                <a:latin typeface="Montserrat" panose="00000500000000000000" pitchFamily="2" charset="0"/>
              </a:rPr>
              <a:t>)</a:t>
            </a:r>
          </a:p>
          <a:p>
            <a:pPr marL="285750" indent="-285750">
              <a:lnSpc>
                <a:spcPct val="130000"/>
              </a:lnSpc>
              <a:spcBef>
                <a:spcPts val="200"/>
              </a:spcBef>
              <a:buSzPct val="100000"/>
              <a:buFont typeface="Wingdings" panose="05000000000000000000" pitchFamily="2" charset="2"/>
              <a:buChar char="ü"/>
            </a:pPr>
            <a:endParaRPr lang="en-US" sz="1700" b="1"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Transfer any immovable property in India</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to a PROI</a:t>
            </a:r>
          </a:p>
          <a:p>
            <a:pPr marL="285750" indent="-285750">
              <a:lnSpc>
                <a:spcPct val="130000"/>
              </a:lnSpc>
              <a:spcBef>
                <a:spcPts val="200"/>
              </a:spcBef>
              <a:buSzPct val="100000"/>
              <a:buFont typeface="Wingdings" panose="05000000000000000000" pitchFamily="2" charset="2"/>
              <a:buChar char="ü"/>
            </a:pPr>
            <a:endParaRPr lang="en-US"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Transfer any immovable property </a:t>
            </a:r>
            <a:r>
              <a:rPr lang="en-US" sz="1700" b="1" dirty="0">
                <a:latin typeface="Montserrat" panose="00000500000000000000" pitchFamily="2" charset="0"/>
              </a:rPr>
              <a:t>(excl </a:t>
            </a:r>
            <a:r>
              <a:rPr lang="en-US" sz="1700" b="1" dirty="0" err="1">
                <a:latin typeface="Montserrat" panose="00000500000000000000" pitchFamily="2" charset="0"/>
              </a:rPr>
              <a:t>agri</a:t>
            </a:r>
            <a:r>
              <a:rPr lang="en-US" sz="1700" b="1" dirty="0">
                <a:latin typeface="Montserrat" panose="00000500000000000000" pitchFamily="2" charset="0"/>
              </a:rPr>
              <a:t> land/ farmhouse/ plantation property) </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to an NRI/ OCI. </a:t>
            </a: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No numerical limit on residential or commercial properties an NRI/ OCI can acquire under FEMA</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p:txBody>
      </p:sp>
    </p:spTree>
    <p:extLst>
      <p:ext uri="{BB962C8B-B14F-4D97-AF65-F5344CB8AC3E}">
        <p14:creationId xmlns:p14="http://schemas.microsoft.com/office/powerpoint/2010/main" val="41431128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name="Slide 15">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Prohibited Properties for NRI/OCI</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6" name="RightCol"/>
          <p:cNvSpPr/>
          <p:nvPr/>
        </p:nvSpPr>
        <p:spPr>
          <a:xfrm>
            <a:off x="548640" y="1230000"/>
            <a:ext cx="11002975" cy="5200000"/>
          </a:xfrm>
          <a:prstGeom prst="rect">
            <a:avLst/>
          </a:prstGeom>
          <a:noFill/>
          <a:ln/>
        </p:spPr>
        <p:txBody>
          <a:bodyPr wrap="square" rtlCol="0" anchor="t"/>
          <a:lstStyle/>
          <a:p>
            <a:pPr>
              <a:lnSpc>
                <a:spcPct val="130000"/>
              </a:lnSpc>
              <a:spcBef>
                <a:spcPts val="200"/>
              </a:spcBef>
              <a:buSzPct val="100000"/>
            </a:pPr>
            <a:r>
              <a:rPr lang="en-IN" sz="1700" b="1" noProof="0" dirty="0">
                <a:latin typeface="Montserrat" panose="00000500000000000000" pitchFamily="2" charset="0"/>
              </a:rPr>
              <a:t>NRI/ OCI CANNOT acquire</a:t>
            </a: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Agricultural land</a:t>
            </a: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Plantation property</a:t>
            </a: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Farmhouse</a:t>
            </a: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Any other immovable property jointly with unrelated NRIs/ OCIs</a:t>
            </a: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Any ONE Residential House jointly with non-NRI/ OCI spouse (unless married for &gt; 2 years)</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a:lnSpc>
                <a:spcPct val="130000"/>
              </a:lnSpc>
              <a:spcBef>
                <a:spcPts val="200"/>
              </a:spcBef>
              <a:buSzPct val="100000"/>
            </a:pPr>
            <a:r>
              <a:rPr lang="en-IN" sz="1700" b="1" dirty="0">
                <a:latin typeface="Montserrat" panose="00000500000000000000" pitchFamily="2" charset="0"/>
              </a:rPr>
              <a:t>NRI/ OCI CANNOT receive </a:t>
            </a: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Agricultural land as a GIFT (even from parents or grandparents)</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Consequences of violation: </a:t>
            </a:r>
            <a:r>
              <a:rPr lang="en-IN" sz="1700" noProof="0" dirty="0">
                <a:latin typeface="Montserrat" panose="00000500000000000000" pitchFamily="2" charset="0"/>
              </a:rPr>
              <a:t>Transaction void, ED penalty up to 3x amount; land confiscation risk</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RBI may grant special permission to purchase agricultural land (rare and exceptional cases only)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name="Slide 16">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Transfer and repatriation of proceeds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Repatriation of sale proceeds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Authorised Dealer (AD bank) permits repatriation of sale proceeds of residential/commercial property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Property must have been acquired via NRE/ FCNR(B) funds or inward remittance</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Amount repatriated does not exceed the amount paid in foreign exchange for acquisition</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Maximum TWO Residential properties</a:t>
            </a:r>
          </a:p>
          <a:p>
            <a:pPr marL="742950" lvl="1"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TDS under Section 195 by the buyer before payment to NRI/ OCI seller</a:t>
            </a:r>
            <a:endParaRPr lang="en-IN" sz="1700" noProof="0"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Proceeds from more than two residential properties not repatriable, balance must remain in NRO account.</a:t>
            </a:r>
          </a:p>
          <a:p>
            <a:pPr marL="285750" indent="-285750">
              <a:lnSpc>
                <a:spcPct val="130000"/>
              </a:lnSpc>
              <a:spcBef>
                <a:spcPts val="200"/>
              </a:spcBef>
              <a:buSzPct val="100000"/>
              <a:buFont typeface="Wingdings" panose="05000000000000000000" pitchFamily="2" charset="2"/>
              <a:buChar char="ü"/>
            </a:pPr>
            <a:endParaRPr lang="en-US" sz="170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Proceeds from agricultural/ plantation sale proceeds not freely repatriable and must remain in NRO account subject to RBI conditions.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EE949-8831-FF01-3F59-593839D21926}"/>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5881F40E-33DD-E164-B475-34A4BAE5D36F}"/>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Case Study – Permissible transfers for NRI/ OCI</a:t>
            </a:r>
          </a:p>
        </p:txBody>
      </p:sp>
      <p:sp>
        <p:nvSpPr>
          <p:cNvPr id="3" name="Line">
            <a:extLst>
              <a:ext uri="{FF2B5EF4-FFF2-40B4-BE49-F238E27FC236}">
                <a16:creationId xmlns:a16="http://schemas.microsoft.com/office/drawing/2014/main" id="{C184D2C5-EA66-3625-8DC5-1EE29C02B08B}"/>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5" name="Teardrop 4">
            <a:extLst>
              <a:ext uri="{FF2B5EF4-FFF2-40B4-BE49-F238E27FC236}">
                <a16:creationId xmlns:a16="http://schemas.microsoft.com/office/drawing/2014/main" id="{C3551F65-BA7B-FF63-89BD-EF35166C51E6}"/>
              </a:ext>
            </a:extLst>
          </p:cNvPr>
          <p:cNvSpPr/>
          <p:nvPr/>
        </p:nvSpPr>
        <p:spPr>
          <a:xfrm>
            <a:off x="693020" y="1491932"/>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Receive Gift of Shopping complex from PROI</a:t>
            </a:r>
          </a:p>
        </p:txBody>
      </p:sp>
      <p:sp>
        <p:nvSpPr>
          <p:cNvPr id="6" name="Teardrop 5">
            <a:extLst>
              <a:ext uri="{FF2B5EF4-FFF2-40B4-BE49-F238E27FC236}">
                <a16:creationId xmlns:a16="http://schemas.microsoft.com/office/drawing/2014/main" id="{D1E6D921-37B7-763A-2477-F7704616B7F2}"/>
              </a:ext>
            </a:extLst>
          </p:cNvPr>
          <p:cNvSpPr/>
          <p:nvPr/>
        </p:nvSpPr>
        <p:spPr>
          <a:xfrm>
            <a:off x="693021" y="3983271"/>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Transfer of Agricultural land from PROI</a:t>
            </a:r>
          </a:p>
        </p:txBody>
      </p:sp>
      <p:sp>
        <p:nvSpPr>
          <p:cNvPr id="9" name="Teardrop 8">
            <a:extLst>
              <a:ext uri="{FF2B5EF4-FFF2-40B4-BE49-F238E27FC236}">
                <a16:creationId xmlns:a16="http://schemas.microsoft.com/office/drawing/2014/main" id="{D4D08E3F-8725-4B33-25F3-3FB6AB561A0D}"/>
              </a:ext>
            </a:extLst>
          </p:cNvPr>
          <p:cNvSpPr/>
          <p:nvPr/>
        </p:nvSpPr>
        <p:spPr>
          <a:xfrm>
            <a:off x="3328738" y="1491932"/>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Receive Gift of Agri land from PROI</a:t>
            </a:r>
          </a:p>
        </p:txBody>
      </p:sp>
      <p:sp>
        <p:nvSpPr>
          <p:cNvPr id="10" name="Teardrop 9">
            <a:extLst>
              <a:ext uri="{FF2B5EF4-FFF2-40B4-BE49-F238E27FC236}">
                <a16:creationId xmlns:a16="http://schemas.microsoft.com/office/drawing/2014/main" id="{6A683724-C55B-43F1-DA4C-6AE4DDE30B95}"/>
              </a:ext>
            </a:extLst>
          </p:cNvPr>
          <p:cNvSpPr/>
          <p:nvPr/>
        </p:nvSpPr>
        <p:spPr>
          <a:xfrm>
            <a:off x="3328739" y="3983271"/>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Sell Agricultural land to PROI</a:t>
            </a:r>
          </a:p>
        </p:txBody>
      </p:sp>
      <p:sp>
        <p:nvSpPr>
          <p:cNvPr id="11" name="Teardrop 10">
            <a:extLst>
              <a:ext uri="{FF2B5EF4-FFF2-40B4-BE49-F238E27FC236}">
                <a16:creationId xmlns:a16="http://schemas.microsoft.com/office/drawing/2014/main" id="{59B83E86-2BD0-E95E-59D5-0B059B9ACFDA}"/>
              </a:ext>
            </a:extLst>
          </p:cNvPr>
          <p:cNvSpPr/>
          <p:nvPr/>
        </p:nvSpPr>
        <p:spPr>
          <a:xfrm>
            <a:off x="5964456" y="1491932"/>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Purchase House jointly with Pakistani wife</a:t>
            </a:r>
          </a:p>
        </p:txBody>
      </p:sp>
      <p:sp>
        <p:nvSpPr>
          <p:cNvPr id="12" name="Teardrop 11">
            <a:extLst>
              <a:ext uri="{FF2B5EF4-FFF2-40B4-BE49-F238E27FC236}">
                <a16:creationId xmlns:a16="http://schemas.microsoft.com/office/drawing/2014/main" id="{954E85EB-C5B3-B4E7-C71A-0E906B4C09AC}"/>
              </a:ext>
            </a:extLst>
          </p:cNvPr>
          <p:cNvSpPr/>
          <p:nvPr/>
        </p:nvSpPr>
        <p:spPr>
          <a:xfrm>
            <a:off x="5964457" y="3983271"/>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Inherit Agricultural land from PROI</a:t>
            </a:r>
          </a:p>
        </p:txBody>
      </p:sp>
      <p:sp>
        <p:nvSpPr>
          <p:cNvPr id="13" name="Teardrop 12">
            <a:extLst>
              <a:ext uri="{FF2B5EF4-FFF2-40B4-BE49-F238E27FC236}">
                <a16:creationId xmlns:a16="http://schemas.microsoft.com/office/drawing/2014/main" id="{A7A02D4A-1AC6-E781-834B-85A1D9D03997}"/>
              </a:ext>
            </a:extLst>
          </p:cNvPr>
          <p:cNvSpPr/>
          <p:nvPr/>
        </p:nvSpPr>
        <p:spPr>
          <a:xfrm>
            <a:off x="8600173" y="1491932"/>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Receive Gift of Agri land from Father</a:t>
            </a:r>
          </a:p>
        </p:txBody>
      </p:sp>
      <p:sp>
        <p:nvSpPr>
          <p:cNvPr id="14" name="Teardrop 13">
            <a:extLst>
              <a:ext uri="{FF2B5EF4-FFF2-40B4-BE49-F238E27FC236}">
                <a16:creationId xmlns:a16="http://schemas.microsoft.com/office/drawing/2014/main" id="{A42CF123-8ACF-6BC1-E3DC-1C31DD0D24E5}"/>
              </a:ext>
            </a:extLst>
          </p:cNvPr>
          <p:cNvSpPr/>
          <p:nvPr/>
        </p:nvSpPr>
        <p:spPr>
          <a:xfrm>
            <a:off x="8600174" y="3983271"/>
            <a:ext cx="2391878" cy="1965142"/>
          </a:xfrm>
          <a:prstGeom prst="teardrop">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b="1" dirty="0">
                <a:solidFill>
                  <a:schemeClr val="tx1"/>
                </a:solidFill>
                <a:latin typeface="Montserrat" panose="00000500000000000000" pitchFamily="2" charset="0"/>
              </a:rPr>
              <a:t>Purchase Hotel jointly with Friend (US Citizen)</a:t>
            </a:r>
          </a:p>
        </p:txBody>
      </p:sp>
    </p:spTree>
    <p:extLst>
      <p:ext uri="{BB962C8B-B14F-4D97-AF65-F5344CB8AC3E}">
        <p14:creationId xmlns:p14="http://schemas.microsoft.com/office/powerpoint/2010/main" val="360440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P spid="12" grpId="0" animBg="1"/>
      <p:bldP spid="13" grpId="0" animBg="1"/>
      <p:bldP spid="1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name="Slide 21">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Reporting Obligations</a:t>
            </a:r>
            <a:br>
              <a:rPr lang="en-US" sz="4800" b="1" noProof="0" dirty="0">
                <a:solidFill>
                  <a:srgbClr val="D2B78D"/>
                </a:solidFill>
                <a:latin typeface="Montserrat" panose="00000500000000000000" pitchFamily="2" charset="0"/>
              </a:rPr>
            </a:br>
            <a:r>
              <a:rPr lang="en-US" sz="4800" b="1" noProof="0" dirty="0">
                <a:solidFill>
                  <a:srgbClr val="D2B78D"/>
                </a:solidFill>
                <a:latin typeface="Montserrat" panose="00000500000000000000" pitchFamily="2" charset="0"/>
              </a:rPr>
              <a:t>under FIRMS / SMF</a:t>
            </a:r>
          </a:p>
        </p:txBody>
      </p:sp>
      <p:pic>
        <p:nvPicPr>
          <p:cNvPr id="5" name="Image 1" descr="/mnt/data/Saankhyaa 4 resized.png">
            <a:extLst>
              <a:ext uri="{FF2B5EF4-FFF2-40B4-BE49-F238E27FC236}">
                <a16:creationId xmlns:a16="http://schemas.microsoft.com/office/drawing/2014/main" id="{F21D56BA-ADC7-3A15-47E6-F88ECDEE9201}"/>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name="Slide 22">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FIRMS Architecture</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RBI AP (DIR Series) Circular No. 30 (7 June 2018) consolidated 9 separate forms into </a:t>
            </a:r>
            <a:br>
              <a:rPr lang="en-IN" sz="1700" noProof="0" dirty="0">
                <a:latin typeface="Montserrat" panose="00000500000000000000" pitchFamily="2" charset="0"/>
              </a:rPr>
            </a:br>
            <a:r>
              <a:rPr lang="en-IN" sz="1700" noProof="0" dirty="0">
                <a:latin typeface="Montserrat" panose="00000500000000000000" pitchFamily="2" charset="0"/>
              </a:rPr>
              <a:t>Single Master Form (</a:t>
            </a:r>
            <a:r>
              <a:rPr lang="en-IN" sz="1700" b="1" noProof="0" dirty="0">
                <a:latin typeface="Montserrat" panose="00000500000000000000" pitchFamily="2" charset="0"/>
              </a:rPr>
              <a:t>SMF</a:t>
            </a:r>
            <a:r>
              <a:rPr lang="en-IN" sz="1700" noProof="0" dirty="0">
                <a:latin typeface="Montserrat" panose="00000500000000000000" pitchFamily="2" charset="0"/>
              </a:rPr>
              <a:t>) on the FIRMS portal (https://firms.rbi.org.in)</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Various Forms subsumed under SMF: FC-GPR, FC-TRS, LLP-I, LLP-II, CN, DRR, ESOP, DI, InVI</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FLA Return (Annual Return on Foreign Liabilities and Assets) not part of SMF</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To be filed separately on FLAIR portal</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due by July 15 each year</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mandatory for ALL companies with FDI/ ODI irrespective of new transactions</a:t>
            </a:r>
          </a:p>
          <a:p>
            <a:pPr marL="742950" lvl="1"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30078-A12E-47A3-38AE-CF5611E6293A}"/>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D68CCE51-BBC8-5D30-88E2-FFA9CE557040}"/>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FIRMS Architecture</a:t>
            </a:r>
          </a:p>
        </p:txBody>
      </p:sp>
      <p:sp>
        <p:nvSpPr>
          <p:cNvPr id="3" name="Line">
            <a:extLst>
              <a:ext uri="{FF2B5EF4-FFF2-40B4-BE49-F238E27FC236}">
                <a16:creationId xmlns:a16="http://schemas.microsoft.com/office/drawing/2014/main" id="{1592C99B-5837-D346-D679-A752CAEBCAA9}"/>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2C70FD80-9A0C-B315-E769-1CFD9C34F958}"/>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Two Distinct Account Levels</a:t>
            </a:r>
          </a:p>
          <a:p>
            <a:pPr marL="742950" lvl="1"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Entity Master Form (EMF): </a:t>
            </a:r>
            <a:r>
              <a:rPr lang="en-IN" sz="1700" dirty="0">
                <a:latin typeface="Montserrat" panose="00000500000000000000" pitchFamily="2" charset="0"/>
              </a:rPr>
              <a:t>One entity-level account per Indian entity, captures total foreign investment as of creation date</a:t>
            </a:r>
          </a:p>
          <a:p>
            <a:pPr marL="742950" lvl="1"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SMF Account: </a:t>
            </a:r>
            <a:r>
              <a:rPr lang="en-IN" sz="1700" dirty="0">
                <a:latin typeface="Montserrat" panose="00000500000000000000" pitchFamily="2" charset="0"/>
              </a:rPr>
              <a:t>AD Bank-specific account, multiple SMF accounts possible if different AD Banks</a:t>
            </a: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Critical bottleneck: </a:t>
            </a:r>
            <a:r>
              <a:rPr lang="en-IN" sz="1700" noProof="0" dirty="0">
                <a:latin typeface="Montserrat" panose="00000500000000000000" pitchFamily="2" charset="0"/>
              </a:rPr>
              <a:t>Only ONE application can be active at a time across all SMF accounts of an entity until approved/ rejected, no further applications can be filed</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AD Bank review: </a:t>
            </a:r>
            <a:r>
              <a:rPr lang="en-IN" sz="1700" noProof="0" dirty="0">
                <a:latin typeface="Montserrat" panose="00000500000000000000" pitchFamily="2" charset="0"/>
              </a:rPr>
              <a:t>5 working days to approve, reject, or forward to RBI </a:t>
            </a:r>
          </a:p>
          <a:p>
            <a:pPr marL="285750" indent="-285750">
              <a:lnSpc>
                <a:spcPct val="130000"/>
              </a:lnSpc>
              <a:spcBef>
                <a:spcPts val="200"/>
              </a:spcBef>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Rejections </a:t>
            </a:r>
            <a:r>
              <a:rPr lang="en-IN" sz="1700" noProof="0" dirty="0">
                <a:latin typeface="Montserrat" panose="00000500000000000000" pitchFamily="2" charset="0"/>
              </a:rPr>
              <a:t>require fresh re-filing (modification feature now available for FC-GPR)</a:t>
            </a:r>
          </a:p>
        </p:txBody>
      </p:sp>
    </p:spTree>
    <p:extLst>
      <p:ext uri="{BB962C8B-B14F-4D97-AF65-F5344CB8AC3E}">
        <p14:creationId xmlns:p14="http://schemas.microsoft.com/office/powerpoint/2010/main" val="847112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95816-22A2-409C-5949-E1EE0AD42678}"/>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58CB6A5C-C6D4-C7A3-D585-0E73B695F96F}"/>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Forms for issuance of instruments</a:t>
            </a:r>
          </a:p>
        </p:txBody>
      </p:sp>
      <p:sp>
        <p:nvSpPr>
          <p:cNvPr id="3" name="Line">
            <a:extLst>
              <a:ext uri="{FF2B5EF4-FFF2-40B4-BE49-F238E27FC236}">
                <a16:creationId xmlns:a16="http://schemas.microsoft.com/office/drawing/2014/main" id="{CBB1E9F9-E92F-06CD-702E-1A7058308278}"/>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a:extLst>
              <a:ext uri="{FF2B5EF4-FFF2-40B4-BE49-F238E27FC236}">
                <a16:creationId xmlns:a16="http://schemas.microsoft.com/office/drawing/2014/main" id="{4C7C8D89-49EB-3857-C5A9-BACB19483F6C}"/>
              </a:ext>
            </a:extLst>
          </p:cNvPr>
          <p:cNvSpPr/>
          <p:nvPr/>
        </p:nvSpPr>
        <p:spPr>
          <a:xfrm>
            <a:off x="548639" y="1230000"/>
            <a:ext cx="11002975" cy="5200000"/>
          </a:xfrm>
          <a:prstGeom prst="rect">
            <a:avLst/>
          </a:prstGeom>
          <a:noFill/>
          <a:ln/>
        </p:spPr>
        <p:txBody>
          <a:bodyPr wrap="square" rtlCol="0" anchor="t"/>
          <a:lstStyle/>
          <a:p>
            <a:pPr>
              <a:lnSpc>
                <a:spcPct val="130000"/>
              </a:lnSpc>
              <a:buSzPct val="100000"/>
            </a:pPr>
            <a:r>
              <a:rPr lang="en-IN" sz="1700" b="1" noProof="0" dirty="0">
                <a:latin typeface="Montserrat" panose="00000500000000000000" pitchFamily="2" charset="0"/>
              </a:rPr>
              <a:t>FC-GPR:</a:t>
            </a:r>
            <a:r>
              <a:rPr lang="en-IN" sz="1700" b="1" dirty="0">
                <a:latin typeface="Montserrat" panose="00000500000000000000" pitchFamily="2" charset="0"/>
              </a:rPr>
              <a:t> </a:t>
            </a:r>
            <a:r>
              <a:rPr lang="en-IN" sz="1700" b="1" noProof="0" dirty="0">
                <a:latin typeface="Montserrat" panose="00000500000000000000" pitchFamily="2" charset="0"/>
              </a:rPr>
              <a:t>Issue of equity instruments to non-resident </a:t>
            </a:r>
            <a:r>
              <a:rPr lang="en-US" sz="1700" b="1" noProof="0" dirty="0">
                <a:latin typeface="Montserrat" panose="00000500000000000000" pitchFamily="2" charset="0"/>
              </a:rPr>
              <a:t>FC-GPR</a:t>
            </a:r>
          </a:p>
          <a:p>
            <a:pPr marL="285750"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To be filed when an Indian company issues equity instruments (equity shares, compulsorily convertible debentures/ preference shares, share warrants) to a PROI </a:t>
            </a:r>
          </a:p>
          <a:p>
            <a:pPr marL="285750" indent="-285750">
              <a:lnSpc>
                <a:spcPct val="130000"/>
              </a:lnSpc>
              <a:buSzPct val="100000"/>
              <a:buFont typeface="Wingdings" panose="05000000000000000000" pitchFamily="2" charset="2"/>
              <a:buChar char="ü"/>
            </a:pPr>
            <a:r>
              <a:rPr lang="en-US" sz="1700" b="1" noProof="0" dirty="0">
                <a:latin typeface="Montserrat" panose="00000500000000000000" pitchFamily="2" charset="0"/>
              </a:rPr>
              <a:t>Deadline: </a:t>
            </a:r>
            <a:r>
              <a:rPr lang="en-US" sz="1700" noProof="0" dirty="0">
                <a:latin typeface="Montserrat" panose="00000500000000000000" pitchFamily="2" charset="0"/>
              </a:rPr>
              <a:t>30 days from the date of allotment of instruments</a:t>
            </a:r>
          </a:p>
          <a:p>
            <a:pPr marL="285750" indent="-285750">
              <a:lnSpc>
                <a:spcPct val="130000"/>
              </a:lnSpc>
              <a:buSzPct val="100000"/>
              <a:buFont typeface="Wingdings" panose="05000000000000000000" pitchFamily="2" charset="2"/>
              <a:buChar char="ü"/>
            </a:pPr>
            <a:r>
              <a:rPr lang="en-US" sz="1700" b="1" noProof="0" dirty="0">
                <a:latin typeface="Montserrat" panose="00000500000000000000" pitchFamily="2" charset="0"/>
              </a:rPr>
              <a:t>Onus of filing: </a:t>
            </a:r>
            <a:r>
              <a:rPr lang="en-US" sz="1700" noProof="0" dirty="0">
                <a:latin typeface="Montserrat" panose="00000500000000000000" pitchFamily="2" charset="0"/>
              </a:rPr>
              <a:t>Indian company and filed through Company's SMF account on the FIRMS portal</a:t>
            </a:r>
          </a:p>
          <a:p>
            <a:pPr marL="285750" indent="-285750">
              <a:lnSpc>
                <a:spcPct val="130000"/>
              </a:lnSpc>
              <a:buSzPct val="100000"/>
              <a:buFont typeface="Wingdings" panose="05000000000000000000" pitchFamily="2" charset="2"/>
              <a:buChar char="ü"/>
            </a:pPr>
            <a:r>
              <a:rPr lang="en-US" sz="1700" b="1" noProof="0" dirty="0">
                <a:latin typeface="Montserrat" panose="00000500000000000000" pitchFamily="2" charset="0"/>
              </a:rPr>
              <a:t>Documents required:</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Foreign Inward Remittance Certificate (FIRC) issued by the AD Bank</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KYC report of Foreign investor in RBI's prescribed format, obtained from AD Banker</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Valuation certificate not older than 90 days from date of allotment</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Board resolution approving allotment, issue price, allotment terms, and </a:t>
            </a:r>
            <a:r>
              <a:rPr lang="en-US" sz="1700" noProof="0" dirty="0" err="1">
                <a:latin typeface="Montserrat" panose="00000500000000000000" pitchFamily="2" charset="0"/>
              </a:rPr>
              <a:t>authorising</a:t>
            </a:r>
            <a:r>
              <a:rPr lang="en-US" sz="1700" noProof="0" dirty="0">
                <a:latin typeface="Montserrat" panose="00000500000000000000" pitchFamily="2" charset="0"/>
              </a:rPr>
              <a:t> filings</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CS/ CA compliance certificate confirming compliance with Companies Act and FEMA</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Shareholding pattern before and after the issue (pre and post allotment)</a:t>
            </a:r>
          </a:p>
          <a:p>
            <a:pPr marL="742950" lvl="1" indent="-285750">
              <a:lnSpc>
                <a:spcPct val="130000"/>
              </a:lnSpc>
              <a:buSzPct val="100000"/>
              <a:buFont typeface="Wingdings" panose="05000000000000000000" pitchFamily="2" charset="2"/>
              <a:buChar char="ü"/>
            </a:pPr>
            <a:r>
              <a:rPr lang="en-US" sz="1700" noProof="0" dirty="0">
                <a:latin typeface="Montserrat" panose="00000500000000000000" pitchFamily="2" charset="0"/>
              </a:rPr>
              <a:t>Declaration by the company and investor confirming eligibility, sector, and PN3 compliance</a:t>
            </a:r>
          </a:p>
          <a:p>
            <a:pPr marL="285750" indent="-285750">
              <a:lnSpc>
                <a:spcPct val="130000"/>
              </a:lnSpc>
              <a:buSzPct val="100000"/>
              <a:buFont typeface="Wingdings" panose="05000000000000000000" pitchFamily="2" charset="2"/>
              <a:buChar char="ü"/>
            </a:pPr>
            <a:r>
              <a:rPr lang="en-US" sz="1700" b="1" noProof="0" dirty="0">
                <a:latin typeface="Montserrat" panose="00000500000000000000" pitchFamily="2" charset="0"/>
              </a:rPr>
              <a:t>Recent updates: </a:t>
            </a:r>
            <a:r>
              <a:rPr lang="en-US" sz="1700" noProof="0" dirty="0">
                <a:latin typeface="Montserrat" panose="00000500000000000000" pitchFamily="2" charset="0"/>
              </a:rPr>
              <a:t>RBI has introduced a modification feature for FC-GPR on the FIRMS portal, can now edit and resubmit a rejected filing without starting afresh</a:t>
            </a:r>
            <a:endParaRPr lang="en-IN" sz="1700" noProof="0" dirty="0">
              <a:latin typeface="Montserrat" panose="00000500000000000000" pitchFamily="2" charset="0"/>
            </a:endParaRPr>
          </a:p>
        </p:txBody>
      </p:sp>
    </p:spTree>
    <p:extLst>
      <p:ext uri="{BB962C8B-B14F-4D97-AF65-F5344CB8AC3E}">
        <p14:creationId xmlns:p14="http://schemas.microsoft.com/office/powerpoint/2010/main" val="3191807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96E04-7E8D-0D67-348B-1AFA939B30CD}"/>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F73DF189-4531-7ADB-3287-F5D166CE17FB}"/>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FDI in Real Estate</a:t>
            </a:r>
          </a:p>
        </p:txBody>
      </p:sp>
      <p:sp>
        <p:nvSpPr>
          <p:cNvPr id="3" name="Line">
            <a:extLst>
              <a:ext uri="{FF2B5EF4-FFF2-40B4-BE49-F238E27FC236}">
                <a16:creationId xmlns:a16="http://schemas.microsoft.com/office/drawing/2014/main" id="{9FCDDE62-1CA4-BDA7-B92E-FA4E8D3DA9BF}"/>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E460105B-D34D-8AA1-D728-0F789F8164E0}"/>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Press Note 3/2020 (PN3): Mandatory government approval for any FDI from land-border country entities (China, Pakistan, Bangladesh, Nepal, Bhutan, Myanmar, Afghanistan)</a:t>
            </a:r>
          </a:p>
          <a:p>
            <a:pPr marL="571500" indent="-285750">
              <a:lnSpc>
                <a:spcPct val="120000"/>
              </a:lnSpc>
              <a:buSzPct val="80000"/>
              <a:buFont typeface="Wingdings" panose="05000000000000000000" pitchFamily="2" charset="2"/>
              <a:buChar char="ü"/>
            </a:pPr>
            <a:r>
              <a:rPr lang="en-IN" sz="1600" noProof="0" dirty="0">
                <a:solidFill>
                  <a:srgbClr val="444444"/>
                </a:solidFill>
                <a:latin typeface="Montserrat" panose="00000500000000000000" pitchFamily="2" charset="0"/>
              </a:rPr>
              <a:t>Introduced to curb opportunistic take-overs/ acquisitions of Indian companies due to COVID-19</a:t>
            </a:r>
          </a:p>
          <a:p>
            <a:pPr marL="571500" indent="-285750">
              <a:lnSpc>
                <a:spcPct val="120000"/>
              </a:lnSpc>
              <a:buSzPct val="80000"/>
              <a:buFont typeface="Wingdings" panose="05000000000000000000" pitchFamily="2" charset="2"/>
              <a:buChar char="ü"/>
            </a:pPr>
            <a:r>
              <a:rPr lang="en-US" sz="1600" noProof="0" dirty="0">
                <a:solidFill>
                  <a:srgbClr val="444444"/>
                </a:solidFill>
                <a:latin typeface="Montserrat" panose="00000500000000000000" pitchFamily="2" charset="0"/>
              </a:rPr>
              <a:t>Any transfer of ownership of any existing or future FDI in an entity in India resulting in the beneficial ownership also requires Government approval.</a:t>
            </a:r>
            <a:endParaRPr lang="en-IN" sz="1600" noProof="0" dirty="0">
              <a:solidFill>
                <a:srgbClr val="444444"/>
              </a:solidFill>
              <a:latin typeface="Montserrat" panose="00000500000000000000" pitchFamily="2" charset="0"/>
            </a:endParaRPr>
          </a:p>
          <a:p>
            <a:pPr marL="571500" indent="-285750">
              <a:lnSpc>
                <a:spcPct val="120000"/>
              </a:lnSpc>
              <a:buSzPct val="80000"/>
              <a:buFont typeface="Wingdings" panose="05000000000000000000" pitchFamily="2" charset="2"/>
              <a:buChar char="ü"/>
            </a:pPr>
            <a:r>
              <a:rPr lang="en-IN" sz="1600" noProof="0" dirty="0">
                <a:solidFill>
                  <a:srgbClr val="444444"/>
                </a:solidFill>
                <a:latin typeface="Montserrat" panose="00000500000000000000" pitchFamily="2" charset="0"/>
              </a:rPr>
              <a:t>PN3 covers beneficial ownership, not necessarily direct ownership</a:t>
            </a:r>
          </a:p>
          <a:p>
            <a:pPr marL="1028700" lvl="1" indent="-285750">
              <a:lnSpc>
                <a:spcPct val="120000"/>
              </a:lnSpc>
              <a:buSzPct val="80000"/>
              <a:buFont typeface="Wingdings" panose="05000000000000000000" pitchFamily="2" charset="2"/>
              <a:buChar char="ü"/>
            </a:pPr>
            <a:r>
              <a:rPr lang="en-IN" sz="1600" noProof="0" dirty="0">
                <a:solidFill>
                  <a:srgbClr val="444444"/>
                </a:solidFill>
                <a:latin typeface="Montserrat" panose="00000500000000000000" pitchFamily="2" charset="0"/>
              </a:rPr>
              <a:t>Singapore entities with Chinese beneficial owners require government approval</a:t>
            </a:r>
          </a:p>
          <a:p>
            <a:pPr marL="571500" indent="-285750">
              <a:lnSpc>
                <a:spcPct val="120000"/>
              </a:lnSpc>
              <a:buSzPct val="80000"/>
              <a:buFont typeface="Wingdings" panose="05000000000000000000" pitchFamily="2" charset="2"/>
              <a:buChar char="ü"/>
            </a:pPr>
            <a:r>
              <a:rPr lang="en-IN" sz="1600" noProof="0" dirty="0">
                <a:solidFill>
                  <a:srgbClr val="444444"/>
                </a:solidFill>
                <a:latin typeface="Montserrat" panose="00000500000000000000" pitchFamily="2" charset="0"/>
              </a:rPr>
              <a:t>As of April 2024: 201 of 526 PN3 proposals </a:t>
            </a:r>
            <a:r>
              <a:rPr lang="en-IN" sz="1600" u="sng" noProof="0" dirty="0">
                <a:solidFill>
                  <a:srgbClr val="444444"/>
                </a:solidFill>
                <a:latin typeface="Montserrat" panose="00000500000000000000" pitchFamily="2" charset="0"/>
              </a:rPr>
              <a:t>rejected</a:t>
            </a:r>
            <a:r>
              <a:rPr lang="en-IN" sz="1600" noProof="0" dirty="0">
                <a:solidFill>
                  <a:srgbClr val="444444"/>
                </a:solidFill>
                <a:latin typeface="Montserrat" panose="00000500000000000000" pitchFamily="2" charset="0"/>
              </a:rPr>
              <a:t>,</a:t>
            </a:r>
            <a:r>
              <a:rPr lang="en-IN" sz="1600" b="1" noProof="0" dirty="0">
                <a:solidFill>
                  <a:srgbClr val="444444"/>
                </a:solidFill>
                <a:latin typeface="Montserrat" panose="00000500000000000000" pitchFamily="2" charset="0"/>
              </a:rPr>
              <a:t> </a:t>
            </a:r>
            <a:r>
              <a:rPr lang="en-IN" sz="1600" noProof="0" dirty="0">
                <a:solidFill>
                  <a:srgbClr val="444444"/>
                </a:solidFill>
                <a:latin typeface="Montserrat" panose="00000500000000000000" pitchFamily="2" charset="0"/>
              </a:rPr>
              <a:t>200 remain pending</a:t>
            </a:r>
          </a:p>
          <a:p>
            <a:pPr marL="571500" indent="-285750">
              <a:lnSpc>
                <a:spcPct val="120000"/>
              </a:lnSpc>
              <a:buSzPct val="80000"/>
              <a:buFont typeface="Wingdings" panose="05000000000000000000" pitchFamily="2" charset="2"/>
              <a:buChar char="ü"/>
            </a:pPr>
            <a:r>
              <a:rPr lang="en-US" sz="1600" dirty="0">
                <a:solidFill>
                  <a:srgbClr val="444444"/>
                </a:solidFill>
                <a:latin typeface="Montserrat" panose="00000500000000000000" pitchFamily="2" charset="0"/>
              </a:rPr>
              <a:t>No threshold (even non-strategic, non-controlling interests is covered)</a:t>
            </a:r>
          </a:p>
          <a:p>
            <a:pPr marL="571500" indent="-285750">
              <a:lnSpc>
                <a:spcPct val="120000"/>
              </a:lnSpc>
              <a:buSzPct val="80000"/>
              <a:buFont typeface="Wingdings" panose="05000000000000000000" pitchFamily="2" charset="2"/>
              <a:buChar char="ü"/>
            </a:pPr>
            <a:endParaRPr lang="en-IN" sz="1600" dirty="0">
              <a:solidFill>
                <a:srgbClr val="444444"/>
              </a:solidFill>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Recent amendment to Press Note 3/2020 (PN3)</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Definition and criteria to </a:t>
            </a:r>
            <a:r>
              <a:rPr lang="en-US" sz="1700" i="1" dirty="0">
                <a:latin typeface="Montserrat" panose="00000500000000000000" pitchFamily="2" charset="0"/>
              </a:rPr>
              <a:t>Beneficial Owner, aligned to </a:t>
            </a:r>
            <a:r>
              <a:rPr lang="en-US" sz="1700" dirty="0">
                <a:latin typeface="Montserrat" panose="00000500000000000000" pitchFamily="2" charset="0"/>
              </a:rPr>
              <a:t>PMLA Rules, 2005</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Beneficial Ownership Test applicable at the Investor-entity level.</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Investments with non-controlling beneficial ownership up to 10% (at Investor level) under automatic route, subject to sectoral caps, entry conditions, and reporting details to DPIIT.</a:t>
            </a:r>
          </a:p>
        </p:txBody>
      </p:sp>
    </p:spTree>
    <p:extLst>
      <p:ext uri="{BB962C8B-B14F-4D97-AF65-F5344CB8AC3E}">
        <p14:creationId xmlns:p14="http://schemas.microsoft.com/office/powerpoint/2010/main" val="127971166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name="Slide 23">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Forms for issuance of instruments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p:cNvSpPr/>
          <p:nvPr/>
        </p:nvSpPr>
        <p:spPr>
          <a:xfrm>
            <a:off x="548639" y="123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LLP-I: Capital contribution received by LLP </a:t>
            </a:r>
            <a:endParaRPr lang="en-IN" sz="1700" noProof="0" dirty="0">
              <a:latin typeface="Montserrat" panose="00000500000000000000" pitchFamily="2" charset="0"/>
            </a:endParaRP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Filed by: LLP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Deadline: 30 days from receipt</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CN: Convertible notes by start-up </a:t>
            </a:r>
            <a:endParaRPr lang="en-IN" sz="1700" noProof="0" dirty="0">
              <a:latin typeface="Montserrat" panose="00000500000000000000" pitchFamily="2" charset="0"/>
            </a:endParaRP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Filed by: Start-up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Deadline: 30 days from issuance</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err="1">
                <a:latin typeface="Montserrat" panose="00000500000000000000" pitchFamily="2" charset="0"/>
              </a:rPr>
              <a:t>InVI</a:t>
            </a:r>
            <a:r>
              <a:rPr lang="en-IN" sz="1700" b="1" noProof="0" dirty="0">
                <a:latin typeface="Montserrat" panose="00000500000000000000" pitchFamily="2" charset="0"/>
              </a:rPr>
              <a:t>: Units issued by Investment vehicle to non-resident </a:t>
            </a:r>
            <a:endParaRPr lang="en-IN" sz="1700" noProof="0" dirty="0">
              <a:latin typeface="Montserrat" panose="00000500000000000000" pitchFamily="2" charset="0"/>
            </a:endParaRP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Filed by: AIF/REIT/</a:t>
            </a:r>
            <a:r>
              <a:rPr lang="en-IN" sz="1700" noProof="0" dirty="0" err="1">
                <a:latin typeface="Montserrat" panose="00000500000000000000" pitchFamily="2" charset="0"/>
              </a:rPr>
              <a:t>InvIT</a:t>
            </a:r>
            <a:r>
              <a:rPr lang="en-IN" sz="1700" noProof="0" dirty="0">
                <a:latin typeface="Montserrat" panose="00000500000000000000" pitchFamily="2" charset="0"/>
              </a:rPr>
              <a:t>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Deadline: 30 days from issue</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DI: Downstream investment by FOCC </a:t>
            </a:r>
            <a:endParaRPr lang="en-IN" sz="1700" noProof="0" dirty="0">
              <a:latin typeface="Montserrat" panose="00000500000000000000" pitchFamily="2" charset="0"/>
            </a:endParaRP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Filed by: First-level Indian company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Deadline: 30 days from investment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r>
              <a:rPr lang="en-IN" sz="3000" b="1" dirty="0">
                <a:solidFill>
                  <a:srgbClr val="026163"/>
                </a:solidFill>
                <a:latin typeface="Montserrat" panose="00000500000000000000" pitchFamily="2" charset="0"/>
              </a:rPr>
              <a:t>Forms for transfer of instruments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a:lnSpc>
                <a:spcPct val="130000"/>
              </a:lnSpc>
              <a:spcBef>
                <a:spcPts val="200"/>
              </a:spcBef>
              <a:buSzPct val="100000"/>
            </a:pPr>
            <a:r>
              <a:rPr lang="en-IN" sz="1700" b="1" dirty="0">
                <a:latin typeface="Montserrat" panose="00000500000000000000" pitchFamily="2" charset="0"/>
              </a:rPr>
              <a:t>FC-TRS: Transfer of equity between Resident and non-resident </a:t>
            </a:r>
            <a:endParaRPr lang="en-IN" sz="170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To be filed for transfer of equity instruments between Resident and Non-resident </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Deadline: </a:t>
            </a:r>
            <a:r>
              <a:rPr lang="en-IN" sz="1700" noProof="0" dirty="0">
                <a:latin typeface="Montserrat" panose="00000500000000000000" pitchFamily="2" charset="0"/>
              </a:rPr>
              <a:t>60 days from transfer or funds receipt/remittance, whichever earlier</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Onus of filing FC-TRS: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Resident Transferor/ Transferee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For stock exchange transfers: Non-resident party</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Documents required: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Valuation certificate (</a:t>
            </a:r>
            <a:r>
              <a:rPr lang="en-IN" sz="1700" noProof="0" dirty="0" err="1">
                <a:latin typeface="Montserrat" panose="00000500000000000000" pitchFamily="2" charset="0"/>
              </a:rPr>
              <a:t>upto</a:t>
            </a:r>
            <a:r>
              <a:rPr lang="en-IN" sz="1700" noProof="0" dirty="0">
                <a:latin typeface="Montserrat" panose="00000500000000000000" pitchFamily="2" charset="0"/>
              </a:rPr>
              <a:t> 90 days)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Share transfer agreement</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Board resolution</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KYC of transferee</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FIRC/ evidence of remittance</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Recent update: </a:t>
            </a:r>
            <a:r>
              <a:rPr lang="en-IN" sz="1700" noProof="0" dirty="0">
                <a:latin typeface="Montserrat" panose="00000500000000000000" pitchFamily="2" charset="0"/>
              </a:rPr>
              <a:t>Explicitly permits deferred payment arrangements for downstream investments, similar to FDI</a:t>
            </a:r>
          </a:p>
        </p:txBody>
      </p:sp>
    </p:spTree>
    <p:extLst>
      <p:ext uri="{BB962C8B-B14F-4D97-AF65-F5344CB8AC3E}">
        <p14:creationId xmlns:p14="http://schemas.microsoft.com/office/powerpoint/2010/main" val="16917251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00F19-8F36-F3D6-9465-5CF95496BFB6}"/>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576813A4-D7F0-33FE-8844-57083C4CC3E3}"/>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Forms for transfer of instruments</a:t>
            </a:r>
          </a:p>
        </p:txBody>
      </p:sp>
      <p:sp>
        <p:nvSpPr>
          <p:cNvPr id="3" name="Line">
            <a:extLst>
              <a:ext uri="{FF2B5EF4-FFF2-40B4-BE49-F238E27FC236}">
                <a16:creationId xmlns:a16="http://schemas.microsoft.com/office/drawing/2014/main" id="{282F05E8-E55D-8FC0-280D-382186B393D1}"/>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6" name="RightCol">
            <a:extLst>
              <a:ext uri="{FF2B5EF4-FFF2-40B4-BE49-F238E27FC236}">
                <a16:creationId xmlns:a16="http://schemas.microsoft.com/office/drawing/2014/main" id="{C483855A-887D-03D5-424B-4D0ACCD7C5AD}"/>
              </a:ext>
            </a:extLst>
          </p:cNvPr>
          <p:cNvSpPr/>
          <p:nvPr/>
        </p:nvSpPr>
        <p:spPr>
          <a:xfrm>
            <a:off x="548640" y="123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dirty="0">
                <a:latin typeface="Montserrat" panose="00000500000000000000" pitchFamily="2" charset="0"/>
              </a:rPr>
              <a:t>LLP-II: Transfer of LLP capital contribution </a:t>
            </a:r>
            <a:endParaRPr lang="en-IN" sz="1700" dirty="0">
              <a:latin typeface="Montserrat" panose="00000500000000000000" pitchFamily="2" charset="0"/>
            </a:endParaRP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Filed by: Resident transferor/ transferee </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Deadline: 60 days</a:t>
            </a:r>
          </a:p>
          <a:p>
            <a:pPr>
              <a:lnSpc>
                <a:spcPct val="130000"/>
              </a:lnSpc>
              <a:buSzPct val="100000"/>
            </a:pPr>
            <a:endParaRPr lang="en-IN" sz="1700" dirty="0">
              <a:latin typeface="Montserrat" panose="00000500000000000000" pitchFamily="2" charset="0"/>
            </a:endParaRPr>
          </a:p>
        </p:txBody>
      </p:sp>
    </p:spTree>
    <p:extLst>
      <p:ext uri="{BB962C8B-B14F-4D97-AF65-F5344CB8AC3E}">
        <p14:creationId xmlns:p14="http://schemas.microsoft.com/office/powerpoint/2010/main" val="37411970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E7531F-9194-D980-0E67-4CB5F9A5DF6C}"/>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5184F0B6-CC0F-2A66-14EE-6447BE43E9BD}"/>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Late Submission Fees</a:t>
            </a:r>
          </a:p>
        </p:txBody>
      </p:sp>
      <p:sp>
        <p:nvSpPr>
          <p:cNvPr id="3" name="Line">
            <a:extLst>
              <a:ext uri="{FF2B5EF4-FFF2-40B4-BE49-F238E27FC236}">
                <a16:creationId xmlns:a16="http://schemas.microsoft.com/office/drawing/2014/main" id="{7DCFA50A-3F3F-8195-59A4-F0C125E4DF01}"/>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09DAD51D-D553-7507-C8FA-7B5BAC23D057}"/>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LSF for FC-GPR (beyond 30 days)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INR 7,500 + (0.025% x amount involved x days delayed)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Capped at total amount involved</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LSF for FC-TRS (beyond 60 days):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Percentage of LSF doubles every 12 months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Minimum floor: INR 100</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Delay beyond 3 years from due date: </a:t>
            </a:r>
            <a:r>
              <a:rPr lang="en-IN" sz="1700" noProof="0" dirty="0">
                <a:latin typeface="Montserrat" panose="00000500000000000000" pitchFamily="2" charset="0"/>
              </a:rPr>
              <a:t>Compounding application required instead of LSF</a:t>
            </a:r>
          </a:p>
        </p:txBody>
      </p:sp>
    </p:spTree>
    <p:extLst>
      <p:ext uri="{BB962C8B-B14F-4D97-AF65-F5344CB8AC3E}">
        <p14:creationId xmlns:p14="http://schemas.microsoft.com/office/powerpoint/2010/main" val="345648469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name="Slide 24">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Common Compliance Issues</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KYC </a:t>
            </a:r>
            <a:r>
              <a:rPr lang="en-IN" sz="1700" noProof="0" dirty="0">
                <a:latin typeface="Montserrat" panose="00000500000000000000" pitchFamily="2" charset="0"/>
              </a:rPr>
              <a:t>not in RBI-prescribed format - most frequent rejection reason</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Valuation certificate </a:t>
            </a:r>
            <a:r>
              <a:rPr lang="en-IN" sz="1700" noProof="0" dirty="0">
                <a:latin typeface="Montserrat" panose="00000500000000000000" pitchFamily="2" charset="0"/>
              </a:rPr>
              <a:t>older than 90 days</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FIRC </a:t>
            </a:r>
            <a:r>
              <a:rPr lang="en-IN" sz="1700" b="1" noProof="0" dirty="0">
                <a:latin typeface="Montserrat" panose="00000500000000000000" pitchFamily="2" charset="0"/>
              </a:rPr>
              <a:t>name mismatch </a:t>
            </a:r>
            <a:r>
              <a:rPr lang="en-IN" sz="1700" noProof="0" dirty="0">
                <a:latin typeface="Montserrat" panose="00000500000000000000" pitchFamily="2" charset="0"/>
              </a:rPr>
              <a:t>from investor name - requires a declaration</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SMF one-active-application </a:t>
            </a:r>
            <a:r>
              <a:rPr lang="en-IN" sz="1700" noProof="0" dirty="0">
                <a:latin typeface="Montserrat" panose="00000500000000000000" pitchFamily="2" charset="0"/>
              </a:rPr>
              <a:t>- timeline pressure on concurrent transactions</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Entity Master update lag</a:t>
            </a:r>
            <a:r>
              <a:rPr lang="en-IN" sz="1700" noProof="0" dirty="0">
                <a:latin typeface="Montserrat" panose="00000500000000000000" pitchFamily="2" charset="0"/>
              </a:rPr>
              <a:t> - EMF must reflect FOCC/ IOCC classification correctly before filing DI</a:t>
            </a:r>
          </a:p>
          <a:p>
            <a:pPr marL="285750" indent="-285750">
              <a:lnSpc>
                <a:spcPct val="130000"/>
              </a:lnSpc>
              <a:spcBef>
                <a:spcPts val="20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FLA Return</a:t>
            </a:r>
            <a:r>
              <a:rPr lang="en-IN" sz="1700" noProof="0" dirty="0">
                <a:latin typeface="Montserrat" panose="00000500000000000000" pitchFamily="2" charset="0"/>
              </a:rPr>
              <a:t>: Companies that received FDI years ago assume no obligation if no new transaction, obligation continues annually until investment fully wound down</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name="Slide 25">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Role of CA in FEMA</a:t>
            </a:r>
            <a:br>
              <a:rPr lang="en-US" sz="4800" b="1" noProof="0" dirty="0">
                <a:solidFill>
                  <a:srgbClr val="D2B78D"/>
                </a:solidFill>
                <a:latin typeface="Montserrat" panose="00000500000000000000" pitchFamily="2" charset="0"/>
              </a:rPr>
            </a:br>
            <a:r>
              <a:rPr lang="en-US" sz="4800" b="1" noProof="0" dirty="0">
                <a:solidFill>
                  <a:srgbClr val="D2B78D"/>
                </a:solidFill>
                <a:latin typeface="Montserrat" panose="00000500000000000000" pitchFamily="2" charset="0"/>
              </a:rPr>
              <a:t>Certification and Reporting</a:t>
            </a:r>
          </a:p>
        </p:txBody>
      </p:sp>
      <p:pic>
        <p:nvPicPr>
          <p:cNvPr id="5" name="Image 1" descr="/mnt/data/Saankhyaa 4 resized.png">
            <a:extLst>
              <a:ext uri="{FF2B5EF4-FFF2-40B4-BE49-F238E27FC236}">
                <a16:creationId xmlns:a16="http://schemas.microsoft.com/office/drawing/2014/main" id="{C2A40B87-6419-CC53-5D36-9FE59A6A66BC}"/>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name="Slide 26">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Certification</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Form 15CB (Gateway to Foreign Remittance)</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Only a CA can issue Form 15CB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Mandatory when taxable remittances exceed INR 5 lakh per financial year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CA certifies: taxability of payment, TDS deductions, DTAA applicability</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Form 15CA filed by the remitter, Form 15CB issued by CA </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15CA and 15 CB </a:t>
            </a:r>
            <a:r>
              <a:rPr lang="en-IN" sz="1700" noProof="0" dirty="0">
                <a:latin typeface="Montserrat" panose="00000500000000000000" pitchFamily="2" charset="0"/>
              </a:rPr>
              <a:t>together constitute pre-clearance for AD Bank prior to foreign remittance</a:t>
            </a: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FC-GPR</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Compliance certificate verifying Companies Act and FEMA, alongside board resolution</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Real estate FDI context:</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Every repatriation of sale proceeds, dividend, interest income, or return of capital to non-resident investor requires Form 15CA + 15CB</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UDIN: </a:t>
            </a:r>
            <a:r>
              <a:rPr lang="en-IN" sz="1700" noProof="0" dirty="0">
                <a:latin typeface="Montserrat" panose="00000500000000000000" pitchFamily="2" charset="0"/>
              </a:rPr>
              <a:t>All CA certificates must carry UDIN, Banks reject certificates without UDIN</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name="Slide 27">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Valuation</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LeftCol"/>
          <p:cNvSpPr/>
          <p:nvPr/>
        </p:nvSpPr>
        <p:spPr>
          <a:xfrm>
            <a:off x="548639" y="123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CA in practice </a:t>
            </a:r>
            <a:r>
              <a:rPr lang="en-IN" sz="1700" noProof="0" dirty="0">
                <a:latin typeface="Montserrat" panose="00000500000000000000" pitchFamily="2" charset="0"/>
              </a:rPr>
              <a:t>is an authorised professional to certify Fair Market Value for FDI transactions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SEBI-registered Merchant Banker and Practising Cost Accountant can also certify</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Valuation thresholds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Floor for FDI inflows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Cap for Exits</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Methodology</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DCF for unlisted companies</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Based on audited financials not older than 18 months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Validity: 90 days from issuance</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Conflict: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FEMA allows CA/ CMA/ Merchant Banker;</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Companies Act 2013 requires IBBI-registered Registered Valuer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Dual valuation cost for same transaction</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18315A-F8DA-ECC4-6D66-4B110679FFF9}"/>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47D64559-5966-6A4A-A0E4-08DF1798C0C3}"/>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Advisory and Planning </a:t>
            </a:r>
          </a:p>
        </p:txBody>
      </p:sp>
      <p:sp>
        <p:nvSpPr>
          <p:cNvPr id="3" name="Line">
            <a:extLst>
              <a:ext uri="{FF2B5EF4-FFF2-40B4-BE49-F238E27FC236}">
                <a16:creationId xmlns:a16="http://schemas.microsoft.com/office/drawing/2014/main" id="{BA15FD54-B493-22E0-56A1-4022E55F8E13}"/>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6" name="RightCol">
            <a:extLst>
              <a:ext uri="{FF2B5EF4-FFF2-40B4-BE49-F238E27FC236}">
                <a16:creationId xmlns:a16="http://schemas.microsoft.com/office/drawing/2014/main" id="{6B6788FF-6BF2-7FE7-4325-3ED1F79CDB37}"/>
              </a:ext>
            </a:extLst>
          </p:cNvPr>
          <p:cNvSpPr/>
          <p:nvPr/>
        </p:nvSpPr>
        <p:spPr>
          <a:xfrm>
            <a:off x="548640" y="123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Sectoral analysis</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Nature of activity, p</a:t>
            </a:r>
            <a:r>
              <a:rPr lang="en-IN" sz="1700" noProof="0" dirty="0" err="1">
                <a:latin typeface="Montserrat" panose="00000500000000000000" pitchFamily="2" charset="0"/>
              </a:rPr>
              <a:t>ermitted</a:t>
            </a:r>
            <a:r>
              <a:rPr lang="en-IN" sz="1700" noProof="0" dirty="0">
                <a:latin typeface="Montserrat" panose="00000500000000000000" pitchFamily="2" charset="0"/>
              </a:rPr>
              <a:t> and prohibited activities</a:t>
            </a: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FOCC vs IOCC</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Examine shareholding and control structures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Determine downstream investment characterisation</a:t>
            </a: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LLP vs Company</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Structure LLP routes for permitted real estate activity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Structure Company for other cases </a:t>
            </a: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Lock-in</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FDI lock-in and commercial exit timelines</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Non-resident to Non-resident transfers during lock-in</a:t>
            </a: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Equity vs ECB</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Availability, end-use compliance, thin capitalisation implications</a:t>
            </a:r>
          </a:p>
        </p:txBody>
      </p:sp>
    </p:spTree>
    <p:extLst>
      <p:ext uri="{BB962C8B-B14F-4D97-AF65-F5344CB8AC3E}">
        <p14:creationId xmlns:p14="http://schemas.microsoft.com/office/powerpoint/2010/main" val="38967837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name="Slide 28">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Non-compliance and compounding</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Process:</a:t>
            </a:r>
            <a:r>
              <a:rPr lang="en-IN" sz="1700" noProof="0" dirty="0">
                <a:latin typeface="Montserrat" panose="00000500000000000000" pitchFamily="2" charset="0"/>
              </a:rPr>
              <a:t>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FEMA due diligence identifying nature/ quantum/ duration of contravention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Estimate quantum of compounding fees</a:t>
            </a:r>
          </a:p>
          <a:p>
            <a:pPr marL="742950" lvl="1" indent="-285750">
              <a:lnSpc>
                <a:spcPct val="130000"/>
              </a:lnSpc>
              <a:spcBef>
                <a:spcPts val="200"/>
              </a:spcBef>
              <a:buSzPct val="100000"/>
              <a:buFont typeface="Wingdings" panose="05000000000000000000" pitchFamily="2" charset="2"/>
              <a:buChar char="ü"/>
            </a:pPr>
            <a:r>
              <a:rPr lang="en-IN" sz="1700" i="1" noProof="0" dirty="0">
                <a:latin typeface="Montserrat" panose="00000500000000000000" pitchFamily="2" charset="0"/>
              </a:rPr>
              <a:t>Suo moto </a:t>
            </a:r>
            <a:r>
              <a:rPr lang="en-IN" sz="1700" noProof="0" dirty="0">
                <a:latin typeface="Montserrat" panose="00000500000000000000" pitchFamily="2" charset="0"/>
              </a:rPr>
              <a:t>regularisation vs awaiting notice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Prepare compounding application with quantum computation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Certify facts and amounts involved</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Represent before RBI</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Once compounding application filed admitting contravention, CANNOT be withdrawn</a:t>
            </a:r>
          </a:p>
          <a:p>
            <a:pPr marL="285750"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If client under ED investigation, compounding route may not be available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FDI in Real Estate</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Recent amendment to Press Note 3/2020 (PN3)</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For specified manufacturing sectors (capital goods, electronic capital goods, electronic components, polysilicon and ingot-wafer)</a:t>
            </a:r>
          </a:p>
          <a:p>
            <a:pPr marL="1200150" lvl="2"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Proposals requiring approval to be processed within 60 days, provided majority ownership &amp; control with resident Indian citizens/ resident Indian-owned and controlled entities.</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Improve ease of doing business, support startups/ deep-tech, and facilitate technology access and supply-chain integration</a:t>
            </a:r>
          </a:p>
          <a:p>
            <a:pPr marL="742950" lvl="1"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Retaining the PN3 screening framework for sensitive investments.</a:t>
            </a:r>
          </a:p>
          <a:p>
            <a:pPr marL="285750" indent="-285750" algn="just">
              <a:lnSpc>
                <a:spcPct val="130000"/>
              </a:lnSpc>
              <a:spcBef>
                <a:spcPts val="200"/>
              </a:spcBef>
              <a:buSzPct val="100000"/>
              <a:buFont typeface="Wingdings" panose="05000000000000000000" pitchFamily="2" charset="2"/>
              <a:buChar char="ü"/>
            </a:pPr>
            <a:endParaRPr lang="en-US" sz="1700" dirty="0">
              <a:latin typeface="Montserrat" panose="00000500000000000000" pitchFamily="2" charset="0"/>
            </a:endParaRPr>
          </a:p>
          <a:p>
            <a:pPr marL="285750" indent="-285750" algn="just">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PN3 not been withdrawn, narrowly </a:t>
            </a:r>
            <a:r>
              <a:rPr lang="en-US" sz="1700" dirty="0" err="1">
                <a:latin typeface="Montserrat" panose="00000500000000000000" pitchFamily="2" charset="0"/>
              </a:rPr>
              <a:t>liberalised</a:t>
            </a:r>
            <a:r>
              <a:rPr lang="en-US" sz="1700" dirty="0">
                <a:latin typeface="Montserrat" panose="00000500000000000000" pitchFamily="2" charset="0"/>
              </a:rPr>
              <a:t> by clarifying BO rules, allowing limited minority non-controlling exposure under the automatic route, and imposing a 60-day decision timeline for select manufacturing proposals</a:t>
            </a:r>
            <a:endParaRPr lang="en-IN" sz="1700" dirty="0">
              <a:latin typeface="Montserrat" panose="00000500000000000000" pitchFamily="2" charset="0"/>
            </a:endParaRPr>
          </a:p>
          <a:p>
            <a:pPr marL="571500" indent="-285750">
              <a:lnSpc>
                <a:spcPct val="120000"/>
              </a:lnSpc>
              <a:buSzPct val="80000"/>
              <a:buFont typeface="Wingdings" panose="05000000000000000000" pitchFamily="2" charset="2"/>
              <a:buChar char="ü"/>
            </a:pPr>
            <a:endParaRPr lang="en-IN" sz="1600" noProof="0" dirty="0">
              <a:solidFill>
                <a:srgbClr val="444444"/>
              </a:solidFill>
              <a:latin typeface="Montserrat" panose="00000500000000000000" pitchFamily="2"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95AEC-B65D-A585-3B40-891D02CF7CC0}"/>
            </a:ext>
          </a:extLst>
        </p:cNvPr>
        <p:cNvGrpSpPr/>
        <p:nvPr/>
      </p:nvGrpSpPr>
      <p:grpSpPr>
        <a:xfrm>
          <a:off x="0" y="0"/>
          <a:ext cx="0" cy="0"/>
          <a:chOff x="0" y="0"/>
          <a:chExt cx="0" cy="0"/>
        </a:xfrm>
      </p:grpSpPr>
      <p:sp>
        <p:nvSpPr>
          <p:cNvPr id="2" name="Bg">
            <a:extLst>
              <a:ext uri="{FF2B5EF4-FFF2-40B4-BE49-F238E27FC236}">
                <a16:creationId xmlns:a16="http://schemas.microsoft.com/office/drawing/2014/main" id="{754A181A-078A-0EDB-7985-C0A4F8EB3041}"/>
              </a:ext>
            </a:extLst>
          </p:cNvPr>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a:extLst>
              <a:ext uri="{FF2B5EF4-FFF2-40B4-BE49-F238E27FC236}">
                <a16:creationId xmlns:a16="http://schemas.microsoft.com/office/drawing/2014/main" id="{1F1C2B37-8496-6F95-23CD-44FD46182ADA}"/>
              </a:ext>
            </a:extLst>
          </p:cNvPr>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Common Non-Compliance</a:t>
            </a:r>
            <a:br>
              <a:rPr lang="en-US" sz="4800" b="1" noProof="0" dirty="0">
                <a:solidFill>
                  <a:srgbClr val="D2B78D"/>
                </a:solidFill>
                <a:latin typeface="Montserrat" panose="00000500000000000000" pitchFamily="2" charset="0"/>
              </a:rPr>
            </a:br>
            <a:r>
              <a:rPr lang="en-US" sz="4800" b="1" noProof="0" dirty="0">
                <a:solidFill>
                  <a:srgbClr val="D2B78D"/>
                </a:solidFill>
                <a:latin typeface="Montserrat" panose="00000500000000000000" pitchFamily="2" charset="0"/>
              </a:rPr>
              <a:t>in Real Estate FDI</a:t>
            </a:r>
          </a:p>
        </p:txBody>
      </p:sp>
      <p:pic>
        <p:nvPicPr>
          <p:cNvPr id="5" name="Image 1" descr="/mnt/data/Saankhyaa 4 resized.png">
            <a:extLst>
              <a:ext uri="{FF2B5EF4-FFF2-40B4-BE49-F238E27FC236}">
                <a16:creationId xmlns:a16="http://schemas.microsoft.com/office/drawing/2014/main" id="{525506D7-7852-11AE-7552-0C2CE6AAE72A}"/>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extLst>
      <p:ext uri="{BB962C8B-B14F-4D97-AF65-F5344CB8AC3E}">
        <p14:creationId xmlns:p14="http://schemas.microsoft.com/office/powerpoint/2010/main" val="94899901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Common non-compliances in Real Estate FDI</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Delayed FC-GPR/ FC-TRS filing</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Single most common compounding category </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Deay </a:t>
            </a:r>
            <a:r>
              <a:rPr lang="en-IN" sz="1700" noProof="0" dirty="0">
                <a:latin typeface="Montserrat" panose="00000500000000000000" pitchFamily="2" charset="0"/>
              </a:rPr>
              <a:t>beyond 3 years requires formal compounding application rather than LSF</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Lock-in breach</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Premature transfer to resident before completion/ 3 years under investor exit pressure</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Pricing </a:t>
            </a:r>
            <a:r>
              <a:rPr lang="en-IN" sz="1700" b="1" noProof="0" dirty="0" err="1">
                <a:latin typeface="Montserrat" panose="00000500000000000000" pitchFamily="2" charset="0"/>
              </a:rPr>
              <a:t>guidelin</a:t>
            </a:r>
            <a:r>
              <a:rPr lang="en-IN" sz="1700" b="1" dirty="0">
                <a:latin typeface="Montserrat" panose="00000500000000000000" pitchFamily="2" charset="0"/>
              </a:rPr>
              <a:t>es</a:t>
            </a:r>
            <a:endParaRPr lang="en-IN" sz="1700" b="1" noProof="0"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Exit to PROI above FMV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Entry to PRIO below FMV</a:t>
            </a: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FLA Return </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Companies with legacy FDI assuming no annual obligation if no new transactions</a:t>
            </a:r>
          </a:p>
          <a:p>
            <a:pPr marL="285750" indent="-285750">
              <a:lnSpc>
                <a:spcPct val="130000"/>
              </a:lnSpc>
              <a:spcBef>
                <a:spcPts val="200"/>
              </a:spcBef>
              <a:buSzPct val="100000"/>
              <a:buFont typeface="Wingdings" panose="05000000000000000000" pitchFamily="2" charset="2"/>
              <a:buChar char="ü"/>
            </a:pPr>
            <a:r>
              <a:rPr lang="en-IN" sz="1700" b="1" dirty="0">
                <a:latin typeface="Montserrat" panose="00000500000000000000" pitchFamily="2" charset="0"/>
              </a:rPr>
              <a:t>Excess share application money</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Failure to allot or refund within prescribed timelines</a:t>
            </a:r>
          </a:p>
          <a:p>
            <a:pPr marL="742950" lvl="1" indent="-285750">
              <a:lnSpc>
                <a:spcPct val="130000"/>
              </a:lnSpc>
              <a:spcBef>
                <a:spcPts val="200"/>
              </a:spcBef>
              <a:buSzPct val="100000"/>
              <a:buFont typeface="Wingdings" panose="05000000000000000000" pitchFamily="2" charset="2"/>
              <a:buChar char="ü"/>
            </a:pPr>
            <a:endParaRPr lang="en-IN" sz="1700" noProof="0" dirty="0">
              <a:latin typeface="Montserrat" panose="00000500000000000000" pitchFamily="2" charset="0"/>
            </a:endParaRPr>
          </a:p>
        </p:txBody>
      </p:sp>
    </p:spTree>
    <p:extLst>
      <p:ext uri="{BB962C8B-B14F-4D97-AF65-F5344CB8AC3E}">
        <p14:creationId xmlns:p14="http://schemas.microsoft.com/office/powerpoint/2010/main" val="25236655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1594C-F9D0-0778-9AD4-F0B169ABF92F}"/>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C9C8EBCD-BA37-B547-97BE-8344ED0DF91A}"/>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Common non-compliances in Real Estate FDI</a:t>
            </a:r>
          </a:p>
        </p:txBody>
      </p:sp>
      <p:sp>
        <p:nvSpPr>
          <p:cNvPr id="3" name="Line">
            <a:extLst>
              <a:ext uri="{FF2B5EF4-FFF2-40B4-BE49-F238E27FC236}">
                <a16:creationId xmlns:a16="http://schemas.microsoft.com/office/drawing/2014/main" id="{B048FE15-A87F-F246-60CA-EAA7784218AD}"/>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1ECF492B-4BD9-97FD-A040-A4334E21E766}"/>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buSzPct val="100000"/>
              <a:buFont typeface="Wingdings" panose="05000000000000000000" pitchFamily="2" charset="2"/>
              <a:buChar char="ü"/>
            </a:pPr>
            <a:r>
              <a:rPr lang="en-IN" sz="1700" b="1" dirty="0">
                <a:latin typeface="Montserrat" panose="00000500000000000000" pitchFamily="2" charset="0"/>
              </a:rPr>
              <a:t>FDI into LLP for construction development</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LLPs cannot receive FDI for construction development (performance-linked conditions)</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Violation from day one</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FOCC downstream investments from domestic borrowings</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FOCC must fund downstream from internal accruals or fresh foreign inflows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Domestic Indian market borrowings not allowed</a:t>
            </a:r>
          </a:p>
          <a:p>
            <a:pPr marL="285750" indent="-285750">
              <a:lnSpc>
                <a:spcPct val="13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noProof="0" dirty="0">
                <a:latin typeface="Montserrat" panose="00000500000000000000" pitchFamily="2" charset="0"/>
              </a:rPr>
              <a:t>Acquisition of agricultural land</a:t>
            </a:r>
            <a:r>
              <a:rPr lang="en-IN" sz="1700" b="1" dirty="0">
                <a:latin typeface="Montserrat" panose="00000500000000000000" pitchFamily="2" charset="0"/>
              </a:rPr>
              <a:t> </a:t>
            </a:r>
            <a:r>
              <a:rPr lang="en-IN" sz="1700" b="1" noProof="0" dirty="0">
                <a:latin typeface="Montserrat" panose="00000500000000000000" pitchFamily="2" charset="0"/>
              </a:rPr>
              <a:t>without conversion </a:t>
            </a:r>
          </a:p>
          <a:p>
            <a:pPr marL="742950" lvl="1" indent="-285750">
              <a:lnSpc>
                <a:spcPct val="130000"/>
              </a:lnSpc>
              <a:buSzPct val="100000"/>
              <a:buFont typeface="Wingdings" panose="05000000000000000000" pitchFamily="2" charset="2"/>
              <a:buChar char="ü"/>
            </a:pPr>
            <a:r>
              <a:rPr lang="en-IN" sz="1700" noProof="0" dirty="0">
                <a:latin typeface="Montserrat" panose="00000500000000000000" pitchFamily="2" charset="0"/>
              </a:rPr>
              <a:t>Acquiring agricultural land (even for permitted use) without formal conversion</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Advances for acquisition prior to conversion – allowed?</a:t>
            </a:r>
          </a:p>
          <a:p>
            <a:pPr marL="285750" indent="-285750">
              <a:lnSpc>
                <a:spcPct val="130000"/>
              </a:lnSpc>
              <a:buSzPct val="100000"/>
              <a:buFont typeface="Wingdings" panose="05000000000000000000" pitchFamily="2" charset="2"/>
              <a:buChar char="ü"/>
            </a:pPr>
            <a:endParaRPr lang="en-IN" sz="1700" b="1" dirty="0">
              <a:latin typeface="Montserrat" panose="00000500000000000000" pitchFamily="2" charset="0"/>
            </a:endParaRPr>
          </a:p>
          <a:p>
            <a:pPr marL="285750" indent="-285750">
              <a:lnSpc>
                <a:spcPct val="130000"/>
              </a:lnSpc>
              <a:buSzPct val="100000"/>
              <a:buFont typeface="Wingdings" panose="05000000000000000000" pitchFamily="2" charset="2"/>
              <a:buChar char="ü"/>
            </a:pPr>
            <a:r>
              <a:rPr lang="en-IN" sz="1700" b="1" dirty="0">
                <a:latin typeface="Montserrat" panose="00000500000000000000" pitchFamily="2" charset="0"/>
              </a:rPr>
              <a:t>FDI into prohibited real estate activities</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Company funded by FDI buys plots and resells without development </a:t>
            </a:r>
          </a:p>
          <a:p>
            <a:pPr marL="742950" lvl="1" indent="-285750">
              <a:lnSpc>
                <a:spcPct val="130000"/>
              </a:lnSpc>
              <a:buSzPct val="100000"/>
              <a:buFont typeface="Wingdings" panose="05000000000000000000" pitchFamily="2" charset="2"/>
              <a:buChar char="ü"/>
            </a:pPr>
            <a:r>
              <a:rPr lang="en-IN" sz="1700" dirty="0">
                <a:latin typeface="Montserrat" panose="00000500000000000000" pitchFamily="2" charset="0"/>
              </a:rPr>
              <a:t>Company funded by FDI violates sectoral conditions </a:t>
            </a:r>
          </a:p>
          <a:p>
            <a:pPr marL="285750" indent="-285750">
              <a:lnSpc>
                <a:spcPct val="130000"/>
              </a:lnSpc>
              <a:buSzPct val="100000"/>
              <a:buFont typeface="Wingdings" panose="05000000000000000000" pitchFamily="2" charset="2"/>
              <a:buChar char="ü"/>
            </a:pPr>
            <a:endParaRPr lang="en-IN" sz="1700" noProof="0" dirty="0">
              <a:latin typeface="Montserrat" panose="00000500000000000000" pitchFamily="2" charset="0"/>
            </a:endParaRPr>
          </a:p>
        </p:txBody>
      </p:sp>
    </p:spTree>
    <p:extLst>
      <p:ext uri="{BB962C8B-B14F-4D97-AF65-F5344CB8AC3E}">
        <p14:creationId xmlns:p14="http://schemas.microsoft.com/office/powerpoint/2010/main" val="196569393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name="Slide 29">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Enforcement, Penalty</a:t>
            </a:r>
            <a:r>
              <a:rPr lang="en-US" sz="4800" b="1" dirty="0">
                <a:solidFill>
                  <a:srgbClr val="D2B78D"/>
                </a:solidFill>
                <a:latin typeface="Montserrat" panose="00000500000000000000" pitchFamily="2" charset="0"/>
              </a:rPr>
              <a:t> and Compounding</a:t>
            </a:r>
            <a:endParaRPr lang="en-US" sz="4800" b="1" noProof="0" dirty="0">
              <a:solidFill>
                <a:srgbClr val="D2B78D"/>
              </a:solidFill>
              <a:latin typeface="Montserrat" panose="00000500000000000000" pitchFamily="2" charset="0"/>
            </a:endParaRPr>
          </a:p>
        </p:txBody>
      </p:sp>
      <p:pic>
        <p:nvPicPr>
          <p:cNvPr id="5" name="Image 1" descr="/mnt/data/Saankhyaa 4 resized.png">
            <a:extLst>
              <a:ext uri="{FF2B5EF4-FFF2-40B4-BE49-F238E27FC236}">
                <a16:creationId xmlns:a16="http://schemas.microsoft.com/office/drawing/2014/main" id="{916E55CD-1484-07C2-B172-3C0863ED8DF4}"/>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1F326-2C7E-FC27-3C3B-970C918940F8}"/>
            </a:ext>
          </a:extLst>
        </p:cNvPr>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0888FDF0-079E-28EB-C276-0459E2B17A0F}"/>
              </a:ext>
            </a:extLst>
          </p:cNvPr>
          <p:cNvGraphicFramePr/>
          <p:nvPr>
            <p:extLst>
              <p:ext uri="{D42A27DB-BD31-4B8C-83A1-F6EECF244321}">
                <p14:modId xmlns:p14="http://schemas.microsoft.com/office/powerpoint/2010/main" val="364591472"/>
              </p:ext>
            </p:extLst>
          </p:nvPr>
        </p:nvGraphicFramePr>
        <p:xfrm>
          <a:off x="640385" y="2579569"/>
          <a:ext cx="10626521" cy="32822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a:extLst>
              <a:ext uri="{FF2B5EF4-FFF2-40B4-BE49-F238E27FC236}">
                <a16:creationId xmlns:a16="http://schemas.microsoft.com/office/drawing/2014/main" id="{341A9C5B-FB9F-2D09-B30A-08F691D81CA8}"/>
              </a:ext>
            </a:extLst>
          </p:cNvPr>
          <p:cNvSpPr/>
          <p:nvPr/>
        </p:nvSpPr>
        <p:spPr>
          <a:xfrm>
            <a:off x="548640" y="380000"/>
            <a:ext cx="10800000" cy="700000"/>
          </a:xfrm>
          <a:prstGeom prst="rect">
            <a:avLst/>
          </a:prstGeom>
          <a:noFill/>
          <a:ln/>
        </p:spPr>
        <p:txBody>
          <a:bodyPr wrap="square" rtlCol="0" anchor="ctr"/>
          <a:lstStyle/>
          <a:p>
            <a:pPr marL="0" indent="0">
              <a:buNone/>
            </a:pPr>
            <a:r>
              <a:rPr lang="en-IN" sz="2800" b="1" noProof="0" dirty="0">
                <a:solidFill>
                  <a:srgbClr val="026163"/>
                </a:solidFill>
                <a:latin typeface="Montserrat" panose="00000500000000000000" pitchFamily="2" charset="0"/>
              </a:rPr>
              <a:t>Enforcement architecture and Penalty regime</a:t>
            </a:r>
          </a:p>
        </p:txBody>
      </p:sp>
      <p:sp>
        <p:nvSpPr>
          <p:cNvPr id="3" name="Line">
            <a:extLst>
              <a:ext uri="{FF2B5EF4-FFF2-40B4-BE49-F238E27FC236}">
                <a16:creationId xmlns:a16="http://schemas.microsoft.com/office/drawing/2014/main" id="{718FA18E-EDAE-68E4-3A2B-28CE6401C15D}"/>
              </a:ext>
            </a:extLst>
          </p:cNvPr>
          <p:cNvSpPr/>
          <p:nvPr/>
        </p:nvSpPr>
        <p:spPr>
          <a:xfrm>
            <a:off x="548640" y="110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D1D19DFD-8C74-AD37-7795-59B1D697D2EF}"/>
              </a:ext>
            </a:extLst>
          </p:cNvPr>
          <p:cNvSpPr/>
          <p:nvPr/>
        </p:nvSpPr>
        <p:spPr>
          <a:xfrm>
            <a:off x="548640" y="1160000"/>
            <a:ext cx="11002975" cy="5300000"/>
          </a:xfrm>
          <a:prstGeom prst="rect">
            <a:avLst/>
          </a:prstGeom>
          <a:noFill/>
          <a:ln/>
        </p:spPr>
        <p:txBody>
          <a:bodyPr wrap="square" rtlCol="0" anchor="t"/>
          <a:lstStyle/>
          <a:p>
            <a:pPr marL="285750" indent="-285750">
              <a:lnSpc>
                <a:spcPct val="120000"/>
              </a:lnSpc>
              <a:spcBef>
                <a:spcPts val="150"/>
              </a:spcBef>
              <a:buSzPct val="100000"/>
              <a:buFont typeface="Wingdings" panose="05000000000000000000" pitchFamily="2" charset="2"/>
              <a:buChar char="ü"/>
            </a:pPr>
            <a:r>
              <a:rPr lang="en-IN" sz="1700" b="1" noProof="0" dirty="0">
                <a:latin typeface="Montserrat" panose="00000500000000000000" pitchFamily="2" charset="0"/>
              </a:rPr>
              <a:t>Three-agency structure</a:t>
            </a:r>
          </a:p>
          <a:p>
            <a:pPr marL="742950" lvl="1" indent="-285750">
              <a:lnSpc>
                <a:spcPct val="120000"/>
              </a:lnSpc>
              <a:spcBef>
                <a:spcPts val="150"/>
              </a:spcBef>
              <a:buSzPct val="100000"/>
              <a:buFont typeface="Wingdings" panose="05000000000000000000" pitchFamily="2" charset="2"/>
              <a:buChar char="ü"/>
            </a:pPr>
            <a:r>
              <a:rPr lang="en-IN" sz="1700" dirty="0">
                <a:latin typeface="Montserrat" panose="00000500000000000000" pitchFamily="2" charset="0"/>
              </a:rPr>
              <a:t>Reserve Bank of India (</a:t>
            </a:r>
            <a:r>
              <a:rPr lang="en-IN" sz="1700" noProof="0" dirty="0">
                <a:latin typeface="Montserrat" panose="00000500000000000000" pitchFamily="2" charset="0"/>
              </a:rPr>
              <a:t>RBI) - primary regulator and handles compounding</a:t>
            </a:r>
          </a:p>
          <a:p>
            <a:pPr marL="742950" lvl="1" indent="-285750">
              <a:lnSpc>
                <a:spcPct val="120000"/>
              </a:lnSpc>
              <a:spcBef>
                <a:spcPts val="150"/>
              </a:spcBef>
              <a:buSzPct val="100000"/>
              <a:buFont typeface="Wingdings" panose="05000000000000000000" pitchFamily="2" charset="2"/>
              <a:buChar char="ü"/>
            </a:pPr>
            <a:r>
              <a:rPr lang="en-IN" sz="1700" noProof="0" dirty="0">
                <a:latin typeface="Montserrat" panose="00000500000000000000" pitchFamily="2" charset="0"/>
              </a:rPr>
              <a:t>Enforcement Directorate (ED) - investigates serious contraventions</a:t>
            </a:r>
          </a:p>
          <a:p>
            <a:pPr marL="742950" lvl="1" indent="-285750">
              <a:lnSpc>
                <a:spcPct val="120000"/>
              </a:lnSpc>
              <a:spcBef>
                <a:spcPts val="150"/>
              </a:spcBef>
              <a:buSzPct val="100000"/>
              <a:buFont typeface="Wingdings" panose="05000000000000000000" pitchFamily="2" charset="2"/>
              <a:buChar char="ü"/>
            </a:pPr>
            <a:r>
              <a:rPr lang="en-IN" sz="1700" noProof="0" dirty="0">
                <a:latin typeface="Montserrat" panose="00000500000000000000" pitchFamily="2" charset="0"/>
              </a:rPr>
              <a:t>Adjudicating Authority - quasi-judicial authority issuing penalty orders</a:t>
            </a:r>
          </a:p>
          <a:p>
            <a:pPr marL="285750" indent="-285750">
              <a:lnSpc>
                <a:spcPct val="120000"/>
              </a:lnSpc>
              <a:spcBef>
                <a:spcPts val="150"/>
              </a:spcBef>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r>
              <a:rPr lang="en-IN" sz="1700" b="1" noProof="0" dirty="0">
                <a:latin typeface="Montserrat" panose="00000500000000000000" pitchFamily="2" charset="0"/>
              </a:rPr>
              <a:t>Appellate mechanism</a:t>
            </a:r>
          </a:p>
          <a:p>
            <a:pPr marL="285750" indent="-285750">
              <a:lnSpc>
                <a:spcPct val="120000"/>
              </a:lnSpc>
              <a:spcBef>
                <a:spcPts val="15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endParaRPr lang="en-IN" sz="1700" noProof="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r>
              <a:rPr lang="en-IN" sz="1700" b="1" dirty="0">
                <a:latin typeface="Montserrat" panose="00000500000000000000" pitchFamily="2" charset="0"/>
              </a:rPr>
              <a:t>Immovable property contraventions (within or outside India)</a:t>
            </a:r>
          </a:p>
          <a:p>
            <a:pPr marL="742950" lvl="1" indent="-285750">
              <a:lnSpc>
                <a:spcPct val="120000"/>
              </a:lnSpc>
              <a:spcBef>
                <a:spcPts val="150"/>
              </a:spcBef>
              <a:buSzPct val="100000"/>
              <a:buFont typeface="Wingdings" panose="05000000000000000000" pitchFamily="2" charset="2"/>
              <a:buChar char="ü"/>
            </a:pPr>
            <a:r>
              <a:rPr lang="en-IN" sz="1700" dirty="0">
                <a:latin typeface="Montserrat" panose="00000500000000000000" pitchFamily="2" charset="0"/>
              </a:rPr>
              <a:t>RBI Foreign Exchange Department Central Office Cell, New Delhi</a:t>
            </a:r>
          </a:p>
          <a:p>
            <a:pPr marL="285750" indent="-285750">
              <a:lnSpc>
                <a:spcPct val="120000"/>
              </a:lnSpc>
              <a:spcBef>
                <a:spcPts val="150"/>
              </a:spcBef>
              <a:buSzPct val="100000"/>
              <a:buFont typeface="Wingdings" panose="05000000000000000000" pitchFamily="2" charset="2"/>
              <a:buChar char="ü"/>
            </a:pPr>
            <a:endParaRPr lang="en-IN" sz="1700" dirty="0">
              <a:latin typeface="Montserrat" panose="00000500000000000000" pitchFamily="2" charset="0"/>
            </a:endParaRPr>
          </a:p>
          <a:p>
            <a:pPr marL="285750" indent="-285750">
              <a:lnSpc>
                <a:spcPct val="120000"/>
              </a:lnSpc>
              <a:spcBef>
                <a:spcPts val="150"/>
              </a:spcBef>
              <a:buSzPct val="100000"/>
              <a:buFont typeface="Wingdings" panose="05000000000000000000" pitchFamily="2" charset="2"/>
              <a:buChar char="ü"/>
            </a:pPr>
            <a:endParaRPr lang="en-IN" sz="1700" dirty="0">
              <a:latin typeface="Montserrat" panose="00000500000000000000" pitchFamily="2" charset="0"/>
            </a:endParaRPr>
          </a:p>
        </p:txBody>
      </p:sp>
    </p:spTree>
    <p:extLst>
      <p:ext uri="{BB962C8B-B14F-4D97-AF65-F5344CB8AC3E}">
        <p14:creationId xmlns:p14="http://schemas.microsoft.com/office/powerpoint/2010/main" val="334995450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name="Slide 30">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2800" b="1" noProof="0" dirty="0">
                <a:solidFill>
                  <a:srgbClr val="026163"/>
                </a:solidFill>
                <a:latin typeface="Montserrat" panose="00000500000000000000" pitchFamily="2" charset="0"/>
              </a:rPr>
              <a:t>Enforcement architecture and Penalty regime</a:t>
            </a:r>
          </a:p>
        </p:txBody>
      </p:sp>
      <p:sp>
        <p:nvSpPr>
          <p:cNvPr id="3" name="Line"/>
          <p:cNvSpPr/>
          <p:nvPr/>
        </p:nvSpPr>
        <p:spPr>
          <a:xfrm>
            <a:off x="548640" y="110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160000"/>
            <a:ext cx="11002975" cy="5300000"/>
          </a:xfrm>
          <a:prstGeom prst="rect">
            <a:avLst/>
          </a:prstGeom>
          <a:noFill/>
          <a:ln/>
        </p:spPr>
        <p:txBody>
          <a:bodyPr wrap="square" rtlCol="0" anchor="t"/>
          <a:lstStyle/>
          <a:p>
            <a:pPr marL="285750" indent="-285750">
              <a:lnSpc>
                <a:spcPct val="120000"/>
              </a:lnSpc>
              <a:buSzPct val="100000"/>
              <a:buFont typeface="Wingdings" panose="05000000000000000000" pitchFamily="2" charset="2"/>
              <a:buChar char="ü"/>
            </a:pPr>
            <a:r>
              <a:rPr lang="en-IN" sz="1700" b="1" dirty="0">
                <a:latin typeface="Montserrat" panose="00000500000000000000" pitchFamily="2" charset="0"/>
              </a:rPr>
              <a:t>FEMA is civil statute: </a:t>
            </a:r>
            <a:r>
              <a:rPr lang="en-IN" sz="1700" i="1" dirty="0" err="1">
                <a:latin typeface="Montserrat" panose="00000500000000000000" pitchFamily="2" charset="0"/>
              </a:rPr>
              <a:t>Mens</a:t>
            </a:r>
            <a:r>
              <a:rPr lang="en-IN" sz="1700" i="1" dirty="0">
                <a:latin typeface="Montserrat" panose="00000500000000000000" pitchFamily="2" charset="0"/>
              </a:rPr>
              <a:t> rea </a:t>
            </a:r>
            <a:r>
              <a:rPr lang="en-IN" sz="1700" dirty="0">
                <a:latin typeface="Montserrat" panose="00000500000000000000" pitchFamily="2" charset="0"/>
              </a:rPr>
              <a:t>NOT required for penalty </a:t>
            </a:r>
          </a:p>
          <a:p>
            <a:pPr marL="742950" lvl="1" indent="-285750">
              <a:lnSpc>
                <a:spcPct val="120000"/>
              </a:lnSpc>
              <a:buSzPct val="100000"/>
              <a:buFont typeface="Wingdings" panose="05000000000000000000" pitchFamily="2" charset="2"/>
              <a:buChar char="ü"/>
            </a:pPr>
            <a:r>
              <a:rPr lang="en-IN" sz="1700" dirty="0">
                <a:latin typeface="Montserrat" panose="00000500000000000000" pitchFamily="2" charset="0"/>
              </a:rPr>
              <a:t>Continuous violation until corrective action taken</a:t>
            </a:r>
          </a:p>
          <a:p>
            <a:pPr marL="285750" indent="-285750">
              <a:lnSpc>
                <a:spcPct val="12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20000"/>
              </a:lnSpc>
              <a:buSzPct val="100000"/>
              <a:buFont typeface="Wingdings" panose="05000000000000000000" pitchFamily="2" charset="2"/>
              <a:buChar char="ü"/>
            </a:pPr>
            <a:r>
              <a:rPr lang="en-IN" sz="1700" b="1" dirty="0">
                <a:latin typeface="Montserrat" panose="00000500000000000000" pitchFamily="2" charset="0"/>
              </a:rPr>
              <a:t>Penalty (</a:t>
            </a:r>
            <a:r>
              <a:rPr lang="en-IN" sz="1700" b="1" noProof="0" dirty="0">
                <a:latin typeface="Montserrat" panose="00000500000000000000" pitchFamily="2" charset="0"/>
              </a:rPr>
              <a:t>Section 13)</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Up to 3x the sum involved (quantifiable) </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Up to INR 2 lakh (not quantifiable) </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INR 5,000 per day for continuing contravention</a:t>
            </a:r>
          </a:p>
          <a:p>
            <a:pPr marL="285750" indent="-285750">
              <a:lnSpc>
                <a:spcPct val="120000"/>
              </a:lnSpc>
              <a:buSzPct val="100000"/>
              <a:buFont typeface="Wingdings" panose="05000000000000000000" pitchFamily="2" charset="2"/>
              <a:buChar char="ü"/>
            </a:pPr>
            <a:endParaRPr lang="en-IN" sz="1700" b="1" dirty="0">
              <a:latin typeface="Montserrat" panose="00000500000000000000" pitchFamily="2" charset="0"/>
            </a:endParaRPr>
          </a:p>
          <a:p>
            <a:pPr marL="285750" indent="-285750">
              <a:lnSpc>
                <a:spcPct val="120000"/>
              </a:lnSpc>
              <a:buSzPct val="100000"/>
              <a:buFont typeface="Wingdings" panose="05000000000000000000" pitchFamily="2" charset="2"/>
              <a:buChar char="ü"/>
            </a:pPr>
            <a:r>
              <a:rPr lang="en-IN" sz="1700" b="1" dirty="0">
                <a:latin typeface="Montserrat" panose="00000500000000000000" pitchFamily="2" charset="0"/>
              </a:rPr>
              <a:t>Civil Imprisonment (</a:t>
            </a:r>
            <a:r>
              <a:rPr lang="en-IN" sz="1700" b="1" noProof="0" dirty="0">
                <a:latin typeface="Montserrat" panose="00000500000000000000" pitchFamily="2" charset="0"/>
              </a:rPr>
              <a:t>Section 14) </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Failure to pay Section 13 penalty within 90 days </a:t>
            </a:r>
          </a:p>
          <a:p>
            <a:pPr marL="742950" lvl="1" indent="-285750">
              <a:lnSpc>
                <a:spcPct val="120000"/>
              </a:lnSpc>
              <a:buSzPct val="100000"/>
              <a:buFont typeface="Wingdings" panose="05000000000000000000" pitchFamily="2" charset="2"/>
              <a:buChar char="ü"/>
            </a:pPr>
            <a:r>
              <a:rPr lang="en-IN" sz="1700" dirty="0">
                <a:latin typeface="Montserrat" panose="00000500000000000000" pitchFamily="2" charset="0"/>
              </a:rPr>
              <a:t>Imprisonment </a:t>
            </a:r>
            <a:r>
              <a:rPr lang="en-IN" sz="1700" noProof="0" dirty="0" err="1">
                <a:latin typeface="Montserrat" panose="00000500000000000000" pitchFamily="2" charset="0"/>
              </a:rPr>
              <a:t>upto</a:t>
            </a:r>
            <a:r>
              <a:rPr lang="en-IN" sz="1700" noProof="0" dirty="0">
                <a:latin typeface="Montserrat" panose="00000500000000000000" pitchFamily="2" charset="0"/>
              </a:rPr>
              <a:t> 3 years (penalty &gt; INR 1 crore) </a:t>
            </a:r>
          </a:p>
          <a:p>
            <a:pPr marL="742950" lvl="1" indent="-285750">
              <a:lnSpc>
                <a:spcPct val="120000"/>
              </a:lnSpc>
              <a:buSzPct val="100000"/>
              <a:buFont typeface="Wingdings" panose="05000000000000000000" pitchFamily="2" charset="2"/>
              <a:buChar char="ü"/>
            </a:pPr>
            <a:r>
              <a:rPr lang="en-IN" sz="1700" dirty="0">
                <a:latin typeface="Montserrat" panose="00000500000000000000" pitchFamily="2" charset="0"/>
              </a:rPr>
              <a:t>Imprisonment </a:t>
            </a:r>
            <a:r>
              <a:rPr lang="en-IN" sz="1700" dirty="0" err="1">
                <a:latin typeface="Montserrat" panose="00000500000000000000" pitchFamily="2" charset="0"/>
              </a:rPr>
              <a:t>upto</a:t>
            </a:r>
            <a:r>
              <a:rPr lang="en-IN" sz="1700" dirty="0">
                <a:latin typeface="Montserrat" panose="00000500000000000000" pitchFamily="2" charset="0"/>
              </a:rPr>
              <a:t> </a:t>
            </a:r>
            <a:r>
              <a:rPr lang="en-IN" sz="1700" noProof="0" dirty="0">
                <a:latin typeface="Montserrat" panose="00000500000000000000" pitchFamily="2" charset="0"/>
              </a:rPr>
              <a:t>6 months otherwise</a:t>
            </a:r>
          </a:p>
          <a:p>
            <a:pPr marL="285750" indent="-285750">
              <a:lnSpc>
                <a:spcPct val="120000"/>
              </a:lnSpc>
              <a:buSzPct val="100000"/>
              <a:buFont typeface="Wingdings" panose="05000000000000000000" pitchFamily="2" charset="2"/>
              <a:buChar char="ü"/>
            </a:pPr>
            <a:endParaRPr lang="en-IN" sz="1700" b="1" noProof="0" dirty="0">
              <a:latin typeface="Montserrat" panose="00000500000000000000" pitchFamily="2" charset="0"/>
            </a:endParaRPr>
          </a:p>
          <a:p>
            <a:pPr marL="285750" indent="-285750">
              <a:lnSpc>
                <a:spcPct val="120000"/>
              </a:lnSpc>
              <a:buSzPct val="100000"/>
              <a:buFont typeface="Wingdings" panose="05000000000000000000" pitchFamily="2" charset="2"/>
              <a:buChar char="ü"/>
            </a:pPr>
            <a:r>
              <a:rPr lang="en-IN" sz="1700" b="1" noProof="0" dirty="0">
                <a:latin typeface="Montserrat" panose="00000500000000000000" pitchFamily="2" charset="0"/>
              </a:rPr>
              <a:t>Sections 13(1A) to (1D) of Finance Act 2015</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Overseas asset held in contravention and value &gt; INR 1 crore </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Equivalent Indian assets seized under Section 37A </a:t>
            </a:r>
          </a:p>
          <a:p>
            <a:pPr marL="742950" lvl="1" indent="-285750">
              <a:lnSpc>
                <a:spcPct val="120000"/>
              </a:lnSpc>
              <a:buSzPct val="100000"/>
              <a:buFont typeface="Wingdings" panose="05000000000000000000" pitchFamily="2" charset="2"/>
              <a:buChar char="ü"/>
            </a:pPr>
            <a:r>
              <a:rPr lang="en-IN" sz="1700" noProof="0" dirty="0">
                <a:latin typeface="Montserrat" panose="00000500000000000000" pitchFamily="2" charset="0"/>
              </a:rPr>
              <a:t>Applies to overseas property beyond LRS limits</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name="Slide 31">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Compounding</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Section 15 of FEMA: </a:t>
            </a:r>
            <a:r>
              <a:rPr lang="en-IN" sz="1700" noProof="0" dirty="0">
                <a:latin typeface="Montserrat" panose="00000500000000000000" pitchFamily="2" charset="0"/>
              </a:rPr>
              <a:t>Empowers RBI to compound contraventions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except Section 3(a) violations (unauthorized foreign exchange dealings)</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New Framework: </a:t>
            </a:r>
            <a:r>
              <a:rPr lang="en-IN" sz="1700" noProof="0" dirty="0">
                <a:latin typeface="Montserrat" panose="00000500000000000000" pitchFamily="2" charset="0"/>
              </a:rPr>
              <a:t>Foreign Exchange (Compounding Proceedings) Rules, 2024</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Application</a:t>
            </a:r>
            <a:endParaRPr lang="en-IN" sz="1700" b="1"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Physically or via RBI’s PRAVAAH portal</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filing fee INR 10,000 + GST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Compounding authority has 180 days from receipt to complete proceeding</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Compounding amount</a:t>
            </a:r>
          </a:p>
          <a:p>
            <a:pPr marL="742950" lvl="1" indent="-285750">
              <a:lnSpc>
                <a:spcPct val="130000"/>
              </a:lnSpc>
              <a:spcBef>
                <a:spcPts val="200"/>
              </a:spcBef>
              <a:buSzPct val="100000"/>
              <a:buFont typeface="Wingdings" panose="05000000000000000000" pitchFamily="2" charset="2"/>
              <a:buChar char="ü"/>
            </a:pPr>
            <a:r>
              <a:rPr lang="en-IN" sz="1700" dirty="0">
                <a:latin typeface="Montserrat" panose="00000500000000000000" pitchFamily="2" charset="0"/>
              </a:rPr>
              <a:t>To be </a:t>
            </a:r>
            <a:r>
              <a:rPr lang="en-IN" sz="1700" noProof="0" dirty="0">
                <a:latin typeface="Montserrat" panose="00000500000000000000" pitchFamily="2" charset="0"/>
              </a:rPr>
              <a:t>computed using RBI guidance note matrix considering</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Nature and duration of contravention</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Unfair advantage gained</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Revenue loss</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Repetition</a:t>
            </a:r>
          </a:p>
          <a:p>
            <a:pPr marL="1200150" lvl="2"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Economic impact</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E0AC5C-3D81-E1D3-A901-1E28E0E97C3F}"/>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91F49FE-B45D-0DF6-7E93-12F3AF8E74AB}"/>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Compounding</a:t>
            </a:r>
          </a:p>
        </p:txBody>
      </p:sp>
      <p:sp>
        <p:nvSpPr>
          <p:cNvPr id="3" name="Line">
            <a:extLst>
              <a:ext uri="{FF2B5EF4-FFF2-40B4-BE49-F238E27FC236}">
                <a16:creationId xmlns:a16="http://schemas.microsoft.com/office/drawing/2014/main" id="{56AC50DE-FBE5-6CBC-10C8-25E73227B8FC}"/>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F51076C3-0874-24A4-A7D0-A94F10101ED5}"/>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Upon receipt of order for compounding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Amount must be paid within 15 days by demand draft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Order cannot be reviewed or withdrawn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RBI issues compliance certificate upon payment</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Non-compoundable cases referred to ED</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Repeated contraventions within 3 years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Money laundering/ terrorism financing</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Section 3(a) violations </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Failure to pay compounded amount</a:t>
            </a:r>
          </a:p>
          <a:p>
            <a:pPr marL="285750" indent="-285750">
              <a:lnSpc>
                <a:spcPct val="130000"/>
              </a:lnSpc>
              <a:spcBef>
                <a:spcPts val="200"/>
              </a:spcBef>
              <a:buSzPct val="100000"/>
              <a:buFont typeface="Wingdings" panose="05000000000000000000" pitchFamily="2" charset="2"/>
              <a:buChar char="ü"/>
            </a:pPr>
            <a:r>
              <a:rPr lang="en-IN" sz="1700" b="1" noProof="0" dirty="0">
                <a:latin typeface="Montserrat" panose="00000500000000000000" pitchFamily="2" charset="0"/>
              </a:rPr>
              <a:t>Suo moto vs post-notice</a:t>
            </a:r>
            <a:endParaRPr lang="en-IN" sz="1700" b="1" dirty="0">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Proactively filing su moto is strongly recommended in general</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Considered as a mitigating factor in quantification</a:t>
            </a:r>
          </a:p>
          <a:p>
            <a:pPr marL="742950" lvl="1" indent="-285750">
              <a:lnSpc>
                <a:spcPct val="130000"/>
              </a:lnSpc>
              <a:spcBef>
                <a:spcPts val="200"/>
              </a:spcBef>
              <a:buSzPct val="100000"/>
              <a:buFont typeface="Wingdings" panose="05000000000000000000" pitchFamily="2" charset="2"/>
              <a:buChar char="ü"/>
            </a:pPr>
            <a:r>
              <a:rPr lang="en-IN" sz="1700" noProof="0" dirty="0">
                <a:latin typeface="Montserrat" panose="00000500000000000000" pitchFamily="2" charset="0"/>
              </a:rPr>
              <a:t>Application once filed, cannot be withdrawn</a:t>
            </a:r>
          </a:p>
        </p:txBody>
      </p:sp>
    </p:spTree>
    <p:extLst>
      <p:ext uri="{BB962C8B-B14F-4D97-AF65-F5344CB8AC3E}">
        <p14:creationId xmlns:p14="http://schemas.microsoft.com/office/powerpoint/2010/main" val="239281557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name="Slide 33">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Case Study</a:t>
            </a:r>
          </a:p>
        </p:txBody>
      </p:sp>
      <p:pic>
        <p:nvPicPr>
          <p:cNvPr id="5" name="Image 1" descr="/mnt/data/Saankhyaa 4 resized.png">
            <a:extLst>
              <a:ext uri="{FF2B5EF4-FFF2-40B4-BE49-F238E27FC236}">
                <a16:creationId xmlns:a16="http://schemas.microsoft.com/office/drawing/2014/main" id="{B110ECC6-3984-3238-FE75-7C489B3281E7}"/>
              </a:ext>
            </a:extLst>
          </p:cNvPr>
          <p:cNvPicPr>
            <a:picLocks noChangeAspect="1"/>
          </p:cNvPicPr>
          <p:nvPr/>
        </p:nvPicPr>
        <p:blipFill>
          <a:blip r:embed="rId2"/>
          <a:stretch>
            <a:fillRect/>
          </a:stretch>
        </p:blipFill>
        <p:spPr>
          <a:xfrm>
            <a:off x="9771291" y="6119932"/>
            <a:ext cx="2223063" cy="555766"/>
          </a:xfrm>
          <a:prstGeom prst="rect">
            <a:avLst/>
          </a:prstGeom>
          <a:ln>
            <a:solidFill>
              <a:srgbClr val="026163"/>
            </a:solidFill>
          </a:ln>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name="Slide 34">
    <p:spTree>
      <p:nvGrpSpPr>
        <p:cNvPr id="1" name=""/>
        <p:cNvGrpSpPr/>
        <p:nvPr/>
      </p:nvGrpSpPr>
      <p:grpSpPr>
        <a:xfrm>
          <a:off x="0" y="0"/>
          <a:ext cx="0" cy="0"/>
          <a:chOff x="0" y="0"/>
          <a:chExt cx="0" cy="0"/>
        </a:xfrm>
      </p:grpSpPr>
      <p:sp>
        <p:nvSpPr>
          <p:cNvPr id="2" name="Title"/>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Case Study 1: Greenfield Residential Township</a:t>
            </a:r>
          </a:p>
        </p:txBody>
      </p:sp>
      <p:sp>
        <p:nvSpPr>
          <p:cNvPr id="3" name="Line"/>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M/s. Evergreen Realty Private Limited ("ERPL") is an Indian company, incorporated July 2023.</a:t>
            </a:r>
          </a:p>
          <a:p>
            <a:pPr marL="285750" indent="-285750">
              <a:lnSpc>
                <a:spcPct val="130000"/>
              </a:lnSpc>
              <a:spcBef>
                <a:spcPts val="200"/>
              </a:spcBef>
              <a:buSzPct val="100000"/>
              <a:buFont typeface="Wingdings" panose="05000000000000000000" pitchFamily="2" charset="2"/>
              <a:buChar char="ü"/>
            </a:pPr>
            <a:endParaRPr lang="en-US"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ERPL has </a:t>
            </a:r>
            <a:r>
              <a:rPr lang="en-US" sz="1700" noProof="0" dirty="0" err="1">
                <a:latin typeface="Montserrat" panose="00000500000000000000" pitchFamily="2" charset="0"/>
              </a:rPr>
              <a:t>conceptualised</a:t>
            </a:r>
            <a:r>
              <a:rPr lang="en-US" sz="1700" noProof="0" dirty="0">
                <a:latin typeface="Montserrat" panose="00000500000000000000" pitchFamily="2" charset="0"/>
              </a:rPr>
              <a:t> a Project involving development of 200-acre integrated township in Hyderabad, comprising Residential plots, Commercial hub, Hospital, Hotel and School.</a:t>
            </a:r>
          </a:p>
          <a:p>
            <a:pPr marL="285750" indent="-285750">
              <a:lnSpc>
                <a:spcPct val="130000"/>
              </a:lnSpc>
              <a:spcBef>
                <a:spcPts val="200"/>
              </a:spcBef>
              <a:buSzPct val="100000"/>
              <a:buFont typeface="Wingdings" panose="05000000000000000000" pitchFamily="2" charset="2"/>
              <a:buChar char="ü"/>
            </a:pPr>
            <a:endParaRPr lang="en-US" sz="1700" noProof="0"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Proposed investors and shareholding pattern: </a:t>
            </a:r>
          </a:p>
          <a:p>
            <a:pPr marL="742950" lvl="1"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Promoter - </a:t>
            </a:r>
            <a:r>
              <a:rPr lang="en-US" sz="1700" dirty="0">
                <a:latin typeface="Montserrat" panose="00000500000000000000" pitchFamily="2" charset="0"/>
              </a:rPr>
              <a:t>ERPL's Indian promoters: 10% equity (INR funds)</a:t>
            </a:r>
          </a:p>
          <a:p>
            <a:pPr marL="742950" lvl="1" indent="-285750">
              <a:lnSpc>
                <a:spcPct val="130000"/>
              </a:lnSpc>
              <a:spcBef>
                <a:spcPts val="200"/>
              </a:spcBef>
              <a:buSzPct val="100000"/>
              <a:buFont typeface="Wingdings" panose="05000000000000000000" pitchFamily="2" charset="2"/>
              <a:buChar char="ü"/>
            </a:pPr>
            <a:r>
              <a:rPr lang="en-US" sz="1700" b="1" noProof="0" dirty="0">
                <a:latin typeface="Montserrat" panose="00000500000000000000" pitchFamily="2" charset="0"/>
              </a:rPr>
              <a:t>Investor 1 - </a:t>
            </a:r>
            <a:r>
              <a:rPr lang="en-US" sz="1700" noProof="0" dirty="0">
                <a:latin typeface="Montserrat" panose="00000500000000000000" pitchFamily="2" charset="0"/>
              </a:rPr>
              <a:t>Moonlight Capital Ltd., Singapore: 60% equity stake (USD 12 million)</a:t>
            </a:r>
          </a:p>
          <a:p>
            <a:pPr marL="742950" lvl="1" indent="-285750">
              <a:lnSpc>
                <a:spcPct val="130000"/>
              </a:lnSpc>
              <a:spcBef>
                <a:spcPts val="200"/>
              </a:spcBef>
              <a:buSzPct val="100000"/>
              <a:buFont typeface="Wingdings" panose="05000000000000000000" pitchFamily="2" charset="2"/>
              <a:buChar char="ü"/>
            </a:pPr>
            <a:r>
              <a:rPr lang="en-US" sz="1700" b="1" dirty="0">
                <a:latin typeface="Montserrat" panose="00000500000000000000" pitchFamily="2" charset="0"/>
              </a:rPr>
              <a:t>Investor 2 - </a:t>
            </a:r>
            <a:r>
              <a:rPr lang="en-US" sz="1700" noProof="0" dirty="0">
                <a:latin typeface="Montserrat" panose="00000500000000000000" pitchFamily="2" charset="0"/>
              </a:rPr>
              <a:t>Koi </a:t>
            </a:r>
            <a:r>
              <a:rPr lang="en-US" sz="1700" noProof="0" dirty="0" err="1">
                <a:latin typeface="Montserrat" panose="00000500000000000000" pitchFamily="2" charset="0"/>
              </a:rPr>
              <a:t>Koi</a:t>
            </a:r>
            <a:r>
              <a:rPr lang="en-US" sz="1700" noProof="0" dirty="0">
                <a:latin typeface="Montserrat" panose="00000500000000000000" pitchFamily="2" charset="0"/>
              </a:rPr>
              <a:t> Investments Pte Ltd, Singapore: 15% equity (USD 3 million)</a:t>
            </a:r>
          </a:p>
          <a:p>
            <a:pPr marL="1200150" lvl="2" indent="-285750">
              <a:lnSpc>
                <a:spcPct val="130000"/>
              </a:lnSpc>
              <a:spcBef>
                <a:spcPts val="200"/>
              </a:spcBef>
              <a:buSzPct val="100000"/>
              <a:buFont typeface="Wingdings" panose="05000000000000000000" pitchFamily="2" charset="2"/>
              <a:buChar char="ü"/>
            </a:pPr>
            <a:r>
              <a:rPr lang="en-US" sz="1700" noProof="0" dirty="0">
                <a:latin typeface="Montserrat" panose="00000500000000000000" pitchFamily="2" charset="0"/>
              </a:rPr>
              <a:t>Beneficial owner is a Hong Kong national residing in Israel</a:t>
            </a:r>
          </a:p>
          <a:p>
            <a:pPr marL="742950" lvl="1" indent="-285750">
              <a:lnSpc>
                <a:spcPct val="130000"/>
              </a:lnSpc>
              <a:spcBef>
                <a:spcPts val="200"/>
              </a:spcBef>
              <a:buSzPct val="100000"/>
              <a:buFont typeface="Wingdings" panose="05000000000000000000" pitchFamily="2" charset="2"/>
              <a:buChar char="ü"/>
            </a:pPr>
            <a:r>
              <a:rPr lang="en-US" sz="1700" b="1" dirty="0">
                <a:latin typeface="Montserrat" panose="00000500000000000000" pitchFamily="2" charset="0"/>
              </a:rPr>
              <a:t>Investor 3 - </a:t>
            </a:r>
            <a:r>
              <a:rPr lang="en-US" sz="1700" noProof="0" dirty="0">
                <a:latin typeface="Montserrat" panose="00000500000000000000" pitchFamily="2" charset="0"/>
              </a:rPr>
              <a:t>Anand Sharma (NRI, US citizen): 15% equity (USD 3 million)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Bg"/>
          <p:cNvSpPr/>
          <p:nvPr/>
        </p:nvSpPr>
        <p:spPr>
          <a:xfrm>
            <a:off x="-153" y="0"/>
            <a:ext cx="12192000" cy="6858000"/>
          </a:xfrm>
          <a:prstGeom prst="rect">
            <a:avLst/>
          </a:prstGeom>
          <a:solidFill>
            <a:srgbClr val="026163">
              <a:alpha val="88000"/>
            </a:srgbClr>
          </a:solidFill>
          <a:ln w="12700">
            <a:solidFill>
              <a:srgbClr val="026163"/>
            </a:solidFill>
            <a:prstDash val="solid"/>
          </a:ln>
        </p:spPr>
        <p:txBody>
          <a:bodyPr/>
          <a:lstStyle/>
          <a:p>
            <a:endParaRPr lang="en-IN" noProof="0" dirty="0">
              <a:latin typeface="Montserrat" panose="00000500000000000000" pitchFamily="2" charset="0"/>
            </a:endParaRPr>
          </a:p>
        </p:txBody>
      </p:sp>
      <p:sp>
        <p:nvSpPr>
          <p:cNvPr id="3" name="Title"/>
          <p:cNvSpPr/>
          <p:nvPr/>
        </p:nvSpPr>
        <p:spPr>
          <a:xfrm>
            <a:off x="548640" y="2400000"/>
            <a:ext cx="11266842" cy="1200000"/>
          </a:xfrm>
          <a:prstGeom prst="rect">
            <a:avLst/>
          </a:prstGeom>
          <a:noFill/>
          <a:ln/>
        </p:spPr>
        <p:txBody>
          <a:bodyPr wrap="square" rtlCol="0" anchor="ctr"/>
          <a:lstStyle/>
          <a:p>
            <a:pPr marL="0" indent="0" algn="ctr">
              <a:buNone/>
            </a:pPr>
            <a:r>
              <a:rPr lang="en-US" sz="4800" b="1" noProof="0" dirty="0">
                <a:solidFill>
                  <a:srgbClr val="D2B78D"/>
                </a:solidFill>
                <a:latin typeface="Montserrat" panose="00000500000000000000" pitchFamily="2" charset="0"/>
              </a:rPr>
              <a:t>FDI in Real Estate</a:t>
            </a:r>
            <a:br>
              <a:rPr lang="en-US" sz="4800" b="1" noProof="0" dirty="0">
                <a:solidFill>
                  <a:srgbClr val="D2B78D"/>
                </a:solidFill>
                <a:latin typeface="Montserrat" panose="00000500000000000000" pitchFamily="2" charset="0"/>
              </a:rPr>
            </a:br>
            <a:r>
              <a:rPr lang="en-US" sz="4800" b="1" noProof="0" dirty="0">
                <a:solidFill>
                  <a:srgbClr val="D2B78D"/>
                </a:solidFill>
                <a:latin typeface="Montserrat" panose="00000500000000000000" pitchFamily="2" charset="0"/>
              </a:rPr>
              <a:t>Permissible and Prohibited Activities</a:t>
            </a:r>
          </a:p>
        </p:txBody>
      </p:sp>
      <p:pic>
        <p:nvPicPr>
          <p:cNvPr id="5" name="Image 1" descr="/mnt/data/Saankhyaa 4 resized.png">
            <a:extLst>
              <a:ext uri="{FF2B5EF4-FFF2-40B4-BE49-F238E27FC236}">
                <a16:creationId xmlns:a16="http://schemas.microsoft.com/office/drawing/2014/main" id="{70FBE817-8B73-39AE-6C18-E560CD333DFB}"/>
              </a:ext>
            </a:extLst>
          </p:cNvPr>
          <p:cNvPicPr>
            <a:picLocks noChangeAspect="1"/>
          </p:cNvPicPr>
          <p:nvPr/>
        </p:nvPicPr>
        <p:blipFill>
          <a:blip r:embed="rId2"/>
          <a:stretch>
            <a:fillRect/>
          </a:stretch>
        </p:blipFill>
        <p:spPr>
          <a:xfrm>
            <a:off x="9771292" y="6119932"/>
            <a:ext cx="2223063" cy="555766"/>
          </a:xfrm>
          <a:prstGeom prst="rect">
            <a:avLst/>
          </a:prstGeom>
          <a:ln>
            <a:solidFill>
              <a:srgbClr val="026163"/>
            </a:solidFill>
          </a:ln>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A7558-9D4D-491E-574A-C8D8F1BCFB2C}"/>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7B9A1845-2805-CB1E-1626-9B757472B030}"/>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Case Study 1: Greenfield Residential Township</a:t>
            </a:r>
          </a:p>
        </p:txBody>
      </p:sp>
      <p:sp>
        <p:nvSpPr>
          <p:cNvPr id="3" name="Line">
            <a:extLst>
              <a:ext uri="{FF2B5EF4-FFF2-40B4-BE49-F238E27FC236}">
                <a16:creationId xmlns:a16="http://schemas.microsoft.com/office/drawing/2014/main" id="{20E54CDE-E8BF-B987-6BEF-948276284F24}"/>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9C635472-016D-0482-73BC-927D094A48AE}"/>
              </a:ext>
            </a:extLst>
          </p:cNvPr>
          <p:cNvSpPr/>
          <p:nvPr/>
        </p:nvSpPr>
        <p:spPr>
          <a:xfrm>
            <a:off x="548640" y="1220000"/>
            <a:ext cx="11002975" cy="5200000"/>
          </a:xfrm>
          <a:prstGeom prst="rect">
            <a:avLst/>
          </a:prstGeom>
          <a:noFill/>
          <a:ln/>
        </p:spPr>
        <p:txBody>
          <a:bodyPr wrap="square" rtlCol="0" anchor="t"/>
          <a:lstStyle/>
          <a:p>
            <a:pPr>
              <a:lnSpc>
                <a:spcPct val="130000"/>
              </a:lnSpc>
              <a:spcBef>
                <a:spcPts val="200"/>
              </a:spcBef>
              <a:buSzPct val="100000"/>
            </a:pPr>
            <a:r>
              <a:rPr lang="en-US" sz="1700" b="1" noProof="0" dirty="0">
                <a:latin typeface="Montserrat" panose="00000500000000000000" pitchFamily="2" charset="0"/>
              </a:rPr>
              <a:t>Q1: </a:t>
            </a:r>
            <a:r>
              <a:rPr lang="en-US" sz="1700" noProof="0" dirty="0">
                <a:latin typeface="Montserrat" panose="00000500000000000000" pitchFamily="2" charset="0"/>
              </a:rPr>
              <a:t>Which investors can invest and under what route?</a:t>
            </a:r>
          </a:p>
          <a:p>
            <a:pPr>
              <a:lnSpc>
                <a:spcPct val="130000"/>
              </a:lnSpc>
              <a:spcBef>
                <a:spcPts val="200"/>
              </a:spcBef>
              <a:buSzPct val="100000"/>
            </a:pPr>
            <a:r>
              <a:rPr lang="en-US" sz="1700" b="1" noProof="0" dirty="0">
                <a:latin typeface="Montserrat" panose="00000500000000000000" pitchFamily="2" charset="0"/>
              </a:rPr>
              <a:t>Q2: </a:t>
            </a:r>
            <a:r>
              <a:rPr lang="en-US" sz="1700" noProof="0" dirty="0">
                <a:latin typeface="Montserrat" panose="00000500000000000000" pitchFamily="2" charset="0"/>
              </a:rPr>
              <a:t>Are there any conditions attached to the FDI?</a:t>
            </a:r>
          </a:p>
          <a:p>
            <a:pPr>
              <a:lnSpc>
                <a:spcPct val="130000"/>
              </a:lnSpc>
              <a:spcBef>
                <a:spcPts val="200"/>
              </a:spcBef>
              <a:buSzPct val="100000"/>
            </a:pPr>
            <a:r>
              <a:rPr lang="en-US" sz="1700" b="1" noProof="0" dirty="0">
                <a:latin typeface="Montserrat" panose="00000500000000000000" pitchFamily="2" charset="0"/>
              </a:rPr>
              <a:t>Q3: </a:t>
            </a:r>
            <a:r>
              <a:rPr lang="en-US" sz="1700" noProof="0" dirty="0">
                <a:latin typeface="Montserrat" panose="00000500000000000000" pitchFamily="2" charset="0"/>
              </a:rPr>
              <a:t>Can Investor 1 (Moonlight Capital) exit in Year 2 when the residential phase is complete, but the commercial hub is still under construction?</a:t>
            </a:r>
          </a:p>
          <a:p>
            <a:pPr>
              <a:lnSpc>
                <a:spcPct val="130000"/>
              </a:lnSpc>
              <a:spcBef>
                <a:spcPts val="200"/>
              </a:spcBef>
              <a:buSzPct val="100000"/>
            </a:pPr>
            <a:r>
              <a:rPr lang="en-US" sz="1700" b="1" noProof="0" dirty="0">
                <a:latin typeface="Montserrat" panose="00000500000000000000" pitchFamily="2" charset="0"/>
              </a:rPr>
              <a:t>Q4: </a:t>
            </a:r>
            <a:r>
              <a:rPr lang="en-US" sz="1700" noProof="0" dirty="0">
                <a:latin typeface="Montserrat" panose="00000500000000000000" pitchFamily="2" charset="0"/>
              </a:rPr>
              <a:t>ERPL intends to make a downstream investment into another SPV that will hold the commercial hub land. Is this permissible?</a:t>
            </a:r>
          </a:p>
          <a:p>
            <a:pPr>
              <a:lnSpc>
                <a:spcPct val="130000"/>
              </a:lnSpc>
              <a:spcBef>
                <a:spcPts val="200"/>
              </a:spcBef>
              <a:buSzPct val="100000"/>
            </a:pPr>
            <a:r>
              <a:rPr lang="en-IN" sz="1700" b="1" noProof="0" dirty="0">
                <a:latin typeface="Montserrat" panose="00000500000000000000" pitchFamily="2" charset="0"/>
              </a:rPr>
              <a:t>Q5: </a:t>
            </a:r>
            <a:r>
              <a:rPr lang="en-IN" sz="1700" noProof="0" dirty="0">
                <a:latin typeface="Montserrat" panose="00000500000000000000" pitchFamily="2" charset="0"/>
              </a:rPr>
              <a:t>Investor 2 (Koi </a:t>
            </a:r>
            <a:r>
              <a:rPr lang="en-IN" sz="1700" noProof="0" dirty="0" err="1">
                <a:latin typeface="Montserrat" panose="00000500000000000000" pitchFamily="2" charset="0"/>
              </a:rPr>
              <a:t>Koi</a:t>
            </a:r>
            <a:r>
              <a:rPr lang="en-IN" sz="1700" noProof="0" dirty="0">
                <a:latin typeface="Montserrat" panose="00000500000000000000" pitchFamily="2" charset="0"/>
              </a:rPr>
              <a:t> Investments) intends to transfer its stake to Po </a:t>
            </a:r>
            <a:r>
              <a:rPr lang="en-IN" sz="1700" noProof="0" dirty="0" err="1">
                <a:latin typeface="Montserrat" panose="00000500000000000000" pitchFamily="2" charset="0"/>
              </a:rPr>
              <a:t>Po</a:t>
            </a:r>
            <a:r>
              <a:rPr lang="en-IN" sz="1700" noProof="0" dirty="0">
                <a:latin typeface="Montserrat" panose="00000500000000000000" pitchFamily="2" charset="0"/>
              </a:rPr>
              <a:t> Investments LLC, USA (beneficially held by Indian citizens, resident in India)</a:t>
            </a:r>
          </a:p>
          <a:p>
            <a:pPr>
              <a:lnSpc>
                <a:spcPct val="130000"/>
              </a:lnSpc>
              <a:spcBef>
                <a:spcPts val="200"/>
              </a:spcBef>
              <a:buSzPct val="100000"/>
            </a:pPr>
            <a:r>
              <a:rPr lang="en-IN" sz="1700" b="1" dirty="0">
                <a:latin typeface="Montserrat" panose="00000500000000000000" pitchFamily="2" charset="0"/>
              </a:rPr>
              <a:t>Q6: </a:t>
            </a:r>
            <a:r>
              <a:rPr lang="en-IN" sz="1700" dirty="0">
                <a:latin typeface="Montserrat" panose="00000500000000000000" pitchFamily="2" charset="0"/>
              </a:rPr>
              <a:t>Investor 3 (Anand Sharma) intends to gift shares of ERPL to his nephew</a:t>
            </a:r>
            <a:r>
              <a:rPr lang="en-IN" sz="1700" noProof="0" dirty="0">
                <a:latin typeface="Montserrat" panose="00000500000000000000" pitchFamily="2" charset="0"/>
              </a:rPr>
              <a:t> in USA (NRI/ OCI)</a:t>
            </a:r>
          </a:p>
          <a:p>
            <a:pPr>
              <a:lnSpc>
                <a:spcPct val="130000"/>
              </a:lnSpc>
              <a:spcBef>
                <a:spcPts val="200"/>
              </a:spcBef>
              <a:buSzPct val="100000"/>
            </a:pPr>
            <a:r>
              <a:rPr lang="en-IN" sz="1700" b="1" dirty="0">
                <a:latin typeface="Montserrat" panose="00000500000000000000" pitchFamily="2" charset="0"/>
              </a:rPr>
              <a:t>Q7: </a:t>
            </a:r>
            <a:r>
              <a:rPr lang="en-IN" sz="1700" dirty="0">
                <a:latin typeface="Montserrat" panose="00000500000000000000" pitchFamily="2" charset="0"/>
              </a:rPr>
              <a:t>Can ERPL undertake buyback of shares at the end of Year 1, out of profits generated from construction activities?</a:t>
            </a:r>
          </a:p>
          <a:p>
            <a:pPr>
              <a:lnSpc>
                <a:spcPct val="130000"/>
              </a:lnSpc>
              <a:spcBef>
                <a:spcPts val="200"/>
              </a:spcBef>
              <a:buSzPct val="100000"/>
            </a:pPr>
            <a:r>
              <a:rPr lang="en-IN" sz="1700" b="1" dirty="0">
                <a:latin typeface="Montserrat" panose="00000500000000000000" pitchFamily="2" charset="0"/>
              </a:rPr>
              <a:t>Q8. </a:t>
            </a:r>
            <a:r>
              <a:rPr lang="en-IN" sz="1700" dirty="0">
                <a:latin typeface="Montserrat" panose="00000500000000000000" pitchFamily="2" charset="0"/>
              </a:rPr>
              <a:t>ERPL finished the construction of Hospital and School, which have started generating revenues even prior to completion of Township. Can ERPL transfer the Hospital and School to third parties?</a:t>
            </a:r>
          </a:p>
          <a:p>
            <a:pPr>
              <a:lnSpc>
                <a:spcPct val="130000"/>
              </a:lnSpc>
              <a:spcBef>
                <a:spcPts val="200"/>
              </a:spcBef>
              <a:buSzPct val="100000"/>
            </a:pPr>
            <a:endParaRPr lang="en-IN" sz="1700" noProof="0" dirty="0">
              <a:latin typeface="Montserrat" panose="00000500000000000000" pitchFamily="2" charset="0"/>
            </a:endParaRPr>
          </a:p>
        </p:txBody>
      </p:sp>
    </p:spTree>
    <p:extLst>
      <p:ext uri="{BB962C8B-B14F-4D97-AF65-F5344CB8AC3E}">
        <p14:creationId xmlns:p14="http://schemas.microsoft.com/office/powerpoint/2010/main" val="243429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2C028-98F7-9174-0038-3DC68FCE27D0}"/>
            </a:ext>
          </a:extLst>
        </p:cNvPr>
        <p:cNvGrpSpPr/>
        <p:nvPr/>
      </p:nvGrpSpPr>
      <p:grpSpPr>
        <a:xfrm>
          <a:off x="0" y="0"/>
          <a:ext cx="0" cy="0"/>
          <a:chOff x="0" y="0"/>
          <a:chExt cx="0" cy="0"/>
        </a:xfrm>
      </p:grpSpPr>
      <p:sp>
        <p:nvSpPr>
          <p:cNvPr id="5" name="Text 0">
            <a:extLst>
              <a:ext uri="{FF2B5EF4-FFF2-40B4-BE49-F238E27FC236}">
                <a16:creationId xmlns:a16="http://schemas.microsoft.com/office/drawing/2014/main" id="{0383C1B5-5DE8-0884-4483-0AEB9C18DD67}"/>
              </a:ext>
            </a:extLst>
          </p:cNvPr>
          <p:cNvSpPr/>
          <p:nvPr/>
        </p:nvSpPr>
        <p:spPr>
          <a:xfrm>
            <a:off x="548640" y="1359568"/>
            <a:ext cx="10911535" cy="914400"/>
          </a:xfrm>
          <a:prstGeom prst="rect">
            <a:avLst/>
          </a:prstGeom>
          <a:noFill/>
          <a:ln/>
        </p:spPr>
        <p:txBody>
          <a:bodyPr wrap="square" rtlCol="0" anchor="ctr"/>
          <a:lstStyle/>
          <a:p>
            <a:pPr marL="0" indent="0" algn="ctr">
              <a:buNone/>
            </a:pPr>
            <a:r>
              <a:rPr lang="en-IN" sz="5400" b="1" noProof="0" dirty="0">
                <a:solidFill>
                  <a:srgbClr val="026163"/>
                </a:solidFill>
                <a:latin typeface="Montserrat" panose="00000500000000000000" pitchFamily="2" charset="0"/>
                <a:ea typeface="Georgia" pitchFamily="34" charset="-122"/>
                <a:cs typeface="Georgia" pitchFamily="34" charset="-120"/>
              </a:rPr>
              <a:t>Thank you</a:t>
            </a:r>
            <a:endParaRPr lang="en-IN" sz="5400" noProof="0" dirty="0">
              <a:latin typeface="Montserrat" panose="00000500000000000000" pitchFamily="2" charset="0"/>
            </a:endParaRPr>
          </a:p>
        </p:txBody>
      </p:sp>
      <p:sp>
        <p:nvSpPr>
          <p:cNvPr id="6" name="Text 1">
            <a:extLst>
              <a:ext uri="{FF2B5EF4-FFF2-40B4-BE49-F238E27FC236}">
                <a16:creationId xmlns:a16="http://schemas.microsoft.com/office/drawing/2014/main" id="{C1916103-EC0C-D41A-816B-6E907EFAA3DB}"/>
              </a:ext>
            </a:extLst>
          </p:cNvPr>
          <p:cNvSpPr/>
          <p:nvPr/>
        </p:nvSpPr>
        <p:spPr>
          <a:xfrm>
            <a:off x="2361398" y="2945330"/>
            <a:ext cx="7469204" cy="2695074"/>
          </a:xfrm>
          <a:prstGeom prst="rect">
            <a:avLst/>
          </a:prstGeom>
          <a:noFill/>
          <a:ln/>
        </p:spPr>
        <p:txBody>
          <a:bodyPr wrap="square" rtlCol="0" anchor="ctr"/>
          <a:lstStyle/>
          <a:p>
            <a:pPr marL="0" indent="0" algn="ctr">
              <a:spcBef>
                <a:spcPts val="600"/>
              </a:spcBef>
              <a:buNone/>
            </a:pPr>
            <a:r>
              <a:rPr lang="en-IN" sz="2400" b="1" noProof="0" dirty="0">
                <a:solidFill>
                  <a:srgbClr val="1D1D1D"/>
                </a:solidFill>
                <a:latin typeface="Montserrat" panose="00000500000000000000" pitchFamily="2" charset="0"/>
                <a:ea typeface="Calibri" pitchFamily="34" charset="-122"/>
                <a:cs typeface="Calibri" pitchFamily="34" charset="-120"/>
              </a:rPr>
              <a:t>Adv. (CA) Santosh Sagar</a:t>
            </a:r>
          </a:p>
          <a:p>
            <a:pPr marL="0" indent="0" algn="ctr">
              <a:spcBef>
                <a:spcPts val="600"/>
              </a:spcBef>
              <a:buNone/>
            </a:pPr>
            <a:r>
              <a:rPr lang="en-IN" sz="2400" noProof="0" dirty="0">
                <a:solidFill>
                  <a:srgbClr val="1D1D1D"/>
                </a:solidFill>
                <a:latin typeface="Montserrat" panose="00000500000000000000" pitchFamily="2" charset="0"/>
                <a:ea typeface="Calibri" pitchFamily="34" charset="-122"/>
                <a:cs typeface="Calibri" pitchFamily="34" charset="-120"/>
              </a:rPr>
              <a:t>Saankhyaa Legal, Advocates and Advisors</a:t>
            </a:r>
          </a:p>
          <a:p>
            <a:pPr marL="0" indent="0" algn="ctr">
              <a:spcBef>
                <a:spcPts val="600"/>
              </a:spcBef>
              <a:buNone/>
            </a:pPr>
            <a:r>
              <a:rPr lang="en-IN" sz="2400" dirty="0">
                <a:solidFill>
                  <a:srgbClr val="1D1D1D"/>
                </a:solidFill>
                <a:latin typeface="Montserrat" panose="00000500000000000000" pitchFamily="2" charset="0"/>
                <a:ea typeface="Calibri" pitchFamily="34" charset="-122"/>
                <a:cs typeface="Calibri" pitchFamily="34" charset="-120"/>
                <a:hlinkClick r:id="rId2"/>
              </a:rPr>
              <a:t>www.saankhyaa.com</a:t>
            </a:r>
            <a:endParaRPr lang="en-IN" sz="2400" dirty="0">
              <a:solidFill>
                <a:srgbClr val="1D1D1D"/>
              </a:solidFill>
              <a:latin typeface="Montserrat" panose="00000500000000000000" pitchFamily="2" charset="0"/>
              <a:ea typeface="Calibri" pitchFamily="34" charset="-122"/>
              <a:cs typeface="Calibri" pitchFamily="34" charset="-120"/>
            </a:endParaRPr>
          </a:p>
          <a:p>
            <a:pPr marL="0" indent="0" algn="ctr">
              <a:spcBef>
                <a:spcPts val="600"/>
              </a:spcBef>
              <a:buNone/>
            </a:pPr>
            <a:r>
              <a:rPr lang="en-IN" sz="2400" noProof="0" dirty="0">
                <a:solidFill>
                  <a:srgbClr val="1D1D1D"/>
                </a:solidFill>
                <a:latin typeface="Montserrat" panose="00000500000000000000" pitchFamily="2" charset="0"/>
                <a:ea typeface="Calibri" pitchFamily="34" charset="-122"/>
                <a:cs typeface="Calibri" pitchFamily="34" charset="-120"/>
              </a:rPr>
              <a:t>Mobile: 98663 02429</a:t>
            </a:r>
          </a:p>
          <a:p>
            <a:pPr marL="0" indent="0" algn="ctr">
              <a:spcBef>
                <a:spcPts val="600"/>
              </a:spcBef>
              <a:buNone/>
            </a:pPr>
            <a:r>
              <a:rPr lang="en-IN" sz="2400" noProof="0" dirty="0">
                <a:latin typeface="Montserrat" panose="00000500000000000000" pitchFamily="2" charset="0"/>
              </a:rPr>
              <a:t>E-mail: </a:t>
            </a:r>
            <a:r>
              <a:rPr lang="en-IN" sz="2400" noProof="0" dirty="0">
                <a:latin typeface="Montserrat" panose="00000500000000000000" pitchFamily="2" charset="0"/>
                <a:hlinkClick r:id="rId3"/>
              </a:rPr>
              <a:t>santosh.sagar@saankhyaa.com</a:t>
            </a:r>
            <a:r>
              <a:rPr lang="en-IN" sz="2400" noProof="0" dirty="0">
                <a:latin typeface="Montserrat" panose="00000500000000000000" pitchFamily="2" charset="0"/>
              </a:rPr>
              <a:t> </a:t>
            </a:r>
          </a:p>
        </p:txBody>
      </p:sp>
    </p:spTree>
    <p:extLst>
      <p:ext uri="{BB962C8B-B14F-4D97-AF65-F5344CB8AC3E}">
        <p14:creationId xmlns:p14="http://schemas.microsoft.com/office/powerpoint/2010/main" val="964890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B415D-8310-B9D5-3EAB-D1B952271F8C}"/>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924B672F-C6A6-F84B-94F1-B2F85CB5B155}"/>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Definition of Real Estate business</a:t>
            </a:r>
          </a:p>
        </p:txBody>
      </p:sp>
      <p:sp>
        <p:nvSpPr>
          <p:cNvPr id="3" name="Line">
            <a:extLst>
              <a:ext uri="{FF2B5EF4-FFF2-40B4-BE49-F238E27FC236}">
                <a16:creationId xmlns:a16="http://schemas.microsoft.com/office/drawing/2014/main" id="{AEB76F9D-F03E-5E17-34D8-5F6B96DA3E80}"/>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5DC3E6DD-9F6E-1FA5-9B99-A8E268B41E19}"/>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FDI prohibited in Real estate business and construction of farmhouses</a:t>
            </a:r>
          </a:p>
          <a:p>
            <a:pPr marL="285750" indent="-285750">
              <a:lnSpc>
                <a:spcPct val="130000"/>
              </a:lnSpc>
              <a:spcBef>
                <a:spcPts val="200"/>
              </a:spcBef>
              <a:buSzPct val="100000"/>
              <a:buFont typeface="Wingdings" panose="05000000000000000000" pitchFamily="2" charset="2"/>
              <a:buChar char="ü"/>
            </a:pPr>
            <a:endParaRPr lang="en-US" sz="1700" b="1" dirty="0">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b="1" dirty="0">
                <a:latin typeface="Montserrat" panose="00000500000000000000" pitchFamily="2" charset="0"/>
              </a:rPr>
              <a:t>Real estate business</a:t>
            </a:r>
            <a:r>
              <a:rPr lang="en-US" sz="1700" dirty="0">
                <a:latin typeface="Montserrat" panose="00000500000000000000" pitchFamily="2" charset="0"/>
              </a:rPr>
              <a:t> means </a:t>
            </a:r>
            <a:r>
              <a:rPr lang="en-US" sz="1700" b="1" i="1" u="sng" dirty="0">
                <a:latin typeface="Montserrat" panose="00000500000000000000" pitchFamily="2" charset="0"/>
              </a:rPr>
              <a:t>dealing in land and immovable property with a view to earning profit therefrom</a:t>
            </a:r>
            <a:r>
              <a:rPr lang="en-US" sz="1700" dirty="0">
                <a:latin typeface="Montserrat" panose="00000500000000000000" pitchFamily="2" charset="0"/>
              </a:rPr>
              <a:t>, and does not include:</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Development of townships</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Construction of residential/ commercial premises</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Roads or bridges</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Educational institutions</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Recreational facilities</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City and regional level infrastructure</a:t>
            </a:r>
          </a:p>
          <a:p>
            <a:pPr marL="742950" lvl="1" indent="-285750">
              <a:lnSpc>
                <a:spcPct val="130000"/>
              </a:lnSpc>
              <a:spcBef>
                <a:spcPts val="200"/>
              </a:spcBef>
              <a:buSzPct val="100000"/>
              <a:buFont typeface="Wingdings" panose="05000000000000000000" pitchFamily="2" charset="2"/>
              <a:buChar char="ü"/>
            </a:pPr>
            <a:r>
              <a:rPr lang="en-US" sz="1700" dirty="0">
                <a:latin typeface="Montserrat" panose="00000500000000000000" pitchFamily="2" charset="0"/>
              </a:rPr>
              <a:t>Townships</a:t>
            </a:r>
          </a:p>
          <a:p>
            <a:pPr marL="285750" indent="-285750">
              <a:lnSpc>
                <a:spcPct val="130000"/>
              </a:lnSpc>
              <a:spcBef>
                <a:spcPts val="200"/>
              </a:spcBef>
              <a:buSzPct val="100000"/>
              <a:buFont typeface="Wingdings" panose="05000000000000000000" pitchFamily="2" charset="2"/>
              <a:buChar char="ü"/>
            </a:pPr>
            <a:endParaRPr lang="en-US" sz="1700" noProof="0" dirty="0">
              <a:solidFill>
                <a:srgbClr val="444444"/>
              </a:solidFill>
              <a:latin typeface="Montserrat" panose="00000500000000000000" pitchFamily="2" charset="0"/>
            </a:endParaRPr>
          </a:p>
        </p:txBody>
      </p:sp>
    </p:spTree>
    <p:extLst>
      <p:ext uri="{BB962C8B-B14F-4D97-AF65-F5344CB8AC3E}">
        <p14:creationId xmlns:p14="http://schemas.microsoft.com/office/powerpoint/2010/main" val="327657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E1F409-1EDB-A14F-93D3-AEF329047729}"/>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8386C8BD-1B17-CF71-6B05-1DF1CF170606}"/>
              </a:ext>
            </a:extLst>
          </p:cNvPr>
          <p:cNvSpPr/>
          <p:nvPr/>
        </p:nvSpPr>
        <p:spPr>
          <a:xfrm>
            <a:off x="548640" y="380000"/>
            <a:ext cx="10800000" cy="700000"/>
          </a:xfrm>
          <a:prstGeom prst="rect">
            <a:avLst/>
          </a:prstGeom>
          <a:noFill/>
          <a:ln/>
        </p:spPr>
        <p:txBody>
          <a:bodyPr wrap="square" rtlCol="0" anchor="ctr"/>
          <a:lstStyle/>
          <a:p>
            <a:pPr marL="0" indent="0">
              <a:buNone/>
            </a:pPr>
            <a:r>
              <a:rPr lang="en-IN" sz="3000" b="1" noProof="0" dirty="0">
                <a:solidFill>
                  <a:srgbClr val="026163"/>
                </a:solidFill>
                <a:latin typeface="Montserrat" panose="00000500000000000000" pitchFamily="2" charset="0"/>
              </a:rPr>
              <a:t>Definition of Real Estate business</a:t>
            </a:r>
          </a:p>
        </p:txBody>
      </p:sp>
      <p:sp>
        <p:nvSpPr>
          <p:cNvPr id="3" name="Line">
            <a:extLst>
              <a:ext uri="{FF2B5EF4-FFF2-40B4-BE49-F238E27FC236}">
                <a16:creationId xmlns:a16="http://schemas.microsoft.com/office/drawing/2014/main" id="{DEE04853-B391-6803-51C6-ED8DF6CE8B98}"/>
              </a:ext>
            </a:extLst>
          </p:cNvPr>
          <p:cNvSpPr/>
          <p:nvPr/>
        </p:nvSpPr>
        <p:spPr>
          <a:xfrm>
            <a:off x="548640" y="1150000"/>
            <a:ext cx="11002975" cy="0"/>
          </a:xfrm>
          <a:prstGeom prst="line">
            <a:avLst/>
          </a:prstGeom>
          <a:noFill/>
          <a:ln w="25400">
            <a:solidFill>
              <a:srgbClr val="D2B78D"/>
            </a:solidFill>
            <a:prstDash val="solid"/>
          </a:ln>
        </p:spPr>
        <p:txBody>
          <a:bodyPr/>
          <a:lstStyle/>
          <a:p>
            <a:endParaRPr lang="en-IN" noProof="0" dirty="0">
              <a:latin typeface="Montserrat" panose="00000500000000000000" pitchFamily="2" charset="0"/>
            </a:endParaRPr>
          </a:p>
        </p:txBody>
      </p:sp>
      <p:sp>
        <p:nvSpPr>
          <p:cNvPr id="4" name="Body">
            <a:extLst>
              <a:ext uri="{FF2B5EF4-FFF2-40B4-BE49-F238E27FC236}">
                <a16:creationId xmlns:a16="http://schemas.microsoft.com/office/drawing/2014/main" id="{ECE1B93D-943E-CC74-E474-5D2F3A9E3DFD}"/>
              </a:ext>
            </a:extLst>
          </p:cNvPr>
          <p:cNvSpPr/>
          <p:nvPr/>
        </p:nvSpPr>
        <p:spPr>
          <a:xfrm>
            <a:off x="548640" y="1220000"/>
            <a:ext cx="11002975" cy="5200000"/>
          </a:xfrm>
          <a:prstGeom prst="rect">
            <a:avLst/>
          </a:prstGeom>
          <a:noFill/>
          <a:ln/>
        </p:spPr>
        <p:txBody>
          <a:bodyPr wrap="square" rtlCol="0" anchor="t"/>
          <a:lstStyle/>
          <a:p>
            <a:pPr marL="285750" indent="-285750">
              <a:lnSpc>
                <a:spcPct val="130000"/>
              </a:lnSpc>
              <a:spcBef>
                <a:spcPts val="200"/>
              </a:spcBef>
              <a:buSzPct val="100000"/>
              <a:buFont typeface="Wingdings" panose="05000000000000000000" pitchFamily="2" charset="2"/>
              <a:buChar char="ü"/>
            </a:pPr>
            <a:r>
              <a:rPr lang="en-IN" sz="1700" b="1" noProof="0" dirty="0">
                <a:solidFill>
                  <a:srgbClr val="444444"/>
                </a:solidFill>
                <a:latin typeface="Montserrat" panose="00000500000000000000" pitchFamily="2" charset="0"/>
              </a:rPr>
              <a:t>Explanation: </a:t>
            </a:r>
            <a:r>
              <a:rPr lang="en-IN" sz="1700" noProof="0" dirty="0">
                <a:solidFill>
                  <a:srgbClr val="444444"/>
                </a:solidFill>
                <a:latin typeface="Montserrat" panose="00000500000000000000" pitchFamily="2" charset="0"/>
              </a:rPr>
              <a:t>Exclusions from the definition of “real estate business”</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Investment in units of </a:t>
            </a:r>
            <a:r>
              <a:rPr lang="en-US" sz="1600" b="1" i="1" u="sng" noProof="0" dirty="0">
                <a:solidFill>
                  <a:srgbClr val="444444"/>
                </a:solidFill>
                <a:latin typeface="Montserrat" panose="00000500000000000000" pitchFamily="2" charset="0"/>
              </a:rPr>
              <a:t>Real Estate Investment Trusts (REITs) </a:t>
            </a:r>
            <a:r>
              <a:rPr lang="en-US" sz="1600" noProof="0" dirty="0">
                <a:solidFill>
                  <a:srgbClr val="444444"/>
                </a:solidFill>
                <a:latin typeface="Montserrat" panose="00000500000000000000" pitchFamily="2" charset="0"/>
              </a:rPr>
              <a:t>registered and regulated under the Securities and Exchange Board of India (REITs) Regulations, 2014</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Earning of rent income on lease of the property, </a:t>
            </a:r>
            <a:r>
              <a:rPr lang="en-US" sz="1600" b="1" u="sng" noProof="0" dirty="0">
                <a:solidFill>
                  <a:srgbClr val="444444"/>
                </a:solidFill>
                <a:latin typeface="Montserrat" panose="00000500000000000000" pitchFamily="2" charset="0"/>
              </a:rPr>
              <a:t>not amounting to transfer</a:t>
            </a:r>
          </a:p>
          <a:p>
            <a:pPr marL="742950" lvl="1" indent="-285750">
              <a:lnSpc>
                <a:spcPct val="130000"/>
              </a:lnSpc>
              <a:spcBef>
                <a:spcPts val="200"/>
              </a:spcBef>
              <a:buSzPct val="100000"/>
              <a:buFont typeface="Wingdings" panose="05000000000000000000" pitchFamily="2" charset="2"/>
              <a:buChar char="ü"/>
            </a:pPr>
            <a:r>
              <a:rPr lang="en-US" sz="1600" dirty="0">
                <a:solidFill>
                  <a:srgbClr val="444444"/>
                </a:solidFill>
                <a:latin typeface="Montserrat" panose="00000500000000000000" pitchFamily="2" charset="0"/>
              </a:rPr>
              <a:t>Real estate broking (100% allowed under automatic route)</a:t>
            </a:r>
          </a:p>
          <a:p>
            <a:pPr marL="285750" indent="-285750">
              <a:lnSpc>
                <a:spcPct val="130000"/>
              </a:lnSpc>
              <a:spcBef>
                <a:spcPts val="200"/>
              </a:spcBef>
              <a:buSzPct val="100000"/>
              <a:buFont typeface="Wingdings" panose="05000000000000000000" pitchFamily="2" charset="2"/>
              <a:buChar char="ü"/>
            </a:pPr>
            <a:endParaRPr lang="en-US" sz="1700" noProof="0" dirty="0">
              <a:solidFill>
                <a:srgbClr val="444444"/>
              </a:solidFill>
              <a:latin typeface="Montserrat" panose="00000500000000000000" pitchFamily="2" charset="0"/>
            </a:endParaRPr>
          </a:p>
          <a:p>
            <a:pPr marL="285750" indent="-285750">
              <a:lnSpc>
                <a:spcPct val="130000"/>
              </a:lnSpc>
              <a:spcBef>
                <a:spcPts val="200"/>
              </a:spcBef>
              <a:buSzPct val="100000"/>
              <a:buFont typeface="Wingdings" panose="05000000000000000000" pitchFamily="2" charset="2"/>
              <a:buChar char="ü"/>
            </a:pPr>
            <a:r>
              <a:rPr lang="en-US" sz="1700" noProof="0" dirty="0">
                <a:solidFill>
                  <a:srgbClr val="444444"/>
                </a:solidFill>
                <a:latin typeface="Montserrat" panose="00000500000000000000" pitchFamily="2" charset="0"/>
              </a:rPr>
              <a:t>Transfer in relation to real estate includes,</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the sale, exchange or relinquishment of the asset; or</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the extinguishment of any rights therein; or</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the compulsory acquisition thereof under any law; or</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any transactions covered under Section 53A of Transfer of Property Act, 1882; or</a:t>
            </a:r>
          </a:p>
          <a:p>
            <a:pPr marL="742950" lvl="1" indent="-285750">
              <a:lnSpc>
                <a:spcPct val="130000"/>
              </a:lnSpc>
              <a:spcBef>
                <a:spcPts val="200"/>
              </a:spcBef>
              <a:buSzPct val="100000"/>
              <a:buFont typeface="Wingdings" panose="05000000000000000000" pitchFamily="2" charset="2"/>
              <a:buChar char="ü"/>
            </a:pPr>
            <a:r>
              <a:rPr lang="en-US" sz="1600" noProof="0" dirty="0">
                <a:solidFill>
                  <a:srgbClr val="444444"/>
                </a:solidFill>
                <a:latin typeface="Montserrat" panose="00000500000000000000" pitchFamily="2" charset="0"/>
              </a:rPr>
              <a:t>any transaction, by acquiring capital instruments in a company or by way of any agreement or any arrangement or in any other manner whatsoever, which has the effect of transferring, or enabling the enjoyment of, any immovable property. </a:t>
            </a:r>
            <a:endParaRPr lang="en-US" sz="1700" noProof="0" dirty="0">
              <a:solidFill>
                <a:srgbClr val="444444"/>
              </a:solidFill>
              <a:latin typeface="Montserrat" panose="00000500000000000000" pitchFamily="2" charset="0"/>
            </a:endParaRPr>
          </a:p>
          <a:p>
            <a:pPr marL="742950" lvl="1" indent="-285750">
              <a:lnSpc>
                <a:spcPct val="130000"/>
              </a:lnSpc>
              <a:spcBef>
                <a:spcPts val="200"/>
              </a:spcBef>
              <a:buSzPct val="100000"/>
              <a:buFont typeface="Wingdings" panose="05000000000000000000" pitchFamily="2" charset="2"/>
              <a:buChar char="ü"/>
            </a:pPr>
            <a:endParaRPr lang="en-US" sz="1700" noProof="0" dirty="0">
              <a:solidFill>
                <a:srgbClr val="444444"/>
              </a:solidFill>
              <a:latin typeface="Montserrat" panose="00000500000000000000" pitchFamily="2" charset="0"/>
            </a:endParaRPr>
          </a:p>
        </p:txBody>
      </p:sp>
    </p:spTree>
    <p:extLst>
      <p:ext uri="{BB962C8B-B14F-4D97-AF65-F5344CB8AC3E}">
        <p14:creationId xmlns:p14="http://schemas.microsoft.com/office/powerpoint/2010/main" val="10640942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608</TotalTime>
  <Words>6054</Words>
  <Application>Microsoft Office PowerPoint</Application>
  <PresentationFormat>Widescreen</PresentationFormat>
  <Paragraphs>744</Paragraphs>
  <Slides>71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71</vt:i4>
      </vt:variant>
    </vt:vector>
  </HeadingPairs>
  <TitlesOfParts>
    <vt:vector size="75" baseType="lpstr">
      <vt:lpstr>Arial</vt:lpstr>
      <vt:lpstr>Montserrat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santosh.sagar@saankhyaa.com</dc:creator>
  <cp:lastModifiedBy>Santosh Sagar - Saankhyaa Legal</cp:lastModifiedBy>
  <cp:revision>22</cp:revision>
  <dcterms:created xsi:type="dcterms:W3CDTF">2026-02-19T18:52:09Z</dcterms:created>
  <dcterms:modified xsi:type="dcterms:W3CDTF">2026-03-16T06:45:06Z</dcterms:modified>
</cp:coreProperties>
</file>