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1"/>
  </p:notesMasterIdLst>
  <p:sldIdLst>
    <p:sldId id="290" r:id="rId2"/>
    <p:sldId id="777" r:id="rId3"/>
    <p:sldId id="4102" r:id="rId4"/>
    <p:sldId id="4101" r:id="rId5"/>
    <p:sldId id="4109" r:id="rId6"/>
    <p:sldId id="4111" r:id="rId7"/>
    <p:sldId id="765" r:id="rId8"/>
    <p:sldId id="766" r:id="rId9"/>
    <p:sldId id="461" r:id="rId10"/>
    <p:sldId id="774" r:id="rId11"/>
    <p:sldId id="768" r:id="rId12"/>
    <p:sldId id="4097" r:id="rId13"/>
    <p:sldId id="4136" r:id="rId14"/>
    <p:sldId id="4103" r:id="rId15"/>
    <p:sldId id="4105" r:id="rId16"/>
    <p:sldId id="4106" r:id="rId17"/>
    <p:sldId id="4137" r:id="rId18"/>
    <p:sldId id="4108" r:id="rId19"/>
    <p:sldId id="4118" r:id="rId20"/>
    <p:sldId id="4117" r:id="rId21"/>
    <p:sldId id="4119" r:id="rId22"/>
    <p:sldId id="4107" r:id="rId23"/>
    <p:sldId id="4112" r:id="rId24"/>
    <p:sldId id="4113" r:id="rId25"/>
    <p:sldId id="4114" r:id="rId26"/>
    <p:sldId id="4138" r:id="rId27"/>
    <p:sldId id="762" r:id="rId28"/>
    <p:sldId id="4098" r:id="rId29"/>
    <p:sldId id="763" r:id="rId30"/>
    <p:sldId id="4099" r:id="rId31"/>
    <p:sldId id="463" r:id="rId32"/>
    <p:sldId id="465" r:id="rId33"/>
    <p:sldId id="767" r:id="rId34"/>
    <p:sldId id="771" r:id="rId35"/>
    <p:sldId id="772" r:id="rId36"/>
    <p:sldId id="773" r:id="rId37"/>
    <p:sldId id="4100" r:id="rId38"/>
    <p:sldId id="769" r:id="rId39"/>
    <p:sldId id="4096" r:id="rId40"/>
    <p:sldId id="4120" r:id="rId41"/>
    <p:sldId id="4121" r:id="rId42"/>
    <p:sldId id="4122" r:id="rId43"/>
    <p:sldId id="439" r:id="rId44"/>
    <p:sldId id="456" r:id="rId45"/>
    <p:sldId id="968" r:id="rId46"/>
    <p:sldId id="440" r:id="rId47"/>
    <p:sldId id="969" r:id="rId48"/>
    <p:sldId id="458" r:id="rId49"/>
    <p:sldId id="864" r:id="rId50"/>
    <p:sldId id="867" r:id="rId51"/>
    <p:sldId id="4131" r:id="rId52"/>
    <p:sldId id="4129" r:id="rId53"/>
    <p:sldId id="4128" r:id="rId54"/>
    <p:sldId id="4132" r:id="rId55"/>
    <p:sldId id="4126" r:id="rId56"/>
    <p:sldId id="4133" r:id="rId57"/>
    <p:sldId id="4125" r:id="rId58"/>
    <p:sldId id="4135" r:id="rId59"/>
    <p:sldId id="368" r:id="rId6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859" autoAdjust="0"/>
    <p:restoredTop sz="94673"/>
  </p:normalViewPr>
  <p:slideViewPr>
    <p:cSldViewPr snapToGrid="0">
      <p:cViewPr varScale="1">
        <p:scale>
          <a:sx n="88" d="100"/>
          <a:sy n="88" d="100"/>
        </p:scale>
        <p:origin x="192" y="776"/>
      </p:cViewPr>
      <p:guideLst/>
    </p:cSldViewPr>
  </p:slideViewPr>
  <p:notesTextViewPr>
    <p:cViewPr>
      <p:scale>
        <a:sx n="1" d="1"/>
        <a:sy n="1" d="1"/>
      </p:scale>
      <p:origin x="0" y="0"/>
    </p:cViewPr>
  </p:notesTextViewPr>
  <p:sorterViewPr>
    <p:cViewPr>
      <p:scale>
        <a:sx n="100" d="100"/>
        <a:sy n="100" d="100"/>
      </p:scale>
      <p:origin x="0" y="-7589"/>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microsoft.com/office/2016/11/relationships/changesInfo" Target="changesInfos/changesInfo1.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 Sudhir V S" userId="129e491a-5edf-47c9-ab30-4e053ee5458a" providerId="ADAL" clId="{9DBA0ACB-CBD6-56EE-B3A7-894637F158BD}"/>
    <pc:docChg chg="undo custSel modSld">
      <pc:chgData name="CA. Sudhir V S" userId="129e491a-5edf-47c9-ab30-4e053ee5458a" providerId="ADAL" clId="{9DBA0ACB-CBD6-56EE-B3A7-894637F158BD}" dt="2025-12-20T07:09:43.064" v="190" actId="20577"/>
      <pc:docMkLst>
        <pc:docMk/>
      </pc:docMkLst>
      <pc:sldChg chg="modSp mod">
        <pc:chgData name="CA. Sudhir V S" userId="129e491a-5edf-47c9-ab30-4e053ee5458a" providerId="ADAL" clId="{9DBA0ACB-CBD6-56EE-B3A7-894637F158BD}" dt="2025-12-20T07:09:43.064" v="190" actId="20577"/>
        <pc:sldMkLst>
          <pc:docMk/>
          <pc:sldMk cId="1963695498" sldId="456"/>
        </pc:sldMkLst>
        <pc:spChg chg="mod">
          <ac:chgData name="CA. Sudhir V S" userId="129e491a-5edf-47c9-ab30-4e053ee5458a" providerId="ADAL" clId="{9DBA0ACB-CBD6-56EE-B3A7-894637F158BD}" dt="2025-12-20T07:09:43.064" v="190" actId="20577"/>
          <ac:spMkLst>
            <pc:docMk/>
            <pc:sldMk cId="1963695498" sldId="456"/>
            <ac:spMk id="3" creationId="{362FE24F-FFCF-42F4-8AB2-2ECF5D658AAD}"/>
          </ac:spMkLst>
        </pc:spChg>
      </pc:sldChg>
      <pc:sldChg chg="modSp mod">
        <pc:chgData name="CA. Sudhir V S" userId="129e491a-5edf-47c9-ab30-4e053ee5458a" providerId="ADAL" clId="{9DBA0ACB-CBD6-56EE-B3A7-894637F158BD}" dt="2025-12-20T07:01:25.609" v="133" actId="12"/>
        <pc:sldMkLst>
          <pc:docMk/>
          <pc:sldMk cId="2713115468" sldId="4100"/>
        </pc:sldMkLst>
        <pc:spChg chg="mod">
          <ac:chgData name="CA. Sudhir V S" userId="129e491a-5edf-47c9-ab30-4e053ee5458a" providerId="ADAL" clId="{9DBA0ACB-CBD6-56EE-B3A7-894637F158BD}" dt="2025-12-20T07:01:25.609" v="133" actId="12"/>
          <ac:spMkLst>
            <pc:docMk/>
            <pc:sldMk cId="2713115468" sldId="4100"/>
            <ac:spMk id="3" creationId="{625CEAE8-7C21-BAF0-C43A-FEC71F68D169}"/>
          </ac:spMkLst>
        </pc:spChg>
      </pc:sldChg>
      <pc:sldChg chg="modSp mod">
        <pc:chgData name="CA. Sudhir V S" userId="129e491a-5edf-47c9-ab30-4e053ee5458a" providerId="ADAL" clId="{9DBA0ACB-CBD6-56EE-B3A7-894637F158BD}" dt="2025-12-20T06:57:42.055" v="110" actId="20577"/>
        <pc:sldMkLst>
          <pc:docMk/>
          <pc:sldMk cId="2300948131" sldId="4117"/>
        </pc:sldMkLst>
        <pc:spChg chg="mod">
          <ac:chgData name="CA. Sudhir V S" userId="129e491a-5edf-47c9-ab30-4e053ee5458a" providerId="ADAL" clId="{9DBA0ACB-CBD6-56EE-B3A7-894637F158BD}" dt="2025-12-20T06:57:42.055" v="110" actId="20577"/>
          <ac:spMkLst>
            <pc:docMk/>
            <pc:sldMk cId="2300948131" sldId="4117"/>
            <ac:spMk id="3" creationId="{08CCFD8F-9FB7-06DA-7688-36EAF730926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579023-CA9B-4CCF-B26F-9C0EB6950BF1}"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n-IN"/>
        </a:p>
      </dgm:t>
    </dgm:pt>
    <dgm:pt modelId="{1141A215-4E12-4177-B565-AEDD94CB2718}">
      <dgm:prSet phldrT="[Text]"/>
      <dgm:spPr/>
      <dgm:t>
        <a:bodyPr/>
        <a:lstStyle/>
        <a:p>
          <a:r>
            <a:rPr lang="en-US"/>
            <a:t>Intelligence</a:t>
          </a:r>
          <a:endParaRPr lang="en-IN"/>
        </a:p>
      </dgm:t>
    </dgm:pt>
    <dgm:pt modelId="{66BF8C6C-B3E4-4C7A-A1FE-7DB78458F423}" type="parTrans" cxnId="{9EECAAD0-5EDA-4944-9C64-65820EB29C36}">
      <dgm:prSet/>
      <dgm:spPr/>
      <dgm:t>
        <a:bodyPr/>
        <a:lstStyle/>
        <a:p>
          <a:endParaRPr lang="en-IN"/>
        </a:p>
      </dgm:t>
    </dgm:pt>
    <dgm:pt modelId="{6688F2F2-E247-4F6A-AC0B-BA502DF4B70C}" type="sibTrans" cxnId="{9EECAAD0-5EDA-4944-9C64-65820EB29C36}">
      <dgm:prSet/>
      <dgm:spPr/>
      <dgm:t>
        <a:bodyPr/>
        <a:lstStyle/>
        <a:p>
          <a:endParaRPr lang="en-IN"/>
        </a:p>
      </dgm:t>
    </dgm:pt>
    <dgm:pt modelId="{F49B536F-A6DF-41E5-9E7A-9B397259A661}">
      <dgm:prSet phldrT="[Text]"/>
      <dgm:spPr/>
      <dgm:t>
        <a:bodyPr/>
        <a:lstStyle/>
        <a:p>
          <a:r>
            <a:rPr lang="en-US"/>
            <a:t>Information</a:t>
          </a:r>
          <a:endParaRPr lang="en-IN"/>
        </a:p>
      </dgm:t>
    </dgm:pt>
    <dgm:pt modelId="{58ED10BB-1D3C-4E08-AD56-D82221E71D32}" type="parTrans" cxnId="{1515C831-3DA5-412D-B82F-F060FA180271}">
      <dgm:prSet/>
      <dgm:spPr/>
      <dgm:t>
        <a:bodyPr/>
        <a:lstStyle/>
        <a:p>
          <a:endParaRPr lang="en-IN"/>
        </a:p>
      </dgm:t>
    </dgm:pt>
    <dgm:pt modelId="{9534C1D6-86A4-4DA8-93AC-39748494069B}" type="sibTrans" cxnId="{1515C831-3DA5-412D-B82F-F060FA180271}">
      <dgm:prSet/>
      <dgm:spPr/>
      <dgm:t>
        <a:bodyPr/>
        <a:lstStyle/>
        <a:p>
          <a:endParaRPr lang="en-IN"/>
        </a:p>
      </dgm:t>
    </dgm:pt>
    <dgm:pt modelId="{63837B22-20FB-408F-A4BF-496250D15639}">
      <dgm:prSet phldrT="[Text]"/>
      <dgm:spPr/>
      <dgm:t>
        <a:bodyPr/>
        <a:lstStyle/>
        <a:p>
          <a:r>
            <a:rPr lang="en-US"/>
            <a:t>Surprise Checks</a:t>
          </a:r>
          <a:endParaRPr lang="en-IN"/>
        </a:p>
      </dgm:t>
    </dgm:pt>
    <dgm:pt modelId="{EA32F73E-12AB-45CB-BFA0-C675B2E3A1F5}" type="parTrans" cxnId="{74835E32-086D-4864-A272-1D89B67FFE04}">
      <dgm:prSet/>
      <dgm:spPr/>
      <dgm:t>
        <a:bodyPr/>
        <a:lstStyle/>
        <a:p>
          <a:endParaRPr lang="en-IN"/>
        </a:p>
      </dgm:t>
    </dgm:pt>
    <dgm:pt modelId="{F36AAC8D-F9B9-448F-9C95-6EF9C5D5B232}" type="sibTrans" cxnId="{74835E32-086D-4864-A272-1D89B67FFE04}">
      <dgm:prSet/>
      <dgm:spPr/>
      <dgm:t>
        <a:bodyPr/>
        <a:lstStyle/>
        <a:p>
          <a:endParaRPr lang="en-IN"/>
        </a:p>
      </dgm:t>
    </dgm:pt>
    <dgm:pt modelId="{FC643355-C015-4908-8D6E-FCDE9CB8D21E}">
      <dgm:prSet phldrT="[Text]"/>
      <dgm:spPr/>
      <dgm:t>
        <a:bodyPr/>
        <a:lstStyle/>
        <a:p>
          <a:r>
            <a:rPr lang="en-US"/>
            <a:t>Third party information/audit reports</a:t>
          </a:r>
          <a:endParaRPr lang="en-IN"/>
        </a:p>
      </dgm:t>
    </dgm:pt>
    <dgm:pt modelId="{6E9B6F05-77C1-47D0-9FAE-EC982EC2AB25}" type="parTrans" cxnId="{3F456AE2-B345-4B5C-8ED9-3A925BDA601B}">
      <dgm:prSet/>
      <dgm:spPr/>
      <dgm:t>
        <a:bodyPr/>
        <a:lstStyle/>
        <a:p>
          <a:endParaRPr lang="en-IN"/>
        </a:p>
      </dgm:t>
    </dgm:pt>
    <dgm:pt modelId="{0F157DE2-7812-4AE5-968A-586C6E4D5890}" type="sibTrans" cxnId="{3F456AE2-B345-4B5C-8ED9-3A925BDA601B}">
      <dgm:prSet/>
      <dgm:spPr/>
      <dgm:t>
        <a:bodyPr/>
        <a:lstStyle/>
        <a:p>
          <a:endParaRPr lang="en-IN"/>
        </a:p>
      </dgm:t>
    </dgm:pt>
    <dgm:pt modelId="{BBF5ED7C-7541-428C-B34A-36E2F2CCE173}" type="pres">
      <dgm:prSet presAssocID="{A2579023-CA9B-4CCF-B26F-9C0EB6950BF1}" presName="matrix" presStyleCnt="0">
        <dgm:presLayoutVars>
          <dgm:chMax val="1"/>
          <dgm:dir/>
          <dgm:resizeHandles val="exact"/>
        </dgm:presLayoutVars>
      </dgm:prSet>
      <dgm:spPr/>
    </dgm:pt>
    <dgm:pt modelId="{4C9B91A7-861B-49EF-AC6E-B4FBB9013D93}" type="pres">
      <dgm:prSet presAssocID="{A2579023-CA9B-4CCF-B26F-9C0EB6950BF1}" presName="axisShape" presStyleLbl="bgShp" presStyleIdx="0" presStyleCnt="1"/>
      <dgm:spPr/>
    </dgm:pt>
    <dgm:pt modelId="{82AF1415-91E9-4AA7-8B78-135D01505B4A}" type="pres">
      <dgm:prSet presAssocID="{A2579023-CA9B-4CCF-B26F-9C0EB6950BF1}" presName="rect1" presStyleLbl="node1" presStyleIdx="0" presStyleCnt="4" custLinFactNeighborY="-2098">
        <dgm:presLayoutVars>
          <dgm:chMax val="0"/>
          <dgm:chPref val="0"/>
          <dgm:bulletEnabled val="1"/>
        </dgm:presLayoutVars>
      </dgm:prSet>
      <dgm:spPr/>
    </dgm:pt>
    <dgm:pt modelId="{E79F379D-5E79-4431-9F02-26BBB41EBC5E}" type="pres">
      <dgm:prSet presAssocID="{A2579023-CA9B-4CCF-B26F-9C0EB6950BF1}" presName="rect2" presStyleLbl="node1" presStyleIdx="1" presStyleCnt="4">
        <dgm:presLayoutVars>
          <dgm:chMax val="0"/>
          <dgm:chPref val="0"/>
          <dgm:bulletEnabled val="1"/>
        </dgm:presLayoutVars>
      </dgm:prSet>
      <dgm:spPr/>
    </dgm:pt>
    <dgm:pt modelId="{33AAA91B-95DD-4D03-9DBE-7AD715CB54B4}" type="pres">
      <dgm:prSet presAssocID="{A2579023-CA9B-4CCF-B26F-9C0EB6950BF1}" presName="rect3" presStyleLbl="node1" presStyleIdx="2" presStyleCnt="4">
        <dgm:presLayoutVars>
          <dgm:chMax val="0"/>
          <dgm:chPref val="0"/>
          <dgm:bulletEnabled val="1"/>
        </dgm:presLayoutVars>
      </dgm:prSet>
      <dgm:spPr/>
    </dgm:pt>
    <dgm:pt modelId="{9CB91053-D6CA-469D-8144-2F09BD2088DE}" type="pres">
      <dgm:prSet presAssocID="{A2579023-CA9B-4CCF-B26F-9C0EB6950BF1}" presName="rect4" presStyleLbl="node1" presStyleIdx="3" presStyleCnt="4">
        <dgm:presLayoutVars>
          <dgm:chMax val="0"/>
          <dgm:chPref val="0"/>
          <dgm:bulletEnabled val="1"/>
        </dgm:presLayoutVars>
      </dgm:prSet>
      <dgm:spPr/>
    </dgm:pt>
  </dgm:ptLst>
  <dgm:cxnLst>
    <dgm:cxn modelId="{1515C831-3DA5-412D-B82F-F060FA180271}" srcId="{A2579023-CA9B-4CCF-B26F-9C0EB6950BF1}" destId="{F49B536F-A6DF-41E5-9E7A-9B397259A661}" srcOrd="1" destOrd="0" parTransId="{58ED10BB-1D3C-4E08-AD56-D82221E71D32}" sibTransId="{9534C1D6-86A4-4DA8-93AC-39748494069B}"/>
    <dgm:cxn modelId="{74835E32-086D-4864-A272-1D89B67FFE04}" srcId="{A2579023-CA9B-4CCF-B26F-9C0EB6950BF1}" destId="{63837B22-20FB-408F-A4BF-496250D15639}" srcOrd="2" destOrd="0" parTransId="{EA32F73E-12AB-45CB-BFA0-C675B2E3A1F5}" sibTransId="{F36AAC8D-F9B9-448F-9C95-6EF9C5D5B232}"/>
    <dgm:cxn modelId="{338E0D37-283A-498F-85E3-D5F5EFB49D3E}" type="presOf" srcId="{FC643355-C015-4908-8D6E-FCDE9CB8D21E}" destId="{9CB91053-D6CA-469D-8144-2F09BD2088DE}" srcOrd="0" destOrd="0" presId="urn:microsoft.com/office/officeart/2005/8/layout/matrix2"/>
    <dgm:cxn modelId="{01691145-5040-4331-86C6-CB051476461C}" type="presOf" srcId="{1141A215-4E12-4177-B565-AEDD94CB2718}" destId="{82AF1415-91E9-4AA7-8B78-135D01505B4A}" srcOrd="0" destOrd="0" presId="urn:microsoft.com/office/officeart/2005/8/layout/matrix2"/>
    <dgm:cxn modelId="{D2615D70-3047-467D-8E0D-2C56139615B7}" type="presOf" srcId="{A2579023-CA9B-4CCF-B26F-9C0EB6950BF1}" destId="{BBF5ED7C-7541-428C-B34A-36E2F2CCE173}" srcOrd="0" destOrd="0" presId="urn:microsoft.com/office/officeart/2005/8/layout/matrix2"/>
    <dgm:cxn modelId="{EFD4EAAC-3B43-4342-8C27-554D94654813}" type="presOf" srcId="{F49B536F-A6DF-41E5-9E7A-9B397259A661}" destId="{E79F379D-5E79-4431-9F02-26BBB41EBC5E}" srcOrd="0" destOrd="0" presId="urn:microsoft.com/office/officeart/2005/8/layout/matrix2"/>
    <dgm:cxn modelId="{9EECAAD0-5EDA-4944-9C64-65820EB29C36}" srcId="{A2579023-CA9B-4CCF-B26F-9C0EB6950BF1}" destId="{1141A215-4E12-4177-B565-AEDD94CB2718}" srcOrd="0" destOrd="0" parTransId="{66BF8C6C-B3E4-4C7A-A1FE-7DB78458F423}" sibTransId="{6688F2F2-E247-4F6A-AC0B-BA502DF4B70C}"/>
    <dgm:cxn modelId="{E93882DD-40CD-432D-9C73-FC66BCD8BEA1}" type="presOf" srcId="{63837B22-20FB-408F-A4BF-496250D15639}" destId="{33AAA91B-95DD-4D03-9DBE-7AD715CB54B4}" srcOrd="0" destOrd="0" presId="urn:microsoft.com/office/officeart/2005/8/layout/matrix2"/>
    <dgm:cxn modelId="{3F456AE2-B345-4B5C-8ED9-3A925BDA601B}" srcId="{A2579023-CA9B-4CCF-B26F-9C0EB6950BF1}" destId="{FC643355-C015-4908-8D6E-FCDE9CB8D21E}" srcOrd="3" destOrd="0" parTransId="{6E9B6F05-77C1-47D0-9FAE-EC982EC2AB25}" sibTransId="{0F157DE2-7812-4AE5-968A-586C6E4D5890}"/>
    <dgm:cxn modelId="{D45A2120-3C79-4ABB-9FE3-EB6FDF6A3576}" type="presParOf" srcId="{BBF5ED7C-7541-428C-B34A-36E2F2CCE173}" destId="{4C9B91A7-861B-49EF-AC6E-B4FBB9013D93}" srcOrd="0" destOrd="0" presId="urn:microsoft.com/office/officeart/2005/8/layout/matrix2"/>
    <dgm:cxn modelId="{7E5B17E5-20E2-4F3D-A2AE-1DDFDEB7EEFD}" type="presParOf" srcId="{BBF5ED7C-7541-428C-B34A-36E2F2CCE173}" destId="{82AF1415-91E9-4AA7-8B78-135D01505B4A}" srcOrd="1" destOrd="0" presId="urn:microsoft.com/office/officeart/2005/8/layout/matrix2"/>
    <dgm:cxn modelId="{219A94EF-1025-4D31-A51C-DE05077F3797}" type="presParOf" srcId="{BBF5ED7C-7541-428C-B34A-36E2F2CCE173}" destId="{E79F379D-5E79-4431-9F02-26BBB41EBC5E}" srcOrd="2" destOrd="0" presId="urn:microsoft.com/office/officeart/2005/8/layout/matrix2"/>
    <dgm:cxn modelId="{5F857ED0-C267-4284-8DCC-EC926918F2EA}" type="presParOf" srcId="{BBF5ED7C-7541-428C-B34A-36E2F2CCE173}" destId="{33AAA91B-95DD-4D03-9DBE-7AD715CB54B4}" srcOrd="3" destOrd="0" presId="urn:microsoft.com/office/officeart/2005/8/layout/matrix2"/>
    <dgm:cxn modelId="{F3F489C2-D0CC-4337-884D-7BE3642BD472}" type="presParOf" srcId="{BBF5ED7C-7541-428C-B34A-36E2F2CCE173}" destId="{9CB91053-D6CA-469D-8144-2F09BD2088DE}"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9B91A7-861B-49EF-AC6E-B4FBB9013D93}">
      <dsp:nvSpPr>
        <dsp:cNvPr id="0" name=""/>
        <dsp:cNvSpPr/>
      </dsp:nvSpPr>
      <dsp:spPr>
        <a:xfrm>
          <a:off x="1791758" y="0"/>
          <a:ext cx="4033308" cy="4033308"/>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AF1415-91E9-4AA7-8B78-135D01505B4A}">
      <dsp:nvSpPr>
        <dsp:cNvPr id="0" name=""/>
        <dsp:cNvSpPr/>
      </dsp:nvSpPr>
      <dsp:spPr>
        <a:xfrm>
          <a:off x="2053923" y="228317"/>
          <a:ext cx="1613323" cy="161332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Intelligence</a:t>
          </a:r>
          <a:endParaRPr lang="en-IN" sz="1400" kern="1200"/>
        </a:p>
      </dsp:txBody>
      <dsp:txXfrm>
        <a:off x="2132679" y="307073"/>
        <a:ext cx="1455811" cy="1455811"/>
      </dsp:txXfrm>
    </dsp:sp>
    <dsp:sp modelId="{E79F379D-5E79-4431-9F02-26BBB41EBC5E}">
      <dsp:nvSpPr>
        <dsp:cNvPr id="0" name=""/>
        <dsp:cNvSpPr/>
      </dsp:nvSpPr>
      <dsp:spPr>
        <a:xfrm>
          <a:off x="3949577" y="262165"/>
          <a:ext cx="1613323" cy="161332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Information</a:t>
          </a:r>
          <a:endParaRPr lang="en-IN" sz="1400" kern="1200"/>
        </a:p>
      </dsp:txBody>
      <dsp:txXfrm>
        <a:off x="4028333" y="340921"/>
        <a:ext cx="1455811" cy="1455811"/>
      </dsp:txXfrm>
    </dsp:sp>
    <dsp:sp modelId="{33AAA91B-95DD-4D03-9DBE-7AD715CB54B4}">
      <dsp:nvSpPr>
        <dsp:cNvPr id="0" name=""/>
        <dsp:cNvSpPr/>
      </dsp:nvSpPr>
      <dsp:spPr>
        <a:xfrm>
          <a:off x="2053923" y="2157819"/>
          <a:ext cx="1613323" cy="161332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Surprise Checks</a:t>
          </a:r>
          <a:endParaRPr lang="en-IN" sz="1400" kern="1200"/>
        </a:p>
      </dsp:txBody>
      <dsp:txXfrm>
        <a:off x="2132679" y="2236575"/>
        <a:ext cx="1455811" cy="1455811"/>
      </dsp:txXfrm>
    </dsp:sp>
    <dsp:sp modelId="{9CB91053-D6CA-469D-8144-2F09BD2088DE}">
      <dsp:nvSpPr>
        <dsp:cNvPr id="0" name=""/>
        <dsp:cNvSpPr/>
      </dsp:nvSpPr>
      <dsp:spPr>
        <a:xfrm>
          <a:off x="3949577" y="2157819"/>
          <a:ext cx="1613323" cy="161332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a:t>Third party information/audit reports</a:t>
          </a:r>
          <a:endParaRPr lang="en-IN" sz="1400" kern="1200"/>
        </a:p>
      </dsp:txBody>
      <dsp:txXfrm>
        <a:off x="4028333" y="2236575"/>
        <a:ext cx="1455811" cy="1455811"/>
      </dsp:txXfrm>
    </dsp:sp>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BD1DE1-B757-422B-B8E0-A3C6882826BA}" type="datetimeFigureOut">
              <a:rPr lang="en-IN" smtClean="0"/>
              <a:t>20/12/25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45970E-E796-45A0-90FB-F7D5C4ECE6FB}" type="slidenum">
              <a:rPr lang="en-IN" smtClean="0"/>
              <a:t>‹#›</a:t>
            </a:fld>
            <a:endParaRPr lang="en-IN"/>
          </a:p>
        </p:txBody>
      </p:sp>
    </p:spTree>
    <p:extLst>
      <p:ext uri="{BB962C8B-B14F-4D97-AF65-F5344CB8AC3E}">
        <p14:creationId xmlns:p14="http://schemas.microsoft.com/office/powerpoint/2010/main" val="3579285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8396-E7CC-4BE8-BD55-E518A02D7F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64315898-81EF-42C6-8830-B28CAEACC6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9A5F3A49-900F-43A4-A2B0-FFED7432A549}"/>
              </a:ext>
            </a:extLst>
          </p:cNvPr>
          <p:cNvSpPr>
            <a:spLocks noGrp="1"/>
          </p:cNvSpPr>
          <p:nvPr>
            <p:ph type="dt" sz="half" idx="10"/>
          </p:nvPr>
        </p:nvSpPr>
        <p:spPr/>
        <p:txBody>
          <a:bodyPr/>
          <a:lstStyle/>
          <a:p>
            <a:endParaRPr lang="en-IN"/>
          </a:p>
        </p:txBody>
      </p:sp>
      <p:sp>
        <p:nvSpPr>
          <p:cNvPr id="5" name="Footer Placeholder 4">
            <a:extLst>
              <a:ext uri="{FF2B5EF4-FFF2-40B4-BE49-F238E27FC236}">
                <a16:creationId xmlns:a16="http://schemas.microsoft.com/office/drawing/2014/main" id="{BF9623AF-6DEB-44F9-A441-7C21DDAE97C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7EC4530-9350-44F8-BD14-D357C91A9E39}"/>
              </a:ext>
            </a:extLst>
          </p:cNvPr>
          <p:cNvSpPr>
            <a:spLocks noGrp="1"/>
          </p:cNvSpPr>
          <p:nvPr>
            <p:ph type="sldNum" sz="quarter" idx="12"/>
          </p:nvPr>
        </p:nvSpPr>
        <p:spPr/>
        <p:txBody>
          <a:bodyPr/>
          <a:lstStyle/>
          <a:p>
            <a:fld id="{2B2B573D-BFF1-4C13-8E99-FF986CF431E8}" type="slidenum">
              <a:rPr lang="en-IN" smtClean="0"/>
              <a:t>‹#›</a:t>
            </a:fld>
            <a:endParaRPr lang="en-IN"/>
          </a:p>
        </p:txBody>
      </p:sp>
    </p:spTree>
    <p:extLst>
      <p:ext uri="{BB962C8B-B14F-4D97-AF65-F5344CB8AC3E}">
        <p14:creationId xmlns:p14="http://schemas.microsoft.com/office/powerpoint/2010/main" val="3177648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FCC77-85B7-475E-8861-90A5CA5C4B8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A19EA63-AD61-4597-B352-8D9D260F961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E0E62F4-67E0-448D-B4D1-C0747843D313}"/>
              </a:ext>
            </a:extLst>
          </p:cNvPr>
          <p:cNvSpPr>
            <a:spLocks noGrp="1"/>
          </p:cNvSpPr>
          <p:nvPr>
            <p:ph type="dt" sz="half" idx="10"/>
          </p:nvPr>
        </p:nvSpPr>
        <p:spPr/>
        <p:txBody>
          <a:bodyPr/>
          <a:lstStyle/>
          <a:p>
            <a:endParaRPr lang="en-IN"/>
          </a:p>
        </p:txBody>
      </p:sp>
      <p:sp>
        <p:nvSpPr>
          <p:cNvPr id="5" name="Footer Placeholder 4">
            <a:extLst>
              <a:ext uri="{FF2B5EF4-FFF2-40B4-BE49-F238E27FC236}">
                <a16:creationId xmlns:a16="http://schemas.microsoft.com/office/drawing/2014/main" id="{3CAB8236-8DAD-4659-8642-21A3B4044CD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A42403C-10F2-4919-A75D-F2A6B0F22BE0}"/>
              </a:ext>
            </a:extLst>
          </p:cNvPr>
          <p:cNvSpPr>
            <a:spLocks noGrp="1"/>
          </p:cNvSpPr>
          <p:nvPr>
            <p:ph type="sldNum" sz="quarter" idx="12"/>
          </p:nvPr>
        </p:nvSpPr>
        <p:spPr/>
        <p:txBody>
          <a:bodyPr/>
          <a:lstStyle/>
          <a:p>
            <a:fld id="{2B2B573D-BFF1-4C13-8E99-FF986CF431E8}" type="slidenum">
              <a:rPr lang="en-IN" smtClean="0"/>
              <a:t>‹#›</a:t>
            </a:fld>
            <a:endParaRPr lang="en-IN"/>
          </a:p>
        </p:txBody>
      </p:sp>
    </p:spTree>
    <p:extLst>
      <p:ext uri="{BB962C8B-B14F-4D97-AF65-F5344CB8AC3E}">
        <p14:creationId xmlns:p14="http://schemas.microsoft.com/office/powerpoint/2010/main" val="3022497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9B57D27-AE12-406B-90FB-003E8A56B6C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B8B2F3B-3576-4501-9C86-83D4A4F12E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0E7F398-8E64-451C-A830-D13E7E1440D3}"/>
              </a:ext>
            </a:extLst>
          </p:cNvPr>
          <p:cNvSpPr>
            <a:spLocks noGrp="1"/>
          </p:cNvSpPr>
          <p:nvPr>
            <p:ph type="dt" sz="half" idx="10"/>
          </p:nvPr>
        </p:nvSpPr>
        <p:spPr/>
        <p:txBody>
          <a:bodyPr/>
          <a:lstStyle/>
          <a:p>
            <a:endParaRPr lang="en-IN"/>
          </a:p>
        </p:txBody>
      </p:sp>
      <p:sp>
        <p:nvSpPr>
          <p:cNvPr id="5" name="Footer Placeholder 4">
            <a:extLst>
              <a:ext uri="{FF2B5EF4-FFF2-40B4-BE49-F238E27FC236}">
                <a16:creationId xmlns:a16="http://schemas.microsoft.com/office/drawing/2014/main" id="{FA534918-F982-4961-B9DF-8D6CEDA1FE3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277ED7B-B4BD-48D4-BD3F-F735D963E1DF}"/>
              </a:ext>
            </a:extLst>
          </p:cNvPr>
          <p:cNvSpPr>
            <a:spLocks noGrp="1"/>
          </p:cNvSpPr>
          <p:nvPr>
            <p:ph type="sldNum" sz="quarter" idx="12"/>
          </p:nvPr>
        </p:nvSpPr>
        <p:spPr/>
        <p:txBody>
          <a:bodyPr/>
          <a:lstStyle/>
          <a:p>
            <a:fld id="{2B2B573D-BFF1-4C13-8E99-FF986CF431E8}" type="slidenum">
              <a:rPr lang="en-IN" smtClean="0"/>
              <a:t>‹#›</a:t>
            </a:fld>
            <a:endParaRPr lang="en-IN"/>
          </a:p>
        </p:txBody>
      </p:sp>
    </p:spTree>
    <p:extLst>
      <p:ext uri="{BB962C8B-B14F-4D97-AF65-F5344CB8AC3E}">
        <p14:creationId xmlns:p14="http://schemas.microsoft.com/office/powerpoint/2010/main" val="3537340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chemeClr val="bg1"/>
        </a:solidFill>
        <a:effectLst/>
      </p:bgPr>
    </p:bg>
    <p:spTree>
      <p:nvGrpSpPr>
        <p:cNvPr id="1" name=""/>
        <p:cNvGrpSpPr/>
        <p:nvPr/>
      </p:nvGrpSpPr>
      <p:grpSpPr>
        <a:xfrm>
          <a:off x="0" y="0"/>
          <a:ext cx="0" cy="0"/>
          <a:chOff x="0" y="0"/>
          <a:chExt cx="0" cy="0"/>
        </a:xfrm>
      </p:grpSpPr>
      <p:sp>
        <p:nvSpPr>
          <p:cNvPr id="10" name="Freeform 9"/>
          <p:cNvSpPr>
            <a:spLocks noChangeAspect="1"/>
          </p:cNvSpPr>
          <p:nvPr userDrawn="1"/>
        </p:nvSpPr>
        <p:spPr bwMode="gray">
          <a:xfrm>
            <a:off x="0" y="1"/>
            <a:ext cx="6359857" cy="6523630"/>
          </a:xfrm>
          <a:custGeom>
            <a:avLst/>
            <a:gdLst/>
            <a:ahLst/>
            <a:cxnLst>
              <a:cxn ang="0">
                <a:pos x="17951" y="0"/>
              </a:cxn>
              <a:cxn ang="0">
                <a:pos x="0" y="0"/>
              </a:cxn>
              <a:cxn ang="0">
                <a:pos x="0" y="20057"/>
              </a:cxn>
              <a:cxn ang="0">
                <a:pos x="12022" y="20057"/>
              </a:cxn>
              <a:cxn ang="0">
                <a:pos x="17951" y="0"/>
              </a:cxn>
            </a:cxnLst>
            <a:rect l="0" t="0" r="r" b="b"/>
            <a:pathLst>
              <a:path w="17951" h="20057">
                <a:moveTo>
                  <a:pt x="17951" y="0"/>
                </a:moveTo>
                <a:lnTo>
                  <a:pt x="0" y="0"/>
                </a:lnTo>
                <a:lnTo>
                  <a:pt x="0" y="20057"/>
                </a:lnTo>
                <a:lnTo>
                  <a:pt x="12022" y="20057"/>
                </a:lnTo>
                <a:lnTo>
                  <a:pt x="17951" y="0"/>
                </a:lnTo>
                <a:close/>
              </a:path>
            </a:pathLst>
          </a:custGeom>
          <a:gradFill flip="none" rotWithShape="1">
            <a:gsLst>
              <a:gs pos="0">
                <a:srgbClr val="00257A">
                  <a:alpha val="90000"/>
                </a:srgbClr>
              </a:gs>
              <a:gs pos="35000">
                <a:srgbClr val="00338D">
                  <a:alpha val="90000"/>
                </a:srgbClr>
              </a:gs>
              <a:gs pos="100000">
                <a:srgbClr val="009FDA">
                  <a:alpha val="90000"/>
                </a:srgbClr>
              </a:gs>
            </a:gsLst>
            <a:lin ang="0" scaled="1"/>
            <a:tileRect/>
          </a:gradFill>
          <a:ln w="9525" cap="flat" cmpd="sng">
            <a:noFill/>
            <a:prstDash val="solid"/>
            <a:round/>
            <a:headEnd type="none" w="med" len="med"/>
            <a:tailEnd type="none" w="med" len="med"/>
          </a:ln>
          <a:effectLst/>
        </p:spPr>
        <p:txBody>
          <a:bodyPr lIns="107287" tIns="53643" rIns="107287" bIns="53643"/>
          <a:lstStyle/>
          <a:p>
            <a:pPr marL="0" algn="l" defTabSz="1072866" rtl="0" eaLnBrk="1" fontAlgn="base" latinLnBrk="0" hangingPunct="1">
              <a:spcBef>
                <a:spcPct val="50000"/>
              </a:spcBef>
              <a:spcAft>
                <a:spcPct val="0"/>
              </a:spcAft>
              <a:defRPr/>
            </a:pPr>
            <a:endParaRPr lang="en-GB" sz="2100" b="1" kern="1200">
              <a:solidFill>
                <a:schemeClr val="tx1"/>
              </a:solidFill>
              <a:latin typeface="+mn-lt"/>
              <a:ea typeface="+mn-ea"/>
              <a:cs typeface="+mn-cs"/>
            </a:endParaRPr>
          </a:p>
        </p:txBody>
      </p:sp>
      <p:sp>
        <p:nvSpPr>
          <p:cNvPr id="9" name="Text Placeholder 8"/>
          <p:cNvSpPr>
            <a:spLocks noGrp="1"/>
          </p:cNvSpPr>
          <p:nvPr>
            <p:ph type="body" sz="quarter" idx="13"/>
          </p:nvPr>
        </p:nvSpPr>
        <p:spPr>
          <a:xfrm>
            <a:off x="305127" y="969451"/>
            <a:ext cx="5103813" cy="792163"/>
          </a:xfrm>
        </p:spPr>
        <p:txBody>
          <a:bodyPr>
            <a:noAutofit/>
          </a:bodyPr>
          <a:lstStyle>
            <a:lvl1pPr marL="0" indent="0" algn="ctr">
              <a:buNone/>
              <a:defRPr sz="2400" b="1">
                <a:solidFill>
                  <a:schemeClr val="bg1"/>
                </a:solidFill>
                <a:latin typeface="Cambria" panose="02040503050406030204" pitchFamily="18" charset="0"/>
                <a:ea typeface="Cambria" panose="02040503050406030204" pitchFamily="18" charset="0"/>
              </a:defRPr>
            </a:lvl1pPr>
            <a:lvl2pPr>
              <a:defRPr sz="2400">
                <a:solidFill>
                  <a:schemeClr val="bg1"/>
                </a:solidFill>
                <a:latin typeface="Cambria" panose="02040503050406030204" pitchFamily="18" charset="0"/>
                <a:ea typeface="Cambria" panose="02040503050406030204" pitchFamily="18" charset="0"/>
              </a:defRPr>
            </a:lvl2pPr>
            <a:lvl3pPr>
              <a:defRPr sz="2400">
                <a:solidFill>
                  <a:schemeClr val="bg1"/>
                </a:solidFill>
                <a:latin typeface="Cambria" panose="02040503050406030204" pitchFamily="18" charset="0"/>
                <a:ea typeface="Cambria" panose="02040503050406030204" pitchFamily="18" charset="0"/>
              </a:defRPr>
            </a:lvl3pPr>
            <a:lvl4pPr>
              <a:defRPr sz="2400">
                <a:solidFill>
                  <a:schemeClr val="bg1"/>
                </a:solidFill>
                <a:latin typeface="Cambria" panose="02040503050406030204" pitchFamily="18" charset="0"/>
                <a:ea typeface="Cambria" panose="02040503050406030204" pitchFamily="18" charset="0"/>
              </a:defRPr>
            </a:lvl4pPr>
            <a:lvl5pPr>
              <a:defRPr sz="2400">
                <a:solidFill>
                  <a:schemeClr val="bg1"/>
                </a:solidFill>
                <a:latin typeface="Cambria" panose="02040503050406030204" pitchFamily="18" charset="0"/>
                <a:ea typeface="Cambria" panose="02040503050406030204" pitchFamily="18" charset="0"/>
              </a:defRPr>
            </a:lvl5pPr>
          </a:lstStyle>
          <a:p>
            <a:pPr lvl="0"/>
            <a:r>
              <a:rPr lang="en-US"/>
              <a:t>Edit Master text styles</a:t>
            </a:r>
          </a:p>
        </p:txBody>
      </p:sp>
      <p:sp>
        <p:nvSpPr>
          <p:cNvPr id="17" name="Text Placeholder 16"/>
          <p:cNvSpPr>
            <a:spLocks noGrp="1"/>
          </p:cNvSpPr>
          <p:nvPr>
            <p:ph type="body" sz="quarter" idx="14"/>
          </p:nvPr>
        </p:nvSpPr>
        <p:spPr>
          <a:xfrm>
            <a:off x="468905" y="2623778"/>
            <a:ext cx="4799132" cy="928688"/>
          </a:xfrm>
        </p:spPr>
        <p:txBody>
          <a:bodyPr>
            <a:noAutofit/>
          </a:bodyPr>
          <a:lstStyle>
            <a:lvl1pPr marL="0" indent="0" algn="ctr">
              <a:buNone/>
              <a:defRPr sz="2400" b="1">
                <a:solidFill>
                  <a:schemeClr val="bg1"/>
                </a:solidFill>
                <a:latin typeface="Cambria" panose="02040503050406030204" pitchFamily="18" charset="0"/>
                <a:ea typeface="Cambria" panose="02040503050406030204" pitchFamily="18" charset="0"/>
              </a:defRPr>
            </a:lvl1pPr>
            <a:lvl2pPr>
              <a:defRPr sz="2000">
                <a:solidFill>
                  <a:schemeClr val="bg1"/>
                </a:solidFill>
                <a:latin typeface="Cambria" panose="02040503050406030204" pitchFamily="18" charset="0"/>
                <a:ea typeface="Cambria" panose="02040503050406030204" pitchFamily="18" charset="0"/>
              </a:defRPr>
            </a:lvl2pPr>
            <a:lvl3pPr>
              <a:defRPr sz="2000">
                <a:solidFill>
                  <a:schemeClr val="bg1"/>
                </a:solidFill>
                <a:latin typeface="Cambria" panose="02040503050406030204" pitchFamily="18" charset="0"/>
                <a:ea typeface="Cambria" panose="02040503050406030204" pitchFamily="18" charset="0"/>
              </a:defRPr>
            </a:lvl3pPr>
            <a:lvl4pPr>
              <a:defRPr sz="2000">
                <a:solidFill>
                  <a:schemeClr val="bg1"/>
                </a:solidFill>
                <a:latin typeface="Cambria" panose="02040503050406030204" pitchFamily="18" charset="0"/>
                <a:ea typeface="Cambria" panose="02040503050406030204" pitchFamily="18" charset="0"/>
              </a:defRPr>
            </a:lvl4pPr>
            <a:lvl5pPr>
              <a:defRPr sz="2000">
                <a:solidFill>
                  <a:schemeClr val="bg1"/>
                </a:solidFill>
                <a:latin typeface="Cambria" panose="02040503050406030204" pitchFamily="18" charset="0"/>
                <a:ea typeface="Cambria" panose="02040503050406030204" pitchFamily="18" charset="0"/>
              </a:defRPr>
            </a:lvl5pPr>
          </a:lstStyle>
          <a:p>
            <a:pPr lvl="0"/>
            <a:r>
              <a:rPr lang="en-US"/>
              <a:t>Edit Master text styles</a:t>
            </a:r>
          </a:p>
        </p:txBody>
      </p:sp>
      <p:sp>
        <p:nvSpPr>
          <p:cNvPr id="8" name="Rectangle 7"/>
          <p:cNvSpPr/>
          <p:nvPr userDrawn="1"/>
        </p:nvSpPr>
        <p:spPr>
          <a:xfrm>
            <a:off x="12027876" y="0"/>
            <a:ext cx="164123" cy="6858000"/>
          </a:xfrm>
          <a:prstGeom prst="rect">
            <a:avLst/>
          </a:prstGeom>
          <a:solidFill>
            <a:srgbClr val="00327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Text Placeholder 4"/>
          <p:cNvSpPr>
            <a:spLocks noGrp="1"/>
          </p:cNvSpPr>
          <p:nvPr>
            <p:ph type="body" sz="quarter" idx="15"/>
          </p:nvPr>
        </p:nvSpPr>
        <p:spPr>
          <a:xfrm>
            <a:off x="655638" y="6400800"/>
            <a:ext cx="2073275" cy="442913"/>
          </a:xfrm>
        </p:spPr>
        <p:txBody>
          <a:bodyPr>
            <a:noAutofit/>
          </a:bodyPr>
          <a:lstStyle>
            <a:lvl1pPr marL="0" indent="0">
              <a:buNone/>
              <a:defRPr sz="1800">
                <a:solidFill>
                  <a:schemeClr val="bg1"/>
                </a:solidFill>
                <a:latin typeface="Cambria" panose="02040503050406030204" pitchFamily="18" charset="0"/>
                <a:ea typeface="Cambria" panose="02040503050406030204" pitchFamily="18" charset="0"/>
              </a:defRPr>
            </a:lvl1pPr>
            <a:lvl2pPr>
              <a:defRPr sz="1800">
                <a:solidFill>
                  <a:schemeClr val="bg1"/>
                </a:solidFill>
                <a:latin typeface="Cambria" panose="02040503050406030204" pitchFamily="18" charset="0"/>
                <a:ea typeface="Cambria" panose="02040503050406030204" pitchFamily="18" charset="0"/>
              </a:defRPr>
            </a:lvl2pPr>
            <a:lvl3pPr>
              <a:defRPr sz="1800">
                <a:solidFill>
                  <a:schemeClr val="bg1"/>
                </a:solidFill>
                <a:latin typeface="Cambria" panose="02040503050406030204" pitchFamily="18" charset="0"/>
                <a:ea typeface="Cambria" panose="02040503050406030204" pitchFamily="18" charset="0"/>
              </a:defRPr>
            </a:lvl3pPr>
            <a:lvl4pPr>
              <a:defRPr sz="1800">
                <a:solidFill>
                  <a:schemeClr val="bg1"/>
                </a:solidFill>
                <a:latin typeface="Cambria" panose="02040503050406030204" pitchFamily="18" charset="0"/>
                <a:ea typeface="Cambria" panose="02040503050406030204" pitchFamily="18" charset="0"/>
              </a:defRPr>
            </a:lvl4pPr>
            <a:lvl5pPr>
              <a:defRPr sz="1800">
                <a:solidFill>
                  <a:schemeClr val="bg1"/>
                </a:solidFill>
                <a:latin typeface="Cambria" panose="02040503050406030204" pitchFamily="18" charset="0"/>
                <a:ea typeface="Cambria" panose="02040503050406030204" pitchFamily="18" charset="0"/>
              </a:defRPr>
            </a:lvl5pPr>
          </a:lstStyle>
          <a:p>
            <a:pPr lvl="0"/>
            <a:r>
              <a:rPr lang="en-US"/>
              <a:t>Edit Master text</a:t>
            </a:r>
            <a:endParaRPr lang="en-IN"/>
          </a:p>
        </p:txBody>
      </p:sp>
    </p:spTree>
    <p:extLst>
      <p:ext uri="{BB962C8B-B14F-4D97-AF65-F5344CB8AC3E}">
        <p14:creationId xmlns:p14="http://schemas.microsoft.com/office/powerpoint/2010/main" val="36589364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ubject Slide">
    <p:bg>
      <p:bgPr>
        <a:solidFill>
          <a:schemeClr val="bg1"/>
        </a:solidFill>
        <a:effectLst/>
      </p:bgPr>
    </p:bg>
    <p:spTree>
      <p:nvGrpSpPr>
        <p:cNvPr id="1" name=""/>
        <p:cNvGrpSpPr/>
        <p:nvPr/>
      </p:nvGrpSpPr>
      <p:grpSpPr>
        <a:xfrm>
          <a:off x="0" y="0"/>
          <a:ext cx="0" cy="0"/>
          <a:chOff x="0" y="0"/>
          <a:chExt cx="0" cy="0"/>
        </a:xfrm>
      </p:grpSpPr>
      <p:sp>
        <p:nvSpPr>
          <p:cNvPr id="10" name="Freeform 20"/>
          <p:cNvSpPr>
            <a:spLocks noChangeAspect="1"/>
          </p:cNvSpPr>
          <p:nvPr userDrawn="1"/>
        </p:nvSpPr>
        <p:spPr bwMode="gray">
          <a:xfrm>
            <a:off x="0" y="0"/>
            <a:ext cx="11041039" cy="957446"/>
          </a:xfrm>
          <a:custGeom>
            <a:avLst/>
            <a:gdLst/>
            <a:ahLst/>
            <a:cxnLst>
              <a:cxn ang="0">
                <a:pos x="0" y="0"/>
              </a:cxn>
              <a:cxn ang="0">
                <a:pos x="0" y="1729"/>
              </a:cxn>
              <a:cxn ang="0">
                <a:pos x="18422" y="1729"/>
              </a:cxn>
              <a:cxn ang="0">
                <a:pos x="18935" y="0"/>
              </a:cxn>
              <a:cxn ang="0">
                <a:pos x="0" y="0"/>
              </a:cxn>
            </a:cxnLst>
            <a:rect l="0" t="0" r="r" b="b"/>
            <a:pathLst>
              <a:path w="18935" h="1729">
                <a:moveTo>
                  <a:pt x="0" y="0"/>
                </a:moveTo>
                <a:lnTo>
                  <a:pt x="0" y="1729"/>
                </a:lnTo>
                <a:lnTo>
                  <a:pt x="18422" y="1729"/>
                </a:lnTo>
                <a:lnTo>
                  <a:pt x="18935" y="0"/>
                </a:lnTo>
                <a:lnTo>
                  <a:pt x="0" y="0"/>
                </a:lnTo>
                <a:close/>
              </a:path>
            </a:pathLst>
          </a:custGeom>
          <a:solidFill>
            <a:srgbClr val="00327D"/>
          </a:solidFill>
          <a:ln w="9525" cap="flat" cmpd="sng">
            <a:noFill/>
            <a:prstDash val="solid"/>
            <a:round/>
            <a:headEnd type="none" w="med" len="med"/>
            <a:tailEnd type="none" w="med" len="med"/>
          </a:ln>
          <a:effectLst/>
        </p:spPr>
        <p:txBody>
          <a:bodyPr lIns="107287" tIns="53643" rIns="107287" bIns="53643"/>
          <a:lstStyle/>
          <a:p>
            <a:pPr marL="0" algn="l" defTabSz="1072866" rtl="0" eaLnBrk="1" fontAlgn="base" latinLnBrk="0" hangingPunct="1">
              <a:spcBef>
                <a:spcPct val="50000"/>
              </a:spcBef>
              <a:spcAft>
                <a:spcPct val="0"/>
              </a:spcAft>
              <a:defRPr/>
            </a:pPr>
            <a:endParaRPr lang="en-GB" sz="2100" kern="1200">
              <a:solidFill>
                <a:srgbClr val="002E8A"/>
              </a:solidFill>
              <a:latin typeface="+mn-lt"/>
              <a:ea typeface="+mn-ea"/>
              <a:cs typeface="+mn-cs"/>
            </a:endParaRPr>
          </a:p>
        </p:txBody>
      </p:sp>
      <p:sp>
        <p:nvSpPr>
          <p:cNvPr id="16" name="Text Placeholder 15"/>
          <p:cNvSpPr>
            <a:spLocks noGrp="1"/>
          </p:cNvSpPr>
          <p:nvPr>
            <p:ph type="body" sz="quarter" idx="14"/>
          </p:nvPr>
        </p:nvSpPr>
        <p:spPr>
          <a:xfrm>
            <a:off x="327025" y="150813"/>
            <a:ext cx="8407400" cy="585787"/>
          </a:xfrm>
        </p:spPr>
        <p:txBody>
          <a:bodyPr>
            <a:noAutofit/>
          </a:bodyPr>
          <a:lstStyle>
            <a:lvl1pPr marL="0" indent="0">
              <a:buNone/>
              <a:defRPr sz="3600">
                <a:solidFill>
                  <a:schemeClr val="bg1"/>
                </a:solidFill>
                <a:latin typeface="Cambria" panose="02040503050406030204" pitchFamily="18" charset="0"/>
                <a:ea typeface="Cambria" panose="02040503050406030204" pitchFamily="18" charset="0"/>
              </a:defRPr>
            </a:lvl1pPr>
            <a:lvl2pPr>
              <a:defRPr>
                <a:solidFill>
                  <a:schemeClr val="bg1"/>
                </a:solidFill>
                <a:latin typeface="Cambria" panose="02040503050406030204" pitchFamily="18" charset="0"/>
                <a:ea typeface="Cambria" panose="02040503050406030204" pitchFamily="18" charset="0"/>
              </a:defRPr>
            </a:lvl2pPr>
            <a:lvl3pPr>
              <a:defRPr>
                <a:solidFill>
                  <a:schemeClr val="bg1"/>
                </a:solidFill>
                <a:latin typeface="Cambria" panose="02040503050406030204" pitchFamily="18" charset="0"/>
                <a:ea typeface="Cambria" panose="02040503050406030204" pitchFamily="18" charset="0"/>
              </a:defRPr>
            </a:lvl3pPr>
            <a:lvl4pPr>
              <a:defRPr>
                <a:solidFill>
                  <a:schemeClr val="bg1"/>
                </a:solidFill>
                <a:latin typeface="Cambria" panose="02040503050406030204" pitchFamily="18" charset="0"/>
                <a:ea typeface="Cambria" panose="02040503050406030204" pitchFamily="18" charset="0"/>
              </a:defRPr>
            </a:lvl4pPr>
            <a:lvl5pPr>
              <a:defRPr>
                <a:solidFill>
                  <a:schemeClr val="bg1"/>
                </a:solidFill>
                <a:latin typeface="Cambria" panose="02040503050406030204" pitchFamily="18" charset="0"/>
                <a:ea typeface="Cambria" panose="02040503050406030204" pitchFamily="18" charset="0"/>
              </a:defRPr>
            </a:lvl5pPr>
          </a:lstStyle>
          <a:p>
            <a:pPr lvl="0"/>
            <a:r>
              <a:rPr lang="en-US"/>
              <a:t>Edit Master text styles</a:t>
            </a:r>
          </a:p>
        </p:txBody>
      </p:sp>
      <p:sp>
        <p:nvSpPr>
          <p:cNvPr id="8" name="Rectangle 7"/>
          <p:cNvSpPr/>
          <p:nvPr userDrawn="1"/>
        </p:nvSpPr>
        <p:spPr>
          <a:xfrm>
            <a:off x="12027876" y="0"/>
            <a:ext cx="164123" cy="6858000"/>
          </a:xfrm>
          <a:prstGeom prst="rect">
            <a:avLst/>
          </a:prstGeom>
          <a:solidFill>
            <a:srgbClr val="00327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Text Placeholder 2"/>
          <p:cNvSpPr>
            <a:spLocks noGrp="1"/>
          </p:cNvSpPr>
          <p:nvPr>
            <p:ph type="body" sz="quarter" idx="15"/>
          </p:nvPr>
        </p:nvSpPr>
        <p:spPr>
          <a:xfrm>
            <a:off x="327024" y="1108259"/>
            <a:ext cx="11650331" cy="5749741"/>
          </a:xfrm>
        </p:spPr>
        <p:txBody>
          <a:bodyPr>
            <a:normAutofit/>
          </a:bodyPr>
          <a:lstStyle>
            <a:lvl1pPr>
              <a:defRPr sz="2000">
                <a:latin typeface="Cambria" panose="02040503050406030204" pitchFamily="18" charset="0"/>
                <a:ea typeface="Cambria" panose="02040503050406030204" pitchFamily="18" charset="0"/>
              </a:defRPr>
            </a:lvl1pPr>
            <a:lvl2pPr>
              <a:defRPr sz="2000">
                <a:latin typeface="Cambria" panose="02040503050406030204" pitchFamily="18" charset="0"/>
                <a:ea typeface="Cambria" panose="02040503050406030204" pitchFamily="18" charset="0"/>
              </a:defRPr>
            </a:lvl2pPr>
            <a:lvl3pPr>
              <a:defRPr sz="2000">
                <a:latin typeface="Cambria" panose="02040503050406030204" pitchFamily="18" charset="0"/>
                <a:ea typeface="Cambria" panose="02040503050406030204" pitchFamily="18" charset="0"/>
              </a:defRPr>
            </a:lvl3pPr>
            <a:lvl4pPr>
              <a:defRPr sz="2000">
                <a:latin typeface="Cambria" panose="02040503050406030204" pitchFamily="18" charset="0"/>
                <a:ea typeface="Cambria" panose="02040503050406030204" pitchFamily="18" charset="0"/>
              </a:defRPr>
            </a:lvl4pPr>
            <a:lvl5pPr>
              <a:defRPr sz="2000">
                <a:latin typeface="Cambria" panose="02040503050406030204" pitchFamily="18" charset="0"/>
                <a:ea typeface="Cambria" panose="020405030504060302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ysClr val="windowText" lastClr="000000"/>
                </a:solidFill>
              </a:defRPr>
            </a:lvl1pPr>
          </a:lstStyle>
          <a:p>
            <a:fld id="{C37E4FB1-AD43-40BE-A2D5-51E31E25039B}" type="slidenum">
              <a:rPr lang="en-IN" smtClean="0"/>
              <a:pPr/>
              <a:t>‹#›</a:t>
            </a:fld>
            <a:endParaRPr lang="en-IN"/>
          </a:p>
        </p:txBody>
      </p:sp>
    </p:spTree>
    <p:extLst>
      <p:ext uri="{BB962C8B-B14F-4D97-AF65-F5344CB8AC3E}">
        <p14:creationId xmlns:p14="http://schemas.microsoft.com/office/powerpoint/2010/main" val="3739812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29CF3-7401-448F-B8AD-4340AAD1F94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5D2B135-D9CC-4011-8340-4B6045BB59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58F8004-A731-42B3-A2D0-B890A0E200F7}"/>
              </a:ext>
            </a:extLst>
          </p:cNvPr>
          <p:cNvSpPr>
            <a:spLocks noGrp="1"/>
          </p:cNvSpPr>
          <p:nvPr>
            <p:ph type="dt" sz="half" idx="10"/>
          </p:nvPr>
        </p:nvSpPr>
        <p:spPr/>
        <p:txBody>
          <a:bodyPr/>
          <a:lstStyle/>
          <a:p>
            <a:endParaRPr lang="en-IN"/>
          </a:p>
        </p:txBody>
      </p:sp>
      <p:sp>
        <p:nvSpPr>
          <p:cNvPr id="5" name="Footer Placeholder 4">
            <a:extLst>
              <a:ext uri="{FF2B5EF4-FFF2-40B4-BE49-F238E27FC236}">
                <a16:creationId xmlns:a16="http://schemas.microsoft.com/office/drawing/2014/main" id="{8C7B43B8-C095-46FC-817A-2318CD14970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218DDC3-73EB-424C-A52A-DFD57BBB1908}"/>
              </a:ext>
            </a:extLst>
          </p:cNvPr>
          <p:cNvSpPr>
            <a:spLocks noGrp="1"/>
          </p:cNvSpPr>
          <p:nvPr>
            <p:ph type="sldNum" sz="quarter" idx="12"/>
          </p:nvPr>
        </p:nvSpPr>
        <p:spPr/>
        <p:txBody>
          <a:bodyPr/>
          <a:lstStyle/>
          <a:p>
            <a:fld id="{2B2B573D-BFF1-4C13-8E99-FF986CF431E8}" type="slidenum">
              <a:rPr lang="en-IN" smtClean="0"/>
              <a:t>‹#›</a:t>
            </a:fld>
            <a:endParaRPr lang="en-IN"/>
          </a:p>
        </p:txBody>
      </p:sp>
    </p:spTree>
    <p:extLst>
      <p:ext uri="{BB962C8B-B14F-4D97-AF65-F5344CB8AC3E}">
        <p14:creationId xmlns:p14="http://schemas.microsoft.com/office/powerpoint/2010/main" val="809196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E582E-9DB5-43C2-8003-995374DE6F3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0A5D87CF-FADF-4109-A2C7-4EA580E385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B36460-D5CC-4C42-9834-E25C46AEFC3A}"/>
              </a:ext>
            </a:extLst>
          </p:cNvPr>
          <p:cNvSpPr>
            <a:spLocks noGrp="1"/>
          </p:cNvSpPr>
          <p:nvPr>
            <p:ph type="dt" sz="half" idx="10"/>
          </p:nvPr>
        </p:nvSpPr>
        <p:spPr/>
        <p:txBody>
          <a:bodyPr/>
          <a:lstStyle/>
          <a:p>
            <a:endParaRPr lang="en-IN"/>
          </a:p>
        </p:txBody>
      </p:sp>
      <p:sp>
        <p:nvSpPr>
          <p:cNvPr id="5" name="Footer Placeholder 4">
            <a:extLst>
              <a:ext uri="{FF2B5EF4-FFF2-40B4-BE49-F238E27FC236}">
                <a16:creationId xmlns:a16="http://schemas.microsoft.com/office/drawing/2014/main" id="{35052D68-9530-44ED-9B62-8B8D72496A3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1253816-A4F6-4449-81E4-132AEF8E1A6C}"/>
              </a:ext>
            </a:extLst>
          </p:cNvPr>
          <p:cNvSpPr>
            <a:spLocks noGrp="1"/>
          </p:cNvSpPr>
          <p:nvPr>
            <p:ph type="sldNum" sz="quarter" idx="12"/>
          </p:nvPr>
        </p:nvSpPr>
        <p:spPr/>
        <p:txBody>
          <a:bodyPr/>
          <a:lstStyle/>
          <a:p>
            <a:fld id="{2B2B573D-BFF1-4C13-8E99-FF986CF431E8}" type="slidenum">
              <a:rPr lang="en-IN" smtClean="0"/>
              <a:t>‹#›</a:t>
            </a:fld>
            <a:endParaRPr lang="en-IN"/>
          </a:p>
        </p:txBody>
      </p:sp>
    </p:spTree>
    <p:extLst>
      <p:ext uri="{BB962C8B-B14F-4D97-AF65-F5344CB8AC3E}">
        <p14:creationId xmlns:p14="http://schemas.microsoft.com/office/powerpoint/2010/main" val="1931618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EE42F-C0AA-4625-B32D-A782FC754F7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53E8838-B066-4733-B427-2469AFC59BD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1994557F-EFBA-46A2-B5DF-DC53FF1B3D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CF0ECABC-568F-42C7-819F-C479721CD8BC}"/>
              </a:ext>
            </a:extLst>
          </p:cNvPr>
          <p:cNvSpPr>
            <a:spLocks noGrp="1"/>
          </p:cNvSpPr>
          <p:nvPr>
            <p:ph type="dt" sz="half" idx="10"/>
          </p:nvPr>
        </p:nvSpPr>
        <p:spPr/>
        <p:txBody>
          <a:bodyPr/>
          <a:lstStyle/>
          <a:p>
            <a:endParaRPr lang="en-IN"/>
          </a:p>
        </p:txBody>
      </p:sp>
      <p:sp>
        <p:nvSpPr>
          <p:cNvPr id="6" name="Footer Placeholder 5">
            <a:extLst>
              <a:ext uri="{FF2B5EF4-FFF2-40B4-BE49-F238E27FC236}">
                <a16:creationId xmlns:a16="http://schemas.microsoft.com/office/drawing/2014/main" id="{CC8A1970-DCA4-4BBF-9793-57D0D5E0FBD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0AD8CB6-FC87-4A99-8982-9454AB46CDF3}"/>
              </a:ext>
            </a:extLst>
          </p:cNvPr>
          <p:cNvSpPr>
            <a:spLocks noGrp="1"/>
          </p:cNvSpPr>
          <p:nvPr>
            <p:ph type="sldNum" sz="quarter" idx="12"/>
          </p:nvPr>
        </p:nvSpPr>
        <p:spPr/>
        <p:txBody>
          <a:bodyPr/>
          <a:lstStyle/>
          <a:p>
            <a:fld id="{2B2B573D-BFF1-4C13-8E99-FF986CF431E8}" type="slidenum">
              <a:rPr lang="en-IN" smtClean="0"/>
              <a:t>‹#›</a:t>
            </a:fld>
            <a:endParaRPr lang="en-IN"/>
          </a:p>
        </p:txBody>
      </p:sp>
    </p:spTree>
    <p:extLst>
      <p:ext uri="{BB962C8B-B14F-4D97-AF65-F5344CB8AC3E}">
        <p14:creationId xmlns:p14="http://schemas.microsoft.com/office/powerpoint/2010/main" val="1835937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55D0F-FBFE-4BA8-BDF9-4BE24C0A087D}"/>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C66850E-1CF4-4154-962E-3B4C95A887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2EC44F-9301-4001-80E3-CB13A3E5DF3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DCBC17A8-3C34-43BF-87A8-E09941BE16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C7767CF-6D74-46F3-A50E-01574B5A3CA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1DDC8620-55BC-4716-A38A-2022E9F14746}"/>
              </a:ext>
            </a:extLst>
          </p:cNvPr>
          <p:cNvSpPr>
            <a:spLocks noGrp="1"/>
          </p:cNvSpPr>
          <p:nvPr>
            <p:ph type="dt" sz="half" idx="10"/>
          </p:nvPr>
        </p:nvSpPr>
        <p:spPr/>
        <p:txBody>
          <a:bodyPr/>
          <a:lstStyle/>
          <a:p>
            <a:endParaRPr lang="en-IN"/>
          </a:p>
        </p:txBody>
      </p:sp>
      <p:sp>
        <p:nvSpPr>
          <p:cNvPr id="8" name="Footer Placeholder 7">
            <a:extLst>
              <a:ext uri="{FF2B5EF4-FFF2-40B4-BE49-F238E27FC236}">
                <a16:creationId xmlns:a16="http://schemas.microsoft.com/office/drawing/2014/main" id="{5E8DA2F4-5C70-490B-845F-8C482D51E77B}"/>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61289C5F-BC6D-4524-A3AC-A25613F8502A}"/>
              </a:ext>
            </a:extLst>
          </p:cNvPr>
          <p:cNvSpPr>
            <a:spLocks noGrp="1"/>
          </p:cNvSpPr>
          <p:nvPr>
            <p:ph type="sldNum" sz="quarter" idx="12"/>
          </p:nvPr>
        </p:nvSpPr>
        <p:spPr/>
        <p:txBody>
          <a:bodyPr/>
          <a:lstStyle/>
          <a:p>
            <a:fld id="{2B2B573D-BFF1-4C13-8E99-FF986CF431E8}" type="slidenum">
              <a:rPr lang="en-IN" smtClean="0"/>
              <a:t>‹#›</a:t>
            </a:fld>
            <a:endParaRPr lang="en-IN"/>
          </a:p>
        </p:txBody>
      </p:sp>
    </p:spTree>
    <p:extLst>
      <p:ext uri="{BB962C8B-B14F-4D97-AF65-F5344CB8AC3E}">
        <p14:creationId xmlns:p14="http://schemas.microsoft.com/office/powerpoint/2010/main" val="3891274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EAECB-AB36-426F-9AE5-B169FB1ABA4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2AE9CF4B-B0C0-4F2A-8EE0-8171109F4EC4}"/>
              </a:ext>
            </a:extLst>
          </p:cNvPr>
          <p:cNvSpPr>
            <a:spLocks noGrp="1"/>
          </p:cNvSpPr>
          <p:nvPr>
            <p:ph type="dt" sz="half" idx="10"/>
          </p:nvPr>
        </p:nvSpPr>
        <p:spPr/>
        <p:txBody>
          <a:bodyPr/>
          <a:lstStyle/>
          <a:p>
            <a:endParaRPr lang="en-IN"/>
          </a:p>
        </p:txBody>
      </p:sp>
      <p:sp>
        <p:nvSpPr>
          <p:cNvPr id="4" name="Footer Placeholder 3">
            <a:extLst>
              <a:ext uri="{FF2B5EF4-FFF2-40B4-BE49-F238E27FC236}">
                <a16:creationId xmlns:a16="http://schemas.microsoft.com/office/drawing/2014/main" id="{4F50F205-EEDF-4A1D-8EBC-7F51090D4F6F}"/>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7AA9356B-0946-4525-8A05-747CA4165507}"/>
              </a:ext>
            </a:extLst>
          </p:cNvPr>
          <p:cNvSpPr>
            <a:spLocks noGrp="1"/>
          </p:cNvSpPr>
          <p:nvPr>
            <p:ph type="sldNum" sz="quarter" idx="12"/>
          </p:nvPr>
        </p:nvSpPr>
        <p:spPr/>
        <p:txBody>
          <a:bodyPr/>
          <a:lstStyle/>
          <a:p>
            <a:fld id="{2B2B573D-BFF1-4C13-8E99-FF986CF431E8}" type="slidenum">
              <a:rPr lang="en-IN" smtClean="0"/>
              <a:t>‹#›</a:t>
            </a:fld>
            <a:endParaRPr lang="en-IN"/>
          </a:p>
        </p:txBody>
      </p:sp>
    </p:spTree>
    <p:extLst>
      <p:ext uri="{BB962C8B-B14F-4D97-AF65-F5344CB8AC3E}">
        <p14:creationId xmlns:p14="http://schemas.microsoft.com/office/powerpoint/2010/main" val="2156141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6B9338-597F-4736-AD85-1ED4246E97AE}"/>
              </a:ext>
            </a:extLst>
          </p:cNvPr>
          <p:cNvSpPr>
            <a:spLocks noGrp="1"/>
          </p:cNvSpPr>
          <p:nvPr>
            <p:ph type="dt" sz="half" idx="10"/>
          </p:nvPr>
        </p:nvSpPr>
        <p:spPr/>
        <p:txBody>
          <a:bodyPr/>
          <a:lstStyle/>
          <a:p>
            <a:endParaRPr lang="en-IN"/>
          </a:p>
        </p:txBody>
      </p:sp>
      <p:sp>
        <p:nvSpPr>
          <p:cNvPr id="3" name="Footer Placeholder 2">
            <a:extLst>
              <a:ext uri="{FF2B5EF4-FFF2-40B4-BE49-F238E27FC236}">
                <a16:creationId xmlns:a16="http://schemas.microsoft.com/office/drawing/2014/main" id="{9406D2BC-C492-4507-9FC4-A72B3A575BB2}"/>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9D4EA00D-A873-478D-B0B9-51229927B1BA}"/>
              </a:ext>
            </a:extLst>
          </p:cNvPr>
          <p:cNvSpPr>
            <a:spLocks noGrp="1"/>
          </p:cNvSpPr>
          <p:nvPr>
            <p:ph type="sldNum" sz="quarter" idx="12"/>
          </p:nvPr>
        </p:nvSpPr>
        <p:spPr/>
        <p:txBody>
          <a:bodyPr/>
          <a:lstStyle/>
          <a:p>
            <a:fld id="{2B2B573D-BFF1-4C13-8E99-FF986CF431E8}" type="slidenum">
              <a:rPr lang="en-IN" smtClean="0"/>
              <a:t>‹#›</a:t>
            </a:fld>
            <a:endParaRPr lang="en-IN"/>
          </a:p>
        </p:txBody>
      </p:sp>
    </p:spTree>
    <p:extLst>
      <p:ext uri="{BB962C8B-B14F-4D97-AF65-F5344CB8AC3E}">
        <p14:creationId xmlns:p14="http://schemas.microsoft.com/office/powerpoint/2010/main" val="2702126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5F3A8-71A3-458A-B741-02850CB4B2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252E5D3F-A05B-410C-9102-2955C8FAB3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C7107E0-1578-427C-89E1-5AA93341FC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21E30D-F528-44C0-88AE-9A2DC08CB812}"/>
              </a:ext>
            </a:extLst>
          </p:cNvPr>
          <p:cNvSpPr>
            <a:spLocks noGrp="1"/>
          </p:cNvSpPr>
          <p:nvPr>
            <p:ph type="dt" sz="half" idx="10"/>
          </p:nvPr>
        </p:nvSpPr>
        <p:spPr/>
        <p:txBody>
          <a:bodyPr/>
          <a:lstStyle/>
          <a:p>
            <a:endParaRPr lang="en-IN"/>
          </a:p>
        </p:txBody>
      </p:sp>
      <p:sp>
        <p:nvSpPr>
          <p:cNvPr id="6" name="Footer Placeholder 5">
            <a:extLst>
              <a:ext uri="{FF2B5EF4-FFF2-40B4-BE49-F238E27FC236}">
                <a16:creationId xmlns:a16="http://schemas.microsoft.com/office/drawing/2014/main" id="{41528D75-BDEB-438C-80F6-F7AE2036EF2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CBB7DE0-1E27-4E89-BB10-41D1EBDBF824}"/>
              </a:ext>
            </a:extLst>
          </p:cNvPr>
          <p:cNvSpPr>
            <a:spLocks noGrp="1"/>
          </p:cNvSpPr>
          <p:nvPr>
            <p:ph type="sldNum" sz="quarter" idx="12"/>
          </p:nvPr>
        </p:nvSpPr>
        <p:spPr/>
        <p:txBody>
          <a:bodyPr/>
          <a:lstStyle/>
          <a:p>
            <a:fld id="{2B2B573D-BFF1-4C13-8E99-FF986CF431E8}" type="slidenum">
              <a:rPr lang="en-IN" smtClean="0"/>
              <a:t>‹#›</a:t>
            </a:fld>
            <a:endParaRPr lang="en-IN"/>
          </a:p>
        </p:txBody>
      </p:sp>
    </p:spTree>
    <p:extLst>
      <p:ext uri="{BB962C8B-B14F-4D97-AF65-F5344CB8AC3E}">
        <p14:creationId xmlns:p14="http://schemas.microsoft.com/office/powerpoint/2010/main" val="1429799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9EC02-EAA1-46D6-B9AA-A9DB86DFB9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6AD016D7-502D-499C-9301-601516619C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B93F97D2-F7B7-44C8-BAF5-70B1348D4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8C1386-6738-4694-B3BC-A24A437C413D}"/>
              </a:ext>
            </a:extLst>
          </p:cNvPr>
          <p:cNvSpPr>
            <a:spLocks noGrp="1"/>
          </p:cNvSpPr>
          <p:nvPr>
            <p:ph type="dt" sz="half" idx="10"/>
          </p:nvPr>
        </p:nvSpPr>
        <p:spPr/>
        <p:txBody>
          <a:bodyPr/>
          <a:lstStyle/>
          <a:p>
            <a:endParaRPr lang="en-IN"/>
          </a:p>
        </p:txBody>
      </p:sp>
      <p:sp>
        <p:nvSpPr>
          <p:cNvPr id="6" name="Footer Placeholder 5">
            <a:extLst>
              <a:ext uri="{FF2B5EF4-FFF2-40B4-BE49-F238E27FC236}">
                <a16:creationId xmlns:a16="http://schemas.microsoft.com/office/drawing/2014/main" id="{FCF084EF-22BF-4FAF-AC09-85639206939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A4547F3-5A39-490E-A46E-78003F769FFF}"/>
              </a:ext>
            </a:extLst>
          </p:cNvPr>
          <p:cNvSpPr>
            <a:spLocks noGrp="1"/>
          </p:cNvSpPr>
          <p:nvPr>
            <p:ph type="sldNum" sz="quarter" idx="12"/>
          </p:nvPr>
        </p:nvSpPr>
        <p:spPr/>
        <p:txBody>
          <a:bodyPr/>
          <a:lstStyle/>
          <a:p>
            <a:fld id="{2B2B573D-BFF1-4C13-8E99-FF986CF431E8}" type="slidenum">
              <a:rPr lang="en-IN" smtClean="0"/>
              <a:t>‹#›</a:t>
            </a:fld>
            <a:endParaRPr lang="en-IN"/>
          </a:p>
        </p:txBody>
      </p:sp>
    </p:spTree>
    <p:extLst>
      <p:ext uri="{BB962C8B-B14F-4D97-AF65-F5344CB8AC3E}">
        <p14:creationId xmlns:p14="http://schemas.microsoft.com/office/powerpoint/2010/main" val="1868248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13E80B-9067-4045-AE9F-1C0194BABF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CA273AE-A207-4978-84F4-4E096AA6273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04B6865-CA00-41DC-A955-EFF6F6921B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IN"/>
          </a:p>
        </p:txBody>
      </p:sp>
      <p:sp>
        <p:nvSpPr>
          <p:cNvPr id="5" name="Footer Placeholder 4">
            <a:extLst>
              <a:ext uri="{FF2B5EF4-FFF2-40B4-BE49-F238E27FC236}">
                <a16:creationId xmlns:a16="http://schemas.microsoft.com/office/drawing/2014/main" id="{082B42C1-D41D-4964-B4B8-7E64777554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51FAEA14-4885-4F52-89A8-07A44E8BE4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2B573D-BFF1-4C13-8E99-FF986CF431E8}" type="slidenum">
              <a:rPr lang="en-IN" smtClean="0"/>
              <a:t>‹#›</a:t>
            </a:fld>
            <a:endParaRPr lang="en-IN"/>
          </a:p>
        </p:txBody>
      </p:sp>
    </p:spTree>
    <p:extLst>
      <p:ext uri="{BB962C8B-B14F-4D97-AF65-F5344CB8AC3E}">
        <p14:creationId xmlns:p14="http://schemas.microsoft.com/office/powerpoint/2010/main" val="4130297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a:xfrm>
            <a:off x="-272399" y="1952775"/>
            <a:ext cx="6129171" cy="792163"/>
          </a:xfrm>
        </p:spPr>
        <p:txBody>
          <a:bodyPr/>
          <a:lstStyle/>
          <a:p>
            <a:r>
              <a:rPr lang="en-US" sz="2800" dirty="0"/>
              <a:t>Demystifying GST Investigations: </a:t>
            </a:r>
          </a:p>
          <a:p>
            <a:r>
              <a:rPr lang="en-US" sz="2800" dirty="0"/>
              <a:t> From Inspection to </a:t>
            </a:r>
          </a:p>
          <a:p>
            <a:r>
              <a:rPr lang="en-US" sz="2800" dirty="0"/>
              <a:t>Assessment</a:t>
            </a:r>
            <a:endParaRPr lang="en-IN" sz="2800" dirty="0"/>
          </a:p>
          <a:p>
            <a:endParaRPr lang="en-IN" sz="2800" dirty="0"/>
          </a:p>
          <a:p>
            <a:r>
              <a:rPr lang="en-IN" sz="2800" dirty="0"/>
              <a:t>CA Sudhir V S</a:t>
            </a:r>
          </a:p>
        </p:txBody>
      </p:sp>
      <p:sp>
        <p:nvSpPr>
          <p:cNvPr id="8" name="Text Placeholder 1"/>
          <p:cNvSpPr>
            <a:spLocks noGrp="1"/>
          </p:cNvSpPr>
          <p:nvPr>
            <p:ph type="body" sz="quarter" idx="15"/>
          </p:nvPr>
        </p:nvSpPr>
        <p:spPr>
          <a:xfrm>
            <a:off x="815355" y="6452473"/>
            <a:ext cx="1544387" cy="368300"/>
          </a:xfrm>
        </p:spPr>
        <p:txBody>
          <a:bodyPr/>
          <a:lstStyle/>
          <a:p>
            <a:pPr marL="0" indent="0">
              <a:buNone/>
            </a:pPr>
            <a:r>
              <a:rPr lang="en-IN"/>
              <a:t>16/07/20199</a:t>
            </a:r>
          </a:p>
        </p:txBody>
      </p:sp>
      <p:pic>
        <p:nvPicPr>
          <p:cNvPr id="5" name="Picture 2" descr="Warranty Issues Keeping Belgaum Distributors Up At Night-DQWeek">
            <a:extLst>
              <a:ext uri="{FF2B5EF4-FFF2-40B4-BE49-F238E27FC236}">
                <a16:creationId xmlns:a16="http://schemas.microsoft.com/office/drawing/2014/main" id="{1FC1A433-6A65-4A93-B8A2-CCF712F906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3183" y="790155"/>
            <a:ext cx="5165378" cy="5262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09605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27024" y="150813"/>
            <a:ext cx="9940925" cy="585787"/>
          </a:xfrm>
        </p:spPr>
        <p:txBody>
          <a:bodyPr/>
          <a:lstStyle/>
          <a:p>
            <a:r>
              <a:rPr lang="en-IN" sz="3200" dirty="0"/>
              <a:t>Dealing with enquiries – General practice</a:t>
            </a:r>
          </a:p>
        </p:txBody>
      </p:sp>
      <p:sp>
        <p:nvSpPr>
          <p:cNvPr id="15" name="Text Placeholder 14">
            <a:extLst>
              <a:ext uri="{FF2B5EF4-FFF2-40B4-BE49-F238E27FC236}">
                <a16:creationId xmlns:a16="http://schemas.microsoft.com/office/drawing/2014/main" id="{A52C90AE-DF7E-455B-921F-B2155463F159}"/>
              </a:ext>
            </a:extLst>
          </p:cNvPr>
          <p:cNvSpPr>
            <a:spLocks noGrp="1"/>
          </p:cNvSpPr>
          <p:nvPr>
            <p:ph type="body" sz="quarter" idx="15"/>
          </p:nvPr>
        </p:nvSpPr>
        <p:spPr>
          <a:xfrm>
            <a:off x="270834" y="1108259"/>
            <a:ext cx="11921166" cy="5749741"/>
          </a:xfrm>
        </p:spPr>
        <p:txBody>
          <a:bodyPr>
            <a:noAutofit/>
          </a:bodyPr>
          <a:lstStyle/>
          <a:p>
            <a:pPr algn="just">
              <a:lnSpc>
                <a:spcPct val="150000"/>
              </a:lnSpc>
            </a:pPr>
            <a:endParaRPr lang="en-US" sz="2500"/>
          </a:p>
          <a:p>
            <a:pPr algn="just">
              <a:lnSpc>
                <a:spcPct val="150000"/>
              </a:lnSpc>
            </a:pPr>
            <a:endParaRPr lang="en-US" sz="2500"/>
          </a:p>
        </p:txBody>
      </p:sp>
      <p:sp>
        <p:nvSpPr>
          <p:cNvPr id="4" name="Slide Number Placeholder 3"/>
          <p:cNvSpPr>
            <a:spLocks noGrp="1"/>
          </p:cNvSpPr>
          <p:nvPr>
            <p:ph type="sldNum" sz="quarter" idx="4"/>
          </p:nvPr>
        </p:nvSpPr>
        <p:spPr/>
        <p:txBody>
          <a:bodyPr/>
          <a:lstStyle/>
          <a:p>
            <a:fld id="{C37E4FB1-AD43-40BE-A2D5-51E31E25039B}" type="slidenum">
              <a:rPr lang="en-IN" smtClean="0">
                <a:latin typeface="Cambria" panose="02040503050406030204" pitchFamily="18" charset="0"/>
                <a:ea typeface="Cambria" panose="02040503050406030204" pitchFamily="18" charset="0"/>
              </a:rPr>
              <a:pPr/>
              <a:t>10</a:t>
            </a:fld>
            <a:endParaRPr lang="en-IN">
              <a:latin typeface="Cambria" panose="02040503050406030204" pitchFamily="18" charset="0"/>
              <a:ea typeface="Cambria" panose="02040503050406030204" pitchFamily="18" charset="0"/>
            </a:endParaRPr>
          </a:p>
        </p:txBody>
      </p:sp>
      <p:sp>
        <p:nvSpPr>
          <p:cNvPr id="6" name="Text Placeholder 2">
            <a:extLst>
              <a:ext uri="{FF2B5EF4-FFF2-40B4-BE49-F238E27FC236}">
                <a16:creationId xmlns:a16="http://schemas.microsoft.com/office/drawing/2014/main" id="{430B3B13-FFD4-4C1B-9D4B-1364B3834ABE}"/>
              </a:ext>
            </a:extLst>
          </p:cNvPr>
          <p:cNvSpPr txBox="1">
            <a:spLocks/>
          </p:cNvSpPr>
          <p:nvPr/>
        </p:nvSpPr>
        <p:spPr>
          <a:xfrm>
            <a:off x="165099" y="1155884"/>
            <a:ext cx="11650331" cy="574974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buFont typeface="Wingdings" panose="05000000000000000000" pitchFamily="2" charset="2"/>
              <a:buChar char="Ø"/>
            </a:pPr>
            <a:r>
              <a:rPr lang="en-IN" dirty="0"/>
              <a:t>Is it coming from official mail? – Check domain (Personal Gmail or Gov.in?) – DIN for central tax officials mandatory in case of written letter</a:t>
            </a:r>
          </a:p>
          <a:p>
            <a:pPr>
              <a:lnSpc>
                <a:spcPct val="150000"/>
              </a:lnSpc>
              <a:buFont typeface="Wingdings" panose="05000000000000000000" pitchFamily="2" charset="2"/>
              <a:buChar char="Ø"/>
            </a:pPr>
            <a:r>
              <a:rPr lang="en-IN" dirty="0"/>
              <a:t>Understand that purpose of enquiry – Source of information </a:t>
            </a:r>
          </a:p>
          <a:p>
            <a:pPr algn="just">
              <a:lnSpc>
                <a:spcPct val="150000"/>
              </a:lnSpc>
              <a:buFont typeface="Wingdings" panose="05000000000000000000" pitchFamily="2" charset="2"/>
              <a:buChar char="Ø"/>
            </a:pPr>
            <a:r>
              <a:rPr lang="en-IN" dirty="0"/>
              <a:t>If information required is clear, provide the information by Email + SP +RPAD. No oral clarifications - ask for acknowledgement- follow up with explanation provided to officer + AC/DC.</a:t>
            </a:r>
          </a:p>
          <a:p>
            <a:pPr>
              <a:lnSpc>
                <a:spcPct val="150000"/>
              </a:lnSpc>
              <a:buFont typeface="Wingdings" panose="05000000000000000000" pitchFamily="2" charset="2"/>
              <a:buChar char="Ø"/>
            </a:pPr>
            <a:r>
              <a:rPr lang="en-IN" dirty="0"/>
              <a:t>In case of oral enquiries/intimation ask for written communication</a:t>
            </a:r>
          </a:p>
          <a:p>
            <a:pPr>
              <a:lnSpc>
                <a:spcPct val="150000"/>
              </a:lnSpc>
              <a:buFont typeface="Wingdings" panose="05000000000000000000" pitchFamily="2" charset="2"/>
              <a:buChar char="Ø"/>
            </a:pPr>
            <a:r>
              <a:rPr lang="en-IN" dirty="0"/>
              <a:t>If persistent enquiry/intimation – always ask for a written letter referring the phone calls and ask for specifics</a:t>
            </a:r>
          </a:p>
          <a:p>
            <a:pPr algn="just">
              <a:lnSpc>
                <a:spcPct val="150000"/>
              </a:lnSpc>
              <a:buFont typeface="Wingdings" panose="05000000000000000000" pitchFamily="2" charset="2"/>
              <a:buChar char="Ø"/>
            </a:pPr>
            <a:r>
              <a:rPr lang="en-IN" dirty="0"/>
              <a:t>In case of physical visits – Ask for official ID- note down the details of designation, check jurisdiction, call dept number to verify if suspicious</a:t>
            </a:r>
          </a:p>
          <a:p>
            <a:endParaRPr lang="en-IN" dirty="0"/>
          </a:p>
        </p:txBody>
      </p:sp>
    </p:spTree>
    <p:extLst>
      <p:ext uri="{BB962C8B-B14F-4D97-AF65-F5344CB8AC3E}">
        <p14:creationId xmlns:p14="http://schemas.microsoft.com/office/powerpoint/2010/main" val="2315109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87348" y="136525"/>
            <a:ext cx="10198100" cy="585787"/>
          </a:xfrm>
        </p:spPr>
        <p:txBody>
          <a:bodyPr/>
          <a:lstStyle/>
          <a:p>
            <a:r>
              <a:rPr lang="en-US" sz="3200" dirty="0"/>
              <a:t>Manner of submitting documents/interaction</a:t>
            </a:r>
            <a:endParaRPr lang="en-IN" sz="3200" dirty="0"/>
          </a:p>
        </p:txBody>
      </p:sp>
      <p:sp>
        <p:nvSpPr>
          <p:cNvPr id="15" name="Text Placeholder 14">
            <a:extLst>
              <a:ext uri="{FF2B5EF4-FFF2-40B4-BE49-F238E27FC236}">
                <a16:creationId xmlns:a16="http://schemas.microsoft.com/office/drawing/2014/main" id="{A52C90AE-DF7E-455B-921F-B2155463F159}"/>
              </a:ext>
            </a:extLst>
          </p:cNvPr>
          <p:cNvSpPr>
            <a:spLocks noGrp="1"/>
          </p:cNvSpPr>
          <p:nvPr>
            <p:ph type="body" sz="quarter" idx="15"/>
          </p:nvPr>
        </p:nvSpPr>
        <p:spPr/>
        <p:txBody>
          <a:bodyPr>
            <a:noAutofit/>
          </a:bodyPr>
          <a:lstStyle/>
          <a:p>
            <a:pPr algn="just">
              <a:lnSpc>
                <a:spcPct val="150000"/>
              </a:lnSpc>
            </a:pPr>
            <a:endParaRPr lang="en-US" sz="2500"/>
          </a:p>
          <a:p>
            <a:pPr algn="just">
              <a:lnSpc>
                <a:spcPct val="150000"/>
              </a:lnSpc>
            </a:pPr>
            <a:endParaRPr lang="en-US" sz="2500"/>
          </a:p>
        </p:txBody>
      </p:sp>
      <p:sp>
        <p:nvSpPr>
          <p:cNvPr id="4" name="Slide Number Placeholder 3"/>
          <p:cNvSpPr>
            <a:spLocks noGrp="1"/>
          </p:cNvSpPr>
          <p:nvPr>
            <p:ph type="sldNum" sz="quarter" idx="4"/>
          </p:nvPr>
        </p:nvSpPr>
        <p:spPr/>
        <p:txBody>
          <a:bodyPr/>
          <a:lstStyle/>
          <a:p>
            <a:fld id="{C37E4FB1-AD43-40BE-A2D5-51E31E25039B}" type="slidenum">
              <a:rPr lang="en-IN" smtClean="0">
                <a:latin typeface="Cambria" panose="02040503050406030204" pitchFamily="18" charset="0"/>
                <a:ea typeface="Cambria" panose="02040503050406030204" pitchFamily="18" charset="0"/>
              </a:rPr>
              <a:pPr/>
              <a:t>11</a:t>
            </a:fld>
            <a:endParaRPr lang="en-IN">
              <a:latin typeface="Cambria" panose="02040503050406030204" pitchFamily="18" charset="0"/>
              <a:ea typeface="Cambria" panose="02040503050406030204" pitchFamily="18" charset="0"/>
            </a:endParaRPr>
          </a:p>
        </p:txBody>
      </p:sp>
      <p:sp>
        <p:nvSpPr>
          <p:cNvPr id="5" name="Text Placeholder 14">
            <a:extLst>
              <a:ext uri="{FF2B5EF4-FFF2-40B4-BE49-F238E27FC236}">
                <a16:creationId xmlns:a16="http://schemas.microsoft.com/office/drawing/2014/main" id="{2B5D9445-0AAB-4510-ABCB-279E2189AE12}"/>
              </a:ext>
            </a:extLst>
          </p:cNvPr>
          <p:cNvSpPr txBox="1">
            <a:spLocks/>
          </p:cNvSpPr>
          <p:nvPr/>
        </p:nvSpPr>
        <p:spPr>
          <a:xfrm>
            <a:off x="214645" y="971734"/>
            <a:ext cx="11650331" cy="5749741"/>
          </a:xfrm>
          <a:prstGeom prst="rect">
            <a:avLst/>
          </a:prstGeom>
        </p:spPr>
        <p:txBody>
          <a:bodyPr vert="horz" lIns="91440" tIns="45720" rIns="91440" bIns="45720" numCol="2"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buFont typeface="Arial" panose="020B0604020202020204" pitchFamily="34" charset="0"/>
              <a:buNone/>
            </a:pPr>
            <a:endParaRPr lang="en-IN" sz="1600"/>
          </a:p>
        </p:txBody>
      </p:sp>
      <p:sp>
        <p:nvSpPr>
          <p:cNvPr id="9" name="TextBox 8">
            <a:extLst>
              <a:ext uri="{FF2B5EF4-FFF2-40B4-BE49-F238E27FC236}">
                <a16:creationId xmlns:a16="http://schemas.microsoft.com/office/drawing/2014/main" id="{3150384A-C67D-4625-9896-8DC451F0CABC}"/>
              </a:ext>
            </a:extLst>
          </p:cNvPr>
          <p:cNvSpPr txBox="1"/>
          <p:nvPr/>
        </p:nvSpPr>
        <p:spPr>
          <a:xfrm>
            <a:off x="447674" y="1209675"/>
            <a:ext cx="10829925" cy="6608989"/>
          </a:xfrm>
          <a:prstGeom prst="rect">
            <a:avLst/>
          </a:prstGeom>
          <a:noFill/>
        </p:spPr>
        <p:txBody>
          <a:bodyPr wrap="square">
            <a:spAutoFit/>
          </a:bodyPr>
          <a:lstStyle/>
          <a:p>
            <a:pPr marL="285750" indent="-285750" algn="just">
              <a:lnSpc>
                <a:spcPct val="150000"/>
              </a:lnSpc>
              <a:spcBef>
                <a:spcPts val="0"/>
              </a:spcBef>
              <a:buFont typeface="Wingdings" panose="05000000000000000000" pitchFamily="2" charset="2"/>
              <a:buChar char="Ø"/>
            </a:pPr>
            <a:r>
              <a:rPr lang="en-US" sz="2000" b="1" dirty="0">
                <a:latin typeface="Cambria" panose="02040503050406030204" pitchFamily="18" charset="0"/>
                <a:ea typeface="Cambria" panose="02040503050406030204" pitchFamily="18" charset="0"/>
              </a:rPr>
              <a:t>Email:</a:t>
            </a:r>
            <a:r>
              <a:rPr lang="en-US" sz="2000" dirty="0">
                <a:latin typeface="Cambria" panose="02040503050406030204" pitchFamily="18" charset="0"/>
                <a:ea typeface="Cambria" panose="02040503050406030204" pitchFamily="18" charset="0"/>
              </a:rPr>
              <a:t> has got legal recognition</a:t>
            </a:r>
          </a:p>
          <a:p>
            <a:pPr marL="285750" indent="-285750" algn="just">
              <a:lnSpc>
                <a:spcPct val="150000"/>
              </a:lnSpc>
              <a:spcBef>
                <a:spcPts val="0"/>
              </a:spcBef>
              <a:buFont typeface="Wingdings" panose="05000000000000000000" pitchFamily="2" charset="2"/>
              <a:buChar char="Ø"/>
            </a:pPr>
            <a:r>
              <a:rPr lang="en-US" sz="2000" b="1" dirty="0">
                <a:latin typeface="Cambria" panose="02040503050406030204" pitchFamily="18" charset="0"/>
                <a:ea typeface="Cambria" panose="02040503050406030204" pitchFamily="18" charset="0"/>
              </a:rPr>
              <a:t>Telephone:</a:t>
            </a:r>
            <a:r>
              <a:rPr lang="en-US" sz="2000" dirty="0">
                <a:latin typeface="Cambria" panose="02040503050406030204" pitchFamily="18" charset="0"/>
                <a:ea typeface="Cambria" panose="02040503050406030204" pitchFamily="18" charset="0"/>
              </a:rPr>
              <a:t> not preferable mode of communication with the dept- non evidence means of correspondence.</a:t>
            </a:r>
          </a:p>
          <a:p>
            <a:pPr marL="285750" indent="-285750" algn="just">
              <a:lnSpc>
                <a:spcPct val="150000"/>
              </a:lnSpc>
              <a:spcBef>
                <a:spcPts val="0"/>
              </a:spcBef>
              <a:buFont typeface="Wingdings" panose="05000000000000000000" pitchFamily="2" charset="2"/>
              <a:buChar char="Ø"/>
            </a:pPr>
            <a:r>
              <a:rPr lang="en-US" sz="2000" b="1" dirty="0">
                <a:latin typeface="Cambria" panose="02040503050406030204" pitchFamily="18" charset="0"/>
                <a:ea typeface="Cambria" panose="02040503050406030204" pitchFamily="18" charset="0"/>
              </a:rPr>
              <a:t>Letters and notices from the dept: </a:t>
            </a:r>
            <a:r>
              <a:rPr lang="en-US" sz="2000" dirty="0">
                <a:latin typeface="Cambria" panose="02040503050406030204" pitchFamily="18" charset="0"/>
                <a:ea typeface="Cambria" panose="02040503050406030204" pitchFamily="18" charset="0"/>
              </a:rPr>
              <a:t>the envelope cover should be retained as evidence for date of receipt and proof.</a:t>
            </a:r>
          </a:p>
          <a:p>
            <a:pPr marL="285750" indent="-285750" algn="just">
              <a:lnSpc>
                <a:spcPct val="150000"/>
              </a:lnSpc>
              <a:spcBef>
                <a:spcPts val="0"/>
              </a:spcBef>
              <a:buFont typeface="Wingdings" panose="05000000000000000000" pitchFamily="2" charset="2"/>
              <a:buChar char="Ø"/>
            </a:pPr>
            <a:r>
              <a:rPr lang="en-US" sz="2000" b="1" dirty="0">
                <a:latin typeface="Cambria" panose="02040503050406030204" pitchFamily="18" charset="0"/>
                <a:ea typeface="Cambria" panose="02040503050406030204" pitchFamily="18" charset="0"/>
              </a:rPr>
              <a:t>Letters to dept: </a:t>
            </a:r>
            <a:r>
              <a:rPr lang="en-US" sz="2000" dirty="0">
                <a:latin typeface="Cambria" panose="02040503050406030204" pitchFamily="18" charset="0"/>
                <a:ea typeface="Cambria" panose="02040503050406030204" pitchFamily="18" charset="0"/>
              </a:rPr>
              <a:t>All correspondences to the departmental officers be duly acknowledged and if not done, a copy to be sent by RPAD </a:t>
            </a:r>
          </a:p>
          <a:p>
            <a:pPr marL="285750" indent="-285750" algn="just">
              <a:lnSpc>
                <a:spcPct val="150000"/>
              </a:lnSpc>
              <a:spcBef>
                <a:spcPts val="0"/>
              </a:spcBef>
              <a:buFont typeface="Wingdings" panose="05000000000000000000" pitchFamily="2" charset="2"/>
              <a:buChar char="Ø"/>
            </a:pPr>
            <a:r>
              <a:rPr lang="en-US" sz="2000" b="1" dirty="0">
                <a:latin typeface="Cambria" panose="02040503050406030204" pitchFamily="18" charset="0"/>
                <a:ea typeface="Cambria" panose="02040503050406030204" pitchFamily="18" charset="0"/>
              </a:rPr>
              <a:t>Visits by depts: </a:t>
            </a:r>
            <a:r>
              <a:rPr lang="en-US" sz="2000" dirty="0">
                <a:latin typeface="Cambria" panose="02040503050406030204" pitchFamily="18" charset="0"/>
                <a:ea typeface="Cambria" panose="02040503050406030204" pitchFamily="18" charset="0"/>
              </a:rPr>
              <a:t>The visiting officers are required to record their visit in the Visit Register with the purpose</a:t>
            </a:r>
          </a:p>
          <a:p>
            <a:pPr marL="285750" indent="-285750" algn="just">
              <a:lnSpc>
                <a:spcPct val="150000"/>
              </a:lnSpc>
              <a:spcBef>
                <a:spcPts val="0"/>
              </a:spcBef>
              <a:buFont typeface="Wingdings" panose="05000000000000000000" pitchFamily="2" charset="2"/>
              <a:buChar char="Ø"/>
            </a:pPr>
            <a:r>
              <a:rPr lang="en-US" sz="2000" b="1" dirty="0">
                <a:latin typeface="Cambria" panose="02040503050406030204" pitchFamily="18" charset="0"/>
                <a:ea typeface="Cambria" panose="02040503050406030204" pitchFamily="18" charset="0"/>
              </a:rPr>
              <a:t>Visit to department: </a:t>
            </a:r>
            <a:r>
              <a:rPr lang="en-US" sz="2000" dirty="0">
                <a:latin typeface="Cambria" panose="02040503050406030204" pitchFamily="18" charset="0"/>
                <a:ea typeface="Cambria" panose="02040503050406030204" pitchFamily="18" charset="0"/>
              </a:rPr>
              <a:t>After introduction of E – Governance projects in tax depts -no longer required to visit to dept except in few exceptional cases</a:t>
            </a:r>
          </a:p>
          <a:p>
            <a:pPr marL="285750" indent="-285750" algn="just">
              <a:lnSpc>
                <a:spcPct val="140000"/>
              </a:lnSpc>
              <a:spcBef>
                <a:spcPts val="0"/>
              </a:spcBef>
              <a:buFont typeface="Wingdings" panose="05000000000000000000" pitchFamily="2" charset="2"/>
              <a:buChar char="Ø"/>
            </a:pPr>
            <a:endParaRPr lang="en-US" sz="1600" dirty="0">
              <a:latin typeface="Cambria" panose="02040503050406030204" pitchFamily="18" charset="0"/>
              <a:ea typeface="Cambria" panose="02040503050406030204" pitchFamily="18" charset="0"/>
            </a:endParaRPr>
          </a:p>
          <a:p>
            <a:pPr algn="just">
              <a:lnSpc>
                <a:spcPct val="140000"/>
              </a:lnSpc>
              <a:spcBef>
                <a:spcPts val="0"/>
              </a:spcBef>
            </a:pPr>
            <a:endParaRPr lang="en-US" sz="1600" dirty="0">
              <a:latin typeface="Cambria" panose="02040503050406030204" pitchFamily="18" charset="0"/>
              <a:ea typeface="Cambria" panose="02040503050406030204" pitchFamily="18" charset="0"/>
            </a:endParaRPr>
          </a:p>
          <a:p>
            <a:pPr marL="285750" indent="-285750" fontAlgn="base">
              <a:spcBef>
                <a:spcPts val="700"/>
              </a:spcBef>
              <a:spcAft>
                <a:spcPts val="600"/>
              </a:spcAft>
              <a:buClr>
                <a:schemeClr val="tx2"/>
              </a:buClr>
              <a:buFont typeface="Wingdings" panose="05000000000000000000" pitchFamily="2" charset="2"/>
              <a:buChar char="Ø"/>
            </a:pPr>
            <a:endParaRPr lang="en-GB" sz="1600" dirty="0">
              <a:latin typeface="Cambria" panose="02040503050406030204" pitchFamily="18" charset="0"/>
              <a:ea typeface="Cambria" panose="02040503050406030204" pitchFamily="18" charset="0"/>
            </a:endParaRPr>
          </a:p>
          <a:p>
            <a:pPr marL="285750" indent="-285750" defTabSz="914400" fontAlgn="base">
              <a:spcBef>
                <a:spcPts val="700"/>
              </a:spcBef>
              <a:spcAft>
                <a:spcPts val="600"/>
              </a:spcAft>
              <a:buClr>
                <a:schemeClr val="tx2"/>
              </a:buClr>
              <a:buFont typeface="Wingdings" panose="05000000000000000000" pitchFamily="2" charset="2"/>
              <a:buChar char="Ø"/>
            </a:pPr>
            <a:endParaRPr lang="en-GB" sz="16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042115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A0A0815-A074-B73F-E074-0EE431073D2F}"/>
              </a:ext>
            </a:extLst>
          </p:cNvPr>
          <p:cNvSpPr>
            <a:spLocks noGrp="1"/>
          </p:cNvSpPr>
          <p:nvPr>
            <p:ph type="body" sz="quarter" idx="14"/>
          </p:nvPr>
        </p:nvSpPr>
        <p:spPr>
          <a:xfrm>
            <a:off x="327025" y="150813"/>
            <a:ext cx="10735716" cy="585787"/>
          </a:xfrm>
        </p:spPr>
        <p:txBody>
          <a:bodyPr/>
          <a:lstStyle/>
          <a:p>
            <a:r>
              <a:rPr lang="en-US" sz="3200" dirty="0"/>
              <a:t>Manner of submitting documents/interaction</a:t>
            </a:r>
            <a:endParaRPr lang="en-IN" sz="3200" dirty="0"/>
          </a:p>
          <a:p>
            <a:endParaRPr lang="en-GB" dirty="0"/>
          </a:p>
        </p:txBody>
      </p:sp>
      <p:sp>
        <p:nvSpPr>
          <p:cNvPr id="3" name="Text Placeholder 2">
            <a:extLst>
              <a:ext uri="{FF2B5EF4-FFF2-40B4-BE49-F238E27FC236}">
                <a16:creationId xmlns:a16="http://schemas.microsoft.com/office/drawing/2014/main" id="{FEC4856E-ABF7-115C-B5C7-FBE019EC74D6}"/>
              </a:ext>
            </a:extLst>
          </p:cNvPr>
          <p:cNvSpPr>
            <a:spLocks noGrp="1"/>
          </p:cNvSpPr>
          <p:nvPr>
            <p:ph type="body" sz="quarter" idx="15"/>
          </p:nvPr>
        </p:nvSpPr>
        <p:spPr/>
        <p:txBody>
          <a:bodyPr/>
          <a:lstStyle/>
          <a:p>
            <a:pPr fontAlgn="base">
              <a:spcBef>
                <a:spcPts val="700"/>
              </a:spcBef>
              <a:spcAft>
                <a:spcPts val="600"/>
              </a:spcAft>
              <a:buClr>
                <a:schemeClr val="tx2"/>
              </a:buClr>
            </a:pPr>
            <a:endParaRPr lang="en-US" altLang="en-US" b="1" dirty="0">
              <a:latin typeface="Cambria" panose="02040503050406030204" pitchFamily="18" charset="0"/>
              <a:ea typeface="Cambria" panose="02040503050406030204" pitchFamily="18" charset="0"/>
            </a:endParaRPr>
          </a:p>
          <a:p>
            <a:pPr marL="0" indent="0" fontAlgn="base">
              <a:spcBef>
                <a:spcPts val="700"/>
              </a:spcBef>
              <a:spcAft>
                <a:spcPts val="600"/>
              </a:spcAft>
              <a:buClr>
                <a:schemeClr val="tx2"/>
              </a:buClr>
              <a:buNone/>
            </a:pPr>
            <a:r>
              <a:rPr lang="en-US" altLang="en-US" b="1" dirty="0">
                <a:latin typeface="Cambria" panose="02040503050406030204" pitchFamily="18" charset="0"/>
                <a:ea typeface="Cambria" panose="02040503050406030204" pitchFamily="18" charset="0"/>
              </a:rPr>
              <a:t>In case of oral communication</a:t>
            </a:r>
          </a:p>
          <a:p>
            <a:pPr marL="285750" indent="-285750" fontAlgn="base">
              <a:lnSpc>
                <a:spcPct val="150000"/>
              </a:lnSpc>
              <a:spcBef>
                <a:spcPts val="700"/>
              </a:spcBef>
              <a:spcAft>
                <a:spcPts val="600"/>
              </a:spcAft>
              <a:buClr>
                <a:schemeClr val="tx2"/>
              </a:buClr>
              <a:buFont typeface="Wingdings" panose="05000000000000000000" pitchFamily="2" charset="2"/>
              <a:buChar char="Ø"/>
            </a:pPr>
            <a:r>
              <a:rPr lang="en-US" dirty="0">
                <a:latin typeface="Cambria" panose="02040503050406030204" pitchFamily="18" charset="0"/>
                <a:ea typeface="Cambria" panose="02040503050406030204" pitchFamily="18" charset="0"/>
              </a:rPr>
              <a:t>Note down the date of such oral communication – Can be used for proceedings</a:t>
            </a:r>
          </a:p>
          <a:p>
            <a:pPr marL="285750" indent="-285750" fontAlgn="base">
              <a:lnSpc>
                <a:spcPct val="150000"/>
              </a:lnSpc>
              <a:spcBef>
                <a:spcPts val="700"/>
              </a:spcBef>
              <a:spcAft>
                <a:spcPts val="600"/>
              </a:spcAft>
              <a:buClr>
                <a:schemeClr val="tx2"/>
              </a:buClr>
              <a:buFont typeface="Wingdings" panose="05000000000000000000" pitchFamily="2" charset="2"/>
              <a:buChar char="Ø"/>
            </a:pPr>
            <a:r>
              <a:rPr lang="en-US" dirty="0">
                <a:latin typeface="Cambria" panose="02040503050406030204" pitchFamily="18" charset="0"/>
                <a:ea typeface="Cambria" panose="02040503050406030204" pitchFamily="18" charset="0"/>
              </a:rPr>
              <a:t>Suggestion  / demand made by officer in oral- Revert as review the  same and would be decided by </a:t>
            </a:r>
            <a:r>
              <a:rPr lang="en-US" dirty="0" err="1">
                <a:latin typeface="Cambria" panose="02040503050406030204" pitchFamily="18" charset="0"/>
                <a:ea typeface="Cambria" panose="02040503050406030204" pitchFamily="18" charset="0"/>
              </a:rPr>
              <a:t>mgmt</a:t>
            </a:r>
            <a:r>
              <a:rPr lang="en-US" dirty="0">
                <a:latin typeface="Cambria" panose="02040503050406030204" pitchFamily="18" charset="0"/>
                <a:ea typeface="Cambria" panose="02040503050406030204" pitchFamily="18" charset="0"/>
              </a:rPr>
              <a:t> / consultant</a:t>
            </a:r>
          </a:p>
          <a:p>
            <a:pPr marL="285750" indent="-285750" fontAlgn="base">
              <a:lnSpc>
                <a:spcPct val="150000"/>
              </a:lnSpc>
              <a:spcBef>
                <a:spcPts val="700"/>
              </a:spcBef>
              <a:spcAft>
                <a:spcPts val="600"/>
              </a:spcAft>
              <a:buClr>
                <a:schemeClr val="tx2"/>
              </a:buClr>
              <a:buFont typeface="Wingdings" panose="05000000000000000000" pitchFamily="2" charset="2"/>
              <a:buChar char="Ø"/>
            </a:pPr>
            <a:r>
              <a:rPr lang="en-US" dirty="0">
                <a:latin typeface="Cambria" panose="02040503050406030204" pitchFamily="18" charset="0"/>
                <a:ea typeface="Cambria" panose="02040503050406030204" pitchFamily="18" charset="0"/>
              </a:rPr>
              <a:t>Ask in writing for oral demand </a:t>
            </a:r>
          </a:p>
          <a:p>
            <a:pPr marL="285750" indent="-285750" fontAlgn="base">
              <a:lnSpc>
                <a:spcPct val="150000"/>
              </a:lnSpc>
              <a:spcBef>
                <a:spcPts val="700"/>
              </a:spcBef>
              <a:spcAft>
                <a:spcPts val="600"/>
              </a:spcAft>
              <a:buClr>
                <a:schemeClr val="tx2"/>
              </a:buClr>
              <a:buFont typeface="Wingdings" panose="05000000000000000000" pitchFamily="2" charset="2"/>
              <a:buChar char="Ø"/>
            </a:pPr>
            <a:r>
              <a:rPr lang="en-US" dirty="0">
                <a:latin typeface="Cambria" panose="02040503050406030204" pitchFamily="18" charset="0"/>
                <a:ea typeface="Cambria" panose="02040503050406030204" pitchFamily="18" charset="0"/>
              </a:rPr>
              <a:t>After oral communication  – Intimate in writing to the official – for important matters</a:t>
            </a:r>
          </a:p>
          <a:p>
            <a:pPr marL="0" indent="0">
              <a:buNone/>
            </a:pPr>
            <a:endParaRPr lang="en-GB" dirty="0"/>
          </a:p>
        </p:txBody>
      </p:sp>
      <p:sp>
        <p:nvSpPr>
          <p:cNvPr id="4" name="Slide Number Placeholder 3">
            <a:extLst>
              <a:ext uri="{FF2B5EF4-FFF2-40B4-BE49-F238E27FC236}">
                <a16:creationId xmlns:a16="http://schemas.microsoft.com/office/drawing/2014/main" id="{EB631E93-723E-DAE0-F3DC-CEC105D4FF7B}"/>
              </a:ext>
            </a:extLst>
          </p:cNvPr>
          <p:cNvSpPr>
            <a:spLocks noGrp="1"/>
          </p:cNvSpPr>
          <p:nvPr>
            <p:ph type="sldNum" sz="quarter" idx="4"/>
          </p:nvPr>
        </p:nvSpPr>
        <p:spPr/>
        <p:txBody>
          <a:bodyPr/>
          <a:lstStyle/>
          <a:p>
            <a:fld id="{C37E4FB1-AD43-40BE-A2D5-51E31E25039B}" type="slidenum">
              <a:rPr lang="en-IN" smtClean="0"/>
              <a:pPr/>
              <a:t>12</a:t>
            </a:fld>
            <a:endParaRPr lang="en-IN"/>
          </a:p>
        </p:txBody>
      </p:sp>
    </p:spTree>
    <p:extLst>
      <p:ext uri="{BB962C8B-B14F-4D97-AF65-F5344CB8AC3E}">
        <p14:creationId xmlns:p14="http://schemas.microsoft.com/office/powerpoint/2010/main" val="3461891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ABF9E25-AB4A-26F1-EC0A-386F4E8F3C7D}"/>
              </a:ext>
            </a:extLst>
          </p:cNvPr>
          <p:cNvSpPr>
            <a:spLocks noGrp="1"/>
          </p:cNvSpPr>
          <p:nvPr>
            <p:ph type="body" sz="quarter" idx="14"/>
          </p:nvPr>
        </p:nvSpPr>
        <p:spPr/>
        <p:txBody>
          <a:bodyPr/>
          <a:lstStyle/>
          <a:p>
            <a:r>
              <a:rPr lang="en-IN" sz="3200" dirty="0"/>
              <a:t>Judicial Precedents</a:t>
            </a:r>
          </a:p>
        </p:txBody>
      </p:sp>
      <p:sp>
        <p:nvSpPr>
          <p:cNvPr id="4" name="Slide Number Placeholder 3">
            <a:extLst>
              <a:ext uri="{FF2B5EF4-FFF2-40B4-BE49-F238E27FC236}">
                <a16:creationId xmlns:a16="http://schemas.microsoft.com/office/drawing/2014/main" id="{AAF8168B-35CC-A792-6D96-70561C2CA217}"/>
              </a:ext>
            </a:extLst>
          </p:cNvPr>
          <p:cNvSpPr>
            <a:spLocks noGrp="1"/>
          </p:cNvSpPr>
          <p:nvPr>
            <p:ph type="sldNum" sz="quarter" idx="4"/>
          </p:nvPr>
        </p:nvSpPr>
        <p:spPr/>
        <p:txBody>
          <a:bodyPr/>
          <a:lstStyle/>
          <a:p>
            <a:fld id="{C37E4FB1-AD43-40BE-A2D5-51E31E25039B}" type="slidenum">
              <a:rPr lang="en-IN" smtClean="0"/>
              <a:pPr/>
              <a:t>13</a:t>
            </a:fld>
            <a:endParaRPr lang="en-IN"/>
          </a:p>
        </p:txBody>
      </p:sp>
      <p:sp>
        <p:nvSpPr>
          <p:cNvPr id="6" name="Text Placeholder 5">
            <a:extLst>
              <a:ext uri="{FF2B5EF4-FFF2-40B4-BE49-F238E27FC236}">
                <a16:creationId xmlns:a16="http://schemas.microsoft.com/office/drawing/2014/main" id="{F7AE5C7E-AF22-EDB6-5848-C9A900E43393}"/>
              </a:ext>
            </a:extLst>
          </p:cNvPr>
          <p:cNvSpPr>
            <a:spLocks noGrp="1"/>
          </p:cNvSpPr>
          <p:nvPr>
            <p:ph type="body" sz="quarter" idx="15"/>
          </p:nvPr>
        </p:nvSpPr>
        <p:spPr/>
        <p:txBody>
          <a:bodyPr/>
          <a:lstStyle/>
          <a:p>
            <a:pPr algn="just">
              <a:lnSpc>
                <a:spcPct val="150000"/>
              </a:lnSpc>
              <a:buFont typeface="Wingdings" panose="05000000000000000000" pitchFamily="2" charset="2"/>
              <a:buChar char="Ø"/>
            </a:pPr>
            <a:r>
              <a:rPr lang="en-IN" dirty="0"/>
              <a:t>Mere recording of satisfaction, without supportive materials, was insufficient to trigger a lawful search – In the case of </a:t>
            </a:r>
            <a:r>
              <a:rPr lang="en-IN" b="1" dirty="0"/>
              <a:t>Union of India vs Magnum Steel Ltd. (2023) 4 </a:t>
            </a:r>
            <a:r>
              <a:rPr lang="en-IN" b="1" dirty="0" err="1"/>
              <a:t>Centax</a:t>
            </a:r>
            <a:r>
              <a:rPr lang="en-IN" b="1" dirty="0"/>
              <a:t> 106 (S.C.), </a:t>
            </a:r>
          </a:p>
          <a:p>
            <a:pPr algn="just">
              <a:lnSpc>
                <a:spcPct val="150000"/>
              </a:lnSpc>
              <a:buFont typeface="Wingdings" panose="05000000000000000000" pitchFamily="2" charset="2"/>
              <a:buChar char="Ø"/>
            </a:pPr>
            <a:r>
              <a:rPr lang="en-US" dirty="0"/>
              <a:t>Pre-requisite condition for Search “Reason to Believe</a:t>
            </a:r>
            <a:r>
              <a:rPr lang="en-US" b="1" i="1" dirty="0"/>
              <a:t>”</a:t>
            </a:r>
            <a:r>
              <a:rPr lang="en-US" dirty="0"/>
              <a:t> - reason to believe has to be justified at the time of taking decision to conduct search – in the case of </a:t>
            </a:r>
            <a:r>
              <a:rPr lang="en-US" b="1" dirty="0"/>
              <a:t>Bishnu Krishna Shrestha v. UOI &amp; Others, 1987 (27) E.L.T. 369 (Cal.) </a:t>
            </a:r>
          </a:p>
          <a:p>
            <a:pPr algn="just">
              <a:lnSpc>
                <a:spcPct val="150000"/>
              </a:lnSpc>
              <a:buFont typeface="Wingdings" panose="05000000000000000000" pitchFamily="2" charset="2"/>
              <a:buChar char="Ø"/>
            </a:pPr>
            <a:r>
              <a:rPr lang="en-US" dirty="0"/>
              <a:t>In case of </a:t>
            </a:r>
            <a:r>
              <a:rPr lang="en-US" b="1" dirty="0"/>
              <a:t>Puneet Sonkar vs. State of Haryana, </a:t>
            </a:r>
            <a:r>
              <a:rPr lang="en-IN" b="1" dirty="0"/>
              <a:t>(2023) 10 </a:t>
            </a:r>
            <a:r>
              <a:rPr lang="en-IN" b="1" dirty="0" err="1"/>
              <a:t>Centax</a:t>
            </a:r>
            <a:r>
              <a:rPr lang="en-IN" b="1" dirty="0"/>
              <a:t> 149 (P&amp;H.) </a:t>
            </a:r>
            <a:r>
              <a:rPr lang="en-US" dirty="0"/>
              <a:t>principle, bail was granted because there were no "strong reasons to believe" (objective evidence) that the petitioner would abscond or tamper with evidence.</a:t>
            </a:r>
          </a:p>
          <a:p>
            <a:pPr algn="just">
              <a:lnSpc>
                <a:spcPct val="150000"/>
              </a:lnSpc>
              <a:buFont typeface="Wingdings" panose="05000000000000000000" pitchFamily="2" charset="2"/>
              <a:buChar char="Ø"/>
            </a:pPr>
            <a:r>
              <a:rPr lang="en-US" dirty="0"/>
              <a:t>In case of Patran Steel Rolling Mill vs. </a:t>
            </a:r>
            <a:r>
              <a:rPr lang="en-US" dirty="0" err="1"/>
              <a:t>Asstt</a:t>
            </a:r>
            <a:r>
              <a:rPr lang="en-US" dirty="0"/>
              <a:t>. Commissioner of State Tax, Unit, </a:t>
            </a:r>
            <a:r>
              <a:rPr lang="en-IN" b="1" dirty="0"/>
              <a:t>Citation:</a:t>
            </a:r>
            <a:r>
              <a:rPr lang="en-IN" dirty="0"/>
              <a:t> 2019 (20) G.S.T.L. 732 (Guj.) held that </a:t>
            </a:r>
            <a:r>
              <a:rPr lang="en-US" dirty="0"/>
              <a:t>the Commissioner must form an objective opinion through </a:t>
            </a:r>
            <a:r>
              <a:rPr lang="en-US" b="1" dirty="0"/>
              <a:t>"</a:t>
            </a:r>
            <a:r>
              <a:rPr lang="en-US" dirty="0"/>
              <a:t>due application of mind" to relevant factors, ensuring the action is not a mere pretense or matter of course</a:t>
            </a:r>
          </a:p>
          <a:p>
            <a:pPr algn="just">
              <a:lnSpc>
                <a:spcPct val="150000"/>
              </a:lnSpc>
              <a:buFont typeface="Wingdings" panose="05000000000000000000" pitchFamily="2" charset="2"/>
              <a:buChar char="Ø"/>
            </a:pPr>
            <a:endParaRPr lang="en-IN" dirty="0"/>
          </a:p>
          <a:p>
            <a:endParaRPr lang="en-IN" dirty="0"/>
          </a:p>
        </p:txBody>
      </p:sp>
    </p:spTree>
    <p:extLst>
      <p:ext uri="{BB962C8B-B14F-4D97-AF65-F5344CB8AC3E}">
        <p14:creationId xmlns:p14="http://schemas.microsoft.com/office/powerpoint/2010/main" val="4156761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2C62629-98E4-30B5-4BAF-D9EE75B92C52}"/>
              </a:ext>
            </a:extLst>
          </p:cNvPr>
          <p:cNvSpPr>
            <a:spLocks noGrp="1"/>
          </p:cNvSpPr>
          <p:nvPr>
            <p:ph type="body" sz="quarter" idx="14"/>
          </p:nvPr>
        </p:nvSpPr>
        <p:spPr/>
        <p:txBody>
          <a:bodyPr vert="horz" lIns="91440" tIns="45720" rIns="91440" bIns="45720" rtlCol="0" anchor="t">
            <a:noAutofit/>
          </a:bodyPr>
          <a:lstStyle/>
          <a:p>
            <a:r>
              <a:rPr lang="en-US" sz="3200" dirty="0">
                <a:latin typeface="Cambria"/>
                <a:ea typeface="Cambria"/>
              </a:rPr>
              <a:t>Judicial Precedents</a:t>
            </a:r>
            <a:endParaRPr lang="en-US" sz="3200" dirty="0"/>
          </a:p>
        </p:txBody>
      </p:sp>
      <p:sp>
        <p:nvSpPr>
          <p:cNvPr id="3" name="Text Placeholder 2">
            <a:extLst>
              <a:ext uri="{FF2B5EF4-FFF2-40B4-BE49-F238E27FC236}">
                <a16:creationId xmlns:a16="http://schemas.microsoft.com/office/drawing/2014/main" id="{5BDDDBE6-A7A6-EA03-A5FA-67E9BCFB2003}"/>
              </a:ext>
            </a:extLst>
          </p:cNvPr>
          <p:cNvSpPr>
            <a:spLocks noGrp="1"/>
          </p:cNvSpPr>
          <p:nvPr>
            <p:ph type="body" sz="quarter" idx="15"/>
          </p:nvPr>
        </p:nvSpPr>
        <p:spPr/>
        <p:txBody>
          <a:bodyPr vert="horz" lIns="91440" tIns="45720" rIns="91440" bIns="45720" rtlCol="0" anchor="t">
            <a:normAutofit fontScale="40000" lnSpcReduction="20000"/>
          </a:bodyPr>
          <a:lstStyle/>
          <a:p>
            <a:pPr algn="just">
              <a:lnSpc>
                <a:spcPct val="170000"/>
              </a:lnSpc>
              <a:buFont typeface="Wingdings" panose="05000000000000000000" pitchFamily="2" charset="2"/>
              <a:buChar char="Ø"/>
            </a:pPr>
            <a:r>
              <a:rPr lang="en-US" sz="5000" dirty="0">
                <a:latin typeface="Cambria"/>
                <a:ea typeface="Cambria"/>
              </a:rPr>
              <a:t>Inspection carried out without any independent witnesses and with tampered/interpolated seizure documents violates the mandatory requirements of law, rendering the subsequent demand order invalid. Held in </a:t>
            </a:r>
            <a:r>
              <a:rPr lang="en-US" sz="5000" b="1" dirty="0">
                <a:latin typeface="Cambria"/>
                <a:ea typeface="Cambria"/>
              </a:rPr>
              <a:t>Sri Sai Food Grain and Iron Stores vs. State of Bihar (2025) 30 </a:t>
            </a:r>
            <a:r>
              <a:rPr lang="en-US" sz="5000" b="1" dirty="0" err="1">
                <a:latin typeface="Cambria"/>
                <a:ea typeface="Cambria"/>
              </a:rPr>
              <a:t>Centax</a:t>
            </a:r>
            <a:r>
              <a:rPr lang="en-US" sz="5000" b="1" dirty="0">
                <a:latin typeface="Cambria"/>
                <a:ea typeface="Cambria"/>
              </a:rPr>
              <a:t> 246 (Pat.)</a:t>
            </a:r>
            <a:r>
              <a:rPr lang="en-US" sz="5000" dirty="0">
                <a:latin typeface="Cambria"/>
                <a:ea typeface="Cambria"/>
              </a:rPr>
              <a:t> (Para 8).</a:t>
            </a:r>
          </a:p>
          <a:p>
            <a:pPr algn="just">
              <a:lnSpc>
                <a:spcPct val="170000"/>
              </a:lnSpc>
              <a:buFont typeface="Wingdings" panose="05000000000000000000" pitchFamily="2" charset="2"/>
              <a:buChar char="Ø"/>
            </a:pPr>
            <a:r>
              <a:rPr lang="en-US" sz="5000" dirty="0">
                <a:latin typeface="Cambria"/>
                <a:ea typeface="Cambria"/>
              </a:rPr>
              <a:t>The proprietor shall appear in person before the GST Department and, in the presence of an </a:t>
            </a:r>
            <a:r>
              <a:rPr lang="en-US" sz="5000" dirty="0" err="1">
                <a:latin typeface="Cambria"/>
                <a:ea typeface="Cambria"/>
              </a:rPr>
              <a:t>Authorised</a:t>
            </a:r>
            <a:r>
              <a:rPr lang="en-US" sz="5000" dirty="0">
                <a:latin typeface="Cambria"/>
                <a:ea typeface="Cambria"/>
              </a:rPr>
              <a:t> Officer, copies of the entire set of documents and data shall be provided to him. Held in</a:t>
            </a:r>
            <a:r>
              <a:rPr lang="en-US" sz="5000" i="1" dirty="0">
                <a:latin typeface="Cambria"/>
                <a:ea typeface="Cambria"/>
              </a:rPr>
              <a:t>:</a:t>
            </a:r>
            <a:r>
              <a:rPr lang="en-US" sz="5000" dirty="0">
                <a:latin typeface="Cambria"/>
                <a:ea typeface="Cambria"/>
              </a:rPr>
              <a:t> </a:t>
            </a:r>
            <a:r>
              <a:rPr lang="en-US" sz="5000" b="1" dirty="0">
                <a:latin typeface="Cambria"/>
                <a:ea typeface="Cambria"/>
              </a:rPr>
              <a:t>Balaji Enterprises vs. Principal Commissioner, DGGI (2025) 35 </a:t>
            </a:r>
            <a:r>
              <a:rPr lang="en-US" sz="5000" b="1" dirty="0" err="1">
                <a:latin typeface="Cambria"/>
                <a:ea typeface="Cambria"/>
              </a:rPr>
              <a:t>Centax</a:t>
            </a:r>
            <a:r>
              <a:rPr lang="en-US" sz="5000" b="1" dirty="0">
                <a:latin typeface="Cambria"/>
                <a:ea typeface="Cambria"/>
              </a:rPr>
              <a:t> 285 (Del.)</a:t>
            </a:r>
            <a:r>
              <a:rPr lang="en-US" sz="5000" dirty="0">
                <a:latin typeface="Cambria"/>
                <a:ea typeface="Cambria"/>
              </a:rPr>
              <a:t> (Para 16).</a:t>
            </a:r>
          </a:p>
          <a:p>
            <a:pPr algn="just">
              <a:lnSpc>
                <a:spcPct val="170000"/>
              </a:lnSpc>
              <a:buFont typeface="Wingdings" panose="05000000000000000000" pitchFamily="2" charset="2"/>
              <a:buChar char="Ø"/>
            </a:pPr>
            <a:r>
              <a:rPr lang="en-US" sz="5000" dirty="0">
                <a:latin typeface="Cambria"/>
                <a:ea typeface="Cambria"/>
              </a:rPr>
              <a:t>Inspection of a CPU seized from a lawyer's office must be done in the presence of the lawyer and other specified persons (IT experts, etc.) to protect confidentiality and attorney-client privilege. Held in </a:t>
            </a:r>
            <a:r>
              <a:rPr lang="en-US" sz="5000" b="1" dirty="0">
                <a:latin typeface="Cambria"/>
                <a:ea typeface="Cambria"/>
              </a:rPr>
              <a:t>Puneet Batra vs. Union of India (2025) 35 </a:t>
            </a:r>
            <a:r>
              <a:rPr lang="en-US" sz="5000" b="1" dirty="0" err="1">
                <a:latin typeface="Cambria"/>
                <a:ea typeface="Cambria"/>
              </a:rPr>
              <a:t>Centax</a:t>
            </a:r>
            <a:r>
              <a:rPr lang="en-US" sz="5000" b="1" dirty="0">
                <a:latin typeface="Cambria"/>
                <a:ea typeface="Cambria"/>
              </a:rPr>
              <a:t> 55 (Del.)</a:t>
            </a:r>
            <a:r>
              <a:rPr lang="en-US" sz="5000" dirty="0">
                <a:latin typeface="Cambria"/>
                <a:ea typeface="Cambria"/>
              </a:rPr>
              <a:t> (Para 26).</a:t>
            </a:r>
          </a:p>
          <a:p>
            <a:pPr algn="just">
              <a:lnSpc>
                <a:spcPct val="150000"/>
              </a:lnSpc>
            </a:pPr>
            <a:endParaRPr lang="en-US" sz="5000" dirty="0">
              <a:latin typeface="Cambria"/>
              <a:ea typeface="Cambria"/>
            </a:endParaRPr>
          </a:p>
          <a:p>
            <a:endParaRPr lang="en-US" sz="5000" dirty="0"/>
          </a:p>
          <a:p>
            <a:endParaRPr lang="en-US" dirty="0"/>
          </a:p>
        </p:txBody>
      </p:sp>
      <p:sp>
        <p:nvSpPr>
          <p:cNvPr id="4" name="Slide Number Placeholder 3">
            <a:extLst>
              <a:ext uri="{FF2B5EF4-FFF2-40B4-BE49-F238E27FC236}">
                <a16:creationId xmlns:a16="http://schemas.microsoft.com/office/drawing/2014/main" id="{CE6CD8A2-F97B-984A-11C1-E91A33D3A84A}"/>
              </a:ext>
            </a:extLst>
          </p:cNvPr>
          <p:cNvSpPr>
            <a:spLocks noGrp="1"/>
          </p:cNvSpPr>
          <p:nvPr>
            <p:ph type="sldNum" sz="quarter" idx="4"/>
          </p:nvPr>
        </p:nvSpPr>
        <p:spPr/>
        <p:txBody>
          <a:bodyPr/>
          <a:lstStyle/>
          <a:p>
            <a:fld id="{C37E4FB1-AD43-40BE-A2D5-51E31E25039B}" type="slidenum">
              <a:rPr lang="en-IN" smtClean="0"/>
              <a:pPr/>
              <a:t>14</a:t>
            </a:fld>
            <a:endParaRPr lang="en-IN"/>
          </a:p>
        </p:txBody>
      </p:sp>
    </p:spTree>
    <p:extLst>
      <p:ext uri="{BB962C8B-B14F-4D97-AF65-F5344CB8AC3E}">
        <p14:creationId xmlns:p14="http://schemas.microsoft.com/office/powerpoint/2010/main" val="3578564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E4CD017-C12E-5463-2449-FA421DEE08A8}"/>
              </a:ext>
            </a:extLst>
          </p:cNvPr>
          <p:cNvSpPr>
            <a:spLocks noGrp="1"/>
          </p:cNvSpPr>
          <p:nvPr>
            <p:ph type="body" sz="quarter" idx="14"/>
          </p:nvPr>
        </p:nvSpPr>
        <p:spPr/>
        <p:txBody>
          <a:bodyPr vert="horz" lIns="91440" tIns="45720" rIns="91440" bIns="45720" rtlCol="0" anchor="t">
            <a:noAutofit/>
          </a:bodyPr>
          <a:lstStyle/>
          <a:p>
            <a:r>
              <a:rPr lang="en-US" sz="3200" dirty="0"/>
              <a:t>Judicial Precedents</a:t>
            </a:r>
          </a:p>
        </p:txBody>
      </p:sp>
      <p:sp>
        <p:nvSpPr>
          <p:cNvPr id="3" name="Text Placeholder 2">
            <a:extLst>
              <a:ext uri="{FF2B5EF4-FFF2-40B4-BE49-F238E27FC236}">
                <a16:creationId xmlns:a16="http://schemas.microsoft.com/office/drawing/2014/main" id="{79FBC8DD-D189-5409-4117-F234DDDA4E76}"/>
              </a:ext>
            </a:extLst>
          </p:cNvPr>
          <p:cNvSpPr>
            <a:spLocks noGrp="1"/>
          </p:cNvSpPr>
          <p:nvPr>
            <p:ph type="body" sz="quarter" idx="15"/>
          </p:nvPr>
        </p:nvSpPr>
        <p:spPr/>
        <p:txBody>
          <a:bodyPr vert="horz" lIns="91440" tIns="45720" rIns="91440" bIns="45720" rtlCol="0" anchor="t">
            <a:normAutofit fontScale="92500" lnSpcReduction="20000"/>
          </a:bodyPr>
          <a:lstStyle/>
          <a:p>
            <a:pPr>
              <a:lnSpc>
                <a:spcPct val="150000"/>
              </a:lnSpc>
              <a:buFont typeface="Wingdings" panose="05000000000000000000" pitchFamily="2" charset="2"/>
              <a:buChar char="Ø"/>
            </a:pPr>
            <a:r>
              <a:rPr lang="en-US" sz="2200" dirty="0"/>
              <a:t>The delegate who inspects or confiscates any document or goods would be required to provide the details of the </a:t>
            </a:r>
            <a:r>
              <a:rPr lang="en-US" sz="2200" dirty="0" err="1"/>
              <a:t>authorisation</a:t>
            </a:r>
            <a:r>
              <a:rPr lang="en-US" sz="2200" dirty="0"/>
              <a:t> (i.e., the fact that authorization has been received) to the taxable person. Held in </a:t>
            </a:r>
            <a:r>
              <a:rPr lang="en-US" sz="2200" b="1" dirty="0"/>
              <a:t>Bee Jay Engineers vs. Commercial Tax Officer (2025) 36 </a:t>
            </a:r>
            <a:r>
              <a:rPr lang="en-US" sz="2200" b="1" dirty="0" err="1"/>
              <a:t>Centax</a:t>
            </a:r>
            <a:r>
              <a:rPr lang="en-US" sz="2200" b="1" dirty="0"/>
              <a:t> 66 (Kar.)</a:t>
            </a:r>
            <a:r>
              <a:rPr lang="en-US" sz="2200" dirty="0"/>
              <a:t> (Para 11.5).</a:t>
            </a:r>
            <a:endParaRPr lang="en-US" sz="2200" dirty="0">
              <a:latin typeface="Cambria"/>
              <a:ea typeface="Cambria"/>
            </a:endParaRPr>
          </a:p>
          <a:p>
            <a:pPr>
              <a:lnSpc>
                <a:spcPct val="150000"/>
              </a:lnSpc>
              <a:buFont typeface="Wingdings" panose="05000000000000000000" pitchFamily="2" charset="2"/>
              <a:buChar char="Ø"/>
            </a:pPr>
            <a:r>
              <a:rPr lang="en-US" sz="2200" dirty="0">
                <a:latin typeface="Cambria"/>
                <a:ea typeface="Cambria"/>
              </a:rPr>
              <a:t>The withholding of sensitive information gathered by the intelligence department, forming the basis of a search, is justified and does not breach the principles of natural justice. Held in </a:t>
            </a:r>
            <a:r>
              <a:rPr lang="en-US" sz="2200" b="1" dirty="0" err="1">
                <a:latin typeface="Cambria"/>
                <a:ea typeface="Cambria"/>
              </a:rPr>
              <a:t>Deltatech</a:t>
            </a:r>
            <a:r>
              <a:rPr lang="en-US" sz="2200" b="1" dirty="0">
                <a:latin typeface="Cambria"/>
                <a:ea typeface="Cambria"/>
              </a:rPr>
              <a:t> Gaming Ltd. vs. Union of India (2025) 26 </a:t>
            </a:r>
            <a:r>
              <a:rPr lang="en-US" sz="2200" b="1" dirty="0" err="1">
                <a:latin typeface="Cambria"/>
                <a:ea typeface="Cambria"/>
              </a:rPr>
              <a:t>Centax</a:t>
            </a:r>
            <a:r>
              <a:rPr lang="en-US" sz="2200" b="1" dirty="0">
                <a:latin typeface="Cambria"/>
                <a:ea typeface="Cambria"/>
              </a:rPr>
              <a:t> 130 (Cal.)</a:t>
            </a:r>
            <a:r>
              <a:rPr lang="en-US" sz="2200" dirty="0">
                <a:latin typeface="Cambria"/>
                <a:ea typeface="Cambria"/>
              </a:rPr>
              <a:t> (Para 11).</a:t>
            </a:r>
          </a:p>
          <a:p>
            <a:pPr>
              <a:lnSpc>
                <a:spcPct val="150000"/>
              </a:lnSpc>
              <a:buFont typeface="Wingdings" panose="05000000000000000000" pitchFamily="2" charset="2"/>
              <a:buChar char="Ø"/>
            </a:pPr>
            <a:r>
              <a:rPr lang="en-US" sz="2200" dirty="0">
                <a:latin typeface="Cambria"/>
                <a:ea typeface="Cambria"/>
              </a:rPr>
              <a:t>Respondent authorities were directed to return certified copies of documents which according to them were not relied upon for proceeding further.</a:t>
            </a:r>
            <a:r>
              <a:rPr lang="en-US" sz="2200" dirty="0">
                <a:latin typeface="Cambria"/>
                <a:ea typeface="Cambria"/>
                <a:cs typeface="Calibri"/>
              </a:rPr>
              <a:t> Held in</a:t>
            </a:r>
            <a:r>
              <a:rPr lang="en-US" sz="2200" dirty="0">
                <a:latin typeface="Cambria"/>
                <a:ea typeface="Calibri"/>
                <a:cs typeface="Calibri"/>
              </a:rPr>
              <a:t> </a:t>
            </a:r>
            <a:r>
              <a:rPr lang="en-US" sz="2200" b="1" dirty="0">
                <a:latin typeface="Cambria"/>
                <a:ea typeface="Calibri"/>
                <a:cs typeface="Calibri"/>
              </a:rPr>
              <a:t>Elora Tobacco Company Ltd. vs. Union of India (2025) 30 </a:t>
            </a:r>
            <a:r>
              <a:rPr lang="en-US" sz="2200" b="1" dirty="0" err="1">
                <a:latin typeface="Cambria"/>
                <a:ea typeface="Calibri"/>
                <a:cs typeface="Calibri"/>
              </a:rPr>
              <a:t>Centax</a:t>
            </a:r>
            <a:r>
              <a:rPr lang="en-US" sz="2200" b="1" dirty="0">
                <a:latin typeface="Cambria"/>
                <a:ea typeface="Calibri"/>
                <a:cs typeface="Calibri"/>
              </a:rPr>
              <a:t> 401 (S.C.)</a:t>
            </a:r>
            <a:r>
              <a:rPr lang="en-US" sz="2200" dirty="0">
                <a:latin typeface="Cambria"/>
                <a:ea typeface="Calibri"/>
                <a:cs typeface="Calibri"/>
              </a:rPr>
              <a:t> </a:t>
            </a:r>
            <a:endParaRPr lang="en-US" sz="2200" dirty="0"/>
          </a:p>
          <a:p>
            <a:pPr>
              <a:lnSpc>
                <a:spcPct val="150000"/>
              </a:lnSpc>
              <a:buFont typeface="Wingdings" panose="05000000000000000000" pitchFamily="2" charset="2"/>
              <a:buChar char="Ø"/>
            </a:pPr>
            <a:r>
              <a:rPr lang="en-US" sz="2200" dirty="0" err="1">
                <a:latin typeface="Cambria"/>
                <a:ea typeface="Cambria"/>
              </a:rPr>
              <a:t>Whatsapp</a:t>
            </a:r>
            <a:r>
              <a:rPr lang="en-US" sz="2200" dirty="0">
                <a:latin typeface="Cambria"/>
                <a:ea typeface="Cambria"/>
              </a:rPr>
              <a:t> communication is not usually permissible, unless there is an exceptional circumstance or an emergency; all communication ought to be in the official prescribed mode. Held in  </a:t>
            </a:r>
            <a:r>
              <a:rPr lang="en-US" sz="2200" b="1" dirty="0">
                <a:latin typeface="Cambria"/>
                <a:ea typeface="Cambria"/>
              </a:rPr>
              <a:t>Genesis Enterprises vs. Principal Commissioner, CGST (2025) 35 </a:t>
            </a:r>
            <a:r>
              <a:rPr lang="en-US" sz="2200" b="1" dirty="0" err="1">
                <a:latin typeface="Cambria"/>
                <a:ea typeface="Cambria"/>
              </a:rPr>
              <a:t>Centax</a:t>
            </a:r>
            <a:r>
              <a:rPr lang="en-US" sz="2200" b="1" dirty="0">
                <a:latin typeface="Cambria"/>
                <a:ea typeface="Cambria"/>
              </a:rPr>
              <a:t> 54 (Del.)</a:t>
            </a:r>
            <a:r>
              <a:rPr lang="en-US" sz="2200" dirty="0">
                <a:latin typeface="Cambria"/>
                <a:ea typeface="Cambria"/>
              </a:rPr>
              <a:t> (Page 15, Para 3(ii)).</a:t>
            </a:r>
          </a:p>
          <a:p>
            <a:pPr>
              <a:lnSpc>
                <a:spcPct val="150000"/>
              </a:lnSpc>
              <a:buFont typeface="Wingdings" panose="05000000000000000000" pitchFamily="2" charset="2"/>
              <a:buChar char="Ø"/>
            </a:pPr>
            <a:endParaRPr lang="en-US" dirty="0"/>
          </a:p>
          <a:p>
            <a:endParaRPr lang="en-US" dirty="0"/>
          </a:p>
        </p:txBody>
      </p:sp>
      <p:sp>
        <p:nvSpPr>
          <p:cNvPr id="4" name="Slide Number Placeholder 3">
            <a:extLst>
              <a:ext uri="{FF2B5EF4-FFF2-40B4-BE49-F238E27FC236}">
                <a16:creationId xmlns:a16="http://schemas.microsoft.com/office/drawing/2014/main" id="{061A4A7E-3DE2-56BF-F7B3-2E39C04BC064}"/>
              </a:ext>
            </a:extLst>
          </p:cNvPr>
          <p:cNvSpPr>
            <a:spLocks noGrp="1"/>
          </p:cNvSpPr>
          <p:nvPr>
            <p:ph type="sldNum" sz="quarter" idx="4"/>
          </p:nvPr>
        </p:nvSpPr>
        <p:spPr/>
        <p:txBody>
          <a:bodyPr/>
          <a:lstStyle/>
          <a:p>
            <a:fld id="{C37E4FB1-AD43-40BE-A2D5-51E31E25039B}" type="slidenum">
              <a:rPr lang="en-IN" smtClean="0"/>
              <a:pPr/>
              <a:t>15</a:t>
            </a:fld>
            <a:endParaRPr lang="en-IN"/>
          </a:p>
        </p:txBody>
      </p:sp>
    </p:spTree>
    <p:extLst>
      <p:ext uri="{BB962C8B-B14F-4D97-AF65-F5344CB8AC3E}">
        <p14:creationId xmlns:p14="http://schemas.microsoft.com/office/powerpoint/2010/main" val="765850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E0ADC60-C191-1E2B-87F3-609085F59B02}"/>
              </a:ext>
            </a:extLst>
          </p:cNvPr>
          <p:cNvSpPr>
            <a:spLocks noGrp="1"/>
          </p:cNvSpPr>
          <p:nvPr>
            <p:ph type="body" sz="quarter" idx="14"/>
          </p:nvPr>
        </p:nvSpPr>
        <p:spPr/>
        <p:txBody>
          <a:bodyPr vert="horz" lIns="91440" tIns="45720" rIns="91440" bIns="45720" rtlCol="0" anchor="t">
            <a:noAutofit/>
          </a:bodyPr>
          <a:lstStyle/>
          <a:p>
            <a:r>
              <a:rPr lang="en-US" sz="3200" dirty="0"/>
              <a:t>Judicial Precedents</a:t>
            </a:r>
          </a:p>
        </p:txBody>
      </p:sp>
      <p:sp>
        <p:nvSpPr>
          <p:cNvPr id="3" name="Text Placeholder 2">
            <a:extLst>
              <a:ext uri="{FF2B5EF4-FFF2-40B4-BE49-F238E27FC236}">
                <a16:creationId xmlns:a16="http://schemas.microsoft.com/office/drawing/2014/main" id="{015AF889-3895-E7EB-DCB4-E340592A3094}"/>
              </a:ext>
            </a:extLst>
          </p:cNvPr>
          <p:cNvSpPr>
            <a:spLocks noGrp="1"/>
          </p:cNvSpPr>
          <p:nvPr>
            <p:ph type="body" sz="quarter" idx="15"/>
          </p:nvPr>
        </p:nvSpPr>
        <p:spPr/>
        <p:txBody>
          <a:bodyPr vert="horz" lIns="91440" tIns="45720" rIns="91440" bIns="45720" rtlCol="0" anchor="t">
            <a:noAutofit/>
          </a:bodyPr>
          <a:lstStyle/>
          <a:p>
            <a:pPr algn="just">
              <a:lnSpc>
                <a:spcPct val="150000"/>
              </a:lnSpc>
              <a:buFont typeface="Wingdings" panose="05000000000000000000" pitchFamily="2" charset="2"/>
              <a:buChar char="Ø"/>
            </a:pPr>
            <a:r>
              <a:rPr lang="en-US" dirty="0">
                <a:latin typeface="Cambria"/>
                <a:ea typeface="Cambria"/>
              </a:rPr>
              <a:t>The Central Authority (DGGI) should not be permitted to proceed simultaneously with regard to the period for which the State GST Authority has already initiated investigation or proceedings. Held in </a:t>
            </a:r>
            <a:r>
              <a:rPr lang="en-US" b="1" dirty="0" err="1">
                <a:latin typeface="Cambria"/>
                <a:ea typeface="Cambria"/>
              </a:rPr>
              <a:t>Truvolt</a:t>
            </a:r>
            <a:r>
              <a:rPr lang="en-US" b="1" dirty="0">
                <a:latin typeface="Cambria"/>
                <a:ea typeface="Cambria"/>
              </a:rPr>
              <a:t> Engineering Company Pvt. Ltd. vs. DGGI (2025) 32 </a:t>
            </a:r>
            <a:r>
              <a:rPr lang="en-US" b="1" dirty="0" err="1">
                <a:latin typeface="Cambria"/>
                <a:ea typeface="Cambria"/>
              </a:rPr>
              <a:t>Centax</a:t>
            </a:r>
            <a:r>
              <a:rPr lang="en-US" b="1" dirty="0">
                <a:latin typeface="Cambria"/>
                <a:ea typeface="Cambria"/>
              </a:rPr>
              <a:t> 128 (Cal.)</a:t>
            </a:r>
            <a:r>
              <a:rPr lang="en-US" dirty="0">
                <a:latin typeface="Cambria"/>
                <a:ea typeface="Cambria"/>
              </a:rPr>
              <a:t> (Para 8).</a:t>
            </a:r>
          </a:p>
          <a:p>
            <a:pPr algn="just">
              <a:lnSpc>
                <a:spcPct val="150000"/>
              </a:lnSpc>
              <a:buFont typeface="Wingdings" panose="05000000000000000000" pitchFamily="2" charset="2"/>
              <a:buChar char="Ø"/>
            </a:pPr>
            <a:r>
              <a:rPr lang="en-US" dirty="0">
                <a:latin typeface="Cambria"/>
                <a:ea typeface="Cambria"/>
              </a:rPr>
              <a:t>The core principle is that if excess stock is found during a survey or inspection, then proceedings under Sections 73/74 of the GST Act should be pressed in service and not proceedings under Section 130 (Confiscation) of the CGST Act. Held in </a:t>
            </a:r>
            <a:r>
              <a:rPr lang="en-US" b="1" dirty="0" err="1">
                <a:latin typeface="Cambria"/>
                <a:ea typeface="Cambria"/>
              </a:rPr>
              <a:t>Harilaxmi</a:t>
            </a:r>
            <a:r>
              <a:rPr lang="en-US" b="1" dirty="0">
                <a:latin typeface="Cambria"/>
                <a:ea typeface="Cambria"/>
              </a:rPr>
              <a:t> Alloys Pvt. Ltd. vs. State of U.P. (2025) 34 </a:t>
            </a:r>
            <a:r>
              <a:rPr lang="en-US" b="1" dirty="0" err="1">
                <a:latin typeface="Cambria"/>
                <a:ea typeface="Cambria"/>
              </a:rPr>
              <a:t>Centax</a:t>
            </a:r>
            <a:r>
              <a:rPr lang="en-US" b="1" dirty="0">
                <a:latin typeface="Cambria"/>
                <a:ea typeface="Cambria"/>
              </a:rPr>
              <a:t> 198 (All.)</a:t>
            </a:r>
            <a:r>
              <a:rPr lang="en-US" dirty="0">
                <a:latin typeface="Cambria"/>
                <a:ea typeface="Cambria"/>
              </a:rPr>
              <a:t> (Para 8). Also referred the same in: </a:t>
            </a:r>
            <a:r>
              <a:rPr lang="en-US" b="1" dirty="0">
                <a:latin typeface="Cambria"/>
                <a:ea typeface="Cambria"/>
              </a:rPr>
              <a:t>Vijay Trading Company (2024) 22 </a:t>
            </a:r>
            <a:r>
              <a:rPr lang="en-US" b="1" dirty="0" err="1">
                <a:latin typeface="Cambria"/>
                <a:ea typeface="Cambria"/>
              </a:rPr>
              <a:t>Centax</a:t>
            </a:r>
            <a:r>
              <a:rPr lang="en-US" b="1" dirty="0">
                <a:latin typeface="Cambria"/>
                <a:ea typeface="Cambria"/>
              </a:rPr>
              <a:t> 86 (All.)</a:t>
            </a:r>
            <a:r>
              <a:rPr lang="en-US" dirty="0">
                <a:latin typeface="Cambria"/>
                <a:ea typeface="Cambria"/>
              </a:rPr>
              <a:t> </a:t>
            </a:r>
            <a:r>
              <a:rPr lang="en-US" b="1" dirty="0">
                <a:latin typeface="Cambria"/>
                <a:ea typeface="Cambria"/>
              </a:rPr>
              <a:t>(</a:t>
            </a:r>
            <a:r>
              <a:rPr lang="en-US" dirty="0">
                <a:latin typeface="Cambria"/>
                <a:ea typeface="Cambria"/>
              </a:rPr>
              <a:t>upheld by SC in </a:t>
            </a:r>
            <a:r>
              <a:rPr lang="en-US" b="1" dirty="0">
                <a:latin typeface="Cambria"/>
                <a:ea typeface="Cambria"/>
              </a:rPr>
              <a:t>Addl. Commissioner Grade-2 vs. Vijay Trading Company (2025) 30 </a:t>
            </a:r>
            <a:r>
              <a:rPr lang="en-US" b="1" dirty="0" err="1">
                <a:latin typeface="Cambria"/>
                <a:ea typeface="Cambria"/>
              </a:rPr>
              <a:t>Centax</a:t>
            </a:r>
            <a:r>
              <a:rPr lang="en-US" b="1" dirty="0">
                <a:latin typeface="Cambria"/>
                <a:ea typeface="Cambria"/>
              </a:rPr>
              <a:t> 214 (S.C.)</a:t>
            </a:r>
            <a:r>
              <a:rPr lang="en-US" dirty="0">
                <a:latin typeface="Cambria"/>
                <a:ea typeface="Cambria"/>
              </a:rPr>
              <a:t> </a:t>
            </a:r>
            <a:r>
              <a:rPr lang="en-US" b="1" dirty="0">
                <a:latin typeface="Cambria"/>
                <a:ea typeface="Cambria"/>
              </a:rPr>
              <a:t>where the SLP filed by the Revenue was dismissed).</a:t>
            </a:r>
          </a:p>
        </p:txBody>
      </p:sp>
      <p:sp>
        <p:nvSpPr>
          <p:cNvPr id="4" name="Slide Number Placeholder 3">
            <a:extLst>
              <a:ext uri="{FF2B5EF4-FFF2-40B4-BE49-F238E27FC236}">
                <a16:creationId xmlns:a16="http://schemas.microsoft.com/office/drawing/2014/main" id="{8D8535F0-A4AD-6D22-8C8D-58BE5B32BFB8}"/>
              </a:ext>
            </a:extLst>
          </p:cNvPr>
          <p:cNvSpPr>
            <a:spLocks noGrp="1"/>
          </p:cNvSpPr>
          <p:nvPr>
            <p:ph type="sldNum" sz="quarter" idx="4"/>
          </p:nvPr>
        </p:nvSpPr>
        <p:spPr/>
        <p:txBody>
          <a:bodyPr/>
          <a:lstStyle/>
          <a:p>
            <a:fld id="{C37E4FB1-AD43-40BE-A2D5-51E31E25039B}" type="slidenum">
              <a:rPr lang="en-IN" smtClean="0"/>
              <a:pPr/>
              <a:t>16</a:t>
            </a:fld>
            <a:endParaRPr lang="en-IN"/>
          </a:p>
        </p:txBody>
      </p:sp>
    </p:spTree>
    <p:extLst>
      <p:ext uri="{BB962C8B-B14F-4D97-AF65-F5344CB8AC3E}">
        <p14:creationId xmlns:p14="http://schemas.microsoft.com/office/powerpoint/2010/main" val="32210677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06F5F6D-8984-BC1F-0F34-BB4C8DB674F2}"/>
              </a:ext>
            </a:extLst>
          </p:cNvPr>
          <p:cNvSpPr>
            <a:spLocks noGrp="1"/>
          </p:cNvSpPr>
          <p:nvPr>
            <p:ph type="body" sz="quarter" idx="14"/>
          </p:nvPr>
        </p:nvSpPr>
        <p:spPr/>
        <p:txBody>
          <a:bodyPr/>
          <a:lstStyle/>
          <a:p>
            <a:r>
              <a:rPr lang="en-IN" sz="3200" dirty="0"/>
              <a:t>Judicial Precedents</a:t>
            </a:r>
          </a:p>
        </p:txBody>
      </p:sp>
      <p:sp>
        <p:nvSpPr>
          <p:cNvPr id="3" name="Text Placeholder 2">
            <a:extLst>
              <a:ext uri="{FF2B5EF4-FFF2-40B4-BE49-F238E27FC236}">
                <a16:creationId xmlns:a16="http://schemas.microsoft.com/office/drawing/2014/main" id="{3C46BB5F-A781-3BF1-1C9A-23C405DED759}"/>
              </a:ext>
            </a:extLst>
          </p:cNvPr>
          <p:cNvSpPr>
            <a:spLocks noGrp="1"/>
          </p:cNvSpPr>
          <p:nvPr>
            <p:ph type="body" sz="quarter" idx="15"/>
          </p:nvPr>
        </p:nvSpPr>
        <p:spPr/>
        <p:txBody>
          <a:bodyPr>
            <a:normAutofit lnSpcReduction="10000"/>
          </a:bodyPr>
          <a:lstStyle/>
          <a:p>
            <a:pPr algn="just">
              <a:lnSpc>
                <a:spcPct val="150000"/>
              </a:lnSpc>
              <a:buFont typeface="Wingdings" panose="05000000000000000000" pitchFamily="2" charset="2"/>
              <a:buChar char="Ø"/>
            </a:pPr>
            <a:r>
              <a:rPr lang="en-US" dirty="0">
                <a:latin typeface="Cambria"/>
                <a:ea typeface="Cambria"/>
              </a:rPr>
              <a:t>Once proceedings under Section 130 of the GST Act (Confiscation Notice) have been initiated, the release of goods under sub-clause 6 of Section 67 will not arise which was held in </a:t>
            </a:r>
            <a:r>
              <a:rPr lang="en-US" b="1" dirty="0">
                <a:latin typeface="Cambria"/>
                <a:ea typeface="Cambria"/>
              </a:rPr>
              <a:t>Ashok Parasuram </a:t>
            </a:r>
            <a:r>
              <a:rPr lang="en-US" b="1" dirty="0" err="1">
                <a:latin typeface="Cambria"/>
                <a:ea typeface="Cambria"/>
              </a:rPr>
              <a:t>Uthale</a:t>
            </a:r>
            <a:r>
              <a:rPr lang="en-US" b="1" dirty="0">
                <a:latin typeface="Cambria"/>
                <a:ea typeface="Cambria"/>
              </a:rPr>
              <a:t> vs. Intelligence Officer (2025) 28 </a:t>
            </a:r>
            <a:r>
              <a:rPr lang="en-US" b="1" dirty="0" err="1">
                <a:latin typeface="Cambria"/>
                <a:ea typeface="Cambria"/>
              </a:rPr>
              <a:t>Centax</a:t>
            </a:r>
            <a:r>
              <a:rPr lang="en-US" b="1" dirty="0">
                <a:latin typeface="Cambria"/>
                <a:ea typeface="Cambria"/>
              </a:rPr>
              <a:t> 175 (Ker.)</a:t>
            </a:r>
            <a:r>
              <a:rPr lang="en-US" dirty="0">
                <a:latin typeface="Cambria"/>
                <a:ea typeface="Cambria"/>
              </a:rPr>
              <a:t> (Para 6). Also referred the same in </a:t>
            </a:r>
            <a:r>
              <a:rPr lang="en-US" b="1" dirty="0">
                <a:latin typeface="Cambria"/>
                <a:ea typeface="Cambria"/>
              </a:rPr>
              <a:t>Ashok Parasuram </a:t>
            </a:r>
            <a:r>
              <a:rPr lang="en-US" b="1" dirty="0" err="1">
                <a:latin typeface="Cambria"/>
                <a:ea typeface="Cambria"/>
              </a:rPr>
              <a:t>Uthale</a:t>
            </a:r>
            <a:r>
              <a:rPr lang="en-US" b="1" dirty="0">
                <a:latin typeface="Cambria"/>
                <a:ea typeface="Cambria"/>
              </a:rPr>
              <a:t> (2025) 32 </a:t>
            </a:r>
            <a:r>
              <a:rPr lang="en-US" b="1" dirty="0" err="1">
                <a:latin typeface="Cambria"/>
                <a:ea typeface="Cambria"/>
              </a:rPr>
              <a:t>Centax</a:t>
            </a:r>
            <a:r>
              <a:rPr lang="en-US" b="1" dirty="0">
                <a:latin typeface="Cambria"/>
                <a:ea typeface="Cambria"/>
              </a:rPr>
              <a:t> 309 (Ker.)</a:t>
            </a:r>
            <a:r>
              <a:rPr lang="en-US" dirty="0">
                <a:latin typeface="Cambria"/>
                <a:ea typeface="Cambria"/>
              </a:rPr>
              <a:t> (where the Authority was directed to consider the fresh application for provisional release under S. 130(2) with reference to legal precedents).</a:t>
            </a:r>
          </a:p>
          <a:p>
            <a:pPr algn="just">
              <a:lnSpc>
                <a:spcPct val="150000"/>
              </a:lnSpc>
              <a:buFont typeface="Wingdings" panose="05000000000000000000" pitchFamily="2" charset="2"/>
              <a:buChar char="Ø"/>
            </a:pPr>
            <a:r>
              <a:rPr lang="en-US" dirty="0">
                <a:latin typeface="Cambria"/>
                <a:ea typeface="Cambria"/>
              </a:rPr>
              <a:t>The payments made during investigation, without a corresponding demand or adjudication, were recovery and were contrary to law (violating Article 265 of the Constitution). Held in</a:t>
            </a:r>
            <a:r>
              <a:rPr lang="en-US" i="1" dirty="0">
                <a:latin typeface="Cambria"/>
                <a:ea typeface="Cambria"/>
              </a:rPr>
              <a:t>:</a:t>
            </a:r>
            <a:r>
              <a:rPr lang="en-US" dirty="0">
                <a:latin typeface="Cambria"/>
                <a:ea typeface="Cambria"/>
              </a:rPr>
              <a:t> </a:t>
            </a:r>
            <a:r>
              <a:rPr lang="en-US" b="1" dirty="0">
                <a:latin typeface="Cambria"/>
                <a:ea typeface="Cambria"/>
              </a:rPr>
              <a:t>Intelligence Officer, DGGI vs. Kesar Color Chem Industries (2025) 27 </a:t>
            </a:r>
            <a:r>
              <a:rPr lang="en-US" b="1" dirty="0" err="1">
                <a:latin typeface="Cambria"/>
                <a:ea typeface="Cambria"/>
              </a:rPr>
              <a:t>Centax</a:t>
            </a:r>
            <a:r>
              <a:rPr lang="en-US" b="1" dirty="0">
                <a:latin typeface="Cambria"/>
                <a:ea typeface="Cambria"/>
              </a:rPr>
              <a:t> 376 (Kar.)</a:t>
            </a:r>
            <a:r>
              <a:rPr lang="en-US" dirty="0">
                <a:latin typeface="Cambria"/>
                <a:ea typeface="Cambria"/>
              </a:rPr>
              <a:t> (Para 31).</a:t>
            </a:r>
            <a:endParaRPr lang="en-US" dirty="0"/>
          </a:p>
          <a:p>
            <a:pPr algn="just">
              <a:lnSpc>
                <a:spcPct val="150000"/>
              </a:lnSpc>
              <a:buFont typeface="Wingdings" panose="05000000000000000000" pitchFamily="2" charset="2"/>
              <a:buChar char="Ø"/>
            </a:pPr>
            <a:r>
              <a:rPr lang="en-US" dirty="0">
                <a:latin typeface="Cambria"/>
                <a:ea typeface="Cambria"/>
              </a:rPr>
              <a:t>An order of provisional attachment is unsustainable when no tax amount is determined and there is no material to show that the attachment is necessary to secure the interest of the Revenue. Held in </a:t>
            </a:r>
            <a:r>
              <a:rPr lang="en-US" b="1" dirty="0">
                <a:latin typeface="Cambria"/>
                <a:ea typeface="Cambria"/>
              </a:rPr>
              <a:t>Shubh Corporation vs. State of Maharashtra (2025) 30 </a:t>
            </a:r>
            <a:r>
              <a:rPr lang="en-US" b="1" dirty="0" err="1">
                <a:latin typeface="Cambria"/>
                <a:ea typeface="Cambria"/>
              </a:rPr>
              <a:t>Centax</a:t>
            </a:r>
            <a:r>
              <a:rPr lang="en-US" b="1" dirty="0">
                <a:latin typeface="Cambria"/>
                <a:ea typeface="Cambria"/>
              </a:rPr>
              <a:t> 513 (Bom.)</a:t>
            </a:r>
            <a:r>
              <a:rPr lang="en-US" dirty="0">
                <a:latin typeface="Cambria"/>
                <a:ea typeface="Cambria"/>
              </a:rPr>
              <a:t> (Para 8).</a:t>
            </a:r>
            <a:endParaRPr lang="en-US" dirty="0"/>
          </a:p>
          <a:p>
            <a:endParaRPr lang="en-IN" dirty="0"/>
          </a:p>
        </p:txBody>
      </p:sp>
      <p:sp>
        <p:nvSpPr>
          <p:cNvPr id="4" name="Slide Number Placeholder 3">
            <a:extLst>
              <a:ext uri="{FF2B5EF4-FFF2-40B4-BE49-F238E27FC236}">
                <a16:creationId xmlns:a16="http://schemas.microsoft.com/office/drawing/2014/main" id="{3E55F540-BB20-A85B-B596-0B0E13DFF815}"/>
              </a:ext>
            </a:extLst>
          </p:cNvPr>
          <p:cNvSpPr>
            <a:spLocks noGrp="1"/>
          </p:cNvSpPr>
          <p:nvPr>
            <p:ph type="sldNum" sz="quarter" idx="4"/>
          </p:nvPr>
        </p:nvSpPr>
        <p:spPr/>
        <p:txBody>
          <a:bodyPr/>
          <a:lstStyle/>
          <a:p>
            <a:fld id="{C37E4FB1-AD43-40BE-A2D5-51E31E25039B}" type="slidenum">
              <a:rPr lang="en-IN" smtClean="0"/>
              <a:pPr/>
              <a:t>17</a:t>
            </a:fld>
            <a:endParaRPr lang="en-IN"/>
          </a:p>
        </p:txBody>
      </p:sp>
    </p:spTree>
    <p:extLst>
      <p:ext uri="{BB962C8B-B14F-4D97-AF65-F5344CB8AC3E}">
        <p14:creationId xmlns:p14="http://schemas.microsoft.com/office/powerpoint/2010/main" val="10491214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A9162AA-CC68-4081-ED3F-4A3367071F8A}"/>
              </a:ext>
            </a:extLst>
          </p:cNvPr>
          <p:cNvSpPr>
            <a:spLocks noGrp="1"/>
          </p:cNvSpPr>
          <p:nvPr>
            <p:ph type="body" sz="quarter" idx="14"/>
          </p:nvPr>
        </p:nvSpPr>
        <p:spPr>
          <a:xfrm>
            <a:off x="327024" y="150813"/>
            <a:ext cx="9853295" cy="585787"/>
          </a:xfrm>
        </p:spPr>
        <p:txBody>
          <a:bodyPr/>
          <a:lstStyle/>
          <a:p>
            <a:r>
              <a:rPr lang="en-IN" sz="3200" dirty="0"/>
              <a:t>Section 68- </a:t>
            </a:r>
            <a:r>
              <a:rPr lang="en-US" sz="3200" dirty="0"/>
              <a:t>Inspection of goods in movement</a:t>
            </a:r>
            <a:endParaRPr lang="en-IN" sz="3200" dirty="0"/>
          </a:p>
        </p:txBody>
      </p:sp>
      <p:sp>
        <p:nvSpPr>
          <p:cNvPr id="3" name="Text Placeholder 2">
            <a:extLst>
              <a:ext uri="{FF2B5EF4-FFF2-40B4-BE49-F238E27FC236}">
                <a16:creationId xmlns:a16="http://schemas.microsoft.com/office/drawing/2014/main" id="{833B50EB-FD53-D9D3-92ED-E809877FADDA}"/>
              </a:ext>
            </a:extLst>
          </p:cNvPr>
          <p:cNvSpPr>
            <a:spLocks noGrp="1"/>
          </p:cNvSpPr>
          <p:nvPr>
            <p:ph type="body" sz="quarter" idx="15"/>
          </p:nvPr>
        </p:nvSpPr>
        <p:spPr>
          <a:xfrm>
            <a:off x="327024" y="789171"/>
            <a:ext cx="11650331" cy="5749741"/>
          </a:xfrm>
        </p:spPr>
        <p:txBody>
          <a:bodyPr>
            <a:normAutofit/>
          </a:bodyPr>
          <a:lstStyle/>
          <a:p>
            <a:pPr marL="0" indent="0">
              <a:buNone/>
            </a:pPr>
            <a:endParaRPr lang="en-IN" dirty="0"/>
          </a:p>
          <a:p>
            <a:pPr>
              <a:buFont typeface="Wingdings" panose="05000000000000000000" pitchFamily="2" charset="2"/>
              <a:buChar char="Ø"/>
            </a:pPr>
            <a:r>
              <a:rPr lang="en-IN" dirty="0"/>
              <a:t>     Goods in transit by any conveyance</a:t>
            </a:r>
          </a:p>
          <a:p>
            <a:pPr marL="0" indent="0">
              <a:buNone/>
            </a:pPr>
            <a:r>
              <a:rPr lang="en-IN" dirty="0"/>
              <a:t>                                 ▼</a:t>
            </a:r>
          </a:p>
          <a:p>
            <a:pPr>
              <a:buFont typeface="Wingdings" panose="05000000000000000000" pitchFamily="2" charset="2"/>
              <a:buChar char="Ø"/>
            </a:pPr>
            <a:r>
              <a:rPr lang="en-IN" dirty="0"/>
              <a:t>      Value of consignment &gt; Specified amount</a:t>
            </a:r>
          </a:p>
          <a:p>
            <a:pPr marL="0" indent="0">
              <a:buNone/>
            </a:pPr>
            <a:r>
              <a:rPr lang="en-IN" dirty="0"/>
              <a:t>                                 ▼</a:t>
            </a:r>
          </a:p>
          <a:p>
            <a:pPr>
              <a:buFont typeface="Wingdings" panose="05000000000000000000" pitchFamily="2" charset="2"/>
              <a:buChar char="Ø"/>
            </a:pPr>
            <a:r>
              <a:rPr lang="en-IN" dirty="0"/>
              <a:t>       Person-in-charge must carry the Prescribed documents and devices</a:t>
            </a:r>
          </a:p>
          <a:p>
            <a:pPr marL="0" indent="0">
              <a:buNone/>
            </a:pPr>
            <a:r>
              <a:rPr lang="en-IN" dirty="0"/>
              <a:t>                                 ▼</a:t>
            </a:r>
          </a:p>
          <a:p>
            <a:pPr>
              <a:buFont typeface="Wingdings" panose="05000000000000000000" pitchFamily="2" charset="2"/>
              <a:buChar char="Ø"/>
            </a:pPr>
            <a:r>
              <a:rPr lang="en-IN" dirty="0"/>
              <a:t>       Details of documents to be validated as per prescribed manner</a:t>
            </a:r>
          </a:p>
          <a:p>
            <a:pPr marL="0" indent="0">
              <a:buNone/>
            </a:pPr>
            <a:r>
              <a:rPr lang="en-IN" dirty="0"/>
              <a:t>                                 ▼</a:t>
            </a:r>
          </a:p>
          <a:p>
            <a:pPr>
              <a:buFont typeface="Wingdings" panose="05000000000000000000" pitchFamily="2" charset="2"/>
              <a:buChar char="Ø"/>
            </a:pPr>
            <a:r>
              <a:rPr lang="en-IN" dirty="0"/>
              <a:t>       Conveyance may be intercepted by proper officer at any place</a:t>
            </a:r>
          </a:p>
          <a:p>
            <a:pPr marL="0" indent="0" latinLnBrk="1">
              <a:buNone/>
            </a:pPr>
            <a:r>
              <a:rPr lang="en-US" dirty="0"/>
              <a:t>                                 </a:t>
            </a:r>
            <a:r>
              <a:rPr lang="en-IN" dirty="0"/>
              <a:t>▼</a:t>
            </a:r>
          </a:p>
          <a:p>
            <a:pPr latinLnBrk="1">
              <a:buFont typeface="Wingdings" panose="05000000000000000000" pitchFamily="2" charset="2"/>
              <a:buChar char="Ø"/>
            </a:pPr>
            <a:r>
              <a:rPr lang="en-US" dirty="0"/>
              <a:t>       Officer may require: Production of documents &amp; device and Inspection of goods</a:t>
            </a:r>
            <a:endParaRPr lang="en-IN" dirty="0"/>
          </a:p>
          <a:p>
            <a:pPr marL="0" indent="0">
              <a:buNone/>
            </a:pPr>
            <a:r>
              <a:rPr lang="en-IN" dirty="0"/>
              <a:t>                                 ▼</a:t>
            </a:r>
          </a:p>
          <a:p>
            <a:pPr latinLnBrk="1">
              <a:buFont typeface="Wingdings" panose="05000000000000000000" pitchFamily="2" charset="2"/>
              <a:buChar char="Ø"/>
            </a:pPr>
            <a:r>
              <a:rPr lang="en-US" dirty="0"/>
              <a:t>        Person-in-charge is liable to produce documents &amp; devices and allow inspection of goods</a:t>
            </a:r>
          </a:p>
          <a:p>
            <a:pPr>
              <a:buFont typeface="Wingdings" panose="05000000000000000000" pitchFamily="2" charset="2"/>
              <a:buChar char="Ø"/>
            </a:pPr>
            <a:endParaRPr lang="en-IN" dirty="0"/>
          </a:p>
          <a:p>
            <a:pPr marL="0" indent="0">
              <a:buNone/>
            </a:pPr>
            <a:endParaRPr lang="en-IN" dirty="0"/>
          </a:p>
        </p:txBody>
      </p:sp>
      <p:sp>
        <p:nvSpPr>
          <p:cNvPr id="4" name="Slide Number Placeholder 3">
            <a:extLst>
              <a:ext uri="{FF2B5EF4-FFF2-40B4-BE49-F238E27FC236}">
                <a16:creationId xmlns:a16="http://schemas.microsoft.com/office/drawing/2014/main" id="{80D8A1F8-98B6-A733-FA93-AE1E181806E6}"/>
              </a:ext>
            </a:extLst>
          </p:cNvPr>
          <p:cNvSpPr>
            <a:spLocks noGrp="1"/>
          </p:cNvSpPr>
          <p:nvPr>
            <p:ph type="sldNum" sz="quarter" idx="4"/>
          </p:nvPr>
        </p:nvSpPr>
        <p:spPr/>
        <p:txBody>
          <a:bodyPr/>
          <a:lstStyle/>
          <a:p>
            <a:fld id="{C37E4FB1-AD43-40BE-A2D5-51E31E25039B}" type="slidenum">
              <a:rPr lang="en-IN" smtClean="0"/>
              <a:pPr/>
              <a:t>18</a:t>
            </a:fld>
            <a:endParaRPr lang="en-IN"/>
          </a:p>
        </p:txBody>
      </p:sp>
    </p:spTree>
    <p:extLst>
      <p:ext uri="{BB962C8B-B14F-4D97-AF65-F5344CB8AC3E}">
        <p14:creationId xmlns:p14="http://schemas.microsoft.com/office/powerpoint/2010/main" val="38956428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66D8A80-AC69-49FE-C7A1-FBF92F06A384}"/>
              </a:ext>
            </a:extLst>
          </p:cNvPr>
          <p:cNvSpPr>
            <a:spLocks noGrp="1"/>
          </p:cNvSpPr>
          <p:nvPr>
            <p:ph type="body" sz="quarter" idx="14"/>
          </p:nvPr>
        </p:nvSpPr>
        <p:spPr>
          <a:xfrm>
            <a:off x="327025" y="150813"/>
            <a:ext cx="9719800" cy="585787"/>
          </a:xfrm>
        </p:spPr>
        <p:txBody>
          <a:bodyPr/>
          <a:lstStyle/>
          <a:p>
            <a:r>
              <a:rPr lang="en-IN" sz="3200" dirty="0"/>
              <a:t>Section 68- </a:t>
            </a:r>
            <a:r>
              <a:rPr lang="en-US" sz="3200" dirty="0"/>
              <a:t>Inspection of goods in movement</a:t>
            </a:r>
            <a:endParaRPr lang="en-IN" sz="3200" dirty="0"/>
          </a:p>
          <a:p>
            <a:endParaRPr lang="en-IN" sz="3200" dirty="0"/>
          </a:p>
        </p:txBody>
      </p:sp>
      <p:sp>
        <p:nvSpPr>
          <p:cNvPr id="3" name="Text Placeholder 2">
            <a:extLst>
              <a:ext uri="{FF2B5EF4-FFF2-40B4-BE49-F238E27FC236}">
                <a16:creationId xmlns:a16="http://schemas.microsoft.com/office/drawing/2014/main" id="{90B1CD51-10DE-3331-F8C2-124D3FAF175A}"/>
              </a:ext>
            </a:extLst>
          </p:cNvPr>
          <p:cNvSpPr>
            <a:spLocks noGrp="1"/>
          </p:cNvSpPr>
          <p:nvPr>
            <p:ph type="body" sz="quarter" idx="15"/>
          </p:nvPr>
        </p:nvSpPr>
        <p:spPr/>
        <p:txBody>
          <a:bodyPr/>
          <a:lstStyle/>
          <a:p>
            <a:pPr>
              <a:lnSpc>
                <a:spcPct val="150000"/>
              </a:lnSpc>
              <a:buFont typeface="Wingdings" panose="05000000000000000000" pitchFamily="2" charset="2"/>
              <a:buChar char="Ø"/>
            </a:pPr>
            <a:r>
              <a:rPr lang="en-IN" b="1" dirty="0"/>
              <a:t>Conveyance under Section 2 of CGST Act, 2017</a:t>
            </a:r>
            <a:r>
              <a:rPr lang="en-US" dirty="0"/>
              <a:t>“</a:t>
            </a:r>
          </a:p>
          <a:p>
            <a:pPr marL="0" indent="0">
              <a:lnSpc>
                <a:spcPct val="150000"/>
              </a:lnSpc>
              <a:buNone/>
            </a:pPr>
            <a:r>
              <a:rPr lang="en-US" dirty="0"/>
              <a:t>     </a:t>
            </a:r>
            <a:r>
              <a:rPr lang="en-US" i="1" dirty="0"/>
              <a:t>includes a vessel, an aircraft and a vehicle;</a:t>
            </a:r>
            <a:endParaRPr lang="en-IN" i="1" dirty="0"/>
          </a:p>
          <a:p>
            <a:pPr>
              <a:buFont typeface="Wingdings" panose="05000000000000000000" pitchFamily="2" charset="2"/>
              <a:buChar char="Ø"/>
            </a:pPr>
            <a:r>
              <a:rPr lang="en-IN" b="1" dirty="0"/>
              <a:t>What Must be Carried During Goods Movement</a:t>
            </a:r>
          </a:p>
          <a:p>
            <a:pPr marL="0" indent="0">
              <a:buNone/>
            </a:pPr>
            <a:endParaRPr lang="en-IN" b="1" dirty="0"/>
          </a:p>
          <a:p>
            <a:pPr marL="0" indent="0">
              <a:buNone/>
            </a:pPr>
            <a:endParaRPr lang="en-IN" sz="1900" dirty="0"/>
          </a:p>
          <a:p>
            <a:pPr marL="0" indent="0">
              <a:buNone/>
            </a:pPr>
            <a:endParaRPr lang="en-IN" sz="1900" dirty="0"/>
          </a:p>
        </p:txBody>
      </p:sp>
      <p:sp>
        <p:nvSpPr>
          <p:cNvPr id="4" name="Slide Number Placeholder 3">
            <a:extLst>
              <a:ext uri="{FF2B5EF4-FFF2-40B4-BE49-F238E27FC236}">
                <a16:creationId xmlns:a16="http://schemas.microsoft.com/office/drawing/2014/main" id="{DFFEDCBC-7893-E3DD-52CE-EA5B4D186A4C}"/>
              </a:ext>
            </a:extLst>
          </p:cNvPr>
          <p:cNvSpPr>
            <a:spLocks noGrp="1"/>
          </p:cNvSpPr>
          <p:nvPr>
            <p:ph type="sldNum" sz="quarter" idx="4"/>
          </p:nvPr>
        </p:nvSpPr>
        <p:spPr/>
        <p:txBody>
          <a:bodyPr/>
          <a:lstStyle/>
          <a:p>
            <a:fld id="{C37E4FB1-AD43-40BE-A2D5-51E31E25039B}" type="slidenum">
              <a:rPr lang="en-IN" smtClean="0"/>
              <a:pPr/>
              <a:t>19</a:t>
            </a:fld>
            <a:endParaRPr lang="en-IN"/>
          </a:p>
        </p:txBody>
      </p:sp>
      <p:graphicFrame>
        <p:nvGraphicFramePr>
          <p:cNvPr id="5" name="Table 4">
            <a:extLst>
              <a:ext uri="{FF2B5EF4-FFF2-40B4-BE49-F238E27FC236}">
                <a16:creationId xmlns:a16="http://schemas.microsoft.com/office/drawing/2014/main" id="{860D5747-4F59-21B2-01CE-C25198C6625F}"/>
              </a:ext>
            </a:extLst>
          </p:cNvPr>
          <p:cNvGraphicFramePr>
            <a:graphicFrameLocks noGrp="1"/>
          </p:cNvGraphicFramePr>
          <p:nvPr>
            <p:extLst>
              <p:ext uri="{D42A27DB-BD31-4B8C-83A1-F6EECF244321}">
                <p14:modId xmlns:p14="http://schemas.microsoft.com/office/powerpoint/2010/main" val="2037909357"/>
              </p:ext>
            </p:extLst>
          </p:nvPr>
        </p:nvGraphicFramePr>
        <p:xfrm>
          <a:off x="421512" y="2795303"/>
          <a:ext cx="10515600" cy="2818998"/>
        </p:xfrm>
        <a:graphic>
          <a:graphicData uri="http://schemas.openxmlformats.org/drawingml/2006/table">
            <a:tbl>
              <a:tblPr>
                <a:tableStyleId>{5C22544A-7EE6-4342-B048-85BDC9FD1C3A}</a:tableStyleId>
              </a:tblPr>
              <a:tblGrid>
                <a:gridCol w="3281464">
                  <a:extLst>
                    <a:ext uri="{9D8B030D-6E8A-4147-A177-3AD203B41FA5}">
                      <a16:colId xmlns:a16="http://schemas.microsoft.com/office/drawing/2014/main" val="908236020"/>
                    </a:ext>
                  </a:extLst>
                </a:gridCol>
                <a:gridCol w="3617068">
                  <a:extLst>
                    <a:ext uri="{9D8B030D-6E8A-4147-A177-3AD203B41FA5}">
                      <a16:colId xmlns:a16="http://schemas.microsoft.com/office/drawing/2014/main" val="2913457131"/>
                    </a:ext>
                  </a:extLst>
                </a:gridCol>
                <a:gridCol w="3617068">
                  <a:extLst>
                    <a:ext uri="{9D8B030D-6E8A-4147-A177-3AD203B41FA5}">
                      <a16:colId xmlns:a16="http://schemas.microsoft.com/office/drawing/2014/main" val="3636788201"/>
                    </a:ext>
                  </a:extLst>
                </a:gridCol>
              </a:tblGrid>
              <a:tr h="441879">
                <a:tc>
                  <a:txBody>
                    <a:bodyPr/>
                    <a:lstStyle/>
                    <a:p>
                      <a:pPr>
                        <a:lnSpc>
                          <a:spcPct val="115000"/>
                        </a:lnSpc>
                        <a:spcAft>
                          <a:spcPts val="800"/>
                        </a:spcAft>
                        <a:buNone/>
                      </a:pPr>
                      <a:r>
                        <a:rPr lang="en-IN" sz="2000" b="1" kern="100" dirty="0">
                          <a:solidFill>
                            <a:schemeClr val="bg1"/>
                          </a:solidFill>
                          <a:effectLst/>
                          <a:latin typeface="Cambria" panose="02040503050406030204" pitchFamily="18" charset="0"/>
                          <a:ea typeface="Cambria" panose="02040503050406030204" pitchFamily="18" charset="0"/>
                        </a:rPr>
                        <a:t>Document/Device</a:t>
                      </a:r>
                      <a:endParaRPr lang="en-IN" sz="2000" b="1" kern="100"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txBody>
                  <a:tcPr marL="89494" marR="119326" marT="74579" marB="745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nSpc>
                          <a:spcPct val="115000"/>
                        </a:lnSpc>
                        <a:spcAft>
                          <a:spcPts val="800"/>
                        </a:spcAft>
                        <a:buNone/>
                      </a:pPr>
                      <a:r>
                        <a:rPr lang="en-IN" sz="2000" b="1" kern="100" dirty="0">
                          <a:solidFill>
                            <a:schemeClr val="bg1"/>
                          </a:solidFill>
                          <a:effectLst/>
                          <a:latin typeface="Cambria" panose="02040503050406030204" pitchFamily="18" charset="0"/>
                          <a:ea typeface="Cambria" panose="02040503050406030204" pitchFamily="18" charset="0"/>
                        </a:rPr>
                        <a:t>Purpose</a:t>
                      </a:r>
                      <a:endParaRPr lang="en-IN" sz="2000" b="1" kern="100"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txBody>
                  <a:tcPr marL="119326" marR="119326" marT="74579" marB="745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nSpc>
                          <a:spcPct val="115000"/>
                        </a:lnSpc>
                        <a:spcAft>
                          <a:spcPts val="800"/>
                        </a:spcAft>
                        <a:buNone/>
                      </a:pPr>
                      <a:r>
                        <a:rPr lang="en-IN" sz="2000" b="1" kern="100" dirty="0">
                          <a:solidFill>
                            <a:schemeClr val="bg1"/>
                          </a:solidFill>
                          <a:effectLst/>
                          <a:latin typeface="Cambria" panose="02040503050406030204" pitchFamily="18" charset="0"/>
                          <a:ea typeface="Cambria" panose="02040503050406030204" pitchFamily="18" charset="0"/>
                        </a:rPr>
                        <a:t>Prescribed Mode</a:t>
                      </a:r>
                      <a:endParaRPr lang="en-IN" sz="2000" b="1" kern="100"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txBody>
                  <a:tcPr marL="119326" marR="119326" marT="74579" marB="745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4223923346"/>
                  </a:ext>
                </a:extLst>
              </a:tr>
              <a:tr h="441879">
                <a:tc>
                  <a:txBody>
                    <a:bodyPr/>
                    <a:lstStyle/>
                    <a:p>
                      <a:pPr>
                        <a:lnSpc>
                          <a:spcPct val="115000"/>
                        </a:lnSpc>
                        <a:spcAft>
                          <a:spcPts val="800"/>
                        </a:spcAft>
                        <a:buNone/>
                      </a:pPr>
                      <a:r>
                        <a:rPr lang="en-IN" sz="2000" b="1" kern="100" dirty="0">
                          <a:effectLst/>
                          <a:latin typeface="Cambria" panose="02040503050406030204" pitchFamily="18" charset="0"/>
                          <a:ea typeface="Cambria" panose="02040503050406030204" pitchFamily="18" charset="0"/>
                        </a:rPr>
                        <a:t>E-way Bill</a:t>
                      </a:r>
                      <a:endParaRPr lang="en-IN" sz="2000" b="1"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89494" marR="119326" marT="74579" marB="745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800"/>
                        </a:spcAft>
                        <a:buNone/>
                      </a:pPr>
                      <a:r>
                        <a:rPr lang="en-IN" sz="2000" kern="100" dirty="0">
                          <a:effectLst/>
                          <a:latin typeface="Cambria" panose="02040503050406030204" pitchFamily="18" charset="0"/>
                          <a:ea typeface="Cambria" panose="02040503050406030204" pitchFamily="18" charset="0"/>
                        </a:rPr>
                        <a:t>Mandatory for value &gt; 50,000</a:t>
                      </a:r>
                      <a:endParaRPr lang="en-IN" sz="20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19326" marR="119326" marT="74579" marB="745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800"/>
                        </a:spcAft>
                        <a:buNone/>
                      </a:pPr>
                      <a:r>
                        <a:rPr lang="en-IN" sz="2000" kern="100">
                          <a:effectLst/>
                          <a:latin typeface="Cambria" panose="02040503050406030204" pitchFamily="18" charset="0"/>
                          <a:ea typeface="Cambria" panose="02040503050406030204" pitchFamily="18" charset="0"/>
                        </a:rPr>
                        <a:t>Electronic/Printed</a:t>
                      </a:r>
                      <a:endParaRPr lang="en-IN" sz="2000" kern="100">
                        <a:effectLst/>
                        <a:latin typeface="Cambria" panose="02040503050406030204" pitchFamily="18" charset="0"/>
                        <a:ea typeface="Cambria" panose="02040503050406030204" pitchFamily="18" charset="0"/>
                        <a:cs typeface="Times New Roman" panose="02020603050405020304" pitchFamily="18" charset="0"/>
                      </a:endParaRPr>
                    </a:p>
                  </a:txBody>
                  <a:tcPr marL="119326" marR="89494" marT="74579" marB="745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04476690"/>
                  </a:ext>
                </a:extLst>
              </a:tr>
              <a:tr h="441879">
                <a:tc>
                  <a:txBody>
                    <a:bodyPr/>
                    <a:lstStyle/>
                    <a:p>
                      <a:pPr>
                        <a:lnSpc>
                          <a:spcPct val="115000"/>
                        </a:lnSpc>
                        <a:spcAft>
                          <a:spcPts val="800"/>
                        </a:spcAft>
                        <a:buNone/>
                      </a:pPr>
                      <a:r>
                        <a:rPr lang="en-IN" sz="2000" b="1" kern="100">
                          <a:effectLst/>
                          <a:latin typeface="Cambria" panose="02040503050406030204" pitchFamily="18" charset="0"/>
                          <a:ea typeface="Cambria" panose="02040503050406030204" pitchFamily="18" charset="0"/>
                        </a:rPr>
                        <a:t>Invoice/Challan</a:t>
                      </a:r>
                      <a:endParaRPr lang="en-IN" sz="2000" b="1" kern="100">
                        <a:effectLst/>
                        <a:latin typeface="Cambria" panose="02040503050406030204" pitchFamily="18" charset="0"/>
                        <a:ea typeface="Cambria" panose="02040503050406030204" pitchFamily="18" charset="0"/>
                        <a:cs typeface="Times New Roman" panose="02020603050405020304" pitchFamily="18" charset="0"/>
                      </a:endParaRPr>
                    </a:p>
                  </a:txBody>
                  <a:tcPr marL="89494" marR="119326" marT="74579" marB="745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800"/>
                        </a:spcAft>
                        <a:buNone/>
                      </a:pPr>
                      <a:r>
                        <a:rPr lang="en-IN" sz="2000" kern="100">
                          <a:effectLst/>
                          <a:latin typeface="Cambria" panose="02040503050406030204" pitchFamily="18" charset="0"/>
                          <a:ea typeface="Cambria" panose="02040503050406030204" pitchFamily="18" charset="0"/>
                        </a:rPr>
                        <a:t>Proof of transaction</a:t>
                      </a:r>
                      <a:endParaRPr lang="en-IN" sz="2000" kern="100">
                        <a:effectLst/>
                        <a:latin typeface="Cambria" panose="02040503050406030204" pitchFamily="18" charset="0"/>
                        <a:ea typeface="Cambria" panose="02040503050406030204" pitchFamily="18" charset="0"/>
                        <a:cs typeface="Times New Roman" panose="02020603050405020304" pitchFamily="18" charset="0"/>
                      </a:endParaRPr>
                    </a:p>
                  </a:txBody>
                  <a:tcPr marL="119326" marR="119326" marT="74579" marB="745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800"/>
                        </a:spcAft>
                        <a:buNone/>
                      </a:pPr>
                      <a:r>
                        <a:rPr lang="en-IN" sz="2000" kern="100">
                          <a:effectLst/>
                          <a:latin typeface="Cambria" panose="02040503050406030204" pitchFamily="18" charset="0"/>
                          <a:ea typeface="Cambria" panose="02040503050406030204" pitchFamily="18" charset="0"/>
                        </a:rPr>
                        <a:t>Original/Duplicate</a:t>
                      </a:r>
                      <a:endParaRPr lang="en-IN" sz="2000" kern="100">
                        <a:effectLst/>
                        <a:latin typeface="Cambria" panose="02040503050406030204" pitchFamily="18" charset="0"/>
                        <a:ea typeface="Cambria" panose="02040503050406030204" pitchFamily="18" charset="0"/>
                        <a:cs typeface="Times New Roman" panose="02020603050405020304" pitchFamily="18" charset="0"/>
                      </a:endParaRPr>
                    </a:p>
                  </a:txBody>
                  <a:tcPr marL="119326" marR="89494" marT="74579" marB="745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67924886"/>
                  </a:ext>
                </a:extLst>
              </a:tr>
              <a:tr h="441879">
                <a:tc>
                  <a:txBody>
                    <a:bodyPr/>
                    <a:lstStyle/>
                    <a:p>
                      <a:pPr>
                        <a:lnSpc>
                          <a:spcPct val="115000"/>
                        </a:lnSpc>
                        <a:spcAft>
                          <a:spcPts val="800"/>
                        </a:spcAft>
                        <a:buNone/>
                      </a:pPr>
                      <a:r>
                        <a:rPr lang="en-IN" sz="2000" b="1" kern="100" dirty="0">
                          <a:effectLst/>
                          <a:latin typeface="Cambria" panose="02040503050406030204" pitchFamily="18" charset="0"/>
                          <a:ea typeface="Cambria" panose="02040503050406030204" pitchFamily="18" charset="0"/>
                        </a:rPr>
                        <a:t>Identity Proof</a:t>
                      </a:r>
                      <a:endParaRPr lang="en-IN" sz="2000" b="1"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89494" marR="119326" marT="74579" marB="745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800"/>
                        </a:spcAft>
                        <a:buNone/>
                      </a:pPr>
                      <a:r>
                        <a:rPr lang="en-IN" sz="2000" kern="100" dirty="0">
                          <a:effectLst/>
                          <a:latin typeface="Cambria" panose="02040503050406030204" pitchFamily="18" charset="0"/>
                          <a:ea typeface="Cambria" panose="02040503050406030204" pitchFamily="18" charset="0"/>
                        </a:rPr>
                        <a:t>Person-in-charge identification</a:t>
                      </a:r>
                      <a:endParaRPr lang="en-IN" sz="20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19326" marR="119326" marT="74579" marB="745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800"/>
                        </a:spcAft>
                        <a:buNone/>
                      </a:pPr>
                      <a:r>
                        <a:rPr lang="en-IN" sz="2000" kern="100">
                          <a:effectLst/>
                          <a:latin typeface="Cambria" panose="02040503050406030204" pitchFamily="18" charset="0"/>
                          <a:ea typeface="Cambria" panose="02040503050406030204" pitchFamily="18" charset="0"/>
                        </a:rPr>
                        <a:t>Aadhar/PAN/Driving License</a:t>
                      </a:r>
                      <a:endParaRPr lang="en-IN" sz="2000" kern="100">
                        <a:effectLst/>
                        <a:latin typeface="Cambria" panose="02040503050406030204" pitchFamily="18" charset="0"/>
                        <a:ea typeface="Cambria" panose="02040503050406030204" pitchFamily="18" charset="0"/>
                        <a:cs typeface="Times New Roman" panose="02020603050405020304" pitchFamily="18" charset="0"/>
                      </a:endParaRPr>
                    </a:p>
                  </a:txBody>
                  <a:tcPr marL="119326" marR="89494" marT="74579" marB="745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9106507"/>
                  </a:ext>
                </a:extLst>
              </a:tr>
              <a:tr h="441879">
                <a:tc>
                  <a:txBody>
                    <a:bodyPr/>
                    <a:lstStyle/>
                    <a:p>
                      <a:pPr>
                        <a:lnSpc>
                          <a:spcPct val="115000"/>
                        </a:lnSpc>
                        <a:spcAft>
                          <a:spcPts val="800"/>
                        </a:spcAft>
                        <a:buNone/>
                      </a:pPr>
                      <a:r>
                        <a:rPr lang="en-IN" sz="2000" b="1" kern="100" dirty="0">
                          <a:effectLst/>
                          <a:latin typeface="Cambria" panose="02040503050406030204" pitchFamily="18" charset="0"/>
                          <a:ea typeface="Cambria" panose="02040503050406030204" pitchFamily="18" charset="0"/>
                        </a:rPr>
                        <a:t>Mobile Device</a:t>
                      </a:r>
                      <a:endParaRPr lang="en-IN" sz="2000" b="1"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89494" marR="119326" marT="74579" marB="745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800"/>
                        </a:spcAft>
                        <a:buNone/>
                      </a:pPr>
                      <a:r>
                        <a:rPr lang="en-IN" sz="2000" kern="100">
                          <a:effectLst/>
                          <a:latin typeface="Cambria" panose="02040503050406030204" pitchFamily="18" charset="0"/>
                          <a:ea typeface="Cambria" panose="02040503050406030204" pitchFamily="18" charset="0"/>
                        </a:rPr>
                        <a:t>E-way bill validation</a:t>
                      </a:r>
                      <a:endParaRPr lang="en-IN" sz="2000" kern="100">
                        <a:effectLst/>
                        <a:latin typeface="Cambria" panose="02040503050406030204" pitchFamily="18" charset="0"/>
                        <a:ea typeface="Cambria" panose="02040503050406030204" pitchFamily="18" charset="0"/>
                        <a:cs typeface="Times New Roman" panose="02020603050405020304" pitchFamily="18" charset="0"/>
                      </a:endParaRPr>
                    </a:p>
                  </a:txBody>
                  <a:tcPr marL="119326" marR="119326" marT="74579" marB="745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800"/>
                        </a:spcAft>
                        <a:buNone/>
                      </a:pPr>
                      <a:r>
                        <a:rPr lang="en-IN" sz="2000" kern="100" dirty="0">
                          <a:effectLst/>
                          <a:latin typeface="Cambria" panose="02040503050406030204" pitchFamily="18" charset="0"/>
                          <a:ea typeface="Cambria" panose="02040503050406030204" pitchFamily="18" charset="0"/>
                        </a:rPr>
                        <a:t>Smartphone with QR scanner</a:t>
                      </a:r>
                      <a:endParaRPr lang="en-IN" sz="20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19326" marR="89494" marT="74579" marB="745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174238"/>
                  </a:ext>
                </a:extLst>
              </a:tr>
              <a:tr h="441879">
                <a:tc>
                  <a:txBody>
                    <a:bodyPr/>
                    <a:lstStyle/>
                    <a:p>
                      <a:pPr>
                        <a:lnSpc>
                          <a:spcPct val="115000"/>
                        </a:lnSpc>
                        <a:spcAft>
                          <a:spcPts val="800"/>
                        </a:spcAft>
                        <a:buNone/>
                      </a:pPr>
                      <a:r>
                        <a:rPr lang="en-IN" sz="2000" b="1" kern="100" dirty="0">
                          <a:effectLst/>
                          <a:latin typeface="Cambria" panose="02040503050406030204" pitchFamily="18" charset="0"/>
                          <a:ea typeface="Cambria" panose="02040503050406030204" pitchFamily="18" charset="0"/>
                        </a:rPr>
                        <a:t>RFID/GPS Device</a:t>
                      </a:r>
                      <a:endParaRPr lang="en-IN" sz="2000" b="1"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89494" marR="119326" marT="74579" marB="745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800"/>
                        </a:spcAft>
                        <a:buNone/>
                      </a:pPr>
                      <a:r>
                        <a:rPr lang="en-IN" sz="2000" kern="100">
                          <a:effectLst/>
                          <a:latin typeface="Cambria" panose="02040503050406030204" pitchFamily="18" charset="0"/>
                          <a:ea typeface="Cambria" panose="02040503050406030204" pitchFamily="18" charset="0"/>
                        </a:rPr>
                        <a:t>Vehicle tracking (if prescribed)</a:t>
                      </a:r>
                      <a:endParaRPr lang="en-IN" sz="2000" kern="100">
                        <a:effectLst/>
                        <a:latin typeface="Cambria" panose="02040503050406030204" pitchFamily="18" charset="0"/>
                        <a:ea typeface="Cambria" panose="02040503050406030204" pitchFamily="18" charset="0"/>
                        <a:cs typeface="Times New Roman" panose="02020603050405020304" pitchFamily="18" charset="0"/>
                      </a:endParaRPr>
                    </a:p>
                  </a:txBody>
                  <a:tcPr marL="119326" marR="119326" marT="74579" marB="745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800"/>
                        </a:spcAft>
                        <a:buNone/>
                      </a:pPr>
                      <a:r>
                        <a:rPr lang="en-IN" sz="2000" kern="100" dirty="0">
                          <a:effectLst/>
                          <a:latin typeface="Cambria" panose="02040503050406030204" pitchFamily="18" charset="0"/>
                          <a:ea typeface="Cambria" panose="02040503050406030204" pitchFamily="18" charset="0"/>
                        </a:rPr>
                        <a:t>Electronic tracking system</a:t>
                      </a:r>
                      <a:endParaRPr lang="en-IN" sz="20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19326" marR="89494" marT="74579" marB="745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131809"/>
                  </a:ext>
                </a:extLst>
              </a:tr>
            </a:tbl>
          </a:graphicData>
        </a:graphic>
      </p:graphicFrame>
    </p:spTree>
    <p:extLst>
      <p:ext uri="{BB962C8B-B14F-4D97-AF65-F5344CB8AC3E}">
        <p14:creationId xmlns:p14="http://schemas.microsoft.com/office/powerpoint/2010/main" val="3965833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33E8D17-8B1D-4574-819F-052621BEA45B}"/>
              </a:ext>
            </a:extLst>
          </p:cNvPr>
          <p:cNvSpPr>
            <a:spLocks noGrp="1"/>
          </p:cNvSpPr>
          <p:nvPr>
            <p:ph type="body" sz="quarter" idx="14"/>
          </p:nvPr>
        </p:nvSpPr>
        <p:spPr/>
        <p:txBody>
          <a:bodyPr/>
          <a:lstStyle/>
          <a:p>
            <a:r>
              <a:rPr lang="en-US" sz="3200" dirty="0"/>
              <a:t>Coverage</a:t>
            </a:r>
            <a:endParaRPr lang="en-IN" sz="3200" dirty="0"/>
          </a:p>
        </p:txBody>
      </p:sp>
      <p:sp>
        <p:nvSpPr>
          <p:cNvPr id="3" name="Text Placeholder 2">
            <a:extLst>
              <a:ext uri="{FF2B5EF4-FFF2-40B4-BE49-F238E27FC236}">
                <a16:creationId xmlns:a16="http://schemas.microsoft.com/office/drawing/2014/main" id="{96416195-F3B1-40E6-A2E3-C545BEC4BC0C}"/>
              </a:ext>
            </a:extLst>
          </p:cNvPr>
          <p:cNvSpPr>
            <a:spLocks noGrp="1"/>
          </p:cNvSpPr>
          <p:nvPr>
            <p:ph type="body" sz="quarter" idx="15"/>
          </p:nvPr>
        </p:nvSpPr>
        <p:spPr/>
        <p:txBody>
          <a:bodyPr/>
          <a:lstStyle/>
          <a:p>
            <a:pPr>
              <a:lnSpc>
                <a:spcPct val="150000"/>
              </a:lnSpc>
              <a:buFont typeface="Wingdings" panose="05000000000000000000" pitchFamily="2" charset="2"/>
              <a:buChar char="Ø"/>
            </a:pPr>
            <a:r>
              <a:rPr lang="en-US" sz="2400" dirty="0"/>
              <a:t>Statutory provisions</a:t>
            </a:r>
          </a:p>
          <a:p>
            <a:pPr>
              <a:lnSpc>
                <a:spcPct val="150000"/>
              </a:lnSpc>
              <a:buFont typeface="Wingdings" panose="05000000000000000000" pitchFamily="2" charset="2"/>
              <a:buChar char="Ø"/>
            </a:pPr>
            <a:r>
              <a:rPr lang="en-US" sz="2400" dirty="0"/>
              <a:t>Reasons for dispute</a:t>
            </a:r>
          </a:p>
          <a:p>
            <a:pPr>
              <a:lnSpc>
                <a:spcPct val="150000"/>
              </a:lnSpc>
              <a:buFont typeface="Wingdings" panose="05000000000000000000" pitchFamily="2" charset="2"/>
              <a:buChar char="Ø"/>
            </a:pPr>
            <a:r>
              <a:rPr lang="en-US" sz="2400" dirty="0"/>
              <a:t>Need for Investigation</a:t>
            </a:r>
          </a:p>
          <a:p>
            <a:pPr>
              <a:lnSpc>
                <a:spcPct val="150000"/>
              </a:lnSpc>
              <a:buFont typeface="Wingdings" panose="05000000000000000000" pitchFamily="2" charset="2"/>
              <a:buChar char="Ø"/>
            </a:pPr>
            <a:r>
              <a:rPr lang="en-US" sz="2400" dirty="0"/>
              <a:t>Points to consider during summons/interrogation</a:t>
            </a:r>
          </a:p>
          <a:p>
            <a:pPr>
              <a:lnSpc>
                <a:spcPct val="150000"/>
              </a:lnSpc>
              <a:buFont typeface="Wingdings" panose="05000000000000000000" pitchFamily="2" charset="2"/>
              <a:buChar char="Ø"/>
            </a:pPr>
            <a:r>
              <a:rPr lang="en-US" sz="2400" dirty="0"/>
              <a:t>General practice/Do’s and Don’t during investigation</a:t>
            </a:r>
          </a:p>
          <a:p>
            <a:pPr>
              <a:lnSpc>
                <a:spcPct val="150000"/>
              </a:lnSpc>
              <a:buFont typeface="Wingdings" panose="05000000000000000000" pitchFamily="2" charset="2"/>
              <a:buChar char="Ø"/>
            </a:pPr>
            <a:r>
              <a:rPr lang="en-US" sz="2400" dirty="0"/>
              <a:t>Availability of Documents during investigation</a:t>
            </a:r>
          </a:p>
          <a:p>
            <a:pPr>
              <a:lnSpc>
                <a:spcPct val="150000"/>
              </a:lnSpc>
              <a:buFont typeface="Wingdings" panose="05000000000000000000" pitchFamily="2" charset="2"/>
              <a:buChar char="Ø"/>
            </a:pPr>
            <a:r>
              <a:rPr lang="en-US" sz="2400" dirty="0"/>
              <a:t>Points to consider during submitting documents/responding to letters</a:t>
            </a:r>
          </a:p>
          <a:p>
            <a:pPr>
              <a:lnSpc>
                <a:spcPct val="150000"/>
              </a:lnSpc>
              <a:buFont typeface="Wingdings" panose="05000000000000000000" pitchFamily="2" charset="2"/>
              <a:buChar char="Ø"/>
            </a:pPr>
            <a:r>
              <a:rPr lang="en-US" sz="2400" dirty="0"/>
              <a:t>Manner of submissions</a:t>
            </a:r>
          </a:p>
          <a:p>
            <a:endParaRPr lang="en-US" dirty="0"/>
          </a:p>
          <a:p>
            <a:endParaRPr lang="en-US" dirty="0"/>
          </a:p>
          <a:p>
            <a:endParaRPr lang="en-US" dirty="0"/>
          </a:p>
          <a:p>
            <a:endParaRPr lang="en-IN" dirty="0"/>
          </a:p>
        </p:txBody>
      </p:sp>
      <p:sp>
        <p:nvSpPr>
          <p:cNvPr id="4" name="Slide Number Placeholder 3">
            <a:extLst>
              <a:ext uri="{FF2B5EF4-FFF2-40B4-BE49-F238E27FC236}">
                <a16:creationId xmlns:a16="http://schemas.microsoft.com/office/drawing/2014/main" id="{DC912D97-BE47-244D-1341-EE39C7D69715}"/>
              </a:ext>
            </a:extLst>
          </p:cNvPr>
          <p:cNvSpPr>
            <a:spLocks noGrp="1"/>
          </p:cNvSpPr>
          <p:nvPr>
            <p:ph type="sldNum" sz="quarter" idx="4"/>
          </p:nvPr>
        </p:nvSpPr>
        <p:spPr/>
        <p:txBody>
          <a:bodyPr/>
          <a:lstStyle/>
          <a:p>
            <a:fld id="{C37E4FB1-AD43-40BE-A2D5-51E31E25039B}" type="slidenum">
              <a:rPr lang="en-IN" smtClean="0"/>
              <a:pPr/>
              <a:t>2</a:t>
            </a:fld>
            <a:endParaRPr lang="en-IN"/>
          </a:p>
        </p:txBody>
      </p:sp>
    </p:spTree>
    <p:extLst>
      <p:ext uri="{BB962C8B-B14F-4D97-AF65-F5344CB8AC3E}">
        <p14:creationId xmlns:p14="http://schemas.microsoft.com/office/powerpoint/2010/main" val="32402153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77C1360-F537-BF9A-F42D-664251AC861F}"/>
              </a:ext>
            </a:extLst>
          </p:cNvPr>
          <p:cNvSpPr>
            <a:spLocks noGrp="1"/>
          </p:cNvSpPr>
          <p:nvPr>
            <p:ph type="body" sz="quarter" idx="14"/>
          </p:nvPr>
        </p:nvSpPr>
        <p:spPr/>
        <p:txBody>
          <a:bodyPr/>
          <a:lstStyle/>
          <a:p>
            <a:r>
              <a:rPr lang="en-IN" sz="3200" dirty="0"/>
              <a:t>Section 69- Power to Arrest</a:t>
            </a:r>
          </a:p>
          <a:p>
            <a:endParaRPr lang="en-IN" dirty="0"/>
          </a:p>
        </p:txBody>
      </p:sp>
      <p:sp>
        <p:nvSpPr>
          <p:cNvPr id="3" name="Text Placeholder 2">
            <a:extLst>
              <a:ext uri="{FF2B5EF4-FFF2-40B4-BE49-F238E27FC236}">
                <a16:creationId xmlns:a16="http://schemas.microsoft.com/office/drawing/2014/main" id="{08CCFD8F-9FB7-06DA-7688-36EAF730926C}"/>
              </a:ext>
            </a:extLst>
          </p:cNvPr>
          <p:cNvSpPr>
            <a:spLocks noGrp="1"/>
          </p:cNvSpPr>
          <p:nvPr>
            <p:ph type="body" sz="quarter" idx="15"/>
          </p:nvPr>
        </p:nvSpPr>
        <p:spPr>
          <a:xfrm>
            <a:off x="829945" y="957446"/>
            <a:ext cx="11650331" cy="5749741"/>
          </a:xfrm>
        </p:spPr>
        <p:txBody>
          <a:bodyPr>
            <a:normAutofit lnSpcReduction="10000"/>
          </a:bodyPr>
          <a:lstStyle/>
          <a:p>
            <a:pPr marL="0" indent="0">
              <a:buNone/>
            </a:pPr>
            <a:endParaRPr lang="en-IN" dirty="0"/>
          </a:p>
          <a:p>
            <a:pPr>
              <a:buFont typeface="Wingdings" panose="05000000000000000000" pitchFamily="2" charset="2"/>
              <a:buChar char="Ø"/>
            </a:pPr>
            <a:r>
              <a:rPr lang="en-IN" dirty="0"/>
              <a:t>Commissioner has "Reason to Believe"</a:t>
            </a:r>
          </a:p>
          <a:p>
            <a:pPr marL="0" indent="0">
              <a:buNone/>
            </a:pPr>
            <a:r>
              <a:rPr lang="en-IN" dirty="0"/>
              <a:t>                               ↓</a:t>
            </a:r>
          </a:p>
          <a:p>
            <a:pPr>
              <a:buFont typeface="Wingdings" panose="05000000000000000000" pitchFamily="2" charset="2"/>
              <a:buChar char="Ø"/>
            </a:pPr>
            <a:r>
              <a:rPr lang="en-IN" dirty="0"/>
              <a:t>Offence under Section 132(1)(a)-(d)</a:t>
            </a:r>
          </a:p>
          <a:p>
            <a:pPr marL="0" indent="0">
              <a:buNone/>
            </a:pPr>
            <a:r>
              <a:rPr lang="en-IN" dirty="0"/>
              <a:t>( No Bill, No Supply, ITC w/o goods, collected not paid)</a:t>
            </a:r>
          </a:p>
          <a:p>
            <a:pPr marL="0" indent="0">
              <a:buNone/>
            </a:pPr>
            <a:r>
              <a:rPr lang="en-IN" dirty="0"/>
              <a:t>                               ↓</a:t>
            </a:r>
          </a:p>
          <a:p>
            <a:pPr>
              <a:buFont typeface="Wingdings" panose="05000000000000000000" pitchFamily="2" charset="2"/>
              <a:buChar char="Ø"/>
            </a:pPr>
            <a:r>
              <a:rPr lang="en-IN" dirty="0"/>
              <a:t>Punishable under Section 132(1)(</a:t>
            </a:r>
            <a:r>
              <a:rPr lang="en-IN" dirty="0" err="1"/>
              <a:t>i</a:t>
            </a:r>
            <a:r>
              <a:rPr lang="en-IN" dirty="0"/>
              <a:t>)/(ii) or (2)</a:t>
            </a:r>
          </a:p>
          <a:p>
            <a:pPr marL="0" indent="0">
              <a:buNone/>
            </a:pPr>
            <a:r>
              <a:rPr lang="en-IN" dirty="0"/>
              <a:t> (&gt;2.5crs &amp; repeated offender)</a:t>
            </a:r>
          </a:p>
          <a:p>
            <a:pPr marL="0" indent="0">
              <a:buNone/>
            </a:pPr>
            <a:r>
              <a:rPr lang="en-IN" dirty="0"/>
              <a:t>                               ↓</a:t>
            </a:r>
          </a:p>
          <a:p>
            <a:pPr>
              <a:buFont typeface="Wingdings" panose="05000000000000000000" pitchFamily="2" charset="2"/>
              <a:buChar char="Ø"/>
            </a:pPr>
            <a:r>
              <a:rPr lang="en-IN" dirty="0"/>
              <a:t>Written Authorization for Arrest</a:t>
            </a:r>
          </a:p>
          <a:p>
            <a:pPr marL="0" indent="0">
              <a:buNone/>
            </a:pPr>
            <a:r>
              <a:rPr lang="en-IN" dirty="0"/>
              <a:t>                               ↓</a:t>
            </a:r>
          </a:p>
          <a:p>
            <a:pPr marL="0" indent="0">
              <a:buNone/>
            </a:pPr>
            <a:r>
              <a:rPr lang="en-IN" b="1" dirty="0"/>
              <a:t>       ARREST PROCEDURE</a:t>
            </a:r>
          </a:p>
          <a:p>
            <a:r>
              <a:rPr lang="en-IN" dirty="0"/>
              <a:t>Grounds of arrest informed</a:t>
            </a:r>
          </a:p>
          <a:p>
            <a:r>
              <a:rPr lang="en-IN" dirty="0"/>
              <a:t>Produced before Magistrate within 24 hrs</a:t>
            </a:r>
          </a:p>
          <a:p>
            <a:r>
              <a:rPr lang="en-IN" dirty="0"/>
              <a:t>Bail provisions apply</a:t>
            </a:r>
          </a:p>
        </p:txBody>
      </p:sp>
      <p:sp>
        <p:nvSpPr>
          <p:cNvPr id="4" name="Slide Number Placeholder 3">
            <a:extLst>
              <a:ext uri="{FF2B5EF4-FFF2-40B4-BE49-F238E27FC236}">
                <a16:creationId xmlns:a16="http://schemas.microsoft.com/office/drawing/2014/main" id="{1B79A707-FD03-1F88-45C9-F06274497392}"/>
              </a:ext>
            </a:extLst>
          </p:cNvPr>
          <p:cNvSpPr>
            <a:spLocks noGrp="1"/>
          </p:cNvSpPr>
          <p:nvPr>
            <p:ph type="sldNum" sz="quarter" idx="4"/>
          </p:nvPr>
        </p:nvSpPr>
        <p:spPr/>
        <p:txBody>
          <a:bodyPr/>
          <a:lstStyle/>
          <a:p>
            <a:fld id="{C37E4FB1-AD43-40BE-A2D5-51E31E25039B}" type="slidenum">
              <a:rPr lang="en-IN" smtClean="0"/>
              <a:pPr/>
              <a:t>20</a:t>
            </a:fld>
            <a:endParaRPr lang="en-IN"/>
          </a:p>
        </p:txBody>
      </p:sp>
      <p:graphicFrame>
        <p:nvGraphicFramePr>
          <p:cNvPr id="5" name="Table 4">
            <a:extLst>
              <a:ext uri="{FF2B5EF4-FFF2-40B4-BE49-F238E27FC236}">
                <a16:creationId xmlns:a16="http://schemas.microsoft.com/office/drawing/2014/main" id="{39D723EA-85B1-2EAD-0833-1D943336D6C7}"/>
              </a:ext>
            </a:extLst>
          </p:cNvPr>
          <p:cNvGraphicFramePr>
            <a:graphicFrameLocks noGrp="1"/>
          </p:cNvGraphicFramePr>
          <p:nvPr>
            <p:extLst>
              <p:ext uri="{D42A27DB-BD31-4B8C-83A1-F6EECF244321}">
                <p14:modId xmlns:p14="http://schemas.microsoft.com/office/powerpoint/2010/main" val="1748160306"/>
              </p:ext>
            </p:extLst>
          </p:nvPr>
        </p:nvGraphicFramePr>
        <p:xfrm>
          <a:off x="6929120" y="1597306"/>
          <a:ext cx="4424680" cy="3889094"/>
        </p:xfrm>
        <a:graphic>
          <a:graphicData uri="http://schemas.openxmlformats.org/drawingml/2006/table">
            <a:tbl>
              <a:tblPr firstRow="1" bandRow="1">
                <a:tableStyleId>{5C22544A-7EE6-4342-B048-85BDC9FD1C3A}</a:tableStyleId>
              </a:tblPr>
              <a:tblGrid>
                <a:gridCol w="2212340">
                  <a:extLst>
                    <a:ext uri="{9D8B030D-6E8A-4147-A177-3AD203B41FA5}">
                      <a16:colId xmlns:a16="http://schemas.microsoft.com/office/drawing/2014/main" val="2772327024"/>
                    </a:ext>
                  </a:extLst>
                </a:gridCol>
                <a:gridCol w="2212340">
                  <a:extLst>
                    <a:ext uri="{9D8B030D-6E8A-4147-A177-3AD203B41FA5}">
                      <a16:colId xmlns:a16="http://schemas.microsoft.com/office/drawing/2014/main" val="1469442189"/>
                    </a:ext>
                  </a:extLst>
                </a:gridCol>
              </a:tblGrid>
              <a:tr h="1944547">
                <a:tc>
                  <a:txBody>
                    <a:bodyPr/>
                    <a:lstStyle/>
                    <a:p>
                      <a:pPr algn="l"/>
                      <a:r>
                        <a:rPr lang="en-IN" sz="2000" b="1" i="0" kern="1200" dirty="0">
                          <a:solidFill>
                            <a:schemeClr val="bg1"/>
                          </a:solidFill>
                          <a:effectLst/>
                          <a:latin typeface="Cambria" panose="02040503050406030204" pitchFamily="18" charset="0"/>
                          <a:ea typeface="Cambria" panose="02040503050406030204" pitchFamily="18" charset="0"/>
                          <a:cs typeface="+mn-cs"/>
                        </a:rPr>
                        <a:t>Non-cognizable &amp; bailable offences</a:t>
                      </a:r>
                      <a:endParaRPr lang="en-IN" sz="2000" b="1" dirty="0">
                        <a:solidFill>
                          <a:schemeClr val="bg1"/>
                        </a:solidFill>
                        <a:latin typeface="Cambria" panose="02040503050406030204" pitchFamily="18" charset="0"/>
                        <a:ea typeface="Cambria" panose="02040503050406030204" pitchFamily="18" charset="0"/>
                      </a:endParaRPr>
                    </a:p>
                  </a:txBody>
                  <a:tcPr anchor="ctr">
                    <a:solidFill>
                      <a:schemeClr val="accent1">
                        <a:lumMod val="75000"/>
                      </a:schemeClr>
                    </a:solidFill>
                  </a:tcPr>
                </a:tc>
                <a:tc>
                  <a:txBody>
                    <a:bodyPr/>
                    <a:lstStyle/>
                    <a:p>
                      <a:pPr algn="l"/>
                      <a:r>
                        <a:rPr lang="en-US" sz="2000" b="0" i="0" kern="1200" dirty="0">
                          <a:solidFill>
                            <a:schemeClr val="accent4">
                              <a:lumMod val="40000"/>
                              <a:lumOff val="60000"/>
                            </a:schemeClr>
                          </a:solidFill>
                          <a:effectLst/>
                          <a:latin typeface="Cambria" panose="02040503050406030204" pitchFamily="18" charset="0"/>
                          <a:ea typeface="Cambria" panose="02040503050406030204" pitchFamily="18" charset="0"/>
                          <a:cs typeface="+mn-cs"/>
                        </a:rPr>
                        <a:t>Deputy/Asst. Commissioner can grant bail</a:t>
                      </a:r>
                      <a:endParaRPr lang="en-IN" sz="2000" dirty="0">
                        <a:solidFill>
                          <a:schemeClr val="accent4">
                            <a:lumMod val="40000"/>
                            <a:lumOff val="60000"/>
                          </a:schemeClr>
                        </a:solidFill>
                        <a:latin typeface="Cambria" panose="02040503050406030204" pitchFamily="18" charset="0"/>
                        <a:ea typeface="Cambria" panose="02040503050406030204" pitchFamily="18" charset="0"/>
                      </a:endParaRPr>
                    </a:p>
                  </a:txBody>
                  <a:tcPr anchor="ctr">
                    <a:solidFill>
                      <a:schemeClr val="accent1">
                        <a:lumMod val="75000"/>
                      </a:schemeClr>
                    </a:solidFill>
                  </a:tcPr>
                </a:tc>
                <a:extLst>
                  <a:ext uri="{0D108BD9-81ED-4DB2-BD59-A6C34878D82A}">
                    <a16:rowId xmlns:a16="http://schemas.microsoft.com/office/drawing/2014/main" val="125962492"/>
                  </a:ext>
                </a:extLst>
              </a:tr>
              <a:tr h="1944547">
                <a:tc>
                  <a:txBody>
                    <a:bodyPr/>
                    <a:lstStyle/>
                    <a:p>
                      <a:pPr algn="l"/>
                      <a:r>
                        <a:rPr lang="en-IN" sz="2000" b="1" i="0" kern="1200" dirty="0">
                          <a:solidFill>
                            <a:schemeClr val="bg1"/>
                          </a:solidFill>
                          <a:effectLst/>
                          <a:latin typeface="Cambria" panose="02040503050406030204" pitchFamily="18" charset="0"/>
                          <a:ea typeface="Cambria" panose="02040503050406030204" pitchFamily="18" charset="0"/>
                          <a:cs typeface="+mn-cs"/>
                        </a:rPr>
                        <a:t>Cognizable offence</a:t>
                      </a:r>
                      <a:endParaRPr lang="en-IN" sz="2000" b="1" dirty="0">
                        <a:solidFill>
                          <a:schemeClr val="bg1"/>
                        </a:solidFill>
                        <a:latin typeface="Cambria" panose="02040503050406030204" pitchFamily="18" charset="0"/>
                        <a:ea typeface="Cambria" panose="02040503050406030204" pitchFamily="18" charset="0"/>
                      </a:endParaRPr>
                    </a:p>
                  </a:txBody>
                  <a:tcPr anchor="ctr">
                    <a:solidFill>
                      <a:schemeClr val="accent1">
                        <a:lumMod val="75000"/>
                      </a:schemeClr>
                    </a:solidFill>
                  </a:tcPr>
                </a:tc>
                <a:tc>
                  <a:txBody>
                    <a:bodyPr/>
                    <a:lstStyle/>
                    <a:p>
                      <a:pPr algn="l"/>
                      <a:r>
                        <a:rPr lang="en-IN" sz="2000" b="0" i="0" kern="1200" dirty="0">
                          <a:solidFill>
                            <a:schemeClr val="accent4">
                              <a:lumMod val="40000"/>
                              <a:lumOff val="60000"/>
                            </a:schemeClr>
                          </a:solidFill>
                          <a:effectLst/>
                          <a:latin typeface="Cambria" panose="02040503050406030204" pitchFamily="18" charset="0"/>
                          <a:ea typeface="Cambria" panose="02040503050406030204" pitchFamily="18" charset="0"/>
                          <a:cs typeface="+mn-cs"/>
                        </a:rPr>
                        <a:t>Magistrate decides bail as per CrPC</a:t>
                      </a:r>
                      <a:endParaRPr lang="en-IN" sz="2000" dirty="0">
                        <a:solidFill>
                          <a:schemeClr val="accent4">
                            <a:lumMod val="40000"/>
                            <a:lumOff val="60000"/>
                          </a:schemeClr>
                        </a:solidFill>
                        <a:latin typeface="Cambria" panose="02040503050406030204" pitchFamily="18" charset="0"/>
                        <a:ea typeface="Cambria" panose="02040503050406030204" pitchFamily="18" charset="0"/>
                      </a:endParaRPr>
                    </a:p>
                  </a:txBody>
                  <a:tcPr anchor="ctr">
                    <a:solidFill>
                      <a:schemeClr val="accent1">
                        <a:lumMod val="75000"/>
                      </a:schemeClr>
                    </a:solidFill>
                  </a:tcPr>
                </a:tc>
                <a:extLst>
                  <a:ext uri="{0D108BD9-81ED-4DB2-BD59-A6C34878D82A}">
                    <a16:rowId xmlns:a16="http://schemas.microsoft.com/office/drawing/2014/main" val="1571355647"/>
                  </a:ext>
                </a:extLst>
              </a:tr>
            </a:tbl>
          </a:graphicData>
        </a:graphic>
      </p:graphicFrame>
    </p:spTree>
    <p:extLst>
      <p:ext uri="{BB962C8B-B14F-4D97-AF65-F5344CB8AC3E}">
        <p14:creationId xmlns:p14="http://schemas.microsoft.com/office/powerpoint/2010/main" val="23009481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A0C260E-074F-B26F-06AF-9AC462C1912F}"/>
              </a:ext>
            </a:extLst>
          </p:cNvPr>
          <p:cNvSpPr>
            <a:spLocks noGrp="1"/>
          </p:cNvSpPr>
          <p:nvPr>
            <p:ph type="body" sz="quarter" idx="14"/>
          </p:nvPr>
        </p:nvSpPr>
        <p:spPr/>
        <p:txBody>
          <a:bodyPr/>
          <a:lstStyle/>
          <a:p>
            <a:r>
              <a:rPr lang="en-IN" sz="3200" dirty="0"/>
              <a:t>Section 69- Power to Arrest</a:t>
            </a:r>
          </a:p>
          <a:p>
            <a:endParaRPr lang="en-IN" dirty="0"/>
          </a:p>
        </p:txBody>
      </p:sp>
      <p:sp>
        <p:nvSpPr>
          <p:cNvPr id="3" name="Text Placeholder 2">
            <a:extLst>
              <a:ext uri="{FF2B5EF4-FFF2-40B4-BE49-F238E27FC236}">
                <a16:creationId xmlns:a16="http://schemas.microsoft.com/office/drawing/2014/main" id="{B424A01F-5BB6-D6AE-9181-CF1326DCDEB0}"/>
              </a:ext>
            </a:extLst>
          </p:cNvPr>
          <p:cNvSpPr>
            <a:spLocks noGrp="1"/>
          </p:cNvSpPr>
          <p:nvPr>
            <p:ph type="body" sz="quarter" idx="15"/>
          </p:nvPr>
        </p:nvSpPr>
        <p:spPr/>
        <p:txBody>
          <a:bodyPr/>
          <a:lstStyle/>
          <a:p>
            <a:pPr lvl="0" algn="just">
              <a:lnSpc>
                <a:spcPct val="150000"/>
              </a:lnSpc>
              <a:buFont typeface="Wingdings" panose="05000000000000000000" pitchFamily="2" charset="2"/>
              <a:buChar char="Ø"/>
            </a:pPr>
            <a:r>
              <a:rPr lang="en-US" b="1" dirty="0"/>
              <a:t>Reason to believe</a:t>
            </a:r>
            <a:r>
              <a:rPr lang="en-US" b="1" i="1" dirty="0"/>
              <a:t>”</a:t>
            </a:r>
            <a:r>
              <a:rPr lang="en-US" dirty="0"/>
              <a:t> under </a:t>
            </a:r>
            <a:r>
              <a:rPr lang="fr-FR" dirty="0"/>
              <a:t>Section  26 of </a:t>
            </a:r>
            <a:r>
              <a:rPr lang="fr-FR" dirty="0" err="1"/>
              <a:t>Indian</a:t>
            </a:r>
            <a:r>
              <a:rPr lang="fr-FR" dirty="0"/>
              <a:t> </a:t>
            </a:r>
            <a:r>
              <a:rPr lang="fr-FR" dirty="0" err="1"/>
              <a:t>Penal</a:t>
            </a:r>
            <a:r>
              <a:rPr lang="fr-FR" dirty="0"/>
              <a:t> Code, 1860 </a:t>
            </a:r>
            <a:r>
              <a:rPr lang="fr-FR" dirty="0" err="1"/>
              <a:t>defined</a:t>
            </a:r>
            <a:r>
              <a:rPr lang="fr-FR" dirty="0"/>
              <a:t> as</a:t>
            </a:r>
          </a:p>
          <a:p>
            <a:pPr marL="0" lvl="0" indent="0" algn="just" defTabSz="266700">
              <a:lnSpc>
                <a:spcPct val="150000"/>
              </a:lnSpc>
              <a:buNone/>
            </a:pPr>
            <a:r>
              <a:rPr lang="en-US" i="1" dirty="0"/>
              <a:t>	A person is said to have "reason to believe" a thing, if he has sufficient cause to believe that thing but not  </a:t>
            </a:r>
          </a:p>
          <a:p>
            <a:pPr marL="0" lvl="0" indent="0" algn="just" defTabSz="266700">
              <a:lnSpc>
                <a:spcPct val="150000"/>
              </a:lnSpc>
              <a:buNone/>
            </a:pPr>
            <a:r>
              <a:rPr lang="en-US" i="1" dirty="0"/>
              <a:t>	otherwise.</a:t>
            </a:r>
          </a:p>
          <a:p>
            <a:pPr lvl="0" algn="just">
              <a:lnSpc>
                <a:spcPct val="150000"/>
              </a:lnSpc>
              <a:buFont typeface="Wingdings" panose="05000000000000000000" pitchFamily="2" charset="2"/>
              <a:buChar char="Ø"/>
            </a:pPr>
            <a:r>
              <a:rPr lang="en-US" b="1" i="1" dirty="0"/>
              <a:t>Reason to believe-</a:t>
            </a:r>
            <a:r>
              <a:rPr lang="en-US" dirty="0"/>
              <a:t> formation of opinion based on information and application of mind. There must be record of such information and formation of opinion by competent authority, which the Court may scrutinize - </a:t>
            </a:r>
            <a:r>
              <a:rPr lang="en-US" b="1" dirty="0"/>
              <a:t>UOI Vs Agarwal Iron Industries - 2014 (310) ELT 226 (Supreme Court).</a:t>
            </a:r>
          </a:p>
          <a:p>
            <a:pPr algn="just">
              <a:lnSpc>
                <a:spcPct val="150000"/>
              </a:lnSpc>
              <a:buFont typeface="Wingdings" panose="05000000000000000000" pitchFamily="2" charset="2"/>
              <a:buChar char="Ø"/>
            </a:pPr>
            <a:r>
              <a:rPr lang="en-US" dirty="0"/>
              <a:t>In </a:t>
            </a:r>
            <a:r>
              <a:rPr lang="en-US" b="1" dirty="0"/>
              <a:t>Dr. Pratap Singh &amp; Another v. Director of Enforcement, Foreign Exchange Regulation Act &amp; Others, (1985) 3 SCC 72</a:t>
            </a:r>
            <a:r>
              <a:rPr lang="en-US" dirty="0"/>
              <a:t>, the Supreme Court held that the expression ‘reason to believe’ is not synonymous with subjective satisfaction of the Officer. The belief must be held in good faith; it cannot merely be a pretense. </a:t>
            </a:r>
          </a:p>
          <a:p>
            <a:endParaRPr lang="en-IN" dirty="0"/>
          </a:p>
          <a:p>
            <a:pPr lvl="0"/>
            <a:endParaRPr lang="en-IN" dirty="0"/>
          </a:p>
        </p:txBody>
      </p:sp>
      <p:sp>
        <p:nvSpPr>
          <p:cNvPr id="4" name="Slide Number Placeholder 3">
            <a:extLst>
              <a:ext uri="{FF2B5EF4-FFF2-40B4-BE49-F238E27FC236}">
                <a16:creationId xmlns:a16="http://schemas.microsoft.com/office/drawing/2014/main" id="{B8C879EC-D0F1-592D-E325-6A4308C3CC55}"/>
              </a:ext>
            </a:extLst>
          </p:cNvPr>
          <p:cNvSpPr>
            <a:spLocks noGrp="1"/>
          </p:cNvSpPr>
          <p:nvPr>
            <p:ph type="sldNum" sz="quarter" idx="4"/>
          </p:nvPr>
        </p:nvSpPr>
        <p:spPr/>
        <p:txBody>
          <a:bodyPr/>
          <a:lstStyle/>
          <a:p>
            <a:fld id="{C37E4FB1-AD43-40BE-A2D5-51E31E25039B}" type="slidenum">
              <a:rPr lang="en-IN" smtClean="0"/>
              <a:pPr/>
              <a:t>21</a:t>
            </a:fld>
            <a:endParaRPr lang="en-IN"/>
          </a:p>
        </p:txBody>
      </p:sp>
    </p:spTree>
    <p:extLst>
      <p:ext uri="{BB962C8B-B14F-4D97-AF65-F5344CB8AC3E}">
        <p14:creationId xmlns:p14="http://schemas.microsoft.com/office/powerpoint/2010/main" val="30185940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6DD7167-4C5C-AEB1-1AFD-EFEC8AA69301}"/>
              </a:ext>
            </a:extLst>
          </p:cNvPr>
          <p:cNvSpPr>
            <a:spLocks noGrp="1"/>
          </p:cNvSpPr>
          <p:nvPr>
            <p:ph type="body" sz="quarter" idx="14"/>
          </p:nvPr>
        </p:nvSpPr>
        <p:spPr>
          <a:xfrm>
            <a:off x="195563" y="136525"/>
            <a:ext cx="10137775" cy="585787"/>
          </a:xfrm>
        </p:spPr>
        <p:txBody>
          <a:bodyPr/>
          <a:lstStyle/>
          <a:p>
            <a:r>
              <a:rPr lang="en-IN" sz="3200" dirty="0"/>
              <a:t>Power to Arrest</a:t>
            </a:r>
          </a:p>
          <a:p>
            <a:endParaRPr lang="en-IN" b="1" dirty="0"/>
          </a:p>
        </p:txBody>
      </p:sp>
      <p:sp>
        <p:nvSpPr>
          <p:cNvPr id="3" name="Text Placeholder 2">
            <a:extLst>
              <a:ext uri="{FF2B5EF4-FFF2-40B4-BE49-F238E27FC236}">
                <a16:creationId xmlns:a16="http://schemas.microsoft.com/office/drawing/2014/main" id="{4B7DB2F8-FA9C-2348-CFFA-571723A018BB}"/>
              </a:ext>
            </a:extLst>
          </p:cNvPr>
          <p:cNvSpPr>
            <a:spLocks noGrp="1"/>
          </p:cNvSpPr>
          <p:nvPr>
            <p:ph type="body" sz="quarter" idx="15"/>
          </p:nvPr>
        </p:nvSpPr>
        <p:spPr>
          <a:xfrm>
            <a:off x="195564" y="1041723"/>
            <a:ext cx="11781792" cy="5816278"/>
          </a:xfrm>
        </p:spPr>
        <p:txBody>
          <a:bodyPr/>
          <a:lstStyle/>
          <a:p>
            <a:pPr marL="0" indent="0">
              <a:buNone/>
            </a:pPr>
            <a:r>
              <a:rPr lang="en-IN" b="1" dirty="0"/>
              <a:t>Monetary Limits for Arrest under Section 132 CGST Act</a:t>
            </a:r>
          </a:p>
        </p:txBody>
      </p:sp>
      <p:sp>
        <p:nvSpPr>
          <p:cNvPr id="4" name="Slide Number Placeholder 3">
            <a:extLst>
              <a:ext uri="{FF2B5EF4-FFF2-40B4-BE49-F238E27FC236}">
                <a16:creationId xmlns:a16="http://schemas.microsoft.com/office/drawing/2014/main" id="{9A832E3E-9BB3-49D9-8C17-B541562D8D51}"/>
              </a:ext>
            </a:extLst>
          </p:cNvPr>
          <p:cNvSpPr>
            <a:spLocks noGrp="1"/>
          </p:cNvSpPr>
          <p:nvPr>
            <p:ph type="sldNum" sz="quarter" idx="4"/>
          </p:nvPr>
        </p:nvSpPr>
        <p:spPr/>
        <p:txBody>
          <a:bodyPr/>
          <a:lstStyle/>
          <a:p>
            <a:fld id="{C37E4FB1-AD43-40BE-A2D5-51E31E25039B}" type="slidenum">
              <a:rPr lang="en-IN" smtClean="0"/>
              <a:pPr/>
              <a:t>22</a:t>
            </a:fld>
            <a:endParaRPr lang="en-IN"/>
          </a:p>
        </p:txBody>
      </p:sp>
      <p:graphicFrame>
        <p:nvGraphicFramePr>
          <p:cNvPr id="5" name="Table 4">
            <a:extLst>
              <a:ext uri="{FF2B5EF4-FFF2-40B4-BE49-F238E27FC236}">
                <a16:creationId xmlns:a16="http://schemas.microsoft.com/office/drawing/2014/main" id="{2266935F-808C-DDA5-0E15-E04BAEDDA8B9}"/>
              </a:ext>
            </a:extLst>
          </p:cNvPr>
          <p:cNvGraphicFramePr>
            <a:graphicFrameLocks noGrp="1"/>
          </p:cNvGraphicFramePr>
          <p:nvPr>
            <p:extLst>
              <p:ext uri="{D42A27DB-BD31-4B8C-83A1-F6EECF244321}">
                <p14:modId xmlns:p14="http://schemas.microsoft.com/office/powerpoint/2010/main" val="3021683707"/>
              </p:ext>
            </p:extLst>
          </p:nvPr>
        </p:nvGraphicFramePr>
        <p:xfrm>
          <a:off x="180572" y="1432017"/>
          <a:ext cx="11676647" cy="5475313"/>
        </p:xfrm>
        <a:graphic>
          <a:graphicData uri="http://schemas.openxmlformats.org/drawingml/2006/table">
            <a:tbl>
              <a:tblPr firstRow="1" firstCol="1" bandRow="1">
                <a:tableStyleId>{5940675A-B579-460E-94D1-54222C63F5DA}</a:tableStyleId>
              </a:tblPr>
              <a:tblGrid>
                <a:gridCol w="3716871">
                  <a:extLst>
                    <a:ext uri="{9D8B030D-6E8A-4147-A177-3AD203B41FA5}">
                      <a16:colId xmlns:a16="http://schemas.microsoft.com/office/drawing/2014/main" val="3098977046"/>
                    </a:ext>
                  </a:extLst>
                </a:gridCol>
                <a:gridCol w="2818151">
                  <a:extLst>
                    <a:ext uri="{9D8B030D-6E8A-4147-A177-3AD203B41FA5}">
                      <a16:colId xmlns:a16="http://schemas.microsoft.com/office/drawing/2014/main" val="2550765829"/>
                    </a:ext>
                  </a:extLst>
                </a:gridCol>
                <a:gridCol w="2743200">
                  <a:extLst>
                    <a:ext uri="{9D8B030D-6E8A-4147-A177-3AD203B41FA5}">
                      <a16:colId xmlns:a16="http://schemas.microsoft.com/office/drawing/2014/main" val="1908069199"/>
                    </a:ext>
                  </a:extLst>
                </a:gridCol>
                <a:gridCol w="2398425">
                  <a:extLst>
                    <a:ext uri="{9D8B030D-6E8A-4147-A177-3AD203B41FA5}">
                      <a16:colId xmlns:a16="http://schemas.microsoft.com/office/drawing/2014/main" val="2198992965"/>
                    </a:ext>
                  </a:extLst>
                </a:gridCol>
              </a:tblGrid>
              <a:tr h="601176">
                <a:tc>
                  <a:txBody>
                    <a:bodyPr/>
                    <a:lstStyle/>
                    <a:p>
                      <a:pPr algn="ctr">
                        <a:lnSpc>
                          <a:spcPts val="1875"/>
                        </a:lnSpc>
                        <a:spcAft>
                          <a:spcPts val="800"/>
                        </a:spcAft>
                        <a:buNone/>
                      </a:pPr>
                      <a:r>
                        <a:rPr lang="en-IN" sz="1700" b="1" kern="0" dirty="0">
                          <a:solidFill>
                            <a:schemeClr val="bg1"/>
                          </a:solidFill>
                          <a:effectLst/>
                          <a:latin typeface="Cambria" panose="02040503050406030204" pitchFamily="18" charset="0"/>
                          <a:ea typeface="Cambria" panose="02040503050406030204" pitchFamily="18" charset="0"/>
                        </a:rPr>
                        <a:t>Offence Description</a:t>
                      </a:r>
                      <a:endParaRPr lang="en-IN" sz="1700" b="1" kern="100"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txBody>
                  <a:tcPr marL="0" marR="152400" marT="95250" marB="95250" anchor="ctr">
                    <a:solidFill>
                      <a:schemeClr val="accent1">
                        <a:lumMod val="75000"/>
                      </a:schemeClr>
                    </a:solidFill>
                  </a:tcPr>
                </a:tc>
                <a:tc>
                  <a:txBody>
                    <a:bodyPr/>
                    <a:lstStyle/>
                    <a:p>
                      <a:pPr algn="ctr">
                        <a:lnSpc>
                          <a:spcPts val="1875"/>
                        </a:lnSpc>
                        <a:spcAft>
                          <a:spcPts val="800"/>
                        </a:spcAft>
                        <a:buNone/>
                      </a:pPr>
                      <a:r>
                        <a:rPr lang="en-IN" sz="1700" b="1" kern="0" dirty="0">
                          <a:solidFill>
                            <a:schemeClr val="bg1"/>
                          </a:solidFill>
                          <a:effectLst/>
                          <a:latin typeface="Cambria" panose="02040503050406030204" pitchFamily="18" charset="0"/>
                          <a:ea typeface="Cambria" panose="02040503050406030204" pitchFamily="18" charset="0"/>
                        </a:rPr>
                        <a:t>Prescribed Limit for Arrest</a:t>
                      </a:r>
                      <a:endParaRPr lang="en-IN" sz="1700" b="1" kern="100"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txBody>
                  <a:tcPr marL="152400" marR="152400" marT="95250" marB="95250" anchor="ctr">
                    <a:solidFill>
                      <a:schemeClr val="accent1">
                        <a:lumMod val="75000"/>
                      </a:schemeClr>
                    </a:solidFill>
                  </a:tcPr>
                </a:tc>
                <a:tc>
                  <a:txBody>
                    <a:bodyPr/>
                    <a:lstStyle/>
                    <a:p>
                      <a:pPr>
                        <a:lnSpc>
                          <a:spcPts val="1875"/>
                        </a:lnSpc>
                        <a:spcAft>
                          <a:spcPts val="800"/>
                        </a:spcAft>
                        <a:buNone/>
                      </a:pPr>
                      <a:r>
                        <a:rPr lang="en-IN" sz="1700" b="1" kern="0" dirty="0">
                          <a:solidFill>
                            <a:schemeClr val="bg1"/>
                          </a:solidFill>
                          <a:effectLst/>
                          <a:latin typeface="Cambria" panose="02040503050406030204" pitchFamily="18" charset="0"/>
                          <a:ea typeface="Cambria" panose="02040503050406030204" pitchFamily="18" charset="0"/>
                        </a:rPr>
                        <a:t>Punishment</a:t>
                      </a:r>
                      <a:endParaRPr lang="en-IN" sz="1700" b="1" kern="100"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txBody>
                  <a:tcPr marL="152400" marR="152400" marT="95250" marB="95250" anchor="ctr">
                    <a:solidFill>
                      <a:schemeClr val="accent1">
                        <a:lumMod val="75000"/>
                      </a:schemeClr>
                    </a:solidFill>
                  </a:tcPr>
                </a:tc>
                <a:tc>
                  <a:txBody>
                    <a:bodyPr/>
                    <a:lstStyle/>
                    <a:p>
                      <a:pPr>
                        <a:lnSpc>
                          <a:spcPts val="1875"/>
                        </a:lnSpc>
                        <a:spcAft>
                          <a:spcPts val="800"/>
                        </a:spcAft>
                        <a:buNone/>
                      </a:pPr>
                      <a:r>
                        <a:rPr lang="en-IN" sz="1700" b="1" kern="100"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rPr>
                        <a:t>Bailable or not</a:t>
                      </a:r>
                    </a:p>
                  </a:txBody>
                  <a:tcPr marL="152400" marR="152400" marT="95250" marB="95250" anchor="ctr">
                    <a:solidFill>
                      <a:schemeClr val="accent1">
                        <a:lumMod val="75000"/>
                      </a:schemeClr>
                    </a:solidFill>
                  </a:tcPr>
                </a:tc>
                <a:extLst>
                  <a:ext uri="{0D108BD9-81ED-4DB2-BD59-A6C34878D82A}">
                    <a16:rowId xmlns:a16="http://schemas.microsoft.com/office/drawing/2014/main" val="1447839798"/>
                  </a:ext>
                </a:extLst>
              </a:tr>
              <a:tr h="1077579">
                <a:tc>
                  <a:txBody>
                    <a:bodyPr/>
                    <a:lstStyle/>
                    <a:p>
                      <a:pPr algn="l">
                        <a:lnSpc>
                          <a:spcPct val="100000"/>
                        </a:lnSpc>
                        <a:spcAft>
                          <a:spcPts val="800"/>
                        </a:spcAft>
                        <a:buNone/>
                      </a:pPr>
                      <a:r>
                        <a:rPr lang="en-IN" sz="2000" kern="0" dirty="0">
                          <a:effectLst/>
                          <a:latin typeface="Cambria" panose="02040503050406030204" pitchFamily="18" charset="0"/>
                          <a:ea typeface="Cambria" panose="02040503050406030204" pitchFamily="18" charset="0"/>
                        </a:rPr>
                        <a:t>Amount of tax evaded or Input tax availed or utilised or wrong refund</a:t>
                      </a:r>
                      <a:endParaRPr lang="en-IN" sz="20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0" marR="152400" marT="95250" marB="95250" anchor="ctr"/>
                </a:tc>
                <a:tc>
                  <a:txBody>
                    <a:bodyPr/>
                    <a:lstStyle/>
                    <a:p>
                      <a:pPr>
                        <a:lnSpc>
                          <a:spcPct val="100000"/>
                        </a:lnSpc>
                        <a:spcAft>
                          <a:spcPts val="800"/>
                        </a:spcAft>
                        <a:buNone/>
                      </a:pPr>
                      <a:r>
                        <a:rPr lang="en-IN" sz="2000" kern="0" dirty="0">
                          <a:effectLst/>
                          <a:latin typeface="Cambria" panose="02040503050406030204" pitchFamily="18" charset="0"/>
                          <a:ea typeface="Cambria" panose="02040503050406030204" pitchFamily="18" charset="0"/>
                        </a:rPr>
                        <a:t>Rs. 5 crore or more</a:t>
                      </a:r>
                      <a:endParaRPr lang="en-IN" sz="20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52400" marR="152400" marT="95250" marB="95250" anchor="ctr"/>
                </a:tc>
                <a:tc>
                  <a:txBody>
                    <a:bodyPr/>
                    <a:lstStyle/>
                    <a:p>
                      <a:pPr>
                        <a:lnSpc>
                          <a:spcPct val="100000"/>
                        </a:lnSpc>
                        <a:spcAft>
                          <a:spcPts val="800"/>
                        </a:spcAft>
                        <a:buNone/>
                      </a:pPr>
                      <a:r>
                        <a:rPr lang="en-IN" sz="2000" kern="100" dirty="0">
                          <a:effectLst/>
                          <a:latin typeface="Cambria" panose="02040503050406030204" pitchFamily="18" charset="0"/>
                          <a:ea typeface="Cambria" panose="02040503050406030204" pitchFamily="18" charset="0"/>
                          <a:cs typeface="Times New Roman" panose="02020603050405020304" pitchFamily="18" charset="0"/>
                        </a:rPr>
                        <a:t>Imprisonment up to 5years with fine</a:t>
                      </a:r>
                    </a:p>
                  </a:txBody>
                  <a:tcPr marL="152400" marR="0" marT="95250" marB="95250" anchor="ctr"/>
                </a:tc>
                <a:tc>
                  <a:txBody>
                    <a:bodyPr/>
                    <a:lstStyle/>
                    <a:p>
                      <a:pPr marL="0" marR="0" lvl="0" indent="0" algn="l" defTabSz="914400" rtl="0" eaLnBrk="1" fontAlgn="auto" latinLnBrk="0" hangingPunct="1">
                        <a:lnSpc>
                          <a:spcPct val="100000"/>
                        </a:lnSpc>
                        <a:spcBef>
                          <a:spcPts val="0"/>
                        </a:spcBef>
                        <a:spcAft>
                          <a:spcPts val="800"/>
                        </a:spcAft>
                        <a:buClrTx/>
                        <a:buSzTx/>
                        <a:buFontTx/>
                        <a:buNone/>
                        <a:tabLst/>
                        <a:defRPr/>
                      </a:pPr>
                      <a:r>
                        <a:rPr lang="en-IN" sz="2000" kern="0" dirty="0">
                          <a:effectLst/>
                          <a:latin typeface="Cambria" panose="02040503050406030204" pitchFamily="18" charset="0"/>
                          <a:ea typeface="Cambria" panose="02040503050406030204" pitchFamily="18" charset="0"/>
                        </a:rPr>
                        <a:t>Cognizable &amp; non-bailable</a:t>
                      </a:r>
                      <a:endParaRPr lang="en-IN" sz="2000" kern="100" dirty="0">
                        <a:effectLst/>
                        <a:latin typeface="Cambria" panose="02040503050406030204" pitchFamily="18" charset="0"/>
                        <a:ea typeface="Cambria" panose="02040503050406030204" pitchFamily="18" charset="0"/>
                        <a:cs typeface="Times New Roman" panose="02020603050405020304" pitchFamily="18" charset="0"/>
                      </a:endParaRPr>
                    </a:p>
                    <a:p>
                      <a:pPr>
                        <a:lnSpc>
                          <a:spcPct val="100000"/>
                        </a:lnSpc>
                        <a:spcAft>
                          <a:spcPts val="800"/>
                        </a:spcAft>
                        <a:buNone/>
                      </a:pPr>
                      <a:endParaRPr lang="en-IN" sz="20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52400" marR="0" marT="95250" marB="95250" anchor="ctr"/>
                </a:tc>
                <a:extLst>
                  <a:ext uri="{0D108BD9-81ED-4DB2-BD59-A6C34878D82A}">
                    <a16:rowId xmlns:a16="http://schemas.microsoft.com/office/drawing/2014/main" val="2637859216"/>
                  </a:ext>
                </a:extLst>
              </a:tr>
              <a:tr h="986836">
                <a:tc>
                  <a:txBody>
                    <a:bodyPr/>
                    <a:lstStyle/>
                    <a:p>
                      <a:pPr algn="l">
                        <a:lnSpc>
                          <a:spcPct val="100000"/>
                        </a:lnSpc>
                        <a:spcAft>
                          <a:spcPts val="800"/>
                        </a:spcAft>
                        <a:buNone/>
                      </a:pPr>
                      <a:r>
                        <a:rPr lang="en-IN" sz="2000" kern="0" dirty="0">
                          <a:effectLst/>
                          <a:latin typeface="Cambria" panose="02040503050406030204" pitchFamily="18" charset="0"/>
                          <a:ea typeface="Cambria" panose="02040503050406030204" pitchFamily="18" charset="0"/>
                        </a:rPr>
                        <a:t>Tax evaded or Input tax availed or utilised or wrong refund</a:t>
                      </a:r>
                      <a:endParaRPr lang="en-IN" sz="20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0" marR="152400" marT="95250" marB="95250" anchor="ctr"/>
                </a:tc>
                <a:tc>
                  <a:txBody>
                    <a:bodyPr/>
                    <a:lstStyle/>
                    <a:p>
                      <a:pPr>
                        <a:lnSpc>
                          <a:spcPct val="100000"/>
                        </a:lnSpc>
                        <a:spcAft>
                          <a:spcPts val="800"/>
                        </a:spcAft>
                        <a:buNone/>
                      </a:pPr>
                      <a:r>
                        <a:rPr lang="en-IN" sz="2000" kern="0" dirty="0">
                          <a:effectLst/>
                          <a:latin typeface="Cambria" panose="02040503050406030204" pitchFamily="18" charset="0"/>
                          <a:ea typeface="Cambria" panose="02040503050406030204" pitchFamily="18" charset="0"/>
                        </a:rPr>
                        <a:t>Rs. 2 crore or more but less than 5 crore</a:t>
                      </a:r>
                      <a:endParaRPr lang="en-IN" sz="20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52400" marR="152400" marT="95250" marB="95250" anchor="ctr"/>
                </a:tc>
                <a:tc>
                  <a:txBody>
                    <a:bodyPr/>
                    <a:lstStyle/>
                    <a:p>
                      <a:pPr>
                        <a:lnSpc>
                          <a:spcPct val="100000"/>
                        </a:lnSpc>
                        <a:spcAft>
                          <a:spcPts val="800"/>
                        </a:spcAft>
                        <a:buNone/>
                      </a:pPr>
                      <a:r>
                        <a:rPr lang="en-IN" sz="2000" kern="100" dirty="0">
                          <a:effectLst/>
                          <a:latin typeface="Cambria" panose="02040503050406030204" pitchFamily="18" charset="0"/>
                          <a:ea typeface="Cambria" panose="02040503050406030204" pitchFamily="18" charset="0"/>
                          <a:cs typeface="Times New Roman" panose="02020603050405020304" pitchFamily="18" charset="0"/>
                        </a:rPr>
                        <a:t>Imprisonment up to 3 years with fine</a:t>
                      </a:r>
                    </a:p>
                  </a:txBody>
                  <a:tcPr marL="152400" marR="0" marT="95250" marB="95250" anchor="ctr"/>
                </a:tc>
                <a:tc>
                  <a:txBody>
                    <a:bodyPr/>
                    <a:lstStyle/>
                    <a:p>
                      <a:pPr>
                        <a:lnSpc>
                          <a:spcPct val="100000"/>
                        </a:lnSpc>
                        <a:spcAft>
                          <a:spcPts val="800"/>
                        </a:spcAft>
                        <a:buNone/>
                      </a:pPr>
                      <a:r>
                        <a:rPr lang="en-IN" sz="2000" kern="100" dirty="0">
                          <a:effectLst/>
                          <a:latin typeface="Cambria" panose="02040503050406030204" pitchFamily="18" charset="0"/>
                          <a:ea typeface="Cambria" panose="02040503050406030204" pitchFamily="18" charset="0"/>
                          <a:cs typeface="Times New Roman" panose="02020603050405020304" pitchFamily="18" charset="0"/>
                        </a:rPr>
                        <a:t>Non Cognizable and </a:t>
                      </a:r>
                      <a:r>
                        <a:rPr lang="en-IN" sz="2000" kern="100" dirty="0" err="1">
                          <a:effectLst/>
                          <a:latin typeface="Cambria" panose="02040503050406030204" pitchFamily="18" charset="0"/>
                          <a:ea typeface="Cambria" panose="02040503050406030204" pitchFamily="18" charset="0"/>
                          <a:cs typeface="Times New Roman" panose="02020603050405020304" pitchFamily="18" charset="0"/>
                        </a:rPr>
                        <a:t>Baliable</a:t>
                      </a:r>
                      <a:endParaRPr lang="en-IN" sz="20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52400" marR="0" marT="95250" marB="95250" anchor="ctr"/>
                </a:tc>
                <a:extLst>
                  <a:ext uri="{0D108BD9-81ED-4DB2-BD59-A6C34878D82A}">
                    <a16:rowId xmlns:a16="http://schemas.microsoft.com/office/drawing/2014/main" val="2324780838"/>
                  </a:ext>
                </a:extLst>
              </a:tr>
              <a:tr h="986836">
                <a:tc>
                  <a:txBody>
                    <a:bodyPr/>
                    <a:lstStyle/>
                    <a:p>
                      <a:pPr algn="l">
                        <a:lnSpc>
                          <a:spcPct val="100000"/>
                        </a:lnSpc>
                        <a:spcAft>
                          <a:spcPts val="800"/>
                        </a:spcAft>
                        <a:buNone/>
                      </a:pPr>
                      <a:r>
                        <a:rPr lang="en-IN" sz="2000" kern="0" dirty="0">
                          <a:effectLst/>
                          <a:latin typeface="Cambria" panose="02040503050406030204" pitchFamily="18" charset="0"/>
                          <a:ea typeface="Cambria" panose="02040503050406030204" pitchFamily="18" charset="0"/>
                        </a:rPr>
                        <a:t>Tax evaded or Input tax availed or utilised or wrong refund</a:t>
                      </a:r>
                      <a:endParaRPr lang="en-IN" sz="20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0" marR="152400" marT="95250" marB="95250" anchor="ctr"/>
                </a:tc>
                <a:tc>
                  <a:txBody>
                    <a:bodyPr/>
                    <a:lstStyle/>
                    <a:p>
                      <a:pPr>
                        <a:lnSpc>
                          <a:spcPct val="100000"/>
                        </a:lnSpc>
                        <a:spcAft>
                          <a:spcPts val="800"/>
                        </a:spcAft>
                        <a:buNone/>
                      </a:pPr>
                      <a:r>
                        <a:rPr lang="en-IN" sz="2000" kern="0" dirty="0">
                          <a:effectLst/>
                          <a:latin typeface="Cambria" panose="02040503050406030204" pitchFamily="18" charset="0"/>
                          <a:ea typeface="Cambria" panose="02040503050406030204" pitchFamily="18" charset="0"/>
                        </a:rPr>
                        <a:t>Rs. 1 crore or more but less than Rs. 2 crores</a:t>
                      </a:r>
                      <a:endParaRPr lang="en-IN" sz="20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52400" marR="152400" marT="95250" marB="95250" anchor="ctr"/>
                </a:tc>
                <a:tc>
                  <a:txBody>
                    <a:bodyPr/>
                    <a:lstStyle/>
                    <a:p>
                      <a:pPr>
                        <a:lnSpc>
                          <a:spcPct val="100000"/>
                        </a:lnSpc>
                        <a:spcAft>
                          <a:spcPts val="800"/>
                        </a:spcAft>
                        <a:buNone/>
                      </a:pPr>
                      <a:r>
                        <a:rPr lang="en-IN" sz="2000" kern="100" dirty="0">
                          <a:effectLst/>
                          <a:latin typeface="Cambria" panose="02040503050406030204" pitchFamily="18" charset="0"/>
                          <a:ea typeface="Cambria" panose="02040503050406030204" pitchFamily="18" charset="0"/>
                          <a:cs typeface="Times New Roman" panose="02020603050405020304" pitchFamily="18" charset="0"/>
                        </a:rPr>
                        <a:t>Imprisonment up to 1 years with fine</a:t>
                      </a:r>
                    </a:p>
                  </a:txBody>
                  <a:tcPr marL="152400" marR="0" marT="95250" marB="95250" anchor="ctr"/>
                </a:tc>
                <a:tc>
                  <a:txBody>
                    <a:bodyPr/>
                    <a:lstStyle/>
                    <a:p>
                      <a:pPr marL="0" marR="0" lvl="0" indent="0" algn="l" defTabSz="914400" rtl="0" eaLnBrk="1" fontAlgn="auto" latinLnBrk="0" hangingPunct="1">
                        <a:lnSpc>
                          <a:spcPct val="100000"/>
                        </a:lnSpc>
                        <a:spcBef>
                          <a:spcPts val="0"/>
                        </a:spcBef>
                        <a:spcAft>
                          <a:spcPts val="800"/>
                        </a:spcAft>
                        <a:buClrTx/>
                        <a:buSzTx/>
                        <a:buFontTx/>
                        <a:buNone/>
                        <a:tabLst/>
                        <a:defRPr/>
                      </a:pPr>
                      <a:r>
                        <a:rPr lang="en-IN" sz="2000" kern="100" dirty="0">
                          <a:effectLst/>
                          <a:latin typeface="Cambria" panose="02040503050406030204" pitchFamily="18" charset="0"/>
                          <a:ea typeface="Cambria" panose="02040503050406030204" pitchFamily="18" charset="0"/>
                          <a:cs typeface="Times New Roman" panose="02020603050405020304" pitchFamily="18" charset="0"/>
                        </a:rPr>
                        <a:t>Non Cognizable and </a:t>
                      </a:r>
                      <a:r>
                        <a:rPr lang="en-IN" sz="2000" kern="100" dirty="0" err="1">
                          <a:effectLst/>
                          <a:latin typeface="Cambria" panose="02040503050406030204" pitchFamily="18" charset="0"/>
                          <a:ea typeface="Cambria" panose="02040503050406030204" pitchFamily="18" charset="0"/>
                          <a:cs typeface="Times New Roman" panose="02020603050405020304" pitchFamily="18" charset="0"/>
                        </a:rPr>
                        <a:t>Baliable</a:t>
                      </a:r>
                      <a:endParaRPr lang="en-IN" sz="20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52400" marR="0" marT="95250" marB="95250" anchor="ctr"/>
                </a:tc>
                <a:extLst>
                  <a:ext uri="{0D108BD9-81ED-4DB2-BD59-A6C34878D82A}">
                    <a16:rowId xmlns:a16="http://schemas.microsoft.com/office/drawing/2014/main" val="2068012944"/>
                  </a:ext>
                </a:extLst>
              </a:tr>
              <a:tr h="1622041">
                <a:tc>
                  <a:txBody>
                    <a:bodyPr/>
                    <a:lstStyle/>
                    <a:p>
                      <a:pPr marL="0" marR="0" lvl="0" indent="0" algn="l" defTabSz="914400" rtl="0" eaLnBrk="1" fontAlgn="auto" latinLnBrk="0" hangingPunct="1">
                        <a:lnSpc>
                          <a:spcPct val="100000"/>
                        </a:lnSpc>
                        <a:spcBef>
                          <a:spcPts val="0"/>
                        </a:spcBef>
                        <a:spcAft>
                          <a:spcPts val="800"/>
                        </a:spcAft>
                        <a:buClrTx/>
                        <a:buSzTx/>
                        <a:buFontTx/>
                        <a:buNone/>
                        <a:tabLst/>
                        <a:defRPr/>
                      </a:pPr>
                      <a:r>
                        <a:rPr lang="en-IN" sz="2000" kern="0" dirty="0">
                          <a:effectLst/>
                          <a:latin typeface="Cambria" panose="02040503050406030204" pitchFamily="18" charset="0"/>
                          <a:ea typeface="Cambria" panose="02040503050406030204" pitchFamily="18" charset="0"/>
                        </a:rPr>
                        <a:t>Commits or abets the commission for Tax evaded or Input tax availed or utilised or wrong refund</a:t>
                      </a:r>
                      <a:endParaRPr lang="en-IN" sz="20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0" marR="152400" marT="95250" marB="95250" anchor="ctr"/>
                </a:tc>
                <a:tc>
                  <a:txBody>
                    <a:bodyPr/>
                    <a:lstStyle/>
                    <a:p>
                      <a:pPr>
                        <a:lnSpc>
                          <a:spcPct val="100000"/>
                        </a:lnSpc>
                        <a:spcAft>
                          <a:spcPts val="800"/>
                        </a:spcAft>
                        <a:buNone/>
                      </a:pPr>
                      <a:r>
                        <a:rPr lang="en-IN" sz="2000" kern="0" dirty="0">
                          <a:effectLst/>
                          <a:latin typeface="Cambria" panose="02040503050406030204" pitchFamily="18" charset="0"/>
                          <a:ea typeface="Cambria" panose="02040503050406030204" pitchFamily="18" charset="0"/>
                        </a:rPr>
                        <a:t>No monetary Limit</a:t>
                      </a:r>
                      <a:endParaRPr lang="en-IN" sz="20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52400" marR="152400" marT="95250" marB="95250" anchor="ctr"/>
                </a:tc>
                <a:tc>
                  <a:txBody>
                    <a:bodyPr/>
                    <a:lstStyle/>
                    <a:p>
                      <a:pPr>
                        <a:lnSpc>
                          <a:spcPct val="100000"/>
                        </a:lnSpc>
                        <a:spcAft>
                          <a:spcPts val="800"/>
                        </a:spcAft>
                        <a:buNone/>
                      </a:pPr>
                      <a:r>
                        <a:rPr lang="en-IN" sz="2000" kern="100" dirty="0">
                          <a:effectLst/>
                          <a:latin typeface="Cambria" panose="02040503050406030204" pitchFamily="18" charset="0"/>
                          <a:ea typeface="Cambria" panose="02040503050406030204" pitchFamily="18" charset="0"/>
                          <a:cs typeface="Times New Roman" panose="02020603050405020304" pitchFamily="18" charset="0"/>
                        </a:rPr>
                        <a:t>Imprisonment up to 6 months with fine or with both</a:t>
                      </a:r>
                    </a:p>
                  </a:txBody>
                  <a:tcPr marL="152400" marR="0" marT="95250" marB="95250" anchor="ctr"/>
                </a:tc>
                <a:tc>
                  <a:txBody>
                    <a:bodyPr/>
                    <a:lstStyle/>
                    <a:p>
                      <a:pPr marL="0" marR="0" lvl="0" indent="0" algn="l" defTabSz="914400" rtl="0" eaLnBrk="1" fontAlgn="auto" latinLnBrk="0" hangingPunct="1">
                        <a:lnSpc>
                          <a:spcPct val="100000"/>
                        </a:lnSpc>
                        <a:spcBef>
                          <a:spcPts val="0"/>
                        </a:spcBef>
                        <a:spcAft>
                          <a:spcPts val="800"/>
                        </a:spcAft>
                        <a:buClrTx/>
                        <a:buSzTx/>
                        <a:buFontTx/>
                        <a:buNone/>
                        <a:tabLst/>
                        <a:defRPr/>
                      </a:pPr>
                      <a:r>
                        <a:rPr lang="en-IN" sz="2000" kern="100" dirty="0">
                          <a:effectLst/>
                          <a:latin typeface="Cambria" panose="02040503050406030204" pitchFamily="18" charset="0"/>
                          <a:ea typeface="Cambria" panose="02040503050406030204" pitchFamily="18" charset="0"/>
                          <a:cs typeface="Times New Roman" panose="02020603050405020304" pitchFamily="18" charset="0"/>
                        </a:rPr>
                        <a:t>Non Cognizable and </a:t>
                      </a:r>
                      <a:r>
                        <a:rPr lang="en-IN" sz="2000" kern="100" dirty="0" err="1">
                          <a:effectLst/>
                          <a:latin typeface="Cambria" panose="02040503050406030204" pitchFamily="18" charset="0"/>
                          <a:ea typeface="Cambria" panose="02040503050406030204" pitchFamily="18" charset="0"/>
                          <a:cs typeface="Times New Roman" panose="02020603050405020304" pitchFamily="18" charset="0"/>
                        </a:rPr>
                        <a:t>Baliable</a:t>
                      </a:r>
                      <a:endParaRPr lang="en-IN" sz="2000" kern="100" dirty="0">
                        <a:effectLst/>
                        <a:latin typeface="Cambria" panose="02040503050406030204" pitchFamily="18" charset="0"/>
                        <a:ea typeface="Cambria" panose="02040503050406030204" pitchFamily="18" charset="0"/>
                        <a:cs typeface="Times New Roman" panose="02020603050405020304" pitchFamily="18" charset="0"/>
                      </a:endParaRPr>
                    </a:p>
                    <a:p>
                      <a:pPr>
                        <a:lnSpc>
                          <a:spcPct val="100000"/>
                        </a:lnSpc>
                        <a:spcAft>
                          <a:spcPts val="800"/>
                        </a:spcAft>
                        <a:buNone/>
                      </a:pPr>
                      <a:endParaRPr lang="en-IN" sz="20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52400" marR="0" marT="95250" marB="95250" anchor="ctr"/>
                </a:tc>
                <a:extLst>
                  <a:ext uri="{0D108BD9-81ED-4DB2-BD59-A6C34878D82A}">
                    <a16:rowId xmlns:a16="http://schemas.microsoft.com/office/drawing/2014/main" val="3378611534"/>
                  </a:ext>
                </a:extLst>
              </a:tr>
            </a:tbl>
          </a:graphicData>
        </a:graphic>
      </p:graphicFrame>
    </p:spTree>
    <p:extLst>
      <p:ext uri="{BB962C8B-B14F-4D97-AF65-F5344CB8AC3E}">
        <p14:creationId xmlns:p14="http://schemas.microsoft.com/office/powerpoint/2010/main" val="34698752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C44C801-B3C7-2A3A-F1A8-F79643052BDD}"/>
              </a:ext>
            </a:extLst>
          </p:cNvPr>
          <p:cNvSpPr>
            <a:spLocks noGrp="1"/>
          </p:cNvSpPr>
          <p:nvPr>
            <p:ph type="body" sz="quarter" idx="14"/>
          </p:nvPr>
        </p:nvSpPr>
        <p:spPr/>
        <p:txBody>
          <a:bodyPr/>
          <a:lstStyle/>
          <a:p>
            <a:r>
              <a:rPr lang="en-IN" sz="3200" dirty="0"/>
              <a:t>Judicial Precedents</a:t>
            </a:r>
          </a:p>
        </p:txBody>
      </p:sp>
      <p:sp>
        <p:nvSpPr>
          <p:cNvPr id="3" name="Text Placeholder 2">
            <a:extLst>
              <a:ext uri="{FF2B5EF4-FFF2-40B4-BE49-F238E27FC236}">
                <a16:creationId xmlns:a16="http://schemas.microsoft.com/office/drawing/2014/main" id="{716C1588-CEDC-532B-4BEA-E4D4384D08D6}"/>
              </a:ext>
            </a:extLst>
          </p:cNvPr>
          <p:cNvSpPr>
            <a:spLocks noGrp="1"/>
          </p:cNvSpPr>
          <p:nvPr>
            <p:ph type="body" sz="quarter" idx="15"/>
          </p:nvPr>
        </p:nvSpPr>
        <p:spPr>
          <a:xfrm>
            <a:off x="327024" y="1108260"/>
            <a:ext cx="11650331" cy="5613216"/>
          </a:xfrm>
        </p:spPr>
        <p:txBody>
          <a:bodyPr>
            <a:normAutofit fontScale="25000" lnSpcReduction="20000"/>
          </a:bodyPr>
          <a:lstStyle/>
          <a:p>
            <a:pPr algn="just">
              <a:lnSpc>
                <a:spcPct val="150000"/>
              </a:lnSpc>
              <a:buFont typeface="Wingdings" panose="05000000000000000000" pitchFamily="2" charset="2"/>
              <a:buChar char="Ø"/>
            </a:pPr>
            <a:r>
              <a:rPr lang="en-IN" sz="8000" dirty="0"/>
              <a:t>The constitutional validity of Sections 69 and 132 of the CGST Act (power to arrest and penal provisions) is upheld. These provisions are a permissible exercise of legislative power under Article 246-A of the </a:t>
            </a:r>
            <a:r>
              <a:rPr lang="en-IN" sz="8000" dirty="0" err="1"/>
              <a:t>Constitution.held</a:t>
            </a:r>
            <a:r>
              <a:rPr lang="en-IN" sz="8000" dirty="0"/>
              <a:t> in </a:t>
            </a:r>
            <a:r>
              <a:rPr lang="en-IN" sz="8000" b="1" dirty="0"/>
              <a:t>Radhika Agarwal vs. Union of India (2025) 27 </a:t>
            </a:r>
            <a:r>
              <a:rPr lang="en-IN" sz="8000" b="1" dirty="0" err="1"/>
              <a:t>Centax</a:t>
            </a:r>
            <a:r>
              <a:rPr lang="en-IN" sz="8000" b="1" dirty="0"/>
              <a:t> 425 (S.C.) </a:t>
            </a:r>
            <a:r>
              <a:rPr lang="en-IN" sz="8000" dirty="0"/>
              <a:t>(Para 75). Also referred the same in </a:t>
            </a:r>
            <a:r>
              <a:rPr lang="en-IN" sz="8000" b="1" dirty="0"/>
              <a:t>Jiahua </a:t>
            </a:r>
            <a:r>
              <a:rPr lang="en-IN" sz="8000" b="1" dirty="0" err="1"/>
              <a:t>Declration</a:t>
            </a:r>
            <a:r>
              <a:rPr lang="en-IN" sz="8000" b="1" dirty="0"/>
              <a:t> and Design Engineering India </a:t>
            </a:r>
            <a:r>
              <a:rPr lang="en-IN" sz="8000" b="1" dirty="0" err="1"/>
              <a:t>Pvt.</a:t>
            </a:r>
            <a:r>
              <a:rPr lang="en-IN" sz="8000" b="1" dirty="0"/>
              <a:t> Ltd. vs. Union of India (2025) 36 </a:t>
            </a:r>
            <a:r>
              <a:rPr lang="en-IN" sz="8000" b="1" dirty="0" err="1"/>
              <a:t>Centax</a:t>
            </a:r>
            <a:r>
              <a:rPr lang="en-IN" sz="8000" b="1" dirty="0"/>
              <a:t> 9 (P&amp;H.) </a:t>
            </a:r>
            <a:r>
              <a:rPr lang="en-IN" sz="8000" dirty="0"/>
              <a:t>(Paras 4 and 5) and </a:t>
            </a:r>
            <a:r>
              <a:rPr lang="en-IN" sz="8000" b="1" dirty="0"/>
              <a:t>Rajesh Mittal vs. State of Haryana (2025) 33 </a:t>
            </a:r>
            <a:r>
              <a:rPr lang="en-IN" sz="8000" b="1" dirty="0" err="1"/>
              <a:t>Centax</a:t>
            </a:r>
            <a:r>
              <a:rPr lang="en-IN" sz="8000" b="1" dirty="0"/>
              <a:t> 146 </a:t>
            </a:r>
            <a:r>
              <a:rPr lang="en-IN" sz="8000" dirty="0"/>
              <a:t>(P&amp;H.) (Paras 4 to 6)</a:t>
            </a:r>
          </a:p>
          <a:p>
            <a:pPr algn="just">
              <a:lnSpc>
                <a:spcPct val="150000"/>
              </a:lnSpc>
              <a:buFont typeface="Wingdings" panose="05000000000000000000" pitchFamily="2" charset="2"/>
              <a:buChar char="Ø"/>
            </a:pPr>
            <a:r>
              <a:rPr lang="en-IN" sz="8000" dirty="0"/>
              <a:t>When the maximum sentence for a GST offence is 5 years, prolonged pre-trial incarceration is a strong ground for bail, especially after the charge-sheet is filed and the evidence is documentary. The same has been held in </a:t>
            </a:r>
            <a:r>
              <a:rPr lang="en-IN" sz="8000" b="1" dirty="0"/>
              <a:t>Vineet Jain vs. Union of India (2025) 30 </a:t>
            </a:r>
            <a:r>
              <a:rPr lang="en-IN" sz="8000" b="1" dirty="0" err="1"/>
              <a:t>Centax</a:t>
            </a:r>
            <a:r>
              <a:rPr lang="en-IN" sz="8000" b="1" dirty="0"/>
              <a:t> 57 (S.C.) (Paras 3 and 4)</a:t>
            </a:r>
            <a:r>
              <a:rPr lang="en-IN" sz="8000" dirty="0"/>
              <a:t>  Also referred the same in</a:t>
            </a:r>
            <a:r>
              <a:rPr lang="en-IN" sz="8000" b="1" dirty="0"/>
              <a:t>:</a:t>
            </a:r>
            <a:endParaRPr lang="en-IN" sz="8000" dirty="0"/>
          </a:p>
          <a:p>
            <a:pPr lvl="0" algn="just">
              <a:lnSpc>
                <a:spcPct val="120000"/>
              </a:lnSpc>
            </a:pPr>
            <a:r>
              <a:rPr lang="en-IN" sz="8000" dirty="0"/>
              <a:t>Roshan Chaudhary vs. Union of India (2025) 29 </a:t>
            </a:r>
            <a:r>
              <a:rPr lang="en-IN" sz="8000" dirty="0" err="1"/>
              <a:t>Centax</a:t>
            </a:r>
            <a:r>
              <a:rPr lang="en-IN" sz="8000" dirty="0"/>
              <a:t> 433 (S.C.) </a:t>
            </a:r>
            <a:r>
              <a:rPr lang="en-IN" sz="8000" b="1" dirty="0"/>
              <a:t>(Paras 7 to 11)</a:t>
            </a:r>
            <a:r>
              <a:rPr lang="en-IN" sz="8000" dirty="0"/>
              <a:t> – Bail after 18 months custody.</a:t>
            </a:r>
          </a:p>
          <a:p>
            <a:pPr lvl="0" algn="just">
              <a:lnSpc>
                <a:spcPct val="120000"/>
              </a:lnSpc>
            </a:pPr>
            <a:r>
              <a:rPr lang="en-IN" sz="8000" dirty="0"/>
              <a:t>Kishor Kumar </a:t>
            </a:r>
            <a:r>
              <a:rPr lang="en-IN" sz="8000" dirty="0" err="1"/>
              <a:t>Moolani</a:t>
            </a:r>
            <a:r>
              <a:rPr lang="en-IN" sz="8000" dirty="0"/>
              <a:t> vs. State of Rajasthan (2025) 32 </a:t>
            </a:r>
            <a:r>
              <a:rPr lang="en-IN" sz="8000" dirty="0" err="1"/>
              <a:t>Centax</a:t>
            </a:r>
            <a:r>
              <a:rPr lang="en-IN" sz="8000" dirty="0"/>
              <a:t> 141 (Raj.) </a:t>
            </a:r>
            <a:r>
              <a:rPr lang="en-IN" sz="8000" b="1" dirty="0"/>
              <a:t>(Paras 7 and 8)</a:t>
            </a:r>
            <a:r>
              <a:rPr lang="en-IN" sz="8000" dirty="0"/>
              <a:t> – Bail after 2.5 months custody.</a:t>
            </a:r>
          </a:p>
          <a:p>
            <a:endParaRPr lang="en-IN" dirty="0"/>
          </a:p>
        </p:txBody>
      </p:sp>
      <p:sp>
        <p:nvSpPr>
          <p:cNvPr id="4" name="Slide Number Placeholder 3">
            <a:extLst>
              <a:ext uri="{FF2B5EF4-FFF2-40B4-BE49-F238E27FC236}">
                <a16:creationId xmlns:a16="http://schemas.microsoft.com/office/drawing/2014/main" id="{DDC18287-6990-864F-298E-814F1AC1D424}"/>
              </a:ext>
            </a:extLst>
          </p:cNvPr>
          <p:cNvSpPr>
            <a:spLocks noGrp="1"/>
          </p:cNvSpPr>
          <p:nvPr>
            <p:ph type="sldNum" sz="quarter" idx="4"/>
          </p:nvPr>
        </p:nvSpPr>
        <p:spPr/>
        <p:txBody>
          <a:bodyPr/>
          <a:lstStyle/>
          <a:p>
            <a:fld id="{C37E4FB1-AD43-40BE-A2D5-51E31E25039B}" type="slidenum">
              <a:rPr lang="en-IN" smtClean="0"/>
              <a:pPr/>
              <a:t>23</a:t>
            </a:fld>
            <a:endParaRPr lang="en-IN"/>
          </a:p>
        </p:txBody>
      </p:sp>
    </p:spTree>
    <p:extLst>
      <p:ext uri="{BB962C8B-B14F-4D97-AF65-F5344CB8AC3E}">
        <p14:creationId xmlns:p14="http://schemas.microsoft.com/office/powerpoint/2010/main" val="38808812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92AEE68-D7D9-4909-A3D9-02546917993D}"/>
              </a:ext>
            </a:extLst>
          </p:cNvPr>
          <p:cNvSpPr>
            <a:spLocks noGrp="1"/>
          </p:cNvSpPr>
          <p:nvPr>
            <p:ph type="body" sz="quarter" idx="14"/>
          </p:nvPr>
        </p:nvSpPr>
        <p:spPr/>
        <p:txBody>
          <a:bodyPr/>
          <a:lstStyle/>
          <a:p>
            <a:r>
              <a:rPr lang="en-IN" sz="3200" dirty="0"/>
              <a:t>Judicial Precedents</a:t>
            </a:r>
          </a:p>
        </p:txBody>
      </p:sp>
      <p:sp>
        <p:nvSpPr>
          <p:cNvPr id="3" name="Text Placeholder 2">
            <a:extLst>
              <a:ext uri="{FF2B5EF4-FFF2-40B4-BE49-F238E27FC236}">
                <a16:creationId xmlns:a16="http://schemas.microsoft.com/office/drawing/2014/main" id="{9A4C80BD-C7DB-20F0-359B-15013E25A90A}"/>
              </a:ext>
            </a:extLst>
          </p:cNvPr>
          <p:cNvSpPr>
            <a:spLocks noGrp="1"/>
          </p:cNvSpPr>
          <p:nvPr>
            <p:ph type="body" sz="quarter" idx="15"/>
          </p:nvPr>
        </p:nvSpPr>
        <p:spPr/>
        <p:txBody>
          <a:bodyPr>
            <a:normAutofit fontScale="92500"/>
          </a:bodyPr>
          <a:lstStyle/>
          <a:p>
            <a:pPr algn="just">
              <a:lnSpc>
                <a:spcPct val="120000"/>
              </a:lnSpc>
            </a:pPr>
            <a:r>
              <a:rPr lang="en-IN" sz="2200" b="1" dirty="0"/>
              <a:t>Hitesh Madan vs. State of Gujarat (2025) 32 </a:t>
            </a:r>
            <a:r>
              <a:rPr lang="en-IN" sz="2200" b="1" dirty="0" err="1"/>
              <a:t>Centax</a:t>
            </a:r>
            <a:r>
              <a:rPr lang="en-IN" sz="2200" b="1" dirty="0"/>
              <a:t> 384 (Guj.)</a:t>
            </a:r>
            <a:r>
              <a:rPr lang="en-IN" sz="2200" dirty="0"/>
              <a:t> (Paras 10 to 14) – Bail after 3 months custody.</a:t>
            </a:r>
            <a:endParaRPr lang="en-IN" sz="2200" b="1" dirty="0"/>
          </a:p>
          <a:p>
            <a:pPr lvl="0" algn="just">
              <a:lnSpc>
                <a:spcPct val="120000"/>
              </a:lnSpc>
            </a:pPr>
            <a:r>
              <a:rPr lang="en-IN" sz="2200" b="1" dirty="0"/>
              <a:t>Varun Laxmi Narayan Tandon vs. State of Gujarat (2025) 33 </a:t>
            </a:r>
            <a:r>
              <a:rPr lang="en-IN" sz="2200" b="1" dirty="0" err="1"/>
              <a:t>Centax</a:t>
            </a:r>
            <a:r>
              <a:rPr lang="en-IN" sz="2200" b="1" dirty="0"/>
              <a:t> 166 (Guj.) </a:t>
            </a:r>
            <a:r>
              <a:rPr lang="en-IN" sz="2200" dirty="0"/>
              <a:t>(Paras 5 to 7) – Bail after 3 months custody</a:t>
            </a:r>
          </a:p>
          <a:p>
            <a:pPr lvl="0" algn="just">
              <a:lnSpc>
                <a:spcPct val="120000"/>
              </a:lnSpc>
            </a:pPr>
            <a:r>
              <a:rPr lang="en-IN" sz="2200" b="1" dirty="0"/>
              <a:t>Vinay Kumar Tandan vs. Union of India (2025) 32 </a:t>
            </a:r>
            <a:r>
              <a:rPr lang="en-IN" sz="2200" b="1" dirty="0" err="1"/>
              <a:t>Centax</a:t>
            </a:r>
            <a:r>
              <a:rPr lang="en-IN" sz="2200" b="1" dirty="0"/>
              <a:t> 484 (Chhattisgarh) </a:t>
            </a:r>
            <a:r>
              <a:rPr lang="en-IN" sz="2200" dirty="0"/>
              <a:t>(Paras 6 and 7) – Bail after 3.5 months custody</a:t>
            </a:r>
          </a:p>
          <a:p>
            <a:pPr lvl="0" algn="just">
              <a:lnSpc>
                <a:spcPct val="150000"/>
              </a:lnSpc>
              <a:buFont typeface="Wingdings" panose="05000000000000000000" pitchFamily="2" charset="2"/>
              <a:buChar char="Ø"/>
            </a:pPr>
            <a:r>
              <a:rPr lang="en-IN" sz="2200" dirty="0"/>
              <a:t>Arrest is illegal if mandatory procedural safeguards are violated, such as (a) not communicating the written grounds of arrest, or (b) not issuing a notice under Section 35(3) of BNSS (Section 41A CrPC) for offences punishable with up to 7 years. Held in </a:t>
            </a:r>
            <a:r>
              <a:rPr lang="en-IN" sz="2200" b="1" dirty="0" err="1"/>
              <a:t>Ashrafbhai</a:t>
            </a:r>
            <a:r>
              <a:rPr lang="en-IN" sz="2200" b="1" dirty="0"/>
              <a:t> </a:t>
            </a:r>
            <a:r>
              <a:rPr lang="en-IN" sz="2200" b="1" dirty="0" err="1"/>
              <a:t>Ibrahimbhai</a:t>
            </a:r>
            <a:r>
              <a:rPr lang="en-IN" sz="2200" b="1" dirty="0"/>
              <a:t> </a:t>
            </a:r>
            <a:r>
              <a:rPr lang="en-IN" sz="2200" b="1" dirty="0" err="1"/>
              <a:t>Kalavdiya</a:t>
            </a:r>
            <a:r>
              <a:rPr lang="en-IN" sz="2200" b="1" dirty="0"/>
              <a:t> vs. Union of India (2025) 34 </a:t>
            </a:r>
            <a:r>
              <a:rPr lang="en-IN" sz="2200" b="1" dirty="0" err="1"/>
              <a:t>Centax</a:t>
            </a:r>
            <a:r>
              <a:rPr lang="en-IN" sz="2200" b="1" dirty="0"/>
              <a:t> 37 (Bom.) </a:t>
            </a:r>
            <a:r>
              <a:rPr lang="en-IN" sz="2200" dirty="0"/>
              <a:t>(Paras 16, 18, 19, 25 and 26) also in case of </a:t>
            </a:r>
            <a:r>
              <a:rPr lang="en-IN" sz="2200" b="1" dirty="0"/>
              <a:t>Gaurav Agarwal vs. Union of India (2025) 34 </a:t>
            </a:r>
            <a:r>
              <a:rPr lang="en-IN" sz="2200" b="1" dirty="0" err="1"/>
              <a:t>Centax</a:t>
            </a:r>
            <a:r>
              <a:rPr lang="en-IN" sz="2200" b="1" dirty="0"/>
              <a:t> 262 (Gau.) </a:t>
            </a:r>
            <a:r>
              <a:rPr lang="en-IN" sz="2200" dirty="0"/>
              <a:t>(Paras 36 to 47) and </a:t>
            </a:r>
            <a:r>
              <a:rPr lang="en-IN" sz="2200" b="1" dirty="0"/>
              <a:t>Varun Goyal vs. State of Assam (2025) 32 </a:t>
            </a:r>
            <a:r>
              <a:rPr lang="en-IN" sz="2200" b="1" dirty="0" err="1"/>
              <a:t>Centax</a:t>
            </a:r>
            <a:r>
              <a:rPr lang="en-IN" sz="2200" b="1" dirty="0"/>
              <a:t> 278 (Gau.) </a:t>
            </a:r>
            <a:r>
              <a:rPr lang="en-IN" sz="2200" dirty="0"/>
              <a:t>(Paras 24 to 26)</a:t>
            </a:r>
          </a:p>
          <a:p>
            <a:pPr lvl="0" algn="just">
              <a:lnSpc>
                <a:spcPct val="150000"/>
              </a:lnSpc>
            </a:pPr>
            <a:endParaRPr lang="en-IN" sz="1700" dirty="0"/>
          </a:p>
          <a:p>
            <a:endParaRPr lang="en-IN" dirty="0"/>
          </a:p>
        </p:txBody>
      </p:sp>
      <p:sp>
        <p:nvSpPr>
          <p:cNvPr id="4" name="Slide Number Placeholder 3">
            <a:extLst>
              <a:ext uri="{FF2B5EF4-FFF2-40B4-BE49-F238E27FC236}">
                <a16:creationId xmlns:a16="http://schemas.microsoft.com/office/drawing/2014/main" id="{DFCA3462-09C9-F5C3-E222-734A8D04B2A0}"/>
              </a:ext>
            </a:extLst>
          </p:cNvPr>
          <p:cNvSpPr>
            <a:spLocks noGrp="1"/>
          </p:cNvSpPr>
          <p:nvPr>
            <p:ph type="sldNum" sz="quarter" idx="4"/>
          </p:nvPr>
        </p:nvSpPr>
        <p:spPr/>
        <p:txBody>
          <a:bodyPr/>
          <a:lstStyle/>
          <a:p>
            <a:fld id="{C37E4FB1-AD43-40BE-A2D5-51E31E25039B}" type="slidenum">
              <a:rPr lang="en-IN" smtClean="0"/>
              <a:pPr/>
              <a:t>24</a:t>
            </a:fld>
            <a:endParaRPr lang="en-IN"/>
          </a:p>
        </p:txBody>
      </p:sp>
    </p:spTree>
    <p:extLst>
      <p:ext uri="{BB962C8B-B14F-4D97-AF65-F5344CB8AC3E}">
        <p14:creationId xmlns:p14="http://schemas.microsoft.com/office/powerpoint/2010/main" val="36220662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2E05686-0308-80ED-2F65-AED7C8140944}"/>
              </a:ext>
            </a:extLst>
          </p:cNvPr>
          <p:cNvSpPr>
            <a:spLocks noGrp="1"/>
          </p:cNvSpPr>
          <p:nvPr>
            <p:ph type="body" sz="quarter" idx="14"/>
          </p:nvPr>
        </p:nvSpPr>
        <p:spPr/>
        <p:txBody>
          <a:bodyPr/>
          <a:lstStyle/>
          <a:p>
            <a:r>
              <a:rPr lang="en-IN" sz="3200" dirty="0"/>
              <a:t>Judicial Precedents</a:t>
            </a:r>
          </a:p>
        </p:txBody>
      </p:sp>
      <p:sp>
        <p:nvSpPr>
          <p:cNvPr id="3" name="Text Placeholder 2">
            <a:extLst>
              <a:ext uri="{FF2B5EF4-FFF2-40B4-BE49-F238E27FC236}">
                <a16:creationId xmlns:a16="http://schemas.microsoft.com/office/drawing/2014/main" id="{CB955765-C9A3-69BA-8EFC-E1C44907FE5A}"/>
              </a:ext>
            </a:extLst>
          </p:cNvPr>
          <p:cNvSpPr>
            <a:spLocks noGrp="1"/>
          </p:cNvSpPr>
          <p:nvPr>
            <p:ph type="body" sz="quarter" idx="15"/>
          </p:nvPr>
        </p:nvSpPr>
        <p:spPr/>
        <p:txBody>
          <a:bodyPr>
            <a:normAutofit/>
          </a:bodyPr>
          <a:lstStyle/>
          <a:p>
            <a:pPr algn="just">
              <a:lnSpc>
                <a:spcPct val="150000"/>
              </a:lnSpc>
              <a:buFont typeface="Wingdings" panose="05000000000000000000" pitchFamily="2" charset="2"/>
              <a:buChar char="Ø"/>
            </a:pPr>
            <a:r>
              <a:rPr lang="en-IN" dirty="0"/>
              <a:t>Bail can be granted based on parity if a similarly placed co-accused has already been granted bail. Held in </a:t>
            </a:r>
            <a:r>
              <a:rPr lang="en-IN" b="1" dirty="0" err="1"/>
              <a:t>Lovkesh</a:t>
            </a:r>
            <a:r>
              <a:rPr lang="en-IN" b="1" dirty="0"/>
              <a:t> Kumar vs. Union of India (2025) 29 </a:t>
            </a:r>
            <a:r>
              <a:rPr lang="en-IN" b="1" dirty="0" err="1"/>
              <a:t>Centax</a:t>
            </a:r>
            <a:r>
              <a:rPr lang="en-IN" b="1" dirty="0"/>
              <a:t> 82 (S.C.) </a:t>
            </a:r>
            <a:r>
              <a:rPr lang="en-IN" dirty="0"/>
              <a:t>(Para 10). Also referred the same in</a:t>
            </a:r>
          </a:p>
          <a:p>
            <a:pPr lvl="0" algn="just">
              <a:lnSpc>
                <a:spcPct val="120000"/>
              </a:lnSpc>
            </a:pPr>
            <a:r>
              <a:rPr lang="en-IN" b="1" dirty="0"/>
              <a:t>Jagvinder Singh vs. State of Haryana (2025) 33 </a:t>
            </a:r>
            <a:r>
              <a:rPr lang="en-IN" b="1" dirty="0" err="1"/>
              <a:t>Centax</a:t>
            </a:r>
            <a:r>
              <a:rPr lang="en-IN" b="1" dirty="0"/>
              <a:t> 280 </a:t>
            </a:r>
            <a:r>
              <a:rPr lang="en-IN" dirty="0"/>
              <a:t>(P&amp;H.) (Paras 3 and 4)</a:t>
            </a:r>
          </a:p>
          <a:p>
            <a:pPr lvl="0" algn="just">
              <a:lnSpc>
                <a:spcPct val="120000"/>
              </a:lnSpc>
            </a:pPr>
            <a:r>
              <a:rPr lang="en-IN" b="1" dirty="0"/>
              <a:t>Raaj Jaiswal vs. DGGI (2025) 33 </a:t>
            </a:r>
            <a:r>
              <a:rPr lang="en-IN" b="1" dirty="0" err="1"/>
              <a:t>Centax</a:t>
            </a:r>
            <a:r>
              <a:rPr lang="en-IN" b="1" dirty="0"/>
              <a:t> 15 (</a:t>
            </a:r>
            <a:r>
              <a:rPr lang="en-IN" b="1" dirty="0" err="1"/>
              <a:t>Jhar</a:t>
            </a:r>
            <a:r>
              <a:rPr lang="en-IN" b="1" dirty="0"/>
              <a:t>.) </a:t>
            </a:r>
            <a:r>
              <a:rPr lang="en-IN" dirty="0"/>
              <a:t>(Paras 8 and 9)</a:t>
            </a:r>
          </a:p>
          <a:p>
            <a:pPr algn="just">
              <a:lnSpc>
                <a:spcPct val="150000"/>
              </a:lnSpc>
              <a:buFont typeface="Wingdings" panose="05000000000000000000" pitchFamily="2" charset="2"/>
              <a:buChar char="Ø"/>
            </a:pPr>
            <a:r>
              <a:rPr lang="en-IN" dirty="0"/>
              <a:t>If a summons/notice permits appearance through an authorized representative, it negates the immediate apprehension of arrest for non-appearance in person. Held in</a:t>
            </a:r>
            <a:r>
              <a:rPr lang="en-IN" b="1" dirty="0"/>
              <a:t> Kamal Kumar Sharma vs. State of Assam (2025) 33 </a:t>
            </a:r>
            <a:r>
              <a:rPr lang="en-IN" b="1" dirty="0" err="1"/>
              <a:t>Centax</a:t>
            </a:r>
            <a:r>
              <a:rPr lang="en-IN" b="1" dirty="0"/>
              <a:t> 106 (Gau.)</a:t>
            </a:r>
            <a:r>
              <a:rPr lang="en-IN" dirty="0"/>
              <a:t> (Paras 7 and 8)</a:t>
            </a:r>
          </a:p>
          <a:p>
            <a:pPr algn="just">
              <a:lnSpc>
                <a:spcPct val="150000"/>
              </a:lnSpc>
              <a:buFont typeface="Wingdings" panose="05000000000000000000" pitchFamily="2" charset="2"/>
              <a:buChar char="Ø"/>
            </a:pPr>
            <a:r>
              <a:rPr lang="en-IN" dirty="0"/>
              <a:t>If an accused has been on interim bail for a substantial period without misuse, and the case involves official witnesses, it is a fit case for granting regular bail. Held in: </a:t>
            </a:r>
            <a:r>
              <a:rPr lang="en-IN" b="1" dirty="0"/>
              <a:t>Mohd. Shamshad Saifi vs. State of Haryana (2025) 36 </a:t>
            </a:r>
            <a:r>
              <a:rPr lang="en-IN" b="1" dirty="0" err="1"/>
              <a:t>Centax</a:t>
            </a:r>
            <a:r>
              <a:rPr lang="en-IN" b="1" dirty="0"/>
              <a:t> 313 (P&amp;H.) </a:t>
            </a:r>
            <a:r>
              <a:rPr lang="en-IN" dirty="0"/>
              <a:t>(Paras 6 to 8)</a:t>
            </a:r>
          </a:p>
          <a:p>
            <a:endParaRPr lang="en-IN" dirty="0"/>
          </a:p>
        </p:txBody>
      </p:sp>
      <p:sp>
        <p:nvSpPr>
          <p:cNvPr id="4" name="Slide Number Placeholder 3">
            <a:extLst>
              <a:ext uri="{FF2B5EF4-FFF2-40B4-BE49-F238E27FC236}">
                <a16:creationId xmlns:a16="http://schemas.microsoft.com/office/drawing/2014/main" id="{36FF49DB-5E44-5A50-B08F-91733AC22B9E}"/>
              </a:ext>
            </a:extLst>
          </p:cNvPr>
          <p:cNvSpPr>
            <a:spLocks noGrp="1"/>
          </p:cNvSpPr>
          <p:nvPr>
            <p:ph type="sldNum" sz="quarter" idx="4"/>
          </p:nvPr>
        </p:nvSpPr>
        <p:spPr/>
        <p:txBody>
          <a:bodyPr/>
          <a:lstStyle/>
          <a:p>
            <a:fld id="{C37E4FB1-AD43-40BE-A2D5-51E31E25039B}" type="slidenum">
              <a:rPr lang="en-IN" smtClean="0"/>
              <a:pPr/>
              <a:t>25</a:t>
            </a:fld>
            <a:endParaRPr lang="en-IN"/>
          </a:p>
        </p:txBody>
      </p:sp>
    </p:spTree>
    <p:extLst>
      <p:ext uri="{BB962C8B-B14F-4D97-AF65-F5344CB8AC3E}">
        <p14:creationId xmlns:p14="http://schemas.microsoft.com/office/powerpoint/2010/main" val="15811529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4B935B0-DED6-F337-4000-3DB1AE3493DB}"/>
              </a:ext>
            </a:extLst>
          </p:cNvPr>
          <p:cNvSpPr>
            <a:spLocks noGrp="1"/>
          </p:cNvSpPr>
          <p:nvPr>
            <p:ph type="body" sz="quarter" idx="14"/>
          </p:nvPr>
        </p:nvSpPr>
        <p:spPr/>
        <p:txBody>
          <a:bodyPr/>
          <a:lstStyle/>
          <a:p>
            <a:r>
              <a:rPr lang="en-IN" sz="3200" dirty="0"/>
              <a:t>Judicial Precedents</a:t>
            </a:r>
          </a:p>
          <a:p>
            <a:endParaRPr lang="en-IN" dirty="0"/>
          </a:p>
        </p:txBody>
      </p:sp>
      <p:sp>
        <p:nvSpPr>
          <p:cNvPr id="3" name="Text Placeholder 2">
            <a:extLst>
              <a:ext uri="{FF2B5EF4-FFF2-40B4-BE49-F238E27FC236}">
                <a16:creationId xmlns:a16="http://schemas.microsoft.com/office/drawing/2014/main" id="{3C798DE0-4D26-24B0-4950-841080B6CA1D}"/>
              </a:ext>
            </a:extLst>
          </p:cNvPr>
          <p:cNvSpPr>
            <a:spLocks noGrp="1"/>
          </p:cNvSpPr>
          <p:nvPr>
            <p:ph type="body" sz="quarter" idx="15"/>
          </p:nvPr>
        </p:nvSpPr>
        <p:spPr/>
        <p:txBody>
          <a:bodyPr/>
          <a:lstStyle/>
          <a:p>
            <a:pPr algn="just">
              <a:lnSpc>
                <a:spcPct val="150000"/>
              </a:lnSpc>
              <a:buFont typeface="Wingdings" panose="05000000000000000000" pitchFamily="2" charset="2"/>
              <a:buChar char="Ø"/>
            </a:pPr>
            <a:r>
              <a:rPr lang="en-IN" dirty="0"/>
              <a:t>In serious economic offences involving large amounts, ongoing investigation, and risk of evidence tampering (especially with absconding co-accused), bail can be denied. Held in</a:t>
            </a:r>
            <a:r>
              <a:rPr lang="en-IN" b="1" dirty="0"/>
              <a:t>:</a:t>
            </a:r>
            <a:r>
              <a:rPr lang="en-IN" dirty="0"/>
              <a:t> </a:t>
            </a:r>
            <a:r>
              <a:rPr lang="en-IN" b="1" dirty="0"/>
              <a:t>Mukesh Kumar vs. Additional Assistant Director, DGGI (2025) 36 </a:t>
            </a:r>
            <a:r>
              <a:rPr lang="en-IN" b="1" dirty="0" err="1"/>
              <a:t>Centax</a:t>
            </a:r>
            <a:r>
              <a:rPr lang="en-IN" b="1" dirty="0"/>
              <a:t> 135 (Mad.) </a:t>
            </a:r>
            <a:r>
              <a:rPr lang="en-IN" dirty="0"/>
              <a:t>(Paras 14 and 15)</a:t>
            </a:r>
          </a:p>
          <a:p>
            <a:pPr algn="just">
              <a:lnSpc>
                <a:spcPct val="150000"/>
              </a:lnSpc>
              <a:buFont typeface="Wingdings" panose="05000000000000000000" pitchFamily="2" charset="2"/>
              <a:buChar char="Ø"/>
            </a:pPr>
            <a:r>
              <a:rPr lang="en-IN" dirty="0"/>
              <a:t>Pre-arrest bail may be denied in cases involving economic offences with significant societal ramifications, such as defalcation of GST dues collected from the public. Held in: </a:t>
            </a:r>
            <a:r>
              <a:rPr lang="en-IN" b="1" dirty="0" err="1"/>
              <a:t>Balidi</a:t>
            </a:r>
            <a:r>
              <a:rPr lang="en-IN" b="1" dirty="0"/>
              <a:t> @ </a:t>
            </a:r>
            <a:r>
              <a:rPr lang="en-IN" b="1" dirty="0" err="1"/>
              <a:t>Ballidi</a:t>
            </a:r>
            <a:r>
              <a:rPr lang="en-IN" b="1" dirty="0"/>
              <a:t> Chandra Sekhar vs. State of Odisha (2025) 32 </a:t>
            </a:r>
            <a:r>
              <a:rPr lang="en-IN" b="1" dirty="0" err="1"/>
              <a:t>Centax</a:t>
            </a:r>
            <a:r>
              <a:rPr lang="en-IN" b="1" dirty="0"/>
              <a:t> 230 (Ori.) </a:t>
            </a:r>
            <a:r>
              <a:rPr lang="en-IN" dirty="0"/>
              <a:t>(Para 7)</a:t>
            </a:r>
          </a:p>
          <a:p>
            <a:pPr algn="just">
              <a:lnSpc>
                <a:spcPct val="150000"/>
              </a:lnSpc>
              <a:buFont typeface="Wingdings" panose="05000000000000000000" pitchFamily="2" charset="2"/>
              <a:buChar char="Ø"/>
            </a:pPr>
            <a:r>
              <a:rPr lang="en-IN" dirty="0"/>
              <a:t>A successive bail application is liable to be dismissed if the applicant has flouted a consent order passed in the earlier bail proceeding (e.g., by not surrendering as directed). Held in: </a:t>
            </a:r>
            <a:r>
              <a:rPr lang="en-IN" b="1" dirty="0"/>
              <a:t>Manoj Kumar Garg vs. Union of India (2025) 33 </a:t>
            </a:r>
            <a:r>
              <a:rPr lang="en-IN" b="1" dirty="0" err="1"/>
              <a:t>Centax</a:t>
            </a:r>
            <a:r>
              <a:rPr lang="en-IN" b="1" dirty="0"/>
              <a:t> 145 (All.) </a:t>
            </a:r>
            <a:r>
              <a:rPr lang="en-IN" dirty="0"/>
              <a:t>(Para 7)</a:t>
            </a:r>
          </a:p>
          <a:p>
            <a:pPr marL="0" indent="0">
              <a:buNone/>
            </a:pPr>
            <a:endParaRPr lang="en-IN" dirty="0"/>
          </a:p>
        </p:txBody>
      </p:sp>
      <p:sp>
        <p:nvSpPr>
          <p:cNvPr id="4" name="Slide Number Placeholder 3">
            <a:extLst>
              <a:ext uri="{FF2B5EF4-FFF2-40B4-BE49-F238E27FC236}">
                <a16:creationId xmlns:a16="http://schemas.microsoft.com/office/drawing/2014/main" id="{57FB5C18-2734-12BE-F668-D12C799297EB}"/>
              </a:ext>
            </a:extLst>
          </p:cNvPr>
          <p:cNvSpPr>
            <a:spLocks noGrp="1"/>
          </p:cNvSpPr>
          <p:nvPr>
            <p:ph type="sldNum" sz="quarter" idx="4"/>
          </p:nvPr>
        </p:nvSpPr>
        <p:spPr/>
        <p:txBody>
          <a:bodyPr/>
          <a:lstStyle/>
          <a:p>
            <a:fld id="{C37E4FB1-AD43-40BE-A2D5-51E31E25039B}" type="slidenum">
              <a:rPr lang="en-IN" smtClean="0"/>
              <a:pPr/>
              <a:t>26</a:t>
            </a:fld>
            <a:endParaRPr lang="en-IN"/>
          </a:p>
        </p:txBody>
      </p:sp>
    </p:spTree>
    <p:extLst>
      <p:ext uri="{BB962C8B-B14F-4D97-AF65-F5344CB8AC3E}">
        <p14:creationId xmlns:p14="http://schemas.microsoft.com/office/powerpoint/2010/main" val="9043241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27024" y="150813"/>
            <a:ext cx="10188575" cy="585787"/>
          </a:xfrm>
        </p:spPr>
        <p:txBody>
          <a:bodyPr/>
          <a:lstStyle/>
          <a:p>
            <a:r>
              <a:rPr lang="en-US" sz="2800" dirty="0"/>
              <a:t>Points for consideration – Summons/ interrogation - Section 70</a:t>
            </a:r>
          </a:p>
        </p:txBody>
      </p:sp>
      <p:sp>
        <p:nvSpPr>
          <p:cNvPr id="15" name="Text Placeholder 14">
            <a:extLst>
              <a:ext uri="{FF2B5EF4-FFF2-40B4-BE49-F238E27FC236}">
                <a16:creationId xmlns:a16="http://schemas.microsoft.com/office/drawing/2014/main" id="{A52C90AE-DF7E-455B-921F-B2155463F159}"/>
              </a:ext>
            </a:extLst>
          </p:cNvPr>
          <p:cNvSpPr>
            <a:spLocks noGrp="1"/>
          </p:cNvSpPr>
          <p:nvPr>
            <p:ph type="body" sz="quarter" idx="15"/>
          </p:nvPr>
        </p:nvSpPr>
        <p:spPr>
          <a:xfrm>
            <a:off x="270834" y="1108259"/>
            <a:ext cx="11921166" cy="5749741"/>
          </a:xfrm>
        </p:spPr>
        <p:txBody>
          <a:bodyPr>
            <a:noAutofit/>
          </a:bodyPr>
          <a:lstStyle/>
          <a:p>
            <a:pPr algn="just">
              <a:lnSpc>
                <a:spcPct val="150000"/>
              </a:lnSpc>
            </a:pPr>
            <a:endParaRPr lang="en-US" sz="2500"/>
          </a:p>
          <a:p>
            <a:pPr algn="just">
              <a:lnSpc>
                <a:spcPct val="150000"/>
              </a:lnSpc>
            </a:pPr>
            <a:endParaRPr lang="en-US" sz="2500"/>
          </a:p>
        </p:txBody>
      </p:sp>
      <p:sp>
        <p:nvSpPr>
          <p:cNvPr id="4" name="Slide Number Placeholder 3"/>
          <p:cNvSpPr>
            <a:spLocks noGrp="1"/>
          </p:cNvSpPr>
          <p:nvPr>
            <p:ph type="sldNum" sz="quarter" idx="4"/>
          </p:nvPr>
        </p:nvSpPr>
        <p:spPr/>
        <p:txBody>
          <a:bodyPr/>
          <a:lstStyle/>
          <a:p>
            <a:fld id="{C37E4FB1-AD43-40BE-A2D5-51E31E25039B}" type="slidenum">
              <a:rPr lang="en-IN" smtClean="0">
                <a:latin typeface="Cambria" panose="02040503050406030204" pitchFamily="18" charset="0"/>
                <a:ea typeface="Cambria" panose="02040503050406030204" pitchFamily="18" charset="0"/>
              </a:rPr>
              <a:pPr/>
              <a:t>27</a:t>
            </a:fld>
            <a:endParaRPr lang="en-IN">
              <a:latin typeface="Cambria" panose="02040503050406030204" pitchFamily="18" charset="0"/>
              <a:ea typeface="Cambria" panose="02040503050406030204" pitchFamily="18" charset="0"/>
            </a:endParaRPr>
          </a:p>
        </p:txBody>
      </p:sp>
      <p:sp>
        <p:nvSpPr>
          <p:cNvPr id="6" name="Text Placeholder 2">
            <a:extLst>
              <a:ext uri="{FF2B5EF4-FFF2-40B4-BE49-F238E27FC236}">
                <a16:creationId xmlns:a16="http://schemas.microsoft.com/office/drawing/2014/main" id="{430B3B13-FFD4-4C1B-9D4B-1364B3834ABE}"/>
              </a:ext>
            </a:extLst>
          </p:cNvPr>
          <p:cNvSpPr txBox="1">
            <a:spLocks/>
          </p:cNvSpPr>
          <p:nvPr/>
        </p:nvSpPr>
        <p:spPr>
          <a:xfrm>
            <a:off x="165099" y="1108259"/>
            <a:ext cx="11650331" cy="574974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01663" lvl="2" indent="-342900" algn="just" fontAlgn="base">
              <a:lnSpc>
                <a:spcPct val="150000"/>
              </a:lnSpc>
              <a:spcBef>
                <a:spcPts val="600"/>
              </a:spcBef>
              <a:spcAft>
                <a:spcPts val="600"/>
              </a:spcAft>
              <a:buFont typeface="Wingdings" panose="05000000000000000000" pitchFamily="2" charset="2"/>
              <a:buChar char="Ø"/>
            </a:pPr>
            <a:r>
              <a:rPr lang="en-GB" dirty="0">
                <a:latin typeface="Cambria" pitchFamily="18" charset="0"/>
                <a:ea typeface="Cambria" pitchFamily="18" charset="0"/>
              </a:rPr>
              <a:t>The Superintendent has power to summon </a:t>
            </a:r>
            <a:r>
              <a:rPr lang="en-GB" b="1" dirty="0">
                <a:latin typeface="Cambria" pitchFamily="18" charset="0"/>
                <a:ea typeface="Cambria" pitchFamily="18" charset="0"/>
              </a:rPr>
              <a:t>any person – </a:t>
            </a:r>
          </a:p>
          <a:p>
            <a:pPr marL="1173163" lvl="3" indent="-457200" algn="just" fontAlgn="base">
              <a:lnSpc>
                <a:spcPct val="150000"/>
              </a:lnSpc>
              <a:spcBef>
                <a:spcPts val="600"/>
              </a:spcBef>
              <a:spcAft>
                <a:spcPts val="600"/>
              </a:spcAft>
              <a:buFont typeface="Arial" panose="020B0604020202020204" pitchFamily="34" charset="0"/>
              <a:buChar char="•"/>
            </a:pPr>
            <a:r>
              <a:rPr lang="en-GB" b="1" dirty="0">
                <a:latin typeface="Cambria" pitchFamily="18" charset="0"/>
                <a:ea typeface="Cambria" pitchFamily="18" charset="0"/>
              </a:rPr>
              <a:t>to</a:t>
            </a:r>
            <a:r>
              <a:rPr lang="en-GB" dirty="0">
                <a:latin typeface="Cambria" pitchFamily="18" charset="0"/>
                <a:ea typeface="Cambria" pitchFamily="18" charset="0"/>
              </a:rPr>
              <a:t> give evidence or </a:t>
            </a:r>
          </a:p>
          <a:p>
            <a:pPr marL="1173163" lvl="3" indent="-457200" algn="just" fontAlgn="base">
              <a:lnSpc>
                <a:spcPct val="150000"/>
              </a:lnSpc>
              <a:spcBef>
                <a:spcPts val="600"/>
              </a:spcBef>
              <a:spcAft>
                <a:spcPts val="600"/>
              </a:spcAft>
              <a:buFont typeface="Arial" panose="020B0604020202020204" pitchFamily="34" charset="0"/>
              <a:buChar char="•"/>
            </a:pPr>
            <a:r>
              <a:rPr lang="en-GB" dirty="0">
                <a:latin typeface="Cambria" pitchFamily="18" charset="0"/>
                <a:ea typeface="Cambria" pitchFamily="18" charset="0"/>
              </a:rPr>
              <a:t>to produce a document or </a:t>
            </a:r>
          </a:p>
          <a:p>
            <a:pPr marL="1173163" lvl="3" indent="-457200" algn="just" fontAlgn="base">
              <a:lnSpc>
                <a:spcPct val="150000"/>
              </a:lnSpc>
              <a:spcBef>
                <a:spcPts val="600"/>
              </a:spcBef>
              <a:spcAft>
                <a:spcPts val="600"/>
              </a:spcAft>
              <a:buFont typeface="Arial" panose="020B0604020202020204" pitchFamily="34" charset="0"/>
              <a:buChar char="•"/>
            </a:pPr>
            <a:r>
              <a:rPr lang="en-GB" dirty="0">
                <a:latin typeface="Cambria" pitchFamily="18" charset="0"/>
                <a:ea typeface="Cambria" pitchFamily="18" charset="0"/>
              </a:rPr>
              <a:t>Others</a:t>
            </a:r>
          </a:p>
          <a:p>
            <a:pPr marL="806450" lvl="2" indent="-342900" algn="just" fontAlgn="base">
              <a:lnSpc>
                <a:spcPct val="150000"/>
              </a:lnSpc>
              <a:spcBef>
                <a:spcPts val="600"/>
              </a:spcBef>
              <a:spcAft>
                <a:spcPts val="600"/>
              </a:spcAft>
              <a:buFont typeface="Wingdings" panose="05000000000000000000" pitchFamily="2" charset="2"/>
              <a:buChar char="Ø"/>
            </a:pPr>
            <a:r>
              <a:rPr lang="en-GB" dirty="0">
                <a:latin typeface="Cambria" pitchFamily="18" charset="0"/>
                <a:ea typeface="Cambria" pitchFamily="18" charset="0"/>
              </a:rPr>
              <a:t>CA or Advocate can accompany tax payer &amp; permitted to be present during investigations at </a:t>
            </a:r>
            <a:r>
              <a:rPr lang="en-GB" b="1" dirty="0">
                <a:latin typeface="Cambria" pitchFamily="18" charset="0"/>
                <a:ea typeface="Cambria" pitchFamily="18" charset="0"/>
              </a:rPr>
              <a:t>visible but not audible distance</a:t>
            </a:r>
            <a:r>
              <a:rPr lang="en-GB" dirty="0">
                <a:latin typeface="Cambria" pitchFamily="18" charset="0"/>
                <a:ea typeface="Cambria" pitchFamily="18" charset="0"/>
              </a:rPr>
              <a:t> Vijay </a:t>
            </a:r>
            <a:r>
              <a:rPr lang="en-GB" dirty="0" err="1">
                <a:latin typeface="Cambria" pitchFamily="18" charset="0"/>
                <a:ea typeface="Cambria" pitchFamily="18" charset="0"/>
              </a:rPr>
              <a:t>Sajnani</a:t>
            </a:r>
            <a:r>
              <a:rPr lang="en-GB" dirty="0">
                <a:latin typeface="Cambria" pitchFamily="18" charset="0"/>
                <a:ea typeface="Cambria" pitchFamily="18" charset="0"/>
              </a:rPr>
              <a:t> v. Union of India 2017 (345) E.L.T. 323 (S.C)</a:t>
            </a:r>
          </a:p>
          <a:p>
            <a:pPr marL="806450" lvl="2" indent="-342900" algn="just" fontAlgn="base">
              <a:lnSpc>
                <a:spcPct val="150000"/>
              </a:lnSpc>
              <a:spcBef>
                <a:spcPts val="600"/>
              </a:spcBef>
              <a:spcAft>
                <a:spcPts val="600"/>
              </a:spcAft>
              <a:buFont typeface="Wingdings" panose="05000000000000000000" pitchFamily="2" charset="2"/>
              <a:buChar char="Ø"/>
            </a:pPr>
            <a:r>
              <a:rPr lang="en-GB" dirty="0">
                <a:latin typeface="Cambria" pitchFamily="18" charset="0"/>
                <a:ea typeface="Cambria" pitchFamily="18" charset="0"/>
              </a:rPr>
              <a:t>Summons to owner/MD/Director/CFO/Chairman of the company - In extreme &amp; rare cases-yes</a:t>
            </a:r>
          </a:p>
          <a:p>
            <a:pPr marL="806450" lvl="2" indent="-342900" algn="just" fontAlgn="base">
              <a:lnSpc>
                <a:spcPct val="150000"/>
              </a:lnSpc>
              <a:spcBef>
                <a:spcPts val="600"/>
              </a:spcBef>
              <a:spcAft>
                <a:spcPts val="600"/>
              </a:spcAft>
              <a:buFont typeface="Wingdings" panose="05000000000000000000" pitchFamily="2" charset="2"/>
              <a:buChar char="Ø"/>
            </a:pPr>
            <a:r>
              <a:rPr lang="en-GB" dirty="0">
                <a:latin typeface="Cambria" pitchFamily="18" charset="0"/>
                <a:ea typeface="Cambria" pitchFamily="18" charset="0"/>
              </a:rPr>
              <a:t>Statement, recorded before a Gazetted Officer during inquiry or investigation will be admissible as evidence to prove charges-Section 136 of CGST Act, 2017</a:t>
            </a:r>
          </a:p>
          <a:p>
            <a:pPr marL="806450" lvl="2" indent="-342900" algn="just" fontAlgn="base">
              <a:spcBef>
                <a:spcPts val="600"/>
              </a:spcBef>
              <a:spcAft>
                <a:spcPts val="600"/>
              </a:spcAft>
              <a:buFont typeface="Wingdings" panose="05000000000000000000" pitchFamily="2" charset="2"/>
              <a:buChar char="§"/>
            </a:pPr>
            <a:endParaRPr lang="en-US" sz="1600" b="1" dirty="0">
              <a:latin typeface="Cambria" pitchFamily="18" charset="0"/>
              <a:ea typeface="Cambria" pitchFamily="18" charset="0"/>
            </a:endParaRPr>
          </a:p>
          <a:p>
            <a:pPr algn="just"/>
            <a:endParaRPr lang="en-IN" sz="2800" dirty="0"/>
          </a:p>
        </p:txBody>
      </p:sp>
    </p:spTree>
    <p:extLst>
      <p:ext uri="{BB962C8B-B14F-4D97-AF65-F5344CB8AC3E}">
        <p14:creationId xmlns:p14="http://schemas.microsoft.com/office/powerpoint/2010/main" val="2625220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FC21D0A-AF7B-DB7B-1C1C-B840945767C2}"/>
              </a:ext>
            </a:extLst>
          </p:cNvPr>
          <p:cNvSpPr>
            <a:spLocks noGrp="1"/>
          </p:cNvSpPr>
          <p:nvPr>
            <p:ph type="body" sz="quarter" idx="14"/>
          </p:nvPr>
        </p:nvSpPr>
        <p:spPr>
          <a:xfrm>
            <a:off x="327024" y="150813"/>
            <a:ext cx="10480883" cy="585787"/>
          </a:xfrm>
        </p:spPr>
        <p:txBody>
          <a:bodyPr/>
          <a:lstStyle/>
          <a:p>
            <a:r>
              <a:rPr lang="en-US" sz="2800" dirty="0"/>
              <a:t>Points for consideration – Summons/ interrogation - Section 70</a:t>
            </a:r>
          </a:p>
          <a:p>
            <a:endParaRPr lang="en-GB" dirty="0"/>
          </a:p>
        </p:txBody>
      </p:sp>
      <p:sp>
        <p:nvSpPr>
          <p:cNvPr id="3" name="Text Placeholder 2">
            <a:extLst>
              <a:ext uri="{FF2B5EF4-FFF2-40B4-BE49-F238E27FC236}">
                <a16:creationId xmlns:a16="http://schemas.microsoft.com/office/drawing/2014/main" id="{ECCAE9D7-2D32-EE14-E70F-A1E58DE1BE94}"/>
              </a:ext>
            </a:extLst>
          </p:cNvPr>
          <p:cNvSpPr>
            <a:spLocks noGrp="1"/>
          </p:cNvSpPr>
          <p:nvPr>
            <p:ph type="body" sz="quarter" idx="15"/>
          </p:nvPr>
        </p:nvSpPr>
        <p:spPr>
          <a:xfrm>
            <a:off x="1" y="1108259"/>
            <a:ext cx="11654444" cy="5749741"/>
          </a:xfrm>
        </p:spPr>
        <p:txBody>
          <a:bodyPr/>
          <a:lstStyle/>
          <a:p>
            <a:pPr marL="806450" lvl="2" indent="-342900" algn="just" fontAlgn="base">
              <a:lnSpc>
                <a:spcPct val="150000"/>
              </a:lnSpc>
              <a:spcBef>
                <a:spcPts val="600"/>
              </a:spcBef>
              <a:spcAft>
                <a:spcPts val="600"/>
              </a:spcAft>
              <a:buFont typeface="Wingdings" panose="05000000000000000000" pitchFamily="2" charset="2"/>
              <a:buChar char="Ø"/>
            </a:pPr>
            <a:r>
              <a:rPr lang="en-GB" sz="2000" dirty="0">
                <a:latin typeface="Cambria" pitchFamily="18" charset="0"/>
                <a:ea typeface="Cambria" pitchFamily="18" charset="0"/>
              </a:rPr>
              <a:t>Statement shall be recorded in language known to person whose statement is recorded.</a:t>
            </a:r>
          </a:p>
          <a:p>
            <a:pPr marL="806450" lvl="2" indent="-342900" algn="just" fontAlgn="base">
              <a:lnSpc>
                <a:spcPct val="150000"/>
              </a:lnSpc>
              <a:spcBef>
                <a:spcPts val="600"/>
              </a:spcBef>
              <a:spcAft>
                <a:spcPts val="600"/>
              </a:spcAft>
              <a:buFont typeface="Wingdings" panose="05000000000000000000" pitchFamily="2" charset="2"/>
              <a:buChar char="Ø"/>
            </a:pPr>
            <a:r>
              <a:rPr lang="en-US" sz="2000" dirty="0">
                <a:latin typeface="Cambria" pitchFamily="18" charset="0"/>
                <a:ea typeface="Cambria" pitchFamily="18" charset="0"/>
              </a:rPr>
              <a:t>It must be left to investigating agency to decide venue, timings and questions and manner of putting questions to persons involved in offences. </a:t>
            </a:r>
            <a:r>
              <a:rPr lang="en-US" sz="2000" b="1" dirty="0">
                <a:latin typeface="Cambria" pitchFamily="18" charset="0"/>
                <a:ea typeface="Cambria" pitchFamily="18" charset="0"/>
              </a:rPr>
              <a:t>UOI Vs Rajneesh Kumar Tuli – 2017 (355) ELT 492 (S.C.)</a:t>
            </a:r>
          </a:p>
          <a:p>
            <a:pPr marL="806450" lvl="2" indent="-342900" algn="just" fontAlgn="base">
              <a:lnSpc>
                <a:spcPct val="150000"/>
              </a:lnSpc>
              <a:spcBef>
                <a:spcPts val="600"/>
              </a:spcBef>
              <a:spcAft>
                <a:spcPts val="600"/>
              </a:spcAft>
              <a:buFont typeface="Wingdings" panose="05000000000000000000" pitchFamily="2" charset="2"/>
              <a:buChar char="Ø"/>
            </a:pPr>
            <a:r>
              <a:rPr lang="en-US" sz="2000" dirty="0">
                <a:latin typeface="Cambria" pitchFamily="18" charset="0"/>
                <a:ea typeface="Cambria" pitchFamily="18" charset="0"/>
              </a:rPr>
              <a:t>Statement to be retracted within reasonable time when it is recorded in duress/threat/atrocity or coercion, violence, intimidations &amp; torture. If dictated or written by officer. </a:t>
            </a:r>
          </a:p>
          <a:p>
            <a:pPr marL="806450" lvl="2" indent="-342900" algn="just" fontAlgn="base">
              <a:lnSpc>
                <a:spcPct val="150000"/>
              </a:lnSpc>
              <a:spcBef>
                <a:spcPts val="600"/>
              </a:spcBef>
              <a:spcAft>
                <a:spcPts val="600"/>
              </a:spcAft>
              <a:buFont typeface="Wingdings" panose="05000000000000000000" pitchFamily="2" charset="2"/>
              <a:buChar char="Ø"/>
            </a:pPr>
            <a:r>
              <a:rPr lang="en-US" sz="2000" dirty="0">
                <a:latin typeface="Cambria" pitchFamily="18" charset="0"/>
                <a:ea typeface="Cambria" pitchFamily="18" charset="0"/>
              </a:rPr>
              <a:t>Taxpayer is entitled for copy of statement recorded. Can record in plain paper if permitted. Otherwise come out and write down.</a:t>
            </a:r>
          </a:p>
          <a:p>
            <a:pPr marL="806450" lvl="2" indent="-342900" algn="just" fontAlgn="base">
              <a:lnSpc>
                <a:spcPct val="150000"/>
              </a:lnSpc>
              <a:spcBef>
                <a:spcPts val="600"/>
              </a:spcBef>
              <a:spcAft>
                <a:spcPts val="600"/>
              </a:spcAft>
              <a:buFont typeface="Wingdings" panose="05000000000000000000" pitchFamily="2" charset="2"/>
              <a:buChar char="Ø"/>
            </a:pPr>
            <a:r>
              <a:rPr lang="en-US" sz="2000" dirty="0">
                <a:latin typeface="Cambria" pitchFamily="18" charset="0"/>
                <a:ea typeface="Cambria" pitchFamily="18" charset="0"/>
              </a:rPr>
              <a:t>It is settled law tax demands cannot be confirmed based sole concessions/admissions</a:t>
            </a:r>
            <a:r>
              <a:rPr lang="en-US" sz="2000" dirty="0"/>
              <a:t>. </a:t>
            </a:r>
            <a:endParaRPr lang="en-US" sz="2000" dirty="0">
              <a:latin typeface="Cambria" pitchFamily="18" charset="0"/>
              <a:ea typeface="Cambria" pitchFamily="18" charset="0"/>
            </a:endParaRPr>
          </a:p>
          <a:p>
            <a:endParaRPr lang="en-GB" dirty="0"/>
          </a:p>
        </p:txBody>
      </p:sp>
      <p:sp>
        <p:nvSpPr>
          <p:cNvPr id="4" name="Slide Number Placeholder 3">
            <a:extLst>
              <a:ext uri="{FF2B5EF4-FFF2-40B4-BE49-F238E27FC236}">
                <a16:creationId xmlns:a16="http://schemas.microsoft.com/office/drawing/2014/main" id="{90C2C05E-DBFF-2BDB-E4ED-790207037452}"/>
              </a:ext>
            </a:extLst>
          </p:cNvPr>
          <p:cNvSpPr>
            <a:spLocks noGrp="1"/>
          </p:cNvSpPr>
          <p:nvPr>
            <p:ph type="sldNum" sz="quarter" idx="4"/>
          </p:nvPr>
        </p:nvSpPr>
        <p:spPr/>
        <p:txBody>
          <a:bodyPr/>
          <a:lstStyle/>
          <a:p>
            <a:fld id="{C37E4FB1-AD43-40BE-A2D5-51E31E25039B}" type="slidenum">
              <a:rPr lang="en-IN" smtClean="0"/>
              <a:pPr/>
              <a:t>28</a:t>
            </a:fld>
            <a:endParaRPr lang="en-IN"/>
          </a:p>
        </p:txBody>
      </p:sp>
    </p:spTree>
    <p:extLst>
      <p:ext uri="{BB962C8B-B14F-4D97-AF65-F5344CB8AC3E}">
        <p14:creationId xmlns:p14="http://schemas.microsoft.com/office/powerpoint/2010/main" val="14047493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27024" y="150813"/>
            <a:ext cx="10188575" cy="585787"/>
          </a:xfrm>
        </p:spPr>
        <p:txBody>
          <a:bodyPr/>
          <a:lstStyle/>
          <a:p>
            <a:r>
              <a:rPr lang="en-US" sz="2800" dirty="0"/>
              <a:t>Points for consideration – Summons/ interrogation - Section 70</a:t>
            </a:r>
          </a:p>
        </p:txBody>
      </p:sp>
      <p:sp>
        <p:nvSpPr>
          <p:cNvPr id="15" name="Text Placeholder 14">
            <a:extLst>
              <a:ext uri="{FF2B5EF4-FFF2-40B4-BE49-F238E27FC236}">
                <a16:creationId xmlns:a16="http://schemas.microsoft.com/office/drawing/2014/main" id="{A52C90AE-DF7E-455B-921F-B2155463F159}"/>
              </a:ext>
            </a:extLst>
          </p:cNvPr>
          <p:cNvSpPr>
            <a:spLocks noGrp="1"/>
          </p:cNvSpPr>
          <p:nvPr>
            <p:ph type="body" sz="quarter" idx="15"/>
          </p:nvPr>
        </p:nvSpPr>
        <p:spPr>
          <a:xfrm>
            <a:off x="270834" y="1108259"/>
            <a:ext cx="11921166" cy="5749741"/>
          </a:xfrm>
        </p:spPr>
        <p:txBody>
          <a:bodyPr>
            <a:noAutofit/>
          </a:bodyPr>
          <a:lstStyle/>
          <a:p>
            <a:pPr algn="just">
              <a:lnSpc>
                <a:spcPct val="150000"/>
              </a:lnSpc>
            </a:pPr>
            <a:endParaRPr lang="en-US" sz="2500"/>
          </a:p>
          <a:p>
            <a:pPr algn="just">
              <a:lnSpc>
                <a:spcPct val="150000"/>
              </a:lnSpc>
            </a:pPr>
            <a:endParaRPr lang="en-US" sz="2500"/>
          </a:p>
        </p:txBody>
      </p:sp>
      <p:sp>
        <p:nvSpPr>
          <p:cNvPr id="4" name="Slide Number Placeholder 3"/>
          <p:cNvSpPr>
            <a:spLocks noGrp="1"/>
          </p:cNvSpPr>
          <p:nvPr>
            <p:ph type="sldNum" sz="quarter" idx="4"/>
          </p:nvPr>
        </p:nvSpPr>
        <p:spPr/>
        <p:txBody>
          <a:bodyPr/>
          <a:lstStyle/>
          <a:p>
            <a:fld id="{C37E4FB1-AD43-40BE-A2D5-51E31E25039B}" type="slidenum">
              <a:rPr lang="en-IN" smtClean="0">
                <a:latin typeface="Cambria" panose="02040503050406030204" pitchFamily="18" charset="0"/>
                <a:ea typeface="Cambria" panose="02040503050406030204" pitchFamily="18" charset="0"/>
              </a:rPr>
              <a:pPr/>
              <a:t>29</a:t>
            </a:fld>
            <a:endParaRPr lang="en-IN">
              <a:latin typeface="Cambria" panose="02040503050406030204" pitchFamily="18" charset="0"/>
              <a:ea typeface="Cambria" panose="02040503050406030204" pitchFamily="18" charset="0"/>
            </a:endParaRPr>
          </a:p>
        </p:txBody>
      </p:sp>
      <p:sp>
        <p:nvSpPr>
          <p:cNvPr id="6" name="Text Placeholder 2">
            <a:extLst>
              <a:ext uri="{FF2B5EF4-FFF2-40B4-BE49-F238E27FC236}">
                <a16:creationId xmlns:a16="http://schemas.microsoft.com/office/drawing/2014/main" id="{430B3B13-FFD4-4C1B-9D4B-1364B3834ABE}"/>
              </a:ext>
            </a:extLst>
          </p:cNvPr>
          <p:cNvSpPr txBox="1">
            <a:spLocks/>
          </p:cNvSpPr>
          <p:nvPr/>
        </p:nvSpPr>
        <p:spPr>
          <a:xfrm>
            <a:off x="-375760" y="857434"/>
            <a:ext cx="11594142" cy="574974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257300" lvl="2" indent="-342900" algn="just" fontAlgn="base">
              <a:spcBef>
                <a:spcPts val="600"/>
              </a:spcBef>
              <a:spcAft>
                <a:spcPts val="600"/>
              </a:spcAft>
              <a:buFont typeface="Wingdings" panose="05000000000000000000" pitchFamily="2" charset="2"/>
              <a:buChar char="§"/>
            </a:pPr>
            <a:endParaRPr lang="en-US" dirty="0">
              <a:latin typeface="Cambria" pitchFamily="18" charset="0"/>
              <a:ea typeface="Cambria" pitchFamily="18" charset="0"/>
            </a:endParaRPr>
          </a:p>
          <a:p>
            <a:pPr lvl="2" algn="just" fontAlgn="base">
              <a:lnSpc>
                <a:spcPct val="150000"/>
              </a:lnSpc>
              <a:spcBef>
                <a:spcPts val="600"/>
              </a:spcBef>
              <a:spcAft>
                <a:spcPts val="600"/>
              </a:spcAft>
              <a:buFont typeface="Wingdings" panose="05000000000000000000" pitchFamily="2" charset="2"/>
              <a:buChar char="Ø"/>
            </a:pPr>
            <a:r>
              <a:rPr lang="en-US" dirty="0">
                <a:latin typeface="Cambria" pitchFamily="18" charset="0"/>
                <a:ea typeface="Cambria" pitchFamily="18" charset="0"/>
              </a:rPr>
              <a:t>Statement cannot be recorded at odd hours.</a:t>
            </a:r>
            <a:endParaRPr lang="en-US" dirty="0">
              <a:solidFill>
                <a:srgbClr val="FF0000"/>
              </a:solidFill>
              <a:latin typeface="Cambria" pitchFamily="18" charset="0"/>
              <a:ea typeface="Cambria" pitchFamily="18" charset="0"/>
            </a:endParaRPr>
          </a:p>
          <a:p>
            <a:pPr lvl="2" algn="just" fontAlgn="base">
              <a:lnSpc>
                <a:spcPct val="150000"/>
              </a:lnSpc>
              <a:spcBef>
                <a:spcPts val="600"/>
              </a:spcBef>
              <a:spcAft>
                <a:spcPts val="600"/>
              </a:spcAft>
              <a:buFont typeface="Wingdings" panose="05000000000000000000" pitchFamily="2" charset="2"/>
              <a:buChar char="Ø"/>
            </a:pPr>
            <a:r>
              <a:rPr lang="en-US" dirty="0">
                <a:latin typeface="Cambria" pitchFamily="18" charset="0"/>
                <a:ea typeface="Cambria" pitchFamily="18" charset="0"/>
              </a:rPr>
              <a:t>No manhandling permitted - </a:t>
            </a:r>
            <a:r>
              <a:rPr lang="en-IN" b="1" dirty="0">
                <a:latin typeface="Cambria" pitchFamily="18" charset="0"/>
                <a:ea typeface="Cambria" pitchFamily="18" charset="0"/>
              </a:rPr>
              <a:t>Sudhir Kumar Agarwal vs. DGGI – </a:t>
            </a:r>
            <a:r>
              <a:rPr lang="en-US" b="1" dirty="0">
                <a:latin typeface="Cambria" pitchFamily="18" charset="0"/>
                <a:ea typeface="Cambria" pitchFamily="18" charset="0"/>
              </a:rPr>
              <a:t>2020 (34) G.S.T.L. 155 (Del.)</a:t>
            </a:r>
            <a:r>
              <a:rPr lang="en-IN" b="1" dirty="0">
                <a:latin typeface="Cambria" pitchFamily="18" charset="0"/>
                <a:ea typeface="Cambria" pitchFamily="18" charset="0"/>
              </a:rPr>
              <a:t> </a:t>
            </a:r>
            <a:r>
              <a:rPr lang="en-IN" dirty="0">
                <a:latin typeface="Cambria" pitchFamily="18" charset="0"/>
                <a:ea typeface="Cambria" pitchFamily="18" charset="0"/>
              </a:rPr>
              <a:t>Officers cannot physically assault or manhandle the tax payer- Methods which do not have approval of law cannot be used. </a:t>
            </a:r>
          </a:p>
          <a:p>
            <a:pPr lvl="2" algn="just" fontAlgn="base">
              <a:lnSpc>
                <a:spcPct val="150000"/>
              </a:lnSpc>
              <a:spcBef>
                <a:spcPts val="600"/>
              </a:spcBef>
              <a:spcAft>
                <a:spcPts val="600"/>
              </a:spcAft>
              <a:buFont typeface="Wingdings" panose="05000000000000000000" pitchFamily="2" charset="2"/>
              <a:buChar char="Ø"/>
            </a:pPr>
            <a:r>
              <a:rPr lang="en-US" dirty="0">
                <a:latin typeface="Cambria" pitchFamily="18" charset="0"/>
                <a:ea typeface="Cambria" pitchFamily="18" charset="0"/>
              </a:rPr>
              <a:t>The person who knows the facts &amp; accounts should attend the summons should only answer.</a:t>
            </a:r>
          </a:p>
          <a:p>
            <a:pPr lvl="2" algn="just" fontAlgn="base">
              <a:lnSpc>
                <a:spcPct val="150000"/>
              </a:lnSpc>
              <a:spcBef>
                <a:spcPts val="600"/>
              </a:spcBef>
              <a:spcAft>
                <a:spcPts val="600"/>
              </a:spcAft>
              <a:buFont typeface="Wingdings" panose="05000000000000000000" pitchFamily="2" charset="2"/>
              <a:buChar char="Ø"/>
            </a:pPr>
            <a:r>
              <a:rPr lang="en-US" dirty="0"/>
              <a:t>In case unaware of the a</a:t>
            </a:r>
            <a:r>
              <a:rPr lang="en-US" dirty="0">
                <a:latin typeface="Cambria" pitchFamily="18" charset="0"/>
                <a:ea typeface="Cambria" pitchFamily="18" charset="0"/>
              </a:rPr>
              <a:t>nswer or not confident in submitting information, politely revert to submit it later. Ignorance of fact can be excused. </a:t>
            </a:r>
          </a:p>
          <a:p>
            <a:pPr lvl="2" algn="just" fontAlgn="base">
              <a:lnSpc>
                <a:spcPct val="150000"/>
              </a:lnSpc>
              <a:spcBef>
                <a:spcPts val="600"/>
              </a:spcBef>
              <a:spcAft>
                <a:spcPts val="600"/>
              </a:spcAft>
              <a:buFont typeface="Wingdings" panose="05000000000000000000" pitchFamily="2" charset="2"/>
              <a:buChar char="Ø"/>
            </a:pPr>
            <a:r>
              <a:rPr lang="en-US" dirty="0">
                <a:latin typeface="Cambria" pitchFamily="18" charset="0"/>
                <a:ea typeface="Cambria" pitchFamily="18" charset="0"/>
              </a:rPr>
              <a:t>Should not confess any tax liability due to force.</a:t>
            </a:r>
          </a:p>
          <a:p>
            <a:pPr lvl="2" algn="just" fontAlgn="base">
              <a:lnSpc>
                <a:spcPct val="150000"/>
              </a:lnSpc>
              <a:spcBef>
                <a:spcPts val="600"/>
              </a:spcBef>
              <a:spcAft>
                <a:spcPts val="600"/>
              </a:spcAft>
              <a:buFont typeface="Wingdings" panose="05000000000000000000" pitchFamily="2" charset="2"/>
              <a:buChar char="Ø"/>
            </a:pPr>
            <a:r>
              <a:rPr lang="en-US" dirty="0">
                <a:latin typeface="Cambria" pitchFamily="18" charset="0"/>
                <a:ea typeface="Cambria" pitchFamily="18" charset="0"/>
              </a:rPr>
              <a:t>Ensure that answers are recorded by the officer only. </a:t>
            </a:r>
          </a:p>
          <a:p>
            <a:pPr lvl="2" algn="just" fontAlgn="base">
              <a:spcBef>
                <a:spcPts val="600"/>
              </a:spcBef>
              <a:spcAft>
                <a:spcPts val="600"/>
              </a:spcAft>
              <a:buFont typeface="Wingdings" panose="05000000000000000000" pitchFamily="2" charset="2"/>
              <a:buChar char="Ø"/>
            </a:pPr>
            <a:endParaRPr lang="en-IN" sz="1600" dirty="0">
              <a:latin typeface="Cambria" pitchFamily="18" charset="0"/>
              <a:ea typeface="Cambria" pitchFamily="18" charset="0"/>
            </a:endParaRPr>
          </a:p>
          <a:p>
            <a:pPr marL="806450" lvl="2" indent="-342900" algn="just" fontAlgn="base">
              <a:spcBef>
                <a:spcPts val="600"/>
              </a:spcBef>
              <a:spcAft>
                <a:spcPts val="600"/>
              </a:spcAft>
              <a:buFont typeface="Wingdings" panose="05000000000000000000" pitchFamily="2" charset="2"/>
              <a:buChar char="§"/>
            </a:pPr>
            <a:endParaRPr lang="en-US" sz="1600" b="1" dirty="0">
              <a:latin typeface="Cambria" pitchFamily="18" charset="0"/>
              <a:ea typeface="Cambria" pitchFamily="18" charset="0"/>
            </a:endParaRPr>
          </a:p>
          <a:p>
            <a:pPr algn="just"/>
            <a:endParaRPr lang="en-IN" sz="2800" dirty="0"/>
          </a:p>
        </p:txBody>
      </p:sp>
    </p:spTree>
    <p:extLst>
      <p:ext uri="{BB962C8B-B14F-4D97-AF65-F5344CB8AC3E}">
        <p14:creationId xmlns:p14="http://schemas.microsoft.com/office/powerpoint/2010/main" val="2729353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50D01CF-9361-B275-4930-FFE99436B1F3}"/>
              </a:ext>
            </a:extLst>
          </p:cNvPr>
          <p:cNvSpPr>
            <a:spLocks noGrp="1"/>
          </p:cNvSpPr>
          <p:nvPr>
            <p:ph type="body" sz="quarter" idx="14"/>
          </p:nvPr>
        </p:nvSpPr>
        <p:spPr>
          <a:xfrm>
            <a:off x="327024" y="150813"/>
            <a:ext cx="9954895" cy="585787"/>
          </a:xfrm>
        </p:spPr>
        <p:txBody>
          <a:bodyPr/>
          <a:lstStyle/>
          <a:p>
            <a:r>
              <a:rPr lang="en-IN" sz="3200" dirty="0"/>
              <a:t>Statutory Provisions</a:t>
            </a:r>
          </a:p>
          <a:p>
            <a:endParaRPr lang="en-US" dirty="0"/>
          </a:p>
        </p:txBody>
      </p:sp>
      <p:sp>
        <p:nvSpPr>
          <p:cNvPr id="4" name="Slide Number Placeholder 3">
            <a:extLst>
              <a:ext uri="{FF2B5EF4-FFF2-40B4-BE49-F238E27FC236}">
                <a16:creationId xmlns:a16="http://schemas.microsoft.com/office/drawing/2014/main" id="{AE53C358-769D-7A3A-9F7E-701C6104A2A8}"/>
              </a:ext>
            </a:extLst>
          </p:cNvPr>
          <p:cNvSpPr>
            <a:spLocks noGrp="1"/>
          </p:cNvSpPr>
          <p:nvPr>
            <p:ph type="sldNum" sz="quarter" idx="4"/>
          </p:nvPr>
        </p:nvSpPr>
        <p:spPr/>
        <p:txBody>
          <a:bodyPr/>
          <a:lstStyle/>
          <a:p>
            <a:fld id="{C37E4FB1-AD43-40BE-A2D5-51E31E25039B}" type="slidenum">
              <a:rPr lang="en-IN" smtClean="0"/>
              <a:pPr/>
              <a:t>3</a:t>
            </a:fld>
            <a:endParaRPr lang="en-IN"/>
          </a:p>
        </p:txBody>
      </p:sp>
      <p:sp>
        <p:nvSpPr>
          <p:cNvPr id="8" name="Text Placeholder 7">
            <a:extLst>
              <a:ext uri="{FF2B5EF4-FFF2-40B4-BE49-F238E27FC236}">
                <a16:creationId xmlns:a16="http://schemas.microsoft.com/office/drawing/2014/main" id="{C7F1CF30-6778-A7A8-0DF1-1C1E88198D0E}"/>
              </a:ext>
            </a:extLst>
          </p:cNvPr>
          <p:cNvSpPr>
            <a:spLocks noGrp="1"/>
          </p:cNvSpPr>
          <p:nvPr>
            <p:ph type="body" sz="quarter" idx="15"/>
          </p:nvPr>
        </p:nvSpPr>
        <p:spPr/>
        <p:txBody>
          <a:bodyPr/>
          <a:lstStyle/>
          <a:p>
            <a:pPr marL="0" indent="0">
              <a:buNone/>
            </a:pPr>
            <a:r>
              <a:rPr lang="en-US" sz="2500" b="1" dirty="0"/>
              <a:t> </a:t>
            </a:r>
            <a:r>
              <a:rPr lang="en-US" sz="2500" b="1" dirty="0">
                <a:solidFill>
                  <a:schemeClr val="accent1">
                    <a:lumMod val="50000"/>
                  </a:schemeClr>
                </a:solidFill>
              </a:rPr>
              <a:t>Chapter XIV-  Inspection, Search, Seizure and Arrest</a:t>
            </a:r>
          </a:p>
          <a:p>
            <a:endParaRPr lang="en-IN" dirty="0"/>
          </a:p>
        </p:txBody>
      </p:sp>
      <p:graphicFrame>
        <p:nvGraphicFramePr>
          <p:cNvPr id="9" name="Table 8">
            <a:extLst>
              <a:ext uri="{FF2B5EF4-FFF2-40B4-BE49-F238E27FC236}">
                <a16:creationId xmlns:a16="http://schemas.microsoft.com/office/drawing/2014/main" id="{B7CAF2D2-2B78-DD23-65C4-131884C0D2D5}"/>
              </a:ext>
            </a:extLst>
          </p:cNvPr>
          <p:cNvGraphicFramePr>
            <a:graphicFrameLocks noGrp="1"/>
          </p:cNvGraphicFramePr>
          <p:nvPr>
            <p:extLst>
              <p:ext uri="{D42A27DB-BD31-4B8C-83A1-F6EECF244321}">
                <p14:modId xmlns:p14="http://schemas.microsoft.com/office/powerpoint/2010/main" val="2831007424"/>
              </p:ext>
            </p:extLst>
          </p:nvPr>
        </p:nvGraphicFramePr>
        <p:xfrm>
          <a:off x="214645" y="1736901"/>
          <a:ext cx="10961355" cy="4704540"/>
        </p:xfrm>
        <a:graphic>
          <a:graphicData uri="http://schemas.openxmlformats.org/drawingml/2006/table">
            <a:tbl>
              <a:tblPr/>
              <a:tblGrid>
                <a:gridCol w="1810657">
                  <a:extLst>
                    <a:ext uri="{9D8B030D-6E8A-4147-A177-3AD203B41FA5}">
                      <a16:colId xmlns:a16="http://schemas.microsoft.com/office/drawing/2014/main" val="3363782593"/>
                    </a:ext>
                  </a:extLst>
                </a:gridCol>
                <a:gridCol w="2661243">
                  <a:extLst>
                    <a:ext uri="{9D8B030D-6E8A-4147-A177-3AD203B41FA5}">
                      <a16:colId xmlns:a16="http://schemas.microsoft.com/office/drawing/2014/main" val="1911378852"/>
                    </a:ext>
                  </a:extLst>
                </a:gridCol>
                <a:gridCol w="6489455">
                  <a:extLst>
                    <a:ext uri="{9D8B030D-6E8A-4147-A177-3AD203B41FA5}">
                      <a16:colId xmlns:a16="http://schemas.microsoft.com/office/drawing/2014/main" val="3469235854"/>
                    </a:ext>
                  </a:extLst>
                </a:gridCol>
              </a:tblGrid>
              <a:tr h="486469">
                <a:tc>
                  <a:txBody>
                    <a:bodyPr/>
                    <a:lstStyle/>
                    <a:p>
                      <a:pPr algn="ctr" rtl="0">
                        <a:lnSpc>
                          <a:spcPct val="100000"/>
                        </a:lnSpc>
                        <a:buNone/>
                      </a:pPr>
                      <a:r>
                        <a:rPr lang="en-IN" sz="2000" b="1" dirty="0">
                          <a:solidFill>
                            <a:schemeClr val="bg1"/>
                          </a:solidFill>
                          <a:effectLst/>
                          <a:latin typeface="Cambria" panose="02040503050406030204" pitchFamily="18" charset="0"/>
                          <a:ea typeface="Cambria" panose="02040503050406030204" pitchFamily="18" charset="0"/>
                        </a:rPr>
                        <a:t>Section</a:t>
                      </a:r>
                      <a:endParaRPr lang="en-IN" sz="2000" dirty="0">
                        <a:solidFill>
                          <a:schemeClr val="bg1"/>
                        </a:solidFill>
                        <a:effectLst/>
                        <a:latin typeface="Cambria" panose="02040503050406030204" pitchFamily="18" charset="0"/>
                        <a:ea typeface="Cambria" panose="02040503050406030204" pitchFamily="18" charset="0"/>
                      </a:endParaRPr>
                    </a:p>
                  </a:txBody>
                  <a:tcPr marL="73751" marR="73751" marT="49168" marB="49168"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solidFill>
                      <a:schemeClr val="accent1">
                        <a:lumMod val="75000"/>
                      </a:schemeClr>
                    </a:solidFill>
                  </a:tcPr>
                </a:tc>
                <a:tc>
                  <a:txBody>
                    <a:bodyPr/>
                    <a:lstStyle/>
                    <a:p>
                      <a:pPr algn="ctr" rtl="0">
                        <a:lnSpc>
                          <a:spcPct val="100000"/>
                        </a:lnSpc>
                        <a:buNone/>
                      </a:pPr>
                      <a:r>
                        <a:rPr lang="en-IN" sz="2000" b="1" dirty="0">
                          <a:solidFill>
                            <a:schemeClr val="bg1"/>
                          </a:solidFill>
                          <a:effectLst/>
                          <a:latin typeface="Cambria" panose="02040503050406030204" pitchFamily="18" charset="0"/>
                          <a:ea typeface="Cambria" panose="02040503050406030204" pitchFamily="18" charset="0"/>
                        </a:rPr>
                        <a:t>Provision</a:t>
                      </a:r>
                      <a:endParaRPr lang="en-IN" sz="2000" dirty="0">
                        <a:solidFill>
                          <a:schemeClr val="bg1"/>
                        </a:solidFill>
                        <a:effectLst/>
                        <a:latin typeface="Cambria" panose="02040503050406030204" pitchFamily="18" charset="0"/>
                        <a:ea typeface="Cambria" panose="02040503050406030204" pitchFamily="18" charset="0"/>
                      </a:endParaRPr>
                    </a:p>
                  </a:txBody>
                  <a:tcPr marL="73751" marR="73751" marT="49168" marB="49168"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solidFill>
                      <a:schemeClr val="accent1">
                        <a:lumMod val="75000"/>
                      </a:schemeClr>
                    </a:solidFill>
                  </a:tcPr>
                </a:tc>
                <a:tc>
                  <a:txBody>
                    <a:bodyPr/>
                    <a:lstStyle/>
                    <a:p>
                      <a:pPr algn="ctr" rtl="0">
                        <a:lnSpc>
                          <a:spcPct val="100000"/>
                        </a:lnSpc>
                        <a:buNone/>
                      </a:pPr>
                      <a:r>
                        <a:rPr lang="en-IN" sz="2000" b="1" dirty="0">
                          <a:solidFill>
                            <a:schemeClr val="bg1"/>
                          </a:solidFill>
                          <a:effectLst/>
                          <a:latin typeface="Cambria" panose="02040503050406030204" pitchFamily="18" charset="0"/>
                          <a:ea typeface="Cambria" panose="02040503050406030204" pitchFamily="18" charset="0"/>
                        </a:rPr>
                        <a:t>Key Statutory Details</a:t>
                      </a:r>
                      <a:endParaRPr lang="en-IN" sz="2000" dirty="0">
                        <a:solidFill>
                          <a:schemeClr val="bg1"/>
                        </a:solidFill>
                        <a:effectLst/>
                        <a:latin typeface="Cambria" panose="02040503050406030204" pitchFamily="18" charset="0"/>
                        <a:ea typeface="Cambria" panose="02040503050406030204" pitchFamily="18" charset="0"/>
                      </a:endParaRPr>
                    </a:p>
                  </a:txBody>
                  <a:tcPr marL="73751" marR="73751" marT="49168" marB="49168"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301135317"/>
                  </a:ext>
                </a:extLst>
              </a:tr>
              <a:tr h="1222081">
                <a:tc>
                  <a:txBody>
                    <a:bodyPr/>
                    <a:lstStyle/>
                    <a:p>
                      <a:pPr algn="just" rtl="0">
                        <a:lnSpc>
                          <a:spcPct val="100000"/>
                        </a:lnSpc>
                        <a:buNone/>
                      </a:pPr>
                      <a:r>
                        <a:rPr lang="en-IN" sz="2000" b="1" dirty="0">
                          <a:solidFill>
                            <a:srgbClr val="1F1F1F"/>
                          </a:solidFill>
                          <a:effectLst/>
                          <a:latin typeface="Cambria" panose="02040503050406030204" pitchFamily="18" charset="0"/>
                          <a:ea typeface="Cambria" panose="02040503050406030204" pitchFamily="18" charset="0"/>
                        </a:rPr>
                        <a:t>Section 67</a:t>
                      </a:r>
                      <a:endParaRPr lang="en-IN" sz="2000" dirty="0">
                        <a:solidFill>
                          <a:srgbClr val="1F1F1F"/>
                        </a:solidFill>
                        <a:effectLst/>
                        <a:latin typeface="Cambria" panose="02040503050406030204" pitchFamily="18" charset="0"/>
                        <a:ea typeface="Cambria" panose="02040503050406030204" pitchFamily="18" charset="0"/>
                      </a:endParaRPr>
                    </a:p>
                  </a:txBody>
                  <a:tcPr marL="73751" marR="73751" marT="49168" marB="49168"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rtl="0">
                        <a:lnSpc>
                          <a:spcPct val="100000"/>
                        </a:lnSpc>
                        <a:buNone/>
                      </a:pPr>
                      <a:r>
                        <a:rPr lang="en-IN" sz="2000" b="1" dirty="0">
                          <a:solidFill>
                            <a:srgbClr val="1F1F1F"/>
                          </a:solidFill>
                          <a:effectLst/>
                          <a:latin typeface="Cambria" panose="02040503050406030204" pitchFamily="18" charset="0"/>
                          <a:ea typeface="Cambria" panose="02040503050406030204" pitchFamily="18" charset="0"/>
                        </a:rPr>
                        <a:t>Inspection, Search &amp; Seizure</a:t>
                      </a:r>
                      <a:endParaRPr lang="en-IN" sz="2000" dirty="0">
                        <a:solidFill>
                          <a:srgbClr val="1F1F1F"/>
                        </a:solidFill>
                        <a:effectLst/>
                        <a:latin typeface="Cambria" panose="02040503050406030204" pitchFamily="18" charset="0"/>
                        <a:ea typeface="Cambria" panose="02040503050406030204" pitchFamily="18" charset="0"/>
                      </a:endParaRPr>
                    </a:p>
                  </a:txBody>
                  <a:tcPr marL="73751" marR="73751" marT="49168" marB="49168"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rtl="0">
                        <a:lnSpc>
                          <a:spcPct val="100000"/>
                        </a:lnSpc>
                        <a:buNone/>
                      </a:pPr>
                      <a:r>
                        <a:rPr lang="en-US" sz="2000" dirty="0">
                          <a:solidFill>
                            <a:srgbClr val="1F1F1F"/>
                          </a:solidFill>
                          <a:effectLst/>
                          <a:latin typeface="Cambria" panose="02040503050406030204" pitchFamily="18" charset="0"/>
                          <a:ea typeface="Cambria" panose="02040503050406030204" pitchFamily="18" charset="0"/>
                        </a:rPr>
                        <a:t>Grants officers the power to inspect premises and to search and seize goods or documents relevant to proceedings</a:t>
                      </a:r>
                    </a:p>
                  </a:txBody>
                  <a:tcPr marL="73751" marR="73751" marT="49168" marB="49168"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extLst>
                  <a:ext uri="{0D108BD9-81ED-4DB2-BD59-A6C34878D82A}">
                    <a16:rowId xmlns:a16="http://schemas.microsoft.com/office/drawing/2014/main" val="2752547721"/>
                  </a:ext>
                </a:extLst>
              </a:tr>
              <a:tr h="854275">
                <a:tc>
                  <a:txBody>
                    <a:bodyPr/>
                    <a:lstStyle/>
                    <a:p>
                      <a:pPr algn="just" rtl="0">
                        <a:lnSpc>
                          <a:spcPct val="100000"/>
                        </a:lnSpc>
                        <a:buNone/>
                      </a:pPr>
                      <a:r>
                        <a:rPr lang="en-IN" sz="2000" b="1" dirty="0">
                          <a:solidFill>
                            <a:srgbClr val="1F1F1F"/>
                          </a:solidFill>
                          <a:effectLst/>
                          <a:latin typeface="Cambria" panose="02040503050406030204" pitchFamily="18" charset="0"/>
                          <a:ea typeface="Cambria" panose="02040503050406030204" pitchFamily="18" charset="0"/>
                        </a:rPr>
                        <a:t>Section 68</a:t>
                      </a:r>
                      <a:endParaRPr lang="en-IN" sz="2000" dirty="0">
                        <a:solidFill>
                          <a:srgbClr val="1F1F1F"/>
                        </a:solidFill>
                        <a:effectLst/>
                        <a:latin typeface="Cambria" panose="02040503050406030204" pitchFamily="18" charset="0"/>
                        <a:ea typeface="Cambria" panose="02040503050406030204" pitchFamily="18" charset="0"/>
                      </a:endParaRPr>
                    </a:p>
                  </a:txBody>
                  <a:tcPr marL="73751" marR="73751" marT="49168" marB="49168"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rtl="0">
                        <a:lnSpc>
                          <a:spcPct val="100000"/>
                        </a:lnSpc>
                        <a:buNone/>
                      </a:pPr>
                      <a:r>
                        <a:rPr lang="en-US" sz="2000" b="1" dirty="0">
                          <a:solidFill>
                            <a:srgbClr val="1F1F1F"/>
                          </a:solidFill>
                          <a:effectLst/>
                          <a:latin typeface="Cambria" panose="02040503050406030204" pitchFamily="18" charset="0"/>
                          <a:ea typeface="Cambria" panose="02040503050406030204" pitchFamily="18" charset="0"/>
                        </a:rPr>
                        <a:t>Inspection of Goods in Movement</a:t>
                      </a:r>
                      <a:endParaRPr lang="en-US" sz="2000" dirty="0">
                        <a:solidFill>
                          <a:srgbClr val="1F1F1F"/>
                        </a:solidFill>
                        <a:effectLst/>
                        <a:latin typeface="Cambria" panose="02040503050406030204" pitchFamily="18" charset="0"/>
                        <a:ea typeface="Cambria" panose="02040503050406030204" pitchFamily="18" charset="0"/>
                      </a:endParaRPr>
                    </a:p>
                  </a:txBody>
                  <a:tcPr marL="73751" marR="73751" marT="49168" marB="49168"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rtl="0">
                        <a:lnSpc>
                          <a:spcPct val="100000"/>
                        </a:lnSpc>
                        <a:buNone/>
                      </a:pPr>
                      <a:r>
                        <a:rPr lang="en-US" sz="2000" dirty="0">
                          <a:solidFill>
                            <a:srgbClr val="1F1F1F"/>
                          </a:solidFill>
                          <a:effectLst/>
                          <a:latin typeface="Cambria" panose="02040503050406030204" pitchFamily="18" charset="0"/>
                          <a:ea typeface="Cambria" panose="02040503050406030204" pitchFamily="18" charset="0"/>
                        </a:rPr>
                        <a:t>Allows officers to inspect goods while they are being transported</a:t>
                      </a:r>
                    </a:p>
                  </a:txBody>
                  <a:tcPr marL="73751" marR="73751" marT="49168" marB="49168"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extLst>
                  <a:ext uri="{0D108BD9-81ED-4DB2-BD59-A6C34878D82A}">
                    <a16:rowId xmlns:a16="http://schemas.microsoft.com/office/drawing/2014/main" val="2823645164"/>
                  </a:ext>
                </a:extLst>
              </a:tr>
              <a:tr h="919634">
                <a:tc>
                  <a:txBody>
                    <a:bodyPr/>
                    <a:lstStyle/>
                    <a:p>
                      <a:pPr algn="just" rtl="0">
                        <a:lnSpc>
                          <a:spcPct val="100000"/>
                        </a:lnSpc>
                        <a:buNone/>
                      </a:pPr>
                      <a:r>
                        <a:rPr lang="en-IN" sz="2000" b="1">
                          <a:solidFill>
                            <a:srgbClr val="1F1F1F"/>
                          </a:solidFill>
                          <a:effectLst/>
                          <a:latin typeface="Cambria" panose="02040503050406030204" pitchFamily="18" charset="0"/>
                          <a:ea typeface="Cambria" panose="02040503050406030204" pitchFamily="18" charset="0"/>
                        </a:rPr>
                        <a:t>Section 69</a:t>
                      </a:r>
                      <a:endParaRPr lang="en-IN" sz="2000">
                        <a:solidFill>
                          <a:srgbClr val="1F1F1F"/>
                        </a:solidFill>
                        <a:effectLst/>
                        <a:latin typeface="Cambria" panose="02040503050406030204" pitchFamily="18" charset="0"/>
                        <a:ea typeface="Cambria" panose="02040503050406030204" pitchFamily="18" charset="0"/>
                      </a:endParaRPr>
                    </a:p>
                  </a:txBody>
                  <a:tcPr marL="73751" marR="73751" marT="49168" marB="49168"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rtl="0">
                        <a:lnSpc>
                          <a:spcPct val="100000"/>
                        </a:lnSpc>
                        <a:buNone/>
                      </a:pPr>
                      <a:r>
                        <a:rPr lang="en-IN" sz="2000" b="1">
                          <a:solidFill>
                            <a:srgbClr val="1F1F1F"/>
                          </a:solidFill>
                          <a:effectLst/>
                          <a:latin typeface="Cambria" panose="02040503050406030204" pitchFamily="18" charset="0"/>
                          <a:ea typeface="Cambria" panose="02040503050406030204" pitchFamily="18" charset="0"/>
                        </a:rPr>
                        <a:t>Power to Arrest</a:t>
                      </a:r>
                      <a:endParaRPr lang="en-IN" sz="2000">
                        <a:solidFill>
                          <a:srgbClr val="1F1F1F"/>
                        </a:solidFill>
                        <a:effectLst/>
                        <a:latin typeface="Cambria" panose="02040503050406030204" pitchFamily="18" charset="0"/>
                        <a:ea typeface="Cambria" panose="02040503050406030204" pitchFamily="18" charset="0"/>
                      </a:endParaRPr>
                    </a:p>
                  </a:txBody>
                  <a:tcPr marL="73751" marR="73751" marT="49168" marB="49168"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rtl="0">
                        <a:lnSpc>
                          <a:spcPct val="100000"/>
                        </a:lnSpc>
                        <a:buNone/>
                      </a:pPr>
                      <a:r>
                        <a:rPr lang="en-US" sz="2000" dirty="0">
                          <a:solidFill>
                            <a:srgbClr val="1F1F1F"/>
                          </a:solidFill>
                          <a:effectLst/>
                          <a:latin typeface="Cambria" panose="02040503050406030204" pitchFamily="18" charset="0"/>
                          <a:ea typeface="Cambria" panose="02040503050406030204" pitchFamily="18" charset="0"/>
                        </a:rPr>
                        <a:t>Empowers authorized officers to arrest persons for specific offenses under the Act.</a:t>
                      </a:r>
                    </a:p>
                  </a:txBody>
                  <a:tcPr marL="73751" marR="73751" marT="49168" marB="49168"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extLst>
                  <a:ext uri="{0D108BD9-81ED-4DB2-BD59-A6C34878D82A}">
                    <a16:rowId xmlns:a16="http://schemas.microsoft.com/office/drawing/2014/main" val="3735707572"/>
                  </a:ext>
                </a:extLst>
              </a:tr>
              <a:tr h="1222081">
                <a:tc>
                  <a:txBody>
                    <a:bodyPr/>
                    <a:lstStyle/>
                    <a:p>
                      <a:pPr algn="just" rtl="0">
                        <a:lnSpc>
                          <a:spcPct val="100000"/>
                        </a:lnSpc>
                        <a:buNone/>
                      </a:pPr>
                      <a:r>
                        <a:rPr lang="en-IN" sz="2000" b="1">
                          <a:solidFill>
                            <a:srgbClr val="1F1F1F"/>
                          </a:solidFill>
                          <a:effectLst/>
                          <a:latin typeface="Cambria" panose="02040503050406030204" pitchFamily="18" charset="0"/>
                          <a:ea typeface="Cambria" panose="02040503050406030204" pitchFamily="18" charset="0"/>
                        </a:rPr>
                        <a:t>Section 70</a:t>
                      </a:r>
                      <a:endParaRPr lang="en-IN" sz="2000">
                        <a:solidFill>
                          <a:srgbClr val="1F1F1F"/>
                        </a:solidFill>
                        <a:effectLst/>
                        <a:latin typeface="Cambria" panose="02040503050406030204" pitchFamily="18" charset="0"/>
                        <a:ea typeface="Cambria" panose="02040503050406030204" pitchFamily="18" charset="0"/>
                      </a:endParaRPr>
                    </a:p>
                  </a:txBody>
                  <a:tcPr marL="73751" marR="73751" marT="49168" marB="49168"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rtl="0">
                        <a:lnSpc>
                          <a:spcPct val="100000"/>
                        </a:lnSpc>
                        <a:buNone/>
                      </a:pPr>
                      <a:r>
                        <a:rPr lang="en-IN" sz="2000" b="1">
                          <a:solidFill>
                            <a:srgbClr val="1F1F1F"/>
                          </a:solidFill>
                          <a:effectLst/>
                          <a:latin typeface="Cambria" panose="02040503050406030204" pitchFamily="18" charset="0"/>
                          <a:ea typeface="Cambria" panose="02040503050406030204" pitchFamily="18" charset="0"/>
                        </a:rPr>
                        <a:t>Power to Summon</a:t>
                      </a:r>
                      <a:endParaRPr lang="en-IN" sz="2000">
                        <a:solidFill>
                          <a:srgbClr val="1F1F1F"/>
                        </a:solidFill>
                        <a:effectLst/>
                        <a:latin typeface="Cambria" panose="02040503050406030204" pitchFamily="18" charset="0"/>
                        <a:ea typeface="Cambria" panose="02040503050406030204" pitchFamily="18" charset="0"/>
                      </a:endParaRPr>
                    </a:p>
                  </a:txBody>
                  <a:tcPr marL="73751" marR="73751" marT="49168" marB="49168"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rtl="0">
                        <a:lnSpc>
                          <a:spcPct val="100000"/>
                        </a:lnSpc>
                        <a:buNone/>
                      </a:pPr>
                      <a:r>
                        <a:rPr lang="en-US" sz="2000" dirty="0">
                          <a:solidFill>
                            <a:srgbClr val="1F1F1F"/>
                          </a:solidFill>
                          <a:effectLst/>
                          <a:latin typeface="Cambria" panose="02040503050406030204" pitchFamily="18" charset="0"/>
                          <a:ea typeface="Cambria" panose="02040503050406030204" pitchFamily="18" charset="0"/>
                        </a:rPr>
                        <a:t>Allows officers to summon any person to give evidence or produce documents during an inquiry.</a:t>
                      </a:r>
                    </a:p>
                  </a:txBody>
                  <a:tcPr marL="73751" marR="73751" marT="49168" marB="49168"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extLst>
                  <a:ext uri="{0D108BD9-81ED-4DB2-BD59-A6C34878D82A}">
                    <a16:rowId xmlns:a16="http://schemas.microsoft.com/office/drawing/2014/main" val="4182844743"/>
                  </a:ext>
                </a:extLst>
              </a:tr>
            </a:tbl>
          </a:graphicData>
        </a:graphic>
      </p:graphicFrame>
    </p:spTree>
    <p:extLst>
      <p:ext uri="{BB962C8B-B14F-4D97-AF65-F5344CB8AC3E}">
        <p14:creationId xmlns:p14="http://schemas.microsoft.com/office/powerpoint/2010/main" val="19459299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7B5896F-7C7B-EF54-D2CB-2C956094F908}"/>
              </a:ext>
            </a:extLst>
          </p:cNvPr>
          <p:cNvSpPr>
            <a:spLocks noGrp="1"/>
          </p:cNvSpPr>
          <p:nvPr>
            <p:ph type="body" sz="quarter" idx="14"/>
          </p:nvPr>
        </p:nvSpPr>
        <p:spPr>
          <a:xfrm>
            <a:off x="327024" y="136513"/>
            <a:ext cx="11155441" cy="644366"/>
          </a:xfrm>
        </p:spPr>
        <p:txBody>
          <a:bodyPr/>
          <a:lstStyle/>
          <a:p>
            <a:r>
              <a:rPr lang="en-US" sz="2800" dirty="0"/>
              <a:t>Points for consideration – Summons/ interrogation - Section 70</a:t>
            </a:r>
          </a:p>
          <a:p>
            <a:endParaRPr lang="en-GB" dirty="0"/>
          </a:p>
        </p:txBody>
      </p:sp>
      <p:sp>
        <p:nvSpPr>
          <p:cNvPr id="3" name="Text Placeholder 2">
            <a:extLst>
              <a:ext uri="{FF2B5EF4-FFF2-40B4-BE49-F238E27FC236}">
                <a16:creationId xmlns:a16="http://schemas.microsoft.com/office/drawing/2014/main" id="{31FA1C87-F004-1B92-3EAF-3EACD115A2AA}"/>
              </a:ext>
            </a:extLst>
          </p:cNvPr>
          <p:cNvSpPr>
            <a:spLocks noGrp="1"/>
          </p:cNvSpPr>
          <p:nvPr>
            <p:ph type="body" sz="quarter" idx="15"/>
          </p:nvPr>
        </p:nvSpPr>
        <p:spPr>
          <a:xfrm>
            <a:off x="-434716" y="1108259"/>
            <a:ext cx="11607021" cy="5749741"/>
          </a:xfrm>
        </p:spPr>
        <p:txBody>
          <a:bodyPr>
            <a:normAutofit lnSpcReduction="10000"/>
          </a:bodyPr>
          <a:lstStyle/>
          <a:p>
            <a:pPr marL="914400" lvl="2" indent="0" algn="just" fontAlgn="base">
              <a:spcBef>
                <a:spcPts val="600"/>
              </a:spcBef>
              <a:spcAft>
                <a:spcPts val="600"/>
              </a:spcAft>
              <a:buNone/>
            </a:pPr>
            <a:endParaRPr lang="en-GB" sz="2000" dirty="0">
              <a:solidFill>
                <a:schemeClr val="tx1"/>
              </a:solidFill>
            </a:endParaRPr>
          </a:p>
          <a:p>
            <a:pPr lvl="2" algn="just" fontAlgn="base">
              <a:lnSpc>
                <a:spcPct val="150000"/>
              </a:lnSpc>
              <a:spcBef>
                <a:spcPts val="600"/>
              </a:spcBef>
              <a:spcAft>
                <a:spcPts val="600"/>
              </a:spcAft>
              <a:buFont typeface="Wingdings" panose="05000000000000000000" pitchFamily="2" charset="2"/>
              <a:buChar char="Ø"/>
            </a:pPr>
            <a:r>
              <a:rPr lang="en-GB" sz="2000" dirty="0">
                <a:solidFill>
                  <a:schemeClr val="tx1"/>
                </a:solidFill>
              </a:rPr>
              <a:t>Give complete and clear facts in case of investigation letter received from the officer since officer is new to your business – process details – product description</a:t>
            </a:r>
          </a:p>
          <a:p>
            <a:pPr lvl="2" algn="just" fontAlgn="base">
              <a:lnSpc>
                <a:spcPct val="150000"/>
              </a:lnSpc>
              <a:spcBef>
                <a:spcPts val="600"/>
              </a:spcBef>
              <a:spcAft>
                <a:spcPts val="600"/>
              </a:spcAft>
              <a:buFont typeface="Wingdings" panose="05000000000000000000" pitchFamily="2" charset="2"/>
              <a:buChar char="Ø"/>
            </a:pPr>
            <a:r>
              <a:rPr lang="en-GB" sz="2000" dirty="0">
                <a:solidFill>
                  <a:schemeClr val="tx1"/>
                </a:solidFill>
              </a:rPr>
              <a:t>Explain the manner of recording transactions (title) in the books of accounts.</a:t>
            </a:r>
          </a:p>
          <a:p>
            <a:pPr lvl="2" algn="just" fontAlgn="base">
              <a:lnSpc>
                <a:spcPct val="150000"/>
              </a:lnSpc>
              <a:spcBef>
                <a:spcPts val="600"/>
              </a:spcBef>
              <a:spcAft>
                <a:spcPts val="600"/>
              </a:spcAft>
              <a:buFont typeface="Wingdings" panose="05000000000000000000" pitchFamily="2" charset="2"/>
              <a:buChar char="Ø"/>
            </a:pPr>
            <a:r>
              <a:rPr lang="en-GB" sz="2000" dirty="0"/>
              <a:t>Pay the tax under protest in case you are not agreeing the liability – in case of genuine fault/missing out on transaction, agree and admit to pay + send written intimation </a:t>
            </a:r>
            <a:r>
              <a:rPr lang="en-GB" sz="2000" dirty="0" err="1"/>
              <a:t>wrt</a:t>
            </a:r>
            <a:r>
              <a:rPr lang="en-GB" sz="2000" dirty="0"/>
              <a:t>. the same/</a:t>
            </a:r>
          </a:p>
          <a:p>
            <a:pPr lvl="2" algn="just" fontAlgn="base">
              <a:lnSpc>
                <a:spcPct val="150000"/>
              </a:lnSpc>
              <a:spcBef>
                <a:spcPts val="600"/>
              </a:spcBef>
              <a:spcAft>
                <a:spcPts val="600"/>
              </a:spcAft>
              <a:buFont typeface="Wingdings" panose="05000000000000000000" pitchFamily="2" charset="2"/>
              <a:buChar char="Ø"/>
            </a:pPr>
            <a:r>
              <a:rPr lang="en-GB" sz="2000" dirty="0">
                <a:solidFill>
                  <a:schemeClr val="tx1"/>
                </a:solidFill>
              </a:rPr>
              <a:t>Facility of payment of tax/interest in instalments – After determination - Section 80 not exceeding 24 instalments.</a:t>
            </a:r>
          </a:p>
          <a:p>
            <a:pPr lvl="2" algn="just" fontAlgn="base">
              <a:lnSpc>
                <a:spcPct val="150000"/>
              </a:lnSpc>
              <a:spcBef>
                <a:spcPts val="600"/>
              </a:spcBef>
              <a:spcAft>
                <a:spcPts val="600"/>
              </a:spcAft>
              <a:buFont typeface="Wingdings" panose="05000000000000000000" pitchFamily="2" charset="2"/>
              <a:buChar char="Ø"/>
            </a:pPr>
            <a:r>
              <a:rPr lang="en-GB" sz="2000" dirty="0">
                <a:solidFill>
                  <a:schemeClr val="tx1"/>
                </a:solidFill>
              </a:rPr>
              <a:t>Ensure all your premises are added in registration certificate</a:t>
            </a:r>
          </a:p>
          <a:p>
            <a:pPr lvl="2" algn="just" fontAlgn="base">
              <a:lnSpc>
                <a:spcPct val="150000"/>
              </a:lnSpc>
              <a:spcBef>
                <a:spcPts val="600"/>
              </a:spcBef>
              <a:spcAft>
                <a:spcPts val="600"/>
              </a:spcAft>
              <a:buFont typeface="Wingdings" panose="05000000000000000000" pitchFamily="2" charset="2"/>
              <a:buChar char="Ø"/>
            </a:pPr>
            <a:r>
              <a:rPr lang="en-GB" sz="2000" dirty="0">
                <a:solidFill>
                  <a:schemeClr val="tx1"/>
                </a:solidFill>
              </a:rPr>
              <a:t>Send background with interpretation placed in detail prior to summons</a:t>
            </a:r>
          </a:p>
          <a:p>
            <a:endParaRPr lang="en-GB" dirty="0"/>
          </a:p>
        </p:txBody>
      </p:sp>
      <p:sp>
        <p:nvSpPr>
          <p:cNvPr id="4" name="Slide Number Placeholder 3">
            <a:extLst>
              <a:ext uri="{FF2B5EF4-FFF2-40B4-BE49-F238E27FC236}">
                <a16:creationId xmlns:a16="http://schemas.microsoft.com/office/drawing/2014/main" id="{EDDF9D74-D279-E043-E8C3-42DAD551391E}"/>
              </a:ext>
            </a:extLst>
          </p:cNvPr>
          <p:cNvSpPr>
            <a:spLocks noGrp="1"/>
          </p:cNvSpPr>
          <p:nvPr>
            <p:ph type="sldNum" sz="quarter" idx="4"/>
          </p:nvPr>
        </p:nvSpPr>
        <p:spPr/>
        <p:txBody>
          <a:bodyPr/>
          <a:lstStyle/>
          <a:p>
            <a:fld id="{C37E4FB1-AD43-40BE-A2D5-51E31E25039B}" type="slidenum">
              <a:rPr lang="en-IN" smtClean="0"/>
              <a:pPr/>
              <a:t>30</a:t>
            </a:fld>
            <a:endParaRPr lang="en-IN"/>
          </a:p>
        </p:txBody>
      </p:sp>
    </p:spTree>
    <p:extLst>
      <p:ext uri="{BB962C8B-B14F-4D97-AF65-F5344CB8AC3E}">
        <p14:creationId xmlns:p14="http://schemas.microsoft.com/office/powerpoint/2010/main" val="25770263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r>
              <a:rPr lang="en-IN" sz="3200" dirty="0"/>
              <a:t>Points to note/Advises – Do’s</a:t>
            </a:r>
          </a:p>
        </p:txBody>
      </p:sp>
      <p:sp>
        <p:nvSpPr>
          <p:cNvPr id="15" name="Text Placeholder 14">
            <a:extLst>
              <a:ext uri="{FF2B5EF4-FFF2-40B4-BE49-F238E27FC236}">
                <a16:creationId xmlns:a16="http://schemas.microsoft.com/office/drawing/2014/main" id="{A52C90AE-DF7E-455B-921F-B2155463F159}"/>
              </a:ext>
            </a:extLst>
          </p:cNvPr>
          <p:cNvSpPr>
            <a:spLocks noGrp="1"/>
          </p:cNvSpPr>
          <p:nvPr>
            <p:ph type="body" sz="quarter" idx="15"/>
          </p:nvPr>
        </p:nvSpPr>
        <p:spPr/>
        <p:txBody>
          <a:bodyPr>
            <a:noAutofit/>
          </a:bodyPr>
          <a:lstStyle/>
          <a:p>
            <a:pPr algn="just">
              <a:lnSpc>
                <a:spcPct val="150000"/>
              </a:lnSpc>
            </a:pPr>
            <a:endParaRPr lang="en-US" sz="2500"/>
          </a:p>
          <a:p>
            <a:pPr algn="just">
              <a:lnSpc>
                <a:spcPct val="150000"/>
              </a:lnSpc>
            </a:pPr>
            <a:endParaRPr lang="en-US" sz="2500"/>
          </a:p>
        </p:txBody>
      </p:sp>
      <p:sp>
        <p:nvSpPr>
          <p:cNvPr id="4" name="Slide Number Placeholder 3"/>
          <p:cNvSpPr>
            <a:spLocks noGrp="1"/>
          </p:cNvSpPr>
          <p:nvPr>
            <p:ph type="sldNum" sz="quarter" idx="4"/>
          </p:nvPr>
        </p:nvSpPr>
        <p:spPr/>
        <p:txBody>
          <a:bodyPr/>
          <a:lstStyle/>
          <a:p>
            <a:fld id="{C37E4FB1-AD43-40BE-A2D5-51E31E25039B}" type="slidenum">
              <a:rPr lang="en-IN" smtClean="0">
                <a:latin typeface="Cambria" panose="02040503050406030204" pitchFamily="18" charset="0"/>
                <a:ea typeface="Cambria" panose="02040503050406030204" pitchFamily="18" charset="0"/>
              </a:rPr>
              <a:pPr/>
              <a:t>31</a:t>
            </a:fld>
            <a:endParaRPr lang="en-IN">
              <a:latin typeface="Cambria" panose="02040503050406030204" pitchFamily="18" charset="0"/>
              <a:ea typeface="Cambria" panose="02040503050406030204" pitchFamily="18" charset="0"/>
            </a:endParaRPr>
          </a:p>
        </p:txBody>
      </p:sp>
      <p:sp>
        <p:nvSpPr>
          <p:cNvPr id="5" name="Text Placeholder 14">
            <a:extLst>
              <a:ext uri="{FF2B5EF4-FFF2-40B4-BE49-F238E27FC236}">
                <a16:creationId xmlns:a16="http://schemas.microsoft.com/office/drawing/2014/main" id="{2B5D9445-0AAB-4510-ABCB-279E2189AE12}"/>
              </a:ext>
            </a:extLst>
          </p:cNvPr>
          <p:cNvSpPr txBox="1">
            <a:spLocks/>
          </p:cNvSpPr>
          <p:nvPr/>
        </p:nvSpPr>
        <p:spPr>
          <a:xfrm>
            <a:off x="214645" y="971734"/>
            <a:ext cx="11650331" cy="5749741"/>
          </a:xfrm>
          <a:prstGeom prst="rect">
            <a:avLst/>
          </a:prstGeom>
        </p:spPr>
        <p:txBody>
          <a:bodyPr vert="horz" lIns="91440" tIns="45720" rIns="91440" bIns="45720" numCol="2"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buFont typeface="Arial" panose="020B0604020202020204" pitchFamily="34" charset="0"/>
              <a:buNone/>
            </a:pPr>
            <a:endParaRPr lang="en-IN" sz="1600"/>
          </a:p>
        </p:txBody>
      </p:sp>
      <p:sp>
        <p:nvSpPr>
          <p:cNvPr id="9" name="TextBox 8">
            <a:extLst>
              <a:ext uri="{FF2B5EF4-FFF2-40B4-BE49-F238E27FC236}">
                <a16:creationId xmlns:a16="http://schemas.microsoft.com/office/drawing/2014/main" id="{3150384A-C67D-4625-9896-8DC451F0CABC}"/>
              </a:ext>
            </a:extLst>
          </p:cNvPr>
          <p:cNvSpPr txBox="1"/>
          <p:nvPr/>
        </p:nvSpPr>
        <p:spPr>
          <a:xfrm>
            <a:off x="447674" y="1209675"/>
            <a:ext cx="10829925" cy="5137304"/>
          </a:xfrm>
          <a:prstGeom prst="rect">
            <a:avLst/>
          </a:prstGeom>
          <a:noFill/>
        </p:spPr>
        <p:txBody>
          <a:bodyPr wrap="square">
            <a:spAutoFit/>
          </a:bodyPr>
          <a:lstStyle/>
          <a:p>
            <a:pPr marL="285750" indent="-285750" fontAlgn="base">
              <a:lnSpc>
                <a:spcPct val="150000"/>
              </a:lnSpc>
              <a:spcBef>
                <a:spcPts val="700"/>
              </a:spcBef>
              <a:spcAft>
                <a:spcPts val="600"/>
              </a:spcAft>
              <a:buClr>
                <a:schemeClr val="tx2"/>
              </a:buClr>
              <a:buFont typeface="Wingdings" panose="05000000000000000000" pitchFamily="2" charset="2"/>
              <a:buChar char="Ø"/>
            </a:pPr>
            <a:r>
              <a:rPr lang="en-US" sz="2000" dirty="0">
                <a:latin typeface="Cambria" panose="02040503050406030204" pitchFamily="18" charset="0"/>
                <a:ea typeface="Cambria" panose="02040503050406030204" pitchFamily="18" charset="0"/>
              </a:rPr>
              <a:t>Always have Tally/Accounts access;  back up </a:t>
            </a:r>
          </a:p>
          <a:p>
            <a:pPr marL="285750" indent="-285750" fontAlgn="base">
              <a:lnSpc>
                <a:spcPct val="150000"/>
              </a:lnSpc>
              <a:spcBef>
                <a:spcPts val="700"/>
              </a:spcBef>
              <a:spcAft>
                <a:spcPts val="600"/>
              </a:spcAft>
              <a:buClr>
                <a:schemeClr val="tx2"/>
              </a:buClr>
              <a:buFont typeface="Wingdings" panose="05000000000000000000" pitchFamily="2" charset="2"/>
              <a:buChar char="Ø"/>
            </a:pPr>
            <a:r>
              <a:rPr lang="en-US" sz="2000" dirty="0">
                <a:latin typeface="Cambria" panose="02040503050406030204" pitchFamily="18" charset="0"/>
                <a:ea typeface="Cambria" panose="02040503050406030204" pitchFamily="18" charset="0"/>
              </a:rPr>
              <a:t>For all Information provided, ensure its written &amp; acknowledgement is given</a:t>
            </a:r>
          </a:p>
          <a:p>
            <a:pPr marL="285750" indent="-285750" fontAlgn="base">
              <a:lnSpc>
                <a:spcPct val="150000"/>
              </a:lnSpc>
              <a:spcBef>
                <a:spcPts val="700"/>
              </a:spcBef>
              <a:spcAft>
                <a:spcPts val="600"/>
              </a:spcAft>
              <a:buClr>
                <a:schemeClr val="tx2"/>
              </a:buClr>
              <a:buFont typeface="Wingdings" panose="05000000000000000000" pitchFamily="2" charset="2"/>
              <a:buChar char="Ø"/>
            </a:pPr>
            <a:r>
              <a:rPr lang="en-US" sz="2000" dirty="0">
                <a:latin typeface="Cambria" panose="02040503050406030204" pitchFamily="18" charset="0"/>
                <a:ea typeface="Cambria" panose="02040503050406030204" pitchFamily="18" charset="0"/>
              </a:rPr>
              <a:t>For any reversal directions given by the Department, ensure there is a written intimation and confirmation once reversed</a:t>
            </a:r>
          </a:p>
          <a:p>
            <a:pPr marL="285750" indent="-285750" fontAlgn="base">
              <a:lnSpc>
                <a:spcPct val="150000"/>
              </a:lnSpc>
              <a:spcBef>
                <a:spcPts val="700"/>
              </a:spcBef>
              <a:spcAft>
                <a:spcPts val="600"/>
              </a:spcAft>
              <a:buClr>
                <a:schemeClr val="tx2"/>
              </a:buClr>
              <a:buFont typeface="Wingdings" panose="05000000000000000000" pitchFamily="2" charset="2"/>
              <a:buChar char="Ø"/>
            </a:pPr>
            <a:r>
              <a:rPr lang="en-US" sz="2000" dirty="0">
                <a:latin typeface="Cambria" panose="02040503050406030204" pitchFamily="18" charset="0"/>
                <a:ea typeface="Cambria" panose="02040503050406030204" pitchFamily="18" charset="0"/>
              </a:rPr>
              <a:t>In case of any query raised which is not agreed – provide a written explanation with facts + supporting submissions – limitation, past audit, correspondence, etc.</a:t>
            </a:r>
          </a:p>
          <a:p>
            <a:pPr marL="285750" indent="-285750" fontAlgn="base">
              <a:spcBef>
                <a:spcPts val="700"/>
              </a:spcBef>
              <a:spcAft>
                <a:spcPts val="600"/>
              </a:spcAft>
              <a:buClr>
                <a:schemeClr val="tx2"/>
              </a:buClr>
              <a:buFont typeface="Wingdings" panose="05000000000000000000" pitchFamily="2" charset="2"/>
              <a:buChar char="Ø"/>
            </a:pPr>
            <a:endParaRPr lang="en-US" sz="1800" dirty="0"/>
          </a:p>
          <a:p>
            <a:pPr marL="285750" indent="-285750" fontAlgn="base">
              <a:spcBef>
                <a:spcPts val="700"/>
              </a:spcBef>
              <a:spcAft>
                <a:spcPts val="600"/>
              </a:spcAft>
              <a:buClr>
                <a:schemeClr val="tx2"/>
              </a:buClr>
              <a:buFont typeface="Wingdings" panose="05000000000000000000" pitchFamily="2" charset="2"/>
              <a:buChar char="Ø"/>
            </a:pPr>
            <a:endParaRPr lang="en-GB" sz="1800" dirty="0">
              <a:latin typeface="Cambria" panose="02040503050406030204" pitchFamily="18" charset="0"/>
              <a:ea typeface="Cambria" panose="02040503050406030204" pitchFamily="18" charset="0"/>
            </a:endParaRPr>
          </a:p>
          <a:p>
            <a:pPr marL="285750" indent="-285750" fontAlgn="base">
              <a:spcBef>
                <a:spcPts val="700"/>
              </a:spcBef>
              <a:spcAft>
                <a:spcPts val="600"/>
              </a:spcAft>
              <a:buClr>
                <a:schemeClr val="tx2"/>
              </a:buClr>
              <a:buFont typeface="Wingdings" panose="05000000000000000000" pitchFamily="2" charset="2"/>
              <a:buChar char="Ø"/>
            </a:pPr>
            <a:endParaRPr lang="en-GB" sz="1800" dirty="0">
              <a:latin typeface="Cambria" panose="02040503050406030204" pitchFamily="18" charset="0"/>
              <a:ea typeface="Cambria" panose="02040503050406030204" pitchFamily="18" charset="0"/>
            </a:endParaRPr>
          </a:p>
          <a:p>
            <a:pPr marL="285750" indent="-285750" defTabSz="914400" fontAlgn="base">
              <a:spcBef>
                <a:spcPts val="700"/>
              </a:spcBef>
              <a:spcAft>
                <a:spcPts val="600"/>
              </a:spcAft>
              <a:buClr>
                <a:schemeClr val="tx2"/>
              </a:buClr>
              <a:buFont typeface="Wingdings" panose="05000000000000000000" pitchFamily="2" charset="2"/>
              <a:buChar char="Ø"/>
            </a:pPr>
            <a:endParaRPr lang="en-GB" sz="18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078136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27024" y="150813"/>
            <a:ext cx="9674225" cy="585787"/>
          </a:xfrm>
        </p:spPr>
        <p:txBody>
          <a:bodyPr/>
          <a:lstStyle/>
          <a:p>
            <a:r>
              <a:rPr lang="en-IN" sz="3200" dirty="0"/>
              <a:t>Legal points to consider during investigation</a:t>
            </a:r>
          </a:p>
        </p:txBody>
      </p:sp>
      <p:sp>
        <p:nvSpPr>
          <p:cNvPr id="15" name="Text Placeholder 14">
            <a:extLst>
              <a:ext uri="{FF2B5EF4-FFF2-40B4-BE49-F238E27FC236}">
                <a16:creationId xmlns:a16="http://schemas.microsoft.com/office/drawing/2014/main" id="{A52C90AE-DF7E-455B-921F-B2155463F159}"/>
              </a:ext>
            </a:extLst>
          </p:cNvPr>
          <p:cNvSpPr>
            <a:spLocks noGrp="1"/>
          </p:cNvSpPr>
          <p:nvPr>
            <p:ph type="body" sz="quarter" idx="15"/>
          </p:nvPr>
        </p:nvSpPr>
        <p:spPr>
          <a:xfrm>
            <a:off x="270834" y="1108259"/>
            <a:ext cx="11921166" cy="5749741"/>
          </a:xfrm>
        </p:spPr>
        <p:txBody>
          <a:bodyPr>
            <a:noAutofit/>
          </a:bodyPr>
          <a:lstStyle/>
          <a:p>
            <a:pPr algn="just">
              <a:lnSpc>
                <a:spcPct val="150000"/>
              </a:lnSpc>
            </a:pPr>
            <a:endParaRPr lang="en-US" sz="2500"/>
          </a:p>
          <a:p>
            <a:pPr algn="just">
              <a:lnSpc>
                <a:spcPct val="150000"/>
              </a:lnSpc>
            </a:pPr>
            <a:endParaRPr lang="en-US" sz="2500"/>
          </a:p>
        </p:txBody>
      </p:sp>
      <p:sp>
        <p:nvSpPr>
          <p:cNvPr id="4" name="Slide Number Placeholder 3"/>
          <p:cNvSpPr>
            <a:spLocks noGrp="1"/>
          </p:cNvSpPr>
          <p:nvPr>
            <p:ph type="sldNum" sz="quarter" idx="4"/>
          </p:nvPr>
        </p:nvSpPr>
        <p:spPr/>
        <p:txBody>
          <a:bodyPr/>
          <a:lstStyle/>
          <a:p>
            <a:fld id="{C37E4FB1-AD43-40BE-A2D5-51E31E25039B}" type="slidenum">
              <a:rPr lang="en-IN" smtClean="0">
                <a:latin typeface="Cambria" panose="02040503050406030204" pitchFamily="18" charset="0"/>
                <a:ea typeface="Cambria" panose="02040503050406030204" pitchFamily="18" charset="0"/>
              </a:rPr>
              <a:pPr/>
              <a:t>32</a:t>
            </a:fld>
            <a:endParaRPr lang="en-IN">
              <a:latin typeface="Cambria" panose="02040503050406030204" pitchFamily="18" charset="0"/>
              <a:ea typeface="Cambria" panose="02040503050406030204" pitchFamily="18" charset="0"/>
            </a:endParaRPr>
          </a:p>
        </p:txBody>
      </p:sp>
      <p:sp>
        <p:nvSpPr>
          <p:cNvPr id="6" name="Text Placeholder 2">
            <a:extLst>
              <a:ext uri="{FF2B5EF4-FFF2-40B4-BE49-F238E27FC236}">
                <a16:creationId xmlns:a16="http://schemas.microsoft.com/office/drawing/2014/main" id="{430B3B13-FFD4-4C1B-9D4B-1364B3834ABE}"/>
              </a:ext>
            </a:extLst>
          </p:cNvPr>
          <p:cNvSpPr txBox="1">
            <a:spLocks/>
          </p:cNvSpPr>
          <p:nvPr/>
        </p:nvSpPr>
        <p:spPr>
          <a:xfrm>
            <a:off x="165099" y="1108259"/>
            <a:ext cx="11650331" cy="574974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50000"/>
              </a:lnSpc>
              <a:buFont typeface="Wingdings" panose="05000000000000000000" pitchFamily="2" charset="2"/>
              <a:buChar char="Ø"/>
            </a:pPr>
            <a:r>
              <a:rPr lang="en-IN" dirty="0"/>
              <a:t>If matter relates to valuation, classification, - burden of proving is on revenue.</a:t>
            </a:r>
          </a:p>
          <a:p>
            <a:pPr>
              <a:lnSpc>
                <a:spcPct val="150000"/>
              </a:lnSpc>
              <a:buFont typeface="Wingdings" panose="05000000000000000000" pitchFamily="2" charset="2"/>
              <a:buChar char="Ø"/>
            </a:pPr>
            <a:r>
              <a:rPr lang="en-IN" dirty="0"/>
              <a:t>If exemption or ITC – then onus on tax payer.</a:t>
            </a:r>
          </a:p>
          <a:p>
            <a:pPr>
              <a:lnSpc>
                <a:spcPct val="150000"/>
              </a:lnSpc>
              <a:buFont typeface="Wingdings" panose="05000000000000000000" pitchFamily="2" charset="2"/>
              <a:buChar char="Ø"/>
            </a:pPr>
            <a:r>
              <a:rPr lang="en-IN" dirty="0"/>
              <a:t>Interpretation/ use of Circulars - only circulars in line with law are valid.</a:t>
            </a:r>
          </a:p>
          <a:p>
            <a:pPr algn="just">
              <a:lnSpc>
                <a:spcPct val="150000"/>
              </a:lnSpc>
              <a:buFont typeface="Wingdings" panose="05000000000000000000" pitchFamily="2" charset="2"/>
              <a:buChar char="Ø"/>
            </a:pPr>
            <a:r>
              <a:rPr lang="en-IN" dirty="0"/>
              <a:t>Correct legal provision and its interpretation applicable at the period of time – consider amendments/retrospective – effective date?</a:t>
            </a:r>
          </a:p>
          <a:p>
            <a:pPr>
              <a:lnSpc>
                <a:spcPct val="150000"/>
              </a:lnSpc>
              <a:buFont typeface="Wingdings" panose="05000000000000000000" pitchFamily="2" charset="2"/>
              <a:buChar char="Ø"/>
            </a:pPr>
            <a:r>
              <a:rPr lang="en-IN" b="1" u="sng" dirty="0"/>
              <a:t>Law serve the vigilant – Right to agitate available</a:t>
            </a:r>
          </a:p>
          <a:p>
            <a:pPr>
              <a:lnSpc>
                <a:spcPct val="150000"/>
              </a:lnSpc>
              <a:buFont typeface="Wingdings" panose="05000000000000000000" pitchFamily="2" charset="2"/>
              <a:buChar char="Ø"/>
            </a:pPr>
            <a:r>
              <a:rPr lang="en-IN" dirty="0"/>
              <a:t>'Ubi jus </a:t>
            </a:r>
            <a:r>
              <a:rPr lang="en-IN" dirty="0" err="1"/>
              <a:t>Ibi</a:t>
            </a:r>
            <a:r>
              <a:rPr lang="en-IN" dirty="0"/>
              <a:t> </a:t>
            </a:r>
            <a:r>
              <a:rPr lang="en-IN" dirty="0" err="1"/>
              <a:t>Remedium</a:t>
            </a:r>
            <a:r>
              <a:rPr lang="en-IN" dirty="0"/>
              <a:t> - </a:t>
            </a:r>
            <a:r>
              <a:rPr lang="en-US" dirty="0"/>
              <a:t>there is a legal right, there is a legal remedy.</a:t>
            </a:r>
            <a:endParaRPr lang="en-IN" dirty="0"/>
          </a:p>
        </p:txBody>
      </p:sp>
    </p:spTree>
    <p:extLst>
      <p:ext uri="{BB962C8B-B14F-4D97-AF65-F5344CB8AC3E}">
        <p14:creationId xmlns:p14="http://schemas.microsoft.com/office/powerpoint/2010/main" val="1397754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27025" y="150813"/>
            <a:ext cx="10331450" cy="585787"/>
          </a:xfrm>
        </p:spPr>
        <p:txBody>
          <a:bodyPr/>
          <a:lstStyle/>
          <a:p>
            <a:r>
              <a:rPr lang="en-US" sz="3200" dirty="0"/>
              <a:t>A</a:t>
            </a:r>
            <a:r>
              <a:rPr lang="en-IN" sz="3200" dirty="0"/>
              <a:t>vailability of documents – during investigation</a:t>
            </a:r>
          </a:p>
        </p:txBody>
      </p:sp>
      <p:sp>
        <p:nvSpPr>
          <p:cNvPr id="15" name="Text Placeholder 14">
            <a:extLst>
              <a:ext uri="{FF2B5EF4-FFF2-40B4-BE49-F238E27FC236}">
                <a16:creationId xmlns:a16="http://schemas.microsoft.com/office/drawing/2014/main" id="{A52C90AE-DF7E-455B-921F-B2155463F159}"/>
              </a:ext>
            </a:extLst>
          </p:cNvPr>
          <p:cNvSpPr>
            <a:spLocks noGrp="1"/>
          </p:cNvSpPr>
          <p:nvPr>
            <p:ph type="body" sz="quarter" idx="15"/>
          </p:nvPr>
        </p:nvSpPr>
        <p:spPr/>
        <p:txBody>
          <a:bodyPr>
            <a:noAutofit/>
          </a:bodyPr>
          <a:lstStyle/>
          <a:p>
            <a:pPr algn="just">
              <a:lnSpc>
                <a:spcPct val="150000"/>
              </a:lnSpc>
            </a:pPr>
            <a:endParaRPr lang="en-US" sz="2500" dirty="0"/>
          </a:p>
          <a:p>
            <a:pPr algn="just">
              <a:lnSpc>
                <a:spcPct val="150000"/>
              </a:lnSpc>
            </a:pPr>
            <a:endParaRPr lang="en-US" sz="2500" dirty="0"/>
          </a:p>
        </p:txBody>
      </p:sp>
      <p:sp>
        <p:nvSpPr>
          <p:cNvPr id="4" name="Slide Number Placeholder 3"/>
          <p:cNvSpPr>
            <a:spLocks noGrp="1"/>
          </p:cNvSpPr>
          <p:nvPr>
            <p:ph type="sldNum" sz="quarter" idx="4"/>
          </p:nvPr>
        </p:nvSpPr>
        <p:spPr/>
        <p:txBody>
          <a:bodyPr/>
          <a:lstStyle/>
          <a:p>
            <a:fld id="{C37E4FB1-AD43-40BE-A2D5-51E31E25039B}" type="slidenum">
              <a:rPr lang="en-IN" smtClean="0">
                <a:latin typeface="Cambria" panose="02040503050406030204" pitchFamily="18" charset="0"/>
                <a:ea typeface="Cambria" panose="02040503050406030204" pitchFamily="18" charset="0"/>
              </a:rPr>
              <a:pPr/>
              <a:t>33</a:t>
            </a:fld>
            <a:endParaRPr lang="en-IN">
              <a:latin typeface="Cambria" panose="02040503050406030204" pitchFamily="18" charset="0"/>
              <a:ea typeface="Cambria" panose="02040503050406030204" pitchFamily="18" charset="0"/>
            </a:endParaRPr>
          </a:p>
        </p:txBody>
      </p:sp>
      <p:sp>
        <p:nvSpPr>
          <p:cNvPr id="5" name="Text Placeholder 14">
            <a:extLst>
              <a:ext uri="{FF2B5EF4-FFF2-40B4-BE49-F238E27FC236}">
                <a16:creationId xmlns:a16="http://schemas.microsoft.com/office/drawing/2014/main" id="{2B5D9445-0AAB-4510-ABCB-279E2189AE12}"/>
              </a:ext>
            </a:extLst>
          </p:cNvPr>
          <p:cNvSpPr txBox="1">
            <a:spLocks/>
          </p:cNvSpPr>
          <p:nvPr/>
        </p:nvSpPr>
        <p:spPr>
          <a:xfrm>
            <a:off x="214645" y="971734"/>
            <a:ext cx="11650331" cy="5749741"/>
          </a:xfrm>
          <a:prstGeom prst="rect">
            <a:avLst/>
          </a:prstGeom>
        </p:spPr>
        <p:txBody>
          <a:bodyPr vert="horz" lIns="91440" tIns="45720" rIns="91440" bIns="45720" numCol="2"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buFont typeface="Arial" panose="020B0604020202020204" pitchFamily="34" charset="0"/>
              <a:buNone/>
            </a:pPr>
            <a:endParaRPr lang="en-IN" sz="1600"/>
          </a:p>
        </p:txBody>
      </p:sp>
      <p:sp>
        <p:nvSpPr>
          <p:cNvPr id="9" name="TextBox 8">
            <a:extLst>
              <a:ext uri="{FF2B5EF4-FFF2-40B4-BE49-F238E27FC236}">
                <a16:creationId xmlns:a16="http://schemas.microsoft.com/office/drawing/2014/main" id="{3150384A-C67D-4625-9896-8DC451F0CABC}"/>
              </a:ext>
            </a:extLst>
          </p:cNvPr>
          <p:cNvSpPr txBox="1"/>
          <p:nvPr/>
        </p:nvSpPr>
        <p:spPr>
          <a:xfrm>
            <a:off x="214645" y="1036880"/>
            <a:ext cx="10829925" cy="1074653"/>
          </a:xfrm>
          <a:prstGeom prst="rect">
            <a:avLst/>
          </a:prstGeom>
          <a:noFill/>
        </p:spPr>
        <p:txBody>
          <a:bodyPr wrap="square">
            <a:spAutoFit/>
          </a:bodyPr>
          <a:lstStyle/>
          <a:p>
            <a:r>
              <a:rPr lang="en-IN" sz="2000" b="1" dirty="0">
                <a:latin typeface="Cambria" panose="02040503050406030204" pitchFamily="18" charset="0"/>
                <a:ea typeface="Cambria" panose="02040503050406030204" pitchFamily="18" charset="0"/>
              </a:rPr>
              <a:t>Ensure the following documents are kept ready – </a:t>
            </a:r>
          </a:p>
          <a:p>
            <a:endParaRPr lang="en-IN" sz="2000" b="1" dirty="0">
              <a:latin typeface="Cambria" panose="02040503050406030204" pitchFamily="18" charset="0"/>
              <a:ea typeface="Cambria" panose="02040503050406030204" pitchFamily="18" charset="0"/>
            </a:endParaRPr>
          </a:p>
          <a:p>
            <a:pPr marL="285750" indent="-285750" defTabSz="914400" fontAlgn="base">
              <a:spcBef>
                <a:spcPts val="700"/>
              </a:spcBef>
              <a:spcAft>
                <a:spcPts val="600"/>
              </a:spcAft>
              <a:buClr>
                <a:schemeClr val="tx2"/>
              </a:buClr>
              <a:buFont typeface="Wingdings" panose="05000000000000000000" pitchFamily="2" charset="2"/>
              <a:buChar char="Ø"/>
            </a:pPr>
            <a:endParaRPr lang="en-GB" sz="1800" dirty="0">
              <a:latin typeface="Cambria" panose="02040503050406030204" pitchFamily="18" charset="0"/>
              <a:ea typeface="Cambria" panose="02040503050406030204" pitchFamily="18" charset="0"/>
            </a:endParaRPr>
          </a:p>
        </p:txBody>
      </p:sp>
      <p:graphicFrame>
        <p:nvGraphicFramePr>
          <p:cNvPr id="7" name="Table 6">
            <a:extLst>
              <a:ext uri="{FF2B5EF4-FFF2-40B4-BE49-F238E27FC236}">
                <a16:creationId xmlns:a16="http://schemas.microsoft.com/office/drawing/2014/main" id="{257EBE10-269E-EFD3-7BA2-849C182FDE52}"/>
              </a:ext>
            </a:extLst>
          </p:cNvPr>
          <p:cNvGraphicFramePr>
            <a:graphicFrameLocks noGrp="1"/>
          </p:cNvGraphicFramePr>
          <p:nvPr>
            <p:extLst>
              <p:ext uri="{D42A27DB-BD31-4B8C-83A1-F6EECF244321}">
                <p14:modId xmlns:p14="http://schemas.microsoft.com/office/powerpoint/2010/main" val="645487051"/>
              </p:ext>
            </p:extLst>
          </p:nvPr>
        </p:nvGraphicFramePr>
        <p:xfrm>
          <a:off x="327024" y="1702251"/>
          <a:ext cx="10160650" cy="4206240"/>
        </p:xfrm>
        <a:graphic>
          <a:graphicData uri="http://schemas.openxmlformats.org/drawingml/2006/table">
            <a:tbl>
              <a:tblPr firstRow="1" bandRow="1">
                <a:tableStyleId>{5C22544A-7EE6-4342-B048-85BDC9FD1C3A}</a:tableStyleId>
              </a:tblPr>
              <a:tblGrid>
                <a:gridCol w="5090405">
                  <a:extLst>
                    <a:ext uri="{9D8B030D-6E8A-4147-A177-3AD203B41FA5}">
                      <a16:colId xmlns:a16="http://schemas.microsoft.com/office/drawing/2014/main" val="2582827359"/>
                    </a:ext>
                  </a:extLst>
                </a:gridCol>
                <a:gridCol w="5070245">
                  <a:extLst>
                    <a:ext uri="{9D8B030D-6E8A-4147-A177-3AD203B41FA5}">
                      <a16:colId xmlns:a16="http://schemas.microsoft.com/office/drawing/2014/main" val="3544679307"/>
                    </a:ext>
                  </a:extLst>
                </a:gridCol>
              </a:tblGrid>
              <a:tr h="740571">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IN" sz="2000" b="0" kern="1200" dirty="0">
                          <a:solidFill>
                            <a:schemeClr val="tx1"/>
                          </a:solidFill>
                          <a:effectLst/>
                          <a:latin typeface="Cambria" panose="02040503050406030204" pitchFamily="18" charset="0"/>
                          <a:ea typeface="Cambria" panose="02040503050406030204" pitchFamily="18" charset="0"/>
                          <a:cs typeface="+mn-cs"/>
                        </a:rPr>
                        <a:t>Copy of Annual Report (Auditors Report, Tax Audit Report, Directors report, Financials including notes to accounts)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IN" sz="2000" b="0" kern="1200" dirty="0">
                          <a:solidFill>
                            <a:schemeClr val="tx1"/>
                          </a:solidFill>
                          <a:effectLst/>
                          <a:latin typeface="Cambria" panose="02040503050406030204" pitchFamily="18" charset="0"/>
                          <a:ea typeface="Cambria" panose="02040503050406030204" pitchFamily="18" charset="0"/>
                          <a:cs typeface="+mn-cs"/>
                        </a:rPr>
                        <a:t>ITC Statement – (with supporting Invoices)</a:t>
                      </a:r>
                    </a:p>
                    <a:p>
                      <a:pPr marL="342900" indent="-342900">
                        <a:buFont typeface="Wingdings" panose="05000000000000000000" pitchFamily="2" charset="2"/>
                        <a:buChar char="ü"/>
                      </a:pPr>
                      <a:endParaRPr lang="en-IN" sz="2000" b="0" dirty="0">
                        <a:solidFill>
                          <a:schemeClr val="tx1"/>
                        </a:solidFill>
                        <a:latin typeface="Cambria" panose="02040503050406030204" pitchFamily="18" charset="0"/>
                        <a:ea typeface="Cambria" panose="020405030504060302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41992227"/>
                  </a:ext>
                </a:extLst>
              </a:tr>
              <a:tr h="517224">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IN" sz="2000" b="0" kern="1200" dirty="0">
                          <a:solidFill>
                            <a:schemeClr val="tx1"/>
                          </a:solidFill>
                          <a:effectLst/>
                          <a:latin typeface="Cambria" panose="02040503050406030204" pitchFamily="18" charset="0"/>
                          <a:ea typeface="Cambria" panose="02040503050406030204" pitchFamily="18" charset="0"/>
                          <a:cs typeface="+mn-cs"/>
                        </a:rPr>
                        <a:t>All Periodical Returns (GSTR -1 ; GSTR 3B)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IN" sz="2000" b="0" kern="1200" dirty="0">
                          <a:solidFill>
                            <a:schemeClr val="tx1"/>
                          </a:solidFill>
                          <a:effectLst/>
                          <a:latin typeface="Cambria" panose="02040503050406030204" pitchFamily="18" charset="0"/>
                          <a:ea typeface="Cambria" panose="02040503050406030204" pitchFamily="18" charset="0"/>
                          <a:cs typeface="+mn-cs"/>
                        </a:rPr>
                        <a:t>Explanation Statement for eligibility – can be annual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97818647"/>
                  </a:ext>
                </a:extLst>
              </a:tr>
              <a:tr h="293878">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IN" sz="2000" b="0" kern="1200" dirty="0">
                          <a:solidFill>
                            <a:schemeClr val="tx1"/>
                          </a:solidFill>
                          <a:effectLst/>
                          <a:latin typeface="Cambria" panose="02040503050406030204" pitchFamily="18" charset="0"/>
                          <a:ea typeface="Cambria" panose="02040503050406030204" pitchFamily="18" charset="0"/>
                          <a:cs typeface="+mn-cs"/>
                        </a:rPr>
                        <a:t>Working and Monthly Computation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IN" sz="2000" b="0" kern="1200" dirty="0">
                          <a:solidFill>
                            <a:schemeClr val="tx1"/>
                          </a:solidFill>
                          <a:effectLst/>
                          <a:latin typeface="Cambria" panose="02040503050406030204" pitchFamily="18" charset="0"/>
                          <a:ea typeface="Cambria" panose="02040503050406030204" pitchFamily="18" charset="0"/>
                          <a:cs typeface="+mn-cs"/>
                        </a:rPr>
                        <a:t>Details of Reversal and its computation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73714705"/>
                  </a:ext>
                </a:extLst>
              </a:tr>
              <a:tr h="293878">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IN" sz="2000" b="0" kern="1200" dirty="0">
                          <a:solidFill>
                            <a:schemeClr val="tx1"/>
                          </a:solidFill>
                          <a:effectLst/>
                          <a:latin typeface="Cambria" panose="02040503050406030204" pitchFamily="18" charset="0"/>
                          <a:ea typeface="Cambria" panose="02040503050406030204" pitchFamily="18" charset="0"/>
                          <a:cs typeface="+mn-cs"/>
                        </a:rPr>
                        <a:t>Sales Register/Report (with Supporting Invoices)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IN" sz="2000" b="0" kern="1200" dirty="0">
                          <a:solidFill>
                            <a:schemeClr val="tx1"/>
                          </a:solidFill>
                          <a:effectLst/>
                          <a:latin typeface="Cambria" panose="02040503050406030204" pitchFamily="18" charset="0"/>
                          <a:ea typeface="Cambria" panose="02040503050406030204" pitchFamily="18" charset="0"/>
                          <a:cs typeface="+mn-cs"/>
                        </a:rPr>
                        <a:t>Reconciliation with Books Vs. GSTR- 1 Vs. GSTR 3B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1217574"/>
                  </a:ext>
                </a:extLst>
              </a:tr>
              <a:tr h="293878">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IN" sz="2000" b="0" kern="1200" dirty="0">
                          <a:solidFill>
                            <a:schemeClr val="tx1"/>
                          </a:solidFill>
                          <a:effectLst/>
                          <a:latin typeface="Cambria" panose="02040503050406030204" pitchFamily="18" charset="0"/>
                          <a:ea typeface="Cambria" panose="02040503050406030204" pitchFamily="18" charset="0"/>
                          <a:cs typeface="+mn-cs"/>
                        </a:rPr>
                        <a:t>Classification Notes; product literature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IN" sz="2000" b="0" kern="1200" dirty="0">
                          <a:solidFill>
                            <a:schemeClr val="tx1"/>
                          </a:solidFill>
                          <a:effectLst/>
                          <a:latin typeface="Cambria" panose="02040503050406030204" pitchFamily="18" charset="0"/>
                          <a:ea typeface="Cambria" panose="02040503050406030204" pitchFamily="18" charset="0"/>
                          <a:cs typeface="+mn-cs"/>
                        </a:rPr>
                        <a:t>Annual Reports (GSTR – 9; GSTR 9C)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59810488"/>
                  </a:ext>
                </a:extLst>
              </a:tr>
              <a:tr h="740571">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IN" sz="2000" b="0" kern="1200" dirty="0">
                          <a:solidFill>
                            <a:schemeClr val="tx1"/>
                          </a:solidFill>
                          <a:effectLst/>
                          <a:latin typeface="Cambria" panose="02040503050406030204" pitchFamily="18" charset="0"/>
                          <a:ea typeface="Cambria" panose="02040503050406030204" pitchFamily="18" charset="0"/>
                          <a:cs typeface="+mn-cs"/>
                        </a:rPr>
                        <a:t>Credit Note Register/Report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IN" sz="2000" b="0" kern="1200" dirty="0">
                          <a:solidFill>
                            <a:schemeClr val="tx1"/>
                          </a:solidFill>
                          <a:effectLst/>
                          <a:latin typeface="Cambria" panose="02040503050406030204" pitchFamily="18" charset="0"/>
                          <a:ea typeface="Cambria" panose="02040503050406030204" pitchFamily="18" charset="0"/>
                          <a:cs typeface="+mn-cs"/>
                        </a:rPr>
                        <a:t>Workings and Supporting’s along with reconciliation with Books Vs. GSTR 9 Vs. 9C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5405957"/>
                  </a:ext>
                </a:extLst>
              </a:tr>
            </a:tbl>
          </a:graphicData>
        </a:graphic>
      </p:graphicFrame>
    </p:spTree>
    <p:extLst>
      <p:ext uri="{BB962C8B-B14F-4D97-AF65-F5344CB8AC3E}">
        <p14:creationId xmlns:p14="http://schemas.microsoft.com/office/powerpoint/2010/main" val="3922233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27024" y="150813"/>
            <a:ext cx="10417176" cy="585787"/>
          </a:xfrm>
        </p:spPr>
        <p:txBody>
          <a:bodyPr/>
          <a:lstStyle/>
          <a:p>
            <a:r>
              <a:rPr lang="en-US" sz="3200" dirty="0"/>
              <a:t>Points to consider – Drafting/submitting documents</a:t>
            </a:r>
            <a:endParaRPr lang="en-IN" sz="3200" dirty="0"/>
          </a:p>
        </p:txBody>
      </p:sp>
      <p:sp>
        <p:nvSpPr>
          <p:cNvPr id="15" name="Text Placeholder 14">
            <a:extLst>
              <a:ext uri="{FF2B5EF4-FFF2-40B4-BE49-F238E27FC236}">
                <a16:creationId xmlns:a16="http://schemas.microsoft.com/office/drawing/2014/main" id="{A52C90AE-DF7E-455B-921F-B2155463F159}"/>
              </a:ext>
            </a:extLst>
          </p:cNvPr>
          <p:cNvSpPr>
            <a:spLocks noGrp="1"/>
          </p:cNvSpPr>
          <p:nvPr>
            <p:ph type="body" sz="quarter" idx="15"/>
          </p:nvPr>
        </p:nvSpPr>
        <p:spPr/>
        <p:txBody>
          <a:bodyPr>
            <a:noAutofit/>
          </a:bodyPr>
          <a:lstStyle/>
          <a:p>
            <a:pPr algn="just">
              <a:lnSpc>
                <a:spcPct val="150000"/>
              </a:lnSpc>
            </a:pPr>
            <a:endParaRPr lang="en-US" sz="2500"/>
          </a:p>
          <a:p>
            <a:pPr algn="just">
              <a:lnSpc>
                <a:spcPct val="150000"/>
              </a:lnSpc>
            </a:pPr>
            <a:endParaRPr lang="en-US" sz="2500"/>
          </a:p>
        </p:txBody>
      </p:sp>
      <p:sp>
        <p:nvSpPr>
          <p:cNvPr id="4" name="Slide Number Placeholder 3"/>
          <p:cNvSpPr>
            <a:spLocks noGrp="1"/>
          </p:cNvSpPr>
          <p:nvPr>
            <p:ph type="sldNum" sz="quarter" idx="4"/>
          </p:nvPr>
        </p:nvSpPr>
        <p:spPr/>
        <p:txBody>
          <a:bodyPr/>
          <a:lstStyle/>
          <a:p>
            <a:fld id="{C37E4FB1-AD43-40BE-A2D5-51E31E25039B}" type="slidenum">
              <a:rPr lang="en-IN" smtClean="0">
                <a:latin typeface="Cambria" panose="02040503050406030204" pitchFamily="18" charset="0"/>
                <a:ea typeface="Cambria" panose="02040503050406030204" pitchFamily="18" charset="0"/>
              </a:rPr>
              <a:pPr/>
              <a:t>34</a:t>
            </a:fld>
            <a:endParaRPr lang="en-IN">
              <a:latin typeface="Cambria" panose="02040503050406030204" pitchFamily="18" charset="0"/>
              <a:ea typeface="Cambria" panose="02040503050406030204" pitchFamily="18" charset="0"/>
            </a:endParaRPr>
          </a:p>
        </p:txBody>
      </p:sp>
      <p:sp>
        <p:nvSpPr>
          <p:cNvPr id="5" name="Text Placeholder 14">
            <a:extLst>
              <a:ext uri="{FF2B5EF4-FFF2-40B4-BE49-F238E27FC236}">
                <a16:creationId xmlns:a16="http://schemas.microsoft.com/office/drawing/2014/main" id="{2B5D9445-0AAB-4510-ABCB-279E2189AE12}"/>
              </a:ext>
            </a:extLst>
          </p:cNvPr>
          <p:cNvSpPr txBox="1">
            <a:spLocks/>
          </p:cNvSpPr>
          <p:nvPr/>
        </p:nvSpPr>
        <p:spPr>
          <a:xfrm>
            <a:off x="214645" y="971734"/>
            <a:ext cx="11650331" cy="5749741"/>
          </a:xfrm>
          <a:prstGeom prst="rect">
            <a:avLst/>
          </a:prstGeom>
        </p:spPr>
        <p:txBody>
          <a:bodyPr vert="horz" lIns="91440" tIns="45720" rIns="91440" bIns="45720" numCol="2"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buFont typeface="Arial" panose="020B0604020202020204" pitchFamily="34" charset="0"/>
              <a:buNone/>
            </a:pPr>
            <a:endParaRPr lang="en-IN" sz="1600"/>
          </a:p>
        </p:txBody>
      </p:sp>
      <p:sp>
        <p:nvSpPr>
          <p:cNvPr id="9" name="TextBox 8">
            <a:extLst>
              <a:ext uri="{FF2B5EF4-FFF2-40B4-BE49-F238E27FC236}">
                <a16:creationId xmlns:a16="http://schemas.microsoft.com/office/drawing/2014/main" id="{3150384A-C67D-4625-9896-8DC451F0CABC}"/>
              </a:ext>
            </a:extLst>
          </p:cNvPr>
          <p:cNvSpPr txBox="1"/>
          <p:nvPr/>
        </p:nvSpPr>
        <p:spPr>
          <a:xfrm>
            <a:off x="327024" y="1108259"/>
            <a:ext cx="10829925" cy="6504345"/>
          </a:xfrm>
          <a:prstGeom prst="rect">
            <a:avLst/>
          </a:prstGeom>
          <a:noFill/>
        </p:spPr>
        <p:txBody>
          <a:bodyPr wrap="square">
            <a:spAutoFit/>
          </a:bodyPr>
          <a:lstStyle/>
          <a:p>
            <a:pPr marL="227012" lvl="1">
              <a:lnSpc>
                <a:spcPct val="170000"/>
              </a:lnSpc>
              <a:spcBef>
                <a:spcPts val="0"/>
              </a:spcBef>
            </a:pPr>
            <a:r>
              <a:rPr lang="en-US" sz="2000" b="1" dirty="0">
                <a:latin typeface="Cambria" panose="02040503050406030204" pitchFamily="18" charset="0"/>
                <a:ea typeface="Cambria" panose="02040503050406030204" pitchFamily="18" charset="0"/>
              </a:rPr>
              <a:t>Broader view to consider first - </a:t>
            </a:r>
          </a:p>
          <a:p>
            <a:pPr marL="285750" indent="-285750"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Industry practice - </a:t>
            </a:r>
          </a:p>
          <a:p>
            <a:pPr marL="285750" indent="-285750"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Supporting rulings – merits in the case</a:t>
            </a:r>
          </a:p>
          <a:p>
            <a:pPr marL="285750" indent="-285750"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Rulings against – basis of the decision</a:t>
            </a:r>
          </a:p>
          <a:p>
            <a:pPr marL="285750" indent="-285750"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Recipient can claim full ITC? Provisions for adjustment/reversal of ITC as per law?</a:t>
            </a:r>
          </a:p>
          <a:p>
            <a:pPr marL="285750" indent="-285750"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Amount involved vs litigative costs (tax + interest + penalty)</a:t>
            </a:r>
          </a:p>
          <a:p>
            <a:pPr marL="0" lvl="1" algn="just">
              <a:lnSpc>
                <a:spcPct val="150000"/>
              </a:lnSpc>
              <a:spcBef>
                <a:spcPts val="0"/>
              </a:spcBef>
            </a:pPr>
            <a:r>
              <a:rPr lang="en-US" sz="2000" b="1" dirty="0">
                <a:latin typeface="Cambria" panose="02040503050406030204" pitchFamily="18" charset="0"/>
                <a:ea typeface="Cambria" panose="02040503050406030204" pitchFamily="18" charset="0"/>
              </a:rPr>
              <a:t>Other points -</a:t>
            </a:r>
            <a:endParaRPr lang="en-US" sz="2000" dirty="0">
              <a:latin typeface="Cambria" panose="02040503050406030204" pitchFamily="18" charset="0"/>
              <a:ea typeface="Cambria" panose="02040503050406030204" pitchFamily="18" charset="0"/>
            </a:endParaRPr>
          </a:p>
          <a:p>
            <a:pPr marL="307975" lvl="1" indent="-307975"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Summons notice – issued by the jurisdictional officer – Whether empowered/proper officer</a:t>
            </a:r>
          </a:p>
          <a:p>
            <a:pPr marL="307975" lvl="1" indent="-307975"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Any other parallel Audit/ investigation already conducted? –Ask for waiver</a:t>
            </a:r>
          </a:p>
          <a:p>
            <a:pPr marL="307975" lvl="1" indent="-307975"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Replying all the queries to the audit team in writing</a:t>
            </a:r>
          </a:p>
          <a:p>
            <a:pPr marL="307975" lvl="1" indent="-307975"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Be clear in facts and documentation during the audit - Right man for handling audit (Thoroughly vetted)</a:t>
            </a:r>
          </a:p>
          <a:p>
            <a:pPr marL="285750" indent="-285750" fontAlgn="base">
              <a:spcBef>
                <a:spcPts val="700"/>
              </a:spcBef>
              <a:spcAft>
                <a:spcPts val="600"/>
              </a:spcAft>
              <a:buClr>
                <a:schemeClr val="tx2"/>
              </a:buClr>
              <a:buFont typeface="Wingdings" panose="05000000000000000000" pitchFamily="2" charset="2"/>
              <a:buChar char="Ø"/>
            </a:pPr>
            <a:endParaRPr lang="en-GB" sz="1800" dirty="0">
              <a:latin typeface="Cambria" panose="02040503050406030204" pitchFamily="18" charset="0"/>
              <a:ea typeface="Cambria" panose="02040503050406030204" pitchFamily="18" charset="0"/>
            </a:endParaRPr>
          </a:p>
          <a:p>
            <a:pPr marL="285750" indent="-285750" defTabSz="914400" fontAlgn="base">
              <a:spcBef>
                <a:spcPts val="700"/>
              </a:spcBef>
              <a:spcAft>
                <a:spcPts val="600"/>
              </a:spcAft>
              <a:buClr>
                <a:schemeClr val="tx2"/>
              </a:buClr>
              <a:buFont typeface="Wingdings" panose="05000000000000000000" pitchFamily="2" charset="2"/>
              <a:buChar char="Ø"/>
            </a:pPr>
            <a:endParaRPr lang="en-GB" sz="18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935593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27024" y="150813"/>
            <a:ext cx="10417176" cy="585787"/>
          </a:xfrm>
        </p:spPr>
        <p:txBody>
          <a:bodyPr/>
          <a:lstStyle/>
          <a:p>
            <a:r>
              <a:rPr lang="en-US" sz="3200" dirty="0"/>
              <a:t>Points to consider – Drafting/submitting documents</a:t>
            </a:r>
            <a:endParaRPr lang="en-IN" sz="3200" dirty="0"/>
          </a:p>
        </p:txBody>
      </p:sp>
      <p:sp>
        <p:nvSpPr>
          <p:cNvPr id="15" name="Text Placeholder 14">
            <a:extLst>
              <a:ext uri="{FF2B5EF4-FFF2-40B4-BE49-F238E27FC236}">
                <a16:creationId xmlns:a16="http://schemas.microsoft.com/office/drawing/2014/main" id="{A52C90AE-DF7E-455B-921F-B2155463F159}"/>
              </a:ext>
            </a:extLst>
          </p:cNvPr>
          <p:cNvSpPr>
            <a:spLocks noGrp="1"/>
          </p:cNvSpPr>
          <p:nvPr>
            <p:ph type="body" sz="quarter" idx="15"/>
          </p:nvPr>
        </p:nvSpPr>
        <p:spPr/>
        <p:txBody>
          <a:bodyPr>
            <a:noAutofit/>
          </a:bodyPr>
          <a:lstStyle/>
          <a:p>
            <a:pPr algn="just">
              <a:lnSpc>
                <a:spcPct val="150000"/>
              </a:lnSpc>
            </a:pPr>
            <a:endParaRPr lang="en-US" sz="2500"/>
          </a:p>
          <a:p>
            <a:pPr algn="just">
              <a:lnSpc>
                <a:spcPct val="150000"/>
              </a:lnSpc>
            </a:pPr>
            <a:endParaRPr lang="en-US" sz="2500"/>
          </a:p>
        </p:txBody>
      </p:sp>
      <p:sp>
        <p:nvSpPr>
          <p:cNvPr id="4" name="Slide Number Placeholder 3"/>
          <p:cNvSpPr>
            <a:spLocks noGrp="1"/>
          </p:cNvSpPr>
          <p:nvPr>
            <p:ph type="sldNum" sz="quarter" idx="4"/>
          </p:nvPr>
        </p:nvSpPr>
        <p:spPr/>
        <p:txBody>
          <a:bodyPr/>
          <a:lstStyle/>
          <a:p>
            <a:fld id="{C37E4FB1-AD43-40BE-A2D5-51E31E25039B}" type="slidenum">
              <a:rPr lang="en-IN" smtClean="0">
                <a:latin typeface="Cambria" panose="02040503050406030204" pitchFamily="18" charset="0"/>
                <a:ea typeface="Cambria" panose="02040503050406030204" pitchFamily="18" charset="0"/>
              </a:rPr>
              <a:pPr/>
              <a:t>35</a:t>
            </a:fld>
            <a:endParaRPr lang="en-IN">
              <a:latin typeface="Cambria" panose="02040503050406030204" pitchFamily="18" charset="0"/>
              <a:ea typeface="Cambria" panose="02040503050406030204" pitchFamily="18" charset="0"/>
            </a:endParaRPr>
          </a:p>
        </p:txBody>
      </p:sp>
      <p:sp>
        <p:nvSpPr>
          <p:cNvPr id="5" name="Text Placeholder 14">
            <a:extLst>
              <a:ext uri="{FF2B5EF4-FFF2-40B4-BE49-F238E27FC236}">
                <a16:creationId xmlns:a16="http://schemas.microsoft.com/office/drawing/2014/main" id="{2B5D9445-0AAB-4510-ABCB-279E2189AE12}"/>
              </a:ext>
            </a:extLst>
          </p:cNvPr>
          <p:cNvSpPr txBox="1">
            <a:spLocks/>
          </p:cNvSpPr>
          <p:nvPr/>
        </p:nvSpPr>
        <p:spPr>
          <a:xfrm>
            <a:off x="214645" y="971734"/>
            <a:ext cx="11650331" cy="5749741"/>
          </a:xfrm>
          <a:prstGeom prst="rect">
            <a:avLst/>
          </a:prstGeom>
        </p:spPr>
        <p:txBody>
          <a:bodyPr vert="horz" lIns="91440" tIns="45720" rIns="91440" bIns="45720" numCol="2"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buFont typeface="Arial" panose="020B0604020202020204" pitchFamily="34" charset="0"/>
              <a:buNone/>
            </a:pPr>
            <a:endParaRPr lang="en-IN" sz="1600"/>
          </a:p>
        </p:txBody>
      </p:sp>
      <p:sp>
        <p:nvSpPr>
          <p:cNvPr id="9" name="TextBox 8">
            <a:extLst>
              <a:ext uri="{FF2B5EF4-FFF2-40B4-BE49-F238E27FC236}">
                <a16:creationId xmlns:a16="http://schemas.microsoft.com/office/drawing/2014/main" id="{3150384A-C67D-4625-9896-8DC451F0CABC}"/>
              </a:ext>
            </a:extLst>
          </p:cNvPr>
          <p:cNvSpPr txBox="1"/>
          <p:nvPr/>
        </p:nvSpPr>
        <p:spPr>
          <a:xfrm>
            <a:off x="447674" y="1239655"/>
            <a:ext cx="10829925" cy="5999078"/>
          </a:xfrm>
          <a:prstGeom prst="rect">
            <a:avLst/>
          </a:prstGeom>
          <a:noFill/>
        </p:spPr>
        <p:txBody>
          <a:bodyPr wrap="square">
            <a:spAutoFit/>
          </a:bodyPr>
          <a:lstStyle/>
          <a:p>
            <a:pPr marL="307975" lvl="1" indent="-307975" algn="just">
              <a:lnSpc>
                <a:spcPct val="150000"/>
              </a:lnSpc>
              <a:buFont typeface="Wingdings" panose="05000000000000000000" pitchFamily="2" charset="2"/>
              <a:buChar char="Ø"/>
            </a:pPr>
            <a:r>
              <a:rPr lang="en-US" sz="2000" dirty="0">
                <a:latin typeface="Cambria" panose="02040503050406030204" pitchFamily="18" charset="0"/>
                <a:ea typeface="Cambria" panose="02040503050406030204" pitchFamily="18" charset="0"/>
              </a:rPr>
              <a:t>Submit the relevant information with the covering letter – as limitation period linked to submission of requisite documents.</a:t>
            </a:r>
          </a:p>
          <a:p>
            <a:pPr marL="307975" lvl="1" indent="-307975"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Explain in brief &amp; submit in writing – Mention professional assistance opted – in case any opinion sought, submit that</a:t>
            </a:r>
          </a:p>
          <a:p>
            <a:pPr marL="307975" lvl="1" indent="-307975"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Submit copy of Landmark decision – if action based on the same</a:t>
            </a:r>
          </a:p>
          <a:p>
            <a:pPr marL="307975" lvl="1" indent="-307975"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Never deposit any amount under pressure – if paid file a letter intimating such payment, mention specifically that “the payment is made under the directions of inspection team/DGGI under protest”</a:t>
            </a:r>
          </a:p>
          <a:p>
            <a:pPr marL="307975" lvl="1" indent="-307975"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In case enquiry points to genuine mistake – pay with interest and intimate in writing</a:t>
            </a:r>
          </a:p>
          <a:p>
            <a:pPr marL="307975" lvl="1" indent="-307975"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Submit case laws and legal understanding to the audit team</a:t>
            </a:r>
          </a:p>
          <a:p>
            <a:pPr marL="307975" lvl="1" indent="-307975"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Expert opinion / confirmation from senior for reversing / paying duty during audits</a:t>
            </a:r>
          </a:p>
          <a:p>
            <a:pPr marL="307975" lvl="1" indent="-307975"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Adjustment of available credits, credits missed out in relevant period</a:t>
            </a:r>
            <a:endParaRPr lang="en-US" sz="2000" dirty="0"/>
          </a:p>
          <a:p>
            <a:pPr marL="285750" indent="-285750" defTabSz="914400" fontAlgn="base">
              <a:spcBef>
                <a:spcPts val="700"/>
              </a:spcBef>
              <a:spcAft>
                <a:spcPts val="600"/>
              </a:spcAft>
              <a:buClr>
                <a:schemeClr val="tx2"/>
              </a:buClr>
              <a:buFont typeface="Wingdings" panose="05000000000000000000" pitchFamily="2" charset="2"/>
              <a:buChar char="Ø"/>
            </a:pPr>
            <a:endParaRPr lang="en-GB" sz="18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052525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27024" y="150813"/>
            <a:ext cx="10417176" cy="585787"/>
          </a:xfrm>
        </p:spPr>
        <p:txBody>
          <a:bodyPr/>
          <a:lstStyle/>
          <a:p>
            <a:r>
              <a:rPr lang="en-US" sz="3200" dirty="0"/>
              <a:t>Points to consider – Drafting/submitting documents</a:t>
            </a:r>
            <a:endParaRPr lang="en-IN" sz="3200" dirty="0"/>
          </a:p>
        </p:txBody>
      </p:sp>
      <p:sp>
        <p:nvSpPr>
          <p:cNvPr id="15" name="Text Placeholder 14">
            <a:extLst>
              <a:ext uri="{FF2B5EF4-FFF2-40B4-BE49-F238E27FC236}">
                <a16:creationId xmlns:a16="http://schemas.microsoft.com/office/drawing/2014/main" id="{A52C90AE-DF7E-455B-921F-B2155463F159}"/>
              </a:ext>
            </a:extLst>
          </p:cNvPr>
          <p:cNvSpPr>
            <a:spLocks noGrp="1"/>
          </p:cNvSpPr>
          <p:nvPr>
            <p:ph type="body" sz="quarter" idx="15"/>
          </p:nvPr>
        </p:nvSpPr>
        <p:spPr/>
        <p:txBody>
          <a:bodyPr>
            <a:noAutofit/>
          </a:bodyPr>
          <a:lstStyle/>
          <a:p>
            <a:pPr algn="just">
              <a:lnSpc>
                <a:spcPct val="150000"/>
              </a:lnSpc>
            </a:pPr>
            <a:endParaRPr lang="en-US" sz="2500"/>
          </a:p>
          <a:p>
            <a:pPr algn="just">
              <a:lnSpc>
                <a:spcPct val="150000"/>
              </a:lnSpc>
            </a:pPr>
            <a:endParaRPr lang="en-US" sz="2500"/>
          </a:p>
        </p:txBody>
      </p:sp>
      <p:sp>
        <p:nvSpPr>
          <p:cNvPr id="4" name="Slide Number Placeholder 3"/>
          <p:cNvSpPr>
            <a:spLocks noGrp="1"/>
          </p:cNvSpPr>
          <p:nvPr>
            <p:ph type="sldNum" sz="quarter" idx="4"/>
          </p:nvPr>
        </p:nvSpPr>
        <p:spPr/>
        <p:txBody>
          <a:bodyPr/>
          <a:lstStyle/>
          <a:p>
            <a:fld id="{C37E4FB1-AD43-40BE-A2D5-51E31E25039B}" type="slidenum">
              <a:rPr lang="en-IN" smtClean="0">
                <a:latin typeface="Cambria" panose="02040503050406030204" pitchFamily="18" charset="0"/>
                <a:ea typeface="Cambria" panose="02040503050406030204" pitchFamily="18" charset="0"/>
              </a:rPr>
              <a:pPr/>
              <a:t>36</a:t>
            </a:fld>
            <a:endParaRPr lang="en-IN">
              <a:latin typeface="Cambria" panose="02040503050406030204" pitchFamily="18" charset="0"/>
              <a:ea typeface="Cambria" panose="02040503050406030204" pitchFamily="18" charset="0"/>
            </a:endParaRPr>
          </a:p>
        </p:txBody>
      </p:sp>
      <p:sp>
        <p:nvSpPr>
          <p:cNvPr id="5" name="Text Placeholder 14">
            <a:extLst>
              <a:ext uri="{FF2B5EF4-FFF2-40B4-BE49-F238E27FC236}">
                <a16:creationId xmlns:a16="http://schemas.microsoft.com/office/drawing/2014/main" id="{2B5D9445-0AAB-4510-ABCB-279E2189AE12}"/>
              </a:ext>
            </a:extLst>
          </p:cNvPr>
          <p:cNvSpPr txBox="1">
            <a:spLocks/>
          </p:cNvSpPr>
          <p:nvPr/>
        </p:nvSpPr>
        <p:spPr>
          <a:xfrm>
            <a:off x="214645" y="971734"/>
            <a:ext cx="11650331" cy="5749741"/>
          </a:xfrm>
          <a:prstGeom prst="rect">
            <a:avLst/>
          </a:prstGeom>
        </p:spPr>
        <p:txBody>
          <a:bodyPr vert="horz" lIns="91440" tIns="45720" rIns="91440" bIns="45720" numCol="2"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buFont typeface="Arial" panose="020B0604020202020204" pitchFamily="34" charset="0"/>
              <a:buNone/>
            </a:pPr>
            <a:endParaRPr lang="en-IN" sz="1600"/>
          </a:p>
        </p:txBody>
      </p:sp>
      <p:sp>
        <p:nvSpPr>
          <p:cNvPr id="9" name="TextBox 8">
            <a:extLst>
              <a:ext uri="{FF2B5EF4-FFF2-40B4-BE49-F238E27FC236}">
                <a16:creationId xmlns:a16="http://schemas.microsoft.com/office/drawing/2014/main" id="{3150384A-C67D-4625-9896-8DC451F0CABC}"/>
              </a:ext>
            </a:extLst>
          </p:cNvPr>
          <p:cNvSpPr txBox="1"/>
          <p:nvPr/>
        </p:nvSpPr>
        <p:spPr>
          <a:xfrm>
            <a:off x="102266" y="1209675"/>
            <a:ext cx="11175333" cy="5799023"/>
          </a:xfrm>
          <a:prstGeom prst="rect">
            <a:avLst/>
          </a:prstGeom>
          <a:noFill/>
        </p:spPr>
        <p:txBody>
          <a:bodyPr wrap="square">
            <a:spAutoFit/>
          </a:bodyPr>
          <a:lstStyle/>
          <a:p>
            <a:pPr marL="307975" lvl="1" indent="-307975"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Submitting self-certified copies of working/reconciliation sheets</a:t>
            </a:r>
          </a:p>
          <a:p>
            <a:pPr marL="285750" indent="-285750"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Check the dates and authority issuing the letter / advisory – Time period to respond – proper opportunity to submit reply should be afforded</a:t>
            </a:r>
          </a:p>
          <a:p>
            <a:pPr marL="285750" indent="-285750"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Reply to be prompt but well informed</a:t>
            </a:r>
          </a:p>
          <a:p>
            <a:pPr marL="285750" indent="-285750" algn="just">
              <a:lnSpc>
                <a:spcPct val="15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Clarify facts with dept if required</a:t>
            </a:r>
          </a:p>
          <a:p>
            <a:pPr marL="285750" indent="-285750" algn="just" fontAlgn="base">
              <a:lnSpc>
                <a:spcPct val="150000"/>
              </a:lnSpc>
              <a:buFont typeface="Wingdings" panose="05000000000000000000" pitchFamily="2" charset="2"/>
              <a:buChar char="Ø"/>
            </a:pPr>
            <a:r>
              <a:rPr lang="en-US" sz="2000" dirty="0">
                <a:latin typeface="Cambria" panose="02040503050406030204" pitchFamily="18" charset="0"/>
                <a:ea typeface="Cambria" panose="02040503050406030204" pitchFamily="18" charset="0"/>
              </a:rPr>
              <a:t>Authorizing officer must have reasons to believe that the taxpayer has suppressed certain information or is claiming excess ITC or indulging in contravention of any provisions of the GST law to authorize an investigation.</a:t>
            </a:r>
          </a:p>
          <a:p>
            <a:pPr marL="285750" indent="-285750" algn="just" fontAlgn="base">
              <a:lnSpc>
                <a:spcPct val="150000"/>
              </a:lnSpc>
              <a:buFont typeface="Wingdings" panose="05000000000000000000" pitchFamily="2" charset="2"/>
              <a:buChar char="Ø"/>
            </a:pPr>
            <a:r>
              <a:rPr lang="en-US" sz="2000" dirty="0">
                <a:latin typeface="Cambria" panose="02040503050406030204" pitchFamily="18" charset="0"/>
                <a:ea typeface="Cambria" panose="02040503050406030204" pitchFamily="18" charset="0"/>
              </a:rPr>
              <a:t>If goods are disclosed in returns of books of accounts, they cannot be termed as secreted.</a:t>
            </a:r>
          </a:p>
          <a:p>
            <a:pPr marL="285750" indent="-285750" algn="just" fontAlgn="base">
              <a:lnSpc>
                <a:spcPct val="150000"/>
              </a:lnSpc>
              <a:buFont typeface="Wingdings" panose="05000000000000000000" pitchFamily="2" charset="2"/>
              <a:buChar char="Ø"/>
            </a:pPr>
            <a:r>
              <a:rPr lang="en-US" sz="2000" dirty="0">
                <a:latin typeface="Cambria" panose="02040503050406030204" pitchFamily="18" charset="0"/>
                <a:ea typeface="Cambria" panose="02040503050406030204" pitchFamily="18" charset="0"/>
              </a:rPr>
              <a:t>Any search without a search warrant is illegal. Further, the search warrant should have all necessary particulars.</a:t>
            </a:r>
          </a:p>
          <a:p>
            <a:pPr algn="just">
              <a:lnSpc>
                <a:spcPct val="150000"/>
              </a:lnSpc>
              <a:spcBef>
                <a:spcPts val="0"/>
              </a:spcBef>
            </a:pPr>
            <a:endParaRPr lang="en-US" sz="1400" dirty="0">
              <a:latin typeface="Cambria" panose="02040503050406030204" pitchFamily="18" charset="0"/>
              <a:ea typeface="Cambria" panose="02040503050406030204" pitchFamily="18" charset="0"/>
            </a:endParaRPr>
          </a:p>
          <a:p>
            <a:pPr marL="285750" indent="-285750" defTabSz="914400" fontAlgn="base">
              <a:spcBef>
                <a:spcPts val="700"/>
              </a:spcBef>
              <a:spcAft>
                <a:spcPts val="600"/>
              </a:spcAft>
              <a:buClr>
                <a:schemeClr val="tx2"/>
              </a:buClr>
              <a:buFont typeface="Wingdings" panose="05000000000000000000" pitchFamily="2" charset="2"/>
              <a:buChar char="Ø"/>
            </a:pPr>
            <a:endParaRPr lang="en-GB" sz="14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83513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635F9A7-1D11-2B2E-7855-E028BBAE4D76}"/>
              </a:ext>
            </a:extLst>
          </p:cNvPr>
          <p:cNvSpPr>
            <a:spLocks noGrp="1"/>
          </p:cNvSpPr>
          <p:nvPr>
            <p:ph type="body" sz="quarter" idx="14"/>
          </p:nvPr>
        </p:nvSpPr>
        <p:spPr>
          <a:xfrm>
            <a:off x="327025" y="150813"/>
            <a:ext cx="11305342" cy="585787"/>
          </a:xfrm>
        </p:spPr>
        <p:txBody>
          <a:bodyPr/>
          <a:lstStyle/>
          <a:p>
            <a:r>
              <a:rPr lang="en-US" sz="3200" dirty="0"/>
              <a:t>Points to consider – Drafting/submitting documents</a:t>
            </a:r>
            <a:endParaRPr lang="en-IN" sz="3200" dirty="0"/>
          </a:p>
          <a:p>
            <a:endParaRPr lang="en-GB" dirty="0"/>
          </a:p>
        </p:txBody>
      </p:sp>
      <p:sp>
        <p:nvSpPr>
          <p:cNvPr id="3" name="Text Placeholder 2">
            <a:extLst>
              <a:ext uri="{FF2B5EF4-FFF2-40B4-BE49-F238E27FC236}">
                <a16:creationId xmlns:a16="http://schemas.microsoft.com/office/drawing/2014/main" id="{625CEAE8-7C21-BAF0-C43A-FEC71F68D169}"/>
              </a:ext>
            </a:extLst>
          </p:cNvPr>
          <p:cNvSpPr>
            <a:spLocks noGrp="1"/>
          </p:cNvSpPr>
          <p:nvPr>
            <p:ph type="body" sz="quarter" idx="15"/>
          </p:nvPr>
        </p:nvSpPr>
        <p:spPr/>
        <p:txBody>
          <a:bodyPr>
            <a:normAutofit/>
          </a:bodyPr>
          <a:lstStyle/>
          <a:p>
            <a:pPr algn="just">
              <a:lnSpc>
                <a:spcPct val="150000"/>
              </a:lnSpc>
              <a:spcBef>
                <a:spcPts val="0"/>
              </a:spcBef>
            </a:pPr>
            <a:r>
              <a:rPr lang="en-US" b="1" u="sng" dirty="0">
                <a:latin typeface="Cambria" panose="02040503050406030204" pitchFamily="18" charset="0"/>
                <a:ea typeface="Cambria" panose="02040503050406030204" pitchFamily="18" charset="0"/>
              </a:rPr>
              <a:t>Payment of tax under protest – analysis</a:t>
            </a:r>
          </a:p>
          <a:p>
            <a:pPr marL="285750" indent="-285750" algn="just">
              <a:lnSpc>
                <a:spcPct val="160000"/>
              </a:lnSpc>
              <a:spcBef>
                <a:spcPts val="0"/>
              </a:spcBef>
            </a:pPr>
            <a:r>
              <a:rPr lang="en-US" dirty="0"/>
              <a:t>Article 19</a:t>
            </a:r>
          </a:p>
          <a:p>
            <a:pPr marL="285750" indent="-285750" algn="just">
              <a:lnSpc>
                <a:spcPct val="150000"/>
              </a:lnSpc>
              <a:spcBef>
                <a:spcPts val="0"/>
              </a:spcBef>
              <a:buFont typeface="Arial" panose="020B0604020202020204" pitchFamily="34" charset="0"/>
              <a:buChar char="•"/>
            </a:pPr>
            <a:r>
              <a:rPr lang="en-US" dirty="0">
                <a:latin typeface="Cambria" panose="02040503050406030204" pitchFamily="18" charset="0"/>
                <a:ea typeface="Cambria" panose="02040503050406030204" pitchFamily="18" charset="0"/>
              </a:rPr>
              <a:t>Benefits of payment of duty under protest (in the erstwhile laws)</a:t>
            </a:r>
          </a:p>
          <a:p>
            <a:pPr marL="285750" indent="-285750" algn="just">
              <a:lnSpc>
                <a:spcPct val="150000"/>
              </a:lnSpc>
              <a:spcBef>
                <a:spcPts val="0"/>
              </a:spcBef>
              <a:buFont typeface="Arial" panose="020B0604020202020204" pitchFamily="34" charset="0"/>
              <a:buChar char="•"/>
            </a:pPr>
            <a:r>
              <a:rPr lang="en-US" dirty="0">
                <a:latin typeface="Cambria" panose="02040503050406030204" pitchFamily="18" charset="0"/>
                <a:ea typeface="Cambria" panose="02040503050406030204" pitchFamily="18" charset="0"/>
              </a:rPr>
              <a:t>Save the interest cost</a:t>
            </a:r>
          </a:p>
          <a:p>
            <a:pPr marL="285750" indent="-285750" algn="just">
              <a:lnSpc>
                <a:spcPct val="150000"/>
              </a:lnSpc>
              <a:spcBef>
                <a:spcPts val="0"/>
              </a:spcBef>
              <a:buFont typeface="Arial" panose="020B0604020202020204" pitchFamily="34" charset="0"/>
              <a:buChar char="•"/>
            </a:pPr>
            <a:r>
              <a:rPr lang="en-US" dirty="0">
                <a:latin typeface="Cambria" panose="02040503050406030204" pitchFamily="18" charset="0"/>
                <a:ea typeface="Cambria" panose="02040503050406030204" pitchFamily="18" charset="0"/>
              </a:rPr>
              <a:t>Time limit to claim refund does not apply</a:t>
            </a:r>
          </a:p>
          <a:p>
            <a:pPr marL="285750" indent="-285750" algn="just">
              <a:lnSpc>
                <a:spcPct val="150000"/>
              </a:lnSpc>
              <a:spcBef>
                <a:spcPts val="0"/>
              </a:spcBef>
              <a:buFont typeface="Arial" panose="020B0604020202020204" pitchFamily="34" charset="0"/>
              <a:buChar char="•"/>
            </a:pPr>
            <a:r>
              <a:rPr lang="en-US" dirty="0">
                <a:latin typeface="Cambria" panose="02040503050406030204" pitchFamily="18" charset="0"/>
                <a:ea typeface="Cambria" panose="02040503050406030204" pitchFamily="18" charset="0"/>
              </a:rPr>
              <a:t>Whether revenue neutral situation</a:t>
            </a:r>
          </a:p>
          <a:p>
            <a:pPr marL="285750" indent="-285750" algn="just">
              <a:lnSpc>
                <a:spcPct val="150000"/>
              </a:lnSpc>
              <a:spcBef>
                <a:spcPts val="0"/>
              </a:spcBef>
              <a:buFont typeface="Arial" panose="020B0604020202020204" pitchFamily="34" charset="0"/>
              <a:buChar char="•"/>
            </a:pPr>
            <a:r>
              <a:rPr lang="en-US" dirty="0">
                <a:latin typeface="Cambria" panose="02040503050406030204" pitchFamily="18" charset="0"/>
                <a:ea typeface="Cambria" panose="02040503050406030204" pitchFamily="18" charset="0"/>
              </a:rPr>
              <a:t>Credit may be claimed by the recipient as duty paying document available with the recipient (2005 (191) ELT 519 (Tribunal-Delhi)).</a:t>
            </a:r>
          </a:p>
          <a:p>
            <a:pPr marL="285750" indent="-285750" algn="just">
              <a:lnSpc>
                <a:spcPct val="150000"/>
              </a:lnSpc>
              <a:spcBef>
                <a:spcPts val="0"/>
              </a:spcBef>
              <a:buFont typeface="Arial" panose="020B0604020202020204" pitchFamily="34" charset="0"/>
              <a:buChar char="•"/>
            </a:pPr>
            <a:r>
              <a:rPr lang="en-US" dirty="0">
                <a:latin typeface="Cambria" panose="02040503050406030204" pitchFamily="18" charset="0"/>
                <a:ea typeface="Cambria" panose="02040503050406030204" pitchFamily="18" charset="0"/>
              </a:rPr>
              <a:t>Whether there is protest concept in GST also? As per GST FAQs (Q55) – No (maybe because of existence of advanced ruling option with the </a:t>
            </a:r>
            <a:r>
              <a:rPr lang="en-US" dirty="0" err="1">
                <a:latin typeface="Cambria" panose="02040503050406030204" pitchFamily="18" charset="0"/>
                <a:ea typeface="Cambria" panose="02040503050406030204" pitchFamily="18" charset="0"/>
              </a:rPr>
              <a:t>assessee</a:t>
            </a:r>
            <a:r>
              <a:rPr lang="en-US" dirty="0">
                <a:latin typeface="Cambria" panose="02040503050406030204" pitchFamily="18" charset="0"/>
                <a:ea typeface="Cambria" panose="02040503050406030204" pitchFamily="18" charset="0"/>
              </a:rPr>
              <a:t>?)</a:t>
            </a:r>
          </a:p>
          <a:p>
            <a:pPr marL="285750" indent="-285750" algn="just">
              <a:lnSpc>
                <a:spcPct val="150000"/>
              </a:lnSpc>
              <a:spcBef>
                <a:spcPts val="0"/>
              </a:spcBef>
            </a:pPr>
            <a:r>
              <a:rPr lang="en-US" dirty="0"/>
              <a:t>Tax paid under protest during investigation being collected without authority of law was liable to be refunded in </a:t>
            </a:r>
            <a:r>
              <a:rPr lang="en-US" b="1" dirty="0"/>
              <a:t>Diwakar Enterprises Pvt. Ltd. vs. Commissioner of CGST (2023) 5 </a:t>
            </a:r>
            <a:r>
              <a:rPr lang="en-US" b="1" dirty="0" err="1"/>
              <a:t>Centax</a:t>
            </a:r>
            <a:r>
              <a:rPr lang="en-US" b="1" dirty="0"/>
              <a:t> 256 (P&amp;H.)</a:t>
            </a:r>
            <a:endParaRPr lang="en-US" b="1" dirty="0">
              <a:latin typeface="Cambria" panose="02040503050406030204" pitchFamily="18" charset="0"/>
              <a:ea typeface="Cambria" panose="02040503050406030204" pitchFamily="18" charset="0"/>
            </a:endParaRPr>
          </a:p>
          <a:p>
            <a:pPr marL="457200" lvl="1" indent="0" algn="just">
              <a:lnSpc>
                <a:spcPct val="150000"/>
              </a:lnSpc>
              <a:spcBef>
                <a:spcPts val="0"/>
              </a:spcBef>
              <a:buNone/>
            </a:pPr>
            <a:endParaRPr lang="en-US" dirty="0">
              <a:latin typeface="Cambria" panose="02040503050406030204" pitchFamily="18" charset="0"/>
              <a:ea typeface="Cambria" panose="02040503050406030204" pitchFamily="18" charset="0"/>
            </a:endParaRPr>
          </a:p>
          <a:p>
            <a:pPr marL="285750" indent="-285750" algn="just" fontAlgn="base">
              <a:lnSpc>
                <a:spcPct val="150000"/>
              </a:lnSpc>
              <a:buFont typeface="Wingdings" panose="05000000000000000000" pitchFamily="2" charset="2"/>
              <a:buChar char="Ø"/>
            </a:pPr>
            <a:endParaRPr lang="en-US" sz="1400" dirty="0">
              <a:latin typeface="Cambria" panose="02040503050406030204" pitchFamily="18" charset="0"/>
              <a:ea typeface="Cambria" panose="02040503050406030204" pitchFamily="18" charset="0"/>
            </a:endParaRPr>
          </a:p>
          <a:p>
            <a:endParaRPr lang="en-GB" dirty="0"/>
          </a:p>
        </p:txBody>
      </p:sp>
      <p:sp>
        <p:nvSpPr>
          <p:cNvPr id="4" name="Slide Number Placeholder 3">
            <a:extLst>
              <a:ext uri="{FF2B5EF4-FFF2-40B4-BE49-F238E27FC236}">
                <a16:creationId xmlns:a16="http://schemas.microsoft.com/office/drawing/2014/main" id="{A09D05F2-62DB-FE10-E8ED-EEF0F0E937C8}"/>
              </a:ext>
            </a:extLst>
          </p:cNvPr>
          <p:cNvSpPr>
            <a:spLocks noGrp="1"/>
          </p:cNvSpPr>
          <p:nvPr>
            <p:ph type="sldNum" sz="quarter" idx="4"/>
          </p:nvPr>
        </p:nvSpPr>
        <p:spPr/>
        <p:txBody>
          <a:bodyPr/>
          <a:lstStyle/>
          <a:p>
            <a:fld id="{C37E4FB1-AD43-40BE-A2D5-51E31E25039B}" type="slidenum">
              <a:rPr lang="en-IN" smtClean="0"/>
              <a:pPr/>
              <a:t>37</a:t>
            </a:fld>
            <a:endParaRPr lang="en-IN"/>
          </a:p>
        </p:txBody>
      </p:sp>
    </p:spTree>
    <p:extLst>
      <p:ext uri="{BB962C8B-B14F-4D97-AF65-F5344CB8AC3E}">
        <p14:creationId xmlns:p14="http://schemas.microsoft.com/office/powerpoint/2010/main" val="27131154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27025" y="150813"/>
            <a:ext cx="10198100" cy="585787"/>
          </a:xfrm>
        </p:spPr>
        <p:txBody>
          <a:bodyPr/>
          <a:lstStyle/>
          <a:p>
            <a:r>
              <a:rPr lang="en-US" sz="3200" dirty="0"/>
              <a:t>Manner of submitting documents/interaction</a:t>
            </a:r>
            <a:endParaRPr lang="en-IN" sz="3200" dirty="0"/>
          </a:p>
        </p:txBody>
      </p:sp>
      <p:sp>
        <p:nvSpPr>
          <p:cNvPr id="15" name="Text Placeholder 14">
            <a:extLst>
              <a:ext uri="{FF2B5EF4-FFF2-40B4-BE49-F238E27FC236}">
                <a16:creationId xmlns:a16="http://schemas.microsoft.com/office/drawing/2014/main" id="{A52C90AE-DF7E-455B-921F-B2155463F159}"/>
              </a:ext>
            </a:extLst>
          </p:cNvPr>
          <p:cNvSpPr>
            <a:spLocks noGrp="1"/>
          </p:cNvSpPr>
          <p:nvPr>
            <p:ph type="body" sz="quarter" idx="15"/>
          </p:nvPr>
        </p:nvSpPr>
        <p:spPr/>
        <p:txBody>
          <a:bodyPr>
            <a:noAutofit/>
          </a:bodyPr>
          <a:lstStyle/>
          <a:p>
            <a:pPr algn="just">
              <a:lnSpc>
                <a:spcPct val="150000"/>
              </a:lnSpc>
            </a:pPr>
            <a:endParaRPr lang="en-US" sz="2500" dirty="0"/>
          </a:p>
          <a:p>
            <a:pPr algn="just">
              <a:lnSpc>
                <a:spcPct val="150000"/>
              </a:lnSpc>
            </a:pPr>
            <a:endParaRPr lang="en-US" sz="2500" dirty="0"/>
          </a:p>
        </p:txBody>
      </p:sp>
      <p:sp>
        <p:nvSpPr>
          <p:cNvPr id="4" name="Slide Number Placeholder 3"/>
          <p:cNvSpPr>
            <a:spLocks noGrp="1"/>
          </p:cNvSpPr>
          <p:nvPr>
            <p:ph type="sldNum" sz="quarter" idx="4"/>
          </p:nvPr>
        </p:nvSpPr>
        <p:spPr/>
        <p:txBody>
          <a:bodyPr/>
          <a:lstStyle/>
          <a:p>
            <a:fld id="{C37E4FB1-AD43-40BE-A2D5-51E31E25039B}" type="slidenum">
              <a:rPr lang="en-IN" smtClean="0">
                <a:latin typeface="Cambria" panose="02040503050406030204" pitchFamily="18" charset="0"/>
                <a:ea typeface="Cambria" panose="02040503050406030204" pitchFamily="18" charset="0"/>
              </a:rPr>
              <a:pPr/>
              <a:t>38</a:t>
            </a:fld>
            <a:endParaRPr lang="en-IN">
              <a:latin typeface="Cambria" panose="02040503050406030204" pitchFamily="18" charset="0"/>
              <a:ea typeface="Cambria" panose="02040503050406030204" pitchFamily="18" charset="0"/>
            </a:endParaRPr>
          </a:p>
        </p:txBody>
      </p:sp>
      <p:sp>
        <p:nvSpPr>
          <p:cNvPr id="5" name="Text Placeholder 14">
            <a:extLst>
              <a:ext uri="{FF2B5EF4-FFF2-40B4-BE49-F238E27FC236}">
                <a16:creationId xmlns:a16="http://schemas.microsoft.com/office/drawing/2014/main" id="{2B5D9445-0AAB-4510-ABCB-279E2189AE12}"/>
              </a:ext>
            </a:extLst>
          </p:cNvPr>
          <p:cNvSpPr txBox="1">
            <a:spLocks/>
          </p:cNvSpPr>
          <p:nvPr/>
        </p:nvSpPr>
        <p:spPr>
          <a:xfrm>
            <a:off x="214645" y="971734"/>
            <a:ext cx="11650331" cy="5749741"/>
          </a:xfrm>
          <a:prstGeom prst="rect">
            <a:avLst/>
          </a:prstGeom>
        </p:spPr>
        <p:txBody>
          <a:bodyPr vert="horz" lIns="91440" tIns="45720" rIns="91440" bIns="45720" numCol="2"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buFont typeface="Arial" panose="020B0604020202020204" pitchFamily="34" charset="0"/>
              <a:buNone/>
            </a:pPr>
            <a:endParaRPr lang="en-IN" sz="1600" dirty="0"/>
          </a:p>
        </p:txBody>
      </p:sp>
      <p:sp>
        <p:nvSpPr>
          <p:cNvPr id="9" name="TextBox 8">
            <a:extLst>
              <a:ext uri="{FF2B5EF4-FFF2-40B4-BE49-F238E27FC236}">
                <a16:creationId xmlns:a16="http://schemas.microsoft.com/office/drawing/2014/main" id="{3150384A-C67D-4625-9896-8DC451F0CABC}"/>
              </a:ext>
            </a:extLst>
          </p:cNvPr>
          <p:cNvSpPr txBox="1"/>
          <p:nvPr/>
        </p:nvSpPr>
        <p:spPr>
          <a:xfrm>
            <a:off x="214645" y="1108259"/>
            <a:ext cx="10829925" cy="5834289"/>
          </a:xfrm>
          <a:prstGeom prst="rect">
            <a:avLst/>
          </a:prstGeom>
          <a:noFill/>
        </p:spPr>
        <p:txBody>
          <a:bodyPr wrap="square">
            <a:spAutoFit/>
          </a:bodyPr>
          <a:lstStyle/>
          <a:p>
            <a:pPr algn="just" fontAlgn="base">
              <a:spcBef>
                <a:spcPts val="700"/>
              </a:spcBef>
              <a:spcAft>
                <a:spcPts val="600"/>
              </a:spcAft>
              <a:buClr>
                <a:schemeClr val="tx2"/>
              </a:buClr>
            </a:pPr>
            <a:r>
              <a:rPr lang="en-GB" sz="2000" b="1" dirty="0">
                <a:latin typeface="Cambria" panose="02040503050406030204" pitchFamily="18" charset="0"/>
                <a:ea typeface="Cambria" panose="02040503050406030204" pitchFamily="18" charset="0"/>
              </a:rPr>
              <a:t>Points to note for professional -</a:t>
            </a:r>
          </a:p>
          <a:p>
            <a:pPr marL="285750" indent="-285750" algn="just" fontAlgn="base">
              <a:spcBef>
                <a:spcPts val="700"/>
              </a:spcBef>
              <a:spcAft>
                <a:spcPts val="600"/>
              </a:spcAft>
              <a:buClr>
                <a:schemeClr val="tx2"/>
              </a:buClr>
              <a:buFont typeface="Wingdings" panose="05000000000000000000" pitchFamily="2" charset="2"/>
              <a:buChar char="Ø"/>
            </a:pPr>
            <a:r>
              <a:rPr lang="en-GB" sz="2000" dirty="0">
                <a:latin typeface="Cambria" panose="02040503050406030204" pitchFamily="18" charset="0"/>
                <a:ea typeface="Cambria" panose="02040503050406030204" pitchFamily="18" charset="0"/>
              </a:rPr>
              <a:t>Communication gap between Dept. and </a:t>
            </a:r>
            <a:r>
              <a:rPr lang="en-GB" sz="2000" dirty="0" err="1">
                <a:latin typeface="Cambria" panose="02040503050406030204" pitchFamily="18" charset="0"/>
                <a:ea typeface="Cambria" panose="02040503050406030204" pitchFamily="18" charset="0"/>
              </a:rPr>
              <a:t>assesse</a:t>
            </a:r>
            <a:r>
              <a:rPr lang="en-GB" sz="2000" dirty="0">
                <a:latin typeface="Cambria" panose="02040503050406030204" pitchFamily="18" charset="0"/>
                <a:ea typeface="Cambria" panose="02040503050406030204" pitchFamily="18" charset="0"/>
              </a:rPr>
              <a:t> – consultants to fill in the gap – assistance in drafting replies, letter</a:t>
            </a:r>
          </a:p>
          <a:p>
            <a:pPr marL="285750" indent="-285750" fontAlgn="base">
              <a:spcBef>
                <a:spcPts val="700"/>
              </a:spcBef>
              <a:spcAft>
                <a:spcPts val="600"/>
              </a:spcAft>
              <a:buClr>
                <a:schemeClr val="tx2"/>
              </a:buClr>
              <a:buFont typeface="Wingdings" panose="05000000000000000000" pitchFamily="2" charset="2"/>
              <a:buChar char="Ø"/>
            </a:pPr>
            <a:r>
              <a:rPr lang="en-GB" sz="2000" dirty="0">
                <a:latin typeface="Cambria" panose="02040503050406030204" pitchFamily="18" charset="0"/>
                <a:ea typeface="Cambria" panose="02040503050406030204" pitchFamily="18" charset="0"/>
              </a:rPr>
              <a:t>Speak to proper person qualified/aware of the business </a:t>
            </a:r>
          </a:p>
          <a:p>
            <a:pPr marL="285750" indent="-285750" fontAlgn="base">
              <a:spcBef>
                <a:spcPts val="700"/>
              </a:spcBef>
              <a:spcAft>
                <a:spcPts val="600"/>
              </a:spcAft>
              <a:buClr>
                <a:schemeClr val="tx2"/>
              </a:buClr>
              <a:buFont typeface="Wingdings" panose="05000000000000000000" pitchFamily="2" charset="2"/>
              <a:buChar char="Ø"/>
            </a:pPr>
            <a:r>
              <a:rPr lang="en-GB" sz="2000" dirty="0">
                <a:latin typeface="Cambria" panose="02040503050406030204" pitchFamily="18" charset="0"/>
                <a:ea typeface="Cambria" panose="02040503050406030204" pitchFamily="18" charset="0"/>
              </a:rPr>
              <a:t>Understand the gap (What Dept. is trying to allege and where is the difference) – bring this in writing clearly</a:t>
            </a:r>
          </a:p>
          <a:p>
            <a:pPr marL="285750" indent="-285750" fontAlgn="base">
              <a:spcBef>
                <a:spcPts val="700"/>
              </a:spcBef>
              <a:spcAft>
                <a:spcPts val="600"/>
              </a:spcAft>
              <a:buClr>
                <a:schemeClr val="tx2"/>
              </a:buClr>
              <a:buFont typeface="Wingdings" panose="05000000000000000000" pitchFamily="2" charset="2"/>
              <a:buChar char="Ø"/>
            </a:pPr>
            <a:r>
              <a:rPr lang="en-US" altLang="en-US" sz="2000" dirty="0">
                <a:latin typeface="Cambria" panose="02040503050406030204" pitchFamily="18" charset="0"/>
                <a:ea typeface="Cambria" panose="02040503050406030204" pitchFamily="18" charset="0"/>
              </a:rPr>
              <a:t>Understand the recent law applicable - Decisions from SC/HC quashing the levy  - Intimate the dept. of understanding of the decision / payment under protest / Taxation clause in PO</a:t>
            </a:r>
          </a:p>
          <a:p>
            <a:pPr marL="285750" indent="-285750" algn="just">
              <a:lnSpc>
                <a:spcPct val="14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In case of any delay in arranging or collating information or document - extension should be sought seeking required time period </a:t>
            </a:r>
            <a:r>
              <a:rPr lang="en-US" sz="2000" dirty="0" err="1">
                <a:latin typeface="Cambria" panose="02040503050406030204" pitchFamily="18" charset="0"/>
                <a:ea typeface="Cambria" panose="02040503050406030204" pitchFamily="18" charset="0"/>
              </a:rPr>
              <a:t>Eg.</a:t>
            </a:r>
            <a:r>
              <a:rPr lang="en-US" sz="2000" dirty="0">
                <a:latin typeface="Cambria" panose="02040503050406030204" pitchFamily="18" charset="0"/>
                <a:ea typeface="Cambria" panose="02040503050406030204" pitchFamily="18" charset="0"/>
              </a:rPr>
              <a:t> 10 days from DD/MM/YY</a:t>
            </a:r>
          </a:p>
          <a:p>
            <a:pPr marL="285750" indent="-285750" algn="just">
              <a:lnSpc>
                <a:spcPct val="140000"/>
              </a:lnSpc>
              <a:spcBef>
                <a:spcPts val="0"/>
              </a:spcBef>
              <a:buFont typeface="Wingdings" panose="05000000000000000000" pitchFamily="2" charset="2"/>
              <a:buChar char="Ø"/>
            </a:pPr>
            <a:r>
              <a:rPr lang="en-US" sz="2000" dirty="0">
                <a:latin typeface="Cambria" panose="02040503050406030204" pitchFamily="18" charset="0"/>
                <a:ea typeface="Cambria" panose="02040503050406030204" pitchFamily="18" charset="0"/>
              </a:rPr>
              <a:t>Genuine errors noticed to be rectified voluntarily or even if pointed by Dept. and should be informed in writing </a:t>
            </a:r>
          </a:p>
          <a:p>
            <a:pPr marL="285750" indent="-285750" algn="just">
              <a:lnSpc>
                <a:spcPct val="140000"/>
              </a:lnSpc>
              <a:spcBef>
                <a:spcPts val="0"/>
              </a:spcBef>
              <a:buFont typeface="Wingdings" panose="05000000000000000000" pitchFamily="2" charset="2"/>
              <a:buChar char="Ø"/>
            </a:pPr>
            <a:r>
              <a:rPr lang="en-US" altLang="en-US" sz="2000" dirty="0">
                <a:latin typeface="Cambria" panose="02040503050406030204" pitchFamily="18" charset="0"/>
                <a:ea typeface="Cambria" panose="02040503050406030204" pitchFamily="18" charset="0"/>
              </a:rPr>
              <a:t>Wrong information provided by the </a:t>
            </a:r>
            <a:r>
              <a:rPr lang="en-US" altLang="en-US" sz="2000" dirty="0" err="1">
                <a:latin typeface="Cambria" panose="02040503050406030204" pitchFamily="18" charset="0"/>
                <a:ea typeface="Cambria" panose="02040503050406030204" pitchFamily="18" charset="0"/>
              </a:rPr>
              <a:t>assessee</a:t>
            </a:r>
            <a:r>
              <a:rPr lang="en-US" altLang="en-US" sz="2000" dirty="0">
                <a:latin typeface="Cambria" panose="02040503050406030204" pitchFamily="18" charset="0"/>
                <a:ea typeface="Cambria" panose="02040503050406030204" pitchFamily="18" charset="0"/>
              </a:rPr>
              <a:t> - Rectify in writing/ retract the statement and explain the cause, ensure only competent persons interacts with the officer. </a:t>
            </a:r>
            <a:endParaRPr lang="en-GB" sz="18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185765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a:xfrm>
            <a:off x="327025" y="150814"/>
            <a:ext cx="9872052" cy="585787"/>
          </a:xfrm>
        </p:spPr>
        <p:txBody>
          <a:bodyPr/>
          <a:lstStyle/>
          <a:p>
            <a:r>
              <a:rPr lang="en-IN" sz="3200" dirty="0"/>
              <a:t>Statutory Provisions</a:t>
            </a:r>
          </a:p>
        </p:txBody>
      </p:sp>
      <p:sp>
        <p:nvSpPr>
          <p:cNvPr id="2" name="Slide Number Placeholder 1">
            <a:extLst>
              <a:ext uri="{FF2B5EF4-FFF2-40B4-BE49-F238E27FC236}">
                <a16:creationId xmlns:a16="http://schemas.microsoft.com/office/drawing/2014/main" id="{D98C9813-C0C7-C823-FC86-71CCCC4FC5BC}"/>
              </a:ext>
            </a:extLst>
          </p:cNvPr>
          <p:cNvSpPr>
            <a:spLocks noGrp="1"/>
          </p:cNvSpPr>
          <p:nvPr>
            <p:ph type="sldNum" sz="quarter" idx="4"/>
          </p:nvPr>
        </p:nvSpPr>
        <p:spPr/>
        <p:txBody>
          <a:bodyPr/>
          <a:lstStyle/>
          <a:p>
            <a:fld id="{C37E4FB1-AD43-40BE-A2D5-51E31E25039B}" type="slidenum">
              <a:rPr lang="en-IN" smtClean="0"/>
              <a:pPr/>
              <a:t>39</a:t>
            </a:fld>
            <a:endParaRPr lang="en-IN"/>
          </a:p>
        </p:txBody>
      </p:sp>
      <p:sp>
        <p:nvSpPr>
          <p:cNvPr id="8" name="Rectangle 1">
            <a:extLst>
              <a:ext uri="{FF2B5EF4-FFF2-40B4-BE49-F238E27FC236}">
                <a16:creationId xmlns:a16="http://schemas.microsoft.com/office/drawing/2014/main" id="{39046ADC-6F40-51E2-4FD9-0018AFCA6ABE}"/>
              </a:ext>
            </a:extLst>
          </p:cNvPr>
          <p:cNvSpPr>
            <a:spLocks noChangeArrowheads="1"/>
          </p:cNvSpPr>
          <p:nvPr/>
        </p:nvSpPr>
        <p:spPr bwMode="auto">
          <a:xfrm>
            <a:off x="1993900" y="18256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900" b="1" i="0" u="none" strike="noStrike" cap="none" normalizeH="0" baseline="0">
              <a:ln>
                <a:noFill/>
              </a:ln>
              <a:solidFill>
                <a:schemeClr val="tx1"/>
              </a:solidFill>
              <a:effectLst/>
              <a:latin typeface="Google San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 name="TextBox 8">
            <a:extLst>
              <a:ext uri="{FF2B5EF4-FFF2-40B4-BE49-F238E27FC236}">
                <a16:creationId xmlns:a16="http://schemas.microsoft.com/office/drawing/2014/main" id="{F244B46C-E338-3AEA-B797-FBD7D94DDC37}"/>
              </a:ext>
            </a:extLst>
          </p:cNvPr>
          <p:cNvSpPr txBox="1"/>
          <p:nvPr/>
        </p:nvSpPr>
        <p:spPr>
          <a:xfrm>
            <a:off x="174625" y="1110043"/>
            <a:ext cx="3828740" cy="477054"/>
          </a:xfrm>
          <a:prstGeom prst="rect">
            <a:avLst/>
          </a:prstGeom>
          <a:noFill/>
        </p:spPr>
        <p:txBody>
          <a:bodyPr wrap="none" rtlCol="0">
            <a:spAutoFit/>
          </a:bodyPr>
          <a:lstStyle/>
          <a:p>
            <a:r>
              <a:rPr lang="en-US" sz="2500" b="1" dirty="0">
                <a:solidFill>
                  <a:schemeClr val="accent1">
                    <a:lumMod val="50000"/>
                  </a:schemeClr>
                </a:solidFill>
                <a:latin typeface="Cambria" panose="02040503050406030204" pitchFamily="18" charset="0"/>
                <a:ea typeface="Cambria" panose="02040503050406030204" pitchFamily="18" charset="0"/>
              </a:rPr>
              <a:t>Chapter XII-  Assessment</a:t>
            </a:r>
          </a:p>
        </p:txBody>
      </p:sp>
      <p:graphicFrame>
        <p:nvGraphicFramePr>
          <p:cNvPr id="7" name="Table 6">
            <a:extLst>
              <a:ext uri="{FF2B5EF4-FFF2-40B4-BE49-F238E27FC236}">
                <a16:creationId xmlns:a16="http://schemas.microsoft.com/office/drawing/2014/main" id="{C2CB923C-9CD7-2445-4BE8-D6CF687E15AB}"/>
              </a:ext>
            </a:extLst>
          </p:cNvPr>
          <p:cNvGraphicFramePr>
            <a:graphicFrameLocks noGrp="1"/>
          </p:cNvGraphicFramePr>
          <p:nvPr>
            <p:extLst>
              <p:ext uri="{D42A27DB-BD31-4B8C-83A1-F6EECF244321}">
                <p14:modId xmlns:p14="http://schemas.microsoft.com/office/powerpoint/2010/main" val="655007290"/>
              </p:ext>
            </p:extLst>
          </p:nvPr>
        </p:nvGraphicFramePr>
        <p:xfrm>
          <a:off x="254001" y="1825624"/>
          <a:ext cx="11099800" cy="4697095"/>
        </p:xfrm>
        <a:graphic>
          <a:graphicData uri="http://schemas.openxmlformats.org/drawingml/2006/table">
            <a:tbl>
              <a:tblPr/>
              <a:tblGrid>
                <a:gridCol w="1527293">
                  <a:extLst>
                    <a:ext uri="{9D8B030D-6E8A-4147-A177-3AD203B41FA5}">
                      <a16:colId xmlns:a16="http://schemas.microsoft.com/office/drawing/2014/main" val="80810681"/>
                    </a:ext>
                  </a:extLst>
                </a:gridCol>
                <a:gridCol w="2986636">
                  <a:extLst>
                    <a:ext uri="{9D8B030D-6E8A-4147-A177-3AD203B41FA5}">
                      <a16:colId xmlns:a16="http://schemas.microsoft.com/office/drawing/2014/main" val="2955866357"/>
                    </a:ext>
                  </a:extLst>
                </a:gridCol>
                <a:gridCol w="6585871">
                  <a:extLst>
                    <a:ext uri="{9D8B030D-6E8A-4147-A177-3AD203B41FA5}">
                      <a16:colId xmlns:a16="http://schemas.microsoft.com/office/drawing/2014/main" val="3356415481"/>
                    </a:ext>
                  </a:extLst>
                </a:gridCol>
              </a:tblGrid>
              <a:tr h="397722">
                <a:tc>
                  <a:txBody>
                    <a:bodyPr/>
                    <a:lstStyle/>
                    <a:p>
                      <a:pPr algn="just">
                        <a:buNone/>
                      </a:pPr>
                      <a:r>
                        <a:rPr lang="en-IN" sz="2000" b="1" dirty="0">
                          <a:solidFill>
                            <a:schemeClr val="bg1"/>
                          </a:solidFill>
                          <a:effectLst/>
                          <a:latin typeface="Cambria" panose="02040503050406030204" pitchFamily="18" charset="0"/>
                          <a:ea typeface="Cambria" panose="02040503050406030204" pitchFamily="18" charset="0"/>
                        </a:rPr>
                        <a:t>Section</a:t>
                      </a:r>
                      <a:endParaRPr lang="en-IN" sz="2000" dirty="0">
                        <a:solidFill>
                          <a:schemeClr val="bg1"/>
                        </a:solidFill>
                        <a:effectLst/>
                        <a:latin typeface="Cambria" panose="02040503050406030204" pitchFamily="18" charset="0"/>
                        <a:ea typeface="Cambria" panose="02040503050406030204" pitchFamily="18" charset="0"/>
                      </a:endParaRP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solidFill>
                      <a:schemeClr val="accent1">
                        <a:lumMod val="75000"/>
                      </a:schemeClr>
                    </a:solidFill>
                  </a:tcPr>
                </a:tc>
                <a:tc>
                  <a:txBody>
                    <a:bodyPr/>
                    <a:lstStyle/>
                    <a:p>
                      <a:pPr algn="just">
                        <a:buNone/>
                      </a:pPr>
                      <a:r>
                        <a:rPr lang="en-IN" sz="2000" b="1" dirty="0">
                          <a:solidFill>
                            <a:schemeClr val="bg1"/>
                          </a:solidFill>
                          <a:effectLst/>
                          <a:latin typeface="Cambria" panose="02040503050406030204" pitchFamily="18" charset="0"/>
                          <a:ea typeface="Cambria" panose="02040503050406030204" pitchFamily="18" charset="0"/>
                        </a:rPr>
                        <a:t>Provision</a:t>
                      </a:r>
                      <a:endParaRPr lang="en-IN" sz="2000" dirty="0">
                        <a:solidFill>
                          <a:schemeClr val="bg1"/>
                        </a:solidFill>
                        <a:effectLst/>
                        <a:latin typeface="Cambria" panose="02040503050406030204" pitchFamily="18" charset="0"/>
                        <a:ea typeface="Cambria" panose="02040503050406030204" pitchFamily="18" charset="0"/>
                      </a:endParaRP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solidFill>
                      <a:schemeClr val="accent1">
                        <a:lumMod val="75000"/>
                      </a:schemeClr>
                    </a:solidFill>
                  </a:tcPr>
                </a:tc>
                <a:tc>
                  <a:txBody>
                    <a:bodyPr/>
                    <a:lstStyle/>
                    <a:p>
                      <a:pPr algn="just">
                        <a:buNone/>
                      </a:pPr>
                      <a:r>
                        <a:rPr lang="en-IN" sz="2000" b="1" dirty="0">
                          <a:solidFill>
                            <a:schemeClr val="bg1"/>
                          </a:solidFill>
                          <a:effectLst/>
                          <a:latin typeface="Cambria" panose="02040503050406030204" pitchFamily="18" charset="0"/>
                          <a:ea typeface="Cambria" panose="02040503050406030204" pitchFamily="18" charset="0"/>
                        </a:rPr>
                        <a:t>Key Statutory details</a:t>
                      </a:r>
                      <a:endParaRPr lang="en-IN" sz="2000" dirty="0">
                        <a:solidFill>
                          <a:schemeClr val="bg1"/>
                        </a:solidFill>
                        <a:effectLst/>
                        <a:latin typeface="Cambria" panose="02040503050406030204" pitchFamily="18" charset="0"/>
                        <a:ea typeface="Cambria" panose="02040503050406030204" pitchFamily="18" charset="0"/>
                      </a:endParaRP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668187138"/>
                  </a:ext>
                </a:extLst>
              </a:tr>
              <a:tr h="527993">
                <a:tc>
                  <a:txBody>
                    <a:bodyPr/>
                    <a:lstStyle/>
                    <a:p>
                      <a:pPr algn="just">
                        <a:buNone/>
                      </a:pPr>
                      <a:r>
                        <a:rPr lang="en-IN" sz="2000" b="1" dirty="0">
                          <a:effectLst/>
                          <a:latin typeface="Cambria" panose="02040503050406030204" pitchFamily="18" charset="0"/>
                          <a:ea typeface="Cambria" panose="02040503050406030204" pitchFamily="18" charset="0"/>
                        </a:rPr>
                        <a:t>Section 59</a:t>
                      </a:r>
                      <a:endParaRPr lang="en-IN" sz="2000" dirty="0">
                        <a:effectLst/>
                        <a:latin typeface="Cambria" panose="02040503050406030204" pitchFamily="18" charset="0"/>
                        <a:ea typeface="Cambria" panose="02040503050406030204" pitchFamily="18" charset="0"/>
                      </a:endParaRP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a:buNone/>
                      </a:pPr>
                      <a:r>
                        <a:rPr lang="en-IN" sz="2000" b="1" dirty="0">
                          <a:effectLst/>
                          <a:latin typeface="Cambria" panose="02040503050406030204" pitchFamily="18" charset="0"/>
                          <a:ea typeface="Cambria" panose="02040503050406030204" pitchFamily="18" charset="0"/>
                        </a:rPr>
                        <a:t>Self-assessment</a:t>
                      </a:r>
                      <a:endParaRPr lang="en-IN" sz="2000" dirty="0">
                        <a:effectLst/>
                        <a:latin typeface="Cambria" panose="02040503050406030204" pitchFamily="18" charset="0"/>
                        <a:ea typeface="Cambria" panose="02040503050406030204" pitchFamily="18" charset="0"/>
                      </a:endParaRP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a:buNone/>
                      </a:pPr>
                      <a:r>
                        <a:rPr lang="en-US" sz="2000" dirty="0">
                          <a:effectLst/>
                          <a:latin typeface="Cambria" panose="02040503050406030204" pitchFamily="18" charset="0"/>
                          <a:ea typeface="Cambria" panose="02040503050406030204" pitchFamily="18" charset="0"/>
                        </a:rPr>
                        <a:t>Taxpayer calculates and pays tax independently.</a:t>
                      </a: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extLst>
                  <a:ext uri="{0D108BD9-81ED-4DB2-BD59-A6C34878D82A}">
                    <a16:rowId xmlns:a16="http://schemas.microsoft.com/office/drawing/2014/main" val="4258113078"/>
                  </a:ext>
                </a:extLst>
              </a:tr>
              <a:tr h="754276">
                <a:tc>
                  <a:txBody>
                    <a:bodyPr/>
                    <a:lstStyle/>
                    <a:p>
                      <a:pPr algn="just">
                        <a:buNone/>
                      </a:pPr>
                      <a:r>
                        <a:rPr lang="en-IN" sz="2000" b="1" dirty="0">
                          <a:effectLst/>
                          <a:latin typeface="Cambria" panose="02040503050406030204" pitchFamily="18" charset="0"/>
                          <a:ea typeface="Cambria" panose="02040503050406030204" pitchFamily="18" charset="0"/>
                        </a:rPr>
                        <a:t>Section 60</a:t>
                      </a:r>
                      <a:endParaRPr lang="en-IN" sz="2000" dirty="0">
                        <a:effectLst/>
                        <a:latin typeface="Cambria" panose="02040503050406030204" pitchFamily="18" charset="0"/>
                        <a:ea typeface="Cambria" panose="02040503050406030204" pitchFamily="18" charset="0"/>
                      </a:endParaRP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a:buNone/>
                      </a:pPr>
                      <a:r>
                        <a:rPr lang="en-IN" sz="2000" b="1" dirty="0">
                          <a:effectLst/>
                          <a:latin typeface="Cambria" panose="02040503050406030204" pitchFamily="18" charset="0"/>
                          <a:ea typeface="Cambria" panose="02040503050406030204" pitchFamily="18" charset="0"/>
                        </a:rPr>
                        <a:t>Provisional Assessment</a:t>
                      </a:r>
                      <a:endParaRPr lang="en-IN" sz="2000" dirty="0">
                        <a:effectLst/>
                        <a:latin typeface="Cambria" panose="02040503050406030204" pitchFamily="18" charset="0"/>
                        <a:ea typeface="Cambria" panose="02040503050406030204" pitchFamily="18" charset="0"/>
                      </a:endParaRP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a:buNone/>
                      </a:pPr>
                      <a:r>
                        <a:rPr lang="en-US" sz="2000" dirty="0">
                          <a:effectLst/>
                          <a:latin typeface="Cambria" panose="02040503050406030204" pitchFamily="18" charset="0"/>
                          <a:ea typeface="Cambria" panose="02040503050406030204" pitchFamily="18" charset="0"/>
                        </a:rPr>
                        <a:t>Officer allows payment on a provisional basis if value or rate cannot be determined.</a:t>
                      </a: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extLst>
                  <a:ext uri="{0D108BD9-81ED-4DB2-BD59-A6C34878D82A}">
                    <a16:rowId xmlns:a16="http://schemas.microsoft.com/office/drawing/2014/main" val="1008395100"/>
                  </a:ext>
                </a:extLst>
              </a:tr>
              <a:tr h="754276">
                <a:tc>
                  <a:txBody>
                    <a:bodyPr/>
                    <a:lstStyle/>
                    <a:p>
                      <a:pPr algn="just">
                        <a:buNone/>
                      </a:pPr>
                      <a:r>
                        <a:rPr lang="en-IN" sz="2000" b="1" dirty="0">
                          <a:effectLst/>
                          <a:latin typeface="Cambria" panose="02040503050406030204" pitchFamily="18" charset="0"/>
                          <a:ea typeface="Cambria" panose="02040503050406030204" pitchFamily="18" charset="0"/>
                        </a:rPr>
                        <a:t>Section 61</a:t>
                      </a:r>
                      <a:endParaRPr lang="en-IN" sz="2000" dirty="0">
                        <a:effectLst/>
                        <a:latin typeface="Cambria" panose="02040503050406030204" pitchFamily="18" charset="0"/>
                        <a:ea typeface="Cambria" panose="02040503050406030204" pitchFamily="18" charset="0"/>
                      </a:endParaRP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a:buNone/>
                      </a:pPr>
                      <a:r>
                        <a:rPr lang="en-IN" sz="2000" b="1" dirty="0">
                          <a:effectLst/>
                          <a:latin typeface="Cambria" panose="02040503050406030204" pitchFamily="18" charset="0"/>
                          <a:ea typeface="Cambria" panose="02040503050406030204" pitchFamily="18" charset="0"/>
                        </a:rPr>
                        <a:t>Scrutiny of Returns</a:t>
                      </a:r>
                      <a:endParaRPr lang="en-IN" sz="2000" dirty="0">
                        <a:effectLst/>
                        <a:latin typeface="Cambria" panose="02040503050406030204" pitchFamily="18" charset="0"/>
                        <a:ea typeface="Cambria" panose="02040503050406030204" pitchFamily="18" charset="0"/>
                      </a:endParaRP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a:buNone/>
                      </a:pPr>
                      <a:r>
                        <a:rPr lang="en-US" sz="2000" dirty="0">
                          <a:effectLst/>
                          <a:latin typeface="Cambria" panose="02040503050406030204" pitchFamily="18" charset="0"/>
                          <a:ea typeface="Cambria" panose="02040503050406030204" pitchFamily="18" charset="0"/>
                        </a:rPr>
                        <a:t>Officer verifies return correctness and seeks explanations for discrepancies.</a:t>
                      </a: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extLst>
                  <a:ext uri="{0D108BD9-81ED-4DB2-BD59-A6C34878D82A}">
                    <a16:rowId xmlns:a16="http://schemas.microsoft.com/office/drawing/2014/main" val="2262710428"/>
                  </a:ext>
                </a:extLst>
              </a:tr>
              <a:tr h="754276">
                <a:tc>
                  <a:txBody>
                    <a:bodyPr/>
                    <a:lstStyle/>
                    <a:p>
                      <a:pPr algn="just">
                        <a:buNone/>
                      </a:pPr>
                      <a:r>
                        <a:rPr lang="en-IN" sz="2000" b="1" dirty="0">
                          <a:effectLst/>
                          <a:latin typeface="Cambria" panose="02040503050406030204" pitchFamily="18" charset="0"/>
                          <a:ea typeface="Cambria" panose="02040503050406030204" pitchFamily="18" charset="0"/>
                        </a:rPr>
                        <a:t>Section 62</a:t>
                      </a:r>
                      <a:endParaRPr lang="en-IN" sz="2000" dirty="0">
                        <a:effectLst/>
                        <a:latin typeface="Cambria" panose="02040503050406030204" pitchFamily="18" charset="0"/>
                        <a:ea typeface="Cambria" panose="02040503050406030204" pitchFamily="18" charset="0"/>
                      </a:endParaRP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a:buNone/>
                      </a:pPr>
                      <a:r>
                        <a:rPr lang="en-IN" sz="2000" b="1">
                          <a:effectLst/>
                          <a:latin typeface="Cambria" panose="02040503050406030204" pitchFamily="18" charset="0"/>
                          <a:ea typeface="Cambria" panose="02040503050406030204" pitchFamily="18" charset="0"/>
                        </a:rPr>
                        <a:t>Non-filers Assessment</a:t>
                      </a:r>
                      <a:endParaRPr lang="en-IN" sz="2000">
                        <a:effectLst/>
                        <a:latin typeface="Cambria" panose="02040503050406030204" pitchFamily="18" charset="0"/>
                        <a:ea typeface="Cambria" panose="02040503050406030204" pitchFamily="18" charset="0"/>
                      </a:endParaRP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a:buNone/>
                      </a:pPr>
                      <a:r>
                        <a:rPr lang="en-US" sz="2000" dirty="0">
                          <a:effectLst/>
                          <a:latin typeface="Cambria" panose="02040503050406030204" pitchFamily="18" charset="0"/>
                          <a:ea typeface="Cambria" panose="02040503050406030204" pitchFamily="18" charset="0"/>
                        </a:rPr>
                        <a:t>Officer proceed on Best judgment assessment against registered persons failing to file returns.</a:t>
                      </a: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extLst>
                  <a:ext uri="{0D108BD9-81ED-4DB2-BD59-A6C34878D82A}">
                    <a16:rowId xmlns:a16="http://schemas.microsoft.com/office/drawing/2014/main" val="2459150903"/>
                  </a:ext>
                </a:extLst>
              </a:tr>
              <a:tr h="754276">
                <a:tc>
                  <a:txBody>
                    <a:bodyPr/>
                    <a:lstStyle/>
                    <a:p>
                      <a:pPr algn="just">
                        <a:buNone/>
                      </a:pPr>
                      <a:r>
                        <a:rPr lang="en-IN" sz="2000" b="1" dirty="0">
                          <a:effectLst/>
                          <a:latin typeface="Cambria" panose="02040503050406030204" pitchFamily="18" charset="0"/>
                          <a:ea typeface="Cambria" panose="02040503050406030204" pitchFamily="18" charset="0"/>
                        </a:rPr>
                        <a:t>Section 63</a:t>
                      </a:r>
                      <a:endParaRPr lang="en-IN" sz="2000" dirty="0">
                        <a:effectLst/>
                        <a:latin typeface="Cambria" panose="02040503050406030204" pitchFamily="18" charset="0"/>
                        <a:ea typeface="Cambria" panose="02040503050406030204" pitchFamily="18" charset="0"/>
                      </a:endParaRP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a:buNone/>
                      </a:pPr>
                      <a:r>
                        <a:rPr lang="en-IN" sz="2000" b="1">
                          <a:effectLst/>
                          <a:latin typeface="Cambria" panose="02040503050406030204" pitchFamily="18" charset="0"/>
                          <a:ea typeface="Cambria" panose="02040503050406030204" pitchFamily="18" charset="0"/>
                        </a:rPr>
                        <a:t>Unregistered Persons</a:t>
                      </a:r>
                      <a:endParaRPr lang="en-IN" sz="2000">
                        <a:effectLst/>
                        <a:latin typeface="Cambria" panose="02040503050406030204" pitchFamily="18" charset="0"/>
                        <a:ea typeface="Cambria" panose="02040503050406030204" pitchFamily="18" charset="0"/>
                      </a:endParaRP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a:buNone/>
                      </a:pPr>
                      <a:r>
                        <a:rPr lang="en-US" sz="2000" dirty="0">
                          <a:effectLst/>
                          <a:latin typeface="Cambria" panose="02040503050406030204" pitchFamily="18" charset="0"/>
                          <a:ea typeface="Cambria" panose="02040503050406030204" pitchFamily="18" charset="0"/>
                        </a:rPr>
                        <a:t>Best judgment assessment for those who failed to register as required.</a:t>
                      </a: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extLst>
                  <a:ext uri="{0D108BD9-81ED-4DB2-BD59-A6C34878D82A}">
                    <a16:rowId xmlns:a16="http://schemas.microsoft.com/office/drawing/2014/main" val="618144268"/>
                  </a:ext>
                </a:extLst>
              </a:tr>
              <a:tr h="754276">
                <a:tc>
                  <a:txBody>
                    <a:bodyPr/>
                    <a:lstStyle/>
                    <a:p>
                      <a:pPr algn="just">
                        <a:buNone/>
                      </a:pPr>
                      <a:r>
                        <a:rPr lang="en-IN" sz="2000" b="1" dirty="0">
                          <a:effectLst/>
                          <a:latin typeface="Cambria" panose="02040503050406030204" pitchFamily="18" charset="0"/>
                          <a:ea typeface="Cambria" panose="02040503050406030204" pitchFamily="18" charset="0"/>
                        </a:rPr>
                        <a:t>Section 64</a:t>
                      </a:r>
                      <a:endParaRPr lang="en-IN" sz="2000" dirty="0">
                        <a:effectLst/>
                        <a:latin typeface="Cambria" panose="02040503050406030204" pitchFamily="18" charset="0"/>
                        <a:ea typeface="Cambria" panose="02040503050406030204" pitchFamily="18" charset="0"/>
                      </a:endParaRP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a:buNone/>
                      </a:pPr>
                      <a:r>
                        <a:rPr lang="en-IN" sz="2000" b="1">
                          <a:effectLst/>
                          <a:latin typeface="Cambria" panose="02040503050406030204" pitchFamily="18" charset="0"/>
                          <a:ea typeface="Cambria" panose="02040503050406030204" pitchFamily="18" charset="0"/>
                        </a:rPr>
                        <a:t>Summary Assessment</a:t>
                      </a:r>
                      <a:endParaRPr lang="en-IN" sz="2000">
                        <a:effectLst/>
                        <a:latin typeface="Cambria" panose="02040503050406030204" pitchFamily="18" charset="0"/>
                        <a:ea typeface="Cambria" panose="02040503050406030204" pitchFamily="18" charset="0"/>
                      </a:endParaRP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tc>
                  <a:txBody>
                    <a:bodyPr/>
                    <a:lstStyle/>
                    <a:p>
                      <a:pPr algn="just">
                        <a:buNone/>
                      </a:pPr>
                      <a:r>
                        <a:rPr lang="en-US" sz="2000" dirty="0">
                          <a:effectLst/>
                          <a:latin typeface="Cambria" panose="02040503050406030204" pitchFamily="18" charset="0"/>
                          <a:ea typeface="Cambria" panose="02040503050406030204" pitchFamily="18" charset="0"/>
                        </a:rPr>
                        <a:t>Assessment in special cases where delay could harm revenue interests.</a:t>
                      </a:r>
                    </a:p>
                  </a:txBody>
                  <a:tcPr marL="71333" marR="71333" marT="35667" marB="35667" anchor="ctr">
                    <a:lnL w="12700" cap="flat" cmpd="sng" algn="ctr">
                      <a:solidFill>
                        <a:schemeClr val="tx1">
                          <a:lumMod val="95000"/>
                          <a:lumOff val="5000"/>
                        </a:schemeClr>
                      </a:solidFill>
                      <a:prstDash val="solid"/>
                      <a:round/>
                      <a:headEnd type="none" w="med" len="med"/>
                      <a:tailEnd type="none" w="med" len="med"/>
                    </a:lnL>
                    <a:lnR w="12700" cap="flat" cmpd="sng" algn="ctr">
                      <a:solidFill>
                        <a:schemeClr val="tx1">
                          <a:lumMod val="95000"/>
                          <a:lumOff val="5000"/>
                        </a:schemeClr>
                      </a:solidFill>
                      <a:prstDash val="solid"/>
                      <a:round/>
                      <a:headEnd type="none" w="med" len="med"/>
                      <a:tailEnd type="none" w="med" len="med"/>
                    </a:lnR>
                    <a:lnT w="12700" cap="flat" cmpd="sng" algn="ctr">
                      <a:solidFill>
                        <a:schemeClr val="tx1">
                          <a:lumMod val="95000"/>
                          <a:lumOff val="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extLst>
                  <a:ext uri="{0D108BD9-81ED-4DB2-BD59-A6C34878D82A}">
                    <a16:rowId xmlns:a16="http://schemas.microsoft.com/office/drawing/2014/main" val="3556150906"/>
                  </a:ext>
                </a:extLst>
              </a:tr>
            </a:tbl>
          </a:graphicData>
        </a:graphic>
      </p:graphicFrame>
    </p:spTree>
    <p:extLst>
      <p:ext uri="{BB962C8B-B14F-4D97-AF65-F5344CB8AC3E}">
        <p14:creationId xmlns:p14="http://schemas.microsoft.com/office/powerpoint/2010/main" val="2812292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B9BB07F-39AF-B162-31B6-AFADDAAD2565}"/>
              </a:ext>
            </a:extLst>
          </p:cNvPr>
          <p:cNvSpPr>
            <a:spLocks noGrp="1"/>
          </p:cNvSpPr>
          <p:nvPr>
            <p:ph type="body" sz="quarter" idx="14"/>
          </p:nvPr>
        </p:nvSpPr>
        <p:spPr>
          <a:xfrm>
            <a:off x="327024" y="150813"/>
            <a:ext cx="10046335" cy="585787"/>
          </a:xfrm>
        </p:spPr>
        <p:txBody>
          <a:bodyPr/>
          <a:lstStyle/>
          <a:p>
            <a:r>
              <a:rPr lang="en-IN" sz="3200" dirty="0"/>
              <a:t>Statutory Provisions</a:t>
            </a:r>
          </a:p>
          <a:p>
            <a:endParaRPr lang="en-US" sz="3200" dirty="0"/>
          </a:p>
        </p:txBody>
      </p:sp>
      <p:sp>
        <p:nvSpPr>
          <p:cNvPr id="3" name="Text Placeholder 2">
            <a:extLst>
              <a:ext uri="{FF2B5EF4-FFF2-40B4-BE49-F238E27FC236}">
                <a16:creationId xmlns:a16="http://schemas.microsoft.com/office/drawing/2014/main" id="{C2388391-98A4-027A-BD70-0F3FB8935791}"/>
              </a:ext>
            </a:extLst>
          </p:cNvPr>
          <p:cNvSpPr>
            <a:spLocks noGrp="1"/>
          </p:cNvSpPr>
          <p:nvPr>
            <p:ph type="body" sz="quarter" idx="15"/>
          </p:nvPr>
        </p:nvSpPr>
        <p:spPr/>
        <p:txBody>
          <a:bodyPr vert="horz" lIns="91440" tIns="45720" rIns="91440" bIns="45720" rtlCol="0" anchor="t">
            <a:normAutofit/>
          </a:bodyPr>
          <a:lstStyle/>
          <a:p>
            <a:endParaRPr lang="en-US" sz="1200" dirty="0">
              <a:latin typeface="Calibri"/>
              <a:ea typeface="Calibri"/>
              <a:cs typeface="Calibri"/>
            </a:endParaRPr>
          </a:p>
          <a:p>
            <a:endParaRPr lang="en-US" sz="1200" dirty="0">
              <a:latin typeface="Calibri"/>
              <a:ea typeface="Calibri"/>
              <a:cs typeface="Calibri"/>
            </a:endParaRPr>
          </a:p>
        </p:txBody>
      </p:sp>
      <p:sp>
        <p:nvSpPr>
          <p:cNvPr id="4" name="Slide Number Placeholder 3">
            <a:extLst>
              <a:ext uri="{FF2B5EF4-FFF2-40B4-BE49-F238E27FC236}">
                <a16:creationId xmlns:a16="http://schemas.microsoft.com/office/drawing/2014/main" id="{EBA18778-BC74-11FF-832E-EF5419FE6657}"/>
              </a:ext>
            </a:extLst>
          </p:cNvPr>
          <p:cNvSpPr>
            <a:spLocks noGrp="1"/>
          </p:cNvSpPr>
          <p:nvPr>
            <p:ph type="sldNum" sz="quarter" idx="4"/>
          </p:nvPr>
        </p:nvSpPr>
        <p:spPr/>
        <p:txBody>
          <a:bodyPr/>
          <a:lstStyle/>
          <a:p>
            <a:fld id="{C37E4FB1-AD43-40BE-A2D5-51E31E25039B}" type="slidenum">
              <a:rPr lang="en-IN" smtClean="0"/>
              <a:pPr/>
              <a:t>4</a:t>
            </a:fld>
            <a:endParaRPr lang="en-IN"/>
          </a:p>
        </p:txBody>
      </p:sp>
      <p:sp>
        <p:nvSpPr>
          <p:cNvPr id="6" name="Rectangle: Rounded Corners 5">
            <a:extLst>
              <a:ext uri="{FF2B5EF4-FFF2-40B4-BE49-F238E27FC236}">
                <a16:creationId xmlns:a16="http://schemas.microsoft.com/office/drawing/2014/main" id="{2B0FD8B4-51B6-9952-5CCC-51705EA4AD87}"/>
              </a:ext>
            </a:extLst>
          </p:cNvPr>
          <p:cNvSpPr/>
          <p:nvPr/>
        </p:nvSpPr>
        <p:spPr>
          <a:xfrm>
            <a:off x="2076912" y="1217631"/>
            <a:ext cx="6538394" cy="2048103"/>
          </a:xfrm>
          <a:prstGeom prst="roundRect">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defRPr/>
            </a:pPr>
            <a:r>
              <a:rPr kumimoji="0" lang="en-US" sz="2200" b="1" i="0" u="none" strike="noStrike" kern="1200" cap="none" spc="0" normalizeH="0" baseline="0" noProof="0" dirty="0">
                <a:ln>
                  <a:noFill/>
                </a:ln>
                <a:solidFill>
                  <a:srgbClr val="FFC000"/>
                </a:solidFill>
                <a:effectLst/>
                <a:uLnTx/>
                <a:uFillTx/>
                <a:latin typeface="Cambria"/>
                <a:ea typeface="Cambria"/>
              </a:rPr>
              <a:t>Section 71</a:t>
            </a:r>
            <a:r>
              <a:rPr kumimoji="0" lang="en-US" sz="2200" b="0" i="0" u="none" strike="noStrike" kern="1200" cap="none" spc="0" normalizeH="0" baseline="0" noProof="0" dirty="0">
                <a:ln>
                  <a:noFill/>
                </a:ln>
                <a:solidFill>
                  <a:prstClr val="white"/>
                </a:solidFill>
                <a:effectLst/>
                <a:uLnTx/>
                <a:uFillTx/>
                <a:latin typeface="Cambria"/>
                <a:ea typeface="Cambria"/>
              </a:rPr>
              <a:t> </a:t>
            </a:r>
            <a:endParaRPr lang="en-US" dirty="0">
              <a:solidFill>
                <a:prstClr val="white"/>
              </a:solidFill>
              <a:latin typeface="Calibri" panose="020F0502020204030204"/>
              <a:ea typeface="Calibri" panose="020F0502020204030204"/>
              <a:cs typeface="Calibri" panose="020F0502020204030204"/>
            </a:endParaRPr>
          </a:p>
          <a:p>
            <a:pPr marL="0" marR="0" lvl="0" indent="0" algn="ctr" defTabSz="914400">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mbria"/>
                <a:ea typeface="Cambria"/>
              </a:rPr>
              <a:t>Access to business premises</a:t>
            </a:r>
            <a:endParaRPr lang="en-US" dirty="0">
              <a:solidFill>
                <a:prstClr val="white"/>
              </a:solidFill>
              <a:ea typeface="Calibri"/>
              <a:cs typeface="Calibri"/>
            </a:endParaRPr>
          </a:p>
          <a:p>
            <a:pPr marL="285750" indent="-285750" algn="just">
              <a:buFont typeface="Arial"/>
              <a:buChar char="•"/>
              <a:defRPr/>
            </a:pPr>
            <a:r>
              <a:rPr lang="en-US" sz="2000" dirty="0">
                <a:solidFill>
                  <a:srgbClr val="FFC000"/>
                </a:solidFill>
                <a:latin typeface="Cambria"/>
                <a:ea typeface="+mn-lt"/>
                <a:cs typeface="+mn-lt"/>
              </a:rPr>
              <a:t>Authorized officers have the right to enter and access any business premises for inspection or verification.</a:t>
            </a:r>
          </a:p>
          <a:p>
            <a:pPr algn="just">
              <a:defRPr/>
            </a:pPr>
            <a:endParaRPr lang="en-US" sz="2200" dirty="0">
              <a:solidFill>
                <a:prstClr val="white"/>
              </a:solidFill>
              <a:latin typeface="Cambria" panose="02040503050406030204" pitchFamily="18" charset="0"/>
              <a:ea typeface="Cambria" panose="02040503050406030204" pitchFamily="18" charset="0"/>
            </a:endParaRPr>
          </a:p>
        </p:txBody>
      </p:sp>
      <p:sp>
        <p:nvSpPr>
          <p:cNvPr id="8" name="Rectangle: Rounded Corners 7">
            <a:extLst>
              <a:ext uri="{FF2B5EF4-FFF2-40B4-BE49-F238E27FC236}">
                <a16:creationId xmlns:a16="http://schemas.microsoft.com/office/drawing/2014/main" id="{B546FB28-0ECB-6CBD-F0B0-8859681559C4}"/>
              </a:ext>
            </a:extLst>
          </p:cNvPr>
          <p:cNvSpPr/>
          <p:nvPr/>
        </p:nvSpPr>
        <p:spPr>
          <a:xfrm>
            <a:off x="1387288" y="3753701"/>
            <a:ext cx="8126150" cy="1996040"/>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sng" strike="noStrike" kern="1200" cap="none" spc="0" normalizeH="0" baseline="0" noProof="0" dirty="0">
                <a:ln>
                  <a:noFill/>
                </a:ln>
                <a:solidFill>
                  <a:srgbClr val="FFC000"/>
                </a:solidFill>
                <a:effectLst/>
                <a:uLnTx/>
                <a:uFillTx/>
                <a:latin typeface="Cambria"/>
                <a:ea typeface="Cambria"/>
              </a:rPr>
              <a:t>Demands &amp; Recovery – Chapter XV</a:t>
            </a:r>
          </a:p>
          <a:p>
            <a:pPr marL="266700" marR="0" lvl="0" indent="-2667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mbria"/>
                <a:ea typeface="Cambria"/>
              </a:rPr>
              <a:t>Adjudication of taxes – Matters not involving fraud etc. </a:t>
            </a:r>
            <a:r>
              <a:rPr kumimoji="0" lang="en-US" sz="2000" b="0" i="0" u="none" strike="noStrike" kern="1200" cap="none" spc="0" normalizeH="0" baseline="0" noProof="0" dirty="0">
                <a:ln>
                  <a:noFill/>
                </a:ln>
                <a:solidFill>
                  <a:srgbClr val="FFC000"/>
                </a:solidFill>
                <a:effectLst/>
                <a:uLnTx/>
                <a:uFillTx/>
                <a:latin typeface="Cambria"/>
                <a:ea typeface="Cambria"/>
              </a:rPr>
              <a:t>(S. 73)</a:t>
            </a:r>
            <a:endParaRPr lang="en-US" sz="2000" b="0" i="0" u="none" strike="noStrike" kern="1200" cap="none" spc="0" normalizeH="0" baseline="0" noProof="0" dirty="0">
              <a:ln>
                <a:noFill/>
              </a:ln>
              <a:solidFill>
                <a:srgbClr val="FFC000"/>
              </a:solidFill>
              <a:effectLst/>
              <a:uLnTx/>
              <a:uFillTx/>
              <a:latin typeface="Cambria"/>
              <a:ea typeface="Cambria"/>
            </a:endParaRPr>
          </a:p>
          <a:p>
            <a:pPr marL="266700" indent="-266700">
              <a:buFont typeface="Arial" panose="020B0604020202020204" pitchFamily="34" charset="0"/>
              <a:buChar char="•"/>
              <a:defRPr/>
            </a:pPr>
            <a:endParaRPr lang="en-US" sz="2000" dirty="0">
              <a:solidFill>
                <a:srgbClr val="FFC000"/>
              </a:solidFill>
              <a:latin typeface="Cambria"/>
              <a:ea typeface="Cambria"/>
            </a:endParaRPr>
          </a:p>
          <a:p>
            <a:pPr marL="266700" marR="0" lvl="0" indent="-2667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mbria"/>
                <a:ea typeface="Cambria"/>
              </a:rPr>
              <a:t>Adjudication of taxes – Matters involving fraud etc. </a:t>
            </a:r>
            <a:r>
              <a:rPr kumimoji="0" lang="en-US" sz="2000" b="0" i="0" u="none" strike="noStrike" kern="1200" cap="none" spc="0" normalizeH="0" baseline="0" noProof="0" dirty="0">
                <a:ln>
                  <a:noFill/>
                </a:ln>
                <a:solidFill>
                  <a:srgbClr val="FFC000"/>
                </a:solidFill>
                <a:effectLst/>
                <a:uLnTx/>
                <a:uFillTx/>
                <a:latin typeface="Cambria"/>
                <a:ea typeface="Cambria"/>
              </a:rPr>
              <a:t>(S. 74)</a:t>
            </a:r>
          </a:p>
          <a:p>
            <a:pPr marL="266700" lvl="0" indent="-266700">
              <a:buFont typeface="Arial" panose="020B0604020202020204" pitchFamily="34" charset="0"/>
              <a:buChar char="•"/>
              <a:defRPr/>
            </a:pPr>
            <a:r>
              <a:rPr lang="en-US" sz="2000" dirty="0">
                <a:solidFill>
                  <a:prstClr val="white"/>
                </a:solidFill>
                <a:latin typeface="Cambria"/>
                <a:ea typeface="Cambria"/>
              </a:rPr>
              <a:t>Adjudication of taxes - Matters involving  or not involving fraud </a:t>
            </a:r>
            <a:r>
              <a:rPr lang="en-US" sz="2000" dirty="0" err="1">
                <a:solidFill>
                  <a:prstClr val="white"/>
                </a:solidFill>
                <a:latin typeface="Cambria"/>
                <a:ea typeface="Cambria"/>
              </a:rPr>
              <a:t>etc</a:t>
            </a:r>
            <a:r>
              <a:rPr lang="en-US" sz="2000" dirty="0">
                <a:solidFill>
                  <a:prstClr val="white"/>
                </a:solidFill>
                <a:latin typeface="Cambria"/>
                <a:ea typeface="Cambria"/>
              </a:rPr>
              <a:t> from FY 2024-25 </a:t>
            </a:r>
            <a:r>
              <a:rPr lang="en-US" sz="2000" dirty="0">
                <a:solidFill>
                  <a:srgbClr val="FFC000"/>
                </a:solidFill>
                <a:latin typeface="Cambria"/>
                <a:ea typeface="Cambria"/>
              </a:rPr>
              <a:t>(S.74A)</a:t>
            </a:r>
          </a:p>
          <a:p>
            <a:pPr marL="266700" marR="0" lvl="0" indent="-2667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000" dirty="0">
              <a:solidFill>
                <a:srgbClr val="FFC000"/>
              </a:solidFill>
              <a:latin typeface="Cambria"/>
              <a:ea typeface="Cambria"/>
            </a:endParaRPr>
          </a:p>
          <a:p>
            <a:pPr marL="266700" marR="0" lvl="0" indent="-2667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000" b="0" i="0" u="none" strike="noStrike" kern="1200" cap="none" spc="0" normalizeH="0" baseline="0" noProof="0" dirty="0">
              <a:ln>
                <a:noFill/>
              </a:ln>
              <a:solidFill>
                <a:srgbClr val="FFC000"/>
              </a:solidFill>
              <a:effectLst/>
              <a:uLnTx/>
              <a:uFillTx/>
              <a:latin typeface="Cambria"/>
              <a:ea typeface="Cambria"/>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07268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3F8E56A-E5B1-D969-E64C-21329F754090}"/>
              </a:ext>
            </a:extLst>
          </p:cNvPr>
          <p:cNvSpPr>
            <a:spLocks noGrp="1"/>
          </p:cNvSpPr>
          <p:nvPr>
            <p:ph type="body" sz="quarter" idx="14"/>
          </p:nvPr>
        </p:nvSpPr>
        <p:spPr/>
        <p:txBody>
          <a:bodyPr/>
          <a:lstStyle/>
          <a:p>
            <a:r>
              <a:rPr lang="en-GB" sz="3200" dirty="0"/>
              <a:t>Fundamental of Taxation​</a:t>
            </a:r>
            <a:endParaRPr lang="en-IN" sz="3200" dirty="0"/>
          </a:p>
          <a:p>
            <a:endParaRPr lang="en-IN" dirty="0"/>
          </a:p>
        </p:txBody>
      </p:sp>
      <p:sp>
        <p:nvSpPr>
          <p:cNvPr id="3" name="Text Placeholder 2">
            <a:extLst>
              <a:ext uri="{FF2B5EF4-FFF2-40B4-BE49-F238E27FC236}">
                <a16:creationId xmlns:a16="http://schemas.microsoft.com/office/drawing/2014/main" id="{F54EB3E4-B1C1-0CD6-55EE-761FE482DDA5}"/>
              </a:ext>
            </a:extLst>
          </p:cNvPr>
          <p:cNvSpPr>
            <a:spLocks noGrp="1"/>
          </p:cNvSpPr>
          <p:nvPr>
            <p:ph type="body" sz="quarter" idx="15"/>
          </p:nvPr>
        </p:nvSpPr>
        <p:spPr/>
        <p:txBody>
          <a:bodyPr/>
          <a:lstStyle/>
          <a:p>
            <a:pPr fontAlgn="base">
              <a:lnSpc>
                <a:spcPct val="150000"/>
              </a:lnSpc>
              <a:buFont typeface="Wingdings" panose="05000000000000000000" pitchFamily="2" charset="2"/>
              <a:buChar char="Ø"/>
            </a:pPr>
            <a:r>
              <a:rPr lang="en-GB" dirty="0"/>
              <a:t>Levy/Charge – Will define the event upon which the liability gets attracted</a:t>
            </a:r>
            <a:r>
              <a:rPr lang="en-US" dirty="0"/>
              <a:t>​</a:t>
            </a:r>
            <a:endParaRPr lang="en-IN" dirty="0"/>
          </a:p>
          <a:p>
            <a:pPr fontAlgn="base">
              <a:lnSpc>
                <a:spcPct val="150000"/>
              </a:lnSpc>
              <a:buFont typeface="Wingdings" panose="05000000000000000000" pitchFamily="2" charset="2"/>
              <a:buChar char="Ø"/>
            </a:pPr>
            <a:r>
              <a:rPr lang="en-GB" dirty="0"/>
              <a:t>​Assessment – Quantification of the levy being imposed</a:t>
            </a:r>
            <a:r>
              <a:rPr lang="en-US" dirty="0"/>
              <a:t>​</a:t>
            </a:r>
            <a:endParaRPr lang="en-IN" dirty="0"/>
          </a:p>
          <a:p>
            <a:pPr fontAlgn="base">
              <a:lnSpc>
                <a:spcPct val="150000"/>
              </a:lnSpc>
              <a:buFont typeface="Wingdings" panose="05000000000000000000" pitchFamily="2" charset="2"/>
              <a:buChar char="Ø"/>
            </a:pPr>
            <a:r>
              <a:rPr lang="en-GB" dirty="0"/>
              <a:t>Collection – Realisation of the taxes levied. The mechanism by which Government would collect the assessed tax</a:t>
            </a:r>
            <a:r>
              <a:rPr lang="en-US" dirty="0"/>
              <a:t>​</a:t>
            </a:r>
            <a:endParaRPr lang="en-IN" dirty="0"/>
          </a:p>
          <a:p>
            <a:pPr fontAlgn="base">
              <a:lnSpc>
                <a:spcPct val="150000"/>
              </a:lnSpc>
              <a:buFont typeface="Wingdings" panose="05000000000000000000" pitchFamily="2" charset="2"/>
              <a:buChar char="Ø"/>
            </a:pPr>
            <a:r>
              <a:rPr lang="en-US" dirty="0"/>
              <a:t>Section 2(11) of the CGST Act, 2017 provides that “</a:t>
            </a:r>
            <a:r>
              <a:rPr lang="en-US" b="1" dirty="0"/>
              <a:t>Assessment”</a:t>
            </a:r>
          </a:p>
          <a:p>
            <a:pPr marL="358775" indent="0" fontAlgn="base">
              <a:lnSpc>
                <a:spcPct val="150000"/>
              </a:lnSpc>
              <a:buNone/>
            </a:pPr>
            <a:r>
              <a:rPr lang="en-US" i="1" dirty="0"/>
              <a:t>means determination of tax liability under this Act and includes self-assessment, re-assessment, provisional   assessment, summary assessment and best judgment assessment.</a:t>
            </a:r>
            <a:endParaRPr lang="en-IN" dirty="0"/>
          </a:p>
          <a:p>
            <a:endParaRPr lang="en-IN" dirty="0"/>
          </a:p>
        </p:txBody>
      </p:sp>
      <p:sp>
        <p:nvSpPr>
          <p:cNvPr id="4" name="Slide Number Placeholder 3">
            <a:extLst>
              <a:ext uri="{FF2B5EF4-FFF2-40B4-BE49-F238E27FC236}">
                <a16:creationId xmlns:a16="http://schemas.microsoft.com/office/drawing/2014/main" id="{9FB6F9D1-BB32-F864-242C-770C7DD24D88}"/>
              </a:ext>
            </a:extLst>
          </p:cNvPr>
          <p:cNvSpPr>
            <a:spLocks noGrp="1"/>
          </p:cNvSpPr>
          <p:nvPr>
            <p:ph type="sldNum" sz="quarter" idx="4"/>
          </p:nvPr>
        </p:nvSpPr>
        <p:spPr/>
        <p:txBody>
          <a:bodyPr/>
          <a:lstStyle/>
          <a:p>
            <a:fld id="{C37E4FB1-AD43-40BE-A2D5-51E31E25039B}" type="slidenum">
              <a:rPr lang="en-IN" smtClean="0"/>
              <a:pPr/>
              <a:t>40</a:t>
            </a:fld>
            <a:endParaRPr lang="en-IN"/>
          </a:p>
        </p:txBody>
      </p:sp>
    </p:spTree>
    <p:extLst>
      <p:ext uri="{BB962C8B-B14F-4D97-AF65-F5344CB8AC3E}">
        <p14:creationId xmlns:p14="http://schemas.microsoft.com/office/powerpoint/2010/main" val="40874966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894704D-A7B2-9EFA-E017-4BD140E861BC}"/>
              </a:ext>
            </a:extLst>
          </p:cNvPr>
          <p:cNvSpPr>
            <a:spLocks noGrp="1"/>
          </p:cNvSpPr>
          <p:nvPr>
            <p:ph type="body" sz="quarter" idx="14"/>
          </p:nvPr>
        </p:nvSpPr>
        <p:spPr/>
        <p:txBody>
          <a:bodyPr/>
          <a:lstStyle/>
          <a:p>
            <a:r>
              <a:rPr lang="en-US" sz="3200" dirty="0"/>
              <a:t>Self Assessment </a:t>
            </a:r>
            <a:endParaRPr lang="en-IN" sz="3200" dirty="0"/>
          </a:p>
          <a:p>
            <a:endParaRPr lang="en-IN" dirty="0"/>
          </a:p>
        </p:txBody>
      </p:sp>
      <p:sp>
        <p:nvSpPr>
          <p:cNvPr id="3" name="Text Placeholder 2">
            <a:extLst>
              <a:ext uri="{FF2B5EF4-FFF2-40B4-BE49-F238E27FC236}">
                <a16:creationId xmlns:a16="http://schemas.microsoft.com/office/drawing/2014/main" id="{B2CCB564-835F-C620-412B-B53319DD343E}"/>
              </a:ext>
            </a:extLst>
          </p:cNvPr>
          <p:cNvSpPr>
            <a:spLocks noGrp="1"/>
          </p:cNvSpPr>
          <p:nvPr>
            <p:ph type="body" sz="quarter" idx="15"/>
          </p:nvPr>
        </p:nvSpPr>
        <p:spPr/>
        <p:txBody>
          <a:bodyPr>
            <a:noAutofit/>
          </a:bodyPr>
          <a:lstStyle/>
          <a:p>
            <a:pPr>
              <a:lnSpc>
                <a:spcPct val="150000"/>
              </a:lnSpc>
              <a:buFont typeface="Wingdings" panose="05000000000000000000" pitchFamily="2" charset="2"/>
              <a:buChar char="Ø"/>
            </a:pPr>
            <a:r>
              <a:rPr lang="en-US" dirty="0"/>
              <a:t>Section 59 - “</a:t>
            </a:r>
            <a:r>
              <a:rPr lang="en-US" b="1" i="1" dirty="0"/>
              <a:t>every registered taxable person</a:t>
            </a:r>
            <a:r>
              <a:rPr lang="en-US" i="1" dirty="0"/>
              <a:t> </a:t>
            </a:r>
            <a:r>
              <a:rPr lang="en-US" b="1" i="1" dirty="0"/>
              <a:t>shall self-assess</a:t>
            </a:r>
            <a:r>
              <a:rPr lang="en-US" i="1" dirty="0"/>
              <a:t> the taxes payable under this Act and </a:t>
            </a:r>
            <a:r>
              <a:rPr lang="en-US" b="1" i="1" dirty="0"/>
              <a:t>furnish a return for each tax period as specified under Section 39</a:t>
            </a:r>
            <a:r>
              <a:rPr lang="en-US" i="1" dirty="0"/>
              <a:t>”</a:t>
            </a:r>
            <a:r>
              <a:rPr lang="en-US" dirty="0"/>
              <a:t>.</a:t>
            </a:r>
            <a:endParaRPr lang="en-IN" dirty="0"/>
          </a:p>
          <a:p>
            <a:pPr>
              <a:lnSpc>
                <a:spcPct val="150000"/>
              </a:lnSpc>
              <a:buFont typeface="Wingdings" panose="05000000000000000000" pitchFamily="2" charset="2"/>
              <a:buChar char="Ø"/>
            </a:pPr>
            <a:r>
              <a:rPr lang="en-US" dirty="0"/>
              <a:t>The taxable person himself responsible for assessing and discharging his tax dues – Concept carried forwarded from Pre GST laws.</a:t>
            </a:r>
            <a:endParaRPr lang="en-IN" dirty="0"/>
          </a:p>
          <a:p>
            <a:pPr>
              <a:lnSpc>
                <a:spcPct val="150000"/>
              </a:lnSpc>
              <a:buFont typeface="Wingdings" panose="05000000000000000000" pitchFamily="2" charset="2"/>
              <a:buChar char="Ø"/>
            </a:pPr>
            <a:r>
              <a:rPr lang="en-US" dirty="0"/>
              <a:t>Type of persons required to perform self assessment:</a:t>
            </a:r>
            <a:endParaRPr lang="en-IN" dirty="0"/>
          </a:p>
          <a:p>
            <a:pPr>
              <a:lnSpc>
                <a:spcPct val="150000"/>
              </a:lnSpc>
            </a:pPr>
            <a:r>
              <a:rPr lang="en-US" dirty="0"/>
              <a:t>Regular Taxable person/ composite taxable person</a:t>
            </a:r>
            <a:endParaRPr lang="en-IN" dirty="0"/>
          </a:p>
          <a:p>
            <a:pPr>
              <a:lnSpc>
                <a:spcPct val="150000"/>
              </a:lnSpc>
            </a:pPr>
            <a:r>
              <a:rPr lang="en-US" dirty="0"/>
              <a:t>Casual Taxable person/ Non-resident taxable person</a:t>
            </a:r>
            <a:endParaRPr lang="en-IN" dirty="0"/>
          </a:p>
          <a:p>
            <a:pPr>
              <a:lnSpc>
                <a:spcPct val="150000"/>
              </a:lnSpc>
            </a:pPr>
            <a:r>
              <a:rPr lang="en-US" dirty="0"/>
              <a:t>OIDAR</a:t>
            </a:r>
            <a:endParaRPr lang="en-IN" dirty="0"/>
          </a:p>
          <a:p>
            <a:pPr>
              <a:lnSpc>
                <a:spcPct val="150000"/>
              </a:lnSpc>
            </a:pPr>
            <a:r>
              <a:rPr lang="en-US" dirty="0"/>
              <a:t>TDS</a:t>
            </a:r>
            <a:endParaRPr lang="en-IN" dirty="0"/>
          </a:p>
          <a:p>
            <a:pPr>
              <a:lnSpc>
                <a:spcPct val="150000"/>
              </a:lnSpc>
            </a:pPr>
            <a:r>
              <a:rPr lang="en-US" dirty="0"/>
              <a:t>UIN</a:t>
            </a:r>
            <a:endParaRPr lang="en-IN" dirty="0"/>
          </a:p>
        </p:txBody>
      </p:sp>
      <p:sp>
        <p:nvSpPr>
          <p:cNvPr id="4" name="Slide Number Placeholder 3">
            <a:extLst>
              <a:ext uri="{FF2B5EF4-FFF2-40B4-BE49-F238E27FC236}">
                <a16:creationId xmlns:a16="http://schemas.microsoft.com/office/drawing/2014/main" id="{0BC1B049-B7A5-DCCB-5537-789AD5354A5C}"/>
              </a:ext>
            </a:extLst>
          </p:cNvPr>
          <p:cNvSpPr>
            <a:spLocks noGrp="1"/>
          </p:cNvSpPr>
          <p:nvPr>
            <p:ph type="sldNum" sz="quarter" idx="4"/>
          </p:nvPr>
        </p:nvSpPr>
        <p:spPr/>
        <p:txBody>
          <a:bodyPr/>
          <a:lstStyle/>
          <a:p>
            <a:fld id="{C37E4FB1-AD43-40BE-A2D5-51E31E25039B}" type="slidenum">
              <a:rPr lang="en-IN" smtClean="0"/>
              <a:pPr/>
              <a:t>41</a:t>
            </a:fld>
            <a:endParaRPr lang="en-IN"/>
          </a:p>
        </p:txBody>
      </p:sp>
    </p:spTree>
    <p:extLst>
      <p:ext uri="{BB962C8B-B14F-4D97-AF65-F5344CB8AC3E}">
        <p14:creationId xmlns:p14="http://schemas.microsoft.com/office/powerpoint/2010/main" val="2296002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51A9813-96D9-19D0-0D51-176A789B7F72}"/>
              </a:ext>
            </a:extLst>
          </p:cNvPr>
          <p:cNvSpPr>
            <a:spLocks noGrp="1"/>
          </p:cNvSpPr>
          <p:nvPr>
            <p:ph type="body" sz="quarter" idx="14"/>
          </p:nvPr>
        </p:nvSpPr>
        <p:spPr/>
        <p:txBody>
          <a:bodyPr/>
          <a:lstStyle/>
          <a:p>
            <a:r>
              <a:rPr lang="en-US" sz="3200" dirty="0"/>
              <a:t>Self Assessment </a:t>
            </a:r>
            <a:endParaRPr lang="en-IN" sz="3200" dirty="0"/>
          </a:p>
          <a:p>
            <a:endParaRPr lang="en-IN" dirty="0"/>
          </a:p>
        </p:txBody>
      </p:sp>
      <p:sp>
        <p:nvSpPr>
          <p:cNvPr id="3" name="Text Placeholder 2">
            <a:extLst>
              <a:ext uri="{FF2B5EF4-FFF2-40B4-BE49-F238E27FC236}">
                <a16:creationId xmlns:a16="http://schemas.microsoft.com/office/drawing/2014/main" id="{C7730B45-FA6B-71D9-980E-F3D7A4150425}"/>
              </a:ext>
            </a:extLst>
          </p:cNvPr>
          <p:cNvSpPr>
            <a:spLocks noGrp="1"/>
          </p:cNvSpPr>
          <p:nvPr>
            <p:ph type="body" sz="quarter" idx="15"/>
          </p:nvPr>
        </p:nvSpPr>
        <p:spPr/>
        <p:txBody>
          <a:bodyPr>
            <a:normAutofit/>
          </a:bodyPr>
          <a:lstStyle/>
          <a:p>
            <a:pPr>
              <a:lnSpc>
                <a:spcPct val="150000"/>
              </a:lnSpc>
              <a:buFont typeface="Wingdings" panose="05000000000000000000" pitchFamily="2" charset="2"/>
              <a:buChar char="Ø"/>
            </a:pPr>
            <a:r>
              <a:rPr lang="en-US" b="1" dirty="0"/>
              <a:t>Time limit for Self Assessment</a:t>
            </a:r>
            <a:r>
              <a:rPr lang="en-US" dirty="0"/>
              <a:t> – No time limit u/s 59, however, due date of GST returns would be applicable.</a:t>
            </a:r>
          </a:p>
          <a:p>
            <a:pPr>
              <a:lnSpc>
                <a:spcPct val="150000"/>
              </a:lnSpc>
              <a:buFont typeface="Wingdings" panose="05000000000000000000" pitchFamily="2" charset="2"/>
              <a:buChar char="Ø"/>
            </a:pPr>
            <a:r>
              <a:rPr lang="en-US" b="1" dirty="0"/>
              <a:t>Frequency – Monthly/Quarterly</a:t>
            </a:r>
          </a:p>
          <a:p>
            <a:pPr>
              <a:lnSpc>
                <a:spcPct val="150000"/>
              </a:lnSpc>
              <a:buFont typeface="Wingdings" panose="05000000000000000000" pitchFamily="2" charset="2"/>
              <a:buChar char="Ø"/>
            </a:pPr>
            <a:r>
              <a:rPr lang="en-US" b="1" dirty="0"/>
              <a:t>Whether Re assessment permissible? – </a:t>
            </a:r>
            <a:r>
              <a:rPr lang="en-US" dirty="0"/>
              <a:t>No such concept – can rectify as per Section 39(9) read with  circular 26/17 dated 29/12/2017.</a:t>
            </a:r>
          </a:p>
          <a:p>
            <a:pPr>
              <a:lnSpc>
                <a:spcPct val="150000"/>
              </a:lnSpc>
              <a:buFont typeface="Wingdings" panose="05000000000000000000" pitchFamily="2" charset="2"/>
              <a:buChar char="Ø"/>
            </a:pPr>
            <a:r>
              <a:rPr lang="en-US" dirty="0"/>
              <a:t>CBIC notification 10/2017 CT dated 28</a:t>
            </a:r>
            <a:r>
              <a:rPr lang="en-US" baseline="30000" dirty="0"/>
              <a:t>th</a:t>
            </a:r>
            <a:r>
              <a:rPr lang="en-US" dirty="0"/>
              <a:t> June 2017 has amended rule 61(5) to specify that GSTR-3B </a:t>
            </a:r>
            <a:r>
              <a:rPr lang="en-US" b="1" dirty="0"/>
              <a:t>in lieu</a:t>
            </a:r>
            <a:r>
              <a:rPr lang="en-US" dirty="0"/>
              <a:t> of GSTR-3</a:t>
            </a:r>
          </a:p>
          <a:p>
            <a:pPr>
              <a:lnSpc>
                <a:spcPct val="150000"/>
              </a:lnSpc>
              <a:buFont typeface="Wingdings" panose="05000000000000000000" pitchFamily="2" charset="2"/>
              <a:buChar char="Ø"/>
            </a:pPr>
            <a:r>
              <a:rPr lang="en-IN" dirty="0"/>
              <a:t>Filed GSTR-1 and not filed GSTR-3B? Self-assessment completed?</a:t>
            </a:r>
          </a:p>
          <a:p>
            <a:pPr>
              <a:lnSpc>
                <a:spcPct val="150000"/>
              </a:lnSpc>
              <a:buFont typeface="Wingdings" panose="05000000000000000000" pitchFamily="2" charset="2"/>
              <a:buChar char="Ø"/>
            </a:pPr>
            <a:r>
              <a:rPr lang="en-IN" dirty="0"/>
              <a:t>Payments made through DRC-03 (+ while filing of Annual Return) is Self-assessment?</a:t>
            </a:r>
          </a:p>
          <a:p>
            <a:pPr>
              <a:lnSpc>
                <a:spcPct val="150000"/>
              </a:lnSpc>
              <a:buFont typeface="Wingdings" panose="05000000000000000000" pitchFamily="2" charset="2"/>
              <a:buChar char="Ø"/>
            </a:pPr>
            <a:r>
              <a:rPr lang="en-IN" dirty="0"/>
              <a:t>Unpaid amounts in self-assessment – direct recovery u/s. 75(12) </a:t>
            </a:r>
          </a:p>
          <a:p>
            <a:endParaRPr lang="en-IN" dirty="0"/>
          </a:p>
        </p:txBody>
      </p:sp>
      <p:sp>
        <p:nvSpPr>
          <p:cNvPr id="4" name="Slide Number Placeholder 3">
            <a:extLst>
              <a:ext uri="{FF2B5EF4-FFF2-40B4-BE49-F238E27FC236}">
                <a16:creationId xmlns:a16="http://schemas.microsoft.com/office/drawing/2014/main" id="{9A385A0D-7721-D976-39E9-394C0404ADC9}"/>
              </a:ext>
            </a:extLst>
          </p:cNvPr>
          <p:cNvSpPr>
            <a:spLocks noGrp="1"/>
          </p:cNvSpPr>
          <p:nvPr>
            <p:ph type="sldNum" sz="quarter" idx="4"/>
          </p:nvPr>
        </p:nvSpPr>
        <p:spPr/>
        <p:txBody>
          <a:bodyPr/>
          <a:lstStyle/>
          <a:p>
            <a:fld id="{C37E4FB1-AD43-40BE-A2D5-51E31E25039B}" type="slidenum">
              <a:rPr lang="en-IN" smtClean="0"/>
              <a:pPr/>
              <a:t>42</a:t>
            </a:fld>
            <a:endParaRPr lang="en-IN"/>
          </a:p>
        </p:txBody>
      </p:sp>
    </p:spTree>
    <p:extLst>
      <p:ext uri="{BB962C8B-B14F-4D97-AF65-F5344CB8AC3E}">
        <p14:creationId xmlns:p14="http://schemas.microsoft.com/office/powerpoint/2010/main" val="412292360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27024" y="150813"/>
            <a:ext cx="10143751" cy="673940"/>
          </a:xfrm>
        </p:spPr>
        <p:txBody>
          <a:bodyPr/>
          <a:lstStyle/>
          <a:p>
            <a:pPr algn="ctr"/>
            <a:r>
              <a:rPr lang="en-IN" sz="3200" dirty="0"/>
              <a:t>Scrutiny of returns – Sec 61 of CGST Act, 2017 </a:t>
            </a:r>
          </a:p>
        </p:txBody>
      </p:sp>
      <p:sp>
        <p:nvSpPr>
          <p:cNvPr id="4" name="Slide Number Placeholder 3"/>
          <p:cNvSpPr>
            <a:spLocks noGrp="1"/>
          </p:cNvSpPr>
          <p:nvPr>
            <p:ph type="sldNum" sz="quarter" idx="4"/>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37E4FB1-AD43-40BE-A2D5-51E31E25039B}" type="slidenum">
              <a:rPr kumimoji="0" lang="en-IN" sz="1200" b="0" i="0" u="none" strike="noStrike" kern="1200" cap="none" spc="0" normalizeH="0" baseline="0" noProof="0" smtClean="0">
                <a:ln>
                  <a:noFill/>
                </a:ln>
                <a:solidFill>
                  <a:sysClr val="windowText" lastClr="000000"/>
                </a:solidFill>
                <a:effectLst/>
                <a:uLnTx/>
                <a:uFillTx/>
                <a:latin typeface="Gill Sans MT"/>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a:t>
            </a:fld>
            <a:endParaRPr kumimoji="0" lang="en-IN" sz="1200" b="0" i="0" u="none" strike="noStrike" kern="1200" cap="none" spc="0" normalizeH="0" baseline="0" noProof="0" dirty="0">
              <a:ln>
                <a:noFill/>
              </a:ln>
              <a:solidFill>
                <a:sysClr val="windowText" lastClr="000000"/>
              </a:solidFill>
              <a:effectLst/>
              <a:uLnTx/>
              <a:uFillTx/>
              <a:latin typeface="Gill Sans MT"/>
              <a:ea typeface="+mn-ea"/>
              <a:cs typeface="+mn-cs"/>
            </a:endParaRPr>
          </a:p>
        </p:txBody>
      </p:sp>
      <p:sp>
        <p:nvSpPr>
          <p:cNvPr id="18" name="Rectangle 17">
            <a:extLst>
              <a:ext uri="{FF2B5EF4-FFF2-40B4-BE49-F238E27FC236}">
                <a16:creationId xmlns:a16="http://schemas.microsoft.com/office/drawing/2014/main" id="{CFA714F8-92A5-40CF-AC6A-1B4F67D72934}"/>
              </a:ext>
            </a:extLst>
          </p:cNvPr>
          <p:cNvSpPr/>
          <p:nvPr/>
        </p:nvSpPr>
        <p:spPr>
          <a:xfrm>
            <a:off x="1170500" y="1136893"/>
            <a:ext cx="9300275" cy="727010"/>
          </a:xfrm>
          <a:prstGeom prst="rect">
            <a:avLst/>
          </a:prstGeom>
          <a:noFill/>
          <a:ln w="6350" cap="rnd" cmpd="sng" algn="ctr">
            <a:solidFill>
              <a:schemeClr val="accent1">
                <a:lumMod val="75000"/>
              </a:schemeClr>
            </a:solidFill>
            <a:prstDash val="solid"/>
          </a:ln>
          <a:effectLst/>
        </p:spPr>
        <p:txBody>
          <a:bodyPr lIns="0" rIns="0" rtlCol="0" anchor="ctr"/>
          <a:lstStyle/>
          <a:p>
            <a:pPr marL="53975" marR="0" lvl="1"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Proper Officer </a:t>
            </a:r>
            <a:r>
              <a:rPr kumimoji="0" lang="en-US" sz="2000" b="1"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scrutinizes the returns &amp; related particulars to verify the correctness</a:t>
            </a:r>
            <a:endParaRPr kumimoji="0" lang="en-US" sz="20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endParaRPr>
          </a:p>
        </p:txBody>
      </p:sp>
      <p:sp>
        <p:nvSpPr>
          <p:cNvPr id="20" name="Rectangle 19">
            <a:extLst>
              <a:ext uri="{FF2B5EF4-FFF2-40B4-BE49-F238E27FC236}">
                <a16:creationId xmlns:a16="http://schemas.microsoft.com/office/drawing/2014/main" id="{9B011657-59A0-460F-82E8-D33E1A767B2F}"/>
              </a:ext>
            </a:extLst>
          </p:cNvPr>
          <p:cNvSpPr/>
          <p:nvPr/>
        </p:nvSpPr>
        <p:spPr>
          <a:xfrm>
            <a:off x="2620236" y="2488511"/>
            <a:ext cx="6400800" cy="515890"/>
          </a:xfrm>
          <a:prstGeom prst="rect">
            <a:avLst/>
          </a:prstGeom>
          <a:noFill/>
          <a:ln w="6350" cap="rnd" cmpd="sng" algn="ctr">
            <a:solidFill>
              <a:schemeClr val="accent1">
                <a:lumMod val="75000"/>
              </a:schemeClr>
            </a:solidFill>
            <a:prstDash val="solid"/>
          </a:ln>
          <a:effectLst/>
        </p:spPr>
        <p:txBody>
          <a:bodyPr lIns="0" rIns="0" rtlCol="0" anchor="ctr"/>
          <a:lstStyle/>
          <a:p>
            <a:pPr marL="53975" marR="0" lvl="1"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Inform discrepancies </a:t>
            </a:r>
            <a:r>
              <a:rPr kumimoji="0" lang="en-US" sz="20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in From ASMT-10</a:t>
            </a:r>
          </a:p>
        </p:txBody>
      </p:sp>
      <p:sp>
        <p:nvSpPr>
          <p:cNvPr id="21" name="Rectangle 20">
            <a:extLst>
              <a:ext uri="{FF2B5EF4-FFF2-40B4-BE49-F238E27FC236}">
                <a16:creationId xmlns:a16="http://schemas.microsoft.com/office/drawing/2014/main" id="{5042247D-EABF-487C-9A59-27330951A218}"/>
              </a:ext>
            </a:extLst>
          </p:cNvPr>
          <p:cNvSpPr/>
          <p:nvPr/>
        </p:nvSpPr>
        <p:spPr>
          <a:xfrm>
            <a:off x="2620236" y="3305413"/>
            <a:ext cx="6400800" cy="365125"/>
          </a:xfrm>
          <a:prstGeom prst="rect">
            <a:avLst/>
          </a:prstGeom>
          <a:noFill/>
          <a:ln w="6350" cap="rnd" cmpd="sng" algn="ctr">
            <a:solidFill>
              <a:schemeClr val="accent1">
                <a:lumMod val="75000"/>
              </a:schemeClr>
            </a:solidFill>
            <a:prstDash val="solid"/>
          </a:ln>
          <a:effectLst/>
        </p:spPr>
        <p:txBody>
          <a:bodyPr lIns="0" rIns="0" rtlCol="0" anchor="ctr"/>
          <a:lstStyle/>
          <a:p>
            <a:pPr marL="53975" marR="0" lvl="1"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Seeks explanation</a:t>
            </a:r>
            <a:r>
              <a:rPr kumimoji="0" lang="en-US" sz="20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in ASMT-11 ≤ 30 days</a:t>
            </a:r>
          </a:p>
        </p:txBody>
      </p:sp>
      <p:sp>
        <p:nvSpPr>
          <p:cNvPr id="22" name="Rectangle 21">
            <a:extLst>
              <a:ext uri="{FF2B5EF4-FFF2-40B4-BE49-F238E27FC236}">
                <a16:creationId xmlns:a16="http://schemas.microsoft.com/office/drawing/2014/main" id="{31682AFB-26A1-4744-8834-625D7C4B3BFD}"/>
              </a:ext>
            </a:extLst>
          </p:cNvPr>
          <p:cNvSpPr/>
          <p:nvPr/>
        </p:nvSpPr>
        <p:spPr>
          <a:xfrm>
            <a:off x="990600" y="4307911"/>
            <a:ext cx="4077346" cy="717597"/>
          </a:xfrm>
          <a:prstGeom prst="rect">
            <a:avLst/>
          </a:prstGeom>
          <a:noFill/>
          <a:ln w="6350" cap="rnd" cmpd="sng" algn="ctr">
            <a:solidFill>
              <a:schemeClr val="accent1">
                <a:lumMod val="75000"/>
              </a:schemeClr>
            </a:solidFill>
            <a:prstDash val="solid"/>
          </a:ln>
          <a:effectLst/>
        </p:spPr>
        <p:txBody>
          <a:bodyPr lIns="0" rIns="0" rtlCol="0" anchor="ctr"/>
          <a:lstStyle/>
          <a:p>
            <a:pPr marL="53975" marR="0" lvl="1"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Taxable person offers satisfactory explanation ≤30 days*</a:t>
            </a:r>
          </a:p>
        </p:txBody>
      </p:sp>
      <p:sp>
        <p:nvSpPr>
          <p:cNvPr id="23" name="Rectangle 22">
            <a:extLst>
              <a:ext uri="{FF2B5EF4-FFF2-40B4-BE49-F238E27FC236}">
                <a16:creationId xmlns:a16="http://schemas.microsoft.com/office/drawing/2014/main" id="{745B8A35-99B3-494F-8091-D9CC16B49C6F}"/>
              </a:ext>
            </a:extLst>
          </p:cNvPr>
          <p:cNvSpPr/>
          <p:nvPr/>
        </p:nvSpPr>
        <p:spPr>
          <a:xfrm>
            <a:off x="1316057" y="5443311"/>
            <a:ext cx="2448339" cy="457200"/>
          </a:xfrm>
          <a:prstGeom prst="rect">
            <a:avLst/>
          </a:prstGeom>
          <a:noFill/>
          <a:ln w="22225" cap="rnd" cmpd="sng" algn="ctr">
            <a:solidFill>
              <a:schemeClr val="accent1">
                <a:lumMod val="75000"/>
              </a:schemeClr>
            </a:solidFill>
            <a:prstDash val="solid"/>
          </a:ln>
          <a:effectLst/>
        </p:spPr>
        <p:txBody>
          <a:bodyPr lIns="0" rIns="0" rtlCol="0" anchor="ctr"/>
          <a:lstStyle/>
          <a:p>
            <a:pPr marL="53975" marR="0" lvl="1"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No further action</a:t>
            </a:r>
          </a:p>
        </p:txBody>
      </p:sp>
      <p:sp>
        <p:nvSpPr>
          <p:cNvPr id="24" name="Rectangle 23">
            <a:extLst>
              <a:ext uri="{FF2B5EF4-FFF2-40B4-BE49-F238E27FC236}">
                <a16:creationId xmlns:a16="http://schemas.microsoft.com/office/drawing/2014/main" id="{50CE5FB8-DB3C-4B5E-B7B8-626A56DEA591}"/>
              </a:ext>
            </a:extLst>
          </p:cNvPr>
          <p:cNvSpPr/>
          <p:nvPr/>
        </p:nvSpPr>
        <p:spPr>
          <a:xfrm>
            <a:off x="6326367" y="5643031"/>
            <a:ext cx="4568465" cy="1121981"/>
          </a:xfrm>
          <a:prstGeom prst="rect">
            <a:avLst/>
          </a:prstGeom>
          <a:noFill/>
          <a:ln w="22225" cap="rnd" cmpd="sng" algn="ctr">
            <a:solidFill>
              <a:schemeClr val="accent1">
                <a:lumMod val="75000"/>
              </a:schemeClr>
            </a:solidFill>
            <a:prstDash val="solid"/>
          </a:ln>
          <a:effectLst/>
        </p:spPr>
        <p:txBody>
          <a:bodyPr lIns="0" rIns="0" rtlCol="0" anchor="ctr"/>
          <a:lstStyle/>
          <a:p>
            <a:pPr marL="53975" marR="0" lvl="1"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Proper Officer may </a:t>
            </a:r>
          </a:p>
          <a:p>
            <a:pPr marL="228600" marR="0" lvl="1" indent="-174625"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8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Initiate appropriate action including those u/s 65 or 66 or 67, or </a:t>
            </a:r>
          </a:p>
          <a:p>
            <a:pPr marL="228600" marR="0" lvl="1" indent="-174625"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8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Proceed to determine tax u/s 73 or 74</a:t>
            </a:r>
          </a:p>
        </p:txBody>
      </p:sp>
      <p:cxnSp>
        <p:nvCxnSpPr>
          <p:cNvPr id="26" name="Straight Arrow Connector 25">
            <a:extLst>
              <a:ext uri="{FF2B5EF4-FFF2-40B4-BE49-F238E27FC236}">
                <a16:creationId xmlns:a16="http://schemas.microsoft.com/office/drawing/2014/main" id="{F6BADFC4-EC97-4EB8-B775-D257BB045F9F}"/>
              </a:ext>
            </a:extLst>
          </p:cNvPr>
          <p:cNvCxnSpPr>
            <a:cxnSpLocks/>
            <a:stCxn id="18" idx="2"/>
            <a:endCxn id="20" idx="0"/>
          </p:cNvCxnSpPr>
          <p:nvPr/>
        </p:nvCxnSpPr>
        <p:spPr>
          <a:xfrm flipH="1">
            <a:off x="5820636" y="1863903"/>
            <a:ext cx="2" cy="624608"/>
          </a:xfrm>
          <a:prstGeom prst="straightConnector1">
            <a:avLst/>
          </a:prstGeom>
          <a:noFill/>
          <a:ln w="22225" cap="rnd" cmpd="sng" algn="ctr">
            <a:solidFill>
              <a:schemeClr val="accent1">
                <a:lumMod val="75000"/>
              </a:schemeClr>
            </a:solidFill>
            <a:prstDash val="solid"/>
            <a:tailEnd type="arrow"/>
          </a:ln>
          <a:effectLst/>
        </p:spPr>
      </p:cxnSp>
      <p:cxnSp>
        <p:nvCxnSpPr>
          <p:cNvPr id="27" name="Straight Arrow Connector 26">
            <a:extLst>
              <a:ext uri="{FF2B5EF4-FFF2-40B4-BE49-F238E27FC236}">
                <a16:creationId xmlns:a16="http://schemas.microsoft.com/office/drawing/2014/main" id="{FF3111A0-2BFB-4C84-B3DB-6F915D77B2F8}"/>
              </a:ext>
            </a:extLst>
          </p:cNvPr>
          <p:cNvCxnSpPr>
            <a:cxnSpLocks/>
            <a:stCxn id="20" idx="2"/>
            <a:endCxn id="21" idx="0"/>
          </p:cNvCxnSpPr>
          <p:nvPr/>
        </p:nvCxnSpPr>
        <p:spPr>
          <a:xfrm>
            <a:off x="5820636" y="3004401"/>
            <a:ext cx="0" cy="301012"/>
          </a:xfrm>
          <a:prstGeom prst="straightConnector1">
            <a:avLst/>
          </a:prstGeom>
          <a:noFill/>
          <a:ln w="22225" cap="rnd" cmpd="sng" algn="ctr">
            <a:solidFill>
              <a:schemeClr val="accent1">
                <a:lumMod val="75000"/>
              </a:schemeClr>
            </a:solidFill>
            <a:prstDash val="solid"/>
            <a:tailEnd type="arrow"/>
          </a:ln>
          <a:effectLst/>
        </p:spPr>
      </p:cxnSp>
      <p:cxnSp>
        <p:nvCxnSpPr>
          <p:cNvPr id="28" name="Elbow Connector 26">
            <a:extLst>
              <a:ext uri="{FF2B5EF4-FFF2-40B4-BE49-F238E27FC236}">
                <a16:creationId xmlns:a16="http://schemas.microsoft.com/office/drawing/2014/main" id="{2C1FF431-4F9D-4522-98B5-023D7ECB4402}"/>
              </a:ext>
            </a:extLst>
          </p:cNvPr>
          <p:cNvCxnSpPr>
            <a:cxnSpLocks/>
            <a:stCxn id="21" idx="2"/>
            <a:endCxn id="22" idx="0"/>
          </p:cNvCxnSpPr>
          <p:nvPr/>
        </p:nvCxnSpPr>
        <p:spPr>
          <a:xfrm rot="5400000">
            <a:off x="4106269" y="2593543"/>
            <a:ext cx="637373" cy="2791363"/>
          </a:xfrm>
          <a:prstGeom prst="bentConnector3">
            <a:avLst>
              <a:gd name="adj1" fmla="val 50000"/>
            </a:avLst>
          </a:prstGeom>
          <a:noFill/>
          <a:ln w="22225" cap="rnd" cmpd="sng" algn="ctr">
            <a:solidFill>
              <a:schemeClr val="accent1">
                <a:lumMod val="75000"/>
              </a:schemeClr>
            </a:solidFill>
            <a:prstDash val="solid"/>
            <a:tailEnd type="arrow"/>
          </a:ln>
          <a:effectLst/>
        </p:spPr>
      </p:cxnSp>
      <p:cxnSp>
        <p:nvCxnSpPr>
          <p:cNvPr id="29" name="Elbow Connector 27">
            <a:extLst>
              <a:ext uri="{FF2B5EF4-FFF2-40B4-BE49-F238E27FC236}">
                <a16:creationId xmlns:a16="http://schemas.microsoft.com/office/drawing/2014/main" id="{C76FE47B-573E-4CD9-B08F-318170DDDC23}"/>
              </a:ext>
            </a:extLst>
          </p:cNvPr>
          <p:cNvCxnSpPr>
            <a:cxnSpLocks/>
          </p:cNvCxnSpPr>
          <p:nvPr/>
        </p:nvCxnSpPr>
        <p:spPr>
          <a:xfrm rot="16200000" flipH="1">
            <a:off x="6856820" y="2618856"/>
            <a:ext cx="717596" cy="2789964"/>
          </a:xfrm>
          <a:prstGeom prst="bentConnector3">
            <a:avLst>
              <a:gd name="adj1" fmla="val 50000"/>
            </a:avLst>
          </a:prstGeom>
          <a:noFill/>
          <a:ln w="22225" cap="rnd" cmpd="sng" algn="ctr">
            <a:solidFill>
              <a:schemeClr val="accent1">
                <a:lumMod val="75000"/>
              </a:schemeClr>
            </a:solidFill>
            <a:prstDash val="solid"/>
            <a:tailEnd type="arrow"/>
          </a:ln>
          <a:effectLst/>
        </p:spPr>
      </p:cxnSp>
      <p:sp>
        <p:nvSpPr>
          <p:cNvPr id="30" name="Rectangle 29">
            <a:extLst>
              <a:ext uri="{FF2B5EF4-FFF2-40B4-BE49-F238E27FC236}">
                <a16:creationId xmlns:a16="http://schemas.microsoft.com/office/drawing/2014/main" id="{643B92CA-7524-45E4-AAED-7C3C32168620}"/>
              </a:ext>
            </a:extLst>
          </p:cNvPr>
          <p:cNvSpPr/>
          <p:nvPr/>
        </p:nvSpPr>
        <p:spPr>
          <a:xfrm>
            <a:off x="6326367" y="4295146"/>
            <a:ext cx="4568465" cy="1315277"/>
          </a:xfrm>
          <a:prstGeom prst="rect">
            <a:avLst/>
          </a:prstGeom>
          <a:noFill/>
          <a:ln w="6350" cap="rnd" cmpd="sng" algn="ctr">
            <a:solidFill>
              <a:schemeClr val="accent1">
                <a:lumMod val="75000"/>
              </a:schemeClr>
            </a:solidFill>
            <a:prstDash val="solid"/>
          </a:ln>
          <a:effectLst/>
        </p:spPr>
        <p:txBody>
          <a:bodyPr lIns="0" rIns="0" rtlCol="0" anchor="ctr"/>
          <a:lstStyle/>
          <a:p>
            <a:pPr marL="228600" marR="0" lvl="1" indent="-174625"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8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Taxable person offers </a:t>
            </a:r>
            <a:r>
              <a:rPr kumimoji="0" lang="en-US" sz="1800" b="1"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NO satisfactory </a:t>
            </a:r>
            <a:r>
              <a:rPr kumimoji="0" lang="en-US" sz="18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explanation ≤ 30 days, </a:t>
            </a:r>
            <a:r>
              <a:rPr kumimoji="0" lang="en-US" sz="1800" b="1"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or </a:t>
            </a:r>
          </a:p>
          <a:p>
            <a:pPr marL="228600" marR="0" lvl="1" indent="-174625"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8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After accepting discrepancies, </a:t>
            </a:r>
            <a:r>
              <a:rPr kumimoji="0" lang="en-US" sz="1800" b="1"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fails to take corrective measures </a:t>
            </a:r>
            <a:r>
              <a:rPr kumimoji="0" lang="en-US" sz="18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in time</a:t>
            </a:r>
          </a:p>
        </p:txBody>
      </p:sp>
      <p:cxnSp>
        <p:nvCxnSpPr>
          <p:cNvPr id="57" name="Straight Arrow Connector 56">
            <a:extLst>
              <a:ext uri="{FF2B5EF4-FFF2-40B4-BE49-F238E27FC236}">
                <a16:creationId xmlns:a16="http://schemas.microsoft.com/office/drawing/2014/main" id="{4D324722-540E-4AFD-87FD-DD0EA8507622}"/>
              </a:ext>
            </a:extLst>
          </p:cNvPr>
          <p:cNvCxnSpPr>
            <a:cxnSpLocks/>
            <a:endCxn id="23" idx="0"/>
          </p:cNvCxnSpPr>
          <p:nvPr/>
        </p:nvCxnSpPr>
        <p:spPr>
          <a:xfrm>
            <a:off x="2540226" y="4925256"/>
            <a:ext cx="1" cy="518055"/>
          </a:xfrm>
          <a:prstGeom prst="straightConnector1">
            <a:avLst/>
          </a:prstGeom>
          <a:noFill/>
          <a:ln w="22225" cap="rnd" cmpd="sng" algn="ctr">
            <a:solidFill>
              <a:schemeClr val="accent1">
                <a:lumMod val="75000"/>
              </a:schemeClr>
            </a:solidFill>
            <a:prstDash val="solid"/>
            <a:tailEnd type="arrow"/>
          </a:ln>
          <a:effectLst/>
        </p:spPr>
      </p:cxnSp>
      <p:sp>
        <p:nvSpPr>
          <p:cNvPr id="66" name="Rectangle 65">
            <a:extLst>
              <a:ext uri="{FF2B5EF4-FFF2-40B4-BE49-F238E27FC236}">
                <a16:creationId xmlns:a16="http://schemas.microsoft.com/office/drawing/2014/main" id="{66C9AA07-183E-43B3-9C93-5BB278728EED}"/>
              </a:ext>
            </a:extLst>
          </p:cNvPr>
          <p:cNvSpPr/>
          <p:nvPr/>
        </p:nvSpPr>
        <p:spPr>
          <a:xfrm>
            <a:off x="97023" y="5995148"/>
            <a:ext cx="5632173"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0" cap="none" spc="0" normalizeH="0" baseline="0" noProof="0" dirty="0">
                <a:ln>
                  <a:noFill/>
                </a:ln>
                <a:solidFill>
                  <a:prstClr val="black"/>
                </a:solidFill>
                <a:effectLst/>
                <a:uLnTx/>
                <a:uFillTx/>
                <a:latin typeface="Gill Sans MT"/>
                <a:ea typeface="+mn-ea"/>
                <a:cs typeface="+mn-cs"/>
              </a:rPr>
              <a:t>*</a:t>
            </a:r>
            <a:r>
              <a:rPr kumimoji="0" lang="en-US" sz="2000" b="0" i="1"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30 days of being informed by Proper Officer or such further period as may be permitted by him</a:t>
            </a:r>
          </a:p>
        </p:txBody>
      </p:sp>
    </p:spTree>
    <p:extLst>
      <p:ext uri="{BB962C8B-B14F-4D97-AF65-F5344CB8AC3E}">
        <p14:creationId xmlns:p14="http://schemas.microsoft.com/office/powerpoint/2010/main" val="15213307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7AC287-E33C-4DD1-AC24-DE21FEC28E3C}"/>
              </a:ext>
            </a:extLst>
          </p:cNvPr>
          <p:cNvSpPr>
            <a:spLocks noGrp="1"/>
          </p:cNvSpPr>
          <p:nvPr>
            <p:ph type="body" sz="quarter" idx="14"/>
          </p:nvPr>
        </p:nvSpPr>
        <p:spPr>
          <a:xfrm>
            <a:off x="327024" y="150814"/>
            <a:ext cx="10350807" cy="571858"/>
          </a:xfrm>
        </p:spPr>
        <p:txBody>
          <a:bodyPr/>
          <a:lstStyle/>
          <a:p>
            <a:r>
              <a:rPr lang="en-IN" sz="3200" dirty="0"/>
              <a:t>Issues/ Common Errors –Scrutiny</a:t>
            </a:r>
          </a:p>
          <a:p>
            <a:endParaRPr lang="en-IN" dirty="0"/>
          </a:p>
          <a:p>
            <a:endParaRPr lang="en-IN" dirty="0"/>
          </a:p>
        </p:txBody>
      </p:sp>
      <p:sp>
        <p:nvSpPr>
          <p:cNvPr id="3" name="Text Placeholder 2">
            <a:extLst>
              <a:ext uri="{FF2B5EF4-FFF2-40B4-BE49-F238E27FC236}">
                <a16:creationId xmlns:a16="http://schemas.microsoft.com/office/drawing/2014/main" id="{362FE24F-FFCF-42F4-8AB2-2ECF5D658AAD}"/>
              </a:ext>
            </a:extLst>
          </p:cNvPr>
          <p:cNvSpPr>
            <a:spLocks noGrp="1"/>
          </p:cNvSpPr>
          <p:nvPr>
            <p:ph type="body" sz="quarter" idx="15"/>
          </p:nvPr>
        </p:nvSpPr>
        <p:spPr/>
        <p:txBody>
          <a:bodyPr>
            <a:normAutofit/>
          </a:bodyPr>
          <a:lstStyle/>
          <a:p>
            <a:pPr>
              <a:lnSpc>
                <a:spcPct val="150000"/>
              </a:lnSpc>
              <a:buFont typeface="Wingdings" panose="05000000000000000000" pitchFamily="2" charset="2"/>
              <a:buChar char="Ø"/>
            </a:pPr>
            <a:r>
              <a:rPr lang="en-IN" dirty="0"/>
              <a:t>Superintendent of Central tax – PO for returns scrutiny </a:t>
            </a:r>
          </a:p>
          <a:p>
            <a:pPr>
              <a:lnSpc>
                <a:spcPct val="150000"/>
              </a:lnSpc>
              <a:buFont typeface="Wingdings" panose="05000000000000000000" pitchFamily="2" charset="2"/>
              <a:buChar char="Ø"/>
            </a:pPr>
            <a:r>
              <a:rPr lang="en-IN" dirty="0"/>
              <a:t>Time limit for Scrutiny of returns? – No time limit but demand u/s 73/74/74A</a:t>
            </a:r>
          </a:p>
          <a:p>
            <a:pPr>
              <a:lnSpc>
                <a:spcPct val="150000"/>
              </a:lnSpc>
              <a:buFont typeface="Wingdings" panose="05000000000000000000" pitchFamily="2" charset="2"/>
              <a:buChar char="Ø"/>
            </a:pPr>
            <a:r>
              <a:rPr lang="en-IN" dirty="0"/>
              <a:t>Department Audit already completed, again returns scrutiny for the same period? – No Bar</a:t>
            </a:r>
          </a:p>
          <a:p>
            <a:pPr>
              <a:lnSpc>
                <a:spcPct val="150000"/>
              </a:lnSpc>
              <a:buFont typeface="Wingdings" panose="05000000000000000000" pitchFamily="2" charset="2"/>
              <a:buChar char="Ø"/>
            </a:pPr>
            <a:r>
              <a:rPr lang="en-US" b="1" dirty="0"/>
              <a:t>ASMT 11 filed but no response received – are the proceedings closed? - </a:t>
            </a:r>
            <a:r>
              <a:rPr lang="en-US" dirty="0">
                <a:effectLst/>
              </a:rPr>
              <a:t>Rule 99(3) requires the proper officer to issue form ASMT-12 where he finds that the explanation furnished by the registered person in form ASMT-11 to be acceptable</a:t>
            </a:r>
          </a:p>
          <a:p>
            <a:pPr>
              <a:lnSpc>
                <a:spcPct val="150000"/>
              </a:lnSpc>
              <a:buFont typeface="Wingdings" panose="05000000000000000000" pitchFamily="2" charset="2"/>
              <a:buChar char="Ø"/>
            </a:pPr>
            <a:r>
              <a:rPr lang="en-US" b="1" dirty="0">
                <a:cs typeface="Times New Roman" panose="02020603050405020304" pitchFamily="18" charset="0"/>
              </a:rPr>
              <a:t>Can demand be created under this section itself? - </a:t>
            </a:r>
            <a:r>
              <a:rPr lang="en-US" dirty="0"/>
              <a:t>N</a:t>
            </a:r>
            <a:r>
              <a:rPr lang="en-US" dirty="0">
                <a:effectLst/>
              </a:rPr>
              <a:t>o ‘order of demand’ arising out of section 61 itself. Yes, scrutiny can give rise to a show cause notice under section 73 or 74.</a:t>
            </a:r>
          </a:p>
          <a:p>
            <a:pPr>
              <a:buFont typeface="Wingdings" panose="05000000000000000000" pitchFamily="2" charset="2"/>
              <a:buChar char="Ø"/>
            </a:pPr>
            <a:endParaRPr lang="en-US" dirty="0">
              <a:effectLst/>
            </a:endParaRPr>
          </a:p>
          <a:p>
            <a:endParaRPr lang="en-IN" dirty="0">
              <a:latin typeface="Book Antiqua" panose="02040602050305030304" pitchFamily="18" charset="0"/>
            </a:endParaRPr>
          </a:p>
          <a:p>
            <a:endParaRPr lang="en-IN" dirty="0">
              <a:latin typeface="Book Antiqua" panose="02040602050305030304" pitchFamily="18" charset="0"/>
            </a:endParaRPr>
          </a:p>
        </p:txBody>
      </p:sp>
      <p:sp>
        <p:nvSpPr>
          <p:cNvPr id="4" name="Slide Number Placeholder 3">
            <a:extLst>
              <a:ext uri="{FF2B5EF4-FFF2-40B4-BE49-F238E27FC236}">
                <a16:creationId xmlns:a16="http://schemas.microsoft.com/office/drawing/2014/main" id="{70111E79-A01B-423D-8491-3A892C6B5E7D}"/>
              </a:ext>
            </a:extLst>
          </p:cNvPr>
          <p:cNvSpPr>
            <a:spLocks noGrp="1"/>
          </p:cNvSpPr>
          <p:nvPr>
            <p:ph type="sldNum" sz="quarter" idx="4"/>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37E4FB1-AD43-40BE-A2D5-51E31E25039B}" type="slidenum">
              <a:rPr kumimoji="0" lang="en-IN" sz="1200" b="0" i="0" u="none" strike="noStrike" kern="1200" cap="none" spc="0" normalizeH="0" baseline="0" noProof="0" smtClean="0">
                <a:ln>
                  <a:noFill/>
                </a:ln>
                <a:solidFill>
                  <a:sysClr val="windowText" lastClr="000000"/>
                </a:solidFill>
                <a:effectLst/>
                <a:uLnTx/>
                <a:uFillTx/>
                <a:latin typeface="Gill Sans MT"/>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44</a:t>
            </a:fld>
            <a:endParaRPr kumimoji="0" lang="en-IN" sz="1200" b="0" i="0" u="none" strike="noStrike" kern="1200" cap="none" spc="0" normalizeH="0" baseline="0" noProof="0" dirty="0">
              <a:ln>
                <a:noFill/>
              </a:ln>
              <a:solidFill>
                <a:sysClr val="windowText" lastClr="000000"/>
              </a:solidFill>
              <a:effectLst/>
              <a:uLnTx/>
              <a:uFillTx/>
              <a:latin typeface="Gill Sans MT"/>
              <a:ea typeface="+mn-ea"/>
              <a:cs typeface="+mn-cs"/>
            </a:endParaRPr>
          </a:p>
        </p:txBody>
      </p:sp>
    </p:spTree>
    <p:extLst>
      <p:ext uri="{BB962C8B-B14F-4D97-AF65-F5344CB8AC3E}">
        <p14:creationId xmlns:p14="http://schemas.microsoft.com/office/powerpoint/2010/main" val="19636954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3C3B6E7-5B4C-6FF4-D0C7-937B4EE7B340}"/>
              </a:ext>
            </a:extLst>
          </p:cNvPr>
          <p:cNvSpPr>
            <a:spLocks noGrp="1"/>
          </p:cNvSpPr>
          <p:nvPr>
            <p:ph type="body" sz="quarter" idx="14"/>
          </p:nvPr>
        </p:nvSpPr>
        <p:spPr/>
        <p:txBody>
          <a:bodyPr/>
          <a:lstStyle/>
          <a:p>
            <a:r>
              <a:rPr lang="en-IN" sz="3200" dirty="0"/>
              <a:t>Common issues raised in Scrutiny</a:t>
            </a:r>
            <a:r>
              <a:rPr lang="en-IN" dirty="0"/>
              <a:t>	</a:t>
            </a:r>
          </a:p>
        </p:txBody>
      </p:sp>
      <p:sp>
        <p:nvSpPr>
          <p:cNvPr id="3" name="Text Placeholder 2">
            <a:extLst>
              <a:ext uri="{FF2B5EF4-FFF2-40B4-BE49-F238E27FC236}">
                <a16:creationId xmlns:a16="http://schemas.microsoft.com/office/drawing/2014/main" id="{48CC38F6-4359-8188-FB7D-63B172AEB628}"/>
              </a:ext>
            </a:extLst>
          </p:cNvPr>
          <p:cNvSpPr>
            <a:spLocks noGrp="1"/>
          </p:cNvSpPr>
          <p:nvPr>
            <p:ph type="body" sz="quarter" idx="15"/>
          </p:nvPr>
        </p:nvSpPr>
        <p:spPr/>
        <p:txBody>
          <a:bodyPr>
            <a:normAutofit/>
          </a:bodyPr>
          <a:lstStyle/>
          <a:p>
            <a:pPr>
              <a:lnSpc>
                <a:spcPct val="150000"/>
              </a:lnSpc>
              <a:buFont typeface="Wingdings" panose="05000000000000000000" pitchFamily="2" charset="2"/>
              <a:buChar char="Ø"/>
            </a:pPr>
            <a:r>
              <a:rPr lang="en-IN" dirty="0"/>
              <a:t>Difference in tax liability as per 1Vs 3B</a:t>
            </a:r>
          </a:p>
          <a:p>
            <a:pPr>
              <a:lnSpc>
                <a:spcPct val="150000"/>
              </a:lnSpc>
              <a:buFont typeface="Wingdings" panose="05000000000000000000" pitchFamily="2" charset="2"/>
              <a:buChar char="Ø"/>
            </a:pPr>
            <a:r>
              <a:rPr lang="en-IN" dirty="0"/>
              <a:t>Difference in ITC as per 2A Vs 3B</a:t>
            </a:r>
          </a:p>
          <a:p>
            <a:pPr>
              <a:lnSpc>
                <a:spcPct val="150000"/>
              </a:lnSpc>
              <a:buFont typeface="Wingdings" panose="05000000000000000000" pitchFamily="2" charset="2"/>
              <a:buChar char="Ø"/>
            </a:pPr>
            <a:r>
              <a:rPr lang="en-IN" dirty="0"/>
              <a:t>Difference between turnover in GSTR-01 Vs GSTR-09</a:t>
            </a:r>
          </a:p>
          <a:p>
            <a:pPr>
              <a:lnSpc>
                <a:spcPct val="150000"/>
              </a:lnSpc>
              <a:buFont typeface="Wingdings" panose="05000000000000000000" pitchFamily="2" charset="2"/>
              <a:buChar char="Ø"/>
            </a:pPr>
            <a:r>
              <a:rPr lang="en-IN" dirty="0"/>
              <a:t>RCM ITC availed without any RCM payments</a:t>
            </a:r>
          </a:p>
          <a:p>
            <a:pPr>
              <a:lnSpc>
                <a:spcPct val="150000"/>
              </a:lnSpc>
              <a:buFont typeface="Wingdings" panose="05000000000000000000" pitchFamily="2" charset="2"/>
              <a:buChar char="Ø"/>
            </a:pPr>
            <a:r>
              <a:rPr lang="en-IN" dirty="0"/>
              <a:t>Rule 42 reversals not made with respect to Common Credits</a:t>
            </a:r>
          </a:p>
          <a:p>
            <a:pPr>
              <a:lnSpc>
                <a:spcPct val="150000"/>
              </a:lnSpc>
              <a:buFont typeface="Wingdings" panose="05000000000000000000" pitchFamily="2" charset="2"/>
              <a:buChar char="Ø"/>
            </a:pPr>
            <a:r>
              <a:rPr lang="en-IN" dirty="0"/>
              <a:t>Ineligible ITC u/s 17(5) is availed</a:t>
            </a:r>
          </a:p>
          <a:p>
            <a:pPr>
              <a:lnSpc>
                <a:spcPct val="150000"/>
              </a:lnSpc>
              <a:buFont typeface="Wingdings" panose="05000000000000000000" pitchFamily="2" charset="2"/>
              <a:buChar char="Ø"/>
            </a:pPr>
            <a:r>
              <a:rPr lang="en-IN" dirty="0"/>
              <a:t>ITC not availed within time limit under Section 16(4) of CGST Act, 2017</a:t>
            </a:r>
          </a:p>
          <a:p>
            <a:pPr>
              <a:lnSpc>
                <a:spcPct val="150000"/>
              </a:lnSpc>
              <a:buFont typeface="Wingdings" panose="05000000000000000000" pitchFamily="2" charset="2"/>
              <a:buChar char="Ø"/>
            </a:pPr>
            <a:r>
              <a:rPr lang="en-IN" dirty="0"/>
              <a:t>Difference between reversals in GSTR-3B vs GSTR-09</a:t>
            </a:r>
          </a:p>
          <a:p>
            <a:pPr>
              <a:lnSpc>
                <a:spcPct val="150000"/>
              </a:lnSpc>
              <a:buFont typeface="Wingdings" panose="05000000000000000000" pitchFamily="2" charset="2"/>
              <a:buChar char="Ø"/>
            </a:pPr>
            <a:r>
              <a:rPr lang="en-IN" dirty="0"/>
              <a:t>Explanation for exemptions claimed in returns</a:t>
            </a:r>
          </a:p>
          <a:p>
            <a:endParaRPr lang="en-IN" dirty="0"/>
          </a:p>
        </p:txBody>
      </p:sp>
    </p:spTree>
    <p:extLst>
      <p:ext uri="{BB962C8B-B14F-4D97-AF65-F5344CB8AC3E}">
        <p14:creationId xmlns:p14="http://schemas.microsoft.com/office/powerpoint/2010/main" val="17067758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228004" y="152435"/>
            <a:ext cx="11255376" cy="673940"/>
          </a:xfrm>
        </p:spPr>
        <p:txBody>
          <a:bodyPr/>
          <a:lstStyle/>
          <a:p>
            <a:r>
              <a:rPr lang="en-IN" sz="3200" dirty="0"/>
              <a:t>Assessment of non-filers of return – Sec 62 of CGST Act, 2017 </a:t>
            </a:r>
          </a:p>
        </p:txBody>
      </p:sp>
      <p:sp>
        <p:nvSpPr>
          <p:cNvPr id="4" name="Slide Number Placeholder 3"/>
          <p:cNvSpPr>
            <a:spLocks noGrp="1"/>
          </p:cNvSpPr>
          <p:nvPr>
            <p:ph type="sldNum" sz="quarter" idx="4"/>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37E4FB1-AD43-40BE-A2D5-51E31E25039B}" type="slidenum">
              <a:rPr kumimoji="0" lang="en-IN" sz="1200" b="0" i="0" u="none" strike="noStrike" kern="1200" cap="none" spc="0" normalizeH="0" baseline="0" noProof="0" smtClean="0">
                <a:ln>
                  <a:noFill/>
                </a:ln>
                <a:solidFill>
                  <a:sysClr val="windowText" lastClr="000000"/>
                </a:solidFill>
                <a:effectLst/>
                <a:uLnTx/>
                <a:uFillTx/>
                <a:latin typeface="Gill Sans MT"/>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46</a:t>
            </a:fld>
            <a:endParaRPr kumimoji="0" lang="en-IN" sz="1200" b="0" i="0" u="none" strike="noStrike" kern="1200" cap="none" spc="0" normalizeH="0" baseline="0" noProof="0" dirty="0">
              <a:ln>
                <a:noFill/>
              </a:ln>
              <a:solidFill>
                <a:sysClr val="windowText" lastClr="000000"/>
              </a:solidFill>
              <a:effectLst/>
              <a:uLnTx/>
              <a:uFillTx/>
              <a:latin typeface="Gill Sans MT"/>
              <a:ea typeface="+mn-ea"/>
              <a:cs typeface="+mn-cs"/>
            </a:endParaRPr>
          </a:p>
        </p:txBody>
      </p:sp>
      <p:sp>
        <p:nvSpPr>
          <p:cNvPr id="22" name="Rectangle 21">
            <a:extLst>
              <a:ext uri="{FF2B5EF4-FFF2-40B4-BE49-F238E27FC236}">
                <a16:creationId xmlns:a16="http://schemas.microsoft.com/office/drawing/2014/main" id="{0ABDE503-0EF1-4AEB-9469-DC11DB3D689F}"/>
              </a:ext>
            </a:extLst>
          </p:cNvPr>
          <p:cNvSpPr/>
          <p:nvPr/>
        </p:nvSpPr>
        <p:spPr>
          <a:xfrm>
            <a:off x="1208740" y="1078098"/>
            <a:ext cx="8968519" cy="503446"/>
          </a:xfrm>
          <a:prstGeom prst="rect">
            <a:avLst/>
          </a:prstGeom>
          <a:noFill/>
          <a:ln w="6350" cap="rnd" cmpd="sng" algn="ctr">
            <a:solidFill>
              <a:schemeClr val="accent1">
                <a:lumMod val="75000"/>
              </a:schemeClr>
            </a:solidFill>
            <a:prstDash val="solid"/>
          </a:ln>
          <a:effectLst/>
        </p:spPr>
        <p:txBody>
          <a:bodyPr lIns="0" rIns="0" rtlCol="0" anchor="ctr"/>
          <a:lstStyle/>
          <a:p>
            <a:pPr marL="53975" marR="0" lvl="1"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Registered taxable person fails to furnish return u/s 39 or 45</a:t>
            </a:r>
          </a:p>
        </p:txBody>
      </p:sp>
      <p:sp>
        <p:nvSpPr>
          <p:cNvPr id="23" name="Rectangle 22">
            <a:extLst>
              <a:ext uri="{FF2B5EF4-FFF2-40B4-BE49-F238E27FC236}">
                <a16:creationId xmlns:a16="http://schemas.microsoft.com/office/drawing/2014/main" id="{9461C65D-FD62-47E3-A992-771F93834B09}"/>
              </a:ext>
            </a:extLst>
          </p:cNvPr>
          <p:cNvSpPr/>
          <p:nvPr/>
        </p:nvSpPr>
        <p:spPr>
          <a:xfrm>
            <a:off x="1963033" y="1840289"/>
            <a:ext cx="7459935" cy="484298"/>
          </a:xfrm>
          <a:prstGeom prst="rect">
            <a:avLst/>
          </a:prstGeom>
          <a:noFill/>
          <a:ln w="6350" cap="rnd" cmpd="sng" algn="ctr">
            <a:solidFill>
              <a:schemeClr val="accent1">
                <a:lumMod val="75000"/>
              </a:schemeClr>
            </a:solidFill>
            <a:prstDash val="solid"/>
          </a:ln>
          <a:effectLst/>
        </p:spPr>
        <p:txBody>
          <a:bodyPr lIns="0" rIns="0" rtlCol="0" anchor="ctr"/>
          <a:lstStyle/>
          <a:p>
            <a:pPr marL="53975" marR="0" lvl="1"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Proper Officer serves Notice </a:t>
            </a:r>
            <a:r>
              <a:rPr kumimoji="0" lang="en-US" sz="20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in GSTR -3A </a:t>
            </a:r>
            <a:r>
              <a:rPr kumimoji="0" lang="en-US" sz="2000" b="1"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u/s 46</a:t>
            </a:r>
            <a:endParaRPr kumimoji="0" lang="en-US" sz="20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endParaRPr>
          </a:p>
        </p:txBody>
      </p:sp>
      <p:sp>
        <p:nvSpPr>
          <p:cNvPr id="24" name="Rectangle 23">
            <a:extLst>
              <a:ext uri="{FF2B5EF4-FFF2-40B4-BE49-F238E27FC236}">
                <a16:creationId xmlns:a16="http://schemas.microsoft.com/office/drawing/2014/main" id="{2FD4FEC3-569D-41D9-B98E-056A9BFAC066}"/>
              </a:ext>
            </a:extLst>
          </p:cNvPr>
          <p:cNvSpPr/>
          <p:nvPr/>
        </p:nvSpPr>
        <p:spPr>
          <a:xfrm>
            <a:off x="1963033" y="2564090"/>
            <a:ext cx="7459934" cy="435767"/>
          </a:xfrm>
          <a:prstGeom prst="rect">
            <a:avLst/>
          </a:prstGeom>
          <a:noFill/>
          <a:ln w="6350" cap="rnd" cmpd="sng" algn="ctr">
            <a:solidFill>
              <a:schemeClr val="accent1">
                <a:lumMod val="75000"/>
              </a:schemeClr>
            </a:solidFill>
            <a:prstDash val="solid"/>
          </a:ln>
          <a:effectLst/>
        </p:spPr>
        <p:txBody>
          <a:bodyPr lIns="0" rIns="0" rtlCol="0" anchor="ctr"/>
          <a:lstStyle/>
          <a:p>
            <a:pPr marL="53975" marR="0" lvl="1"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Failure continues &gt; 15 days after service of Notice</a:t>
            </a:r>
          </a:p>
        </p:txBody>
      </p:sp>
      <p:sp>
        <p:nvSpPr>
          <p:cNvPr id="25" name="Rectangle 24">
            <a:extLst>
              <a:ext uri="{FF2B5EF4-FFF2-40B4-BE49-F238E27FC236}">
                <a16:creationId xmlns:a16="http://schemas.microsoft.com/office/drawing/2014/main" id="{7D1C60AB-A018-431C-8061-1466952CF682}"/>
              </a:ext>
            </a:extLst>
          </p:cNvPr>
          <p:cNvSpPr/>
          <p:nvPr/>
        </p:nvSpPr>
        <p:spPr>
          <a:xfrm>
            <a:off x="831576" y="3193567"/>
            <a:ext cx="10048234" cy="919474"/>
          </a:xfrm>
          <a:prstGeom prst="rect">
            <a:avLst/>
          </a:prstGeom>
          <a:noFill/>
          <a:ln w="6350" cap="rnd" cmpd="sng" algn="ctr">
            <a:solidFill>
              <a:schemeClr val="accent1">
                <a:lumMod val="75000"/>
              </a:schemeClr>
            </a:solidFill>
            <a:prstDash val="solid"/>
          </a:ln>
          <a:effectLst/>
        </p:spPr>
        <p:txBody>
          <a:bodyPr lIns="0" rIns="0" rtlCol="0" anchor="ctr"/>
          <a:lstStyle/>
          <a:p>
            <a:pPr marL="53975" marR="0" lvl="1"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Proper Officer performs best judgment assessment:</a:t>
            </a:r>
          </a:p>
          <a:p>
            <a:pPr marL="228600" marR="0" lvl="1" indent="-174625"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20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To assess the tax liability of the said person</a:t>
            </a:r>
          </a:p>
          <a:p>
            <a:pPr marL="228600" marR="0" lvl="1" indent="-174625"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20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Taking into account all the relevant material available with or gathered by him</a:t>
            </a:r>
          </a:p>
        </p:txBody>
      </p:sp>
      <p:sp>
        <p:nvSpPr>
          <p:cNvPr id="26" name="Rectangle 25">
            <a:extLst>
              <a:ext uri="{FF2B5EF4-FFF2-40B4-BE49-F238E27FC236}">
                <a16:creationId xmlns:a16="http://schemas.microsoft.com/office/drawing/2014/main" id="{C5B9882E-F26C-42D2-8C84-02CBBEE08D4A}"/>
              </a:ext>
            </a:extLst>
          </p:cNvPr>
          <p:cNvSpPr/>
          <p:nvPr/>
        </p:nvSpPr>
        <p:spPr>
          <a:xfrm>
            <a:off x="990600" y="5241234"/>
            <a:ext cx="4702400" cy="561651"/>
          </a:xfrm>
          <a:prstGeom prst="rect">
            <a:avLst/>
          </a:prstGeom>
          <a:noFill/>
          <a:ln w="6350" cap="rnd" cmpd="sng" algn="ctr">
            <a:solidFill>
              <a:schemeClr val="accent1">
                <a:lumMod val="75000"/>
              </a:schemeClr>
            </a:solidFill>
            <a:prstDash val="solid"/>
          </a:ln>
          <a:effectLst/>
        </p:spPr>
        <p:txBody>
          <a:bodyPr lIns="0" rIns="0" rtlCol="0" anchor="ctr"/>
          <a:lstStyle/>
          <a:p>
            <a:pPr marL="53975" marR="0" lvl="1"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Taxable person furnishes a valid return within 30 days of service of Order</a:t>
            </a:r>
          </a:p>
        </p:txBody>
      </p:sp>
      <p:sp>
        <p:nvSpPr>
          <p:cNvPr id="27" name="Rectangle 26">
            <a:extLst>
              <a:ext uri="{FF2B5EF4-FFF2-40B4-BE49-F238E27FC236}">
                <a16:creationId xmlns:a16="http://schemas.microsoft.com/office/drawing/2014/main" id="{A4ED0802-1723-4168-8575-EAA91760D4A0}"/>
              </a:ext>
            </a:extLst>
          </p:cNvPr>
          <p:cNvSpPr/>
          <p:nvPr/>
        </p:nvSpPr>
        <p:spPr>
          <a:xfrm>
            <a:off x="990600" y="6003235"/>
            <a:ext cx="4702400" cy="718238"/>
          </a:xfrm>
          <a:prstGeom prst="rect">
            <a:avLst/>
          </a:prstGeom>
          <a:noFill/>
          <a:ln w="22225" cap="rnd" cmpd="sng" algn="ctr">
            <a:solidFill>
              <a:schemeClr val="accent1">
                <a:lumMod val="75000"/>
              </a:schemeClr>
            </a:solidFill>
            <a:prstDash val="solid"/>
          </a:ln>
          <a:effectLst/>
        </p:spPr>
        <p:txBody>
          <a:bodyPr lIns="0" rIns="0" rtlCol="0" anchor="ctr"/>
          <a:lstStyle/>
          <a:p>
            <a:pPr marL="53975" marR="0" lvl="1"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Order</a:t>
            </a:r>
            <a:r>
              <a:rPr kumimoji="0" lang="en-US" sz="20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a:t>
            </a:r>
            <a:r>
              <a:rPr kumimoji="0" lang="en-US" sz="2000" b="1"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deemed withdrawn</a:t>
            </a:r>
            <a:r>
              <a:rPr kumimoji="0" lang="en-US" sz="2000" b="0" i="1"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 but interest u/s 50 and late fee u/s 47 will apply</a:t>
            </a:r>
          </a:p>
        </p:txBody>
      </p:sp>
      <p:sp>
        <p:nvSpPr>
          <p:cNvPr id="28" name="Rectangle 27">
            <a:extLst>
              <a:ext uri="{FF2B5EF4-FFF2-40B4-BE49-F238E27FC236}">
                <a16:creationId xmlns:a16="http://schemas.microsoft.com/office/drawing/2014/main" id="{A00DF663-9B93-42C8-8A47-0C46ACF7594A}"/>
              </a:ext>
            </a:extLst>
          </p:cNvPr>
          <p:cNvSpPr/>
          <p:nvPr/>
        </p:nvSpPr>
        <p:spPr>
          <a:xfrm>
            <a:off x="6285851" y="5921754"/>
            <a:ext cx="4640451" cy="718238"/>
          </a:xfrm>
          <a:prstGeom prst="rect">
            <a:avLst/>
          </a:prstGeom>
          <a:noFill/>
          <a:ln w="22225" cap="rnd" cmpd="sng" algn="ctr">
            <a:solidFill>
              <a:schemeClr val="accent1">
                <a:lumMod val="75000"/>
              </a:schemeClr>
            </a:solidFill>
            <a:prstDash val="solid"/>
          </a:ln>
          <a:effectLst/>
        </p:spPr>
        <p:txBody>
          <a:bodyPr lIns="0" rIns="0" rtlCol="0" anchor="ctr"/>
          <a:lstStyle/>
          <a:p>
            <a:pPr marL="53975" marR="0" lvl="1"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Tax liability determined in the </a:t>
            </a:r>
            <a:r>
              <a:rPr kumimoji="0" lang="en-US" sz="2000" b="1"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Order </a:t>
            </a:r>
            <a:r>
              <a:rPr kumimoji="0" lang="en-US" sz="20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passed by Proper Officer </a:t>
            </a:r>
            <a:r>
              <a:rPr kumimoji="0" lang="en-US" sz="2000" b="1"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to be final</a:t>
            </a:r>
          </a:p>
        </p:txBody>
      </p:sp>
      <p:cxnSp>
        <p:nvCxnSpPr>
          <p:cNvPr id="30" name="Straight Arrow Connector 29">
            <a:extLst>
              <a:ext uri="{FF2B5EF4-FFF2-40B4-BE49-F238E27FC236}">
                <a16:creationId xmlns:a16="http://schemas.microsoft.com/office/drawing/2014/main" id="{643BFDC7-B81D-4421-85AF-19B0E06CDDE5}"/>
              </a:ext>
            </a:extLst>
          </p:cNvPr>
          <p:cNvCxnSpPr>
            <a:cxnSpLocks/>
            <a:stCxn id="23" idx="2"/>
            <a:endCxn id="24" idx="0"/>
          </p:cNvCxnSpPr>
          <p:nvPr/>
        </p:nvCxnSpPr>
        <p:spPr>
          <a:xfrm flipH="1">
            <a:off x="5693000" y="2324587"/>
            <a:ext cx="1" cy="239503"/>
          </a:xfrm>
          <a:prstGeom prst="straightConnector1">
            <a:avLst/>
          </a:prstGeom>
          <a:noFill/>
          <a:ln w="22225" cap="rnd" cmpd="sng" algn="ctr">
            <a:solidFill>
              <a:schemeClr val="accent1">
                <a:lumMod val="75000"/>
              </a:schemeClr>
            </a:solidFill>
            <a:prstDash val="solid"/>
            <a:tailEnd type="arrow"/>
          </a:ln>
          <a:effectLst/>
        </p:spPr>
      </p:cxnSp>
      <p:cxnSp>
        <p:nvCxnSpPr>
          <p:cNvPr id="32" name="Elbow Connector 26">
            <a:extLst>
              <a:ext uri="{FF2B5EF4-FFF2-40B4-BE49-F238E27FC236}">
                <a16:creationId xmlns:a16="http://schemas.microsoft.com/office/drawing/2014/main" id="{39A05EEE-2531-4E89-B579-611DFDECFB61}"/>
              </a:ext>
            </a:extLst>
          </p:cNvPr>
          <p:cNvCxnSpPr>
            <a:cxnSpLocks/>
            <a:stCxn id="37" idx="2"/>
            <a:endCxn id="26" idx="0"/>
          </p:cNvCxnSpPr>
          <p:nvPr/>
        </p:nvCxnSpPr>
        <p:spPr>
          <a:xfrm rot="5400000">
            <a:off x="4380865" y="3766405"/>
            <a:ext cx="435765" cy="2513893"/>
          </a:xfrm>
          <a:prstGeom prst="bentConnector3">
            <a:avLst>
              <a:gd name="adj1" fmla="val 50000"/>
            </a:avLst>
          </a:prstGeom>
          <a:noFill/>
          <a:ln w="22225" cap="rnd" cmpd="sng" algn="ctr">
            <a:solidFill>
              <a:schemeClr val="accent1">
                <a:lumMod val="75000"/>
              </a:schemeClr>
            </a:solidFill>
            <a:prstDash val="solid"/>
            <a:tailEnd type="arrow"/>
          </a:ln>
          <a:effectLst/>
        </p:spPr>
      </p:cxnSp>
      <p:cxnSp>
        <p:nvCxnSpPr>
          <p:cNvPr id="33" name="Elbow Connector 27">
            <a:extLst>
              <a:ext uri="{FF2B5EF4-FFF2-40B4-BE49-F238E27FC236}">
                <a16:creationId xmlns:a16="http://schemas.microsoft.com/office/drawing/2014/main" id="{4C15288C-8532-4FC3-A52A-CCD549DA5E1E}"/>
              </a:ext>
            </a:extLst>
          </p:cNvPr>
          <p:cNvCxnSpPr>
            <a:cxnSpLocks/>
            <a:stCxn id="37" idx="2"/>
            <a:endCxn id="34" idx="0"/>
          </p:cNvCxnSpPr>
          <p:nvPr/>
        </p:nvCxnSpPr>
        <p:spPr>
          <a:xfrm rot="16200000" flipH="1">
            <a:off x="7257101" y="3404060"/>
            <a:ext cx="435766" cy="3238583"/>
          </a:xfrm>
          <a:prstGeom prst="bentConnector3">
            <a:avLst>
              <a:gd name="adj1" fmla="val 50000"/>
            </a:avLst>
          </a:prstGeom>
          <a:noFill/>
          <a:ln w="22225" cap="rnd" cmpd="sng" algn="ctr">
            <a:solidFill>
              <a:schemeClr val="accent1">
                <a:lumMod val="75000"/>
              </a:schemeClr>
            </a:solidFill>
            <a:prstDash val="solid"/>
            <a:tailEnd type="arrow"/>
          </a:ln>
          <a:effectLst/>
        </p:spPr>
      </p:cxnSp>
      <p:sp>
        <p:nvSpPr>
          <p:cNvPr id="34" name="Rectangle 33">
            <a:extLst>
              <a:ext uri="{FF2B5EF4-FFF2-40B4-BE49-F238E27FC236}">
                <a16:creationId xmlns:a16="http://schemas.microsoft.com/office/drawing/2014/main" id="{FBADB322-672A-41F5-9CBB-3F9A436954E0}"/>
              </a:ext>
            </a:extLst>
          </p:cNvPr>
          <p:cNvSpPr/>
          <p:nvPr/>
        </p:nvSpPr>
        <p:spPr>
          <a:xfrm>
            <a:off x="7262249" y="5241235"/>
            <a:ext cx="3664053" cy="435765"/>
          </a:xfrm>
          <a:prstGeom prst="rect">
            <a:avLst/>
          </a:prstGeom>
          <a:noFill/>
          <a:ln w="6350" cap="rnd" cmpd="sng" algn="ctr">
            <a:solidFill>
              <a:schemeClr val="accent1">
                <a:lumMod val="75000"/>
              </a:schemeClr>
            </a:solidFill>
            <a:prstDash val="solid"/>
          </a:ln>
          <a:effectLst/>
        </p:spPr>
        <p:txBody>
          <a:bodyPr lIns="0" rIns="0" rtlCol="0" anchor="ctr"/>
          <a:lstStyle/>
          <a:p>
            <a:pPr marL="228600" marR="0" lvl="1" indent="-174625"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Else</a:t>
            </a:r>
          </a:p>
        </p:txBody>
      </p:sp>
      <p:cxnSp>
        <p:nvCxnSpPr>
          <p:cNvPr id="35" name="Straight Arrow Connector 34">
            <a:extLst>
              <a:ext uri="{FF2B5EF4-FFF2-40B4-BE49-F238E27FC236}">
                <a16:creationId xmlns:a16="http://schemas.microsoft.com/office/drawing/2014/main" id="{C3462666-0EFF-4F58-9345-6CD4354900B4}"/>
              </a:ext>
            </a:extLst>
          </p:cNvPr>
          <p:cNvCxnSpPr>
            <a:cxnSpLocks/>
            <a:stCxn id="26" idx="2"/>
            <a:endCxn id="27" idx="0"/>
          </p:cNvCxnSpPr>
          <p:nvPr/>
        </p:nvCxnSpPr>
        <p:spPr>
          <a:xfrm>
            <a:off x="3341800" y="5802885"/>
            <a:ext cx="0" cy="200350"/>
          </a:xfrm>
          <a:prstGeom prst="straightConnector1">
            <a:avLst/>
          </a:prstGeom>
          <a:noFill/>
          <a:ln w="22225" cap="rnd" cmpd="sng" algn="ctr">
            <a:solidFill>
              <a:schemeClr val="accent1">
                <a:lumMod val="75000"/>
              </a:schemeClr>
            </a:solidFill>
            <a:prstDash val="solid"/>
            <a:tailEnd type="arrow"/>
          </a:ln>
          <a:effectLst/>
        </p:spPr>
      </p:cxnSp>
      <p:sp>
        <p:nvSpPr>
          <p:cNvPr id="37" name="Rectangle 36">
            <a:extLst>
              <a:ext uri="{FF2B5EF4-FFF2-40B4-BE49-F238E27FC236}">
                <a16:creationId xmlns:a16="http://schemas.microsoft.com/office/drawing/2014/main" id="{1F1E86E8-0544-46AA-A12F-BBE7C7AA28D2}"/>
              </a:ext>
            </a:extLst>
          </p:cNvPr>
          <p:cNvSpPr/>
          <p:nvPr/>
        </p:nvSpPr>
        <p:spPr>
          <a:xfrm>
            <a:off x="831576" y="4341643"/>
            <a:ext cx="10048234" cy="463826"/>
          </a:xfrm>
          <a:prstGeom prst="rect">
            <a:avLst/>
          </a:prstGeom>
          <a:noFill/>
          <a:ln w="6350" cap="rnd" cmpd="sng" algn="ctr">
            <a:solidFill>
              <a:schemeClr val="accent1">
                <a:lumMod val="75000"/>
              </a:schemeClr>
            </a:solidFill>
            <a:prstDash val="solid"/>
          </a:ln>
          <a:effectLst/>
        </p:spPr>
        <p:txBody>
          <a:bodyPr lIns="0" rIns="0" rtlCol="0" anchor="ctr"/>
          <a:lstStyle/>
          <a:p>
            <a:pPr marL="53975" marR="0" lvl="1"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rPr>
              <a:t>Assessment Order in Form ASMT-13 ≤ 5 years from due date for annual return</a:t>
            </a:r>
          </a:p>
        </p:txBody>
      </p:sp>
      <p:cxnSp>
        <p:nvCxnSpPr>
          <p:cNvPr id="38" name="Straight Arrow Connector 37">
            <a:extLst>
              <a:ext uri="{FF2B5EF4-FFF2-40B4-BE49-F238E27FC236}">
                <a16:creationId xmlns:a16="http://schemas.microsoft.com/office/drawing/2014/main" id="{A2AB59BA-DF6C-4E51-B88F-C61DEFA374F5}"/>
              </a:ext>
            </a:extLst>
          </p:cNvPr>
          <p:cNvCxnSpPr>
            <a:cxnSpLocks/>
            <a:stCxn id="25" idx="2"/>
            <a:endCxn id="37" idx="0"/>
          </p:cNvCxnSpPr>
          <p:nvPr/>
        </p:nvCxnSpPr>
        <p:spPr>
          <a:xfrm>
            <a:off x="5855693" y="4113041"/>
            <a:ext cx="0" cy="228602"/>
          </a:xfrm>
          <a:prstGeom prst="straightConnector1">
            <a:avLst/>
          </a:prstGeom>
          <a:noFill/>
          <a:ln w="22225" cap="rnd" cmpd="sng" algn="ctr">
            <a:solidFill>
              <a:schemeClr val="accent1">
                <a:lumMod val="75000"/>
              </a:schemeClr>
            </a:solidFill>
            <a:prstDash val="solid"/>
            <a:tailEnd type="arrow"/>
          </a:ln>
          <a:effectLst/>
        </p:spPr>
      </p:cxnSp>
      <p:cxnSp>
        <p:nvCxnSpPr>
          <p:cNvPr id="72" name="Straight Arrow Connector 71">
            <a:extLst>
              <a:ext uri="{FF2B5EF4-FFF2-40B4-BE49-F238E27FC236}">
                <a16:creationId xmlns:a16="http://schemas.microsoft.com/office/drawing/2014/main" id="{4E678FA5-E5C7-4633-BFB2-A0248F68AF89}"/>
              </a:ext>
            </a:extLst>
          </p:cNvPr>
          <p:cNvCxnSpPr>
            <a:stCxn id="22" idx="2"/>
            <a:endCxn id="23" idx="0"/>
          </p:cNvCxnSpPr>
          <p:nvPr/>
        </p:nvCxnSpPr>
        <p:spPr>
          <a:xfrm>
            <a:off x="5693000" y="1581544"/>
            <a:ext cx="1" cy="2587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4F2DCF4B-FD3B-4FE1-878B-19BF78B1BE73}"/>
              </a:ext>
            </a:extLst>
          </p:cNvPr>
          <p:cNvCxnSpPr>
            <a:cxnSpLocks/>
            <a:stCxn id="34" idx="2"/>
          </p:cNvCxnSpPr>
          <p:nvPr/>
        </p:nvCxnSpPr>
        <p:spPr>
          <a:xfrm flipH="1">
            <a:off x="9091050" y="5677000"/>
            <a:ext cx="3226" cy="297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315173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F024D41-01F7-55D8-D6B9-5B796F98A91C}"/>
              </a:ext>
            </a:extLst>
          </p:cNvPr>
          <p:cNvSpPr>
            <a:spLocks noGrp="1"/>
          </p:cNvSpPr>
          <p:nvPr>
            <p:ph type="body" sz="quarter" idx="14"/>
          </p:nvPr>
        </p:nvSpPr>
        <p:spPr/>
        <p:txBody>
          <a:bodyPr/>
          <a:lstStyle/>
          <a:p>
            <a:r>
              <a:rPr lang="en-IN" sz="3200" dirty="0"/>
              <a:t>Amendment to Section 62</a:t>
            </a:r>
            <a:r>
              <a:rPr lang="en-IN" dirty="0"/>
              <a:t>	</a:t>
            </a:r>
          </a:p>
        </p:txBody>
      </p:sp>
      <p:sp>
        <p:nvSpPr>
          <p:cNvPr id="3" name="Text Placeholder 2">
            <a:extLst>
              <a:ext uri="{FF2B5EF4-FFF2-40B4-BE49-F238E27FC236}">
                <a16:creationId xmlns:a16="http://schemas.microsoft.com/office/drawing/2014/main" id="{0465786A-7F83-5B9A-88D3-C6C351849F69}"/>
              </a:ext>
            </a:extLst>
          </p:cNvPr>
          <p:cNvSpPr>
            <a:spLocks noGrp="1"/>
          </p:cNvSpPr>
          <p:nvPr>
            <p:ph type="body" sz="quarter" idx="15"/>
          </p:nvPr>
        </p:nvSpPr>
        <p:spPr/>
        <p:txBody>
          <a:bodyPr/>
          <a:lstStyle/>
          <a:p>
            <a:pPr>
              <a:lnSpc>
                <a:spcPct val="200000"/>
              </a:lnSpc>
              <a:buFont typeface="Wingdings" panose="05000000000000000000" pitchFamily="2" charset="2"/>
              <a:buChar char="Ø"/>
            </a:pPr>
            <a:r>
              <a:rPr lang="en-IN" dirty="0"/>
              <a:t>Increase in time limit from 30 days to 60 days</a:t>
            </a:r>
          </a:p>
          <a:p>
            <a:pPr>
              <a:lnSpc>
                <a:spcPct val="200000"/>
              </a:lnSpc>
              <a:buFont typeface="Wingdings" panose="05000000000000000000" pitchFamily="2" charset="2"/>
              <a:buChar char="Ø"/>
            </a:pPr>
            <a:r>
              <a:rPr lang="en-IN" dirty="0"/>
              <a:t>Commissioner can further extend for another 60 days</a:t>
            </a:r>
          </a:p>
          <a:p>
            <a:pPr>
              <a:lnSpc>
                <a:spcPct val="200000"/>
              </a:lnSpc>
              <a:buFont typeface="Wingdings" panose="05000000000000000000" pitchFamily="2" charset="2"/>
              <a:buChar char="Ø"/>
            </a:pPr>
            <a:r>
              <a:rPr lang="en-IN" dirty="0"/>
              <a:t>Closure order in DRC-08 by dropping the proceedings</a:t>
            </a:r>
          </a:p>
        </p:txBody>
      </p:sp>
    </p:spTree>
    <p:extLst>
      <p:ext uri="{BB962C8B-B14F-4D97-AF65-F5344CB8AC3E}">
        <p14:creationId xmlns:p14="http://schemas.microsoft.com/office/powerpoint/2010/main" val="12877261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7AC287-E33C-4DD1-AC24-DE21FEC28E3C}"/>
              </a:ext>
            </a:extLst>
          </p:cNvPr>
          <p:cNvSpPr>
            <a:spLocks noGrp="1"/>
          </p:cNvSpPr>
          <p:nvPr>
            <p:ph type="body" sz="quarter" idx="14"/>
          </p:nvPr>
        </p:nvSpPr>
        <p:spPr>
          <a:xfrm>
            <a:off x="327024" y="150814"/>
            <a:ext cx="10350807" cy="571858"/>
          </a:xfrm>
        </p:spPr>
        <p:txBody>
          <a:bodyPr/>
          <a:lstStyle/>
          <a:p>
            <a:r>
              <a:rPr lang="en-IN" sz="3200" dirty="0"/>
              <a:t>Issues/ Common Errors –Sec 62/ 63</a:t>
            </a:r>
          </a:p>
          <a:p>
            <a:endParaRPr lang="en-IN" sz="3200" dirty="0"/>
          </a:p>
          <a:p>
            <a:endParaRPr lang="en-IN" dirty="0"/>
          </a:p>
          <a:p>
            <a:endParaRPr lang="en-IN" dirty="0"/>
          </a:p>
          <a:p>
            <a:endParaRPr lang="en-IN" dirty="0"/>
          </a:p>
        </p:txBody>
      </p:sp>
      <p:sp>
        <p:nvSpPr>
          <p:cNvPr id="3" name="Text Placeholder 2">
            <a:extLst>
              <a:ext uri="{FF2B5EF4-FFF2-40B4-BE49-F238E27FC236}">
                <a16:creationId xmlns:a16="http://schemas.microsoft.com/office/drawing/2014/main" id="{362FE24F-FFCF-42F4-8AB2-2ECF5D658AAD}"/>
              </a:ext>
            </a:extLst>
          </p:cNvPr>
          <p:cNvSpPr>
            <a:spLocks noGrp="1"/>
          </p:cNvSpPr>
          <p:nvPr>
            <p:ph type="body" sz="quarter" idx="15"/>
          </p:nvPr>
        </p:nvSpPr>
        <p:spPr/>
        <p:txBody>
          <a:bodyPr>
            <a:normAutofit/>
          </a:bodyPr>
          <a:lstStyle/>
          <a:p>
            <a:pPr algn="just">
              <a:lnSpc>
                <a:spcPct val="150000"/>
              </a:lnSpc>
              <a:buFont typeface="Wingdings" panose="05000000000000000000" pitchFamily="2" charset="2"/>
              <a:buChar char="Ø"/>
            </a:pPr>
            <a:r>
              <a:rPr lang="en-IN" dirty="0"/>
              <a:t>Issuance of Form GSTR 3A, without issuance of notice under section 46 – How to deal with it.</a:t>
            </a:r>
          </a:p>
          <a:p>
            <a:pPr algn="just">
              <a:lnSpc>
                <a:spcPct val="150000"/>
              </a:lnSpc>
              <a:buFont typeface="Wingdings" panose="05000000000000000000" pitchFamily="2" charset="2"/>
              <a:buChar char="Ø"/>
            </a:pPr>
            <a:r>
              <a:rPr lang="en-IN" dirty="0"/>
              <a:t>If returns filed after 30 days? - </a:t>
            </a:r>
            <a:r>
              <a:rPr lang="en-US" dirty="0"/>
              <a:t>Bridge Hygiene Services Pvt. Ltd vs State Tax Officer 2019 (30) G.S.T.L. 391 (Ker.) refused to condone the delay &gt; 30 days</a:t>
            </a:r>
            <a:endParaRPr lang="en-IN" dirty="0"/>
          </a:p>
          <a:p>
            <a:pPr algn="just">
              <a:lnSpc>
                <a:spcPct val="150000"/>
              </a:lnSpc>
              <a:buFont typeface="Wingdings" panose="05000000000000000000" pitchFamily="2" charset="2"/>
              <a:buChar char="Ø"/>
            </a:pPr>
            <a:r>
              <a:rPr lang="en-IN" dirty="0"/>
              <a:t>Tax is paid within 30 days, but interest was not paid – Will it amount to valid return? – Will the assessment order be deemed to be withdrawn as a consequence of the same?</a:t>
            </a:r>
          </a:p>
          <a:p>
            <a:pPr algn="just">
              <a:lnSpc>
                <a:spcPct val="150000"/>
              </a:lnSpc>
              <a:buFont typeface="Wingdings" panose="05000000000000000000" pitchFamily="2" charset="2"/>
              <a:buChar char="Ø"/>
            </a:pPr>
            <a:r>
              <a:rPr lang="en-IN" dirty="0"/>
              <a:t>Unregistered – how portal would be enabled?</a:t>
            </a:r>
          </a:p>
          <a:p>
            <a:endParaRPr lang="en-IN" dirty="0">
              <a:latin typeface="Book Antiqua" panose="02040602050305030304" pitchFamily="18" charset="0"/>
            </a:endParaRPr>
          </a:p>
        </p:txBody>
      </p:sp>
      <p:sp>
        <p:nvSpPr>
          <p:cNvPr id="4" name="Slide Number Placeholder 3">
            <a:extLst>
              <a:ext uri="{FF2B5EF4-FFF2-40B4-BE49-F238E27FC236}">
                <a16:creationId xmlns:a16="http://schemas.microsoft.com/office/drawing/2014/main" id="{70111E79-A01B-423D-8491-3A892C6B5E7D}"/>
              </a:ext>
            </a:extLst>
          </p:cNvPr>
          <p:cNvSpPr>
            <a:spLocks noGrp="1"/>
          </p:cNvSpPr>
          <p:nvPr>
            <p:ph type="sldNum" sz="quarter" idx="4"/>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37E4FB1-AD43-40BE-A2D5-51E31E25039B}" type="slidenum">
              <a:rPr kumimoji="0" lang="en-IN" sz="1200" b="0" i="0" u="none" strike="noStrike" kern="1200" cap="none" spc="0" normalizeH="0" baseline="0" noProof="0" smtClean="0">
                <a:ln>
                  <a:noFill/>
                </a:ln>
                <a:solidFill>
                  <a:sysClr val="windowText" lastClr="000000"/>
                </a:solidFill>
                <a:effectLst/>
                <a:uLnTx/>
                <a:uFillTx/>
                <a:latin typeface="Gill Sans MT"/>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48</a:t>
            </a:fld>
            <a:endParaRPr kumimoji="0" lang="en-IN" sz="1200" b="0" i="0" u="none" strike="noStrike" kern="1200" cap="none" spc="0" normalizeH="0" baseline="0" noProof="0" dirty="0">
              <a:ln>
                <a:noFill/>
              </a:ln>
              <a:solidFill>
                <a:sysClr val="windowText" lastClr="000000"/>
              </a:solidFill>
              <a:effectLst/>
              <a:uLnTx/>
              <a:uFillTx/>
              <a:latin typeface="Gill Sans MT"/>
              <a:ea typeface="+mn-ea"/>
              <a:cs typeface="+mn-cs"/>
            </a:endParaRPr>
          </a:p>
        </p:txBody>
      </p:sp>
    </p:spTree>
    <p:extLst>
      <p:ext uri="{BB962C8B-B14F-4D97-AF65-F5344CB8AC3E}">
        <p14:creationId xmlns:p14="http://schemas.microsoft.com/office/powerpoint/2010/main" val="33915018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F53597D-DD0E-4210-83BB-AA40FA0505C3}"/>
              </a:ext>
            </a:extLst>
          </p:cNvPr>
          <p:cNvSpPr>
            <a:spLocks noGrp="1"/>
          </p:cNvSpPr>
          <p:nvPr>
            <p:ph type="body" sz="quarter" idx="14"/>
          </p:nvPr>
        </p:nvSpPr>
        <p:spPr>
          <a:xfrm>
            <a:off x="327024" y="260648"/>
            <a:ext cx="10449495" cy="585787"/>
          </a:xfrm>
        </p:spPr>
        <p:txBody>
          <a:bodyPr/>
          <a:lstStyle/>
          <a:p>
            <a:r>
              <a:rPr lang="en-US" sz="2200" b="1" dirty="0">
                <a:effectLst/>
              </a:rPr>
              <a:t>Section 160. Assessment proceedings, etc. not to be invalid on certain grounds</a:t>
            </a:r>
            <a:endParaRPr lang="en-US" sz="2200" dirty="0"/>
          </a:p>
        </p:txBody>
      </p:sp>
      <p:sp>
        <p:nvSpPr>
          <p:cNvPr id="3" name="Text Placeholder 2">
            <a:extLst>
              <a:ext uri="{FF2B5EF4-FFF2-40B4-BE49-F238E27FC236}">
                <a16:creationId xmlns:a16="http://schemas.microsoft.com/office/drawing/2014/main" id="{D6CBDE60-0D1D-4198-8400-7B0CB70F12B8}"/>
              </a:ext>
            </a:extLst>
          </p:cNvPr>
          <p:cNvSpPr>
            <a:spLocks noGrp="1"/>
          </p:cNvSpPr>
          <p:nvPr>
            <p:ph type="body" sz="quarter" idx="15"/>
          </p:nvPr>
        </p:nvSpPr>
        <p:spPr/>
        <p:txBody>
          <a:bodyPr/>
          <a:lstStyle/>
          <a:p>
            <a:pPr marL="0" indent="0" algn="just">
              <a:lnSpc>
                <a:spcPct val="200000"/>
              </a:lnSpc>
              <a:buNone/>
            </a:pPr>
            <a:r>
              <a:rPr lang="en-US" b="1" dirty="0"/>
              <a:t>Purpose</a:t>
            </a:r>
          </a:p>
          <a:p>
            <a:pPr algn="just">
              <a:lnSpc>
                <a:spcPct val="200000"/>
              </a:lnSpc>
              <a:spcBef>
                <a:spcPts val="0"/>
              </a:spcBef>
              <a:buFont typeface="Wingdings" panose="05000000000000000000" pitchFamily="2" charset="2"/>
              <a:buChar char="Ø"/>
            </a:pPr>
            <a:r>
              <a:rPr lang="en-US" dirty="0">
                <a:effectLst/>
                <a:cs typeface="Times New Roman" panose="02020603050405020304" pitchFamily="18" charset="0"/>
              </a:rPr>
              <a:t>This section provides a safeguard to the department against the claims for invalidation of the proceedings due to minor mistakes/ omissions. </a:t>
            </a:r>
          </a:p>
          <a:p>
            <a:pPr marL="0" marR="0" indent="0" algn="just">
              <a:lnSpc>
                <a:spcPct val="200000"/>
              </a:lnSpc>
              <a:spcBef>
                <a:spcPts val="0"/>
              </a:spcBef>
              <a:spcAft>
                <a:spcPts val="0"/>
              </a:spcAft>
              <a:buNone/>
            </a:pPr>
            <a:r>
              <a:rPr lang="en-US" dirty="0">
                <a:effectLst/>
                <a:cs typeface="Times New Roman" panose="02020603050405020304" pitchFamily="18" charset="0"/>
              </a:rPr>
              <a:t>The below instances are covered under this section:</a:t>
            </a:r>
          </a:p>
          <a:p>
            <a:pPr algn="just">
              <a:lnSpc>
                <a:spcPct val="200000"/>
              </a:lnSpc>
              <a:spcBef>
                <a:spcPts val="0"/>
              </a:spcBef>
              <a:spcAft>
                <a:spcPts val="800"/>
              </a:spcAft>
              <a:buFont typeface="Wingdings" panose="05000000000000000000" pitchFamily="2" charset="2"/>
              <a:buChar char="§"/>
            </a:pPr>
            <a:r>
              <a:rPr lang="en-US" dirty="0">
                <a:effectLst/>
                <a:cs typeface="Symbol" panose="05050102010706020507" pitchFamily="18" charset="2"/>
              </a:rPr>
              <a:t>Assessments proceedings etc. shall not be invalid- Due to any mistake, defect, omission- If they are in substance conformity with the intent of the law.</a:t>
            </a:r>
          </a:p>
          <a:p>
            <a:pPr algn="just">
              <a:lnSpc>
                <a:spcPct val="200000"/>
              </a:lnSpc>
              <a:spcBef>
                <a:spcPts val="0"/>
              </a:spcBef>
              <a:spcAft>
                <a:spcPts val="800"/>
              </a:spcAft>
              <a:buFont typeface="Wingdings" panose="05000000000000000000" pitchFamily="2" charset="2"/>
              <a:buChar char="§"/>
            </a:pPr>
            <a:r>
              <a:rPr lang="en-US" dirty="0">
                <a:effectLst/>
              </a:rPr>
              <a:t>Service of notice, order, or communication- cannot be called in question- if they have been </a:t>
            </a:r>
            <a:r>
              <a:rPr lang="en-US" b="1" dirty="0">
                <a:effectLst/>
              </a:rPr>
              <a:t>acted upon </a:t>
            </a:r>
            <a:r>
              <a:rPr lang="en-US" dirty="0">
                <a:effectLst/>
              </a:rPr>
              <a:t>by the notice or at any subsequent level (i.e. if the ground was not raised in 1</a:t>
            </a:r>
            <a:r>
              <a:rPr lang="en-US" baseline="30000" dirty="0">
                <a:effectLst/>
              </a:rPr>
              <a:t>st</a:t>
            </a:r>
            <a:r>
              <a:rPr lang="en-US" dirty="0">
                <a:effectLst/>
              </a:rPr>
              <a:t> remedy available).</a:t>
            </a:r>
          </a:p>
          <a:p>
            <a:pPr marL="0" indent="0" algn="just">
              <a:lnSpc>
                <a:spcPct val="150000"/>
              </a:lnSpc>
              <a:spcBef>
                <a:spcPts val="0"/>
              </a:spcBef>
              <a:spcAft>
                <a:spcPts val="800"/>
              </a:spcAft>
              <a:buNone/>
            </a:pPr>
            <a:endParaRPr lang="en-US" dirty="0"/>
          </a:p>
          <a:p>
            <a:pPr marL="0" indent="0">
              <a:buNone/>
            </a:pPr>
            <a:endParaRPr lang="en-US" dirty="0"/>
          </a:p>
        </p:txBody>
      </p:sp>
    </p:spTree>
    <p:extLst>
      <p:ext uri="{BB962C8B-B14F-4D97-AF65-F5344CB8AC3E}">
        <p14:creationId xmlns:p14="http://schemas.microsoft.com/office/powerpoint/2010/main" val="4012815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89804D2-6BFE-D150-8CCC-A741433C177F}"/>
              </a:ext>
            </a:extLst>
          </p:cNvPr>
          <p:cNvSpPr>
            <a:spLocks noGrp="1"/>
          </p:cNvSpPr>
          <p:nvPr>
            <p:ph type="body" sz="quarter" idx="14"/>
          </p:nvPr>
        </p:nvSpPr>
        <p:spPr>
          <a:xfrm>
            <a:off x="327024" y="150813"/>
            <a:ext cx="9965055" cy="585787"/>
          </a:xfrm>
        </p:spPr>
        <p:txBody>
          <a:bodyPr/>
          <a:lstStyle/>
          <a:p>
            <a:r>
              <a:rPr lang="en-IN" sz="3200" dirty="0"/>
              <a:t>Section 67: Power of Inspection, Search &amp; Seizure</a:t>
            </a:r>
          </a:p>
          <a:p>
            <a:endParaRPr lang="en-IN" sz="3000" dirty="0"/>
          </a:p>
        </p:txBody>
      </p:sp>
      <p:sp>
        <p:nvSpPr>
          <p:cNvPr id="3" name="Text Placeholder 2">
            <a:extLst>
              <a:ext uri="{FF2B5EF4-FFF2-40B4-BE49-F238E27FC236}">
                <a16:creationId xmlns:a16="http://schemas.microsoft.com/office/drawing/2014/main" id="{FFFB2AD2-EA9F-7F80-9D23-34601BE4AA8C}"/>
              </a:ext>
            </a:extLst>
          </p:cNvPr>
          <p:cNvSpPr>
            <a:spLocks noGrp="1"/>
          </p:cNvSpPr>
          <p:nvPr>
            <p:ph type="body" sz="quarter" idx="15"/>
          </p:nvPr>
        </p:nvSpPr>
        <p:spPr/>
        <p:txBody>
          <a:bodyPr>
            <a:normAutofit fontScale="92500" lnSpcReduction="10000"/>
          </a:bodyPr>
          <a:lstStyle/>
          <a:p>
            <a:pPr marL="0" indent="0">
              <a:buNone/>
            </a:pPr>
            <a:r>
              <a:rPr lang="en-IN" sz="2200" b="1" dirty="0"/>
              <a:t>STAGE 1: INSPECTION</a:t>
            </a:r>
            <a:endParaRPr lang="en-IN" b="1" dirty="0"/>
          </a:p>
          <a:p>
            <a:pPr>
              <a:buFont typeface="Wingdings" panose="05000000000000000000" pitchFamily="2" charset="2"/>
              <a:buChar char="Ø"/>
            </a:pPr>
            <a:r>
              <a:rPr lang="en-IN" dirty="0"/>
              <a:t>Proper Officer (≥ Joint Commissioner) has "REASON TO BELIEVE </a:t>
            </a:r>
          </a:p>
          <a:p>
            <a:pPr marL="0" indent="0">
              <a:buNone/>
            </a:pPr>
            <a:endParaRPr lang="en-IN" dirty="0"/>
          </a:p>
          <a:p>
            <a:pPr marL="0" indent="0">
              <a:buNone/>
            </a:pPr>
            <a:r>
              <a:rPr lang="en-IN" dirty="0"/>
              <a:t>→ GROUND A: Taxable Person</a:t>
            </a:r>
          </a:p>
          <a:p>
            <a:pPr marL="0" indent="0">
              <a:buNone/>
            </a:pPr>
            <a:r>
              <a:rPr lang="en-IN" dirty="0"/>
              <a:t>   • Suppressed transactions</a:t>
            </a:r>
          </a:p>
          <a:p>
            <a:pPr marL="0" indent="0">
              <a:buNone/>
            </a:pPr>
            <a:r>
              <a:rPr lang="en-IN" dirty="0"/>
              <a:t>   • Claimed excess ITC</a:t>
            </a:r>
          </a:p>
          <a:p>
            <a:pPr marL="0" indent="0">
              <a:buNone/>
            </a:pPr>
            <a:r>
              <a:rPr lang="en-IN" dirty="0"/>
              <a:t>   • Contravention to evade tax</a:t>
            </a:r>
          </a:p>
          <a:p>
            <a:pPr marL="0" indent="0">
              <a:buNone/>
            </a:pPr>
            <a:r>
              <a:rPr lang="en-IN" dirty="0"/>
              <a:t>   • Stock suppression</a:t>
            </a:r>
          </a:p>
          <a:p>
            <a:pPr marL="0" indent="0">
              <a:buNone/>
            </a:pPr>
            <a:endParaRPr lang="en-IN" dirty="0"/>
          </a:p>
          <a:p>
            <a:pPr marL="0" indent="0">
              <a:buNone/>
            </a:pPr>
            <a:r>
              <a:rPr lang="en-IN" dirty="0"/>
              <a:t>→ GROUND B: Transporter/Warehouse Owner</a:t>
            </a:r>
          </a:p>
          <a:p>
            <a:pPr marL="0" indent="0">
              <a:buNone/>
            </a:pPr>
            <a:r>
              <a:rPr lang="en-IN" dirty="0"/>
              <a:t>  • Keeping goods that escaped tax</a:t>
            </a:r>
          </a:p>
          <a:p>
            <a:pPr marL="0" indent="0">
              <a:buNone/>
            </a:pPr>
            <a:r>
              <a:rPr lang="en-IN" dirty="0"/>
              <a:t>  • Accounts maintained to evade tax</a:t>
            </a:r>
          </a:p>
          <a:p>
            <a:pPr marL="0" indent="0">
              <a:buNone/>
            </a:pPr>
            <a:endParaRPr lang="en-IN" dirty="0"/>
          </a:p>
          <a:p>
            <a:pPr>
              <a:lnSpc>
                <a:spcPct val="110000"/>
              </a:lnSpc>
              <a:buFont typeface="Wingdings" panose="05000000000000000000" pitchFamily="2" charset="2"/>
              <a:buChar char="Ø"/>
            </a:pPr>
            <a:r>
              <a:rPr lang="en-IN" dirty="0"/>
              <a:t> </a:t>
            </a:r>
            <a:r>
              <a:rPr lang="en-IN" b="1" dirty="0"/>
              <a:t>Action</a:t>
            </a:r>
            <a:r>
              <a:rPr lang="en-IN" dirty="0"/>
              <a:t>: Written Authorization to inspect premises</a:t>
            </a:r>
            <a:endParaRPr lang="en-IN" b="1" dirty="0"/>
          </a:p>
          <a:p>
            <a:pPr>
              <a:lnSpc>
                <a:spcPct val="110000"/>
              </a:lnSpc>
              <a:buFont typeface="Wingdings" panose="05000000000000000000" pitchFamily="2" charset="2"/>
              <a:buChar char="Ø"/>
            </a:pPr>
            <a:r>
              <a:rPr lang="en-IN" b="1" dirty="0"/>
              <a:t> Timing</a:t>
            </a:r>
            <a:r>
              <a:rPr lang="en-IN" dirty="0"/>
              <a:t>: Inspection during BUSINESS HOURS only</a:t>
            </a:r>
          </a:p>
          <a:p>
            <a:pPr marL="0" indent="0">
              <a:buNone/>
            </a:pPr>
            <a:endParaRPr lang="en-IN" dirty="0"/>
          </a:p>
          <a:p>
            <a:pPr marL="0" indent="0">
              <a:buNone/>
            </a:pPr>
            <a:endParaRPr lang="en-IN" dirty="0"/>
          </a:p>
          <a:p>
            <a:endParaRPr lang="en-IN" dirty="0"/>
          </a:p>
        </p:txBody>
      </p:sp>
      <p:sp>
        <p:nvSpPr>
          <p:cNvPr id="4" name="Slide Number Placeholder 3">
            <a:extLst>
              <a:ext uri="{FF2B5EF4-FFF2-40B4-BE49-F238E27FC236}">
                <a16:creationId xmlns:a16="http://schemas.microsoft.com/office/drawing/2014/main" id="{652E585C-6ED6-FAFB-EDBE-A5F83106EECE}"/>
              </a:ext>
            </a:extLst>
          </p:cNvPr>
          <p:cNvSpPr>
            <a:spLocks noGrp="1"/>
          </p:cNvSpPr>
          <p:nvPr>
            <p:ph type="sldNum" sz="quarter" idx="4"/>
          </p:nvPr>
        </p:nvSpPr>
        <p:spPr/>
        <p:txBody>
          <a:bodyPr/>
          <a:lstStyle/>
          <a:p>
            <a:fld id="{C37E4FB1-AD43-40BE-A2D5-51E31E25039B}" type="slidenum">
              <a:rPr lang="en-IN" smtClean="0"/>
              <a:pPr/>
              <a:t>5</a:t>
            </a:fld>
            <a:endParaRPr lang="en-IN"/>
          </a:p>
        </p:txBody>
      </p:sp>
      <p:graphicFrame>
        <p:nvGraphicFramePr>
          <p:cNvPr id="5" name="Diagram 4">
            <a:extLst>
              <a:ext uri="{FF2B5EF4-FFF2-40B4-BE49-F238E27FC236}">
                <a16:creationId xmlns:a16="http://schemas.microsoft.com/office/drawing/2014/main" id="{156EB52F-F647-17C5-C414-3EF8496B0F5B}"/>
              </a:ext>
            </a:extLst>
          </p:cNvPr>
          <p:cNvGraphicFramePr/>
          <p:nvPr>
            <p:extLst>
              <p:ext uri="{D42A27DB-BD31-4B8C-83A1-F6EECF244321}">
                <p14:modId xmlns:p14="http://schemas.microsoft.com/office/powerpoint/2010/main" val="1304580343"/>
              </p:ext>
            </p:extLst>
          </p:nvPr>
        </p:nvGraphicFramePr>
        <p:xfrm>
          <a:off x="5024756" y="1966475"/>
          <a:ext cx="7616824" cy="40333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766775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EB70221-C1F7-4E46-9EC2-AFA6DF6EC74D}"/>
              </a:ext>
            </a:extLst>
          </p:cNvPr>
          <p:cNvSpPr>
            <a:spLocks noGrp="1"/>
          </p:cNvSpPr>
          <p:nvPr>
            <p:ph type="body" sz="quarter" idx="14"/>
          </p:nvPr>
        </p:nvSpPr>
        <p:spPr>
          <a:xfrm>
            <a:off x="327024" y="150814"/>
            <a:ext cx="10305479" cy="585787"/>
          </a:xfrm>
        </p:spPr>
        <p:txBody>
          <a:bodyPr/>
          <a:lstStyle/>
          <a:p>
            <a:r>
              <a:rPr lang="en-US" sz="2200" b="1" dirty="0">
                <a:effectLst/>
              </a:rPr>
              <a:t>Section 160. Assessment proceedings, etc. not to be invalid on certain grounds</a:t>
            </a:r>
            <a:endParaRPr lang="en-US" sz="2200" dirty="0"/>
          </a:p>
          <a:p>
            <a:endParaRPr lang="en-US" sz="2200" dirty="0"/>
          </a:p>
          <a:p>
            <a:endParaRPr lang="en-US" sz="2200" dirty="0"/>
          </a:p>
          <a:p>
            <a:endParaRPr lang="en-US" sz="2200" dirty="0"/>
          </a:p>
        </p:txBody>
      </p:sp>
      <p:sp>
        <p:nvSpPr>
          <p:cNvPr id="3" name="Text Placeholder 2">
            <a:extLst>
              <a:ext uri="{FF2B5EF4-FFF2-40B4-BE49-F238E27FC236}">
                <a16:creationId xmlns:a16="http://schemas.microsoft.com/office/drawing/2014/main" id="{4276D5FF-693A-4788-AC13-CAE71193C90D}"/>
              </a:ext>
            </a:extLst>
          </p:cNvPr>
          <p:cNvSpPr>
            <a:spLocks noGrp="1"/>
          </p:cNvSpPr>
          <p:nvPr>
            <p:ph type="body" sz="quarter" idx="15"/>
          </p:nvPr>
        </p:nvSpPr>
        <p:spPr/>
        <p:txBody>
          <a:bodyPr>
            <a:noAutofit/>
          </a:bodyPr>
          <a:lstStyle/>
          <a:p>
            <a:pPr marL="0" marR="0" indent="0" algn="just">
              <a:lnSpc>
                <a:spcPct val="150000"/>
              </a:lnSpc>
              <a:spcBef>
                <a:spcPts val="0"/>
              </a:spcBef>
              <a:spcAft>
                <a:spcPts val="800"/>
              </a:spcAft>
              <a:buNone/>
            </a:pPr>
            <a:r>
              <a:rPr lang="en-US" b="1" dirty="0">
                <a:effectLst/>
                <a:cs typeface="Times New Roman" panose="02020603050405020304" pitchFamily="18" charset="0"/>
              </a:rPr>
              <a:t>In case the proceedings are made as per the wrongly quoted provisions then can the recourse be found here?</a:t>
            </a:r>
            <a:endParaRPr lang="en-US" dirty="0">
              <a:effectLst/>
              <a:cs typeface="Times New Roman" panose="02020603050405020304" pitchFamily="18" charset="0"/>
            </a:endParaRPr>
          </a:p>
          <a:p>
            <a:pPr marL="114300" marR="0" indent="-342900" algn="just">
              <a:lnSpc>
                <a:spcPct val="150000"/>
              </a:lnSpc>
              <a:spcBef>
                <a:spcPts val="0"/>
              </a:spcBef>
              <a:spcAft>
                <a:spcPts val="800"/>
              </a:spcAft>
              <a:buFont typeface="Wingdings" panose="05000000000000000000" pitchFamily="2" charset="2"/>
              <a:buChar char="Ø"/>
            </a:pPr>
            <a:r>
              <a:rPr lang="en-US" dirty="0">
                <a:effectLst/>
                <a:cs typeface="Times New Roman" panose="02020603050405020304" pitchFamily="18" charset="0"/>
              </a:rPr>
              <a:t>Recourse could not be found here as the intent and purpose of actual provision has been defeated by not following the provisions contained therein.</a:t>
            </a:r>
          </a:p>
          <a:p>
            <a:pPr marL="114300" marR="0" indent="-342900" algn="just">
              <a:lnSpc>
                <a:spcPct val="150000"/>
              </a:lnSpc>
              <a:spcBef>
                <a:spcPts val="0"/>
              </a:spcBef>
              <a:spcAft>
                <a:spcPts val="800"/>
              </a:spcAft>
              <a:buFont typeface="Wingdings" panose="05000000000000000000" pitchFamily="2" charset="2"/>
              <a:buChar char="Ø"/>
            </a:pPr>
            <a:r>
              <a:rPr lang="en-US" dirty="0">
                <a:effectLst/>
                <a:cs typeface="Times New Roman" panose="02020603050405020304" pitchFamily="18" charset="0"/>
              </a:rPr>
              <a:t>Similar issue was examined by the Hon’ble HC of Karnataka in the matter of Shree Enterprises </a:t>
            </a:r>
            <a:r>
              <a:rPr lang="en-US" dirty="0">
                <a:effectLst/>
              </a:rPr>
              <a:t>2019(25) G.S.T.L.3(Kar.) </a:t>
            </a:r>
            <a:r>
              <a:rPr lang="en-US" dirty="0">
                <a:effectLst/>
                <a:cs typeface="Times New Roman" panose="02020603050405020304" pitchFamily="18" charset="0"/>
              </a:rPr>
              <a:t>where it was held that quoting of section 130 instead of Section 129 and also not following the procedure prescribed under 129, could not be considered as a mistake/ defect under section 160.</a:t>
            </a:r>
            <a:endParaRPr lang="en-US" dirty="0">
              <a:cs typeface="Times New Roman" panose="02020603050405020304" pitchFamily="18" charset="0"/>
            </a:endParaRPr>
          </a:p>
          <a:p>
            <a:endParaRPr lang="en-US" dirty="0"/>
          </a:p>
        </p:txBody>
      </p:sp>
    </p:spTree>
    <p:extLst>
      <p:ext uri="{BB962C8B-B14F-4D97-AF65-F5344CB8AC3E}">
        <p14:creationId xmlns:p14="http://schemas.microsoft.com/office/powerpoint/2010/main" val="291027818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7FF4A-ACD6-1F1F-9F19-6B1CC4A1D9E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EEEBA3A-D1C0-28AF-2008-423EBBDAC7B4}"/>
              </a:ext>
            </a:extLst>
          </p:cNvPr>
          <p:cNvSpPr>
            <a:spLocks noGrp="1"/>
          </p:cNvSpPr>
          <p:nvPr>
            <p:ph type="body" sz="quarter" idx="14"/>
          </p:nvPr>
        </p:nvSpPr>
        <p:spPr>
          <a:xfrm>
            <a:off x="327024" y="150813"/>
            <a:ext cx="9904095" cy="585787"/>
          </a:xfrm>
        </p:spPr>
        <p:txBody>
          <a:bodyPr/>
          <a:lstStyle/>
          <a:p>
            <a:r>
              <a:rPr lang="en-IN" sz="3200" dirty="0"/>
              <a:t>The Adjudication &amp; Natural Justice</a:t>
            </a:r>
          </a:p>
        </p:txBody>
      </p:sp>
      <p:sp>
        <p:nvSpPr>
          <p:cNvPr id="3" name="Text Placeholder 2">
            <a:extLst>
              <a:ext uri="{FF2B5EF4-FFF2-40B4-BE49-F238E27FC236}">
                <a16:creationId xmlns:a16="http://schemas.microsoft.com/office/drawing/2014/main" id="{83F7370A-1977-813A-52F7-135EE2FA42D8}"/>
              </a:ext>
            </a:extLst>
          </p:cNvPr>
          <p:cNvSpPr>
            <a:spLocks noGrp="1"/>
          </p:cNvSpPr>
          <p:nvPr>
            <p:ph type="body" sz="quarter" idx="15"/>
          </p:nvPr>
        </p:nvSpPr>
        <p:spPr>
          <a:xfrm>
            <a:off x="327024" y="957446"/>
            <a:ext cx="11650331" cy="5749741"/>
          </a:xfrm>
        </p:spPr>
        <p:txBody>
          <a:bodyPr/>
          <a:lstStyle/>
          <a:p>
            <a:pPr marL="0" indent="0">
              <a:buNone/>
            </a:pPr>
            <a:r>
              <a:rPr lang="en-IN" dirty="0"/>
              <a:t>.</a:t>
            </a:r>
          </a:p>
        </p:txBody>
      </p:sp>
      <p:sp>
        <p:nvSpPr>
          <p:cNvPr id="4" name="Slide Number Placeholder 3">
            <a:extLst>
              <a:ext uri="{FF2B5EF4-FFF2-40B4-BE49-F238E27FC236}">
                <a16:creationId xmlns:a16="http://schemas.microsoft.com/office/drawing/2014/main" id="{26D1A6ED-6E34-4260-7C44-24014988521B}"/>
              </a:ext>
            </a:extLst>
          </p:cNvPr>
          <p:cNvSpPr>
            <a:spLocks noGrp="1"/>
          </p:cNvSpPr>
          <p:nvPr>
            <p:ph type="sldNum" sz="quarter" idx="4"/>
          </p:nvPr>
        </p:nvSpPr>
        <p:spPr/>
        <p:txBody>
          <a:bodyPr/>
          <a:lstStyle/>
          <a:p>
            <a:fld id="{C37E4FB1-AD43-40BE-A2D5-51E31E25039B}" type="slidenum">
              <a:rPr lang="en-IN" smtClean="0"/>
              <a:pPr/>
              <a:t>51</a:t>
            </a:fld>
            <a:endParaRPr lang="en-IN"/>
          </a:p>
        </p:txBody>
      </p:sp>
      <p:graphicFrame>
        <p:nvGraphicFramePr>
          <p:cNvPr id="5" name="Table 4">
            <a:extLst>
              <a:ext uri="{FF2B5EF4-FFF2-40B4-BE49-F238E27FC236}">
                <a16:creationId xmlns:a16="http://schemas.microsoft.com/office/drawing/2014/main" id="{08049B64-4BBC-25F5-4F9D-AC5D7C01303A}"/>
              </a:ext>
            </a:extLst>
          </p:cNvPr>
          <p:cNvGraphicFramePr>
            <a:graphicFrameLocks noGrp="1"/>
          </p:cNvGraphicFramePr>
          <p:nvPr>
            <p:extLst>
              <p:ext uri="{D42A27DB-BD31-4B8C-83A1-F6EECF244321}">
                <p14:modId xmlns:p14="http://schemas.microsoft.com/office/powerpoint/2010/main" val="4290580854"/>
              </p:ext>
            </p:extLst>
          </p:nvPr>
        </p:nvGraphicFramePr>
        <p:xfrm>
          <a:off x="-1" y="1033469"/>
          <a:ext cx="12072396" cy="5894984"/>
        </p:xfrm>
        <a:graphic>
          <a:graphicData uri="http://schemas.openxmlformats.org/drawingml/2006/table">
            <a:tbl>
              <a:tblPr>
                <a:tableStyleId>{BC89EF96-8CEA-46FF-86C4-4CE0E7609802}</a:tableStyleId>
              </a:tblPr>
              <a:tblGrid>
                <a:gridCol w="1504183">
                  <a:extLst>
                    <a:ext uri="{9D8B030D-6E8A-4147-A177-3AD203B41FA5}">
                      <a16:colId xmlns:a16="http://schemas.microsoft.com/office/drawing/2014/main" val="2418909007"/>
                    </a:ext>
                  </a:extLst>
                </a:gridCol>
                <a:gridCol w="8167686">
                  <a:extLst>
                    <a:ext uri="{9D8B030D-6E8A-4147-A177-3AD203B41FA5}">
                      <a16:colId xmlns:a16="http://schemas.microsoft.com/office/drawing/2014/main" val="4024986806"/>
                    </a:ext>
                  </a:extLst>
                </a:gridCol>
                <a:gridCol w="2400527">
                  <a:extLst>
                    <a:ext uri="{9D8B030D-6E8A-4147-A177-3AD203B41FA5}">
                      <a16:colId xmlns:a16="http://schemas.microsoft.com/office/drawing/2014/main" val="2036462410"/>
                    </a:ext>
                  </a:extLst>
                </a:gridCol>
              </a:tblGrid>
              <a:tr h="283300">
                <a:tc>
                  <a:txBody>
                    <a:bodyPr/>
                    <a:lstStyle/>
                    <a:p>
                      <a:pPr rtl="0">
                        <a:buNone/>
                      </a:pPr>
                      <a:r>
                        <a:rPr lang="en-IN" sz="1900" b="1" dirty="0">
                          <a:solidFill>
                            <a:schemeClr val="bg1"/>
                          </a:solidFill>
                          <a:effectLst/>
                          <a:latin typeface="Cambria" panose="02040503050406030204" pitchFamily="18" charset="0"/>
                          <a:ea typeface="Cambria" panose="02040503050406030204" pitchFamily="18" charset="0"/>
                        </a:rPr>
                        <a:t>Legal Principle</a:t>
                      </a:r>
                      <a:endParaRPr lang="en-IN" sz="1900" dirty="0">
                        <a:solidFill>
                          <a:schemeClr val="bg1"/>
                        </a:solidFill>
                        <a:effectLst/>
                        <a:latin typeface="Cambria" panose="02040503050406030204" pitchFamily="18" charset="0"/>
                        <a:ea typeface="Cambria" panose="02040503050406030204" pitchFamily="18" charset="0"/>
                      </a:endParaRPr>
                    </a:p>
                  </a:txBody>
                  <a:tcPr marL="73751" marR="73751" marT="49168" marB="49168" anchor="ctr">
                    <a:solidFill>
                      <a:schemeClr val="accent1">
                        <a:lumMod val="75000"/>
                      </a:schemeClr>
                    </a:solidFill>
                  </a:tcPr>
                </a:tc>
                <a:tc>
                  <a:txBody>
                    <a:bodyPr/>
                    <a:lstStyle/>
                    <a:p>
                      <a:pPr algn="ctr" rtl="0">
                        <a:buNone/>
                      </a:pPr>
                      <a:r>
                        <a:rPr lang="en-IN" sz="1900" b="1" dirty="0">
                          <a:solidFill>
                            <a:schemeClr val="bg1"/>
                          </a:solidFill>
                          <a:effectLst/>
                          <a:latin typeface="Cambria" panose="02040503050406030204" pitchFamily="18" charset="0"/>
                          <a:ea typeface="Cambria" panose="02040503050406030204" pitchFamily="18" charset="0"/>
                        </a:rPr>
                        <a:t>Case Law(s)</a:t>
                      </a:r>
                      <a:endParaRPr lang="en-IN" sz="1900" dirty="0">
                        <a:solidFill>
                          <a:schemeClr val="bg1"/>
                        </a:solidFill>
                        <a:effectLst/>
                        <a:latin typeface="Cambria" panose="02040503050406030204" pitchFamily="18" charset="0"/>
                        <a:ea typeface="Cambria" panose="02040503050406030204" pitchFamily="18" charset="0"/>
                      </a:endParaRPr>
                    </a:p>
                  </a:txBody>
                  <a:tcPr marL="73751" marR="73751" marT="49168" marB="49168" anchor="ctr">
                    <a:solidFill>
                      <a:schemeClr val="accent1">
                        <a:lumMod val="75000"/>
                      </a:schemeClr>
                    </a:solidFill>
                  </a:tcPr>
                </a:tc>
                <a:tc>
                  <a:txBody>
                    <a:bodyPr/>
                    <a:lstStyle/>
                    <a:p>
                      <a:pPr algn="l" rtl="0">
                        <a:buNone/>
                      </a:pPr>
                      <a:r>
                        <a:rPr lang="en-IN" sz="1900" b="1" dirty="0">
                          <a:solidFill>
                            <a:schemeClr val="bg1"/>
                          </a:solidFill>
                          <a:effectLst/>
                          <a:latin typeface="Cambria" panose="02040503050406030204" pitchFamily="18" charset="0"/>
                          <a:ea typeface="Cambria" panose="02040503050406030204" pitchFamily="18" charset="0"/>
                        </a:rPr>
                        <a:t>Key Takeaway </a:t>
                      </a:r>
                      <a:endParaRPr lang="en-IN" sz="1900" dirty="0">
                        <a:solidFill>
                          <a:schemeClr val="bg1"/>
                        </a:solidFill>
                        <a:effectLst/>
                        <a:latin typeface="Cambria" panose="02040503050406030204" pitchFamily="18" charset="0"/>
                        <a:ea typeface="Cambria" panose="02040503050406030204" pitchFamily="18" charset="0"/>
                      </a:endParaRPr>
                    </a:p>
                  </a:txBody>
                  <a:tcPr marL="73751" marR="73751" marT="49168" marB="49168" anchor="ctr">
                    <a:solidFill>
                      <a:schemeClr val="accent1">
                        <a:lumMod val="75000"/>
                      </a:schemeClr>
                    </a:solidFill>
                  </a:tcPr>
                </a:tc>
                <a:extLst>
                  <a:ext uri="{0D108BD9-81ED-4DB2-BD59-A6C34878D82A}">
                    <a16:rowId xmlns:a16="http://schemas.microsoft.com/office/drawing/2014/main" val="4140966567"/>
                  </a:ext>
                </a:extLst>
              </a:tr>
              <a:tr h="1562283">
                <a:tc>
                  <a:txBody>
                    <a:bodyPr/>
                    <a:lstStyle/>
                    <a:p>
                      <a:pPr rtl="0">
                        <a:buNone/>
                      </a:pPr>
                      <a:r>
                        <a:rPr lang="en-IN" sz="1900" b="1" dirty="0">
                          <a:solidFill>
                            <a:srgbClr val="1F1F1F"/>
                          </a:solidFill>
                          <a:effectLst/>
                          <a:latin typeface="Cambria" panose="02040503050406030204" pitchFamily="18" charset="0"/>
                          <a:ea typeface="Cambria" panose="02040503050406030204" pitchFamily="18" charset="0"/>
                        </a:rPr>
                        <a:t>Principles of Natural Justice</a:t>
                      </a:r>
                      <a:endParaRPr lang="en-IN" sz="1900" dirty="0">
                        <a:solidFill>
                          <a:srgbClr val="1F1F1F"/>
                        </a:solidFill>
                        <a:effectLst/>
                        <a:latin typeface="Cambria" panose="02040503050406030204" pitchFamily="18" charset="0"/>
                        <a:ea typeface="Cambria" panose="02040503050406030204" pitchFamily="18" charset="0"/>
                      </a:endParaRPr>
                    </a:p>
                  </a:txBody>
                  <a:tcPr marL="73751" marR="73751" marT="49168" marB="49168" anchor="ct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900" b="0" i="0" kern="1200" dirty="0">
                          <a:solidFill>
                            <a:schemeClr val="tx1"/>
                          </a:solidFill>
                          <a:effectLst/>
                          <a:latin typeface="Cambria" panose="02040503050406030204" pitchFamily="18" charset="0"/>
                          <a:ea typeface="Cambria" panose="02040503050406030204" pitchFamily="18" charset="0"/>
                          <a:cs typeface="+mn-cs"/>
                        </a:rPr>
                        <a:t>AGP Enterprise vs. State of West Bengal (2025) 27 </a:t>
                      </a:r>
                      <a:r>
                        <a:rPr lang="en-IN" sz="1900" b="0" i="0" kern="1200" dirty="0" err="1">
                          <a:solidFill>
                            <a:schemeClr val="tx1"/>
                          </a:solidFill>
                          <a:effectLst/>
                          <a:latin typeface="Cambria" panose="02040503050406030204" pitchFamily="18" charset="0"/>
                          <a:ea typeface="Cambria" panose="02040503050406030204" pitchFamily="18" charset="0"/>
                          <a:cs typeface="+mn-cs"/>
                        </a:rPr>
                        <a:t>Centax</a:t>
                      </a:r>
                      <a:r>
                        <a:rPr lang="en-IN" sz="1900" b="0" i="0" kern="1200" dirty="0">
                          <a:solidFill>
                            <a:schemeClr val="tx1"/>
                          </a:solidFill>
                          <a:effectLst/>
                          <a:latin typeface="Cambria" panose="02040503050406030204" pitchFamily="18" charset="0"/>
                          <a:ea typeface="Cambria" panose="02040503050406030204" pitchFamily="18" charset="0"/>
                          <a:cs typeface="+mn-cs"/>
                        </a:rPr>
                        <a:t> 19 (Cal.)/2025 (96) G.S.T.L. 568 (Cal.)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900" b="0" i="0" kern="1200" dirty="0">
                          <a:solidFill>
                            <a:schemeClr val="tx1"/>
                          </a:solidFill>
                          <a:effectLst/>
                          <a:latin typeface="Cambria" panose="02040503050406030204" pitchFamily="18" charset="0"/>
                          <a:ea typeface="Cambria" panose="02040503050406030204" pitchFamily="18" charset="0"/>
                          <a:cs typeface="+mn-cs"/>
                        </a:rPr>
                        <a:t>Sri Sai Vishwas Polymers vs. Deputy Commissioner (2025) 31 </a:t>
                      </a:r>
                      <a:r>
                        <a:rPr lang="en-IN" sz="1900" b="0" i="0" kern="1200" dirty="0" err="1">
                          <a:solidFill>
                            <a:schemeClr val="tx1"/>
                          </a:solidFill>
                          <a:effectLst/>
                          <a:latin typeface="Cambria" panose="02040503050406030204" pitchFamily="18" charset="0"/>
                          <a:ea typeface="Cambria" panose="02040503050406030204" pitchFamily="18" charset="0"/>
                          <a:cs typeface="+mn-cs"/>
                        </a:rPr>
                        <a:t>Centax</a:t>
                      </a:r>
                      <a:r>
                        <a:rPr lang="en-IN" sz="1900" b="0" i="0" kern="1200" dirty="0">
                          <a:solidFill>
                            <a:schemeClr val="tx1"/>
                          </a:solidFill>
                          <a:effectLst/>
                          <a:latin typeface="Cambria" panose="02040503050406030204" pitchFamily="18" charset="0"/>
                          <a:ea typeface="Cambria" panose="02040503050406030204" pitchFamily="18" charset="0"/>
                          <a:cs typeface="+mn-cs"/>
                        </a:rPr>
                        <a:t> 394 (Uttarakhand)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900" b="0" i="0" kern="1200" dirty="0">
                          <a:solidFill>
                            <a:schemeClr val="tx1"/>
                          </a:solidFill>
                          <a:effectLst/>
                          <a:latin typeface="Cambria" panose="02040503050406030204" pitchFamily="18" charset="0"/>
                          <a:ea typeface="Cambria" panose="02040503050406030204" pitchFamily="18" charset="0"/>
                          <a:cs typeface="+mn-cs"/>
                        </a:rPr>
                        <a:t>Mr. Ramasamy Kuppusamy vs the Deputy Commercial Tax Officer (ST) Tamil Nadu [2024 (10) TMI 1522 - Madras High Court]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900" b="0" i="0" kern="1200" dirty="0">
                          <a:solidFill>
                            <a:schemeClr val="tx1"/>
                          </a:solidFill>
                          <a:effectLst/>
                          <a:latin typeface="Cambria" panose="02040503050406030204" pitchFamily="18" charset="0"/>
                          <a:ea typeface="Cambria" panose="02040503050406030204" pitchFamily="18" charset="0"/>
                          <a:cs typeface="+mn-cs"/>
                        </a:rPr>
                        <a:t>Fomento Resorts &amp; Hotels Ltd. vs. Union of India (2024) 15 </a:t>
                      </a:r>
                      <a:r>
                        <a:rPr lang="en-IN" sz="1900" b="0" i="0" kern="1200" dirty="0" err="1">
                          <a:solidFill>
                            <a:schemeClr val="tx1"/>
                          </a:solidFill>
                          <a:effectLst/>
                          <a:latin typeface="Cambria" panose="02040503050406030204" pitchFamily="18" charset="0"/>
                          <a:ea typeface="Cambria" panose="02040503050406030204" pitchFamily="18" charset="0"/>
                          <a:cs typeface="+mn-cs"/>
                        </a:rPr>
                        <a:t>Centax</a:t>
                      </a:r>
                      <a:r>
                        <a:rPr lang="en-IN" sz="1900" b="0" i="0" kern="1200" dirty="0">
                          <a:solidFill>
                            <a:schemeClr val="tx1"/>
                          </a:solidFill>
                          <a:effectLst/>
                          <a:latin typeface="Cambria" panose="02040503050406030204" pitchFamily="18" charset="0"/>
                          <a:ea typeface="Cambria" panose="02040503050406030204" pitchFamily="18" charset="0"/>
                          <a:cs typeface="+mn-cs"/>
                        </a:rPr>
                        <a:t> 389 (Bom.)</a:t>
                      </a:r>
                    </a:p>
                  </a:txBody>
                  <a:tcPr marL="73751" marR="73751" marT="49168" marB="49168" anchor="ctr"/>
                </a:tc>
                <a:tc>
                  <a:txBody>
                    <a:bodyPr/>
                    <a:lstStyle/>
                    <a:p>
                      <a:pPr algn="l" rtl="0">
                        <a:buNone/>
                      </a:pPr>
                      <a:r>
                        <a:rPr lang="en-US" sz="1900" dirty="0">
                          <a:solidFill>
                            <a:srgbClr val="1F1F1F"/>
                          </a:solidFill>
                          <a:effectLst/>
                          <a:latin typeface="Cambria" panose="02040503050406030204" pitchFamily="18" charset="0"/>
                          <a:ea typeface="Cambria" panose="02040503050406030204" pitchFamily="18" charset="0"/>
                        </a:rPr>
                        <a:t>Principles of Natural Justice is mandatory; assessments without it (or without considering replies) are legally void.</a:t>
                      </a:r>
                    </a:p>
                  </a:txBody>
                  <a:tcPr marL="73751" marR="73751" marT="49168" marB="49168" anchor="ctr"/>
                </a:tc>
                <a:extLst>
                  <a:ext uri="{0D108BD9-81ED-4DB2-BD59-A6C34878D82A}">
                    <a16:rowId xmlns:a16="http://schemas.microsoft.com/office/drawing/2014/main" val="3919216054"/>
                  </a:ext>
                </a:extLst>
              </a:tr>
              <a:tr h="774845">
                <a:tc>
                  <a:txBody>
                    <a:bodyPr/>
                    <a:lstStyle/>
                    <a:p>
                      <a:pPr rtl="0">
                        <a:buNone/>
                      </a:pPr>
                      <a:r>
                        <a:rPr lang="en-IN" sz="1900" b="1">
                          <a:solidFill>
                            <a:srgbClr val="1F1F1F"/>
                          </a:solidFill>
                          <a:effectLst/>
                          <a:latin typeface="Cambria" panose="02040503050406030204" pitchFamily="18" charset="0"/>
                          <a:ea typeface="Cambria" panose="02040503050406030204" pitchFamily="18" charset="0"/>
                        </a:rPr>
                        <a:t>Mandatory SCN</a:t>
                      </a:r>
                      <a:endParaRPr lang="en-IN" sz="1900">
                        <a:solidFill>
                          <a:srgbClr val="1F1F1F"/>
                        </a:solidFill>
                        <a:effectLst/>
                        <a:latin typeface="Cambria" panose="02040503050406030204" pitchFamily="18" charset="0"/>
                        <a:ea typeface="Cambria" panose="02040503050406030204" pitchFamily="18" charset="0"/>
                      </a:endParaRPr>
                    </a:p>
                  </a:txBody>
                  <a:tcPr marL="73751" marR="73751" marT="49168" marB="49168" anchor="ctr"/>
                </a:tc>
                <a:tc>
                  <a:txBody>
                    <a:bodyPr/>
                    <a:lstStyle/>
                    <a:p>
                      <a:pPr marL="285750" lvl="0" indent="-28575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Union of India vs. LC Infra Projects </a:t>
                      </a:r>
                      <a:r>
                        <a:rPr lang="en-IN" sz="1900" b="0" i="0" kern="1200" dirty="0" err="1">
                          <a:solidFill>
                            <a:schemeClr val="tx1"/>
                          </a:solidFill>
                          <a:effectLst/>
                          <a:latin typeface="Cambria" panose="02040503050406030204" pitchFamily="18" charset="0"/>
                          <a:ea typeface="Cambria" panose="02040503050406030204" pitchFamily="18" charset="0"/>
                          <a:cs typeface="+mn-cs"/>
                        </a:rPr>
                        <a:t>Pvt.Ltd</a:t>
                      </a:r>
                      <a:r>
                        <a:rPr lang="en-IN" sz="1900" b="0" i="0" kern="1200" dirty="0">
                          <a:solidFill>
                            <a:schemeClr val="tx1"/>
                          </a:solidFill>
                          <a:effectLst/>
                          <a:latin typeface="Cambria" panose="02040503050406030204" pitchFamily="18" charset="0"/>
                          <a:ea typeface="Cambria" panose="02040503050406030204" pitchFamily="18" charset="0"/>
                          <a:cs typeface="+mn-cs"/>
                        </a:rPr>
                        <a:t>. 2021 (44) GSTL 60 (Kar.)</a:t>
                      </a:r>
                    </a:p>
                    <a:p>
                      <a:pPr marL="285750" lvl="0" indent="-285750">
                        <a:buFont typeface="Arial" panose="020B0604020202020204" pitchFamily="34" charset="0"/>
                        <a:buChar char="•"/>
                      </a:pPr>
                      <a:r>
                        <a:rPr lang="en-US" sz="1900" b="0" i="0" kern="1200" dirty="0">
                          <a:solidFill>
                            <a:schemeClr val="tx1"/>
                          </a:solidFill>
                          <a:effectLst/>
                          <a:latin typeface="Cambria" panose="02040503050406030204" pitchFamily="18" charset="0"/>
                          <a:ea typeface="Cambria" panose="02040503050406030204" pitchFamily="18" charset="0"/>
                          <a:cs typeface="+mn-cs"/>
                        </a:rPr>
                        <a:t>Mahadeo </a:t>
                      </a:r>
                      <a:r>
                        <a:rPr lang="en-US" sz="1900" b="0" i="0" kern="1200" dirty="0" err="1">
                          <a:solidFill>
                            <a:schemeClr val="tx1"/>
                          </a:solidFill>
                          <a:effectLst/>
                          <a:latin typeface="Cambria" panose="02040503050406030204" pitchFamily="18" charset="0"/>
                          <a:ea typeface="Cambria" panose="02040503050406030204" pitchFamily="18" charset="0"/>
                          <a:cs typeface="+mn-cs"/>
                        </a:rPr>
                        <a:t>Constuction</a:t>
                      </a:r>
                      <a:r>
                        <a:rPr lang="en-US" sz="1900" b="0" i="0" kern="1200" dirty="0">
                          <a:solidFill>
                            <a:schemeClr val="tx1"/>
                          </a:solidFill>
                          <a:effectLst/>
                          <a:latin typeface="Cambria" panose="02040503050406030204" pitchFamily="18" charset="0"/>
                          <a:ea typeface="Cambria" panose="02040503050406030204" pitchFamily="18" charset="0"/>
                          <a:cs typeface="+mn-cs"/>
                        </a:rPr>
                        <a:t> Co Versus Union Of India 2020 (36) G.S.T.L. 343 (</a:t>
                      </a:r>
                      <a:r>
                        <a:rPr lang="en-US" sz="1900" b="0" i="0" kern="1200" dirty="0" err="1">
                          <a:solidFill>
                            <a:schemeClr val="tx1"/>
                          </a:solidFill>
                          <a:effectLst/>
                          <a:latin typeface="Cambria" panose="02040503050406030204" pitchFamily="18" charset="0"/>
                          <a:ea typeface="Cambria" panose="02040503050406030204" pitchFamily="18" charset="0"/>
                          <a:cs typeface="+mn-cs"/>
                        </a:rPr>
                        <a:t>Jhar</a:t>
                      </a:r>
                      <a:r>
                        <a:rPr lang="en-US" sz="1900" b="0" i="0" kern="1200" dirty="0">
                          <a:solidFill>
                            <a:schemeClr val="tx1"/>
                          </a:solidFill>
                          <a:effectLst/>
                          <a:latin typeface="Cambria" panose="02040503050406030204" pitchFamily="18" charset="0"/>
                          <a:ea typeface="Cambria" panose="02040503050406030204" pitchFamily="18" charset="0"/>
                          <a:cs typeface="+mn-cs"/>
                        </a:rPr>
                        <a:t>.)</a:t>
                      </a:r>
                      <a:endParaRPr lang="en-IN" sz="1900" b="0" i="0" kern="1200" dirty="0">
                        <a:solidFill>
                          <a:schemeClr val="tx1"/>
                        </a:solidFill>
                        <a:effectLst/>
                        <a:latin typeface="Cambria" panose="02040503050406030204" pitchFamily="18" charset="0"/>
                        <a:ea typeface="Cambria" panose="02040503050406030204" pitchFamily="18" charset="0"/>
                        <a:cs typeface="+mn-cs"/>
                      </a:endParaRPr>
                    </a:p>
                    <a:p>
                      <a:pPr marL="285750" indent="-285750" rtl="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Union of India vs. </a:t>
                      </a:r>
                      <a:r>
                        <a:rPr lang="en-IN" sz="1900" b="0" i="0" kern="1200" dirty="0" err="1">
                          <a:solidFill>
                            <a:schemeClr val="tx1"/>
                          </a:solidFill>
                          <a:effectLst/>
                          <a:latin typeface="Cambria" panose="02040503050406030204" pitchFamily="18" charset="0"/>
                          <a:ea typeface="Cambria" panose="02040503050406030204" pitchFamily="18" charset="0"/>
                          <a:cs typeface="+mn-cs"/>
                        </a:rPr>
                        <a:t>Madhumilan</a:t>
                      </a:r>
                      <a:r>
                        <a:rPr lang="en-IN" sz="1900" b="0" i="0" kern="1200" dirty="0">
                          <a:solidFill>
                            <a:schemeClr val="tx1"/>
                          </a:solidFill>
                          <a:effectLst/>
                          <a:latin typeface="Cambria" panose="02040503050406030204" pitchFamily="18" charset="0"/>
                          <a:ea typeface="Cambria" panose="02040503050406030204" pitchFamily="18" charset="0"/>
                          <a:cs typeface="+mn-cs"/>
                        </a:rPr>
                        <a:t> Syntex </a:t>
                      </a:r>
                      <a:r>
                        <a:rPr lang="en-IN" sz="1900" b="0" i="0" kern="1200" dirty="0" err="1">
                          <a:solidFill>
                            <a:schemeClr val="tx1"/>
                          </a:solidFill>
                          <a:effectLst/>
                          <a:latin typeface="Cambria" panose="02040503050406030204" pitchFamily="18" charset="0"/>
                          <a:ea typeface="Cambria" panose="02040503050406030204" pitchFamily="18" charset="0"/>
                          <a:cs typeface="+mn-cs"/>
                        </a:rPr>
                        <a:t>Pvt.</a:t>
                      </a:r>
                      <a:r>
                        <a:rPr lang="en-IN" sz="1900" b="0" i="0" kern="1200" dirty="0">
                          <a:solidFill>
                            <a:schemeClr val="tx1"/>
                          </a:solidFill>
                          <a:effectLst/>
                          <a:latin typeface="Cambria" panose="02040503050406030204" pitchFamily="18" charset="0"/>
                          <a:ea typeface="Cambria" panose="02040503050406030204" pitchFamily="18" charset="0"/>
                          <a:cs typeface="+mn-cs"/>
                        </a:rPr>
                        <a:t> Ltd. 1988 (35) ELT 349 (S.C.)</a:t>
                      </a:r>
                      <a:endParaRPr lang="en-IN" sz="1900" b="0" i="0" dirty="0">
                        <a:solidFill>
                          <a:srgbClr val="1F1F1F"/>
                        </a:solidFill>
                        <a:effectLst/>
                        <a:latin typeface="Cambria" panose="02040503050406030204" pitchFamily="18" charset="0"/>
                        <a:ea typeface="Cambria" panose="02040503050406030204" pitchFamily="18" charset="0"/>
                      </a:endParaRPr>
                    </a:p>
                  </a:txBody>
                  <a:tcPr marL="73751" marR="73751" marT="49168" marB="49168" anchor="ctr"/>
                </a:tc>
                <a:tc>
                  <a:txBody>
                    <a:bodyPr/>
                    <a:lstStyle/>
                    <a:p>
                      <a:pPr algn="l" rtl="0">
                        <a:buNone/>
                      </a:pPr>
                      <a:r>
                        <a:rPr lang="en-US" sz="1900" dirty="0">
                          <a:solidFill>
                            <a:srgbClr val="1F1F1F"/>
                          </a:solidFill>
                          <a:effectLst/>
                          <a:latin typeface="Cambria" panose="02040503050406030204" pitchFamily="18" charset="0"/>
                          <a:ea typeface="Cambria" panose="02040503050406030204" pitchFamily="18" charset="0"/>
                        </a:rPr>
                        <a:t>No demand can be finalized without a formal SCN under Section 73 or 74.</a:t>
                      </a:r>
                    </a:p>
                  </a:txBody>
                  <a:tcPr marL="73751" marR="73751" marT="49168" marB="49168" anchor="ctr"/>
                </a:tc>
                <a:extLst>
                  <a:ext uri="{0D108BD9-81ED-4DB2-BD59-A6C34878D82A}">
                    <a16:rowId xmlns:a16="http://schemas.microsoft.com/office/drawing/2014/main" val="1158451328"/>
                  </a:ext>
                </a:extLst>
              </a:tr>
              <a:tr h="1000736">
                <a:tc>
                  <a:txBody>
                    <a:bodyPr/>
                    <a:lstStyle/>
                    <a:p>
                      <a:pPr rtl="0">
                        <a:buNone/>
                      </a:pPr>
                      <a:r>
                        <a:rPr lang="en-IN" sz="1900" b="1" dirty="0">
                          <a:solidFill>
                            <a:srgbClr val="1F1F1F"/>
                          </a:solidFill>
                          <a:effectLst/>
                          <a:latin typeface="Cambria" panose="02040503050406030204" pitchFamily="18" charset="0"/>
                          <a:ea typeface="Cambria" panose="02040503050406030204" pitchFamily="18" charset="0"/>
                        </a:rPr>
                        <a:t>Consideration of Reply</a:t>
                      </a:r>
                      <a:endParaRPr lang="en-IN" sz="1900" dirty="0">
                        <a:solidFill>
                          <a:srgbClr val="1F1F1F"/>
                        </a:solidFill>
                        <a:effectLst/>
                        <a:latin typeface="Cambria" panose="02040503050406030204" pitchFamily="18" charset="0"/>
                        <a:ea typeface="Cambria" panose="02040503050406030204" pitchFamily="18" charset="0"/>
                      </a:endParaRPr>
                    </a:p>
                  </a:txBody>
                  <a:tcPr marL="73751" marR="73751" marT="49168" marB="49168" anchor="ctr"/>
                </a:tc>
                <a:tc>
                  <a:txBody>
                    <a:bodyPr/>
                    <a:lstStyle/>
                    <a:p>
                      <a:pPr marL="285750" lvl="0" indent="-28575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Erode Medical Centre vs. State Tax Officer [TS-432- HC(MAD)-2024-GST]</a:t>
                      </a:r>
                    </a:p>
                    <a:p>
                      <a:pPr marL="285750" lvl="0" indent="-28575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SL </a:t>
                      </a:r>
                      <a:r>
                        <a:rPr lang="en-IN" sz="1900" b="0" i="0" kern="1200" dirty="0" err="1">
                          <a:solidFill>
                            <a:schemeClr val="tx1"/>
                          </a:solidFill>
                          <a:effectLst/>
                          <a:latin typeface="Cambria" panose="02040503050406030204" pitchFamily="18" charset="0"/>
                          <a:ea typeface="Cambria" panose="02040503050406030204" pitchFamily="18" charset="0"/>
                          <a:cs typeface="+mn-cs"/>
                        </a:rPr>
                        <a:t>Lumax</a:t>
                      </a:r>
                      <a:r>
                        <a:rPr lang="en-IN" sz="1900" b="0" i="0" kern="1200" dirty="0">
                          <a:solidFill>
                            <a:schemeClr val="tx1"/>
                          </a:solidFill>
                          <a:effectLst/>
                          <a:latin typeface="Cambria" panose="02040503050406030204" pitchFamily="18" charset="0"/>
                          <a:ea typeface="Cambria" panose="02040503050406030204" pitchFamily="18" charset="0"/>
                          <a:cs typeface="+mn-cs"/>
                        </a:rPr>
                        <a:t> Ltd. v. Deputy Commissioner of State Taxes-II W.P. Nos.5066, 5067, 5070 &amp; 5071 OF 2024 dated March 1, 2024 </a:t>
                      </a:r>
                    </a:p>
                  </a:txBody>
                  <a:tcPr marL="73751" marR="73751" marT="49168" marB="49168" anchor="ctr"/>
                </a:tc>
                <a:tc>
                  <a:txBody>
                    <a:bodyPr/>
                    <a:lstStyle/>
                    <a:p>
                      <a:pPr algn="l" rtl="0">
                        <a:buNone/>
                      </a:pPr>
                      <a:r>
                        <a:rPr lang="en-US" sz="1900" dirty="0">
                          <a:solidFill>
                            <a:srgbClr val="1F1F1F"/>
                          </a:solidFill>
                          <a:effectLst/>
                          <a:latin typeface="Cambria" panose="02040503050406030204" pitchFamily="18" charset="0"/>
                          <a:ea typeface="Cambria" panose="02040503050406030204" pitchFamily="18" charset="0"/>
                        </a:rPr>
                        <a:t>Failure to address the taxpayer’s reply in the final order leads to a remand for fresh assessment.</a:t>
                      </a:r>
                    </a:p>
                  </a:txBody>
                  <a:tcPr marL="73751" marR="73751" marT="49168" marB="49168" anchor="ctr"/>
                </a:tc>
                <a:extLst>
                  <a:ext uri="{0D108BD9-81ED-4DB2-BD59-A6C34878D82A}">
                    <a16:rowId xmlns:a16="http://schemas.microsoft.com/office/drawing/2014/main" val="882562639"/>
                  </a:ext>
                </a:extLst>
              </a:tr>
            </a:tbl>
          </a:graphicData>
        </a:graphic>
      </p:graphicFrame>
    </p:spTree>
    <p:extLst>
      <p:ext uri="{BB962C8B-B14F-4D97-AF65-F5344CB8AC3E}">
        <p14:creationId xmlns:p14="http://schemas.microsoft.com/office/powerpoint/2010/main" val="31963657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43E3DF9-89B9-F418-D7B2-66D6061259B0}"/>
              </a:ext>
            </a:extLst>
          </p:cNvPr>
          <p:cNvSpPr>
            <a:spLocks noGrp="1"/>
          </p:cNvSpPr>
          <p:nvPr>
            <p:ph type="body" sz="quarter" idx="14"/>
          </p:nvPr>
        </p:nvSpPr>
        <p:spPr>
          <a:xfrm>
            <a:off x="327024" y="150813"/>
            <a:ext cx="9904095" cy="585787"/>
          </a:xfrm>
        </p:spPr>
        <p:txBody>
          <a:bodyPr/>
          <a:lstStyle/>
          <a:p>
            <a:r>
              <a:rPr lang="en-IN" sz="3200" dirty="0"/>
              <a:t>The Adjudication &amp; Natural Justice Cluster</a:t>
            </a:r>
          </a:p>
        </p:txBody>
      </p:sp>
      <p:sp>
        <p:nvSpPr>
          <p:cNvPr id="3" name="Text Placeholder 2">
            <a:extLst>
              <a:ext uri="{FF2B5EF4-FFF2-40B4-BE49-F238E27FC236}">
                <a16:creationId xmlns:a16="http://schemas.microsoft.com/office/drawing/2014/main" id="{72940458-D4FA-0765-F826-5C428C761501}"/>
              </a:ext>
            </a:extLst>
          </p:cNvPr>
          <p:cNvSpPr>
            <a:spLocks noGrp="1"/>
          </p:cNvSpPr>
          <p:nvPr>
            <p:ph type="body" sz="quarter" idx="15"/>
          </p:nvPr>
        </p:nvSpPr>
        <p:spPr>
          <a:xfrm>
            <a:off x="327024" y="957446"/>
            <a:ext cx="11650331" cy="5749741"/>
          </a:xfrm>
        </p:spPr>
        <p:txBody>
          <a:bodyPr/>
          <a:lstStyle/>
          <a:p>
            <a:pPr marL="0" indent="0">
              <a:buNone/>
            </a:pPr>
            <a:r>
              <a:rPr lang="en-IN" dirty="0"/>
              <a:t>.</a:t>
            </a:r>
          </a:p>
        </p:txBody>
      </p:sp>
      <p:sp>
        <p:nvSpPr>
          <p:cNvPr id="4" name="Slide Number Placeholder 3">
            <a:extLst>
              <a:ext uri="{FF2B5EF4-FFF2-40B4-BE49-F238E27FC236}">
                <a16:creationId xmlns:a16="http://schemas.microsoft.com/office/drawing/2014/main" id="{B9715CAA-80BC-CB4A-D8B6-C26DCDCD3DBB}"/>
              </a:ext>
            </a:extLst>
          </p:cNvPr>
          <p:cNvSpPr>
            <a:spLocks noGrp="1"/>
          </p:cNvSpPr>
          <p:nvPr>
            <p:ph type="sldNum" sz="quarter" idx="4"/>
          </p:nvPr>
        </p:nvSpPr>
        <p:spPr/>
        <p:txBody>
          <a:bodyPr/>
          <a:lstStyle/>
          <a:p>
            <a:fld id="{C37E4FB1-AD43-40BE-A2D5-51E31E25039B}" type="slidenum">
              <a:rPr lang="en-IN" smtClean="0"/>
              <a:pPr/>
              <a:t>52</a:t>
            </a:fld>
            <a:endParaRPr lang="en-IN"/>
          </a:p>
        </p:txBody>
      </p:sp>
      <p:graphicFrame>
        <p:nvGraphicFramePr>
          <p:cNvPr id="5" name="Table 4">
            <a:extLst>
              <a:ext uri="{FF2B5EF4-FFF2-40B4-BE49-F238E27FC236}">
                <a16:creationId xmlns:a16="http://schemas.microsoft.com/office/drawing/2014/main" id="{2678E365-1C5F-1A3C-3891-979F48FB8001}"/>
              </a:ext>
            </a:extLst>
          </p:cNvPr>
          <p:cNvGraphicFramePr>
            <a:graphicFrameLocks noGrp="1"/>
          </p:cNvGraphicFramePr>
          <p:nvPr>
            <p:extLst>
              <p:ext uri="{D42A27DB-BD31-4B8C-83A1-F6EECF244321}">
                <p14:modId xmlns:p14="http://schemas.microsoft.com/office/powerpoint/2010/main" val="3375232265"/>
              </p:ext>
            </p:extLst>
          </p:nvPr>
        </p:nvGraphicFramePr>
        <p:xfrm>
          <a:off x="0" y="1033469"/>
          <a:ext cx="11977355" cy="3489419"/>
        </p:xfrm>
        <a:graphic>
          <a:graphicData uri="http://schemas.openxmlformats.org/drawingml/2006/table">
            <a:tbl>
              <a:tblPr>
                <a:tableStyleId>{BC89EF96-8CEA-46FF-86C4-4CE0E7609802}</a:tableStyleId>
              </a:tblPr>
              <a:tblGrid>
                <a:gridCol w="1492341">
                  <a:extLst>
                    <a:ext uri="{9D8B030D-6E8A-4147-A177-3AD203B41FA5}">
                      <a16:colId xmlns:a16="http://schemas.microsoft.com/office/drawing/2014/main" val="2418909007"/>
                    </a:ext>
                  </a:extLst>
                </a:gridCol>
                <a:gridCol w="8103385">
                  <a:extLst>
                    <a:ext uri="{9D8B030D-6E8A-4147-A177-3AD203B41FA5}">
                      <a16:colId xmlns:a16="http://schemas.microsoft.com/office/drawing/2014/main" val="4024986806"/>
                    </a:ext>
                  </a:extLst>
                </a:gridCol>
                <a:gridCol w="2381629">
                  <a:extLst>
                    <a:ext uri="{9D8B030D-6E8A-4147-A177-3AD203B41FA5}">
                      <a16:colId xmlns:a16="http://schemas.microsoft.com/office/drawing/2014/main" val="2036462410"/>
                    </a:ext>
                  </a:extLst>
                </a:gridCol>
              </a:tblGrid>
              <a:tr h="283300">
                <a:tc>
                  <a:txBody>
                    <a:bodyPr/>
                    <a:lstStyle/>
                    <a:p>
                      <a:pPr rtl="0">
                        <a:buNone/>
                      </a:pPr>
                      <a:r>
                        <a:rPr lang="en-IN" sz="1900" b="1" i="0" dirty="0">
                          <a:solidFill>
                            <a:schemeClr val="bg1"/>
                          </a:solidFill>
                          <a:effectLst/>
                          <a:latin typeface="Cambria" panose="02040503050406030204" pitchFamily="18" charset="0"/>
                          <a:ea typeface="Cambria" panose="02040503050406030204" pitchFamily="18" charset="0"/>
                        </a:rPr>
                        <a:t>Legal Principle</a:t>
                      </a:r>
                    </a:p>
                  </a:txBody>
                  <a:tcPr marL="73751" marR="73751" marT="49168" marB="49168" anchor="ctr">
                    <a:solidFill>
                      <a:schemeClr val="accent1">
                        <a:lumMod val="75000"/>
                      </a:schemeClr>
                    </a:solidFill>
                  </a:tcPr>
                </a:tc>
                <a:tc>
                  <a:txBody>
                    <a:bodyPr/>
                    <a:lstStyle/>
                    <a:p>
                      <a:pPr algn="ctr" rtl="0">
                        <a:buNone/>
                      </a:pPr>
                      <a:r>
                        <a:rPr lang="en-IN" sz="1900" b="1" i="0" dirty="0">
                          <a:solidFill>
                            <a:schemeClr val="bg1"/>
                          </a:solidFill>
                          <a:effectLst/>
                          <a:latin typeface="Cambria" panose="02040503050406030204" pitchFamily="18" charset="0"/>
                          <a:ea typeface="Cambria" panose="02040503050406030204" pitchFamily="18" charset="0"/>
                        </a:rPr>
                        <a:t>Case Law(s)</a:t>
                      </a:r>
                    </a:p>
                  </a:txBody>
                  <a:tcPr marL="73751" marR="73751" marT="49168" marB="49168" anchor="ctr">
                    <a:solidFill>
                      <a:schemeClr val="accent1">
                        <a:lumMod val="75000"/>
                      </a:schemeClr>
                    </a:solidFill>
                  </a:tcPr>
                </a:tc>
                <a:tc>
                  <a:txBody>
                    <a:bodyPr/>
                    <a:lstStyle/>
                    <a:p>
                      <a:pPr rtl="0">
                        <a:buNone/>
                      </a:pPr>
                      <a:r>
                        <a:rPr lang="en-IN" sz="1900" b="1" i="0" dirty="0">
                          <a:solidFill>
                            <a:schemeClr val="bg1"/>
                          </a:solidFill>
                          <a:effectLst/>
                          <a:latin typeface="Cambria" panose="02040503050406030204" pitchFamily="18" charset="0"/>
                          <a:ea typeface="Cambria" panose="02040503050406030204" pitchFamily="18" charset="0"/>
                        </a:rPr>
                        <a:t>Key Takeaway </a:t>
                      </a:r>
                    </a:p>
                  </a:txBody>
                  <a:tcPr marL="73751" marR="73751" marT="49168" marB="49168" anchor="ctr">
                    <a:solidFill>
                      <a:schemeClr val="accent1">
                        <a:lumMod val="75000"/>
                      </a:schemeClr>
                    </a:solidFill>
                  </a:tcPr>
                </a:tc>
                <a:extLst>
                  <a:ext uri="{0D108BD9-81ED-4DB2-BD59-A6C34878D82A}">
                    <a16:rowId xmlns:a16="http://schemas.microsoft.com/office/drawing/2014/main" val="4140966567"/>
                  </a:ext>
                </a:extLst>
              </a:tr>
              <a:tr h="1562283">
                <a:tc>
                  <a:txBody>
                    <a:bodyPr/>
                    <a:lstStyle/>
                    <a:p>
                      <a:pPr>
                        <a:buNone/>
                      </a:pPr>
                      <a:r>
                        <a:rPr lang="en-IN" sz="1900" b="1" i="0" dirty="0">
                          <a:latin typeface="Cambria" panose="02040503050406030204" pitchFamily="18" charset="0"/>
                          <a:ea typeface="Cambria" panose="02040503050406030204" pitchFamily="18" charset="0"/>
                        </a:rPr>
                        <a:t>Personal Hearing</a:t>
                      </a:r>
                    </a:p>
                  </a:txBody>
                  <a:tcPr anchor="ctr"/>
                </a:tc>
                <a:tc>
                  <a:txBody>
                    <a:bodyPr/>
                    <a:lstStyle/>
                    <a:p>
                      <a:pPr marL="342900" lvl="0" indent="-34290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Rice Lake Weighing Systems India Ltd. vs The State Tax Officer </a:t>
                      </a:r>
                      <a:r>
                        <a:rPr lang="en-IN" sz="1900" b="0" i="0" kern="1200" dirty="0" err="1">
                          <a:solidFill>
                            <a:schemeClr val="tx1"/>
                          </a:solidFill>
                          <a:effectLst/>
                          <a:latin typeface="Cambria" panose="02040503050406030204" pitchFamily="18" charset="0"/>
                          <a:ea typeface="Cambria" panose="02040503050406030204" pitchFamily="18" charset="0"/>
                          <a:cs typeface="+mn-cs"/>
                        </a:rPr>
                        <a:t>Oragadam</a:t>
                      </a:r>
                      <a:r>
                        <a:rPr lang="en-IN" sz="1900" b="0" i="0" kern="1200" dirty="0">
                          <a:solidFill>
                            <a:schemeClr val="tx1"/>
                          </a:solidFill>
                          <a:effectLst/>
                          <a:latin typeface="Cambria" panose="02040503050406030204" pitchFamily="18" charset="0"/>
                          <a:ea typeface="Cambria" panose="02040503050406030204" pitchFamily="18" charset="0"/>
                          <a:cs typeface="+mn-cs"/>
                        </a:rPr>
                        <a:t> Assessment Circle Chennai[2024 (10) TMI 1525 - Madras High Court] </a:t>
                      </a:r>
                    </a:p>
                  </a:txBody>
                  <a:tcPr anchor="ctr"/>
                </a:tc>
                <a:tc>
                  <a:txBody>
                    <a:bodyPr/>
                    <a:lstStyle/>
                    <a:p>
                      <a:pPr>
                        <a:buNone/>
                      </a:pPr>
                      <a:r>
                        <a:rPr lang="en-US" sz="1900" b="0" i="0">
                          <a:latin typeface="Cambria" panose="02040503050406030204" pitchFamily="18" charset="0"/>
                          <a:ea typeface="Cambria" panose="02040503050406030204" pitchFamily="18" charset="0"/>
                        </a:rPr>
                        <a:t>Lack of a personal hearing opportunity is a violation of the "Principles of Natural Justice."</a:t>
                      </a:r>
                    </a:p>
                  </a:txBody>
                  <a:tcPr anchor="ctr"/>
                </a:tc>
                <a:extLst>
                  <a:ext uri="{0D108BD9-81ED-4DB2-BD59-A6C34878D82A}">
                    <a16:rowId xmlns:a16="http://schemas.microsoft.com/office/drawing/2014/main" val="3919216054"/>
                  </a:ext>
                </a:extLst>
              </a:tr>
              <a:tr h="774845">
                <a:tc>
                  <a:txBody>
                    <a:bodyPr/>
                    <a:lstStyle/>
                    <a:p>
                      <a:pPr>
                        <a:buNone/>
                      </a:pPr>
                      <a:r>
                        <a:rPr lang="en-IN" sz="1900" b="1" i="0" dirty="0">
                          <a:latin typeface="Cambria" panose="02040503050406030204" pitchFamily="18" charset="0"/>
                          <a:ea typeface="Cambria" panose="02040503050406030204" pitchFamily="18" charset="0"/>
                        </a:rPr>
                        <a:t>Unsigned Orders</a:t>
                      </a:r>
                    </a:p>
                  </a:txBody>
                  <a:tcPr anchor="ctr"/>
                </a:tc>
                <a:tc>
                  <a:txBody>
                    <a:bodyPr/>
                    <a:lstStyle/>
                    <a:p>
                      <a:pPr marL="342900" lvl="0" indent="-34290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M/s. Sree Krishna Automotives Hyderabad Private Limited vs The Deputy Commissioner Of State Tax[2024 (3) TMI 1392 - Telangana High Court] </a:t>
                      </a:r>
                    </a:p>
                    <a:p>
                      <a:pPr marL="342900" lvl="0" indent="-34290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M/s. SRK Enterprises, vs Assistant Commissioner (ST) , </a:t>
                      </a:r>
                      <a:r>
                        <a:rPr lang="en-IN" sz="1900" b="0" i="0" kern="1200" dirty="0" err="1">
                          <a:solidFill>
                            <a:schemeClr val="tx1"/>
                          </a:solidFill>
                          <a:effectLst/>
                          <a:latin typeface="Cambria" panose="02040503050406030204" pitchFamily="18" charset="0"/>
                          <a:ea typeface="Cambria" panose="02040503050406030204" pitchFamily="18" charset="0"/>
                          <a:cs typeface="+mn-cs"/>
                        </a:rPr>
                        <a:t>Bheemili</a:t>
                      </a:r>
                      <a:r>
                        <a:rPr lang="en-IN" sz="1900" b="0" i="0" kern="1200" dirty="0">
                          <a:solidFill>
                            <a:schemeClr val="tx1"/>
                          </a:solidFill>
                          <a:effectLst/>
                          <a:latin typeface="Cambria" panose="02040503050406030204" pitchFamily="18" charset="0"/>
                          <a:ea typeface="Cambria" panose="02040503050406030204" pitchFamily="18" charset="0"/>
                          <a:cs typeface="+mn-cs"/>
                        </a:rPr>
                        <a:t> Circle, Visakhapatnam[2023 (12) TMI 156 - Andhra Pradesh High Court] </a:t>
                      </a:r>
                    </a:p>
                  </a:txBody>
                  <a:tcPr anchor="ctr"/>
                </a:tc>
                <a:tc>
                  <a:txBody>
                    <a:bodyPr/>
                    <a:lstStyle/>
                    <a:p>
                      <a:pPr>
                        <a:buNone/>
                      </a:pPr>
                      <a:r>
                        <a:rPr lang="en-US" sz="1900" b="0" i="0" dirty="0">
                          <a:latin typeface="Cambria" panose="02040503050406030204" pitchFamily="18" charset="0"/>
                          <a:ea typeface="Cambria" panose="02040503050406030204" pitchFamily="18" charset="0"/>
                        </a:rPr>
                        <a:t>An unsigned order has no legal force and is technically a non-existent order.</a:t>
                      </a:r>
                    </a:p>
                  </a:txBody>
                  <a:tcPr anchor="ctr"/>
                </a:tc>
                <a:extLst>
                  <a:ext uri="{0D108BD9-81ED-4DB2-BD59-A6C34878D82A}">
                    <a16:rowId xmlns:a16="http://schemas.microsoft.com/office/drawing/2014/main" val="1158451328"/>
                  </a:ext>
                </a:extLst>
              </a:tr>
            </a:tbl>
          </a:graphicData>
        </a:graphic>
      </p:graphicFrame>
    </p:spTree>
    <p:extLst>
      <p:ext uri="{BB962C8B-B14F-4D97-AF65-F5344CB8AC3E}">
        <p14:creationId xmlns:p14="http://schemas.microsoft.com/office/powerpoint/2010/main" val="35650139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E60398F-0AED-5A92-E9ED-5533D467ED8A}"/>
              </a:ext>
            </a:extLst>
          </p:cNvPr>
          <p:cNvSpPr>
            <a:spLocks noGrp="1"/>
          </p:cNvSpPr>
          <p:nvPr>
            <p:ph type="body" sz="quarter" idx="14"/>
          </p:nvPr>
        </p:nvSpPr>
        <p:spPr/>
        <p:txBody>
          <a:bodyPr/>
          <a:lstStyle/>
          <a:p>
            <a:r>
              <a:rPr lang="en-US" sz="3200" dirty="0"/>
              <a:t>The Assessment Schemes &amp; Procedures </a:t>
            </a:r>
            <a:endParaRPr lang="en-IN" sz="3200" dirty="0"/>
          </a:p>
        </p:txBody>
      </p:sp>
      <p:sp>
        <p:nvSpPr>
          <p:cNvPr id="3" name="Text Placeholder 2">
            <a:extLst>
              <a:ext uri="{FF2B5EF4-FFF2-40B4-BE49-F238E27FC236}">
                <a16:creationId xmlns:a16="http://schemas.microsoft.com/office/drawing/2014/main" id="{E0901FC2-D355-A9DC-E0C4-E7A8D99080AE}"/>
              </a:ext>
            </a:extLst>
          </p:cNvPr>
          <p:cNvSpPr>
            <a:spLocks noGrp="1"/>
          </p:cNvSpPr>
          <p:nvPr>
            <p:ph type="body" sz="quarter" idx="15"/>
          </p:nvPr>
        </p:nvSpPr>
        <p:spPr/>
        <p:txBody>
          <a:bodyPr>
            <a:normAutofit/>
          </a:bodyPr>
          <a:lstStyle/>
          <a:p>
            <a:pPr marL="0" indent="0">
              <a:buNone/>
            </a:pPr>
            <a:r>
              <a:rPr lang="en-IN" i="1" dirty="0">
                <a:solidFill>
                  <a:schemeClr val="bg1"/>
                </a:solidFill>
              </a:rPr>
              <a:t>.</a:t>
            </a:r>
          </a:p>
        </p:txBody>
      </p:sp>
      <p:sp>
        <p:nvSpPr>
          <p:cNvPr id="4" name="Slide Number Placeholder 3">
            <a:extLst>
              <a:ext uri="{FF2B5EF4-FFF2-40B4-BE49-F238E27FC236}">
                <a16:creationId xmlns:a16="http://schemas.microsoft.com/office/drawing/2014/main" id="{87A9DEDB-A66A-21E7-3B94-BDBBF6B7DA6A}"/>
              </a:ext>
            </a:extLst>
          </p:cNvPr>
          <p:cNvSpPr>
            <a:spLocks noGrp="1"/>
          </p:cNvSpPr>
          <p:nvPr>
            <p:ph type="sldNum" sz="quarter" idx="4"/>
          </p:nvPr>
        </p:nvSpPr>
        <p:spPr/>
        <p:txBody>
          <a:bodyPr/>
          <a:lstStyle/>
          <a:p>
            <a:fld id="{C37E4FB1-AD43-40BE-A2D5-51E31E25039B}" type="slidenum">
              <a:rPr lang="en-IN" smtClean="0"/>
              <a:pPr/>
              <a:t>53</a:t>
            </a:fld>
            <a:endParaRPr lang="en-IN"/>
          </a:p>
        </p:txBody>
      </p:sp>
      <p:graphicFrame>
        <p:nvGraphicFramePr>
          <p:cNvPr id="5" name="Table 4">
            <a:extLst>
              <a:ext uri="{FF2B5EF4-FFF2-40B4-BE49-F238E27FC236}">
                <a16:creationId xmlns:a16="http://schemas.microsoft.com/office/drawing/2014/main" id="{371AEA2C-D7B4-3F3E-15A1-B4B5AD9535E7}"/>
              </a:ext>
            </a:extLst>
          </p:cNvPr>
          <p:cNvGraphicFramePr>
            <a:graphicFrameLocks noGrp="1"/>
          </p:cNvGraphicFramePr>
          <p:nvPr>
            <p:extLst>
              <p:ext uri="{D42A27DB-BD31-4B8C-83A1-F6EECF244321}">
                <p14:modId xmlns:p14="http://schemas.microsoft.com/office/powerpoint/2010/main" val="1931003387"/>
              </p:ext>
            </p:extLst>
          </p:nvPr>
        </p:nvGraphicFramePr>
        <p:xfrm>
          <a:off x="1" y="1108259"/>
          <a:ext cx="12072394" cy="5778490"/>
        </p:xfrm>
        <a:graphic>
          <a:graphicData uri="http://schemas.openxmlformats.org/drawingml/2006/table">
            <a:tbl>
              <a:tblPr/>
              <a:tblGrid>
                <a:gridCol w="1481558">
                  <a:extLst>
                    <a:ext uri="{9D8B030D-6E8A-4147-A177-3AD203B41FA5}">
                      <a16:colId xmlns:a16="http://schemas.microsoft.com/office/drawing/2014/main" val="3952849466"/>
                    </a:ext>
                  </a:extLst>
                </a:gridCol>
                <a:gridCol w="7361499">
                  <a:extLst>
                    <a:ext uri="{9D8B030D-6E8A-4147-A177-3AD203B41FA5}">
                      <a16:colId xmlns:a16="http://schemas.microsoft.com/office/drawing/2014/main" val="1921897907"/>
                    </a:ext>
                  </a:extLst>
                </a:gridCol>
                <a:gridCol w="3229337">
                  <a:extLst>
                    <a:ext uri="{9D8B030D-6E8A-4147-A177-3AD203B41FA5}">
                      <a16:colId xmlns:a16="http://schemas.microsoft.com/office/drawing/2014/main" val="2068275564"/>
                    </a:ext>
                  </a:extLst>
                </a:gridCol>
              </a:tblGrid>
              <a:tr h="713856">
                <a:tc>
                  <a:txBody>
                    <a:bodyPr/>
                    <a:lstStyle/>
                    <a:p>
                      <a:pPr algn="ctr" rtl="0">
                        <a:buNone/>
                      </a:pPr>
                      <a:r>
                        <a:rPr lang="en-IN" sz="1900" b="1" dirty="0">
                          <a:solidFill>
                            <a:schemeClr val="bg1"/>
                          </a:solidFill>
                          <a:effectLst/>
                          <a:latin typeface="Cambria" panose="02040503050406030204" pitchFamily="18" charset="0"/>
                          <a:ea typeface="Cambria" panose="02040503050406030204" pitchFamily="18" charset="0"/>
                        </a:rPr>
                        <a:t>Legal principle</a:t>
                      </a:r>
                      <a:endParaRPr lang="en-IN" sz="1900" dirty="0">
                        <a:solidFill>
                          <a:schemeClr val="bg1"/>
                        </a:solidFill>
                        <a:effectLst/>
                        <a:latin typeface="Cambria" panose="02040503050406030204" pitchFamily="18" charset="0"/>
                        <a:ea typeface="Cambria" panose="02040503050406030204" pitchFamily="18" charset="0"/>
                      </a:endParaRPr>
                    </a:p>
                  </a:txBody>
                  <a:tcPr marL="66944" marR="66944" marT="44629" marB="446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rtl="0">
                        <a:buNone/>
                      </a:pPr>
                      <a:r>
                        <a:rPr lang="en-IN" sz="1900" b="1" dirty="0">
                          <a:solidFill>
                            <a:schemeClr val="bg1"/>
                          </a:solidFill>
                          <a:effectLst/>
                          <a:latin typeface="Cambria" panose="02040503050406030204" pitchFamily="18" charset="0"/>
                          <a:ea typeface="Cambria" panose="02040503050406030204" pitchFamily="18" charset="0"/>
                        </a:rPr>
                        <a:t>Case Law(s)</a:t>
                      </a:r>
                      <a:endParaRPr lang="en-IN" sz="1900" dirty="0">
                        <a:solidFill>
                          <a:schemeClr val="bg1"/>
                        </a:solidFill>
                        <a:effectLst/>
                        <a:latin typeface="Cambria" panose="02040503050406030204" pitchFamily="18" charset="0"/>
                        <a:ea typeface="Cambria" panose="02040503050406030204" pitchFamily="18" charset="0"/>
                      </a:endParaRPr>
                    </a:p>
                  </a:txBody>
                  <a:tcPr marL="66944" marR="66944" marT="44629" marB="446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l" rtl="0">
                        <a:buNone/>
                      </a:pPr>
                      <a:r>
                        <a:rPr lang="en-IN" sz="1900" b="1" dirty="0">
                          <a:solidFill>
                            <a:schemeClr val="bg1"/>
                          </a:solidFill>
                          <a:effectLst/>
                          <a:latin typeface="Cambria" panose="02040503050406030204" pitchFamily="18" charset="0"/>
                          <a:ea typeface="Cambria" panose="02040503050406030204" pitchFamily="18" charset="0"/>
                        </a:rPr>
                        <a:t>Key Takeaway </a:t>
                      </a:r>
                      <a:endParaRPr lang="en-IN" sz="1900" dirty="0">
                        <a:solidFill>
                          <a:schemeClr val="bg1"/>
                        </a:solidFill>
                        <a:effectLst/>
                        <a:latin typeface="Cambria" panose="02040503050406030204" pitchFamily="18" charset="0"/>
                        <a:ea typeface="Cambria" panose="02040503050406030204" pitchFamily="18" charset="0"/>
                      </a:endParaRPr>
                    </a:p>
                  </a:txBody>
                  <a:tcPr marL="66944" marR="66944" marT="44629" marB="446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495065385"/>
                  </a:ext>
                </a:extLst>
              </a:tr>
              <a:tr h="1950904">
                <a:tc>
                  <a:txBody>
                    <a:bodyPr/>
                    <a:lstStyle/>
                    <a:p>
                      <a:pPr rtl="0">
                        <a:buNone/>
                      </a:pPr>
                      <a:r>
                        <a:rPr lang="en-IN" sz="1900" b="1" dirty="0">
                          <a:solidFill>
                            <a:srgbClr val="1F1F1F"/>
                          </a:solidFill>
                          <a:effectLst/>
                          <a:latin typeface="Cambria" panose="02040503050406030204" pitchFamily="18" charset="0"/>
                          <a:ea typeface="Cambria" panose="02040503050406030204" pitchFamily="18" charset="0"/>
                        </a:rPr>
                        <a:t>Self-Assessment</a:t>
                      </a:r>
                      <a:endParaRPr lang="en-IN" sz="1900" dirty="0">
                        <a:solidFill>
                          <a:srgbClr val="1F1F1F"/>
                        </a:solidFill>
                        <a:effectLst/>
                        <a:latin typeface="Cambria" panose="02040503050406030204" pitchFamily="18" charset="0"/>
                        <a:ea typeface="Cambria" panose="02040503050406030204" pitchFamily="18" charset="0"/>
                      </a:endParaRPr>
                    </a:p>
                  </a:txBody>
                  <a:tcPr marL="66944" marR="66944" marT="44629" marB="446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UOI v. Bharti Airtel Ltd &amp; Ors. 2021(054) GSTL 0257 SC </a:t>
                      </a:r>
                    </a:p>
                    <a:p>
                      <a:pPr marL="342900" lvl="0" indent="-342900" algn="just">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Amani Machine Centre Vs State Tax Officer (Kerala HC) WP(C). No. 2757 of 2020 dated:30/07/2020</a:t>
                      </a:r>
                    </a:p>
                    <a:p>
                      <a:pPr marL="342900" lvl="0" indent="-342900" algn="just">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Sri Ram Stone Works Versus State of Jharkhand Sri Ram Stone Works vs. State of Jharkhand (2025) 30 </a:t>
                      </a:r>
                      <a:r>
                        <a:rPr lang="en-IN" sz="1900" b="0" i="0" kern="1200" dirty="0" err="1">
                          <a:solidFill>
                            <a:schemeClr val="tx1"/>
                          </a:solidFill>
                          <a:effectLst/>
                          <a:latin typeface="Cambria" panose="02040503050406030204" pitchFamily="18" charset="0"/>
                          <a:ea typeface="Cambria" panose="02040503050406030204" pitchFamily="18" charset="0"/>
                          <a:cs typeface="+mn-cs"/>
                        </a:rPr>
                        <a:t>Centax</a:t>
                      </a:r>
                      <a:r>
                        <a:rPr lang="en-IN" sz="1900" b="0" i="0" kern="1200" dirty="0">
                          <a:solidFill>
                            <a:schemeClr val="tx1"/>
                          </a:solidFill>
                          <a:effectLst/>
                          <a:latin typeface="Cambria" panose="02040503050406030204" pitchFamily="18" charset="0"/>
                          <a:ea typeface="Cambria" panose="02040503050406030204" pitchFamily="18" charset="0"/>
                          <a:cs typeface="+mn-cs"/>
                        </a:rPr>
                        <a:t> 196 (</a:t>
                      </a:r>
                      <a:r>
                        <a:rPr lang="en-IN" sz="1900" b="0" i="0" kern="1200" dirty="0" err="1">
                          <a:solidFill>
                            <a:schemeClr val="tx1"/>
                          </a:solidFill>
                          <a:effectLst/>
                          <a:latin typeface="Cambria" panose="02040503050406030204" pitchFamily="18" charset="0"/>
                          <a:ea typeface="Cambria" panose="02040503050406030204" pitchFamily="18" charset="0"/>
                          <a:cs typeface="+mn-cs"/>
                        </a:rPr>
                        <a:t>Jhar</a:t>
                      </a:r>
                      <a:r>
                        <a:rPr lang="en-IN" sz="1900" b="0" i="0" kern="1200" dirty="0">
                          <a:solidFill>
                            <a:schemeClr val="tx1"/>
                          </a:solidFill>
                          <a:effectLst/>
                          <a:latin typeface="Cambria" panose="02040503050406030204" pitchFamily="18" charset="0"/>
                          <a:ea typeface="Cambria" panose="02040503050406030204" pitchFamily="18" charset="0"/>
                          <a:cs typeface="+mn-cs"/>
                        </a:rPr>
                        <a:t>.) [09-05-2025]</a:t>
                      </a:r>
                    </a:p>
                    <a:p>
                      <a:pPr marL="342900" lvl="0" indent="-342900" algn="just">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Kabeer Reality </a:t>
                      </a:r>
                      <a:r>
                        <a:rPr lang="en-IN" sz="1900" b="0" i="0" kern="1200" dirty="0" err="1">
                          <a:solidFill>
                            <a:schemeClr val="tx1"/>
                          </a:solidFill>
                          <a:effectLst/>
                          <a:latin typeface="Cambria" panose="02040503050406030204" pitchFamily="18" charset="0"/>
                          <a:ea typeface="Cambria" panose="02040503050406030204" pitchFamily="18" charset="0"/>
                          <a:cs typeface="+mn-cs"/>
                        </a:rPr>
                        <a:t>Pvt.</a:t>
                      </a:r>
                      <a:r>
                        <a:rPr lang="en-IN" sz="1900" b="0" i="0" kern="1200" dirty="0">
                          <a:solidFill>
                            <a:schemeClr val="tx1"/>
                          </a:solidFill>
                          <a:effectLst/>
                          <a:latin typeface="Cambria" panose="02040503050406030204" pitchFamily="18" charset="0"/>
                          <a:ea typeface="Cambria" panose="02040503050406030204" pitchFamily="18" charset="0"/>
                          <a:cs typeface="+mn-cs"/>
                        </a:rPr>
                        <a:t> Ltd. Vs Union of India – 2020 (33) GSTL 27(MP) </a:t>
                      </a:r>
                    </a:p>
                  </a:txBody>
                  <a:tcPr marL="66944" marR="66944" marT="44629" marB="446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a:buNone/>
                      </a:pPr>
                      <a:r>
                        <a:rPr lang="en-US" sz="1900" dirty="0">
                          <a:solidFill>
                            <a:srgbClr val="1F1F1F"/>
                          </a:solidFill>
                          <a:effectLst/>
                          <a:latin typeface="Cambria" panose="02040503050406030204" pitchFamily="18" charset="0"/>
                          <a:ea typeface="Cambria" panose="02040503050406030204" pitchFamily="18" charset="0"/>
                        </a:rPr>
                        <a:t>GSTR-1 is a form of self-assessment; taxpayers are bound by their own declarations.</a:t>
                      </a:r>
                    </a:p>
                  </a:txBody>
                  <a:tcPr marL="66944" marR="66944" marT="44629" marB="446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27018579"/>
                  </a:ext>
                </a:extLst>
              </a:tr>
              <a:tr h="1666528">
                <a:tc>
                  <a:txBody>
                    <a:bodyPr/>
                    <a:lstStyle/>
                    <a:p>
                      <a:pPr rtl="0">
                        <a:buNone/>
                      </a:pPr>
                      <a:r>
                        <a:rPr lang="en-IN" sz="1900" b="1" dirty="0">
                          <a:solidFill>
                            <a:srgbClr val="1F1F1F"/>
                          </a:solidFill>
                          <a:effectLst/>
                          <a:latin typeface="Cambria" panose="02040503050406030204" pitchFamily="18" charset="0"/>
                          <a:ea typeface="Cambria" panose="02040503050406030204" pitchFamily="18" charset="0"/>
                        </a:rPr>
                        <a:t>Best Judgment Limits</a:t>
                      </a:r>
                      <a:endParaRPr lang="en-IN" sz="1900" dirty="0">
                        <a:solidFill>
                          <a:srgbClr val="1F1F1F"/>
                        </a:solidFill>
                        <a:effectLst/>
                        <a:latin typeface="Cambria" panose="02040503050406030204" pitchFamily="18" charset="0"/>
                        <a:ea typeface="Cambria" panose="02040503050406030204" pitchFamily="18" charset="0"/>
                      </a:endParaRPr>
                    </a:p>
                  </a:txBody>
                  <a:tcPr marL="66944" marR="66944" marT="44629" marB="446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900" b="0" i="0" kern="1200" dirty="0">
                          <a:solidFill>
                            <a:schemeClr val="tx1"/>
                          </a:solidFill>
                          <a:effectLst/>
                          <a:latin typeface="Cambria" panose="02040503050406030204" pitchFamily="18" charset="0"/>
                          <a:ea typeface="Cambria" panose="02040503050406030204" pitchFamily="18" charset="0"/>
                          <a:cs typeface="+mn-cs"/>
                        </a:rPr>
                        <a:t>M/S Daimond Steel vs State Of Up And 3 Others on 6 April, 2023 </a:t>
                      </a:r>
                    </a:p>
                    <a:p>
                      <a:pPr marL="342900" lvl="0" indent="-342900" algn="just">
                        <a:buFont typeface="Arial" panose="020B0604020202020204" pitchFamily="34" charset="0"/>
                        <a:buChar char="•"/>
                      </a:pPr>
                      <a:r>
                        <a:rPr lang="en-IN" sz="1900" b="0" i="0" kern="1200" dirty="0" err="1">
                          <a:solidFill>
                            <a:schemeClr val="tx1"/>
                          </a:solidFill>
                          <a:effectLst/>
                          <a:latin typeface="Cambria" panose="02040503050406030204" pitchFamily="18" charset="0"/>
                          <a:ea typeface="Cambria" panose="02040503050406030204" pitchFamily="18" charset="0"/>
                          <a:cs typeface="+mn-cs"/>
                        </a:rPr>
                        <a:t>Raghubar</a:t>
                      </a:r>
                      <a:r>
                        <a:rPr lang="en-IN" sz="1900" b="0" i="0" kern="1200" dirty="0">
                          <a:solidFill>
                            <a:schemeClr val="tx1"/>
                          </a:solidFill>
                          <a:effectLst/>
                          <a:latin typeface="Cambria" panose="02040503050406030204" pitchFamily="18" charset="0"/>
                          <a:ea typeface="Cambria" panose="02040503050406030204" pitchFamily="18" charset="0"/>
                          <a:cs typeface="+mn-cs"/>
                        </a:rPr>
                        <a:t> Mandal v. State of Bihar AIR 1957 SC 810</a:t>
                      </a:r>
                    </a:p>
                    <a:p>
                      <a:pPr marL="342900" lvl="0" indent="-342900" algn="just">
                        <a:buFont typeface="Arial" panose="020B0604020202020204" pitchFamily="34" charset="0"/>
                        <a:buChar char="•"/>
                      </a:pPr>
                      <a:r>
                        <a:rPr lang="en-IN" sz="1900" b="0" i="0" u="none" kern="1200" dirty="0">
                          <a:solidFill>
                            <a:schemeClr val="tx1"/>
                          </a:solidFill>
                          <a:effectLst/>
                          <a:latin typeface="Cambria" panose="02040503050406030204" pitchFamily="18" charset="0"/>
                          <a:ea typeface="Cambria" panose="02040503050406030204" pitchFamily="18" charset="0"/>
                          <a:cs typeface="+mn-cs"/>
                        </a:rPr>
                        <a:t>Commissioner of Income-tax v. Laxminarayan </a:t>
                      </a:r>
                      <a:r>
                        <a:rPr lang="en-IN" sz="1900" b="0" i="0" u="none" kern="1200" dirty="0" err="1">
                          <a:solidFill>
                            <a:schemeClr val="tx1"/>
                          </a:solidFill>
                          <a:effectLst/>
                          <a:latin typeface="Cambria" panose="02040503050406030204" pitchFamily="18" charset="0"/>
                          <a:ea typeface="Cambria" panose="02040503050406030204" pitchFamily="18" charset="0"/>
                          <a:cs typeface="+mn-cs"/>
                        </a:rPr>
                        <a:t>Badridas</a:t>
                      </a:r>
                      <a:endParaRPr lang="en-IN" sz="1900" b="0" i="0" u="none" kern="1200" dirty="0">
                        <a:solidFill>
                          <a:schemeClr val="tx1"/>
                        </a:solidFill>
                        <a:effectLst/>
                        <a:latin typeface="Cambria" panose="02040503050406030204" pitchFamily="18" charset="0"/>
                        <a:ea typeface="Cambria" panose="02040503050406030204" pitchFamily="18" charset="0"/>
                        <a:cs typeface="+mn-cs"/>
                      </a:endParaRPr>
                    </a:p>
                    <a:p>
                      <a:pPr marL="342900" lvl="0" indent="-342900" algn="just">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CST v. H M </a:t>
                      </a:r>
                      <a:r>
                        <a:rPr lang="en-IN" sz="1900" b="0" i="0" kern="1200" dirty="0" err="1">
                          <a:solidFill>
                            <a:schemeClr val="tx1"/>
                          </a:solidFill>
                          <a:effectLst/>
                          <a:latin typeface="Cambria" panose="02040503050406030204" pitchFamily="18" charset="0"/>
                          <a:ea typeface="Cambria" panose="02040503050406030204" pitchFamily="18" charset="0"/>
                          <a:cs typeface="+mn-cs"/>
                        </a:rPr>
                        <a:t>Esufali</a:t>
                      </a:r>
                      <a:r>
                        <a:rPr lang="en-IN" sz="1900" b="0" i="0" kern="1200" dirty="0">
                          <a:solidFill>
                            <a:schemeClr val="tx1"/>
                          </a:solidFill>
                          <a:effectLst/>
                          <a:latin typeface="Cambria" panose="02040503050406030204" pitchFamily="18" charset="0"/>
                          <a:ea typeface="Cambria" panose="02040503050406030204" pitchFamily="18" charset="0"/>
                          <a:cs typeface="+mn-cs"/>
                        </a:rPr>
                        <a:t> (1973) 90 ITR 271 (SC) </a:t>
                      </a:r>
                    </a:p>
                  </a:txBody>
                  <a:tcPr marL="66944" marR="66944" marT="44629" marB="446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a:buNone/>
                      </a:pPr>
                      <a:r>
                        <a:rPr lang="en-US" sz="1900" dirty="0">
                          <a:solidFill>
                            <a:srgbClr val="1F1F1F"/>
                          </a:solidFill>
                          <a:effectLst/>
                          <a:latin typeface="Cambria" panose="02040503050406030204" pitchFamily="18" charset="0"/>
                          <a:ea typeface="Cambria" panose="02040503050406030204" pitchFamily="18" charset="0"/>
                        </a:rPr>
                        <a:t>Best judgment must be an "honest guess" based on GST facts, not on Income Tax records or pure speculation.</a:t>
                      </a:r>
                    </a:p>
                  </a:txBody>
                  <a:tcPr marL="66944" marR="66944" marT="44629" marB="446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09076700"/>
                  </a:ext>
                </a:extLst>
              </a:tr>
              <a:tr h="1281928">
                <a:tc>
                  <a:txBody>
                    <a:bodyPr/>
                    <a:lstStyle/>
                    <a:p>
                      <a:pPr marL="0" algn="l" rtl="0" eaLnBrk="1" fontAlgn="ctr" latinLnBrk="0" hangingPunct="1">
                        <a:buNone/>
                      </a:pPr>
                      <a:r>
                        <a:rPr lang="en-IN" sz="1900" b="1" i="0" u="none" strike="noStrike" kern="1200" dirty="0">
                          <a:solidFill>
                            <a:srgbClr val="1F1F1F"/>
                          </a:solidFill>
                          <a:effectLst/>
                          <a:latin typeface="Cambria" panose="02040503050406030204" pitchFamily="18" charset="0"/>
                          <a:ea typeface="Cambria" panose="02040503050406030204" pitchFamily="18" charset="0"/>
                        </a:rPr>
                        <a:t>Assessment vs. Returns</a:t>
                      </a:r>
                      <a:endParaRPr lang="en-IN" sz="1900" b="1" i="0" u="none" strike="noStrike" dirty="0">
                        <a:effectLst/>
                        <a:latin typeface="Cambria" panose="02040503050406030204" pitchFamily="18" charset="0"/>
                        <a:ea typeface="Cambria" panose="02040503050406030204" pitchFamily="18" charset="0"/>
                      </a:endParaRPr>
                    </a:p>
                  </a:txBody>
                  <a:tcPr marL="66929" marR="66929" marT="44577" marB="445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TVL. Murugesan Kesavan vs State Tax Officer, Chennai [2024 (5) TMI 653 - Madras High Court] </a:t>
                      </a:r>
                    </a:p>
                  </a:txBody>
                  <a:tcPr marL="66929" marR="66929" marT="44577" marB="445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rtl="0" eaLnBrk="1" fontAlgn="ctr" latinLnBrk="0" hangingPunct="1">
                        <a:buNone/>
                      </a:pPr>
                      <a:r>
                        <a:rPr lang="en-US" sz="1900" b="0" i="0" u="none" strike="noStrike" kern="1200" dirty="0">
                          <a:solidFill>
                            <a:srgbClr val="1F1F1F"/>
                          </a:solidFill>
                          <a:effectLst/>
                          <a:latin typeface="Cambria" panose="02040503050406030204" pitchFamily="18" charset="0"/>
                          <a:ea typeface="Cambria" panose="02040503050406030204" pitchFamily="18" charset="0"/>
                        </a:rPr>
                        <a:t>Authorities cannot resort to Best Judgment if returns are already on record.</a:t>
                      </a:r>
                      <a:endParaRPr lang="en-US" sz="1900" b="0" i="0" u="none" strike="noStrike" dirty="0">
                        <a:effectLst/>
                        <a:latin typeface="Cambria" panose="02040503050406030204" pitchFamily="18" charset="0"/>
                        <a:ea typeface="Cambria" panose="02040503050406030204" pitchFamily="18" charset="0"/>
                      </a:endParaRPr>
                    </a:p>
                  </a:txBody>
                  <a:tcPr marL="66929" marR="66929" marT="44577" marB="4457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73229690"/>
                  </a:ext>
                </a:extLst>
              </a:tr>
            </a:tbl>
          </a:graphicData>
        </a:graphic>
      </p:graphicFrame>
    </p:spTree>
    <p:extLst>
      <p:ext uri="{BB962C8B-B14F-4D97-AF65-F5344CB8AC3E}">
        <p14:creationId xmlns:p14="http://schemas.microsoft.com/office/powerpoint/2010/main" val="101623536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96D51-550B-6DB1-7425-3685E11AB8C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2BDD56E-2F1B-C403-E0B0-C8DA6A35C0EE}"/>
              </a:ext>
            </a:extLst>
          </p:cNvPr>
          <p:cNvSpPr>
            <a:spLocks noGrp="1"/>
          </p:cNvSpPr>
          <p:nvPr>
            <p:ph type="body" sz="quarter" idx="14"/>
          </p:nvPr>
        </p:nvSpPr>
        <p:spPr/>
        <p:txBody>
          <a:bodyPr/>
          <a:lstStyle/>
          <a:p>
            <a:r>
              <a:rPr lang="en-US" sz="3200" dirty="0"/>
              <a:t>The Assessment Schemes &amp; Procedures </a:t>
            </a:r>
            <a:endParaRPr lang="en-IN" sz="3200" dirty="0"/>
          </a:p>
        </p:txBody>
      </p:sp>
      <p:sp>
        <p:nvSpPr>
          <p:cNvPr id="3" name="Text Placeholder 2">
            <a:extLst>
              <a:ext uri="{FF2B5EF4-FFF2-40B4-BE49-F238E27FC236}">
                <a16:creationId xmlns:a16="http://schemas.microsoft.com/office/drawing/2014/main" id="{0751532C-E684-8159-B9DC-93F92071988D}"/>
              </a:ext>
            </a:extLst>
          </p:cNvPr>
          <p:cNvSpPr>
            <a:spLocks noGrp="1"/>
          </p:cNvSpPr>
          <p:nvPr>
            <p:ph type="body" sz="quarter" idx="15"/>
          </p:nvPr>
        </p:nvSpPr>
        <p:spPr/>
        <p:txBody>
          <a:bodyPr>
            <a:normAutofit/>
          </a:bodyPr>
          <a:lstStyle/>
          <a:p>
            <a:pPr marL="0" indent="0">
              <a:buNone/>
            </a:pPr>
            <a:r>
              <a:rPr lang="en-IN" i="1" dirty="0">
                <a:solidFill>
                  <a:schemeClr val="bg1"/>
                </a:solidFill>
              </a:rPr>
              <a:t>.</a:t>
            </a:r>
          </a:p>
        </p:txBody>
      </p:sp>
      <p:sp>
        <p:nvSpPr>
          <p:cNvPr id="4" name="Slide Number Placeholder 3">
            <a:extLst>
              <a:ext uri="{FF2B5EF4-FFF2-40B4-BE49-F238E27FC236}">
                <a16:creationId xmlns:a16="http://schemas.microsoft.com/office/drawing/2014/main" id="{FA39CB1A-DEAD-58BE-DAA1-541C0662C26D}"/>
              </a:ext>
            </a:extLst>
          </p:cNvPr>
          <p:cNvSpPr>
            <a:spLocks noGrp="1"/>
          </p:cNvSpPr>
          <p:nvPr>
            <p:ph type="sldNum" sz="quarter" idx="4"/>
          </p:nvPr>
        </p:nvSpPr>
        <p:spPr/>
        <p:txBody>
          <a:bodyPr/>
          <a:lstStyle/>
          <a:p>
            <a:fld id="{C37E4FB1-AD43-40BE-A2D5-51E31E25039B}" type="slidenum">
              <a:rPr lang="en-IN" smtClean="0"/>
              <a:pPr/>
              <a:t>54</a:t>
            </a:fld>
            <a:endParaRPr lang="en-IN"/>
          </a:p>
        </p:txBody>
      </p:sp>
      <p:graphicFrame>
        <p:nvGraphicFramePr>
          <p:cNvPr id="5" name="Table 4">
            <a:extLst>
              <a:ext uri="{FF2B5EF4-FFF2-40B4-BE49-F238E27FC236}">
                <a16:creationId xmlns:a16="http://schemas.microsoft.com/office/drawing/2014/main" id="{C7F522C0-28AC-6676-D5B0-6C798EB42240}"/>
              </a:ext>
            </a:extLst>
          </p:cNvPr>
          <p:cNvGraphicFramePr>
            <a:graphicFrameLocks noGrp="1"/>
          </p:cNvGraphicFramePr>
          <p:nvPr>
            <p:extLst>
              <p:ext uri="{D42A27DB-BD31-4B8C-83A1-F6EECF244321}">
                <p14:modId xmlns:p14="http://schemas.microsoft.com/office/powerpoint/2010/main" val="2877337149"/>
              </p:ext>
            </p:extLst>
          </p:nvPr>
        </p:nvGraphicFramePr>
        <p:xfrm>
          <a:off x="0" y="1193429"/>
          <a:ext cx="12072396" cy="4461807"/>
        </p:xfrm>
        <a:graphic>
          <a:graphicData uri="http://schemas.openxmlformats.org/drawingml/2006/table">
            <a:tbl>
              <a:tblPr/>
              <a:tblGrid>
                <a:gridCol w="1644779">
                  <a:extLst>
                    <a:ext uri="{9D8B030D-6E8A-4147-A177-3AD203B41FA5}">
                      <a16:colId xmlns:a16="http://schemas.microsoft.com/office/drawing/2014/main" val="3952849466"/>
                    </a:ext>
                  </a:extLst>
                </a:gridCol>
                <a:gridCol w="8013196">
                  <a:extLst>
                    <a:ext uri="{9D8B030D-6E8A-4147-A177-3AD203B41FA5}">
                      <a16:colId xmlns:a16="http://schemas.microsoft.com/office/drawing/2014/main" val="1921897907"/>
                    </a:ext>
                  </a:extLst>
                </a:gridCol>
                <a:gridCol w="2414421">
                  <a:extLst>
                    <a:ext uri="{9D8B030D-6E8A-4147-A177-3AD203B41FA5}">
                      <a16:colId xmlns:a16="http://schemas.microsoft.com/office/drawing/2014/main" val="2068275564"/>
                    </a:ext>
                  </a:extLst>
                </a:gridCol>
              </a:tblGrid>
              <a:tr h="427217">
                <a:tc>
                  <a:txBody>
                    <a:bodyPr/>
                    <a:lstStyle/>
                    <a:p>
                      <a:pPr algn="ctr" rtl="0">
                        <a:buNone/>
                      </a:pPr>
                      <a:r>
                        <a:rPr lang="en-IN" sz="1900" b="1" i="0" dirty="0">
                          <a:solidFill>
                            <a:schemeClr val="bg1"/>
                          </a:solidFill>
                          <a:effectLst/>
                          <a:latin typeface="Cambria" panose="02040503050406030204" pitchFamily="18" charset="0"/>
                          <a:ea typeface="Cambria" panose="02040503050406030204" pitchFamily="18" charset="0"/>
                        </a:rPr>
                        <a:t>Legal principle</a:t>
                      </a:r>
                    </a:p>
                  </a:txBody>
                  <a:tcPr marL="66944" marR="66944" marT="44629" marB="446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rtl="0">
                        <a:buNone/>
                      </a:pPr>
                      <a:r>
                        <a:rPr lang="en-IN" sz="1900" b="1" i="0" dirty="0">
                          <a:solidFill>
                            <a:schemeClr val="bg1"/>
                          </a:solidFill>
                          <a:effectLst/>
                          <a:latin typeface="Cambria" panose="02040503050406030204" pitchFamily="18" charset="0"/>
                          <a:ea typeface="Cambria" panose="02040503050406030204" pitchFamily="18" charset="0"/>
                        </a:rPr>
                        <a:t>Case Law(s)</a:t>
                      </a:r>
                    </a:p>
                  </a:txBody>
                  <a:tcPr marL="66944" marR="66944" marT="44629" marB="446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rtl="0">
                        <a:buNone/>
                      </a:pPr>
                      <a:r>
                        <a:rPr lang="en-IN" sz="1900" b="1" i="0" dirty="0">
                          <a:solidFill>
                            <a:schemeClr val="bg1"/>
                          </a:solidFill>
                          <a:effectLst/>
                          <a:latin typeface="Cambria" panose="02040503050406030204" pitchFamily="18" charset="0"/>
                          <a:ea typeface="Cambria" panose="02040503050406030204" pitchFamily="18" charset="0"/>
                        </a:rPr>
                        <a:t>Key Takeaway </a:t>
                      </a:r>
                    </a:p>
                  </a:txBody>
                  <a:tcPr marL="66944" marR="66944" marT="44629" marB="446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495065385"/>
                  </a:ext>
                </a:extLst>
              </a:tr>
              <a:tr h="1733437">
                <a:tc>
                  <a:txBody>
                    <a:bodyPr/>
                    <a:lstStyle/>
                    <a:p>
                      <a:pPr rtl="0">
                        <a:buNone/>
                      </a:pPr>
                      <a:r>
                        <a:rPr lang="en-IN" sz="1900" b="1" i="0" dirty="0">
                          <a:solidFill>
                            <a:srgbClr val="1F1F1F"/>
                          </a:solidFill>
                          <a:effectLst/>
                          <a:latin typeface="Cambria" panose="02040503050406030204" pitchFamily="18" charset="0"/>
                          <a:ea typeface="Cambria" panose="02040503050406030204" pitchFamily="18" charset="0"/>
                        </a:rPr>
                        <a:t>Provisional Assessment</a:t>
                      </a:r>
                    </a:p>
                  </a:txBody>
                  <a:tcPr marL="66944" marR="66944" marT="44629" marB="446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ITC Ltd. 2006 (203) ELT 532 (SC)</a:t>
                      </a:r>
                    </a:p>
                    <a:p>
                      <a:pPr marL="342900" lvl="0" indent="-34290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J. K. Synthetics Ltd. v. UOI 1998 (97) ELT 21 (SC</a:t>
                      </a:r>
                    </a:p>
                    <a:p>
                      <a:pPr marL="342900" lvl="0" indent="-34290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Steel Authority of India Ltd vs </a:t>
                      </a:r>
                      <a:r>
                        <a:rPr lang="en-IN" sz="1900" b="0" i="0" kern="1200" dirty="0" err="1">
                          <a:solidFill>
                            <a:schemeClr val="tx1"/>
                          </a:solidFill>
                          <a:effectLst/>
                          <a:latin typeface="Cambria" panose="02040503050406030204" pitchFamily="18" charset="0"/>
                          <a:ea typeface="Cambria" panose="02040503050406030204" pitchFamily="18" charset="0"/>
                          <a:cs typeface="+mn-cs"/>
                        </a:rPr>
                        <a:t>Commr</a:t>
                      </a:r>
                      <a:r>
                        <a:rPr lang="en-IN" sz="1900" b="0" i="0" kern="1200" dirty="0">
                          <a:solidFill>
                            <a:schemeClr val="tx1"/>
                          </a:solidFill>
                          <a:effectLst/>
                          <a:latin typeface="Cambria" panose="02040503050406030204" pitchFamily="18" charset="0"/>
                          <a:ea typeface="Cambria" panose="02040503050406030204" pitchFamily="18" charset="0"/>
                          <a:cs typeface="+mn-cs"/>
                        </a:rPr>
                        <a:t>. Of </a:t>
                      </a:r>
                      <a:r>
                        <a:rPr lang="en-IN" sz="1900" b="0" i="0" kern="1200" dirty="0" err="1">
                          <a:solidFill>
                            <a:schemeClr val="tx1"/>
                          </a:solidFill>
                          <a:effectLst/>
                          <a:latin typeface="Cambria" panose="02040503050406030204" pitchFamily="18" charset="0"/>
                          <a:ea typeface="Cambria" panose="02040503050406030204" pitchFamily="18" charset="0"/>
                          <a:cs typeface="+mn-cs"/>
                        </a:rPr>
                        <a:t>C.Ex</a:t>
                      </a:r>
                      <a:r>
                        <a:rPr lang="en-IN" sz="1900" b="0" i="0" kern="1200" dirty="0">
                          <a:solidFill>
                            <a:schemeClr val="tx1"/>
                          </a:solidFill>
                          <a:effectLst/>
                          <a:latin typeface="Cambria" panose="02040503050406030204" pitchFamily="18" charset="0"/>
                          <a:ea typeface="Cambria" panose="02040503050406030204" pitchFamily="18" charset="0"/>
                          <a:cs typeface="+mn-cs"/>
                        </a:rPr>
                        <a:t>, Raipur., 2019 (366) ELT 0769 (SC</a:t>
                      </a:r>
                    </a:p>
                    <a:p>
                      <a:pPr marL="342900" lvl="0" indent="-34290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CEAT Ltd vs </a:t>
                      </a:r>
                      <a:r>
                        <a:rPr lang="en-IN" sz="1900" b="0" i="0" kern="1200" dirty="0" err="1">
                          <a:solidFill>
                            <a:schemeClr val="tx1"/>
                          </a:solidFill>
                          <a:effectLst/>
                          <a:latin typeface="Cambria" panose="02040503050406030204" pitchFamily="18" charset="0"/>
                          <a:ea typeface="Cambria" panose="02040503050406030204" pitchFamily="18" charset="0"/>
                          <a:cs typeface="+mn-cs"/>
                        </a:rPr>
                        <a:t>Commr</a:t>
                      </a:r>
                      <a:r>
                        <a:rPr lang="en-IN" sz="1900" b="0" i="0" kern="1200" dirty="0">
                          <a:solidFill>
                            <a:schemeClr val="tx1"/>
                          </a:solidFill>
                          <a:effectLst/>
                          <a:latin typeface="Cambria" panose="02040503050406030204" pitchFamily="18" charset="0"/>
                          <a:ea typeface="Cambria" panose="02040503050406030204" pitchFamily="18" charset="0"/>
                          <a:cs typeface="+mn-cs"/>
                        </a:rPr>
                        <a:t>, of Ex. &amp; </a:t>
                      </a:r>
                      <a:r>
                        <a:rPr lang="en-IN" sz="1900" b="0" i="0" kern="1200" dirty="0" err="1">
                          <a:solidFill>
                            <a:schemeClr val="tx1"/>
                          </a:solidFill>
                          <a:effectLst/>
                          <a:latin typeface="Cambria" panose="02040503050406030204" pitchFamily="18" charset="0"/>
                          <a:ea typeface="Cambria" panose="02040503050406030204" pitchFamily="18" charset="0"/>
                          <a:cs typeface="+mn-cs"/>
                        </a:rPr>
                        <a:t>Cus</a:t>
                      </a:r>
                      <a:r>
                        <a:rPr lang="en-IN" sz="1900" b="0" i="0" kern="1200" dirty="0">
                          <a:solidFill>
                            <a:schemeClr val="tx1"/>
                          </a:solidFill>
                          <a:effectLst/>
                          <a:latin typeface="Cambria" panose="02040503050406030204" pitchFamily="18" charset="0"/>
                          <a:ea typeface="Cambria" panose="02040503050406030204" pitchFamily="18" charset="0"/>
                          <a:cs typeface="+mn-cs"/>
                        </a:rPr>
                        <a:t>., Nashik 2015 (317) ELT 192 (Bom.)</a:t>
                      </a:r>
                    </a:p>
                  </a:txBody>
                  <a:tcPr marL="66944" marR="66944" marT="44629" marB="446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buNone/>
                      </a:pPr>
                      <a:r>
                        <a:rPr lang="en-US" sz="1900" b="0" i="0" dirty="0">
                          <a:solidFill>
                            <a:srgbClr val="1F1F1F"/>
                          </a:solidFill>
                          <a:effectLst/>
                          <a:latin typeface="Cambria" panose="02040503050406030204" pitchFamily="18" charset="0"/>
                          <a:ea typeface="Cambria" panose="02040503050406030204" pitchFamily="18" charset="0"/>
                        </a:rPr>
                        <a:t>Guidelines on finalization and interest implications for provisional tax assessments.</a:t>
                      </a:r>
                    </a:p>
                  </a:txBody>
                  <a:tcPr marL="66944" marR="66944" marT="44629" marB="446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27018579"/>
                  </a:ext>
                </a:extLst>
              </a:tr>
              <a:tr h="2059992">
                <a:tc>
                  <a:txBody>
                    <a:bodyPr/>
                    <a:lstStyle/>
                    <a:p>
                      <a:pPr rtl="0">
                        <a:buNone/>
                      </a:pPr>
                      <a:r>
                        <a:rPr lang="en-IN" sz="1900" b="1" i="0" dirty="0">
                          <a:solidFill>
                            <a:srgbClr val="1F1F1F"/>
                          </a:solidFill>
                          <a:effectLst/>
                          <a:latin typeface="Cambria" panose="02040503050406030204" pitchFamily="18" charset="0"/>
                          <a:ea typeface="Cambria" panose="02040503050406030204" pitchFamily="18" charset="0"/>
                        </a:rPr>
                        <a:t>Automatic Closure</a:t>
                      </a:r>
                    </a:p>
                  </a:txBody>
                  <a:tcPr marL="66944" marR="66944" marT="44629" marB="446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Bridge Hygiene Services </a:t>
                      </a:r>
                      <a:r>
                        <a:rPr lang="en-IN" sz="1900" b="0" i="0" kern="1200" dirty="0" err="1">
                          <a:solidFill>
                            <a:schemeClr val="tx1"/>
                          </a:solidFill>
                          <a:effectLst/>
                          <a:latin typeface="Cambria" panose="02040503050406030204" pitchFamily="18" charset="0"/>
                          <a:ea typeface="Cambria" panose="02040503050406030204" pitchFamily="18" charset="0"/>
                          <a:cs typeface="+mn-cs"/>
                        </a:rPr>
                        <a:t>Pvt.</a:t>
                      </a:r>
                      <a:r>
                        <a:rPr lang="en-IN" sz="1900" b="0" i="0" kern="1200" dirty="0">
                          <a:solidFill>
                            <a:schemeClr val="tx1"/>
                          </a:solidFill>
                          <a:effectLst/>
                          <a:latin typeface="Cambria" panose="02040503050406030204" pitchFamily="18" charset="0"/>
                          <a:ea typeface="Cambria" panose="02040503050406030204" pitchFamily="18" charset="0"/>
                          <a:cs typeface="+mn-cs"/>
                        </a:rPr>
                        <a:t> Ltd. v. STO 2019 (30) G.S.T.L. 391 (Ker.)</a:t>
                      </a:r>
                    </a:p>
                    <a:p>
                      <a:pPr marL="342900" lvl="0" indent="-34290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Mango meadows Agricultural Pleasure Land (P.) Ltd. v. State Tax Officer WP(C).No.25067 OF 2019(G)decision dated 23rd September 2019  (Kerala HC)</a:t>
                      </a:r>
                    </a:p>
                    <a:p>
                      <a:pPr marL="342900" lvl="0" indent="-34290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Vinman Constructions Ltd vs State of Jharkhand 2022 (061) </a:t>
                      </a:r>
                    </a:p>
                  </a:txBody>
                  <a:tcPr marL="66944" marR="66944" marT="44629" marB="446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buNone/>
                      </a:pPr>
                      <a:r>
                        <a:rPr lang="en-US" sz="1900" b="0" i="0" dirty="0">
                          <a:solidFill>
                            <a:srgbClr val="1F1F1F"/>
                          </a:solidFill>
                          <a:effectLst/>
                          <a:latin typeface="Cambria" panose="02040503050406030204" pitchFamily="18" charset="0"/>
                          <a:ea typeface="Cambria" panose="02040503050406030204" pitchFamily="18" charset="0"/>
                        </a:rPr>
                        <a:t>Clarifies the timeline and mechanism for the "automatic closure" of best judgment proceedings.</a:t>
                      </a:r>
                    </a:p>
                  </a:txBody>
                  <a:tcPr marL="66944" marR="66944" marT="44629" marB="4462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09076700"/>
                  </a:ext>
                </a:extLst>
              </a:tr>
            </a:tbl>
          </a:graphicData>
        </a:graphic>
      </p:graphicFrame>
    </p:spTree>
    <p:extLst>
      <p:ext uri="{BB962C8B-B14F-4D97-AF65-F5344CB8AC3E}">
        <p14:creationId xmlns:p14="http://schemas.microsoft.com/office/powerpoint/2010/main" val="77918983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14F0F1C-2BCE-4586-E083-31525A8397FE}"/>
              </a:ext>
            </a:extLst>
          </p:cNvPr>
          <p:cNvSpPr>
            <a:spLocks noGrp="1"/>
          </p:cNvSpPr>
          <p:nvPr>
            <p:ph type="body" sz="quarter" idx="14"/>
          </p:nvPr>
        </p:nvSpPr>
        <p:spPr/>
        <p:txBody>
          <a:bodyPr/>
          <a:lstStyle/>
          <a:p>
            <a:r>
              <a:rPr lang="en-IN" sz="3200" dirty="0"/>
              <a:t>Jurisdiction &amp; Enforcement</a:t>
            </a:r>
          </a:p>
        </p:txBody>
      </p:sp>
      <p:sp>
        <p:nvSpPr>
          <p:cNvPr id="3" name="Text Placeholder 2">
            <a:extLst>
              <a:ext uri="{FF2B5EF4-FFF2-40B4-BE49-F238E27FC236}">
                <a16:creationId xmlns:a16="http://schemas.microsoft.com/office/drawing/2014/main" id="{668DB49F-69BB-56AC-1A1B-2529A36F38B1}"/>
              </a:ext>
            </a:extLst>
          </p:cNvPr>
          <p:cNvSpPr>
            <a:spLocks noGrp="1"/>
          </p:cNvSpPr>
          <p:nvPr>
            <p:ph type="body" sz="quarter" idx="15"/>
          </p:nvPr>
        </p:nvSpPr>
        <p:spPr/>
        <p:txBody>
          <a:bodyPr/>
          <a:lstStyle/>
          <a:p>
            <a:r>
              <a:rPr lang="en-IN" dirty="0">
                <a:solidFill>
                  <a:schemeClr val="bg1"/>
                </a:solidFill>
              </a:rPr>
              <a:t>.</a:t>
            </a:r>
          </a:p>
        </p:txBody>
      </p:sp>
      <p:sp>
        <p:nvSpPr>
          <p:cNvPr id="4" name="Slide Number Placeholder 3">
            <a:extLst>
              <a:ext uri="{FF2B5EF4-FFF2-40B4-BE49-F238E27FC236}">
                <a16:creationId xmlns:a16="http://schemas.microsoft.com/office/drawing/2014/main" id="{0876F2E4-9D62-F964-EF58-DFB9429F3D56}"/>
              </a:ext>
            </a:extLst>
          </p:cNvPr>
          <p:cNvSpPr>
            <a:spLocks noGrp="1"/>
          </p:cNvSpPr>
          <p:nvPr>
            <p:ph type="sldNum" sz="quarter" idx="4"/>
          </p:nvPr>
        </p:nvSpPr>
        <p:spPr/>
        <p:txBody>
          <a:bodyPr/>
          <a:lstStyle/>
          <a:p>
            <a:fld id="{C37E4FB1-AD43-40BE-A2D5-51E31E25039B}" type="slidenum">
              <a:rPr lang="en-IN" smtClean="0"/>
              <a:pPr/>
              <a:t>55</a:t>
            </a:fld>
            <a:endParaRPr lang="en-IN"/>
          </a:p>
        </p:txBody>
      </p:sp>
      <p:graphicFrame>
        <p:nvGraphicFramePr>
          <p:cNvPr id="5" name="Table 4">
            <a:extLst>
              <a:ext uri="{FF2B5EF4-FFF2-40B4-BE49-F238E27FC236}">
                <a16:creationId xmlns:a16="http://schemas.microsoft.com/office/drawing/2014/main" id="{6CFE9CFD-9AF6-D1C5-AD8E-7DE907CA1CE5}"/>
              </a:ext>
            </a:extLst>
          </p:cNvPr>
          <p:cNvGraphicFramePr>
            <a:graphicFrameLocks noGrp="1"/>
          </p:cNvGraphicFramePr>
          <p:nvPr>
            <p:extLst>
              <p:ext uri="{D42A27DB-BD31-4B8C-83A1-F6EECF244321}">
                <p14:modId xmlns:p14="http://schemas.microsoft.com/office/powerpoint/2010/main" val="2562486379"/>
              </p:ext>
            </p:extLst>
          </p:nvPr>
        </p:nvGraphicFramePr>
        <p:xfrm>
          <a:off x="-1" y="1034026"/>
          <a:ext cx="11977356" cy="5898205"/>
        </p:xfrm>
        <a:graphic>
          <a:graphicData uri="http://schemas.openxmlformats.org/drawingml/2006/table">
            <a:tbl>
              <a:tblPr/>
              <a:tblGrid>
                <a:gridCol w="1458410">
                  <a:extLst>
                    <a:ext uri="{9D8B030D-6E8A-4147-A177-3AD203B41FA5}">
                      <a16:colId xmlns:a16="http://schemas.microsoft.com/office/drawing/2014/main" val="209429737"/>
                    </a:ext>
                  </a:extLst>
                </a:gridCol>
                <a:gridCol w="7523545">
                  <a:extLst>
                    <a:ext uri="{9D8B030D-6E8A-4147-A177-3AD203B41FA5}">
                      <a16:colId xmlns:a16="http://schemas.microsoft.com/office/drawing/2014/main" val="2505726101"/>
                    </a:ext>
                  </a:extLst>
                </a:gridCol>
                <a:gridCol w="2995401">
                  <a:extLst>
                    <a:ext uri="{9D8B030D-6E8A-4147-A177-3AD203B41FA5}">
                      <a16:colId xmlns:a16="http://schemas.microsoft.com/office/drawing/2014/main" val="868711641"/>
                    </a:ext>
                  </a:extLst>
                </a:gridCol>
              </a:tblGrid>
              <a:tr h="395236">
                <a:tc>
                  <a:txBody>
                    <a:bodyPr/>
                    <a:lstStyle/>
                    <a:p>
                      <a:pPr algn="ctr" rtl="0">
                        <a:buNone/>
                      </a:pPr>
                      <a:r>
                        <a:rPr lang="en-IN" sz="1900" b="1" i="0" dirty="0">
                          <a:solidFill>
                            <a:schemeClr val="bg1"/>
                          </a:solidFill>
                          <a:effectLst/>
                          <a:latin typeface="Cambria" panose="02040503050406030204" pitchFamily="18" charset="0"/>
                          <a:ea typeface="Cambria" panose="02040503050406030204" pitchFamily="18" charset="0"/>
                        </a:rPr>
                        <a:t>Legal Principle</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rtl="0">
                        <a:buNone/>
                      </a:pPr>
                      <a:r>
                        <a:rPr lang="en-IN" sz="1900" b="1" i="0" dirty="0">
                          <a:solidFill>
                            <a:schemeClr val="bg1"/>
                          </a:solidFill>
                          <a:effectLst/>
                          <a:latin typeface="Cambria" panose="02040503050406030204" pitchFamily="18" charset="0"/>
                          <a:ea typeface="Cambria" panose="02040503050406030204" pitchFamily="18" charset="0"/>
                        </a:rPr>
                        <a:t>Case Law(s)</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l" rtl="0">
                        <a:buNone/>
                      </a:pPr>
                      <a:r>
                        <a:rPr lang="en-IN" sz="1900" b="1" i="0" dirty="0">
                          <a:solidFill>
                            <a:schemeClr val="bg1"/>
                          </a:solidFill>
                          <a:effectLst/>
                          <a:latin typeface="Cambria" panose="02040503050406030204" pitchFamily="18" charset="0"/>
                          <a:ea typeface="Cambria" panose="02040503050406030204" pitchFamily="18" charset="0"/>
                        </a:rPr>
                        <a:t>Key Takeaway </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561342201"/>
                  </a:ext>
                </a:extLst>
              </a:tr>
              <a:tr h="2854119">
                <a:tc>
                  <a:txBody>
                    <a:bodyPr/>
                    <a:lstStyle/>
                    <a:p>
                      <a:pPr algn="just" rtl="0">
                        <a:buNone/>
                      </a:pPr>
                      <a:r>
                        <a:rPr lang="en-IN" sz="1900" b="1" i="0">
                          <a:solidFill>
                            <a:srgbClr val="1F1F1F"/>
                          </a:solidFill>
                          <a:effectLst/>
                          <a:latin typeface="Cambria" panose="02040503050406030204" pitchFamily="18" charset="0"/>
                          <a:ea typeface="Cambria" panose="02040503050406030204" pitchFamily="18" charset="0"/>
                        </a:rPr>
                        <a:t>The "Proper Officer"</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Nektar Therapeutics India </a:t>
                      </a:r>
                      <a:r>
                        <a:rPr lang="en-IN" sz="1900" b="0" i="0" kern="1200" dirty="0" err="1">
                          <a:solidFill>
                            <a:schemeClr val="tx1"/>
                          </a:solidFill>
                          <a:effectLst/>
                          <a:latin typeface="Cambria" panose="02040503050406030204" pitchFamily="18" charset="0"/>
                          <a:ea typeface="Cambria" panose="02040503050406030204" pitchFamily="18" charset="0"/>
                          <a:cs typeface="+mn-cs"/>
                        </a:rPr>
                        <a:t>Pvt.</a:t>
                      </a:r>
                      <a:r>
                        <a:rPr lang="en-IN" sz="1900" b="0" i="0" kern="1200" dirty="0">
                          <a:solidFill>
                            <a:schemeClr val="tx1"/>
                          </a:solidFill>
                          <a:effectLst/>
                          <a:latin typeface="Cambria" panose="02040503050406030204" pitchFamily="18" charset="0"/>
                          <a:ea typeface="Cambria" panose="02040503050406030204" pitchFamily="18" charset="0"/>
                          <a:cs typeface="+mn-cs"/>
                        </a:rPr>
                        <a:t> Ltd. versus union of India (2024) 15 CENTAX 470 (Telangana)</a:t>
                      </a:r>
                    </a:p>
                    <a:p>
                      <a:pPr marL="342900" lvl="0" indent="-342900" algn="just">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Fomento Resorts &amp; Hotels Ltd. vs. Union of India (2024) 15 </a:t>
                      </a:r>
                      <a:r>
                        <a:rPr lang="en-IN" sz="1900" b="0" i="0" kern="1200" dirty="0" err="1">
                          <a:solidFill>
                            <a:schemeClr val="tx1"/>
                          </a:solidFill>
                          <a:effectLst/>
                          <a:latin typeface="Cambria" panose="02040503050406030204" pitchFamily="18" charset="0"/>
                          <a:ea typeface="Cambria" panose="02040503050406030204" pitchFamily="18" charset="0"/>
                          <a:cs typeface="+mn-cs"/>
                        </a:rPr>
                        <a:t>Centax</a:t>
                      </a:r>
                      <a:r>
                        <a:rPr lang="en-IN" sz="1900" b="0" i="0" kern="1200" dirty="0">
                          <a:solidFill>
                            <a:schemeClr val="tx1"/>
                          </a:solidFill>
                          <a:effectLst/>
                          <a:latin typeface="Cambria" panose="02040503050406030204" pitchFamily="18" charset="0"/>
                          <a:ea typeface="Cambria" panose="02040503050406030204" pitchFamily="18" charset="0"/>
                          <a:cs typeface="+mn-cs"/>
                        </a:rPr>
                        <a:t> 389 (Bom.)/2024 (84) G.S.T.L. 51 (Bom.)</a:t>
                      </a:r>
                    </a:p>
                    <a:p>
                      <a:pPr marL="342900" lvl="0" indent="-342900" algn="just">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Yasho Industries Ltd. v. Union of India 2021 (54) G.S.T.L. 19 (Guj.)</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a:buNone/>
                      </a:pPr>
                      <a:r>
                        <a:rPr lang="en-US" sz="1900" b="0" i="0" dirty="0">
                          <a:solidFill>
                            <a:srgbClr val="1F1F1F"/>
                          </a:solidFill>
                          <a:effectLst/>
                          <a:latin typeface="Cambria" panose="02040503050406030204" pitchFamily="18" charset="0"/>
                          <a:ea typeface="Cambria" panose="02040503050406030204" pitchFamily="18" charset="0"/>
                        </a:rPr>
                        <a:t>Only the specific officer assigned by law can initiate and adjudicate a case.</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0000810"/>
                  </a:ext>
                </a:extLst>
              </a:tr>
              <a:tr h="1040476">
                <a:tc>
                  <a:txBody>
                    <a:bodyPr/>
                    <a:lstStyle/>
                    <a:p>
                      <a:pPr algn="just" rtl="0">
                        <a:buNone/>
                      </a:pPr>
                      <a:r>
                        <a:rPr lang="en-IN" sz="1900" b="1" i="0">
                          <a:solidFill>
                            <a:srgbClr val="1F1F1F"/>
                          </a:solidFill>
                          <a:effectLst/>
                          <a:latin typeface="Cambria" panose="02040503050406030204" pitchFamily="18" charset="0"/>
                          <a:ea typeface="Cambria" panose="02040503050406030204" pitchFamily="18" charset="0"/>
                        </a:rPr>
                        <a:t>Dissolved Companies</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Hitachi Nest Control Systems </a:t>
                      </a:r>
                      <a:r>
                        <a:rPr lang="en-IN" sz="1900" b="0" i="0" kern="1200" dirty="0" err="1">
                          <a:solidFill>
                            <a:schemeClr val="tx1"/>
                          </a:solidFill>
                          <a:effectLst/>
                          <a:latin typeface="Cambria" panose="02040503050406030204" pitchFamily="18" charset="0"/>
                          <a:ea typeface="Cambria" panose="02040503050406030204" pitchFamily="18" charset="0"/>
                          <a:cs typeface="+mn-cs"/>
                        </a:rPr>
                        <a:t>Pvt.</a:t>
                      </a:r>
                      <a:r>
                        <a:rPr lang="en-IN" sz="1900" b="0" i="0" kern="1200" dirty="0">
                          <a:solidFill>
                            <a:schemeClr val="tx1"/>
                          </a:solidFill>
                          <a:effectLst/>
                          <a:latin typeface="Cambria" panose="02040503050406030204" pitchFamily="18" charset="0"/>
                          <a:ea typeface="Cambria" panose="02040503050406030204" pitchFamily="18" charset="0"/>
                          <a:cs typeface="+mn-cs"/>
                        </a:rPr>
                        <a:t> Ltd. vs Additional Commissioner Of Central Tax Bengaluru [2024 (6) TMI 227 - Karnataka High Court</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a:buNone/>
                      </a:pPr>
                      <a:r>
                        <a:rPr lang="en-US" sz="1900" b="0" i="0">
                          <a:solidFill>
                            <a:srgbClr val="1F1F1F"/>
                          </a:solidFill>
                          <a:effectLst/>
                          <a:latin typeface="Cambria" panose="02040503050406030204" pitchFamily="18" charset="0"/>
                          <a:ea typeface="Cambria" panose="02040503050406030204" pitchFamily="18" charset="0"/>
                        </a:rPr>
                        <a:t>Initiation of tax procedures against a company already dissolved is legally invalid.</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2303371"/>
                  </a:ext>
                </a:extLst>
              </a:tr>
              <a:tr h="1326154">
                <a:tc>
                  <a:txBody>
                    <a:bodyPr/>
                    <a:lstStyle/>
                    <a:p>
                      <a:pPr algn="just" rtl="0">
                        <a:buNone/>
                      </a:pPr>
                      <a:r>
                        <a:rPr lang="en-IN" sz="1900" b="1" i="0" dirty="0">
                          <a:solidFill>
                            <a:srgbClr val="1F1F1F"/>
                          </a:solidFill>
                          <a:effectLst/>
                          <a:latin typeface="Cambria" panose="02040503050406030204" pitchFamily="18" charset="0"/>
                          <a:ea typeface="Cambria" panose="02040503050406030204" pitchFamily="18" charset="0"/>
                        </a:rPr>
                        <a:t>Bank Attachment</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Kesari Nandan Mobile Versus Office of Assistant Commissioner of State Tax (2025) 33 </a:t>
                      </a:r>
                      <a:r>
                        <a:rPr lang="en-IN" sz="1900" b="0" i="0" kern="1200" dirty="0" err="1">
                          <a:solidFill>
                            <a:schemeClr val="tx1"/>
                          </a:solidFill>
                          <a:effectLst/>
                          <a:latin typeface="Cambria" panose="02040503050406030204" pitchFamily="18" charset="0"/>
                          <a:ea typeface="Cambria" panose="02040503050406030204" pitchFamily="18" charset="0"/>
                          <a:cs typeface="+mn-cs"/>
                        </a:rPr>
                        <a:t>Centax</a:t>
                      </a:r>
                      <a:r>
                        <a:rPr lang="en-IN" sz="1900" b="0" i="0" kern="1200" dirty="0">
                          <a:solidFill>
                            <a:schemeClr val="tx1"/>
                          </a:solidFill>
                          <a:effectLst/>
                          <a:latin typeface="Cambria" panose="02040503050406030204" pitchFamily="18" charset="0"/>
                          <a:ea typeface="Cambria" panose="02040503050406030204" pitchFamily="18" charset="0"/>
                          <a:cs typeface="+mn-cs"/>
                        </a:rPr>
                        <a:t> 224 (S.C.)</a:t>
                      </a:r>
                    </a:p>
                    <a:p>
                      <a:pPr marL="342900" lvl="0" indent="-342900" algn="just">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Joint Commissioner, CGST AND Customs vs </a:t>
                      </a:r>
                      <a:r>
                        <a:rPr lang="en-IN" sz="1900" b="0" i="0" kern="1200" dirty="0" err="1">
                          <a:solidFill>
                            <a:schemeClr val="tx1"/>
                          </a:solidFill>
                          <a:effectLst/>
                          <a:latin typeface="Cambria" panose="02040503050406030204" pitchFamily="18" charset="0"/>
                          <a:ea typeface="Cambria" panose="02040503050406030204" pitchFamily="18" charset="0"/>
                          <a:cs typeface="+mn-cs"/>
                        </a:rPr>
                        <a:t>Grabdeal</a:t>
                      </a:r>
                      <a:r>
                        <a:rPr lang="en-IN" sz="1900" b="0" i="0" kern="1200" dirty="0">
                          <a:solidFill>
                            <a:schemeClr val="tx1"/>
                          </a:solidFill>
                          <a:effectLst/>
                          <a:latin typeface="Cambria" panose="02040503050406030204" pitchFamily="18" charset="0"/>
                          <a:ea typeface="Cambria" panose="02040503050406030204" pitchFamily="18" charset="0"/>
                          <a:cs typeface="+mn-cs"/>
                        </a:rPr>
                        <a:t> International [2023 (11) TMI 350 - Gujarat High Court.</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a:buNone/>
                      </a:pPr>
                      <a:r>
                        <a:rPr lang="en-US" sz="1900" b="0" i="0" dirty="0">
                          <a:solidFill>
                            <a:srgbClr val="1F1F1F"/>
                          </a:solidFill>
                          <a:effectLst/>
                          <a:latin typeface="Cambria" panose="02040503050406030204" pitchFamily="18" charset="0"/>
                          <a:ea typeface="Cambria" panose="02040503050406030204" pitchFamily="18" charset="0"/>
                        </a:rPr>
                        <a:t>Extension of bank account attachment must be based on necessity, not done arbitrarily.</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542767"/>
                  </a:ext>
                </a:extLst>
              </a:tr>
            </a:tbl>
          </a:graphicData>
        </a:graphic>
      </p:graphicFrame>
    </p:spTree>
    <p:extLst>
      <p:ext uri="{BB962C8B-B14F-4D97-AF65-F5344CB8AC3E}">
        <p14:creationId xmlns:p14="http://schemas.microsoft.com/office/powerpoint/2010/main" val="226987595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5AF37-B83F-3F30-3965-8DB5ECC6863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121027A-688B-1021-8243-89313BCB52C1}"/>
              </a:ext>
            </a:extLst>
          </p:cNvPr>
          <p:cNvSpPr>
            <a:spLocks noGrp="1"/>
          </p:cNvSpPr>
          <p:nvPr>
            <p:ph type="body" sz="quarter" idx="14"/>
          </p:nvPr>
        </p:nvSpPr>
        <p:spPr/>
        <p:txBody>
          <a:bodyPr/>
          <a:lstStyle/>
          <a:p>
            <a:r>
              <a:rPr lang="en-IN" sz="3200" dirty="0"/>
              <a:t>Jurisdiction &amp; Enforcement</a:t>
            </a:r>
          </a:p>
        </p:txBody>
      </p:sp>
      <p:sp>
        <p:nvSpPr>
          <p:cNvPr id="3" name="Text Placeholder 2">
            <a:extLst>
              <a:ext uri="{FF2B5EF4-FFF2-40B4-BE49-F238E27FC236}">
                <a16:creationId xmlns:a16="http://schemas.microsoft.com/office/drawing/2014/main" id="{5723F3D0-E22E-42AE-D18E-72C749AA033A}"/>
              </a:ext>
            </a:extLst>
          </p:cNvPr>
          <p:cNvSpPr>
            <a:spLocks noGrp="1"/>
          </p:cNvSpPr>
          <p:nvPr>
            <p:ph type="body" sz="quarter" idx="15"/>
          </p:nvPr>
        </p:nvSpPr>
        <p:spPr/>
        <p:txBody>
          <a:bodyPr/>
          <a:lstStyle/>
          <a:p>
            <a:r>
              <a:rPr lang="en-IN" dirty="0">
                <a:solidFill>
                  <a:schemeClr val="bg1"/>
                </a:solidFill>
              </a:rPr>
              <a:t>.</a:t>
            </a:r>
          </a:p>
        </p:txBody>
      </p:sp>
      <p:sp>
        <p:nvSpPr>
          <p:cNvPr id="4" name="Slide Number Placeholder 3">
            <a:extLst>
              <a:ext uri="{FF2B5EF4-FFF2-40B4-BE49-F238E27FC236}">
                <a16:creationId xmlns:a16="http://schemas.microsoft.com/office/drawing/2014/main" id="{1C88A93C-003C-6E7F-7B31-7C887D46E37B}"/>
              </a:ext>
            </a:extLst>
          </p:cNvPr>
          <p:cNvSpPr>
            <a:spLocks noGrp="1"/>
          </p:cNvSpPr>
          <p:nvPr>
            <p:ph type="sldNum" sz="quarter" idx="4"/>
          </p:nvPr>
        </p:nvSpPr>
        <p:spPr/>
        <p:txBody>
          <a:bodyPr/>
          <a:lstStyle/>
          <a:p>
            <a:fld id="{C37E4FB1-AD43-40BE-A2D5-51E31E25039B}" type="slidenum">
              <a:rPr lang="en-IN" smtClean="0"/>
              <a:pPr/>
              <a:t>56</a:t>
            </a:fld>
            <a:endParaRPr lang="en-IN"/>
          </a:p>
        </p:txBody>
      </p:sp>
      <p:graphicFrame>
        <p:nvGraphicFramePr>
          <p:cNvPr id="5" name="Table 4">
            <a:extLst>
              <a:ext uri="{FF2B5EF4-FFF2-40B4-BE49-F238E27FC236}">
                <a16:creationId xmlns:a16="http://schemas.microsoft.com/office/drawing/2014/main" id="{994B5798-2217-AA47-1F08-BFBACE4DE6C9}"/>
              </a:ext>
            </a:extLst>
          </p:cNvPr>
          <p:cNvGraphicFramePr>
            <a:graphicFrameLocks noGrp="1"/>
          </p:cNvGraphicFramePr>
          <p:nvPr>
            <p:extLst>
              <p:ext uri="{D42A27DB-BD31-4B8C-83A1-F6EECF244321}">
                <p14:modId xmlns:p14="http://schemas.microsoft.com/office/powerpoint/2010/main" val="3176519199"/>
              </p:ext>
            </p:extLst>
          </p:nvPr>
        </p:nvGraphicFramePr>
        <p:xfrm>
          <a:off x="0" y="1108259"/>
          <a:ext cx="11977356" cy="3219062"/>
        </p:xfrm>
        <a:graphic>
          <a:graphicData uri="http://schemas.openxmlformats.org/drawingml/2006/table">
            <a:tbl>
              <a:tblPr/>
              <a:tblGrid>
                <a:gridCol w="1632030">
                  <a:extLst>
                    <a:ext uri="{9D8B030D-6E8A-4147-A177-3AD203B41FA5}">
                      <a16:colId xmlns:a16="http://schemas.microsoft.com/office/drawing/2014/main" val="209429737"/>
                    </a:ext>
                  </a:extLst>
                </a:gridCol>
                <a:gridCol w="6562846">
                  <a:extLst>
                    <a:ext uri="{9D8B030D-6E8A-4147-A177-3AD203B41FA5}">
                      <a16:colId xmlns:a16="http://schemas.microsoft.com/office/drawing/2014/main" val="2505726101"/>
                    </a:ext>
                  </a:extLst>
                </a:gridCol>
                <a:gridCol w="3782480">
                  <a:extLst>
                    <a:ext uri="{9D8B030D-6E8A-4147-A177-3AD203B41FA5}">
                      <a16:colId xmlns:a16="http://schemas.microsoft.com/office/drawing/2014/main" val="868711641"/>
                    </a:ext>
                  </a:extLst>
                </a:gridCol>
              </a:tblGrid>
              <a:tr h="742908">
                <a:tc>
                  <a:txBody>
                    <a:bodyPr/>
                    <a:lstStyle/>
                    <a:p>
                      <a:pPr algn="ctr" rtl="0">
                        <a:buNone/>
                      </a:pPr>
                      <a:r>
                        <a:rPr lang="en-IN" sz="1900" b="1" i="0" dirty="0">
                          <a:solidFill>
                            <a:schemeClr val="bg1"/>
                          </a:solidFill>
                          <a:effectLst/>
                          <a:latin typeface="Cambria" panose="02040503050406030204" pitchFamily="18" charset="0"/>
                          <a:ea typeface="Cambria" panose="02040503050406030204" pitchFamily="18" charset="0"/>
                        </a:rPr>
                        <a:t>Legal Principle</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rtl="0">
                        <a:buNone/>
                      </a:pPr>
                      <a:r>
                        <a:rPr lang="en-IN" sz="1900" b="1" i="0" dirty="0">
                          <a:solidFill>
                            <a:schemeClr val="bg1"/>
                          </a:solidFill>
                          <a:effectLst/>
                          <a:latin typeface="Cambria" panose="02040503050406030204" pitchFamily="18" charset="0"/>
                          <a:ea typeface="Cambria" panose="02040503050406030204" pitchFamily="18" charset="0"/>
                        </a:rPr>
                        <a:t>Case Law(s)</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l" rtl="0">
                        <a:buNone/>
                      </a:pPr>
                      <a:r>
                        <a:rPr lang="en-IN" sz="1900" b="1" i="0" dirty="0">
                          <a:solidFill>
                            <a:schemeClr val="bg1"/>
                          </a:solidFill>
                          <a:effectLst/>
                          <a:latin typeface="Cambria" panose="02040503050406030204" pitchFamily="18" charset="0"/>
                          <a:ea typeface="Cambria" panose="02040503050406030204" pitchFamily="18" charset="0"/>
                        </a:rPr>
                        <a:t>Key Takeaway </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561342201"/>
                  </a:ext>
                </a:extLst>
              </a:tr>
              <a:tr h="1395016">
                <a:tc>
                  <a:txBody>
                    <a:bodyPr/>
                    <a:lstStyle/>
                    <a:p>
                      <a:pPr algn="just" rtl="0">
                        <a:buNone/>
                      </a:pPr>
                      <a:r>
                        <a:rPr lang="en-IN" sz="1900" b="1" i="0" dirty="0">
                          <a:solidFill>
                            <a:srgbClr val="1F1F1F"/>
                          </a:solidFill>
                          <a:effectLst/>
                          <a:latin typeface="Cambria" panose="02040503050406030204" pitchFamily="18" charset="0"/>
                          <a:ea typeface="Cambria" panose="02040503050406030204" pitchFamily="18" charset="0"/>
                        </a:rPr>
                        <a:t>Suo Moto Proceedings</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M/s. </a:t>
                      </a:r>
                      <a:r>
                        <a:rPr lang="en-IN" sz="1900" b="0" i="0" kern="1200" dirty="0" err="1">
                          <a:solidFill>
                            <a:schemeClr val="tx1"/>
                          </a:solidFill>
                          <a:effectLst/>
                          <a:latin typeface="Cambria" panose="02040503050406030204" pitchFamily="18" charset="0"/>
                          <a:ea typeface="Cambria" panose="02040503050406030204" pitchFamily="18" charset="0"/>
                          <a:cs typeface="+mn-cs"/>
                        </a:rPr>
                        <a:t>Seoyon</a:t>
                      </a:r>
                      <a:r>
                        <a:rPr lang="en-IN" sz="1900" b="0" i="0" kern="1200" dirty="0">
                          <a:solidFill>
                            <a:schemeClr val="tx1"/>
                          </a:solidFill>
                          <a:effectLst/>
                          <a:latin typeface="Cambria" panose="02040503050406030204" pitchFamily="18" charset="0"/>
                          <a:ea typeface="Cambria" panose="02040503050406030204" pitchFamily="18" charset="0"/>
                          <a:cs typeface="+mn-cs"/>
                        </a:rPr>
                        <a:t> E-HWA Summit Automotive India </a:t>
                      </a:r>
                      <a:r>
                        <a:rPr lang="en-IN" sz="1900" b="0" i="0" kern="1200" dirty="0" err="1">
                          <a:solidFill>
                            <a:schemeClr val="tx1"/>
                          </a:solidFill>
                          <a:effectLst/>
                          <a:latin typeface="Cambria" panose="02040503050406030204" pitchFamily="18" charset="0"/>
                          <a:ea typeface="Cambria" panose="02040503050406030204" pitchFamily="18" charset="0"/>
                          <a:cs typeface="+mn-cs"/>
                        </a:rPr>
                        <a:t>Pvt.</a:t>
                      </a:r>
                      <a:r>
                        <a:rPr lang="en-IN" sz="1900" b="0" i="0" kern="1200" dirty="0">
                          <a:solidFill>
                            <a:schemeClr val="tx1"/>
                          </a:solidFill>
                          <a:effectLst/>
                          <a:latin typeface="Cambria" panose="02040503050406030204" pitchFamily="18" charset="0"/>
                          <a:ea typeface="Cambria" panose="02040503050406030204" pitchFamily="18" charset="0"/>
                          <a:cs typeface="+mn-cs"/>
                        </a:rPr>
                        <a:t> Ltd. Vs. Deputy Commissioner, Chennai, [2023-VIL-361-MAD], dated 6 June 2023</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a:buNone/>
                      </a:pPr>
                      <a:r>
                        <a:rPr lang="en-US" sz="1900" b="0" i="0" dirty="0">
                          <a:solidFill>
                            <a:srgbClr val="1F1F1F"/>
                          </a:solidFill>
                          <a:effectLst/>
                          <a:latin typeface="Cambria" panose="02040503050406030204" pitchFamily="18" charset="0"/>
                          <a:ea typeface="Cambria" panose="02040503050406030204" pitchFamily="18" charset="0"/>
                        </a:rPr>
                        <a:t>Tax authorities cannot proceed '</a:t>
                      </a:r>
                      <a:r>
                        <a:rPr lang="en-US" sz="1900" b="0" i="0" dirty="0" err="1">
                          <a:solidFill>
                            <a:srgbClr val="1F1F1F"/>
                          </a:solidFill>
                          <a:effectLst/>
                          <a:latin typeface="Cambria" panose="02040503050406030204" pitchFamily="18" charset="0"/>
                          <a:ea typeface="Cambria" panose="02040503050406030204" pitchFamily="18" charset="0"/>
                        </a:rPr>
                        <a:t>suo</a:t>
                      </a:r>
                      <a:r>
                        <a:rPr lang="en-US" sz="1900" b="0" i="0" dirty="0">
                          <a:solidFill>
                            <a:srgbClr val="1F1F1F"/>
                          </a:solidFill>
                          <a:effectLst/>
                          <a:latin typeface="Cambria" panose="02040503050406030204" pitchFamily="18" charset="0"/>
                          <a:ea typeface="Cambria" panose="02040503050406030204" pitchFamily="18" charset="0"/>
                        </a:rPr>
                        <a:t> moto' without first seeking cooperation from the </a:t>
                      </a:r>
                      <a:r>
                        <a:rPr lang="en-US" sz="1900" b="0" i="0" dirty="0" err="1">
                          <a:solidFill>
                            <a:srgbClr val="1F1F1F"/>
                          </a:solidFill>
                          <a:effectLst/>
                          <a:latin typeface="Cambria" panose="02040503050406030204" pitchFamily="18" charset="0"/>
                          <a:ea typeface="Cambria" panose="02040503050406030204" pitchFamily="18" charset="0"/>
                        </a:rPr>
                        <a:t>assessee</a:t>
                      </a:r>
                      <a:r>
                        <a:rPr lang="en-US" sz="1900" b="0" i="0" dirty="0">
                          <a:solidFill>
                            <a:srgbClr val="1F1F1F"/>
                          </a:solidFill>
                          <a:effectLst/>
                          <a:latin typeface="Cambria" panose="02040503050406030204" pitchFamily="18" charset="0"/>
                          <a:ea typeface="Cambria" panose="02040503050406030204" pitchFamily="18" charset="0"/>
                        </a:rPr>
                        <a:t>.</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0000810"/>
                  </a:ext>
                </a:extLst>
              </a:tr>
              <a:tr h="1081138">
                <a:tc>
                  <a:txBody>
                    <a:bodyPr/>
                    <a:lstStyle/>
                    <a:p>
                      <a:pPr algn="just" rtl="0">
                        <a:buNone/>
                      </a:pPr>
                      <a:r>
                        <a:rPr lang="en-IN" sz="1900" b="1" i="0" dirty="0">
                          <a:solidFill>
                            <a:srgbClr val="1F1F1F"/>
                          </a:solidFill>
                          <a:effectLst/>
                          <a:latin typeface="Cambria" panose="02040503050406030204" pitchFamily="18" charset="0"/>
                          <a:ea typeface="Cambria" panose="02040503050406030204" pitchFamily="18" charset="0"/>
                        </a:rPr>
                        <a:t>Scrutiny vs. Adjudication</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Nagarjuna </a:t>
                      </a:r>
                      <a:r>
                        <a:rPr lang="en-IN" sz="1900" b="0" i="0" kern="1200" dirty="0" err="1">
                          <a:solidFill>
                            <a:schemeClr val="tx1"/>
                          </a:solidFill>
                          <a:effectLst/>
                          <a:latin typeface="Cambria" panose="02040503050406030204" pitchFamily="18" charset="0"/>
                          <a:ea typeface="Cambria" panose="02040503050406030204" pitchFamily="18" charset="0"/>
                          <a:cs typeface="+mn-cs"/>
                        </a:rPr>
                        <a:t>Agro</a:t>
                      </a:r>
                      <a:r>
                        <a:rPr lang="en-IN" sz="1900" b="0" i="0" kern="1200" dirty="0">
                          <a:solidFill>
                            <a:schemeClr val="tx1"/>
                          </a:solidFill>
                          <a:effectLst/>
                          <a:latin typeface="Cambria" panose="02040503050406030204" pitchFamily="18" charset="0"/>
                          <a:ea typeface="Cambria" panose="02040503050406030204" pitchFamily="18" charset="0"/>
                          <a:cs typeface="+mn-cs"/>
                        </a:rPr>
                        <a:t> Chemicals (P.) Ltd. V. State of U.P. [WRIT TAX NO. 336 OF 2021] </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a:buNone/>
                      </a:pPr>
                      <a:r>
                        <a:rPr lang="en-US" sz="1900" b="0" i="0" dirty="0">
                          <a:solidFill>
                            <a:srgbClr val="1F1F1F"/>
                          </a:solidFill>
                          <a:effectLst/>
                          <a:latin typeface="Cambria" panose="02040503050406030204" pitchFamily="18" charset="0"/>
                          <a:ea typeface="Cambria" panose="02040503050406030204" pitchFamily="18" charset="0"/>
                        </a:rPr>
                        <a:t>Defines when a "scrutiny of returns" graduates into a "formal initiation of proceedings."</a:t>
                      </a:r>
                    </a:p>
                  </a:txBody>
                  <a:tcPr marL="73751" marR="73751" marT="49168" marB="4916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2303371"/>
                  </a:ext>
                </a:extLst>
              </a:tr>
            </a:tbl>
          </a:graphicData>
        </a:graphic>
      </p:graphicFrame>
    </p:spTree>
    <p:extLst>
      <p:ext uri="{BB962C8B-B14F-4D97-AF65-F5344CB8AC3E}">
        <p14:creationId xmlns:p14="http://schemas.microsoft.com/office/powerpoint/2010/main" val="132110802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FBA4944-D459-C757-7F4E-1AA67DF90E7F}"/>
              </a:ext>
            </a:extLst>
          </p:cNvPr>
          <p:cNvSpPr>
            <a:spLocks noGrp="1"/>
          </p:cNvSpPr>
          <p:nvPr>
            <p:ph type="body" sz="quarter" idx="14"/>
          </p:nvPr>
        </p:nvSpPr>
        <p:spPr/>
        <p:txBody>
          <a:bodyPr/>
          <a:lstStyle/>
          <a:p>
            <a:r>
              <a:rPr lang="en-IN" dirty="0"/>
              <a:t>Technical Remedies &amp; Evidence Cluster</a:t>
            </a:r>
          </a:p>
        </p:txBody>
      </p:sp>
      <p:sp>
        <p:nvSpPr>
          <p:cNvPr id="3" name="Text Placeholder 2">
            <a:extLst>
              <a:ext uri="{FF2B5EF4-FFF2-40B4-BE49-F238E27FC236}">
                <a16:creationId xmlns:a16="http://schemas.microsoft.com/office/drawing/2014/main" id="{8D21C386-D19A-F282-1C45-0C48713A889F}"/>
              </a:ext>
            </a:extLst>
          </p:cNvPr>
          <p:cNvSpPr>
            <a:spLocks noGrp="1"/>
          </p:cNvSpPr>
          <p:nvPr>
            <p:ph type="body" sz="quarter" idx="15"/>
          </p:nvPr>
        </p:nvSpPr>
        <p:spPr/>
        <p:txBody>
          <a:bodyPr/>
          <a:lstStyle/>
          <a:p>
            <a:pPr marL="0" indent="0">
              <a:buNone/>
            </a:pPr>
            <a:r>
              <a:rPr lang="en-IN" dirty="0">
                <a:solidFill>
                  <a:schemeClr val="bg1"/>
                </a:solidFill>
              </a:rPr>
              <a:t>.</a:t>
            </a:r>
          </a:p>
        </p:txBody>
      </p:sp>
      <p:sp>
        <p:nvSpPr>
          <p:cNvPr id="4" name="Slide Number Placeholder 3">
            <a:extLst>
              <a:ext uri="{FF2B5EF4-FFF2-40B4-BE49-F238E27FC236}">
                <a16:creationId xmlns:a16="http://schemas.microsoft.com/office/drawing/2014/main" id="{C4897E62-C3CE-7CF5-B2EE-43B58293A601}"/>
              </a:ext>
            </a:extLst>
          </p:cNvPr>
          <p:cNvSpPr>
            <a:spLocks noGrp="1"/>
          </p:cNvSpPr>
          <p:nvPr>
            <p:ph type="sldNum" sz="quarter" idx="4"/>
          </p:nvPr>
        </p:nvSpPr>
        <p:spPr/>
        <p:txBody>
          <a:bodyPr/>
          <a:lstStyle/>
          <a:p>
            <a:fld id="{C37E4FB1-AD43-40BE-A2D5-51E31E25039B}" type="slidenum">
              <a:rPr lang="en-IN" smtClean="0"/>
              <a:pPr/>
              <a:t>57</a:t>
            </a:fld>
            <a:endParaRPr lang="en-IN"/>
          </a:p>
        </p:txBody>
      </p:sp>
      <p:graphicFrame>
        <p:nvGraphicFramePr>
          <p:cNvPr id="5" name="Table 4">
            <a:extLst>
              <a:ext uri="{FF2B5EF4-FFF2-40B4-BE49-F238E27FC236}">
                <a16:creationId xmlns:a16="http://schemas.microsoft.com/office/drawing/2014/main" id="{3EBC9719-28B4-B912-8A36-723269DA408C}"/>
              </a:ext>
            </a:extLst>
          </p:cNvPr>
          <p:cNvGraphicFramePr>
            <a:graphicFrameLocks noGrp="1"/>
          </p:cNvGraphicFramePr>
          <p:nvPr>
            <p:extLst>
              <p:ext uri="{D42A27DB-BD31-4B8C-83A1-F6EECF244321}">
                <p14:modId xmlns:p14="http://schemas.microsoft.com/office/powerpoint/2010/main" val="920877387"/>
              </p:ext>
            </p:extLst>
          </p:nvPr>
        </p:nvGraphicFramePr>
        <p:xfrm>
          <a:off x="0" y="1108259"/>
          <a:ext cx="11977354" cy="5749741"/>
        </p:xfrm>
        <a:graphic>
          <a:graphicData uri="http://schemas.openxmlformats.org/drawingml/2006/table">
            <a:tbl>
              <a:tblPr/>
              <a:tblGrid>
                <a:gridCol w="1458410">
                  <a:extLst>
                    <a:ext uri="{9D8B030D-6E8A-4147-A177-3AD203B41FA5}">
                      <a16:colId xmlns:a16="http://schemas.microsoft.com/office/drawing/2014/main" val="265873482"/>
                    </a:ext>
                  </a:extLst>
                </a:gridCol>
                <a:gridCol w="7812912">
                  <a:extLst>
                    <a:ext uri="{9D8B030D-6E8A-4147-A177-3AD203B41FA5}">
                      <a16:colId xmlns:a16="http://schemas.microsoft.com/office/drawing/2014/main" val="3080681957"/>
                    </a:ext>
                  </a:extLst>
                </a:gridCol>
                <a:gridCol w="2706032">
                  <a:extLst>
                    <a:ext uri="{9D8B030D-6E8A-4147-A177-3AD203B41FA5}">
                      <a16:colId xmlns:a16="http://schemas.microsoft.com/office/drawing/2014/main" val="938716187"/>
                    </a:ext>
                  </a:extLst>
                </a:gridCol>
              </a:tblGrid>
              <a:tr h="661847">
                <a:tc>
                  <a:txBody>
                    <a:bodyPr/>
                    <a:lstStyle/>
                    <a:p>
                      <a:pPr algn="ctr" rtl="0">
                        <a:buNone/>
                      </a:pPr>
                      <a:r>
                        <a:rPr lang="en-IN" sz="1900" b="1" i="0" dirty="0">
                          <a:solidFill>
                            <a:schemeClr val="bg1"/>
                          </a:solidFill>
                          <a:effectLst/>
                          <a:latin typeface="Cambria" panose="02040503050406030204" pitchFamily="18" charset="0"/>
                          <a:ea typeface="Cambria" panose="02040503050406030204" pitchFamily="18" charset="0"/>
                        </a:rPr>
                        <a:t>Legal Principle</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rtl="0">
                        <a:buNone/>
                      </a:pPr>
                      <a:r>
                        <a:rPr lang="en-IN" sz="1900" b="1" i="0">
                          <a:solidFill>
                            <a:schemeClr val="bg1"/>
                          </a:solidFill>
                          <a:effectLst/>
                          <a:latin typeface="Cambria" panose="02040503050406030204" pitchFamily="18" charset="0"/>
                          <a:ea typeface="Cambria" panose="02040503050406030204" pitchFamily="18" charset="0"/>
                        </a:rPr>
                        <a:t>Case Law(s)</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l" rtl="0">
                        <a:buNone/>
                      </a:pPr>
                      <a:r>
                        <a:rPr lang="en-IN" sz="1900" b="1" i="0" dirty="0">
                          <a:solidFill>
                            <a:schemeClr val="bg1"/>
                          </a:solidFill>
                          <a:effectLst/>
                          <a:latin typeface="Cambria" panose="02040503050406030204" pitchFamily="18" charset="0"/>
                          <a:ea typeface="Cambria" panose="02040503050406030204" pitchFamily="18" charset="0"/>
                        </a:rPr>
                        <a:t>Key Takeaway </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802435100"/>
                  </a:ext>
                </a:extLst>
              </a:tr>
              <a:tr h="2122253">
                <a:tc>
                  <a:txBody>
                    <a:bodyPr/>
                    <a:lstStyle/>
                    <a:p>
                      <a:pPr algn="just" rtl="0">
                        <a:buNone/>
                      </a:pPr>
                      <a:r>
                        <a:rPr lang="en-IN" sz="1900" b="1" i="0">
                          <a:solidFill>
                            <a:srgbClr val="1F1F1F"/>
                          </a:solidFill>
                          <a:effectLst/>
                          <a:latin typeface="Cambria" panose="02040503050406030204" pitchFamily="18" charset="0"/>
                          <a:ea typeface="Cambria" panose="02040503050406030204" pitchFamily="18" charset="0"/>
                        </a:rPr>
                        <a:t>Inadvertent Errors</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900" b="0" i="0" kern="1200" dirty="0">
                          <a:solidFill>
                            <a:schemeClr val="tx1"/>
                          </a:solidFill>
                          <a:effectLst/>
                          <a:latin typeface="Cambria" panose="02040503050406030204" pitchFamily="18" charset="0"/>
                          <a:ea typeface="Cambria" panose="02040503050406030204" pitchFamily="18" charset="0"/>
                          <a:cs typeface="+mn-cs"/>
                        </a:rPr>
                        <a:t>M/s. A. Ansari Abu Agencies Represented by its Proprietor Mr. Abdul Jabbar Ansari vs the Superintendent Of </a:t>
                      </a:r>
                      <a:r>
                        <a:rPr lang="en-IN" sz="1900" b="0" i="0" kern="1200" dirty="0" err="1">
                          <a:solidFill>
                            <a:schemeClr val="tx1"/>
                          </a:solidFill>
                          <a:effectLst/>
                          <a:latin typeface="Cambria" panose="02040503050406030204" pitchFamily="18" charset="0"/>
                          <a:ea typeface="Cambria" panose="02040503050406030204" pitchFamily="18" charset="0"/>
                          <a:cs typeface="+mn-cs"/>
                        </a:rPr>
                        <a:t>Gst</a:t>
                      </a:r>
                      <a:r>
                        <a:rPr lang="en-IN" sz="1900" b="0" i="0" kern="1200" dirty="0">
                          <a:solidFill>
                            <a:schemeClr val="tx1"/>
                          </a:solidFill>
                          <a:effectLst/>
                          <a:latin typeface="Cambria" panose="02040503050406030204" pitchFamily="18" charset="0"/>
                          <a:ea typeface="Cambria" panose="02040503050406030204" pitchFamily="18" charset="0"/>
                          <a:cs typeface="+mn-cs"/>
                        </a:rPr>
                        <a:t> And Central Excise [2024 (5) TMI 304 - Madras High Court</a:t>
                      </a: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900" b="0" i="0" kern="1200" dirty="0">
                          <a:solidFill>
                            <a:schemeClr val="tx1"/>
                          </a:solidFill>
                          <a:effectLst/>
                          <a:latin typeface="Cambria" panose="02040503050406030204" pitchFamily="18" charset="0"/>
                          <a:ea typeface="Cambria" panose="02040503050406030204" pitchFamily="18" charset="0"/>
                          <a:cs typeface="+mn-cs"/>
                        </a:rPr>
                        <a:t>M/s Satyam Auto Components </a:t>
                      </a:r>
                      <a:r>
                        <a:rPr lang="en-IN" sz="1900" b="0" i="0" kern="1200" dirty="0" err="1">
                          <a:solidFill>
                            <a:schemeClr val="tx1"/>
                          </a:solidFill>
                          <a:effectLst/>
                          <a:latin typeface="Cambria" panose="02040503050406030204" pitchFamily="18" charset="0"/>
                          <a:ea typeface="Cambria" panose="02040503050406030204" pitchFamily="18" charset="0"/>
                          <a:cs typeface="+mn-cs"/>
                        </a:rPr>
                        <a:t>Pvt.</a:t>
                      </a:r>
                      <a:r>
                        <a:rPr lang="en-IN" sz="1900" b="0" i="0" kern="1200" dirty="0">
                          <a:solidFill>
                            <a:schemeClr val="tx1"/>
                          </a:solidFill>
                          <a:effectLst/>
                          <a:latin typeface="Cambria" panose="02040503050406030204" pitchFamily="18" charset="0"/>
                          <a:ea typeface="Cambria" panose="02040503050406030204" pitchFamily="18" charset="0"/>
                          <a:cs typeface="+mn-cs"/>
                        </a:rPr>
                        <a:t> Ltd. And M/s Hi Tech Engineers &amp; Contractors vs Union of India and Others[2023 (12) TMI 231 - Punjab And Haryana High Court]</a:t>
                      </a:r>
                    </a:p>
                    <a:p>
                      <a:pPr algn="just" rtl="0">
                        <a:buNone/>
                      </a:pPr>
                      <a:endParaRPr lang="en-IN" sz="1900" b="0" i="0" dirty="0">
                        <a:solidFill>
                          <a:srgbClr val="1F1F1F"/>
                        </a:solidFill>
                        <a:effectLst/>
                        <a:latin typeface="Cambria" panose="02040503050406030204" pitchFamily="18" charset="0"/>
                        <a:ea typeface="Cambria" panose="02040503050406030204" pitchFamily="18" charset="0"/>
                      </a:endParaRP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a:buNone/>
                      </a:pPr>
                      <a:r>
                        <a:rPr lang="en-US" sz="1900" b="0" i="0" dirty="0">
                          <a:solidFill>
                            <a:srgbClr val="1F1F1F"/>
                          </a:solidFill>
                          <a:effectLst/>
                          <a:latin typeface="Cambria" panose="02040503050406030204" pitchFamily="18" charset="0"/>
                          <a:ea typeface="Cambria" panose="02040503050406030204" pitchFamily="18" charset="0"/>
                        </a:rPr>
                        <a:t>Clerical errors (like duplicate invoices) can be rectified post-deadline if no revenue loss occurred.</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5609123"/>
                  </a:ext>
                </a:extLst>
              </a:tr>
              <a:tr h="1427551">
                <a:tc>
                  <a:txBody>
                    <a:bodyPr/>
                    <a:lstStyle/>
                    <a:p>
                      <a:pPr algn="just" rtl="0">
                        <a:buNone/>
                      </a:pPr>
                      <a:r>
                        <a:rPr lang="en-IN" sz="1900" b="1" i="0" dirty="0">
                          <a:solidFill>
                            <a:srgbClr val="1F1F1F"/>
                          </a:solidFill>
                          <a:effectLst/>
                          <a:latin typeface="Cambria" panose="02040503050406030204" pitchFamily="18" charset="0"/>
                          <a:ea typeface="Cambria" panose="02040503050406030204" pitchFamily="18" charset="0"/>
                        </a:rPr>
                        <a:t>ITC Provisions</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M/s. M Trade Links v. Union of India [(2024) 19 </a:t>
                      </a:r>
                      <a:r>
                        <a:rPr lang="en-IN" sz="1900" b="0" i="0" kern="1200" dirty="0" err="1">
                          <a:solidFill>
                            <a:schemeClr val="tx1"/>
                          </a:solidFill>
                          <a:effectLst/>
                          <a:latin typeface="Cambria" panose="02040503050406030204" pitchFamily="18" charset="0"/>
                          <a:ea typeface="Cambria" panose="02040503050406030204" pitchFamily="18" charset="0"/>
                          <a:cs typeface="+mn-cs"/>
                        </a:rPr>
                        <a:t>Centax</a:t>
                      </a:r>
                      <a:r>
                        <a:rPr lang="en-IN" sz="1900" b="0" i="0" kern="1200" dirty="0">
                          <a:solidFill>
                            <a:schemeClr val="tx1"/>
                          </a:solidFill>
                          <a:effectLst/>
                          <a:latin typeface="Cambria" panose="02040503050406030204" pitchFamily="18" charset="0"/>
                          <a:ea typeface="Cambria" panose="02040503050406030204" pitchFamily="18" charset="0"/>
                          <a:cs typeface="+mn-cs"/>
                        </a:rPr>
                        <a:t> 131 (Ker.)] </a:t>
                      </a: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900" b="0" i="0" kern="1200" dirty="0">
                          <a:solidFill>
                            <a:schemeClr val="tx1"/>
                          </a:solidFill>
                          <a:effectLst/>
                          <a:latin typeface="Cambria" panose="02040503050406030204" pitchFamily="18" charset="0"/>
                          <a:ea typeface="Cambria" panose="02040503050406030204" pitchFamily="18" charset="0"/>
                          <a:cs typeface="+mn-cs"/>
                        </a:rPr>
                        <a:t>TVL. SRP Communications, vs the State Tax Officer (Intelligence), the State Tax Officer [2024 (9) TMI 601 - Madras High  Court]</a:t>
                      </a:r>
                    </a:p>
                    <a:p>
                      <a:pPr lvl="0" algn="just"/>
                      <a:endParaRPr lang="en-IN" sz="1900" b="0" i="0" kern="1200" dirty="0">
                        <a:solidFill>
                          <a:schemeClr val="tx1"/>
                        </a:solidFill>
                        <a:effectLst/>
                        <a:latin typeface="Cambria" panose="02040503050406030204" pitchFamily="18" charset="0"/>
                        <a:ea typeface="Cambria" panose="02040503050406030204" pitchFamily="18" charset="0"/>
                        <a:cs typeface="+mn-cs"/>
                      </a:endParaRP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a:buNone/>
                      </a:pPr>
                      <a:r>
                        <a:rPr lang="en-US" sz="1900" b="0" i="0" dirty="0">
                          <a:solidFill>
                            <a:srgbClr val="1F1F1F"/>
                          </a:solidFill>
                          <a:effectLst/>
                          <a:latin typeface="Cambria" panose="02040503050406030204" pitchFamily="18" charset="0"/>
                          <a:ea typeface="Cambria" panose="02040503050406030204" pitchFamily="18" charset="0"/>
                        </a:rPr>
                        <a:t>ITC should be allowed even after paying dues under Sec 62; challenges to Sec 16(2)(c).</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28335639"/>
                  </a:ext>
                </a:extLst>
              </a:tr>
              <a:tr h="1538090">
                <a:tc>
                  <a:txBody>
                    <a:bodyPr/>
                    <a:lstStyle/>
                    <a:p>
                      <a:pPr algn="just" rtl="0">
                        <a:buNone/>
                      </a:pPr>
                      <a:r>
                        <a:rPr lang="en-IN" sz="1900" b="1" i="0" dirty="0">
                          <a:solidFill>
                            <a:srgbClr val="1F1F1F"/>
                          </a:solidFill>
                          <a:effectLst/>
                          <a:latin typeface="Cambria" panose="02040503050406030204" pitchFamily="18" charset="0"/>
                          <a:ea typeface="Cambria" panose="02040503050406030204" pitchFamily="18" charset="0"/>
                        </a:rPr>
                        <a:t>Amnesty &amp; Returns</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lgn="just">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Anishia Chandrakanth vs. Superintendent, Central Tax and Central Excise [(2024) 18 </a:t>
                      </a:r>
                      <a:r>
                        <a:rPr lang="en-IN" sz="1900" b="0" i="0" kern="1200" dirty="0" err="1">
                          <a:solidFill>
                            <a:schemeClr val="tx1"/>
                          </a:solidFill>
                          <a:effectLst/>
                          <a:latin typeface="Cambria" panose="02040503050406030204" pitchFamily="18" charset="0"/>
                          <a:ea typeface="Cambria" panose="02040503050406030204" pitchFamily="18" charset="0"/>
                          <a:cs typeface="+mn-cs"/>
                        </a:rPr>
                        <a:t>Centax</a:t>
                      </a:r>
                      <a:r>
                        <a:rPr lang="en-IN" sz="1900" b="0" i="0" kern="1200" dirty="0">
                          <a:solidFill>
                            <a:schemeClr val="tx1"/>
                          </a:solidFill>
                          <a:effectLst/>
                          <a:latin typeface="Cambria" panose="02040503050406030204" pitchFamily="18" charset="0"/>
                          <a:ea typeface="Cambria" panose="02040503050406030204" pitchFamily="18" charset="0"/>
                          <a:cs typeface="+mn-cs"/>
                        </a:rPr>
                        <a:t> 73 (Ker.)] </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a:buNone/>
                      </a:pPr>
                      <a:r>
                        <a:rPr lang="en-US" sz="1900" b="0" i="0" dirty="0">
                          <a:solidFill>
                            <a:srgbClr val="1F1F1F"/>
                          </a:solidFill>
                          <a:effectLst/>
                          <a:latin typeface="Cambria" panose="02040503050406030204" pitchFamily="18" charset="0"/>
                          <a:ea typeface="Cambria" panose="02040503050406030204" pitchFamily="18" charset="0"/>
                        </a:rPr>
                        <a:t>Retrospective application of amnesty schemes for delayed GSTR-9/9C filing is permissible.</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27188135"/>
                  </a:ext>
                </a:extLst>
              </a:tr>
            </a:tbl>
          </a:graphicData>
        </a:graphic>
      </p:graphicFrame>
    </p:spTree>
    <p:extLst>
      <p:ext uri="{BB962C8B-B14F-4D97-AF65-F5344CB8AC3E}">
        <p14:creationId xmlns:p14="http://schemas.microsoft.com/office/powerpoint/2010/main" val="263758963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8CB08-2B9E-11CD-4994-3862CDB7233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5E9D46F-54E2-D8EC-102A-21559CFC13A3}"/>
              </a:ext>
            </a:extLst>
          </p:cNvPr>
          <p:cNvSpPr>
            <a:spLocks noGrp="1"/>
          </p:cNvSpPr>
          <p:nvPr>
            <p:ph type="body" sz="quarter" idx="14"/>
          </p:nvPr>
        </p:nvSpPr>
        <p:spPr/>
        <p:txBody>
          <a:bodyPr/>
          <a:lstStyle/>
          <a:p>
            <a:r>
              <a:rPr lang="en-IN" dirty="0"/>
              <a:t>Technical Remedies &amp; Evidence Cluster</a:t>
            </a:r>
          </a:p>
        </p:txBody>
      </p:sp>
      <p:sp>
        <p:nvSpPr>
          <p:cNvPr id="3" name="Text Placeholder 2">
            <a:extLst>
              <a:ext uri="{FF2B5EF4-FFF2-40B4-BE49-F238E27FC236}">
                <a16:creationId xmlns:a16="http://schemas.microsoft.com/office/drawing/2014/main" id="{86F2A3E7-7341-7795-FCA4-92FDB2B7EF73}"/>
              </a:ext>
            </a:extLst>
          </p:cNvPr>
          <p:cNvSpPr>
            <a:spLocks noGrp="1"/>
          </p:cNvSpPr>
          <p:nvPr>
            <p:ph type="body" sz="quarter" idx="15"/>
          </p:nvPr>
        </p:nvSpPr>
        <p:spPr/>
        <p:txBody>
          <a:bodyPr/>
          <a:lstStyle/>
          <a:p>
            <a:pPr marL="0" indent="0">
              <a:buNone/>
            </a:pPr>
            <a:r>
              <a:rPr lang="en-IN" dirty="0">
                <a:solidFill>
                  <a:schemeClr val="bg1"/>
                </a:solidFill>
              </a:rPr>
              <a:t>.</a:t>
            </a:r>
          </a:p>
        </p:txBody>
      </p:sp>
      <p:sp>
        <p:nvSpPr>
          <p:cNvPr id="4" name="Slide Number Placeholder 3">
            <a:extLst>
              <a:ext uri="{FF2B5EF4-FFF2-40B4-BE49-F238E27FC236}">
                <a16:creationId xmlns:a16="http://schemas.microsoft.com/office/drawing/2014/main" id="{B6168D64-666F-5BCD-B817-76BE27B87AAD}"/>
              </a:ext>
            </a:extLst>
          </p:cNvPr>
          <p:cNvSpPr>
            <a:spLocks noGrp="1"/>
          </p:cNvSpPr>
          <p:nvPr>
            <p:ph type="sldNum" sz="quarter" idx="4"/>
          </p:nvPr>
        </p:nvSpPr>
        <p:spPr/>
        <p:txBody>
          <a:bodyPr/>
          <a:lstStyle/>
          <a:p>
            <a:fld id="{C37E4FB1-AD43-40BE-A2D5-51E31E25039B}" type="slidenum">
              <a:rPr lang="en-IN" smtClean="0"/>
              <a:pPr/>
              <a:t>58</a:t>
            </a:fld>
            <a:endParaRPr lang="en-IN"/>
          </a:p>
        </p:txBody>
      </p:sp>
      <p:graphicFrame>
        <p:nvGraphicFramePr>
          <p:cNvPr id="5" name="Table 4">
            <a:extLst>
              <a:ext uri="{FF2B5EF4-FFF2-40B4-BE49-F238E27FC236}">
                <a16:creationId xmlns:a16="http://schemas.microsoft.com/office/drawing/2014/main" id="{4DEE1587-8D57-E872-F1EA-0B28D6970AB3}"/>
              </a:ext>
            </a:extLst>
          </p:cNvPr>
          <p:cNvGraphicFramePr>
            <a:graphicFrameLocks noGrp="1"/>
          </p:cNvGraphicFramePr>
          <p:nvPr>
            <p:extLst>
              <p:ext uri="{D42A27DB-BD31-4B8C-83A1-F6EECF244321}">
                <p14:modId xmlns:p14="http://schemas.microsoft.com/office/powerpoint/2010/main" val="2449169849"/>
              </p:ext>
            </p:extLst>
          </p:nvPr>
        </p:nvGraphicFramePr>
        <p:xfrm>
          <a:off x="2" y="1116804"/>
          <a:ext cx="11977353" cy="5604671"/>
        </p:xfrm>
        <a:graphic>
          <a:graphicData uri="http://schemas.openxmlformats.org/drawingml/2006/table">
            <a:tbl>
              <a:tblPr/>
              <a:tblGrid>
                <a:gridCol w="1238490">
                  <a:extLst>
                    <a:ext uri="{9D8B030D-6E8A-4147-A177-3AD203B41FA5}">
                      <a16:colId xmlns:a16="http://schemas.microsoft.com/office/drawing/2014/main" val="265873482"/>
                    </a:ext>
                  </a:extLst>
                </a:gridCol>
                <a:gridCol w="6782765">
                  <a:extLst>
                    <a:ext uri="{9D8B030D-6E8A-4147-A177-3AD203B41FA5}">
                      <a16:colId xmlns:a16="http://schemas.microsoft.com/office/drawing/2014/main" val="3080681957"/>
                    </a:ext>
                  </a:extLst>
                </a:gridCol>
                <a:gridCol w="3956098">
                  <a:extLst>
                    <a:ext uri="{9D8B030D-6E8A-4147-A177-3AD203B41FA5}">
                      <a16:colId xmlns:a16="http://schemas.microsoft.com/office/drawing/2014/main" val="938716187"/>
                    </a:ext>
                  </a:extLst>
                </a:gridCol>
              </a:tblGrid>
              <a:tr h="697948">
                <a:tc>
                  <a:txBody>
                    <a:bodyPr/>
                    <a:lstStyle/>
                    <a:p>
                      <a:pPr algn="ctr" rtl="0">
                        <a:buNone/>
                      </a:pPr>
                      <a:r>
                        <a:rPr lang="en-IN" sz="1900" b="1" i="0" dirty="0">
                          <a:solidFill>
                            <a:schemeClr val="bg1"/>
                          </a:solidFill>
                          <a:effectLst/>
                          <a:latin typeface="Cambria" panose="02040503050406030204" pitchFamily="18" charset="0"/>
                          <a:ea typeface="Cambria" panose="02040503050406030204" pitchFamily="18" charset="0"/>
                        </a:rPr>
                        <a:t>Legal Principle</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rtl="0">
                        <a:buNone/>
                      </a:pPr>
                      <a:r>
                        <a:rPr lang="en-IN" sz="1900" b="1" i="0">
                          <a:solidFill>
                            <a:schemeClr val="bg1"/>
                          </a:solidFill>
                          <a:effectLst/>
                          <a:latin typeface="Cambria" panose="02040503050406030204" pitchFamily="18" charset="0"/>
                          <a:ea typeface="Cambria" panose="02040503050406030204" pitchFamily="18" charset="0"/>
                        </a:rPr>
                        <a:t>Case Law(s)</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rtl="0">
                        <a:buNone/>
                      </a:pPr>
                      <a:r>
                        <a:rPr lang="en-IN" sz="1900" b="1" i="0" dirty="0">
                          <a:solidFill>
                            <a:schemeClr val="bg1"/>
                          </a:solidFill>
                          <a:effectLst/>
                          <a:latin typeface="Cambria" panose="02040503050406030204" pitchFamily="18" charset="0"/>
                          <a:ea typeface="Cambria" panose="02040503050406030204" pitchFamily="18" charset="0"/>
                        </a:rPr>
                        <a:t>Key Takeaway </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802435100"/>
                  </a:ext>
                </a:extLst>
              </a:tr>
              <a:tr h="1354736">
                <a:tc>
                  <a:txBody>
                    <a:bodyPr/>
                    <a:lstStyle/>
                    <a:p>
                      <a:pPr rtl="0">
                        <a:buNone/>
                      </a:pPr>
                      <a:r>
                        <a:rPr lang="en-IN" sz="1900" b="1" i="0" dirty="0">
                          <a:solidFill>
                            <a:srgbClr val="1F1F1F"/>
                          </a:solidFill>
                          <a:effectLst/>
                          <a:latin typeface="Cambria" panose="02040503050406030204" pitchFamily="18" charset="0"/>
                          <a:ea typeface="Cambria" panose="02040503050406030204" pitchFamily="18" charset="0"/>
                        </a:rPr>
                        <a:t>Voluntary Deposits</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M/s. </a:t>
                      </a:r>
                      <a:r>
                        <a:rPr lang="en-IN" sz="1900" b="0" i="0" kern="1200" dirty="0" err="1">
                          <a:solidFill>
                            <a:schemeClr val="tx1"/>
                          </a:solidFill>
                          <a:effectLst/>
                          <a:latin typeface="Cambria" panose="02040503050406030204" pitchFamily="18" charset="0"/>
                          <a:ea typeface="Cambria" panose="02040503050406030204" pitchFamily="18" charset="0"/>
                          <a:cs typeface="+mn-cs"/>
                        </a:rPr>
                        <a:t>Parsvnath</a:t>
                      </a:r>
                      <a:r>
                        <a:rPr lang="en-IN" sz="1900" b="0" i="0" kern="1200" dirty="0">
                          <a:solidFill>
                            <a:schemeClr val="tx1"/>
                          </a:solidFill>
                          <a:effectLst/>
                          <a:latin typeface="Cambria" panose="02040503050406030204" pitchFamily="18" charset="0"/>
                          <a:ea typeface="Cambria" panose="02040503050406030204" pitchFamily="18" charset="0"/>
                          <a:cs typeface="+mn-cs"/>
                        </a:rPr>
                        <a:t> Traders And M/s Mahavira Dyes &amp; Chemicals vs Principal Commissioner [2023 (8) TMI 691 - Punjab and Haryana High Court] </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buNone/>
                      </a:pPr>
                      <a:r>
                        <a:rPr lang="en-US" sz="1900" b="0" i="0" dirty="0">
                          <a:solidFill>
                            <a:srgbClr val="1F1F1F"/>
                          </a:solidFill>
                          <a:effectLst/>
                          <a:latin typeface="Cambria" panose="02040503050406030204" pitchFamily="18" charset="0"/>
                          <a:ea typeface="Cambria" panose="02040503050406030204" pitchFamily="18" charset="0"/>
                        </a:rPr>
                        <a:t>Refund of "voluntary" deposits during search must be granted if no SCN was issued (coercion).</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5609123"/>
                  </a:ext>
                </a:extLst>
              </a:tr>
              <a:tr h="2546026">
                <a:tc>
                  <a:txBody>
                    <a:bodyPr/>
                    <a:lstStyle/>
                    <a:p>
                      <a:pPr rtl="0">
                        <a:buNone/>
                      </a:pPr>
                      <a:r>
                        <a:rPr lang="en-IN" sz="1900" b="1" i="0" dirty="0">
                          <a:solidFill>
                            <a:srgbClr val="1F1F1F"/>
                          </a:solidFill>
                          <a:effectLst/>
                          <a:latin typeface="Cambria" panose="02040503050406030204" pitchFamily="18" charset="0"/>
                          <a:ea typeface="Cambria" panose="02040503050406030204" pitchFamily="18" charset="0"/>
                        </a:rPr>
                        <a:t>Burden of Proof</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Lord </a:t>
                      </a:r>
                      <a:r>
                        <a:rPr lang="en-IN" sz="1900" b="0" i="0" kern="1200" dirty="0" err="1">
                          <a:solidFill>
                            <a:schemeClr val="tx1"/>
                          </a:solidFill>
                          <a:effectLst/>
                          <a:latin typeface="Cambria" panose="02040503050406030204" pitchFamily="18" charset="0"/>
                          <a:ea typeface="Cambria" panose="02040503050406030204" pitchFamily="18" charset="0"/>
                          <a:cs typeface="+mn-cs"/>
                        </a:rPr>
                        <a:t>Chloro</a:t>
                      </a:r>
                      <a:r>
                        <a:rPr lang="en-IN" sz="1900" b="0" i="0" kern="1200" dirty="0">
                          <a:solidFill>
                            <a:schemeClr val="tx1"/>
                          </a:solidFill>
                          <a:effectLst/>
                          <a:latin typeface="Cambria" panose="02040503050406030204" pitchFamily="18" charset="0"/>
                          <a:ea typeface="Cambria" panose="02040503050406030204" pitchFamily="18" charset="0"/>
                          <a:cs typeface="+mn-cs"/>
                        </a:rPr>
                        <a:t> Alkali vs. Special Director Enforcement Directorate MANU/DE/2692/2017 </a:t>
                      </a:r>
                    </a:p>
                    <a:p>
                      <a:pPr marL="342900" lvl="0" indent="-34290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Hotel Leela Venture Ld. v. Commissioner of Customs 2009 (234) ELT 389 (SC)</a:t>
                      </a:r>
                    </a:p>
                    <a:p>
                      <a:pPr marL="342900" lvl="0" indent="-34290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Government of Kerala vs Mother </a:t>
                      </a:r>
                      <a:r>
                        <a:rPr lang="en-IN" sz="1900" b="0" i="0" kern="1200" dirty="0" err="1">
                          <a:solidFill>
                            <a:schemeClr val="tx1"/>
                          </a:solidFill>
                          <a:effectLst/>
                          <a:latin typeface="Cambria" panose="02040503050406030204" pitchFamily="18" charset="0"/>
                          <a:ea typeface="Cambria" panose="02040503050406030204" pitchFamily="18" charset="0"/>
                          <a:cs typeface="+mn-cs"/>
                        </a:rPr>
                        <a:t>Superir</a:t>
                      </a:r>
                      <a:r>
                        <a:rPr lang="en-IN" sz="1900" b="0" i="0" kern="1200" dirty="0">
                          <a:solidFill>
                            <a:schemeClr val="tx1"/>
                          </a:solidFill>
                          <a:effectLst/>
                          <a:latin typeface="Cambria" panose="02040503050406030204" pitchFamily="18" charset="0"/>
                          <a:ea typeface="Cambria" panose="02040503050406030204" pitchFamily="18" charset="0"/>
                          <a:cs typeface="+mn-cs"/>
                        </a:rPr>
                        <a:t> Adoration Convent 2021 (376) ELT 242 (SC)</a:t>
                      </a:r>
                    </a:p>
                    <a:p>
                      <a:pPr marL="342900" lvl="0" indent="-342900">
                        <a:buFont typeface="Arial" panose="020B0604020202020204" pitchFamily="34" charset="0"/>
                        <a:buChar char="•"/>
                      </a:pPr>
                      <a:r>
                        <a:rPr lang="en-IN" sz="1900" b="0" i="0" kern="1200" dirty="0">
                          <a:solidFill>
                            <a:schemeClr val="tx1"/>
                          </a:solidFill>
                          <a:effectLst/>
                          <a:latin typeface="Cambria" panose="02040503050406030204" pitchFamily="18" charset="0"/>
                          <a:ea typeface="Cambria" panose="02040503050406030204" pitchFamily="18" charset="0"/>
                          <a:cs typeface="+mn-cs"/>
                        </a:rPr>
                        <a:t>Bhagwan Jagannath Markad and Ors v. State of Maharashtra MANU/SC/1171/2016</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buNone/>
                      </a:pPr>
                      <a:r>
                        <a:rPr lang="en-US" sz="1900" b="0" i="0" dirty="0">
                          <a:solidFill>
                            <a:srgbClr val="1F1F1F"/>
                          </a:solidFill>
                          <a:effectLst/>
                          <a:latin typeface="Cambria" panose="02040503050406030204" pitchFamily="18" charset="0"/>
                          <a:ea typeface="Cambria" panose="02040503050406030204" pitchFamily="18" charset="0"/>
                        </a:rPr>
                        <a:t>The burden to prove an exemption or credit eligibility rests solely on the taxpayer.</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28335639"/>
                  </a:ext>
                </a:extLst>
              </a:tr>
              <a:tr h="1005961">
                <a:tc>
                  <a:txBody>
                    <a:bodyPr/>
                    <a:lstStyle/>
                    <a:p>
                      <a:pPr rtl="0">
                        <a:buNone/>
                      </a:pPr>
                      <a:r>
                        <a:rPr lang="en-IN" sz="1900" b="1" i="0" dirty="0">
                          <a:solidFill>
                            <a:srgbClr val="1F1F1F"/>
                          </a:solidFill>
                          <a:effectLst/>
                          <a:latin typeface="Cambria" panose="02040503050406030204" pitchFamily="18" charset="0"/>
                          <a:ea typeface="Cambria" panose="02040503050406030204" pitchFamily="18" charset="0"/>
                        </a:rPr>
                        <a:t>Legal Heirs</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lvl="0" indent="-342900">
                        <a:buFont typeface="Arial" panose="020B0604020202020204" pitchFamily="34" charset="0"/>
                        <a:buChar char="•"/>
                      </a:pPr>
                      <a:r>
                        <a:rPr lang="en-IN" sz="1900" b="0" i="0" kern="1200" dirty="0" err="1">
                          <a:solidFill>
                            <a:schemeClr val="tx1"/>
                          </a:solidFill>
                          <a:effectLst/>
                          <a:latin typeface="Cambria" panose="02040503050406030204" pitchFamily="18" charset="0"/>
                          <a:ea typeface="Cambria" panose="02040503050406030204" pitchFamily="18" charset="0"/>
                          <a:cs typeface="+mn-cs"/>
                        </a:rPr>
                        <a:t>Munuswamy</a:t>
                      </a:r>
                      <a:r>
                        <a:rPr lang="en-IN" sz="1900" b="0" i="0" kern="1200" dirty="0">
                          <a:solidFill>
                            <a:schemeClr val="tx1"/>
                          </a:solidFill>
                          <a:effectLst/>
                          <a:latin typeface="Cambria" panose="02040503050406030204" pitchFamily="18" charset="0"/>
                          <a:ea typeface="Cambria" panose="02040503050406030204" pitchFamily="18" charset="0"/>
                          <a:cs typeface="+mn-cs"/>
                        </a:rPr>
                        <a:t> </a:t>
                      </a:r>
                      <a:r>
                        <a:rPr lang="en-IN" sz="1900" b="0" i="0" kern="1200" dirty="0" err="1">
                          <a:solidFill>
                            <a:schemeClr val="tx1"/>
                          </a:solidFill>
                          <a:effectLst/>
                          <a:latin typeface="Cambria" panose="02040503050406030204" pitchFamily="18" charset="0"/>
                          <a:ea typeface="Cambria" panose="02040503050406030204" pitchFamily="18" charset="0"/>
                          <a:cs typeface="+mn-cs"/>
                        </a:rPr>
                        <a:t>Nagabushanam</a:t>
                      </a:r>
                      <a:r>
                        <a:rPr lang="en-IN" sz="1900" b="0" i="0" kern="1200" dirty="0">
                          <a:solidFill>
                            <a:schemeClr val="tx1"/>
                          </a:solidFill>
                          <a:effectLst/>
                          <a:latin typeface="Cambria" panose="02040503050406030204" pitchFamily="18" charset="0"/>
                          <a:ea typeface="Cambria" panose="02040503050406030204" pitchFamily="18" charset="0"/>
                          <a:cs typeface="+mn-cs"/>
                        </a:rPr>
                        <a:t>[Deceased] v DCTO WP </a:t>
                      </a:r>
                      <a:r>
                        <a:rPr lang="en-IN" sz="1900" b="0" i="0" kern="1200" dirty="0" err="1">
                          <a:solidFill>
                            <a:schemeClr val="tx1"/>
                          </a:solidFill>
                          <a:effectLst/>
                          <a:latin typeface="Cambria" panose="02040503050406030204" pitchFamily="18" charset="0"/>
                          <a:ea typeface="Cambria" panose="02040503050406030204" pitchFamily="18" charset="0"/>
                          <a:cs typeface="+mn-cs"/>
                        </a:rPr>
                        <a:t>nos</a:t>
                      </a:r>
                      <a:r>
                        <a:rPr lang="en-IN" sz="1900" b="0" i="0" kern="1200" dirty="0">
                          <a:solidFill>
                            <a:schemeClr val="tx1"/>
                          </a:solidFill>
                          <a:effectLst/>
                          <a:latin typeface="Cambria" panose="02040503050406030204" pitchFamily="18" charset="0"/>
                          <a:ea typeface="Cambria" panose="02040503050406030204" pitchFamily="18" charset="0"/>
                          <a:cs typeface="+mn-cs"/>
                        </a:rPr>
                        <a:t> 14718/14723 of 2024 dated 13.06.2024 </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a:buNone/>
                      </a:pPr>
                      <a:r>
                        <a:rPr lang="en-US" sz="1900" b="0" i="0" dirty="0">
                          <a:solidFill>
                            <a:srgbClr val="1F1F1F"/>
                          </a:solidFill>
                          <a:effectLst/>
                          <a:latin typeface="Cambria" panose="02040503050406030204" pitchFamily="18" charset="0"/>
                          <a:ea typeface="Cambria" panose="02040503050406030204" pitchFamily="18" charset="0"/>
                        </a:rPr>
                        <a:t>Tax liability or omission of a deceased person can be adjudicated through their legal heirs.</a:t>
                      </a:r>
                    </a:p>
                  </a:txBody>
                  <a:tcPr marL="57761" marR="57761" marT="38507" marB="3850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27188135"/>
                  </a:ext>
                </a:extLst>
              </a:tr>
            </a:tbl>
          </a:graphicData>
        </a:graphic>
      </p:graphicFrame>
    </p:spTree>
    <p:extLst>
      <p:ext uri="{BB962C8B-B14F-4D97-AF65-F5344CB8AC3E}">
        <p14:creationId xmlns:p14="http://schemas.microsoft.com/office/powerpoint/2010/main" val="129415493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C37E4FB1-AD43-40BE-A2D5-51E31E25039B}" type="slidenum">
              <a:rPr lang="en-IN" smtClean="0"/>
              <a:pPr/>
              <a:t>59</a:t>
            </a:fld>
            <a:endParaRPr lang="en-IN"/>
          </a:p>
        </p:txBody>
      </p:sp>
      <p:sp>
        <p:nvSpPr>
          <p:cNvPr id="4" name="Text Placeholder 3"/>
          <p:cNvSpPr>
            <a:spLocks noGrp="1"/>
          </p:cNvSpPr>
          <p:nvPr>
            <p:ph type="body" sz="quarter" idx="4294967295"/>
          </p:nvPr>
        </p:nvSpPr>
        <p:spPr>
          <a:xfrm>
            <a:off x="4845050" y="1757363"/>
            <a:ext cx="7346950" cy="1355725"/>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0" indent="0" algn="ctr">
              <a:buNone/>
            </a:pPr>
            <a:r>
              <a:rPr lang="en-US" sz="8000" b="1" cap="all">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lgerian" pitchFamily="82" charset="0"/>
              </a:rPr>
              <a:t>Thank you</a:t>
            </a:r>
          </a:p>
        </p:txBody>
      </p:sp>
      <p:pic>
        <p:nvPicPr>
          <p:cNvPr id="5" name="Picture 3" descr="C:\My data\CA Prakash N\Audit &amp; Assistance\NL PPT Website updation Articles\PPT &amp; Material\11. PPT Visag\download (1).jpeg"/>
          <p:cNvPicPr>
            <a:picLocks noChangeAspect="1" noChangeArrowheads="1"/>
          </p:cNvPicPr>
          <p:nvPr/>
        </p:nvPicPr>
        <p:blipFill>
          <a:blip r:embed="rId2" cstate="print">
            <a:extLst>
              <a:ext uri="{BEBA8EAE-BF5A-486C-A8C5-ECC9F3942E4B}">
                <a14:imgProps xmlns:a14="http://schemas.microsoft.com/office/drawing/2010/main">
                  <a14:imgLayer r:embed="rId3">
                    <a14:imgEffect>
                      <a14:brightnessContrast contrast="20000"/>
                    </a14:imgEffect>
                  </a14:imgLayer>
                </a14:imgProps>
              </a:ext>
              <a:ext uri="{28A0092B-C50C-407E-A947-70E740481C1C}">
                <a14:useLocalDpi xmlns:a14="http://schemas.microsoft.com/office/drawing/2010/main" val="0"/>
              </a:ext>
            </a:extLst>
          </a:blip>
          <a:srcRect/>
          <a:stretch>
            <a:fillRect/>
          </a:stretch>
        </p:blipFill>
        <p:spPr bwMode="auto">
          <a:xfrm>
            <a:off x="0" y="3613355"/>
            <a:ext cx="3866368" cy="324464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711106" y="3903721"/>
            <a:ext cx="6141388" cy="830997"/>
          </a:xfrm>
          <a:prstGeom prst="rect">
            <a:avLst/>
          </a:prstGeom>
          <a:noFill/>
        </p:spPr>
        <p:txBody>
          <a:bodyPr wrap="square" rtlCol="0">
            <a:spAutoFit/>
          </a:bodyPr>
          <a:lstStyle/>
          <a:p>
            <a:pPr algn="ctr">
              <a:lnSpc>
                <a:spcPct val="80000"/>
              </a:lnSpc>
            </a:pPr>
            <a:r>
              <a:rPr lang="en-US" altLang="en-US" sz="3000" b="1" i="1" dirty="0">
                <a:latin typeface="Cambria" panose="02040503050406030204" pitchFamily="18" charset="0"/>
                <a:ea typeface="Cambria" panose="02040503050406030204" pitchFamily="18" charset="0"/>
              </a:rPr>
              <a:t>For any clarification</a:t>
            </a:r>
          </a:p>
          <a:p>
            <a:pPr algn="ctr">
              <a:lnSpc>
                <a:spcPct val="80000"/>
              </a:lnSpc>
            </a:pPr>
            <a:endParaRPr lang="en-US" altLang="en-US" sz="3000" b="1" i="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229729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E83CE3A-361E-7B71-991D-453474631F26}"/>
              </a:ext>
            </a:extLst>
          </p:cNvPr>
          <p:cNvSpPr>
            <a:spLocks noGrp="1"/>
          </p:cNvSpPr>
          <p:nvPr>
            <p:ph type="body" sz="quarter" idx="14"/>
          </p:nvPr>
        </p:nvSpPr>
        <p:spPr>
          <a:xfrm>
            <a:off x="327025" y="150813"/>
            <a:ext cx="9311650" cy="585787"/>
          </a:xfrm>
        </p:spPr>
        <p:txBody>
          <a:bodyPr/>
          <a:lstStyle/>
          <a:p>
            <a:r>
              <a:rPr lang="en-IN" sz="3200" dirty="0"/>
              <a:t>Section 67: Power of Inspection, Search &amp; Seizure</a:t>
            </a:r>
          </a:p>
          <a:p>
            <a:endParaRPr lang="en-IN" sz="3000" dirty="0"/>
          </a:p>
        </p:txBody>
      </p:sp>
      <p:sp>
        <p:nvSpPr>
          <p:cNvPr id="4" name="Slide Number Placeholder 3">
            <a:extLst>
              <a:ext uri="{FF2B5EF4-FFF2-40B4-BE49-F238E27FC236}">
                <a16:creationId xmlns:a16="http://schemas.microsoft.com/office/drawing/2014/main" id="{3DD3E9AC-DD49-D32B-B01E-02401411AC57}"/>
              </a:ext>
            </a:extLst>
          </p:cNvPr>
          <p:cNvSpPr>
            <a:spLocks noGrp="1"/>
          </p:cNvSpPr>
          <p:nvPr>
            <p:ph type="sldNum" sz="quarter" idx="4"/>
          </p:nvPr>
        </p:nvSpPr>
        <p:spPr/>
        <p:txBody>
          <a:bodyPr/>
          <a:lstStyle/>
          <a:p>
            <a:fld id="{C37E4FB1-AD43-40BE-A2D5-51E31E25039B}" type="slidenum">
              <a:rPr lang="en-IN" smtClean="0"/>
              <a:pPr/>
              <a:t>6</a:t>
            </a:fld>
            <a:endParaRPr lang="en-IN"/>
          </a:p>
        </p:txBody>
      </p:sp>
      <p:sp>
        <p:nvSpPr>
          <p:cNvPr id="5" name="Text Placeholder 2">
            <a:extLst>
              <a:ext uri="{FF2B5EF4-FFF2-40B4-BE49-F238E27FC236}">
                <a16:creationId xmlns:a16="http://schemas.microsoft.com/office/drawing/2014/main" id="{F4AC911A-0C79-E6E7-BC99-0BB8E9C5234F}"/>
              </a:ext>
            </a:extLst>
          </p:cNvPr>
          <p:cNvSpPr>
            <a:spLocks noGrp="1"/>
          </p:cNvSpPr>
          <p:nvPr>
            <p:ph type="body" sz="quarter" idx="15"/>
          </p:nvPr>
        </p:nvSpPr>
        <p:spPr>
          <a:xfrm>
            <a:off x="135464" y="971550"/>
            <a:ext cx="11650663" cy="5749925"/>
          </a:xfrm>
        </p:spPr>
        <p:txBody>
          <a:bodyPr>
            <a:normAutofit/>
          </a:bodyPr>
          <a:lstStyle/>
          <a:p>
            <a:pPr marL="0" indent="0">
              <a:buNone/>
            </a:pPr>
            <a:r>
              <a:rPr lang="en-IN" b="1" dirty="0"/>
              <a:t>Stage 2: Search &amp; Seizure </a:t>
            </a:r>
          </a:p>
        </p:txBody>
      </p:sp>
      <p:graphicFrame>
        <p:nvGraphicFramePr>
          <p:cNvPr id="6" name="Table 5">
            <a:extLst>
              <a:ext uri="{FF2B5EF4-FFF2-40B4-BE49-F238E27FC236}">
                <a16:creationId xmlns:a16="http://schemas.microsoft.com/office/drawing/2014/main" id="{A29AF4F8-56B0-9955-B6A5-EAF438AB5B1A}"/>
              </a:ext>
            </a:extLst>
          </p:cNvPr>
          <p:cNvGraphicFramePr>
            <a:graphicFrameLocks noGrp="1"/>
          </p:cNvGraphicFramePr>
          <p:nvPr>
            <p:extLst>
              <p:ext uri="{D42A27DB-BD31-4B8C-83A1-F6EECF244321}">
                <p14:modId xmlns:p14="http://schemas.microsoft.com/office/powerpoint/2010/main" val="1432904808"/>
              </p:ext>
            </p:extLst>
          </p:nvPr>
        </p:nvGraphicFramePr>
        <p:xfrm>
          <a:off x="253472" y="1388301"/>
          <a:ext cx="11318768" cy="4206240"/>
        </p:xfrm>
        <a:graphic>
          <a:graphicData uri="http://schemas.openxmlformats.org/drawingml/2006/table">
            <a:tbl>
              <a:tblPr firstRow="1" firstCol="1" bandRow="1">
                <a:tableStyleId>{FABFCF23-3B69-468F-B69F-88F6DE6A72F2}</a:tableStyleId>
              </a:tblPr>
              <a:tblGrid>
                <a:gridCol w="1508937">
                  <a:extLst>
                    <a:ext uri="{9D8B030D-6E8A-4147-A177-3AD203B41FA5}">
                      <a16:colId xmlns:a16="http://schemas.microsoft.com/office/drawing/2014/main" val="1138495004"/>
                    </a:ext>
                  </a:extLst>
                </a:gridCol>
                <a:gridCol w="3455371">
                  <a:extLst>
                    <a:ext uri="{9D8B030D-6E8A-4147-A177-3AD203B41FA5}">
                      <a16:colId xmlns:a16="http://schemas.microsoft.com/office/drawing/2014/main" val="848982976"/>
                    </a:ext>
                  </a:extLst>
                </a:gridCol>
                <a:gridCol w="6354460">
                  <a:extLst>
                    <a:ext uri="{9D8B030D-6E8A-4147-A177-3AD203B41FA5}">
                      <a16:colId xmlns:a16="http://schemas.microsoft.com/office/drawing/2014/main" val="2578139631"/>
                    </a:ext>
                  </a:extLst>
                </a:gridCol>
              </a:tblGrid>
              <a:tr h="281663">
                <a:tc>
                  <a:txBody>
                    <a:bodyPr/>
                    <a:lstStyle/>
                    <a:p>
                      <a:pPr marL="228600" algn="just">
                        <a:lnSpc>
                          <a:spcPct val="100000"/>
                        </a:lnSpc>
                        <a:spcAft>
                          <a:spcPts val="800"/>
                        </a:spcAft>
                        <a:buNone/>
                      </a:pPr>
                      <a:r>
                        <a:rPr lang="en-IN" sz="1800" b="1" kern="100" dirty="0">
                          <a:solidFill>
                            <a:schemeClr val="bg1"/>
                          </a:solidFill>
                          <a:effectLst/>
                          <a:latin typeface="Cambria" panose="02040503050406030204" pitchFamily="18" charset="0"/>
                          <a:ea typeface="Cambria" panose="02040503050406030204" pitchFamily="18" charset="0"/>
                        </a:rPr>
                        <a:t>Form No.</a:t>
                      </a:r>
                      <a:endParaRPr lang="en-IN" sz="1800" b="1" kern="100"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txBody>
                  <a:tcPr marL="114300" marR="114300" marT="76200" marB="76200" anchor="ctr">
                    <a:solidFill>
                      <a:schemeClr val="accent1">
                        <a:lumMod val="75000"/>
                      </a:schemeClr>
                    </a:solidFill>
                  </a:tcPr>
                </a:tc>
                <a:tc>
                  <a:txBody>
                    <a:bodyPr/>
                    <a:lstStyle/>
                    <a:p>
                      <a:pPr marL="228600" algn="just">
                        <a:lnSpc>
                          <a:spcPct val="100000"/>
                        </a:lnSpc>
                        <a:spcAft>
                          <a:spcPts val="800"/>
                        </a:spcAft>
                        <a:buNone/>
                      </a:pPr>
                      <a:r>
                        <a:rPr lang="en-IN" sz="1800" kern="100" dirty="0">
                          <a:solidFill>
                            <a:schemeClr val="bg1"/>
                          </a:solidFill>
                          <a:effectLst/>
                          <a:latin typeface="Cambria" panose="02040503050406030204" pitchFamily="18" charset="0"/>
                          <a:ea typeface="Cambria" panose="02040503050406030204" pitchFamily="18" charset="0"/>
                        </a:rPr>
                        <a:t>          Purpose</a:t>
                      </a:r>
                      <a:endParaRPr lang="en-IN" sz="1800" kern="100"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txBody>
                  <a:tcPr marL="114300" marR="114300" marT="76200" marB="76200" anchor="ctr">
                    <a:solidFill>
                      <a:schemeClr val="accent1">
                        <a:lumMod val="75000"/>
                      </a:schemeClr>
                    </a:solidFill>
                  </a:tcPr>
                </a:tc>
                <a:tc>
                  <a:txBody>
                    <a:bodyPr/>
                    <a:lstStyle/>
                    <a:p>
                      <a:pPr marL="228600" algn="just">
                        <a:lnSpc>
                          <a:spcPct val="100000"/>
                        </a:lnSpc>
                        <a:spcAft>
                          <a:spcPts val="800"/>
                        </a:spcAft>
                        <a:buNone/>
                      </a:pPr>
                      <a:r>
                        <a:rPr lang="en-IN" sz="1800" kern="100" dirty="0">
                          <a:solidFill>
                            <a:schemeClr val="bg1"/>
                          </a:solidFill>
                          <a:effectLst/>
                          <a:latin typeface="Cambria" panose="02040503050406030204" pitchFamily="18" charset="0"/>
                          <a:ea typeface="Cambria" panose="02040503050406030204" pitchFamily="18" charset="0"/>
                        </a:rPr>
                        <a:t>Key Provisions &amp; Statutory Timelines</a:t>
                      </a:r>
                      <a:endParaRPr lang="en-IN" sz="1800" kern="100"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txBody>
                  <a:tcPr marL="114300" marR="114300" marT="76200" marB="76200" anchor="ctr">
                    <a:solidFill>
                      <a:schemeClr val="accent1">
                        <a:lumMod val="75000"/>
                      </a:schemeClr>
                    </a:solidFill>
                  </a:tcPr>
                </a:tc>
                <a:extLst>
                  <a:ext uri="{0D108BD9-81ED-4DB2-BD59-A6C34878D82A}">
                    <a16:rowId xmlns:a16="http://schemas.microsoft.com/office/drawing/2014/main" val="3935063612"/>
                  </a:ext>
                </a:extLst>
              </a:tr>
              <a:tr h="643801">
                <a:tc>
                  <a:txBody>
                    <a:bodyPr/>
                    <a:lstStyle/>
                    <a:p>
                      <a:pPr marL="228600" algn="just">
                        <a:lnSpc>
                          <a:spcPct val="100000"/>
                        </a:lnSpc>
                        <a:spcAft>
                          <a:spcPts val="800"/>
                        </a:spcAft>
                        <a:buNone/>
                      </a:pPr>
                      <a:r>
                        <a:rPr lang="en-IN" sz="1800" b="1" kern="100" dirty="0">
                          <a:solidFill>
                            <a:schemeClr val="tx1"/>
                          </a:solidFill>
                          <a:effectLst/>
                          <a:latin typeface="Cambria" panose="02040503050406030204" pitchFamily="18" charset="0"/>
                          <a:ea typeface="Cambria" panose="02040503050406030204" pitchFamily="18" charset="0"/>
                        </a:rPr>
                        <a:t>INS-01</a:t>
                      </a:r>
                      <a:endParaRPr lang="en-IN" sz="1800" b="1" kern="1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114300" marR="114300" marT="76200" marB="76200" anchor="ctr"/>
                </a:tc>
                <a:tc>
                  <a:txBody>
                    <a:bodyPr/>
                    <a:lstStyle/>
                    <a:p>
                      <a:pPr marL="228600" algn="just">
                        <a:lnSpc>
                          <a:spcPct val="100000"/>
                        </a:lnSpc>
                        <a:spcAft>
                          <a:spcPts val="800"/>
                        </a:spcAft>
                        <a:buNone/>
                      </a:pPr>
                      <a:r>
                        <a:rPr lang="en-IN" sz="1800" kern="100" dirty="0">
                          <a:effectLst/>
                          <a:latin typeface="Cambria" panose="02040503050406030204" pitchFamily="18" charset="0"/>
                          <a:ea typeface="Cambria" panose="02040503050406030204" pitchFamily="18" charset="0"/>
                        </a:rPr>
                        <a:t>Search Authorization</a:t>
                      </a:r>
                      <a:endParaRPr lang="en-IN" sz="18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14300" marR="114300" marT="76200" marB="76200" anchor="ctr"/>
                </a:tc>
                <a:tc>
                  <a:txBody>
                    <a:bodyPr/>
                    <a:lstStyle/>
                    <a:p>
                      <a:pPr marL="228600" algn="just">
                        <a:lnSpc>
                          <a:spcPct val="100000"/>
                        </a:lnSpc>
                        <a:spcAft>
                          <a:spcPts val="800"/>
                        </a:spcAft>
                        <a:buNone/>
                      </a:pPr>
                      <a:r>
                        <a:rPr lang="en-IN" sz="1800" kern="100">
                          <a:effectLst/>
                          <a:latin typeface="Cambria" panose="02040503050406030204" pitchFamily="18" charset="0"/>
                          <a:ea typeface="Cambria" panose="02040503050406030204" pitchFamily="18" charset="0"/>
                        </a:rPr>
                        <a:t>Issued by Joint Commissioner based on "Reason to Believe." Authorizes search of premises and seizure of goods/documents secreted therein.</a:t>
                      </a:r>
                      <a:endParaRPr lang="en-IN" sz="1800" kern="100">
                        <a:effectLst/>
                        <a:latin typeface="Cambria" panose="02040503050406030204" pitchFamily="18" charset="0"/>
                        <a:ea typeface="Cambria" panose="02040503050406030204" pitchFamily="18" charset="0"/>
                        <a:cs typeface="Times New Roman" panose="02020603050405020304" pitchFamily="18" charset="0"/>
                      </a:endParaRPr>
                    </a:p>
                  </a:txBody>
                  <a:tcPr marL="114300" marR="114300" marT="76200" marB="76200" anchor="ctr"/>
                </a:tc>
                <a:extLst>
                  <a:ext uri="{0D108BD9-81ED-4DB2-BD59-A6C34878D82A}">
                    <a16:rowId xmlns:a16="http://schemas.microsoft.com/office/drawing/2014/main" val="2374261647"/>
                  </a:ext>
                </a:extLst>
              </a:tr>
              <a:tr h="462732">
                <a:tc>
                  <a:txBody>
                    <a:bodyPr/>
                    <a:lstStyle/>
                    <a:p>
                      <a:pPr marL="228600" algn="just">
                        <a:lnSpc>
                          <a:spcPct val="100000"/>
                        </a:lnSpc>
                        <a:spcAft>
                          <a:spcPts val="800"/>
                        </a:spcAft>
                        <a:buNone/>
                      </a:pPr>
                      <a:r>
                        <a:rPr lang="en-IN" sz="1800" b="1" kern="100" dirty="0">
                          <a:solidFill>
                            <a:schemeClr val="tx1"/>
                          </a:solidFill>
                          <a:effectLst/>
                          <a:latin typeface="Cambria" panose="02040503050406030204" pitchFamily="18" charset="0"/>
                          <a:ea typeface="Cambria" panose="02040503050406030204" pitchFamily="18" charset="0"/>
                        </a:rPr>
                        <a:t>INS-02</a:t>
                      </a:r>
                      <a:endParaRPr lang="en-IN" sz="1800" b="1" kern="1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114300" marR="114300" marT="76200" marB="76200" anchor="ctr"/>
                </a:tc>
                <a:tc>
                  <a:txBody>
                    <a:bodyPr/>
                    <a:lstStyle/>
                    <a:p>
                      <a:pPr marL="228600" algn="just">
                        <a:lnSpc>
                          <a:spcPct val="100000"/>
                        </a:lnSpc>
                        <a:spcAft>
                          <a:spcPts val="800"/>
                        </a:spcAft>
                        <a:buNone/>
                      </a:pPr>
                      <a:r>
                        <a:rPr lang="en-IN" sz="1800" kern="100" dirty="0">
                          <a:effectLst/>
                          <a:latin typeface="Cambria" panose="02040503050406030204" pitchFamily="18" charset="0"/>
                          <a:ea typeface="Cambria" panose="02040503050406030204" pitchFamily="18" charset="0"/>
                        </a:rPr>
                        <a:t>Order of Seizure</a:t>
                      </a:r>
                      <a:endParaRPr lang="en-IN" sz="18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14300" marR="114300" marT="76200" marB="76200" anchor="ctr"/>
                </a:tc>
                <a:tc>
                  <a:txBody>
                    <a:bodyPr/>
                    <a:lstStyle/>
                    <a:p>
                      <a:pPr marL="228600" algn="just">
                        <a:lnSpc>
                          <a:spcPct val="100000"/>
                        </a:lnSpc>
                        <a:spcAft>
                          <a:spcPts val="800"/>
                        </a:spcAft>
                        <a:buNone/>
                      </a:pPr>
                      <a:r>
                        <a:rPr lang="en-US" dirty="0">
                          <a:latin typeface="Cambria" panose="02040503050406030204" pitchFamily="18" charset="0"/>
                          <a:ea typeface="Cambria" panose="02040503050406030204" pitchFamily="18" charset="0"/>
                        </a:rPr>
                        <a:t>Used to seize goods/books. Includes power to seal or break open doors/premises if access is denied.</a:t>
                      </a:r>
                      <a:r>
                        <a:rPr lang="en-IN" sz="1800" kern="100" dirty="0">
                          <a:effectLst/>
                          <a:latin typeface="Cambria" panose="02040503050406030204" pitchFamily="18" charset="0"/>
                          <a:ea typeface="Cambria" panose="02040503050406030204" pitchFamily="18" charset="0"/>
                        </a:rPr>
                        <a:t>.</a:t>
                      </a:r>
                      <a:endParaRPr lang="en-IN" sz="18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14300" marR="114300" marT="76200" marB="76200" anchor="ctr"/>
                </a:tc>
                <a:extLst>
                  <a:ext uri="{0D108BD9-81ED-4DB2-BD59-A6C34878D82A}">
                    <a16:rowId xmlns:a16="http://schemas.microsoft.com/office/drawing/2014/main" val="3676791018"/>
                  </a:ext>
                </a:extLst>
              </a:tr>
              <a:tr h="462732">
                <a:tc>
                  <a:txBody>
                    <a:bodyPr/>
                    <a:lstStyle/>
                    <a:p>
                      <a:pPr marL="228600" algn="just">
                        <a:lnSpc>
                          <a:spcPct val="100000"/>
                        </a:lnSpc>
                        <a:spcAft>
                          <a:spcPts val="800"/>
                        </a:spcAft>
                        <a:buNone/>
                      </a:pPr>
                      <a:r>
                        <a:rPr lang="en-IN" sz="1800" b="1" kern="100" dirty="0">
                          <a:solidFill>
                            <a:schemeClr val="tx1"/>
                          </a:solidFill>
                          <a:effectLst/>
                          <a:latin typeface="Cambria" panose="02040503050406030204" pitchFamily="18" charset="0"/>
                          <a:ea typeface="Cambria" panose="02040503050406030204" pitchFamily="18" charset="0"/>
                        </a:rPr>
                        <a:t>INS-03</a:t>
                      </a:r>
                      <a:endParaRPr lang="en-IN" sz="1800" b="1" kern="1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114300" marR="114300" marT="76200" marB="76200" anchor="ctr"/>
                </a:tc>
                <a:tc>
                  <a:txBody>
                    <a:bodyPr/>
                    <a:lstStyle/>
                    <a:p>
                      <a:pPr marL="228600" algn="just">
                        <a:lnSpc>
                          <a:spcPct val="100000"/>
                        </a:lnSpc>
                        <a:spcAft>
                          <a:spcPts val="800"/>
                        </a:spcAft>
                        <a:buNone/>
                      </a:pPr>
                      <a:r>
                        <a:rPr lang="en-IN" sz="1800" kern="100" dirty="0">
                          <a:effectLst/>
                          <a:latin typeface="Cambria" panose="02040503050406030204" pitchFamily="18" charset="0"/>
                          <a:ea typeface="Cambria" panose="02040503050406030204" pitchFamily="18" charset="0"/>
                        </a:rPr>
                        <a:t>Order of Prohibition</a:t>
                      </a:r>
                      <a:endParaRPr lang="en-IN" sz="18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14300" marR="114300" marT="76200" marB="76200" anchor="ctr"/>
                </a:tc>
                <a:tc>
                  <a:txBody>
                    <a:bodyPr/>
                    <a:lstStyle/>
                    <a:p>
                      <a:pPr marL="228600" algn="just">
                        <a:lnSpc>
                          <a:spcPct val="100000"/>
                        </a:lnSpc>
                        <a:spcAft>
                          <a:spcPts val="800"/>
                        </a:spcAft>
                        <a:buNone/>
                      </a:pPr>
                      <a:r>
                        <a:rPr lang="en-US" dirty="0">
                          <a:latin typeface="Cambria" panose="02040503050406030204" pitchFamily="18" charset="0"/>
                          <a:ea typeface="Cambria" panose="02040503050406030204" pitchFamily="18" charset="0"/>
                        </a:rPr>
                        <a:t>Issued when physical seizure isn't practicable; prohibits the owner from dealing with the goods.</a:t>
                      </a:r>
                      <a:endParaRPr lang="en-IN" sz="18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14300" marR="114300" marT="76200" marB="76200" anchor="ctr"/>
                </a:tc>
                <a:extLst>
                  <a:ext uri="{0D108BD9-81ED-4DB2-BD59-A6C34878D82A}">
                    <a16:rowId xmlns:a16="http://schemas.microsoft.com/office/drawing/2014/main" val="1637309296"/>
                  </a:ext>
                </a:extLst>
              </a:tr>
              <a:tr h="462732">
                <a:tc>
                  <a:txBody>
                    <a:bodyPr/>
                    <a:lstStyle/>
                    <a:p>
                      <a:pPr marL="228600" algn="just">
                        <a:lnSpc>
                          <a:spcPct val="100000"/>
                        </a:lnSpc>
                        <a:spcAft>
                          <a:spcPts val="800"/>
                        </a:spcAft>
                        <a:buNone/>
                      </a:pPr>
                      <a:r>
                        <a:rPr lang="en-IN" sz="1800" b="1" kern="100" dirty="0">
                          <a:solidFill>
                            <a:schemeClr val="tx1"/>
                          </a:solidFill>
                          <a:effectLst/>
                          <a:latin typeface="Cambria" panose="02040503050406030204" pitchFamily="18" charset="0"/>
                          <a:ea typeface="Cambria" panose="02040503050406030204" pitchFamily="18" charset="0"/>
                        </a:rPr>
                        <a:t>INS-04</a:t>
                      </a:r>
                      <a:endParaRPr lang="en-IN" sz="1800" b="1" kern="1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114300" marR="114300" marT="76200" marB="76200" anchor="ctr"/>
                </a:tc>
                <a:tc>
                  <a:txBody>
                    <a:bodyPr/>
                    <a:lstStyle/>
                    <a:p>
                      <a:pPr marL="228600" algn="just">
                        <a:lnSpc>
                          <a:spcPct val="100000"/>
                        </a:lnSpc>
                        <a:spcAft>
                          <a:spcPts val="800"/>
                        </a:spcAft>
                        <a:buNone/>
                      </a:pPr>
                      <a:r>
                        <a:rPr lang="en-IN" sz="1800" kern="100" dirty="0">
                          <a:effectLst/>
                          <a:latin typeface="Cambria" panose="02040503050406030204" pitchFamily="18" charset="0"/>
                          <a:ea typeface="Cambria" panose="02040503050406030204" pitchFamily="18" charset="0"/>
                        </a:rPr>
                        <a:t>Bond &amp; Bank Guarantee</a:t>
                      </a:r>
                      <a:endParaRPr lang="en-IN" sz="18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14300" marR="114300" marT="76200" marB="76200" anchor="ctr"/>
                </a:tc>
                <a:tc>
                  <a:txBody>
                    <a:bodyPr/>
                    <a:lstStyle/>
                    <a:p>
                      <a:pPr marL="228600" algn="just">
                        <a:lnSpc>
                          <a:spcPct val="100000"/>
                        </a:lnSpc>
                        <a:spcAft>
                          <a:spcPts val="800"/>
                        </a:spcAft>
                        <a:buNone/>
                      </a:pPr>
                      <a:r>
                        <a:rPr lang="en-US" dirty="0">
                          <a:latin typeface="Cambria" panose="02040503050406030204" pitchFamily="18" charset="0"/>
                          <a:ea typeface="Cambria" panose="02040503050406030204" pitchFamily="18" charset="0"/>
                        </a:rPr>
                        <a:t>Allows release of goods against a </a:t>
                      </a:r>
                      <a:r>
                        <a:rPr lang="en-US" b="1" dirty="0">
                          <a:latin typeface="Cambria" panose="02040503050406030204" pitchFamily="18" charset="0"/>
                          <a:ea typeface="Cambria" panose="02040503050406030204" pitchFamily="18" charset="0"/>
                        </a:rPr>
                        <a:t>Bond</a:t>
                      </a:r>
                      <a:r>
                        <a:rPr lang="en-US" dirty="0">
                          <a:latin typeface="Cambria" panose="02040503050406030204" pitchFamily="18" charset="0"/>
                          <a:ea typeface="Cambria" panose="02040503050406030204" pitchFamily="18" charset="0"/>
                        </a:rPr>
                        <a:t> (market value) and </a:t>
                      </a:r>
                      <a:r>
                        <a:rPr lang="en-US" b="1" dirty="0">
                          <a:latin typeface="Cambria" panose="02040503050406030204" pitchFamily="18" charset="0"/>
                          <a:ea typeface="Cambria" panose="02040503050406030204" pitchFamily="18" charset="0"/>
                        </a:rPr>
                        <a:t>Bank Guarantee</a:t>
                      </a:r>
                      <a:r>
                        <a:rPr lang="en-US" dirty="0">
                          <a:latin typeface="Cambria" panose="02040503050406030204" pitchFamily="18" charset="0"/>
                          <a:ea typeface="Cambria" panose="02040503050406030204" pitchFamily="18" charset="0"/>
                        </a:rPr>
                        <a:t> (Tax + Int + Penalty).</a:t>
                      </a:r>
                      <a:endParaRPr lang="en-IN" sz="18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14300" marR="114300" marT="76200" marB="76200" anchor="ctr"/>
                </a:tc>
                <a:extLst>
                  <a:ext uri="{0D108BD9-81ED-4DB2-BD59-A6C34878D82A}">
                    <a16:rowId xmlns:a16="http://schemas.microsoft.com/office/drawing/2014/main" val="2763942604"/>
                  </a:ext>
                </a:extLst>
              </a:tr>
              <a:tr h="462732">
                <a:tc>
                  <a:txBody>
                    <a:bodyPr/>
                    <a:lstStyle/>
                    <a:p>
                      <a:pPr marL="228600" algn="just">
                        <a:lnSpc>
                          <a:spcPct val="100000"/>
                        </a:lnSpc>
                        <a:spcAft>
                          <a:spcPts val="800"/>
                        </a:spcAft>
                        <a:buNone/>
                      </a:pPr>
                      <a:r>
                        <a:rPr lang="en-IN" sz="1800" b="1" kern="100" dirty="0">
                          <a:solidFill>
                            <a:schemeClr val="tx1"/>
                          </a:solidFill>
                          <a:effectLst/>
                          <a:latin typeface="Cambria" panose="02040503050406030204" pitchFamily="18" charset="0"/>
                          <a:ea typeface="Cambria" panose="02040503050406030204" pitchFamily="18" charset="0"/>
                        </a:rPr>
                        <a:t>INS-05</a:t>
                      </a:r>
                      <a:endParaRPr lang="en-IN" sz="1800" b="1" kern="1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114300" marR="114300" marT="76200" marB="76200" anchor="ctr"/>
                </a:tc>
                <a:tc>
                  <a:txBody>
                    <a:bodyPr/>
                    <a:lstStyle/>
                    <a:p>
                      <a:pPr marL="228600" algn="just">
                        <a:lnSpc>
                          <a:spcPct val="100000"/>
                        </a:lnSpc>
                        <a:spcAft>
                          <a:spcPts val="800"/>
                        </a:spcAft>
                        <a:buNone/>
                      </a:pPr>
                      <a:r>
                        <a:rPr lang="en-IN" sz="1800" kern="100" dirty="0">
                          <a:effectLst/>
                          <a:latin typeface="Cambria" panose="02040503050406030204" pitchFamily="18" charset="0"/>
                          <a:ea typeface="Cambria" panose="02040503050406030204" pitchFamily="18" charset="0"/>
                        </a:rPr>
                        <a:t>Perishable/Hazardous Goods</a:t>
                      </a:r>
                      <a:endParaRPr lang="en-IN" sz="18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14300" marR="114300" marT="76200" marB="76200" anchor="ctr"/>
                </a:tc>
                <a:tc>
                  <a:txBody>
                    <a:bodyPr/>
                    <a:lstStyle/>
                    <a:p>
                      <a:pPr marL="228600" algn="just">
                        <a:lnSpc>
                          <a:spcPct val="100000"/>
                        </a:lnSpc>
                        <a:spcAft>
                          <a:spcPts val="800"/>
                        </a:spcAft>
                        <a:buNone/>
                      </a:pPr>
                      <a:r>
                        <a:rPr lang="en-US" dirty="0">
                          <a:latin typeface="Cambria" panose="02040503050406030204" pitchFamily="18" charset="0"/>
                          <a:ea typeface="Cambria" panose="02040503050406030204" pitchFamily="18" charset="0"/>
                        </a:rPr>
                        <a:t>Specifically for goods that decay. If bond/tax is not paid, the officer is authorized to sell/realize the amount.</a:t>
                      </a:r>
                      <a:endParaRPr lang="en-IN" sz="1800" kern="100" dirty="0">
                        <a:effectLst/>
                        <a:latin typeface="Cambria" panose="02040503050406030204" pitchFamily="18" charset="0"/>
                        <a:ea typeface="Cambria" panose="02040503050406030204" pitchFamily="18" charset="0"/>
                        <a:cs typeface="Times New Roman" panose="02020603050405020304" pitchFamily="18" charset="0"/>
                      </a:endParaRPr>
                    </a:p>
                  </a:txBody>
                  <a:tcPr marL="114300" marR="114300" marT="76200" marB="76200" anchor="ctr"/>
                </a:tc>
                <a:extLst>
                  <a:ext uri="{0D108BD9-81ED-4DB2-BD59-A6C34878D82A}">
                    <a16:rowId xmlns:a16="http://schemas.microsoft.com/office/drawing/2014/main" val="2116034307"/>
                  </a:ext>
                </a:extLst>
              </a:tr>
            </a:tbl>
          </a:graphicData>
        </a:graphic>
      </p:graphicFrame>
      <p:sp>
        <p:nvSpPr>
          <p:cNvPr id="9" name="TextBox 8">
            <a:extLst>
              <a:ext uri="{FF2B5EF4-FFF2-40B4-BE49-F238E27FC236}">
                <a16:creationId xmlns:a16="http://schemas.microsoft.com/office/drawing/2014/main" id="{6536DF73-D032-56BD-8826-4389922620CD}"/>
              </a:ext>
            </a:extLst>
          </p:cNvPr>
          <p:cNvSpPr txBox="1"/>
          <p:nvPr/>
        </p:nvSpPr>
        <p:spPr>
          <a:xfrm>
            <a:off x="327025" y="5777210"/>
            <a:ext cx="11245215" cy="984885"/>
          </a:xfrm>
          <a:prstGeom prst="rect">
            <a:avLst/>
          </a:prstGeom>
          <a:noFill/>
        </p:spPr>
        <p:txBody>
          <a:bodyPr wrap="square" rtlCol="0">
            <a:spAutoFit/>
          </a:bodyPr>
          <a:lstStyle/>
          <a:p>
            <a:pPr algn="just"/>
            <a:r>
              <a:rPr lang="en-IN" sz="2000" dirty="0">
                <a:latin typeface="Cambria" panose="02040503050406030204" pitchFamily="18" charset="0"/>
                <a:ea typeface="Cambria" panose="02040503050406030204" pitchFamily="18" charset="0"/>
              </a:rPr>
              <a:t>Further Goods should be released within 6 months if notice is not issued. </a:t>
            </a:r>
            <a:r>
              <a:rPr lang="en-US" sz="2000" dirty="0">
                <a:latin typeface="Cambria" panose="02040503050406030204" pitchFamily="18" charset="0"/>
                <a:ea typeface="Cambria" panose="02040503050406030204" pitchFamily="18" charset="0"/>
              </a:rPr>
              <a:t>Further 6 months (on sufficient cause)</a:t>
            </a:r>
            <a:endParaRPr lang="en-IN" sz="2000" dirty="0">
              <a:latin typeface="Cambria" panose="02040503050406030204" pitchFamily="18" charset="0"/>
              <a:ea typeface="Cambria" panose="02040503050406030204" pitchFamily="18" charset="0"/>
            </a:endParaRPr>
          </a:p>
          <a:p>
            <a:pPr algn="just"/>
            <a:endParaRPr lang="en-IN"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690303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r>
              <a:rPr lang="en-IN" sz="3000" dirty="0"/>
              <a:t>Reasons for dispute</a:t>
            </a:r>
          </a:p>
        </p:txBody>
      </p:sp>
      <p:sp>
        <p:nvSpPr>
          <p:cNvPr id="15" name="Text Placeholder 14">
            <a:extLst>
              <a:ext uri="{FF2B5EF4-FFF2-40B4-BE49-F238E27FC236}">
                <a16:creationId xmlns:a16="http://schemas.microsoft.com/office/drawing/2014/main" id="{A52C90AE-DF7E-455B-921F-B2155463F159}"/>
              </a:ext>
            </a:extLst>
          </p:cNvPr>
          <p:cNvSpPr>
            <a:spLocks noGrp="1"/>
          </p:cNvSpPr>
          <p:nvPr>
            <p:ph type="body" sz="quarter" idx="15"/>
          </p:nvPr>
        </p:nvSpPr>
        <p:spPr/>
        <p:txBody>
          <a:bodyPr>
            <a:noAutofit/>
          </a:bodyPr>
          <a:lstStyle/>
          <a:p>
            <a:pPr algn="just">
              <a:lnSpc>
                <a:spcPct val="150000"/>
              </a:lnSpc>
            </a:pPr>
            <a:endParaRPr lang="en-US" sz="2500"/>
          </a:p>
          <a:p>
            <a:pPr algn="just">
              <a:lnSpc>
                <a:spcPct val="150000"/>
              </a:lnSpc>
            </a:pPr>
            <a:endParaRPr lang="en-US" sz="2500"/>
          </a:p>
        </p:txBody>
      </p:sp>
      <p:sp>
        <p:nvSpPr>
          <p:cNvPr id="4" name="Slide Number Placeholder 3"/>
          <p:cNvSpPr>
            <a:spLocks noGrp="1"/>
          </p:cNvSpPr>
          <p:nvPr>
            <p:ph type="sldNum" sz="quarter" idx="4"/>
          </p:nvPr>
        </p:nvSpPr>
        <p:spPr/>
        <p:txBody>
          <a:bodyPr/>
          <a:lstStyle/>
          <a:p>
            <a:fld id="{C37E4FB1-AD43-40BE-A2D5-51E31E25039B}" type="slidenum">
              <a:rPr lang="en-IN" smtClean="0">
                <a:latin typeface="Cambria" panose="02040503050406030204" pitchFamily="18" charset="0"/>
                <a:ea typeface="Cambria" panose="02040503050406030204" pitchFamily="18" charset="0"/>
              </a:rPr>
              <a:pPr/>
              <a:t>7</a:t>
            </a:fld>
            <a:endParaRPr lang="en-IN">
              <a:latin typeface="Cambria" panose="02040503050406030204" pitchFamily="18" charset="0"/>
              <a:ea typeface="Cambria" panose="02040503050406030204" pitchFamily="18" charset="0"/>
            </a:endParaRPr>
          </a:p>
        </p:txBody>
      </p:sp>
      <p:sp>
        <p:nvSpPr>
          <p:cNvPr id="5" name="Text Placeholder 14">
            <a:extLst>
              <a:ext uri="{FF2B5EF4-FFF2-40B4-BE49-F238E27FC236}">
                <a16:creationId xmlns:a16="http://schemas.microsoft.com/office/drawing/2014/main" id="{2B5D9445-0AAB-4510-ABCB-279E2189AE12}"/>
              </a:ext>
            </a:extLst>
          </p:cNvPr>
          <p:cNvSpPr txBox="1">
            <a:spLocks/>
          </p:cNvSpPr>
          <p:nvPr/>
        </p:nvSpPr>
        <p:spPr>
          <a:xfrm>
            <a:off x="214645" y="971734"/>
            <a:ext cx="11650331" cy="5749741"/>
          </a:xfrm>
          <a:prstGeom prst="rect">
            <a:avLst/>
          </a:prstGeom>
        </p:spPr>
        <p:txBody>
          <a:bodyPr vert="horz" lIns="91440" tIns="45720" rIns="91440" bIns="45720" numCol="2"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buFont typeface="Arial" panose="020B0604020202020204" pitchFamily="34" charset="0"/>
              <a:buNone/>
            </a:pPr>
            <a:r>
              <a:rPr lang="en-US" b="1" u="sng" dirty="0"/>
              <a:t>Department Perspective </a:t>
            </a:r>
          </a:p>
          <a:p>
            <a:pPr algn="just">
              <a:lnSpc>
                <a:spcPct val="100000"/>
              </a:lnSpc>
            </a:pPr>
            <a:r>
              <a:rPr lang="en-US" dirty="0"/>
              <a:t>Aggressive tax collection </a:t>
            </a:r>
            <a:r>
              <a:rPr lang="en-US" dirty="0" err="1"/>
              <a:t>behaviour</a:t>
            </a:r>
            <a:r>
              <a:rPr lang="en-US" dirty="0"/>
              <a:t>. </a:t>
            </a:r>
          </a:p>
          <a:p>
            <a:pPr algn="just">
              <a:lnSpc>
                <a:spcPct val="100000"/>
              </a:lnSpc>
            </a:pPr>
            <a:r>
              <a:rPr lang="en-US" dirty="0"/>
              <a:t>Lack of Training and skills of tax officers </a:t>
            </a:r>
          </a:p>
          <a:p>
            <a:pPr algn="just">
              <a:lnSpc>
                <a:spcPct val="100000"/>
              </a:lnSpc>
            </a:pPr>
            <a:r>
              <a:rPr lang="en-US" dirty="0"/>
              <a:t>Lack of accountability and judicial indiscipline </a:t>
            </a:r>
          </a:p>
          <a:p>
            <a:pPr algn="just">
              <a:lnSpc>
                <a:spcPct val="100000"/>
              </a:lnSpc>
            </a:pPr>
            <a:r>
              <a:rPr lang="en-US" dirty="0"/>
              <a:t>Lack of supervision and guidance </a:t>
            </a:r>
          </a:p>
          <a:p>
            <a:pPr algn="just">
              <a:lnSpc>
                <a:spcPct val="100000"/>
              </a:lnSpc>
            </a:pPr>
            <a:r>
              <a:rPr lang="en-US" dirty="0"/>
              <a:t>Fear of Audit, Vigilance machinery and CBI. </a:t>
            </a:r>
          </a:p>
          <a:p>
            <a:pPr marL="0" indent="0" algn="just">
              <a:lnSpc>
                <a:spcPct val="100000"/>
              </a:lnSpc>
              <a:buFont typeface="Arial" panose="020B0604020202020204" pitchFamily="34" charset="0"/>
              <a:buNone/>
            </a:pPr>
            <a:r>
              <a:rPr lang="en-US" b="1" u="sng" dirty="0"/>
              <a:t>Taxpayers perspective </a:t>
            </a:r>
          </a:p>
          <a:p>
            <a:pPr algn="just">
              <a:lnSpc>
                <a:spcPct val="100000"/>
              </a:lnSpc>
            </a:pPr>
            <a:r>
              <a:rPr lang="en-US" dirty="0"/>
              <a:t>Complicated law </a:t>
            </a:r>
          </a:p>
          <a:p>
            <a:pPr algn="just">
              <a:lnSpc>
                <a:spcPct val="100000"/>
              </a:lnSpc>
            </a:pPr>
            <a:r>
              <a:rPr lang="en-US" dirty="0"/>
              <a:t>Cumbersome procedures </a:t>
            </a:r>
          </a:p>
          <a:p>
            <a:pPr algn="just">
              <a:lnSpc>
                <a:spcPct val="100000"/>
              </a:lnSpc>
            </a:pPr>
            <a:r>
              <a:rPr lang="en-US" dirty="0"/>
              <a:t>Compliance requirements </a:t>
            </a:r>
          </a:p>
          <a:p>
            <a:pPr algn="just">
              <a:lnSpc>
                <a:spcPct val="100000"/>
              </a:lnSpc>
            </a:pPr>
            <a:r>
              <a:rPr lang="en-US" dirty="0"/>
              <a:t>Ignorance </a:t>
            </a:r>
          </a:p>
          <a:p>
            <a:pPr algn="just">
              <a:lnSpc>
                <a:spcPct val="100000"/>
              </a:lnSpc>
            </a:pPr>
            <a:r>
              <a:rPr lang="en-US" dirty="0"/>
              <a:t>Deliberate evasion </a:t>
            </a:r>
          </a:p>
        </p:txBody>
      </p:sp>
      <p:sp>
        <p:nvSpPr>
          <p:cNvPr id="3" name="AutoShape 2" descr="Generated image">
            <a:extLst>
              <a:ext uri="{FF2B5EF4-FFF2-40B4-BE49-F238E27FC236}">
                <a16:creationId xmlns:a16="http://schemas.microsoft.com/office/drawing/2014/main" id="{55C54A2D-775C-6B6B-E317-0F3E730BA702}"/>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8" name="Picture 7" descr="Two cartoon characters talking to each other&#10;&#10;AI-generated content may be incorrect.">
            <a:extLst>
              <a:ext uri="{FF2B5EF4-FFF2-40B4-BE49-F238E27FC236}">
                <a16:creationId xmlns:a16="http://schemas.microsoft.com/office/drawing/2014/main" id="{1AAE4D9C-7EF4-A4C9-3614-3220126A63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2618" y="1046013"/>
            <a:ext cx="5601182" cy="5601182"/>
          </a:xfrm>
          <a:prstGeom prst="rect">
            <a:avLst/>
          </a:prstGeom>
        </p:spPr>
      </p:pic>
    </p:spTree>
    <p:extLst>
      <p:ext uri="{BB962C8B-B14F-4D97-AF65-F5344CB8AC3E}">
        <p14:creationId xmlns:p14="http://schemas.microsoft.com/office/powerpoint/2010/main" val="2897298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r>
              <a:rPr lang="en-IN" sz="3200" dirty="0"/>
              <a:t>Need for Investigation </a:t>
            </a:r>
          </a:p>
        </p:txBody>
      </p:sp>
      <p:sp>
        <p:nvSpPr>
          <p:cNvPr id="15" name="Text Placeholder 14">
            <a:extLst>
              <a:ext uri="{FF2B5EF4-FFF2-40B4-BE49-F238E27FC236}">
                <a16:creationId xmlns:a16="http://schemas.microsoft.com/office/drawing/2014/main" id="{A52C90AE-DF7E-455B-921F-B2155463F159}"/>
              </a:ext>
            </a:extLst>
          </p:cNvPr>
          <p:cNvSpPr>
            <a:spLocks noGrp="1"/>
          </p:cNvSpPr>
          <p:nvPr>
            <p:ph type="body" sz="quarter" idx="15"/>
          </p:nvPr>
        </p:nvSpPr>
        <p:spPr/>
        <p:txBody>
          <a:bodyPr>
            <a:noAutofit/>
          </a:bodyPr>
          <a:lstStyle/>
          <a:p>
            <a:pPr marL="0" indent="0" algn="just">
              <a:lnSpc>
                <a:spcPct val="150000"/>
              </a:lnSpc>
              <a:buNone/>
            </a:pPr>
            <a:endParaRPr lang="en-US" sz="2500" dirty="0"/>
          </a:p>
          <a:p>
            <a:pPr algn="just">
              <a:lnSpc>
                <a:spcPct val="150000"/>
              </a:lnSpc>
            </a:pPr>
            <a:endParaRPr lang="en-US" sz="2500" dirty="0"/>
          </a:p>
        </p:txBody>
      </p:sp>
      <p:sp>
        <p:nvSpPr>
          <p:cNvPr id="4" name="Slide Number Placeholder 3"/>
          <p:cNvSpPr>
            <a:spLocks noGrp="1"/>
          </p:cNvSpPr>
          <p:nvPr>
            <p:ph type="sldNum" sz="quarter" idx="4"/>
          </p:nvPr>
        </p:nvSpPr>
        <p:spPr/>
        <p:txBody>
          <a:bodyPr/>
          <a:lstStyle/>
          <a:p>
            <a:fld id="{C37E4FB1-AD43-40BE-A2D5-51E31E25039B}" type="slidenum">
              <a:rPr lang="en-IN" smtClean="0">
                <a:latin typeface="Cambria" panose="02040503050406030204" pitchFamily="18" charset="0"/>
                <a:ea typeface="Cambria" panose="02040503050406030204" pitchFamily="18" charset="0"/>
              </a:rPr>
              <a:pPr/>
              <a:t>8</a:t>
            </a:fld>
            <a:endParaRPr lang="en-IN">
              <a:latin typeface="Cambria" panose="02040503050406030204" pitchFamily="18" charset="0"/>
              <a:ea typeface="Cambria" panose="02040503050406030204" pitchFamily="18" charset="0"/>
            </a:endParaRPr>
          </a:p>
        </p:txBody>
      </p:sp>
      <p:sp>
        <p:nvSpPr>
          <p:cNvPr id="5" name="Text Placeholder 14">
            <a:extLst>
              <a:ext uri="{FF2B5EF4-FFF2-40B4-BE49-F238E27FC236}">
                <a16:creationId xmlns:a16="http://schemas.microsoft.com/office/drawing/2014/main" id="{2B5D9445-0AAB-4510-ABCB-279E2189AE12}"/>
              </a:ext>
            </a:extLst>
          </p:cNvPr>
          <p:cNvSpPr txBox="1">
            <a:spLocks/>
          </p:cNvSpPr>
          <p:nvPr/>
        </p:nvSpPr>
        <p:spPr>
          <a:xfrm>
            <a:off x="214645" y="971734"/>
            <a:ext cx="11650331" cy="5749741"/>
          </a:xfrm>
          <a:prstGeom prst="rect">
            <a:avLst/>
          </a:prstGeom>
        </p:spPr>
        <p:txBody>
          <a:bodyPr vert="horz" lIns="91440" tIns="45720" rIns="91440" bIns="45720" numCol="2"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buFont typeface="Arial" panose="020B0604020202020204" pitchFamily="34" charset="0"/>
              <a:buNone/>
            </a:pPr>
            <a:endParaRPr lang="en-IN" sz="1600"/>
          </a:p>
        </p:txBody>
      </p:sp>
      <p:graphicFrame>
        <p:nvGraphicFramePr>
          <p:cNvPr id="6" name="Table 5">
            <a:extLst>
              <a:ext uri="{FF2B5EF4-FFF2-40B4-BE49-F238E27FC236}">
                <a16:creationId xmlns:a16="http://schemas.microsoft.com/office/drawing/2014/main" id="{4C013EA6-32C8-CE05-BC10-39BD57B2A36C}"/>
              </a:ext>
            </a:extLst>
          </p:cNvPr>
          <p:cNvGraphicFramePr>
            <a:graphicFrameLocks noGrp="1"/>
          </p:cNvGraphicFramePr>
          <p:nvPr>
            <p:extLst>
              <p:ext uri="{D42A27DB-BD31-4B8C-83A1-F6EECF244321}">
                <p14:modId xmlns:p14="http://schemas.microsoft.com/office/powerpoint/2010/main" val="2126548906"/>
              </p:ext>
            </p:extLst>
          </p:nvPr>
        </p:nvGraphicFramePr>
        <p:xfrm>
          <a:off x="327024" y="1293269"/>
          <a:ext cx="10546080" cy="5106669"/>
        </p:xfrm>
        <a:graphic>
          <a:graphicData uri="http://schemas.openxmlformats.org/drawingml/2006/table">
            <a:tbl>
              <a:tblPr firstRow="1" bandRow="1">
                <a:tableStyleId>{5C22544A-7EE6-4342-B048-85BDC9FD1C3A}</a:tableStyleId>
              </a:tblPr>
              <a:tblGrid>
                <a:gridCol w="5040823">
                  <a:extLst>
                    <a:ext uri="{9D8B030D-6E8A-4147-A177-3AD203B41FA5}">
                      <a16:colId xmlns:a16="http://schemas.microsoft.com/office/drawing/2014/main" val="3084194843"/>
                    </a:ext>
                  </a:extLst>
                </a:gridCol>
                <a:gridCol w="5505257">
                  <a:extLst>
                    <a:ext uri="{9D8B030D-6E8A-4147-A177-3AD203B41FA5}">
                      <a16:colId xmlns:a16="http://schemas.microsoft.com/office/drawing/2014/main" val="2455417063"/>
                    </a:ext>
                  </a:extLst>
                </a:gridCol>
              </a:tblGrid>
              <a:tr h="950744">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en-US" sz="2000" b="1" u="none" kern="1200" dirty="0">
                          <a:solidFill>
                            <a:schemeClr val="bg1"/>
                          </a:solidFill>
                          <a:effectLst/>
                          <a:latin typeface="Cambria" panose="02040503050406030204" pitchFamily="18" charset="0"/>
                          <a:ea typeface="Cambria" panose="02040503050406030204" pitchFamily="18" charset="0"/>
                          <a:cs typeface="+mn-cs"/>
                        </a:rPr>
                        <a:t>Department Perspective</a:t>
                      </a:r>
                      <a:endParaRPr lang="en-IN" sz="2000" u="none" dirty="0">
                        <a:solidFill>
                          <a:schemeClr val="bg1"/>
                        </a:solidFill>
                        <a:effectLst/>
                        <a:latin typeface="Cambria" panose="02040503050406030204" pitchFamily="18" charset="0"/>
                        <a:ea typeface="Cambria" panose="02040503050406030204" pitchFamily="18" charset="0"/>
                      </a:endParaRPr>
                    </a:p>
                    <a:p>
                      <a:pPr algn="ctr">
                        <a:lnSpc>
                          <a:spcPct val="150000"/>
                        </a:lnSpc>
                      </a:pPr>
                      <a:endParaRPr lang="en-IN" sz="2000" u="none" dirty="0">
                        <a:solidFill>
                          <a:schemeClr val="bg1"/>
                        </a:solidFill>
                        <a:latin typeface="Cambria" panose="02040503050406030204" pitchFamily="18" charset="0"/>
                        <a:ea typeface="Cambria" panose="02040503050406030204" pitchFamily="18" charset="0"/>
                      </a:endParaRPr>
                    </a:p>
                  </a:txBody>
                  <a:tcPr anchor="ctr">
                    <a:solidFill>
                      <a:schemeClr val="accent1">
                        <a:lumMod val="75000"/>
                      </a:schemeClr>
                    </a:solidFill>
                  </a:tcPr>
                </a:tc>
                <a:tc>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en-US" sz="2000" b="1" u="none" kern="1200" dirty="0">
                          <a:solidFill>
                            <a:schemeClr val="bg1"/>
                          </a:solidFill>
                          <a:effectLst/>
                          <a:latin typeface="Cambria" panose="02040503050406030204" pitchFamily="18" charset="0"/>
                          <a:ea typeface="Cambria" panose="02040503050406030204" pitchFamily="18" charset="0"/>
                          <a:cs typeface="+mn-cs"/>
                        </a:rPr>
                        <a:t>Assessee Perspective</a:t>
                      </a:r>
                      <a:endParaRPr lang="en-IN" sz="2000" u="none" dirty="0">
                        <a:solidFill>
                          <a:schemeClr val="bg1"/>
                        </a:solidFill>
                        <a:effectLst/>
                        <a:latin typeface="Cambria" panose="02040503050406030204" pitchFamily="18" charset="0"/>
                        <a:ea typeface="Cambria" panose="02040503050406030204" pitchFamily="18" charset="0"/>
                      </a:endParaRPr>
                    </a:p>
                    <a:p>
                      <a:pPr algn="ctr">
                        <a:lnSpc>
                          <a:spcPct val="150000"/>
                        </a:lnSpc>
                      </a:pPr>
                      <a:endParaRPr lang="en-IN" sz="2000" u="none" dirty="0">
                        <a:solidFill>
                          <a:schemeClr val="bg1"/>
                        </a:solidFill>
                        <a:latin typeface="Cambria" panose="02040503050406030204" pitchFamily="18" charset="0"/>
                        <a:ea typeface="Cambria" panose="02040503050406030204" pitchFamily="18" charset="0"/>
                      </a:endParaRPr>
                    </a:p>
                  </a:txBody>
                  <a:tcPr anchor="ctr">
                    <a:solidFill>
                      <a:schemeClr val="accent1">
                        <a:lumMod val="75000"/>
                      </a:schemeClr>
                    </a:solidFill>
                  </a:tcPr>
                </a:tc>
                <a:extLst>
                  <a:ext uri="{0D108BD9-81ED-4DB2-BD59-A6C34878D82A}">
                    <a16:rowId xmlns:a16="http://schemas.microsoft.com/office/drawing/2014/main" val="2636755948"/>
                  </a:ext>
                </a:extLst>
              </a:tr>
              <a:tr h="4155925">
                <a:tc>
                  <a:txBody>
                    <a:bodyPr/>
                    <a:lstStyle/>
                    <a:p>
                      <a:pPr marL="342900" indent="-342900" rtl="0" eaLnBrk="1" latinLnBrk="0" hangingPunct="1">
                        <a:lnSpc>
                          <a:spcPct val="150000"/>
                        </a:lnSpc>
                        <a:buFont typeface="Wingdings" panose="05000000000000000000" pitchFamily="2" charset="2"/>
                        <a:buChar char="Ø"/>
                      </a:pPr>
                      <a:r>
                        <a:rPr lang="en-US" sz="2000" kern="1200" dirty="0">
                          <a:solidFill>
                            <a:schemeClr val="dk1"/>
                          </a:solidFill>
                          <a:effectLst/>
                          <a:latin typeface="Cambria" panose="02040503050406030204" pitchFamily="18" charset="0"/>
                          <a:ea typeface="Cambria" panose="02040503050406030204" pitchFamily="18" charset="0"/>
                          <a:cs typeface="+mn-cs"/>
                        </a:rPr>
                        <a:t>To check tax evasion</a:t>
                      </a:r>
                    </a:p>
                    <a:p>
                      <a:pPr marL="342900" indent="-342900" rtl="0" eaLnBrk="1" latinLnBrk="0" hangingPunct="1">
                        <a:lnSpc>
                          <a:spcPct val="150000"/>
                        </a:lnSpc>
                        <a:buFont typeface="Wingdings" panose="05000000000000000000" pitchFamily="2" charset="2"/>
                        <a:buChar char="Ø"/>
                      </a:pPr>
                      <a:r>
                        <a:rPr lang="en-US" sz="2000" kern="1200" dirty="0">
                          <a:solidFill>
                            <a:schemeClr val="dk1"/>
                          </a:solidFill>
                          <a:effectLst/>
                          <a:latin typeface="Cambria" panose="02040503050406030204" pitchFamily="18" charset="0"/>
                          <a:ea typeface="Cambria" panose="02040503050406030204" pitchFamily="18" charset="0"/>
                          <a:cs typeface="+mn-cs"/>
                        </a:rPr>
                        <a:t>Recording of all transactions in tax returns</a:t>
                      </a:r>
                      <a:endParaRPr lang="en-IN" sz="2000" kern="1200" dirty="0">
                        <a:solidFill>
                          <a:schemeClr val="dk1"/>
                        </a:solidFill>
                        <a:effectLst/>
                        <a:latin typeface="Cambria" panose="02040503050406030204" pitchFamily="18" charset="0"/>
                        <a:ea typeface="Cambria" panose="02040503050406030204" pitchFamily="18" charset="0"/>
                        <a:cs typeface="+mn-cs"/>
                      </a:endParaRPr>
                    </a:p>
                    <a:p>
                      <a:pPr marL="342900" indent="-342900" rtl="0" eaLnBrk="1" latinLnBrk="0" hangingPunct="1">
                        <a:lnSpc>
                          <a:spcPct val="150000"/>
                        </a:lnSpc>
                        <a:buFont typeface="Wingdings" panose="05000000000000000000" pitchFamily="2" charset="2"/>
                        <a:buChar char="Ø"/>
                      </a:pPr>
                      <a:r>
                        <a:rPr lang="en-US" sz="2000" kern="1200" dirty="0">
                          <a:solidFill>
                            <a:schemeClr val="dk1"/>
                          </a:solidFill>
                          <a:effectLst/>
                          <a:latin typeface="Cambria" panose="02040503050406030204" pitchFamily="18" charset="0"/>
                          <a:ea typeface="Cambria" panose="02040503050406030204" pitchFamily="18" charset="0"/>
                          <a:cs typeface="+mn-cs"/>
                        </a:rPr>
                        <a:t>Observance of all procedures</a:t>
                      </a:r>
                      <a:endParaRPr lang="en-IN" sz="2000" kern="1200" dirty="0">
                        <a:solidFill>
                          <a:schemeClr val="dk1"/>
                        </a:solidFill>
                        <a:effectLst/>
                        <a:latin typeface="Cambria" panose="02040503050406030204" pitchFamily="18" charset="0"/>
                        <a:ea typeface="Cambria" panose="02040503050406030204" pitchFamily="18" charset="0"/>
                        <a:cs typeface="+mn-cs"/>
                      </a:endParaRPr>
                    </a:p>
                    <a:p>
                      <a:pPr marL="342900" indent="-342900" rtl="0" eaLnBrk="1" latinLnBrk="0" hangingPunct="1">
                        <a:lnSpc>
                          <a:spcPct val="150000"/>
                        </a:lnSpc>
                        <a:buFont typeface="Wingdings" panose="05000000000000000000" pitchFamily="2" charset="2"/>
                        <a:buChar char="Ø"/>
                      </a:pPr>
                      <a:r>
                        <a:rPr lang="en-US" sz="2000" kern="1200" dirty="0">
                          <a:solidFill>
                            <a:schemeClr val="dk1"/>
                          </a:solidFill>
                          <a:effectLst/>
                          <a:latin typeface="Cambria" panose="02040503050406030204" pitchFamily="18" charset="0"/>
                          <a:ea typeface="Cambria" panose="02040503050406030204" pitchFamily="18" charset="0"/>
                          <a:cs typeface="+mn-cs"/>
                        </a:rPr>
                        <a:t>Proper valuation/classification of goods – applicable rate</a:t>
                      </a:r>
                      <a:endParaRPr lang="en-IN" sz="2000" dirty="0">
                        <a:effectLst/>
                        <a:latin typeface="Cambria" panose="02040503050406030204" pitchFamily="18" charset="0"/>
                        <a:ea typeface="Cambria" panose="02040503050406030204" pitchFamily="18" charset="0"/>
                      </a:endParaRPr>
                    </a:p>
                    <a:p>
                      <a:pPr marL="342900" indent="-342900" rtl="0" eaLnBrk="1" latinLnBrk="0" hangingPunct="1">
                        <a:lnSpc>
                          <a:spcPct val="150000"/>
                        </a:lnSpc>
                        <a:buFont typeface="Wingdings" panose="05000000000000000000" pitchFamily="2" charset="2"/>
                        <a:buChar char="Ø"/>
                      </a:pPr>
                      <a:r>
                        <a:rPr lang="en-US" sz="2000" kern="1200" dirty="0">
                          <a:solidFill>
                            <a:schemeClr val="dk1"/>
                          </a:solidFill>
                          <a:effectLst/>
                          <a:latin typeface="Cambria" panose="02040503050406030204" pitchFamily="18" charset="0"/>
                          <a:ea typeface="Cambria" panose="02040503050406030204" pitchFamily="18" charset="0"/>
                          <a:cs typeface="+mn-cs"/>
                        </a:rPr>
                        <a:t>Validity of credits/ refunds</a:t>
                      </a:r>
                      <a:endParaRPr lang="en-IN" sz="2000" dirty="0">
                        <a:effectLst/>
                        <a:latin typeface="Cambria" panose="02040503050406030204" pitchFamily="18" charset="0"/>
                        <a:ea typeface="Cambria" panose="02040503050406030204" pitchFamily="18" charset="0"/>
                      </a:endParaRPr>
                    </a:p>
                    <a:p>
                      <a:pPr marL="342900" indent="-342900" rtl="0" eaLnBrk="1" latinLnBrk="0" hangingPunct="1">
                        <a:lnSpc>
                          <a:spcPct val="150000"/>
                        </a:lnSpc>
                        <a:buFont typeface="Wingdings" panose="05000000000000000000" pitchFamily="2" charset="2"/>
                        <a:buChar char="Ø"/>
                      </a:pPr>
                      <a:r>
                        <a:rPr lang="en-US" sz="2000" kern="1200" dirty="0">
                          <a:solidFill>
                            <a:schemeClr val="dk1"/>
                          </a:solidFill>
                          <a:effectLst/>
                          <a:latin typeface="Cambria" panose="02040503050406030204" pitchFamily="18" charset="0"/>
                          <a:ea typeface="Cambria" panose="02040503050406030204" pitchFamily="18" charset="0"/>
                          <a:cs typeface="+mn-cs"/>
                        </a:rPr>
                        <a:t>Checking of returns and payments</a:t>
                      </a:r>
                      <a:endParaRPr lang="en-IN" sz="2000" dirty="0">
                        <a:effectLst/>
                        <a:latin typeface="Cambria" panose="02040503050406030204" pitchFamily="18" charset="0"/>
                        <a:ea typeface="Cambria" panose="02040503050406030204" pitchFamily="18" charset="0"/>
                      </a:endParaRPr>
                    </a:p>
                    <a:p>
                      <a:pPr>
                        <a:lnSpc>
                          <a:spcPct val="150000"/>
                        </a:lnSpc>
                      </a:pPr>
                      <a:endParaRPr lang="en-IN" sz="2000" dirty="0">
                        <a:latin typeface="Cambria" panose="02040503050406030204" pitchFamily="18" charset="0"/>
                        <a:ea typeface="Cambria" panose="02040503050406030204" pitchFamily="18" charset="0"/>
                      </a:endParaRPr>
                    </a:p>
                  </a:txBody>
                  <a:tcPr/>
                </a:tc>
                <a:tc>
                  <a:txBody>
                    <a:bodyPr/>
                    <a:lstStyle/>
                    <a:p>
                      <a:pPr marL="342900" indent="-342900" rtl="0" eaLnBrk="1" latinLnBrk="0" hangingPunct="1">
                        <a:lnSpc>
                          <a:spcPct val="150000"/>
                        </a:lnSpc>
                        <a:buFont typeface="Wingdings" panose="05000000000000000000" pitchFamily="2" charset="2"/>
                        <a:buChar char="Ø"/>
                      </a:pPr>
                      <a:r>
                        <a:rPr lang="en-US" sz="2000" kern="1200" dirty="0">
                          <a:solidFill>
                            <a:schemeClr val="dk1"/>
                          </a:solidFill>
                          <a:effectLst/>
                          <a:latin typeface="Cambria" panose="02040503050406030204" pitchFamily="18" charset="0"/>
                          <a:ea typeface="Cambria" panose="02040503050406030204" pitchFamily="18" charset="0"/>
                          <a:cs typeface="+mn-cs"/>
                        </a:rPr>
                        <a:t>Confirmation that accounts are complete and all transactions are recorded correctly</a:t>
                      </a:r>
                      <a:endParaRPr lang="en-IN" sz="2000" dirty="0">
                        <a:effectLst/>
                        <a:latin typeface="Cambria" panose="02040503050406030204" pitchFamily="18" charset="0"/>
                        <a:ea typeface="Cambria" panose="02040503050406030204" pitchFamily="18" charset="0"/>
                      </a:endParaRPr>
                    </a:p>
                    <a:p>
                      <a:pPr marL="342900" indent="-342900" rtl="0" eaLnBrk="1" latinLnBrk="0" hangingPunct="1">
                        <a:lnSpc>
                          <a:spcPct val="150000"/>
                        </a:lnSpc>
                        <a:buFont typeface="Wingdings" panose="05000000000000000000" pitchFamily="2" charset="2"/>
                        <a:buChar char="Ø"/>
                      </a:pPr>
                      <a:r>
                        <a:rPr lang="en-US" sz="2000" kern="1200" dirty="0">
                          <a:solidFill>
                            <a:schemeClr val="dk1"/>
                          </a:solidFill>
                          <a:effectLst/>
                          <a:latin typeface="Cambria" panose="02040503050406030204" pitchFamily="18" charset="0"/>
                          <a:ea typeface="Cambria" panose="02040503050406030204" pitchFamily="18" charset="0"/>
                          <a:cs typeface="+mn-cs"/>
                        </a:rPr>
                        <a:t>Not aware about non-compliance</a:t>
                      </a:r>
                      <a:endParaRPr lang="en-IN" sz="2000" dirty="0">
                        <a:effectLst/>
                        <a:latin typeface="Cambria" panose="02040503050406030204" pitchFamily="18" charset="0"/>
                        <a:ea typeface="Cambria" panose="02040503050406030204" pitchFamily="18" charset="0"/>
                      </a:endParaRPr>
                    </a:p>
                    <a:p>
                      <a:pPr marL="342900" indent="-342900" rtl="0" eaLnBrk="1" latinLnBrk="0" hangingPunct="1">
                        <a:lnSpc>
                          <a:spcPct val="150000"/>
                        </a:lnSpc>
                        <a:buFont typeface="Wingdings" panose="05000000000000000000" pitchFamily="2" charset="2"/>
                        <a:buChar char="Ø"/>
                      </a:pPr>
                      <a:r>
                        <a:rPr lang="en-US" sz="2000" kern="1200" dirty="0">
                          <a:solidFill>
                            <a:schemeClr val="dk1"/>
                          </a:solidFill>
                          <a:effectLst/>
                          <a:latin typeface="Cambria" panose="02040503050406030204" pitchFamily="18" charset="0"/>
                          <a:ea typeface="Cambria" panose="02040503050406030204" pitchFamily="18" charset="0"/>
                          <a:cs typeface="+mn-cs"/>
                        </a:rPr>
                        <a:t>Preventing / rectifying errors</a:t>
                      </a:r>
                      <a:endParaRPr lang="en-IN" sz="2000" dirty="0">
                        <a:effectLst/>
                        <a:latin typeface="Cambria" panose="02040503050406030204" pitchFamily="18" charset="0"/>
                        <a:ea typeface="Cambria" panose="02040503050406030204" pitchFamily="18" charset="0"/>
                      </a:endParaRPr>
                    </a:p>
                    <a:p>
                      <a:pPr marL="342900" indent="-342900" rtl="0" eaLnBrk="1" latinLnBrk="0" hangingPunct="1">
                        <a:lnSpc>
                          <a:spcPct val="150000"/>
                        </a:lnSpc>
                        <a:buFont typeface="Wingdings" panose="05000000000000000000" pitchFamily="2" charset="2"/>
                        <a:buChar char="Ø"/>
                      </a:pPr>
                      <a:r>
                        <a:rPr lang="en-US" sz="2000" kern="1200" dirty="0">
                          <a:solidFill>
                            <a:schemeClr val="dk1"/>
                          </a:solidFill>
                          <a:effectLst/>
                          <a:latin typeface="Cambria" panose="02040503050406030204" pitchFamily="18" charset="0"/>
                          <a:ea typeface="Cambria" panose="02040503050406030204" pitchFamily="18" charset="0"/>
                          <a:cs typeface="+mn-cs"/>
                        </a:rPr>
                        <a:t>Ensure proper </a:t>
                      </a:r>
                      <a:r>
                        <a:rPr lang="en-US" sz="2000" kern="1200" dirty="0" err="1">
                          <a:solidFill>
                            <a:schemeClr val="dk1"/>
                          </a:solidFill>
                          <a:effectLst/>
                          <a:latin typeface="Cambria" panose="02040503050406030204" pitchFamily="18" charset="0"/>
                          <a:ea typeface="Cambria" panose="02040503050406030204" pitchFamily="18" charset="0"/>
                          <a:cs typeface="+mn-cs"/>
                        </a:rPr>
                        <a:t>availment</a:t>
                      </a:r>
                      <a:r>
                        <a:rPr lang="en-US" sz="2000" kern="1200" dirty="0">
                          <a:solidFill>
                            <a:schemeClr val="dk1"/>
                          </a:solidFill>
                          <a:effectLst/>
                          <a:latin typeface="Cambria" panose="02040503050406030204" pitchFamily="18" charset="0"/>
                          <a:ea typeface="Cambria" panose="02040503050406030204" pitchFamily="18" charset="0"/>
                          <a:cs typeface="+mn-cs"/>
                        </a:rPr>
                        <a:t> of credits</a:t>
                      </a:r>
                      <a:endParaRPr lang="en-IN" sz="2000" dirty="0">
                        <a:effectLst/>
                        <a:latin typeface="Cambria" panose="02040503050406030204" pitchFamily="18" charset="0"/>
                        <a:ea typeface="Cambria" panose="02040503050406030204" pitchFamily="18" charset="0"/>
                      </a:endParaRPr>
                    </a:p>
                    <a:p>
                      <a:pPr marL="342900" indent="-342900" rtl="0" eaLnBrk="1" latinLnBrk="0" hangingPunct="1">
                        <a:lnSpc>
                          <a:spcPct val="150000"/>
                        </a:lnSpc>
                        <a:buFont typeface="Wingdings" panose="05000000000000000000" pitchFamily="2" charset="2"/>
                        <a:buChar char="Ø"/>
                      </a:pPr>
                      <a:r>
                        <a:rPr lang="en-US" sz="2000" kern="1200" dirty="0">
                          <a:solidFill>
                            <a:schemeClr val="dk1"/>
                          </a:solidFill>
                          <a:effectLst/>
                          <a:latin typeface="Cambria" panose="02040503050406030204" pitchFamily="18" charset="0"/>
                          <a:ea typeface="Cambria" panose="02040503050406030204" pitchFamily="18" charset="0"/>
                          <a:cs typeface="+mn-cs"/>
                        </a:rPr>
                        <a:t>Right claim of refund</a:t>
                      </a:r>
                      <a:endParaRPr lang="en-IN" sz="2000" dirty="0">
                        <a:effectLst/>
                        <a:latin typeface="Cambria" panose="02040503050406030204" pitchFamily="18" charset="0"/>
                        <a:ea typeface="Cambria" panose="02040503050406030204" pitchFamily="18" charset="0"/>
                      </a:endParaRPr>
                    </a:p>
                    <a:p>
                      <a:pPr marL="342900" indent="-342900" rtl="0" eaLnBrk="1" latinLnBrk="0" hangingPunct="1">
                        <a:lnSpc>
                          <a:spcPct val="150000"/>
                        </a:lnSpc>
                        <a:buFont typeface="Wingdings" panose="05000000000000000000" pitchFamily="2" charset="2"/>
                        <a:buChar char="Ø"/>
                      </a:pPr>
                      <a:r>
                        <a:rPr lang="en-US" sz="2000" kern="1200" dirty="0">
                          <a:solidFill>
                            <a:schemeClr val="dk1"/>
                          </a:solidFill>
                          <a:effectLst/>
                          <a:latin typeface="Cambria" panose="02040503050406030204" pitchFamily="18" charset="0"/>
                          <a:ea typeface="Cambria" panose="02040503050406030204" pitchFamily="18" charset="0"/>
                          <a:cs typeface="+mn-cs"/>
                        </a:rPr>
                        <a:t>Plan for future – new product and/or service launch</a:t>
                      </a:r>
                      <a:endParaRPr lang="en-IN" sz="2000" dirty="0">
                        <a:effectLst/>
                        <a:latin typeface="Cambria" panose="02040503050406030204" pitchFamily="18" charset="0"/>
                        <a:ea typeface="Cambria" panose="02040503050406030204" pitchFamily="18" charset="0"/>
                      </a:endParaRPr>
                    </a:p>
                    <a:p>
                      <a:pPr>
                        <a:lnSpc>
                          <a:spcPct val="150000"/>
                        </a:lnSpc>
                      </a:pPr>
                      <a:endParaRPr lang="en-IN" sz="200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1993839649"/>
                  </a:ext>
                </a:extLst>
              </a:tr>
            </a:tbl>
          </a:graphicData>
        </a:graphic>
      </p:graphicFrame>
    </p:spTree>
    <p:extLst>
      <p:ext uri="{BB962C8B-B14F-4D97-AF65-F5344CB8AC3E}">
        <p14:creationId xmlns:p14="http://schemas.microsoft.com/office/powerpoint/2010/main" val="105621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r>
              <a:rPr lang="en-IN" sz="3200" dirty="0"/>
              <a:t>How to prevent investigation</a:t>
            </a:r>
          </a:p>
        </p:txBody>
      </p:sp>
      <p:sp>
        <p:nvSpPr>
          <p:cNvPr id="15" name="Text Placeholder 14">
            <a:extLst>
              <a:ext uri="{FF2B5EF4-FFF2-40B4-BE49-F238E27FC236}">
                <a16:creationId xmlns:a16="http://schemas.microsoft.com/office/drawing/2014/main" id="{A52C90AE-DF7E-455B-921F-B2155463F159}"/>
              </a:ext>
            </a:extLst>
          </p:cNvPr>
          <p:cNvSpPr>
            <a:spLocks noGrp="1"/>
          </p:cNvSpPr>
          <p:nvPr>
            <p:ph type="body" sz="quarter" idx="15"/>
          </p:nvPr>
        </p:nvSpPr>
        <p:spPr/>
        <p:txBody>
          <a:bodyPr>
            <a:noAutofit/>
          </a:bodyPr>
          <a:lstStyle/>
          <a:p>
            <a:pPr algn="just">
              <a:lnSpc>
                <a:spcPct val="150000"/>
              </a:lnSpc>
            </a:pPr>
            <a:endParaRPr lang="en-US" sz="2500" dirty="0"/>
          </a:p>
          <a:p>
            <a:pPr algn="just">
              <a:lnSpc>
                <a:spcPct val="150000"/>
              </a:lnSpc>
            </a:pPr>
            <a:endParaRPr lang="en-US" sz="2500" dirty="0"/>
          </a:p>
        </p:txBody>
      </p:sp>
      <p:sp>
        <p:nvSpPr>
          <p:cNvPr id="4" name="Slide Number Placeholder 3"/>
          <p:cNvSpPr>
            <a:spLocks noGrp="1"/>
          </p:cNvSpPr>
          <p:nvPr>
            <p:ph type="sldNum" sz="quarter" idx="4"/>
          </p:nvPr>
        </p:nvSpPr>
        <p:spPr/>
        <p:txBody>
          <a:bodyPr/>
          <a:lstStyle/>
          <a:p>
            <a:fld id="{C37E4FB1-AD43-40BE-A2D5-51E31E25039B}" type="slidenum">
              <a:rPr lang="en-IN" smtClean="0">
                <a:latin typeface="Cambria" panose="02040503050406030204" pitchFamily="18" charset="0"/>
                <a:ea typeface="Cambria" panose="02040503050406030204" pitchFamily="18" charset="0"/>
              </a:rPr>
              <a:pPr/>
              <a:t>9</a:t>
            </a:fld>
            <a:endParaRPr lang="en-IN">
              <a:latin typeface="Cambria" panose="02040503050406030204" pitchFamily="18" charset="0"/>
              <a:ea typeface="Cambria" panose="02040503050406030204" pitchFamily="18" charset="0"/>
            </a:endParaRPr>
          </a:p>
        </p:txBody>
      </p:sp>
      <p:sp>
        <p:nvSpPr>
          <p:cNvPr id="5" name="Text Placeholder 14">
            <a:extLst>
              <a:ext uri="{FF2B5EF4-FFF2-40B4-BE49-F238E27FC236}">
                <a16:creationId xmlns:a16="http://schemas.microsoft.com/office/drawing/2014/main" id="{2B5D9445-0AAB-4510-ABCB-279E2189AE12}"/>
              </a:ext>
            </a:extLst>
          </p:cNvPr>
          <p:cNvSpPr txBox="1">
            <a:spLocks/>
          </p:cNvSpPr>
          <p:nvPr/>
        </p:nvSpPr>
        <p:spPr>
          <a:xfrm>
            <a:off x="214645" y="971734"/>
            <a:ext cx="11650331" cy="5749741"/>
          </a:xfrm>
          <a:prstGeom prst="rect">
            <a:avLst/>
          </a:prstGeom>
        </p:spPr>
        <p:txBody>
          <a:bodyPr vert="horz" lIns="91440" tIns="45720" rIns="91440" bIns="45720" numCol="1"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70000"/>
              </a:lnSpc>
              <a:buFont typeface="Wingdings" panose="05000000000000000000" pitchFamily="2" charset="2"/>
              <a:buChar char="ü"/>
            </a:pPr>
            <a:r>
              <a:rPr lang="en-US" dirty="0"/>
              <a:t>Thorough knowledge of law – Law </a:t>
            </a:r>
            <a:r>
              <a:rPr lang="en-US" dirty="0" err="1"/>
              <a:t>favours</a:t>
            </a:r>
            <a:r>
              <a:rPr lang="en-US" dirty="0"/>
              <a:t> the one who is vigilant</a:t>
            </a:r>
          </a:p>
          <a:p>
            <a:pPr algn="just">
              <a:lnSpc>
                <a:spcPct val="170000"/>
              </a:lnSpc>
              <a:buFont typeface="Wingdings" panose="05000000000000000000" pitchFamily="2" charset="2"/>
              <a:buChar char="ü"/>
            </a:pPr>
            <a:r>
              <a:rPr lang="en-US" dirty="0"/>
              <a:t>Sincere efforts to be legally compliant </a:t>
            </a:r>
          </a:p>
          <a:p>
            <a:pPr>
              <a:lnSpc>
                <a:spcPct val="170000"/>
              </a:lnSpc>
              <a:buFont typeface="Wingdings" panose="05000000000000000000" pitchFamily="2" charset="2"/>
              <a:buChar char="ü"/>
            </a:pPr>
            <a:r>
              <a:rPr lang="en-US" dirty="0"/>
              <a:t>Strong internal control and checks</a:t>
            </a:r>
          </a:p>
          <a:p>
            <a:pPr algn="just">
              <a:lnSpc>
                <a:spcPct val="170000"/>
              </a:lnSpc>
              <a:buFont typeface="Wingdings" panose="05000000000000000000" pitchFamily="2" charset="2"/>
              <a:buChar char="ü"/>
            </a:pPr>
            <a:r>
              <a:rPr lang="en-US" dirty="0"/>
              <a:t>Strong and effective internal audit</a:t>
            </a:r>
          </a:p>
          <a:p>
            <a:pPr algn="just">
              <a:lnSpc>
                <a:spcPct val="170000"/>
              </a:lnSpc>
              <a:buFont typeface="Wingdings" panose="05000000000000000000" pitchFamily="2" charset="2"/>
              <a:buChar char="ü"/>
            </a:pPr>
            <a:r>
              <a:rPr lang="en-US" dirty="0"/>
              <a:t>Professional audit on GST/Customs issues </a:t>
            </a:r>
          </a:p>
          <a:p>
            <a:pPr algn="just">
              <a:lnSpc>
                <a:spcPct val="170000"/>
              </a:lnSpc>
              <a:buFont typeface="Wingdings" panose="05000000000000000000" pitchFamily="2" charset="2"/>
              <a:buChar char="ü"/>
            </a:pPr>
            <a:r>
              <a:rPr lang="en-US" dirty="0"/>
              <a:t>Regular consultation with professional advice on correct application and interpretation of legal provisions</a:t>
            </a:r>
          </a:p>
          <a:p>
            <a:pPr algn="just">
              <a:lnSpc>
                <a:spcPct val="170000"/>
              </a:lnSpc>
              <a:buFont typeface="Wingdings" panose="05000000000000000000" pitchFamily="2" charset="2"/>
              <a:buChar char="ü"/>
            </a:pPr>
            <a:r>
              <a:rPr lang="en-US" dirty="0" err="1"/>
              <a:t>Utilisation</a:t>
            </a:r>
            <a:r>
              <a:rPr lang="en-US" dirty="0"/>
              <a:t> of various fora to resolve grievances and get them rectified</a:t>
            </a:r>
            <a:endParaRPr lang="en-IN" dirty="0"/>
          </a:p>
          <a:p>
            <a:pPr marL="0" indent="0" algn="just">
              <a:lnSpc>
                <a:spcPct val="100000"/>
              </a:lnSpc>
              <a:buFont typeface="Arial" panose="020B0604020202020204" pitchFamily="34" charset="0"/>
              <a:buNone/>
            </a:pPr>
            <a:endParaRPr lang="en-IN" sz="1600" dirty="0"/>
          </a:p>
        </p:txBody>
      </p:sp>
    </p:spTree>
    <p:extLst>
      <p:ext uri="{BB962C8B-B14F-4D97-AF65-F5344CB8AC3E}">
        <p14:creationId xmlns:p14="http://schemas.microsoft.com/office/powerpoint/2010/main" val="917156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1070</TotalTime>
  <Words>7864</Words>
  <Application>Microsoft Macintosh PowerPoint</Application>
  <PresentationFormat>Widescreen</PresentationFormat>
  <Paragraphs>676</Paragraphs>
  <Slides>59</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59</vt:i4>
      </vt:variant>
    </vt:vector>
  </HeadingPairs>
  <TitlesOfParts>
    <vt:vector size="71" baseType="lpstr">
      <vt:lpstr>Algerian</vt:lpstr>
      <vt:lpstr>Arial</vt:lpstr>
      <vt:lpstr>Book Antiqua</vt:lpstr>
      <vt:lpstr>Calibri</vt:lpstr>
      <vt:lpstr>Calibri Light</vt:lpstr>
      <vt:lpstr>Cambria</vt:lpstr>
      <vt:lpstr>Gill Sans MT</vt:lpstr>
      <vt:lpstr>Google Sans</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Hiregange blr</dc:creator>
  <cp:lastModifiedBy>HNA LLP</cp:lastModifiedBy>
  <cp:revision>326</cp:revision>
  <cp:lastPrinted>2025-12-17T07:42:01Z</cp:lastPrinted>
  <dcterms:created xsi:type="dcterms:W3CDTF">2020-02-05T16:38:36Z</dcterms:created>
  <dcterms:modified xsi:type="dcterms:W3CDTF">2025-12-20T07:09:49Z</dcterms:modified>
</cp:coreProperties>
</file>