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0" r:id="rId4"/>
    <p:sldId id="267" r:id="rId5"/>
    <p:sldId id="268" r:id="rId6"/>
    <p:sldId id="269" r:id="rId7"/>
    <p:sldId id="270" r:id="rId8"/>
    <p:sldId id="271" r:id="rId9"/>
    <p:sldId id="258" r:id="rId10"/>
    <p:sldId id="259" r:id="rId11"/>
    <p:sldId id="260" r:id="rId12"/>
    <p:sldId id="261" r:id="rId13"/>
    <p:sldId id="282" r:id="rId14"/>
    <p:sldId id="283" r:id="rId15"/>
    <p:sldId id="262" r:id="rId16"/>
    <p:sldId id="281" r:id="rId17"/>
    <p:sldId id="272" r:id="rId18"/>
    <p:sldId id="274" r:id="rId19"/>
    <p:sldId id="275" r:id="rId20"/>
    <p:sldId id="273" r:id="rId21"/>
    <p:sldId id="277" r:id="rId22"/>
    <p:sldId id="276" r:id="rId23"/>
    <p:sldId id="278" r:id="rId24"/>
    <p:sldId id="279" r:id="rId25"/>
    <p:sldId id="296" r:id="rId26"/>
    <p:sldId id="297" r:id="rId27"/>
    <p:sldId id="298" r:id="rId28"/>
    <p:sldId id="292" r:id="rId29"/>
    <p:sldId id="293" r:id="rId30"/>
    <p:sldId id="294" r:id="rId31"/>
    <p:sldId id="295" r:id="rId32"/>
    <p:sldId id="263" r:id="rId33"/>
    <p:sldId id="264" r:id="rId34"/>
    <p:sldId id="265" r:id="rId35"/>
    <p:sldId id="285" r:id="rId36"/>
    <p:sldId id="286" r:id="rId37"/>
    <p:sldId id="287" r:id="rId38"/>
    <p:sldId id="288" r:id="rId39"/>
    <p:sldId id="289" r:id="rId40"/>
    <p:sldId id="290" r:id="rId41"/>
    <p:sldId id="291" r:id="rId42"/>
    <p:sldId id="266" r:id="rId43"/>
    <p:sldId id="284"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61" d="100"/>
          <a:sy n="61" d="100"/>
        </p:scale>
        <p:origin x="-102" y="-1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11/24/2025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307B85-9CDF-F2C7-4370-E43753F2C15D}"/>
              </a:ext>
            </a:extLst>
          </p:cNvPr>
          <p:cNvSpPr>
            <a:spLocks noGrp="1"/>
          </p:cNvSpPr>
          <p:nvPr>
            <p:ph type="ctrTitle"/>
          </p:nvPr>
        </p:nvSpPr>
        <p:spPr>
          <a:xfrm>
            <a:off x="4157271" y="3118510"/>
            <a:ext cx="7197726" cy="2421464"/>
          </a:xfrm>
        </p:spPr>
        <p:txBody>
          <a:bodyPr>
            <a:noAutofit/>
          </a:bodyPr>
          <a:lstStyle/>
          <a:p>
            <a:pPr algn="l"/>
            <a:r>
              <a:rPr lang="en-US" sz="3600" b="1" dirty="0"/>
              <a:t>GST Returns: Journey, Formats &amp; Compliance Landscape</a:t>
            </a:r>
            <a:br>
              <a:rPr lang="en-US" sz="3600" b="1" dirty="0"/>
            </a:br>
            <a:r>
              <a:rPr lang="en-US" sz="3600" b="1" dirty="0"/>
              <a:t/>
            </a:r>
            <a:br>
              <a:rPr lang="en-US" sz="3600" b="1" dirty="0"/>
            </a:br>
            <a:r>
              <a:rPr lang="en-US" sz="3600" b="1" dirty="0"/>
              <a:t>From Inception to Present</a:t>
            </a:r>
            <a:endParaRPr lang="en-IN" sz="3600" dirty="0"/>
          </a:p>
        </p:txBody>
      </p:sp>
      <p:sp>
        <p:nvSpPr>
          <p:cNvPr id="3" name="Subtitle 2">
            <a:extLst>
              <a:ext uri="{FF2B5EF4-FFF2-40B4-BE49-F238E27FC236}">
                <a16:creationId xmlns:a16="http://schemas.microsoft.com/office/drawing/2014/main" xmlns="" id="{4331C421-425E-6312-F1C3-0E9FECC5F9F8}"/>
              </a:ext>
            </a:extLst>
          </p:cNvPr>
          <p:cNvSpPr>
            <a:spLocks noGrp="1"/>
          </p:cNvSpPr>
          <p:nvPr>
            <p:ph type="subTitle" idx="1"/>
          </p:nvPr>
        </p:nvSpPr>
        <p:spPr>
          <a:xfrm>
            <a:off x="4157269" y="5734845"/>
            <a:ext cx="7197726" cy="1123155"/>
          </a:xfrm>
        </p:spPr>
        <p:txBody>
          <a:bodyPr/>
          <a:lstStyle/>
          <a:p>
            <a:pPr algn="l"/>
            <a:r>
              <a:rPr lang="en-US" b="1" i="1" dirty="0"/>
              <a:t>Presented by</a:t>
            </a:r>
            <a:r>
              <a:rPr lang="en-US" b="1" dirty="0"/>
              <a:t>:</a:t>
            </a:r>
          </a:p>
          <a:p>
            <a:pPr algn="l"/>
            <a:r>
              <a:rPr lang="en-US" b="1" dirty="0"/>
              <a:t>CA LOKESH KUMAR DEWANGAN</a:t>
            </a:r>
            <a:endParaRPr lang="en-IN" dirty="0"/>
          </a:p>
        </p:txBody>
      </p:sp>
    </p:spTree>
    <p:extLst>
      <p:ext uri="{BB962C8B-B14F-4D97-AF65-F5344CB8AC3E}">
        <p14:creationId xmlns:p14="http://schemas.microsoft.com/office/powerpoint/2010/main" val="946864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91794B-F67C-D6FD-CF28-F28CA075D293}"/>
              </a:ext>
            </a:extLst>
          </p:cNvPr>
          <p:cNvSpPr>
            <a:spLocks noGrp="1"/>
          </p:cNvSpPr>
          <p:nvPr>
            <p:ph type="title"/>
          </p:nvPr>
        </p:nvSpPr>
        <p:spPr/>
        <p:txBody>
          <a:bodyPr/>
          <a:lstStyle/>
          <a:p>
            <a:r>
              <a:rPr lang="en-IN" b="1" dirty="0"/>
              <a:t>Timeline of Key Changes</a:t>
            </a:r>
          </a:p>
        </p:txBody>
      </p:sp>
      <p:graphicFrame>
        <p:nvGraphicFramePr>
          <p:cNvPr id="6" name="Content Placeholder 5">
            <a:extLst>
              <a:ext uri="{FF2B5EF4-FFF2-40B4-BE49-F238E27FC236}">
                <a16:creationId xmlns:a16="http://schemas.microsoft.com/office/drawing/2014/main" xmlns="" id="{26D336D6-0D9C-D07A-7BD3-6DDFE9457A52}"/>
              </a:ext>
            </a:extLst>
          </p:cNvPr>
          <p:cNvGraphicFramePr>
            <a:graphicFrameLocks noGrp="1"/>
          </p:cNvGraphicFramePr>
          <p:nvPr>
            <p:ph idx="1"/>
            <p:extLst>
              <p:ext uri="{D42A27DB-BD31-4B8C-83A1-F6EECF244321}">
                <p14:modId xmlns:p14="http://schemas.microsoft.com/office/powerpoint/2010/main" val="663784253"/>
              </p:ext>
            </p:extLst>
          </p:nvPr>
        </p:nvGraphicFramePr>
        <p:xfrm>
          <a:off x="685800" y="2141538"/>
          <a:ext cx="10131424" cy="3200400"/>
        </p:xfrm>
        <a:graphic>
          <a:graphicData uri="http://schemas.openxmlformats.org/drawingml/2006/table">
            <a:tbl>
              <a:tblPr firstRow="1" bandRow="1">
                <a:tableStyleId>{5C22544A-7EE6-4342-B048-85BDC9FD1C3A}</a:tableStyleId>
              </a:tblPr>
              <a:tblGrid>
                <a:gridCol w="1712626">
                  <a:extLst>
                    <a:ext uri="{9D8B030D-6E8A-4147-A177-3AD203B41FA5}">
                      <a16:colId xmlns:a16="http://schemas.microsoft.com/office/drawing/2014/main" xmlns="" val="3480512110"/>
                    </a:ext>
                  </a:extLst>
                </a:gridCol>
                <a:gridCol w="8418798">
                  <a:extLst>
                    <a:ext uri="{9D8B030D-6E8A-4147-A177-3AD203B41FA5}">
                      <a16:colId xmlns:a16="http://schemas.microsoft.com/office/drawing/2014/main" xmlns="" val="1887165472"/>
                    </a:ext>
                  </a:extLst>
                </a:gridCol>
              </a:tblGrid>
              <a:tr h="370840">
                <a:tc>
                  <a:txBody>
                    <a:bodyPr/>
                    <a:lstStyle/>
                    <a:p>
                      <a:pPr algn="ctr"/>
                      <a:r>
                        <a:rPr lang="en-US" sz="2400" dirty="0"/>
                        <a:t>Year</a:t>
                      </a:r>
                      <a:endParaRPr lang="en-IN" sz="2400" dirty="0"/>
                    </a:p>
                  </a:txBody>
                  <a:tcPr/>
                </a:tc>
                <a:tc>
                  <a:txBody>
                    <a:bodyPr/>
                    <a:lstStyle/>
                    <a:p>
                      <a:pPr algn="ctr"/>
                      <a:r>
                        <a:rPr lang="en-US" sz="2400" dirty="0"/>
                        <a:t>Milestone</a:t>
                      </a:r>
                      <a:endParaRPr lang="en-IN" sz="2400" dirty="0"/>
                    </a:p>
                  </a:txBody>
                  <a:tcPr/>
                </a:tc>
                <a:extLst>
                  <a:ext uri="{0D108BD9-81ED-4DB2-BD59-A6C34878D82A}">
                    <a16:rowId xmlns:a16="http://schemas.microsoft.com/office/drawing/2014/main" xmlns="" val="692861379"/>
                  </a:ext>
                </a:extLst>
              </a:tr>
              <a:tr h="370840">
                <a:tc>
                  <a:txBody>
                    <a:bodyPr/>
                    <a:lstStyle/>
                    <a:p>
                      <a:r>
                        <a:rPr lang="en-US" sz="2400" dirty="0"/>
                        <a:t>2017</a:t>
                      </a:r>
                      <a:endParaRPr lang="en-IN" sz="2400" dirty="0"/>
                    </a:p>
                  </a:txBody>
                  <a:tcPr/>
                </a:tc>
                <a:tc>
                  <a:txBody>
                    <a:bodyPr/>
                    <a:lstStyle/>
                    <a:p>
                      <a:r>
                        <a:rPr lang="en-IN" sz="2400" dirty="0"/>
                        <a:t>GSTR-1, 2, 3 introduced</a:t>
                      </a:r>
                    </a:p>
                  </a:txBody>
                  <a:tcPr/>
                </a:tc>
                <a:extLst>
                  <a:ext uri="{0D108BD9-81ED-4DB2-BD59-A6C34878D82A}">
                    <a16:rowId xmlns:a16="http://schemas.microsoft.com/office/drawing/2014/main" xmlns="" val="3131898237"/>
                  </a:ext>
                </a:extLst>
              </a:tr>
              <a:tr h="370840">
                <a:tc>
                  <a:txBody>
                    <a:bodyPr/>
                    <a:lstStyle/>
                    <a:p>
                      <a:r>
                        <a:rPr lang="en-US" sz="2400" dirty="0"/>
                        <a:t>2018</a:t>
                      </a:r>
                      <a:endParaRPr lang="en-IN" sz="2400" dirty="0"/>
                    </a:p>
                  </a:txBody>
                  <a:tcPr/>
                </a:tc>
                <a:tc>
                  <a:txBody>
                    <a:bodyPr/>
                    <a:lstStyle/>
                    <a:p>
                      <a:r>
                        <a:rPr lang="en-IN" sz="2400" dirty="0"/>
                        <a:t>GSTR-3B made mandatory</a:t>
                      </a:r>
                    </a:p>
                  </a:txBody>
                  <a:tcPr/>
                </a:tc>
                <a:extLst>
                  <a:ext uri="{0D108BD9-81ED-4DB2-BD59-A6C34878D82A}">
                    <a16:rowId xmlns:a16="http://schemas.microsoft.com/office/drawing/2014/main" xmlns="" val="2331315501"/>
                  </a:ext>
                </a:extLst>
              </a:tr>
              <a:tr h="370840">
                <a:tc>
                  <a:txBody>
                    <a:bodyPr/>
                    <a:lstStyle/>
                    <a:p>
                      <a:r>
                        <a:rPr lang="en-US" sz="2400" dirty="0"/>
                        <a:t>2019</a:t>
                      </a:r>
                      <a:endParaRPr lang="en-IN" sz="2400" dirty="0"/>
                    </a:p>
                  </a:txBody>
                  <a:tcPr/>
                </a:tc>
                <a:tc>
                  <a:txBody>
                    <a:bodyPr/>
                    <a:lstStyle/>
                    <a:p>
                      <a:r>
                        <a:rPr lang="en-IN" sz="2400" dirty="0"/>
                        <a:t>GSTR-9C introduced</a:t>
                      </a:r>
                    </a:p>
                  </a:txBody>
                  <a:tcPr/>
                </a:tc>
                <a:extLst>
                  <a:ext uri="{0D108BD9-81ED-4DB2-BD59-A6C34878D82A}">
                    <a16:rowId xmlns:a16="http://schemas.microsoft.com/office/drawing/2014/main" xmlns="" val="2484462352"/>
                  </a:ext>
                </a:extLst>
              </a:tr>
              <a:tr h="370840">
                <a:tc>
                  <a:txBody>
                    <a:bodyPr/>
                    <a:lstStyle/>
                    <a:p>
                      <a:r>
                        <a:rPr lang="en-US" sz="2400" dirty="0"/>
                        <a:t>2020</a:t>
                      </a:r>
                      <a:endParaRPr lang="en-IN" sz="2400" dirty="0"/>
                    </a:p>
                  </a:txBody>
                  <a:tcPr/>
                </a:tc>
                <a:tc>
                  <a:txBody>
                    <a:bodyPr/>
                    <a:lstStyle/>
                    <a:p>
                      <a:r>
                        <a:rPr lang="en-IN" sz="2400" dirty="0"/>
                        <a:t>QRMP scheme launched</a:t>
                      </a:r>
                    </a:p>
                  </a:txBody>
                  <a:tcPr/>
                </a:tc>
                <a:extLst>
                  <a:ext uri="{0D108BD9-81ED-4DB2-BD59-A6C34878D82A}">
                    <a16:rowId xmlns:a16="http://schemas.microsoft.com/office/drawing/2014/main" xmlns="" val="1481910933"/>
                  </a:ext>
                </a:extLst>
              </a:tr>
              <a:tr h="370840">
                <a:tc>
                  <a:txBody>
                    <a:bodyPr/>
                    <a:lstStyle/>
                    <a:p>
                      <a:r>
                        <a:rPr lang="en-US" sz="2400" dirty="0"/>
                        <a:t>2021</a:t>
                      </a:r>
                      <a:endParaRPr lang="en-IN" sz="2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2400" dirty="0"/>
                        <a:t>Self-certification for GSTR-9C</a:t>
                      </a:r>
                    </a:p>
                  </a:txBody>
                  <a:tcPr/>
                </a:tc>
                <a:extLst>
                  <a:ext uri="{0D108BD9-81ED-4DB2-BD59-A6C34878D82A}">
                    <a16:rowId xmlns:a16="http://schemas.microsoft.com/office/drawing/2014/main" xmlns="" val="2329007018"/>
                  </a:ext>
                </a:extLst>
              </a:tr>
              <a:tr h="370840">
                <a:tc>
                  <a:txBody>
                    <a:bodyPr/>
                    <a:lstStyle/>
                    <a:p>
                      <a:r>
                        <a:rPr lang="en-US" sz="2400" dirty="0"/>
                        <a:t>2023-25</a:t>
                      </a:r>
                      <a:endParaRPr lang="en-IN" sz="2400" dirty="0"/>
                    </a:p>
                  </a:txBody>
                  <a:tcPr/>
                </a:tc>
                <a:tc>
                  <a:txBody>
                    <a:bodyPr/>
                    <a:lstStyle/>
                    <a:p>
                      <a:r>
                        <a:rPr lang="en-IN" sz="2400" dirty="0"/>
                        <a:t>Auto-populated GSTR-3B, GSTR-2B enhancements</a:t>
                      </a:r>
                    </a:p>
                  </a:txBody>
                  <a:tcPr/>
                </a:tc>
                <a:extLst>
                  <a:ext uri="{0D108BD9-81ED-4DB2-BD59-A6C34878D82A}">
                    <a16:rowId xmlns:a16="http://schemas.microsoft.com/office/drawing/2014/main" xmlns="" val="88256698"/>
                  </a:ext>
                </a:extLst>
              </a:tr>
            </a:tbl>
          </a:graphicData>
        </a:graphic>
      </p:graphicFrame>
    </p:spTree>
    <p:extLst>
      <p:ext uri="{BB962C8B-B14F-4D97-AF65-F5344CB8AC3E}">
        <p14:creationId xmlns:p14="http://schemas.microsoft.com/office/powerpoint/2010/main" val="10849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02DE63-506F-4468-D97F-D39DA943B6AF}"/>
              </a:ext>
            </a:extLst>
          </p:cNvPr>
          <p:cNvSpPr>
            <a:spLocks noGrp="1"/>
          </p:cNvSpPr>
          <p:nvPr>
            <p:ph type="title"/>
          </p:nvPr>
        </p:nvSpPr>
        <p:spPr/>
        <p:txBody>
          <a:bodyPr/>
          <a:lstStyle/>
          <a:p>
            <a:r>
              <a:rPr lang="en-US" b="1" dirty="0"/>
              <a:t>Active Returns – Purpose &amp; Due Dates</a:t>
            </a:r>
            <a:endParaRPr lang="en-IN" b="1" dirty="0"/>
          </a:p>
        </p:txBody>
      </p:sp>
      <p:graphicFrame>
        <p:nvGraphicFramePr>
          <p:cNvPr id="6" name="Content Placeholder 5">
            <a:extLst>
              <a:ext uri="{FF2B5EF4-FFF2-40B4-BE49-F238E27FC236}">
                <a16:creationId xmlns:a16="http://schemas.microsoft.com/office/drawing/2014/main" xmlns="" id="{0364DFC5-8158-6528-DB07-221BD0DC4235}"/>
              </a:ext>
            </a:extLst>
          </p:cNvPr>
          <p:cNvGraphicFramePr>
            <a:graphicFrameLocks noGrp="1"/>
          </p:cNvGraphicFramePr>
          <p:nvPr>
            <p:ph idx="1"/>
            <p:extLst>
              <p:ext uri="{D42A27DB-BD31-4B8C-83A1-F6EECF244321}">
                <p14:modId xmlns:p14="http://schemas.microsoft.com/office/powerpoint/2010/main" val="87430196"/>
              </p:ext>
            </p:extLst>
          </p:nvPr>
        </p:nvGraphicFramePr>
        <p:xfrm>
          <a:off x="685800" y="2141538"/>
          <a:ext cx="10131424" cy="3840480"/>
        </p:xfrm>
        <a:graphic>
          <a:graphicData uri="http://schemas.openxmlformats.org/drawingml/2006/table">
            <a:tbl>
              <a:tblPr firstRow="1" bandRow="1">
                <a:tableStyleId>{5C22544A-7EE6-4342-B048-85BDC9FD1C3A}</a:tableStyleId>
              </a:tblPr>
              <a:tblGrid>
                <a:gridCol w="1667656">
                  <a:extLst>
                    <a:ext uri="{9D8B030D-6E8A-4147-A177-3AD203B41FA5}">
                      <a16:colId xmlns:a16="http://schemas.microsoft.com/office/drawing/2014/main" xmlns="" val="2691023079"/>
                    </a:ext>
                  </a:extLst>
                </a:gridCol>
                <a:gridCol w="3398056">
                  <a:extLst>
                    <a:ext uri="{9D8B030D-6E8A-4147-A177-3AD203B41FA5}">
                      <a16:colId xmlns:a16="http://schemas.microsoft.com/office/drawing/2014/main" xmlns="" val="2952473305"/>
                    </a:ext>
                  </a:extLst>
                </a:gridCol>
                <a:gridCol w="2532856">
                  <a:extLst>
                    <a:ext uri="{9D8B030D-6E8A-4147-A177-3AD203B41FA5}">
                      <a16:colId xmlns:a16="http://schemas.microsoft.com/office/drawing/2014/main" xmlns="" val="420434418"/>
                    </a:ext>
                  </a:extLst>
                </a:gridCol>
                <a:gridCol w="2532856">
                  <a:extLst>
                    <a:ext uri="{9D8B030D-6E8A-4147-A177-3AD203B41FA5}">
                      <a16:colId xmlns:a16="http://schemas.microsoft.com/office/drawing/2014/main" xmlns="" val="3616715370"/>
                    </a:ext>
                  </a:extLst>
                </a:gridCol>
              </a:tblGrid>
              <a:tr h="370840">
                <a:tc>
                  <a:txBody>
                    <a:bodyPr/>
                    <a:lstStyle/>
                    <a:p>
                      <a:r>
                        <a:rPr lang="en-US" sz="2400" dirty="0"/>
                        <a:t>Return</a:t>
                      </a:r>
                      <a:endParaRPr lang="en-IN" sz="2400" dirty="0"/>
                    </a:p>
                  </a:txBody>
                  <a:tcPr/>
                </a:tc>
                <a:tc>
                  <a:txBody>
                    <a:bodyPr/>
                    <a:lstStyle/>
                    <a:p>
                      <a:r>
                        <a:rPr lang="en-US" sz="2400" dirty="0"/>
                        <a:t>Purpose</a:t>
                      </a:r>
                      <a:endParaRPr lang="en-IN" sz="2400" dirty="0"/>
                    </a:p>
                  </a:txBody>
                  <a:tcPr/>
                </a:tc>
                <a:tc>
                  <a:txBody>
                    <a:bodyPr/>
                    <a:lstStyle/>
                    <a:p>
                      <a:r>
                        <a:rPr lang="en-US" sz="2400" dirty="0"/>
                        <a:t>Frequency</a:t>
                      </a:r>
                      <a:endParaRPr lang="en-IN" sz="2400" dirty="0"/>
                    </a:p>
                  </a:txBody>
                  <a:tcPr/>
                </a:tc>
                <a:tc>
                  <a:txBody>
                    <a:bodyPr/>
                    <a:lstStyle/>
                    <a:p>
                      <a:r>
                        <a:rPr lang="en-US" sz="2400" dirty="0"/>
                        <a:t>Due Date</a:t>
                      </a:r>
                      <a:endParaRPr lang="en-IN" sz="2400" dirty="0"/>
                    </a:p>
                  </a:txBody>
                  <a:tcPr/>
                </a:tc>
                <a:extLst>
                  <a:ext uri="{0D108BD9-81ED-4DB2-BD59-A6C34878D82A}">
                    <a16:rowId xmlns:a16="http://schemas.microsoft.com/office/drawing/2014/main" xmlns="" val="548991307"/>
                  </a:ext>
                </a:extLst>
              </a:tr>
              <a:tr h="370840">
                <a:tc>
                  <a:txBody>
                    <a:bodyPr/>
                    <a:lstStyle/>
                    <a:p>
                      <a:r>
                        <a:rPr lang="en-US" sz="2400" dirty="0"/>
                        <a:t>GSTR-1</a:t>
                      </a:r>
                      <a:endParaRPr lang="en-IN" sz="2400" dirty="0"/>
                    </a:p>
                  </a:txBody>
                  <a:tcPr/>
                </a:tc>
                <a:tc>
                  <a:txBody>
                    <a:bodyPr/>
                    <a:lstStyle/>
                    <a:p>
                      <a:r>
                        <a:rPr lang="en-IN" sz="2400" dirty="0"/>
                        <a:t>Outward supplies</a:t>
                      </a:r>
                    </a:p>
                  </a:txBody>
                  <a:tcPr/>
                </a:tc>
                <a:tc>
                  <a:txBody>
                    <a:bodyPr/>
                    <a:lstStyle/>
                    <a:p>
                      <a:r>
                        <a:rPr lang="en-US" sz="2400" dirty="0"/>
                        <a:t>Monthly/Quarterly</a:t>
                      </a:r>
                      <a:endParaRPr lang="en-IN" sz="2400" dirty="0"/>
                    </a:p>
                  </a:txBody>
                  <a:tcPr/>
                </a:tc>
                <a:tc>
                  <a:txBody>
                    <a:bodyPr/>
                    <a:lstStyle/>
                    <a:p>
                      <a:r>
                        <a:rPr lang="en-US" sz="2400" dirty="0"/>
                        <a:t>11</a:t>
                      </a:r>
                      <a:r>
                        <a:rPr lang="en-US" sz="2400" baseline="30000" dirty="0"/>
                        <a:t>th</a:t>
                      </a:r>
                      <a:r>
                        <a:rPr lang="en-US" sz="2400" dirty="0"/>
                        <a:t>/13</a:t>
                      </a:r>
                      <a:r>
                        <a:rPr lang="en-US" sz="2400" baseline="30000" dirty="0"/>
                        <a:t>th</a:t>
                      </a:r>
                      <a:endParaRPr lang="en-IN" sz="2400" dirty="0"/>
                    </a:p>
                  </a:txBody>
                  <a:tcPr/>
                </a:tc>
                <a:extLst>
                  <a:ext uri="{0D108BD9-81ED-4DB2-BD59-A6C34878D82A}">
                    <a16:rowId xmlns:a16="http://schemas.microsoft.com/office/drawing/2014/main" xmlns="" val="1938697738"/>
                  </a:ext>
                </a:extLst>
              </a:tr>
              <a:tr h="370840">
                <a:tc>
                  <a:txBody>
                    <a:bodyPr/>
                    <a:lstStyle/>
                    <a:p>
                      <a:r>
                        <a:rPr lang="en-US" sz="2400" dirty="0"/>
                        <a:t>GSTR-3B</a:t>
                      </a:r>
                      <a:endParaRPr lang="en-IN" sz="2400" dirty="0"/>
                    </a:p>
                  </a:txBody>
                  <a:tcPr/>
                </a:tc>
                <a:tc>
                  <a:txBody>
                    <a:bodyPr/>
                    <a:lstStyle/>
                    <a:p>
                      <a:r>
                        <a:rPr lang="en-IN" sz="2400" dirty="0"/>
                        <a:t>Summary return</a:t>
                      </a:r>
                    </a:p>
                  </a:txBody>
                  <a:tcPr/>
                </a:tc>
                <a:tc>
                  <a:txBody>
                    <a:bodyPr/>
                    <a:lstStyle/>
                    <a:p>
                      <a:r>
                        <a:rPr lang="en-US" sz="2400" dirty="0"/>
                        <a:t>Monthly/Quarterly</a:t>
                      </a:r>
                      <a:endParaRPr lang="en-IN" sz="2400" dirty="0"/>
                    </a:p>
                  </a:txBody>
                  <a:tcPr/>
                </a:tc>
                <a:tc>
                  <a:txBody>
                    <a:bodyPr/>
                    <a:lstStyle/>
                    <a:p>
                      <a:r>
                        <a:rPr lang="en-US" sz="2400" dirty="0"/>
                        <a:t>20</a:t>
                      </a:r>
                      <a:r>
                        <a:rPr lang="en-US" sz="2400" baseline="30000" dirty="0"/>
                        <a:t>th</a:t>
                      </a:r>
                      <a:r>
                        <a:rPr lang="en-US" sz="2400" dirty="0"/>
                        <a:t>/22</a:t>
                      </a:r>
                      <a:r>
                        <a:rPr lang="en-US" sz="2400" baseline="30000" dirty="0"/>
                        <a:t>nd</a:t>
                      </a:r>
                      <a:r>
                        <a:rPr lang="en-US" sz="2400" dirty="0"/>
                        <a:t>/24</a:t>
                      </a:r>
                      <a:r>
                        <a:rPr lang="en-US" sz="2400" baseline="30000" dirty="0"/>
                        <a:t>th</a:t>
                      </a:r>
                      <a:endParaRPr lang="en-IN" sz="2400" dirty="0"/>
                    </a:p>
                  </a:txBody>
                  <a:tcPr/>
                </a:tc>
                <a:extLst>
                  <a:ext uri="{0D108BD9-81ED-4DB2-BD59-A6C34878D82A}">
                    <a16:rowId xmlns:a16="http://schemas.microsoft.com/office/drawing/2014/main" xmlns="" val="4111839163"/>
                  </a:ext>
                </a:extLst>
              </a:tr>
              <a:tr h="370840">
                <a:tc>
                  <a:txBody>
                    <a:bodyPr/>
                    <a:lstStyle/>
                    <a:p>
                      <a:r>
                        <a:rPr lang="en-US" sz="2400" dirty="0"/>
                        <a:t>CMP-08</a:t>
                      </a:r>
                      <a:endParaRPr lang="en-IN" sz="2400" dirty="0"/>
                    </a:p>
                  </a:txBody>
                  <a:tcPr/>
                </a:tc>
                <a:tc>
                  <a:txBody>
                    <a:bodyPr/>
                    <a:lstStyle/>
                    <a:p>
                      <a:r>
                        <a:rPr lang="en-IN" sz="2400" dirty="0"/>
                        <a:t>Composition tax payment</a:t>
                      </a:r>
                    </a:p>
                  </a:txBody>
                  <a:tcPr/>
                </a:tc>
                <a:tc>
                  <a:txBody>
                    <a:bodyPr/>
                    <a:lstStyle/>
                    <a:p>
                      <a:r>
                        <a:rPr lang="en-US" sz="2400" dirty="0"/>
                        <a:t>Quarterly</a:t>
                      </a:r>
                      <a:endParaRPr lang="en-IN" sz="2400" dirty="0"/>
                    </a:p>
                  </a:txBody>
                  <a:tcPr/>
                </a:tc>
                <a:tc>
                  <a:txBody>
                    <a:bodyPr/>
                    <a:lstStyle/>
                    <a:p>
                      <a:r>
                        <a:rPr lang="en-US" sz="2400" dirty="0"/>
                        <a:t>18</a:t>
                      </a:r>
                      <a:r>
                        <a:rPr lang="en-US" sz="2400" baseline="30000" dirty="0"/>
                        <a:t>th</a:t>
                      </a:r>
                      <a:endParaRPr lang="en-IN" sz="2400" dirty="0"/>
                    </a:p>
                  </a:txBody>
                  <a:tcPr/>
                </a:tc>
                <a:extLst>
                  <a:ext uri="{0D108BD9-81ED-4DB2-BD59-A6C34878D82A}">
                    <a16:rowId xmlns:a16="http://schemas.microsoft.com/office/drawing/2014/main" xmlns="" val="250155775"/>
                  </a:ext>
                </a:extLst>
              </a:tr>
              <a:tr h="370840">
                <a:tc>
                  <a:txBody>
                    <a:bodyPr/>
                    <a:lstStyle/>
                    <a:p>
                      <a:r>
                        <a:rPr lang="en-US" sz="2400" dirty="0"/>
                        <a:t>GSTR-4</a:t>
                      </a:r>
                      <a:endParaRPr lang="en-IN" sz="2400" dirty="0"/>
                    </a:p>
                  </a:txBody>
                  <a:tcPr/>
                </a:tc>
                <a:tc>
                  <a:txBody>
                    <a:bodyPr/>
                    <a:lstStyle/>
                    <a:p>
                      <a:r>
                        <a:rPr lang="en-IN" sz="2400" dirty="0"/>
                        <a:t>Annual return (composition)</a:t>
                      </a:r>
                    </a:p>
                  </a:txBody>
                  <a:tcPr/>
                </a:tc>
                <a:tc>
                  <a:txBody>
                    <a:bodyPr/>
                    <a:lstStyle/>
                    <a:p>
                      <a:r>
                        <a:rPr lang="en-US" sz="2400" dirty="0"/>
                        <a:t>Annual</a:t>
                      </a:r>
                      <a:endParaRPr lang="en-IN" sz="2400" dirty="0"/>
                    </a:p>
                  </a:txBody>
                  <a:tcPr/>
                </a:tc>
                <a:tc>
                  <a:txBody>
                    <a:bodyPr/>
                    <a:lstStyle/>
                    <a:p>
                      <a:r>
                        <a:rPr lang="en-US" sz="2400" dirty="0"/>
                        <a:t>30</a:t>
                      </a:r>
                      <a:r>
                        <a:rPr lang="en-US" sz="2400" baseline="30000" dirty="0"/>
                        <a:t>th</a:t>
                      </a:r>
                      <a:r>
                        <a:rPr lang="en-US" sz="2400" dirty="0"/>
                        <a:t> April/30</a:t>
                      </a:r>
                      <a:r>
                        <a:rPr lang="en-US" sz="2400" baseline="30000" dirty="0"/>
                        <a:t>th</a:t>
                      </a:r>
                      <a:r>
                        <a:rPr lang="en-US" sz="2400" dirty="0"/>
                        <a:t> June (2024-25 Onwards)</a:t>
                      </a:r>
                      <a:endParaRPr lang="en-IN" sz="2400" dirty="0"/>
                    </a:p>
                  </a:txBody>
                  <a:tcPr/>
                </a:tc>
                <a:extLst>
                  <a:ext uri="{0D108BD9-81ED-4DB2-BD59-A6C34878D82A}">
                    <a16:rowId xmlns:a16="http://schemas.microsoft.com/office/drawing/2014/main" xmlns="" val="3607640660"/>
                  </a:ext>
                </a:extLst>
              </a:tr>
              <a:tr h="370840">
                <a:tc>
                  <a:txBody>
                    <a:bodyPr/>
                    <a:lstStyle/>
                    <a:p>
                      <a:r>
                        <a:rPr lang="en-US" sz="2400" dirty="0"/>
                        <a:t>GSTR-9/9C</a:t>
                      </a:r>
                      <a:endParaRPr lang="en-IN" sz="2400" dirty="0"/>
                    </a:p>
                  </a:txBody>
                  <a:tcPr/>
                </a:tc>
                <a:tc>
                  <a:txBody>
                    <a:bodyPr/>
                    <a:lstStyle/>
                    <a:p>
                      <a:r>
                        <a:rPr lang="en-IN" sz="2400" dirty="0"/>
                        <a:t>Annual return &amp; reconciliation</a:t>
                      </a:r>
                    </a:p>
                  </a:txBody>
                  <a:tcPr/>
                </a:tc>
                <a:tc>
                  <a:txBody>
                    <a:bodyPr/>
                    <a:lstStyle/>
                    <a:p>
                      <a:r>
                        <a:rPr lang="en-US" sz="2400" dirty="0"/>
                        <a:t>Annual</a:t>
                      </a:r>
                      <a:endParaRPr lang="en-IN" sz="2400" dirty="0"/>
                    </a:p>
                  </a:txBody>
                  <a:tcPr/>
                </a:tc>
                <a:tc>
                  <a:txBody>
                    <a:bodyPr/>
                    <a:lstStyle/>
                    <a:p>
                      <a:r>
                        <a:rPr lang="en-US" sz="2400" dirty="0"/>
                        <a:t>31</a:t>
                      </a:r>
                      <a:r>
                        <a:rPr lang="en-US" sz="2400" baseline="30000" dirty="0"/>
                        <a:t>st</a:t>
                      </a:r>
                      <a:r>
                        <a:rPr lang="en-US" sz="2400" dirty="0"/>
                        <a:t> December</a:t>
                      </a:r>
                      <a:endParaRPr lang="en-IN" sz="2400" dirty="0"/>
                    </a:p>
                  </a:txBody>
                  <a:tcPr/>
                </a:tc>
                <a:extLst>
                  <a:ext uri="{0D108BD9-81ED-4DB2-BD59-A6C34878D82A}">
                    <a16:rowId xmlns:a16="http://schemas.microsoft.com/office/drawing/2014/main" xmlns="" val="1333548632"/>
                  </a:ext>
                </a:extLst>
              </a:tr>
            </a:tbl>
          </a:graphicData>
        </a:graphic>
      </p:graphicFrame>
    </p:spTree>
    <p:extLst>
      <p:ext uri="{BB962C8B-B14F-4D97-AF65-F5344CB8AC3E}">
        <p14:creationId xmlns:p14="http://schemas.microsoft.com/office/powerpoint/2010/main" val="723156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40EFD4-5023-64B1-77AA-817D6F2A4E6E}"/>
              </a:ext>
            </a:extLst>
          </p:cNvPr>
          <p:cNvSpPr>
            <a:spLocks noGrp="1"/>
          </p:cNvSpPr>
          <p:nvPr>
            <p:ph type="title"/>
          </p:nvPr>
        </p:nvSpPr>
        <p:spPr/>
        <p:txBody>
          <a:bodyPr/>
          <a:lstStyle/>
          <a:p>
            <a:r>
              <a:rPr lang="en-IN" b="1" dirty="0"/>
              <a:t>Special Returns	</a:t>
            </a:r>
          </a:p>
        </p:txBody>
      </p:sp>
      <p:graphicFrame>
        <p:nvGraphicFramePr>
          <p:cNvPr id="4" name="Content Placeholder 3">
            <a:extLst>
              <a:ext uri="{FF2B5EF4-FFF2-40B4-BE49-F238E27FC236}">
                <a16:creationId xmlns:a16="http://schemas.microsoft.com/office/drawing/2014/main" xmlns="" id="{0B2C144C-2DA7-77A3-A857-E5632FC28D52}"/>
              </a:ext>
            </a:extLst>
          </p:cNvPr>
          <p:cNvGraphicFramePr>
            <a:graphicFrameLocks noGrp="1"/>
          </p:cNvGraphicFramePr>
          <p:nvPr>
            <p:ph idx="1"/>
            <p:extLst>
              <p:ext uri="{D42A27DB-BD31-4B8C-83A1-F6EECF244321}">
                <p14:modId xmlns:p14="http://schemas.microsoft.com/office/powerpoint/2010/main" val="686500841"/>
              </p:ext>
            </p:extLst>
          </p:nvPr>
        </p:nvGraphicFramePr>
        <p:xfrm>
          <a:off x="685800" y="2141538"/>
          <a:ext cx="10131423" cy="4023360"/>
        </p:xfrm>
        <a:graphic>
          <a:graphicData uri="http://schemas.openxmlformats.org/drawingml/2006/table">
            <a:tbl>
              <a:tblPr firstRow="1" bandRow="1">
                <a:tableStyleId>{5C22544A-7EE6-4342-B048-85BDC9FD1C3A}</a:tableStyleId>
              </a:tblPr>
              <a:tblGrid>
                <a:gridCol w="1742607">
                  <a:extLst>
                    <a:ext uri="{9D8B030D-6E8A-4147-A177-3AD203B41FA5}">
                      <a16:colId xmlns:a16="http://schemas.microsoft.com/office/drawing/2014/main" xmlns="" val="485633183"/>
                    </a:ext>
                  </a:extLst>
                </a:gridCol>
                <a:gridCol w="5011675">
                  <a:extLst>
                    <a:ext uri="{9D8B030D-6E8A-4147-A177-3AD203B41FA5}">
                      <a16:colId xmlns:a16="http://schemas.microsoft.com/office/drawing/2014/main" xmlns="" val="2467431463"/>
                    </a:ext>
                  </a:extLst>
                </a:gridCol>
                <a:gridCol w="3377141">
                  <a:extLst>
                    <a:ext uri="{9D8B030D-6E8A-4147-A177-3AD203B41FA5}">
                      <a16:colId xmlns:a16="http://schemas.microsoft.com/office/drawing/2014/main" xmlns="" val="2976691303"/>
                    </a:ext>
                  </a:extLst>
                </a:gridCol>
              </a:tblGrid>
              <a:tr h="370840">
                <a:tc>
                  <a:txBody>
                    <a:bodyPr/>
                    <a:lstStyle/>
                    <a:p>
                      <a:pPr algn="ctr"/>
                      <a:r>
                        <a:rPr lang="en-US" sz="2400" dirty="0"/>
                        <a:t>Return</a:t>
                      </a:r>
                      <a:endParaRPr lang="en-IN" sz="2400" dirty="0"/>
                    </a:p>
                  </a:txBody>
                  <a:tcPr/>
                </a:tc>
                <a:tc>
                  <a:txBody>
                    <a:bodyPr/>
                    <a:lstStyle/>
                    <a:p>
                      <a:pPr algn="ctr"/>
                      <a:r>
                        <a:rPr lang="en-US" sz="2400" dirty="0"/>
                        <a:t>Applicability</a:t>
                      </a:r>
                      <a:endParaRPr lang="en-IN" sz="2400" dirty="0"/>
                    </a:p>
                  </a:txBody>
                  <a:tcPr/>
                </a:tc>
                <a:tc>
                  <a:txBody>
                    <a:bodyPr/>
                    <a:lstStyle/>
                    <a:p>
                      <a:pPr algn="ctr"/>
                      <a:r>
                        <a:rPr lang="en-US" sz="2400" dirty="0"/>
                        <a:t>Due Date</a:t>
                      </a:r>
                      <a:endParaRPr lang="en-IN" sz="2400" dirty="0"/>
                    </a:p>
                  </a:txBody>
                  <a:tcPr/>
                </a:tc>
                <a:extLst>
                  <a:ext uri="{0D108BD9-81ED-4DB2-BD59-A6C34878D82A}">
                    <a16:rowId xmlns:a16="http://schemas.microsoft.com/office/drawing/2014/main" xmlns="" val="4145423458"/>
                  </a:ext>
                </a:extLst>
              </a:tr>
              <a:tr h="370840">
                <a:tc>
                  <a:txBody>
                    <a:bodyPr/>
                    <a:lstStyle/>
                    <a:p>
                      <a:r>
                        <a:rPr lang="en-US" sz="2400" dirty="0"/>
                        <a:t>GSTR-5</a:t>
                      </a:r>
                      <a:endParaRPr lang="en-IN" sz="2400" dirty="0"/>
                    </a:p>
                  </a:txBody>
                  <a:tcPr/>
                </a:tc>
                <a:tc>
                  <a:txBody>
                    <a:bodyPr/>
                    <a:lstStyle/>
                    <a:p>
                      <a:r>
                        <a:rPr lang="en-IN" sz="2400" dirty="0"/>
                        <a:t>Non-resident taxable person</a:t>
                      </a:r>
                    </a:p>
                  </a:txBody>
                  <a:tcPr/>
                </a:tc>
                <a:tc>
                  <a:txBody>
                    <a:bodyPr/>
                    <a:lstStyle/>
                    <a:p>
                      <a:r>
                        <a:rPr lang="en-US" sz="2400" dirty="0"/>
                        <a:t>13</a:t>
                      </a:r>
                      <a:r>
                        <a:rPr lang="en-US" sz="2400" baseline="30000" dirty="0"/>
                        <a:t>th</a:t>
                      </a:r>
                      <a:endParaRPr lang="en-IN" sz="2400" dirty="0"/>
                    </a:p>
                  </a:txBody>
                  <a:tcPr/>
                </a:tc>
                <a:extLst>
                  <a:ext uri="{0D108BD9-81ED-4DB2-BD59-A6C34878D82A}">
                    <a16:rowId xmlns:a16="http://schemas.microsoft.com/office/drawing/2014/main" xmlns="" val="2872866447"/>
                  </a:ext>
                </a:extLst>
              </a:tr>
              <a:tr h="370840">
                <a:tc>
                  <a:txBody>
                    <a:bodyPr/>
                    <a:lstStyle/>
                    <a:p>
                      <a:r>
                        <a:rPr lang="en-US" sz="2400" dirty="0"/>
                        <a:t>GSTR-5A</a:t>
                      </a:r>
                      <a:endParaRPr lang="en-IN" sz="2400" dirty="0"/>
                    </a:p>
                  </a:txBody>
                  <a:tcPr/>
                </a:tc>
                <a:tc>
                  <a:txBody>
                    <a:bodyPr/>
                    <a:lstStyle/>
                    <a:p>
                      <a:r>
                        <a:rPr lang="en-IN" sz="2400" dirty="0"/>
                        <a:t>OIDAR services</a:t>
                      </a:r>
                    </a:p>
                  </a:txBody>
                  <a:tcPr/>
                </a:tc>
                <a:tc>
                  <a:txBody>
                    <a:bodyPr/>
                    <a:lstStyle/>
                    <a:p>
                      <a:r>
                        <a:rPr lang="en-US" sz="2400" dirty="0"/>
                        <a:t>20</a:t>
                      </a:r>
                      <a:r>
                        <a:rPr lang="en-US" sz="2400" baseline="30000" dirty="0"/>
                        <a:t>th</a:t>
                      </a:r>
                      <a:endParaRPr lang="en-IN" sz="2400" dirty="0"/>
                    </a:p>
                  </a:txBody>
                  <a:tcPr/>
                </a:tc>
                <a:extLst>
                  <a:ext uri="{0D108BD9-81ED-4DB2-BD59-A6C34878D82A}">
                    <a16:rowId xmlns:a16="http://schemas.microsoft.com/office/drawing/2014/main" xmlns="" val="247117258"/>
                  </a:ext>
                </a:extLst>
              </a:tr>
              <a:tr h="370840">
                <a:tc>
                  <a:txBody>
                    <a:bodyPr/>
                    <a:lstStyle/>
                    <a:p>
                      <a:r>
                        <a:rPr lang="en-US" sz="2400" dirty="0"/>
                        <a:t>GSTR-6</a:t>
                      </a:r>
                      <a:endParaRPr lang="en-IN" sz="2400" dirty="0"/>
                    </a:p>
                  </a:txBody>
                  <a:tcPr/>
                </a:tc>
                <a:tc>
                  <a:txBody>
                    <a:bodyPr/>
                    <a:lstStyle/>
                    <a:p>
                      <a:r>
                        <a:rPr lang="en-IN" sz="2400" dirty="0"/>
                        <a:t>Input Service Distributor</a:t>
                      </a:r>
                    </a:p>
                  </a:txBody>
                  <a:tcPr/>
                </a:tc>
                <a:tc>
                  <a:txBody>
                    <a:bodyPr/>
                    <a:lstStyle/>
                    <a:p>
                      <a:r>
                        <a:rPr lang="en-US" sz="2400" dirty="0"/>
                        <a:t>13</a:t>
                      </a:r>
                      <a:r>
                        <a:rPr lang="en-US" sz="2400" baseline="30000" dirty="0"/>
                        <a:t>th</a:t>
                      </a:r>
                      <a:endParaRPr lang="en-IN" sz="2400" dirty="0"/>
                    </a:p>
                  </a:txBody>
                  <a:tcPr/>
                </a:tc>
                <a:extLst>
                  <a:ext uri="{0D108BD9-81ED-4DB2-BD59-A6C34878D82A}">
                    <a16:rowId xmlns:a16="http://schemas.microsoft.com/office/drawing/2014/main" xmlns="" val="335405396"/>
                  </a:ext>
                </a:extLst>
              </a:tr>
              <a:tr h="370840">
                <a:tc>
                  <a:txBody>
                    <a:bodyPr/>
                    <a:lstStyle/>
                    <a:p>
                      <a:r>
                        <a:rPr lang="en-US" sz="2400" dirty="0"/>
                        <a:t>GSTR-7</a:t>
                      </a:r>
                      <a:endParaRPr lang="en-IN" sz="2400" dirty="0"/>
                    </a:p>
                  </a:txBody>
                  <a:tcPr/>
                </a:tc>
                <a:tc>
                  <a:txBody>
                    <a:bodyPr/>
                    <a:lstStyle/>
                    <a:p>
                      <a:r>
                        <a:rPr lang="en-IN" sz="2400" dirty="0"/>
                        <a:t>TDS </a:t>
                      </a:r>
                      <a:r>
                        <a:rPr lang="en-IN" sz="2400" dirty="0" err="1"/>
                        <a:t>Deductor</a:t>
                      </a:r>
                      <a:endParaRPr lang="en-IN" sz="2400" dirty="0"/>
                    </a:p>
                  </a:txBody>
                  <a:tcPr/>
                </a:tc>
                <a:tc>
                  <a:txBody>
                    <a:bodyPr/>
                    <a:lstStyle/>
                    <a:p>
                      <a:r>
                        <a:rPr lang="en-US" sz="2400" dirty="0"/>
                        <a:t>10</a:t>
                      </a:r>
                      <a:r>
                        <a:rPr lang="en-US" sz="2400" baseline="30000" dirty="0"/>
                        <a:t>th</a:t>
                      </a:r>
                      <a:endParaRPr lang="en-IN" sz="2400" dirty="0"/>
                    </a:p>
                  </a:txBody>
                  <a:tcPr/>
                </a:tc>
                <a:extLst>
                  <a:ext uri="{0D108BD9-81ED-4DB2-BD59-A6C34878D82A}">
                    <a16:rowId xmlns:a16="http://schemas.microsoft.com/office/drawing/2014/main" xmlns="" val="790722825"/>
                  </a:ext>
                </a:extLst>
              </a:tr>
              <a:tr h="370840">
                <a:tc>
                  <a:txBody>
                    <a:bodyPr/>
                    <a:lstStyle/>
                    <a:p>
                      <a:r>
                        <a:rPr lang="en-US" sz="2400" dirty="0"/>
                        <a:t>GSTR-8</a:t>
                      </a:r>
                      <a:endParaRPr lang="en-IN" sz="2400" dirty="0"/>
                    </a:p>
                  </a:txBody>
                  <a:tcPr/>
                </a:tc>
                <a:tc>
                  <a:txBody>
                    <a:bodyPr/>
                    <a:lstStyle/>
                    <a:p>
                      <a:r>
                        <a:rPr lang="en-IN" sz="2400" dirty="0"/>
                        <a:t>TCS by e-commerce</a:t>
                      </a:r>
                    </a:p>
                  </a:txBody>
                  <a:tcPr/>
                </a:tc>
                <a:tc>
                  <a:txBody>
                    <a:bodyPr/>
                    <a:lstStyle/>
                    <a:p>
                      <a:r>
                        <a:rPr lang="en-US" sz="2400" dirty="0"/>
                        <a:t>10</a:t>
                      </a:r>
                      <a:r>
                        <a:rPr lang="en-US" sz="2400" baseline="30000" dirty="0"/>
                        <a:t>th</a:t>
                      </a:r>
                      <a:endParaRPr lang="en-IN" sz="2400" dirty="0"/>
                    </a:p>
                  </a:txBody>
                  <a:tcPr/>
                </a:tc>
                <a:extLst>
                  <a:ext uri="{0D108BD9-81ED-4DB2-BD59-A6C34878D82A}">
                    <a16:rowId xmlns:a16="http://schemas.microsoft.com/office/drawing/2014/main" xmlns="" val="970389234"/>
                  </a:ext>
                </a:extLst>
              </a:tr>
              <a:tr h="370840">
                <a:tc>
                  <a:txBody>
                    <a:bodyPr/>
                    <a:lstStyle/>
                    <a:p>
                      <a:r>
                        <a:rPr lang="en-US" sz="2400" dirty="0"/>
                        <a:t>GSTR-10</a:t>
                      </a:r>
                      <a:endParaRPr lang="en-IN" sz="2400" dirty="0"/>
                    </a:p>
                  </a:txBody>
                  <a:tcPr/>
                </a:tc>
                <a:tc>
                  <a:txBody>
                    <a:bodyPr/>
                    <a:lstStyle/>
                    <a:p>
                      <a:r>
                        <a:rPr lang="en-IN" sz="2400" dirty="0"/>
                        <a:t>Final return</a:t>
                      </a:r>
                    </a:p>
                  </a:txBody>
                  <a:tcPr/>
                </a:tc>
                <a:tc>
                  <a:txBody>
                    <a:bodyPr/>
                    <a:lstStyle/>
                    <a:p>
                      <a:r>
                        <a:rPr lang="en-US" sz="2400" dirty="0"/>
                        <a:t>Within 3 months of cancellation</a:t>
                      </a:r>
                      <a:endParaRPr lang="en-IN" sz="2400" dirty="0"/>
                    </a:p>
                  </a:txBody>
                  <a:tcPr/>
                </a:tc>
                <a:extLst>
                  <a:ext uri="{0D108BD9-81ED-4DB2-BD59-A6C34878D82A}">
                    <a16:rowId xmlns:a16="http://schemas.microsoft.com/office/drawing/2014/main" xmlns="" val="237808498"/>
                  </a:ext>
                </a:extLst>
              </a:tr>
              <a:tr h="370840">
                <a:tc>
                  <a:txBody>
                    <a:bodyPr/>
                    <a:lstStyle/>
                    <a:p>
                      <a:r>
                        <a:rPr lang="en-US" sz="2400" dirty="0"/>
                        <a:t>GSTR-11</a:t>
                      </a:r>
                      <a:endParaRPr lang="en-IN" sz="2400" dirty="0"/>
                    </a:p>
                  </a:txBody>
                  <a:tcPr/>
                </a:tc>
                <a:tc>
                  <a:txBody>
                    <a:bodyPr/>
                    <a:lstStyle/>
                    <a:p>
                      <a:r>
                        <a:rPr lang="en-US" sz="2400" dirty="0"/>
                        <a:t>UIN Holders</a:t>
                      </a:r>
                      <a:endParaRPr lang="en-IN" sz="2400" dirty="0"/>
                    </a:p>
                  </a:txBody>
                  <a:tcPr/>
                </a:tc>
                <a:tc>
                  <a:txBody>
                    <a:bodyPr/>
                    <a:lstStyle/>
                    <a:p>
                      <a:r>
                        <a:rPr lang="en-US" sz="2400" dirty="0"/>
                        <a:t>28</a:t>
                      </a:r>
                      <a:r>
                        <a:rPr lang="en-US" sz="2400" baseline="30000" dirty="0"/>
                        <a:t>th</a:t>
                      </a:r>
                      <a:endParaRPr lang="en-IN" sz="2400" dirty="0"/>
                    </a:p>
                  </a:txBody>
                  <a:tcPr/>
                </a:tc>
                <a:extLst>
                  <a:ext uri="{0D108BD9-81ED-4DB2-BD59-A6C34878D82A}">
                    <a16:rowId xmlns:a16="http://schemas.microsoft.com/office/drawing/2014/main" xmlns="" val="1940405682"/>
                  </a:ext>
                </a:extLst>
              </a:tr>
            </a:tbl>
          </a:graphicData>
        </a:graphic>
      </p:graphicFrame>
    </p:spTree>
    <p:extLst>
      <p:ext uri="{BB962C8B-B14F-4D97-AF65-F5344CB8AC3E}">
        <p14:creationId xmlns:p14="http://schemas.microsoft.com/office/powerpoint/2010/main" val="4269945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4CE479-B05D-B464-98F0-CDACE803C6AC}"/>
              </a:ext>
            </a:extLst>
          </p:cNvPr>
          <p:cNvSpPr>
            <a:spLocks noGrp="1"/>
          </p:cNvSpPr>
          <p:nvPr>
            <p:ph type="title"/>
          </p:nvPr>
        </p:nvSpPr>
        <p:spPr/>
        <p:txBody>
          <a:bodyPr/>
          <a:lstStyle/>
          <a:p>
            <a:r>
              <a:rPr lang="en-IN" b="1" dirty="0"/>
              <a:t>Special Returns	</a:t>
            </a:r>
            <a:endParaRPr lang="en-IN" dirty="0"/>
          </a:p>
        </p:txBody>
      </p:sp>
      <p:graphicFrame>
        <p:nvGraphicFramePr>
          <p:cNvPr id="6" name="Content Placeholder 5">
            <a:extLst>
              <a:ext uri="{FF2B5EF4-FFF2-40B4-BE49-F238E27FC236}">
                <a16:creationId xmlns:a16="http://schemas.microsoft.com/office/drawing/2014/main" xmlns="" id="{304BD827-9EE2-CED3-5D69-584DED2CCF62}"/>
              </a:ext>
            </a:extLst>
          </p:cNvPr>
          <p:cNvGraphicFramePr>
            <a:graphicFrameLocks noGrp="1"/>
          </p:cNvGraphicFramePr>
          <p:nvPr>
            <p:ph idx="1"/>
            <p:extLst>
              <p:ext uri="{D42A27DB-BD31-4B8C-83A1-F6EECF244321}">
                <p14:modId xmlns:p14="http://schemas.microsoft.com/office/powerpoint/2010/main" val="2123553808"/>
              </p:ext>
            </p:extLst>
          </p:nvPr>
        </p:nvGraphicFramePr>
        <p:xfrm>
          <a:off x="685800" y="2141538"/>
          <a:ext cx="10131423" cy="3200400"/>
        </p:xfrm>
        <a:graphic>
          <a:graphicData uri="http://schemas.openxmlformats.org/drawingml/2006/table">
            <a:tbl>
              <a:tblPr firstRow="1" bandRow="1">
                <a:tableStyleId>{5C22544A-7EE6-4342-B048-85BDC9FD1C3A}</a:tableStyleId>
              </a:tblPr>
              <a:tblGrid>
                <a:gridCol w="3377141">
                  <a:extLst>
                    <a:ext uri="{9D8B030D-6E8A-4147-A177-3AD203B41FA5}">
                      <a16:colId xmlns:a16="http://schemas.microsoft.com/office/drawing/2014/main" xmlns="" val="2652074558"/>
                    </a:ext>
                  </a:extLst>
                </a:gridCol>
                <a:gridCol w="3377141">
                  <a:extLst>
                    <a:ext uri="{9D8B030D-6E8A-4147-A177-3AD203B41FA5}">
                      <a16:colId xmlns:a16="http://schemas.microsoft.com/office/drawing/2014/main" xmlns="" val="1123501272"/>
                    </a:ext>
                  </a:extLst>
                </a:gridCol>
                <a:gridCol w="3377141">
                  <a:extLst>
                    <a:ext uri="{9D8B030D-6E8A-4147-A177-3AD203B41FA5}">
                      <a16:colId xmlns:a16="http://schemas.microsoft.com/office/drawing/2014/main" xmlns="" val="686275952"/>
                    </a:ext>
                  </a:extLst>
                </a:gridCol>
              </a:tblGrid>
              <a:tr h="370840">
                <a:tc>
                  <a:txBody>
                    <a:bodyPr/>
                    <a:lstStyle/>
                    <a:p>
                      <a:pPr algn="ctr"/>
                      <a:r>
                        <a:rPr lang="en-US" sz="2400" dirty="0"/>
                        <a:t>Return</a:t>
                      </a:r>
                      <a:endParaRPr lang="en-IN" sz="2400" dirty="0"/>
                    </a:p>
                  </a:txBody>
                  <a:tcPr/>
                </a:tc>
                <a:tc>
                  <a:txBody>
                    <a:bodyPr/>
                    <a:lstStyle/>
                    <a:p>
                      <a:pPr algn="ctr"/>
                      <a:r>
                        <a:rPr lang="en-US" sz="2400" dirty="0"/>
                        <a:t>Applicability</a:t>
                      </a:r>
                      <a:endParaRPr lang="en-IN" sz="2400" dirty="0"/>
                    </a:p>
                  </a:txBody>
                  <a:tcPr/>
                </a:tc>
                <a:tc>
                  <a:txBody>
                    <a:bodyPr/>
                    <a:lstStyle/>
                    <a:p>
                      <a:pPr algn="ctr"/>
                      <a:r>
                        <a:rPr lang="en-US" sz="2400" dirty="0"/>
                        <a:t>Due Date</a:t>
                      </a:r>
                      <a:endParaRPr lang="en-IN" sz="2400" dirty="0"/>
                    </a:p>
                  </a:txBody>
                  <a:tcPr/>
                </a:tc>
                <a:extLst>
                  <a:ext uri="{0D108BD9-81ED-4DB2-BD59-A6C34878D82A}">
                    <a16:rowId xmlns:a16="http://schemas.microsoft.com/office/drawing/2014/main" xmlns="" val="746924318"/>
                  </a:ext>
                </a:extLst>
              </a:tr>
              <a:tr h="370840">
                <a:tc>
                  <a:txBody>
                    <a:bodyPr/>
                    <a:lstStyle/>
                    <a:p>
                      <a:r>
                        <a:rPr lang="en-IN" sz="2400" dirty="0"/>
                        <a:t>ITC-04</a:t>
                      </a:r>
                    </a:p>
                  </a:txBody>
                  <a:tcPr/>
                </a:tc>
                <a:tc>
                  <a:txBody>
                    <a:bodyPr/>
                    <a:lstStyle/>
                    <a:p>
                      <a:r>
                        <a:rPr lang="en-US" sz="2400" b="0" i="0" kern="1200" dirty="0">
                          <a:solidFill>
                            <a:schemeClr val="dk1"/>
                          </a:solidFill>
                          <a:effectLst/>
                          <a:latin typeface="+mn-lt"/>
                          <a:ea typeface="+mn-ea"/>
                          <a:cs typeface="+mn-cs"/>
                        </a:rPr>
                        <a:t>Details of goods sent to/received from job workers</a:t>
                      </a:r>
                    </a:p>
                    <a:p>
                      <a:r>
                        <a:rPr lang="en-IN" sz="2400" b="0" i="0" kern="1200" dirty="0">
                          <a:solidFill>
                            <a:schemeClr val="dk1"/>
                          </a:solidFill>
                          <a:effectLst/>
                          <a:latin typeface="+mn-lt"/>
                          <a:ea typeface="+mn-ea"/>
                          <a:cs typeface="+mn-cs"/>
                        </a:rPr>
                        <a:t>Half-yearly (Turnover &gt; ₹5 crore) </a:t>
                      </a:r>
                      <a:endParaRPr lang="en-IN" sz="2400" dirty="0"/>
                    </a:p>
                  </a:txBody>
                  <a:tcPr/>
                </a:tc>
                <a:tc>
                  <a:txBody>
                    <a:bodyPr/>
                    <a:lstStyle/>
                    <a:p>
                      <a:r>
                        <a:rPr lang="en-US" sz="2400" b="0" i="0" kern="1200" dirty="0">
                          <a:solidFill>
                            <a:schemeClr val="dk1"/>
                          </a:solidFill>
                          <a:effectLst/>
                          <a:latin typeface="+mn-lt"/>
                          <a:ea typeface="+mn-ea"/>
                          <a:cs typeface="+mn-cs"/>
                        </a:rPr>
                        <a:t>25th October (for Apr–Sep)</a:t>
                      </a:r>
                      <a:r>
                        <a:rPr lang="en-US" sz="2400" dirty="0"/>
                        <a:t/>
                      </a:r>
                      <a:br>
                        <a:rPr lang="en-US" sz="2400" dirty="0"/>
                      </a:br>
                      <a:r>
                        <a:rPr lang="en-US" sz="2400" b="0" i="0" kern="1200" dirty="0">
                          <a:solidFill>
                            <a:schemeClr val="dk1"/>
                          </a:solidFill>
                          <a:effectLst/>
                          <a:latin typeface="+mn-lt"/>
                          <a:ea typeface="+mn-ea"/>
                          <a:cs typeface="+mn-cs"/>
                        </a:rPr>
                        <a:t>25th April (for Oct–Mar)</a:t>
                      </a:r>
                      <a:endParaRPr lang="en-IN" sz="2400" dirty="0"/>
                    </a:p>
                  </a:txBody>
                  <a:tcPr/>
                </a:tc>
                <a:extLst>
                  <a:ext uri="{0D108BD9-81ED-4DB2-BD59-A6C34878D82A}">
                    <a16:rowId xmlns:a16="http://schemas.microsoft.com/office/drawing/2014/main" xmlns="" val="791589705"/>
                  </a:ext>
                </a:extLst>
              </a:tr>
              <a:tr h="370840">
                <a:tc>
                  <a:txBody>
                    <a:bodyPr/>
                    <a:lstStyle/>
                    <a:p>
                      <a:endParaRPr lang="en-IN" sz="2400" dirty="0"/>
                    </a:p>
                  </a:txBody>
                  <a:tcPr/>
                </a:tc>
                <a:tc>
                  <a:txBody>
                    <a:bodyPr/>
                    <a:lstStyle/>
                    <a:p>
                      <a:r>
                        <a:rPr lang="en-IN" sz="2400" b="0" i="0" kern="1200" dirty="0">
                          <a:solidFill>
                            <a:schemeClr val="dk1"/>
                          </a:solidFill>
                          <a:effectLst/>
                          <a:latin typeface="+mn-lt"/>
                          <a:ea typeface="+mn-ea"/>
                          <a:cs typeface="+mn-cs"/>
                        </a:rPr>
                        <a:t>Annually (Turnover ≤ ₹5 crore)</a:t>
                      </a:r>
                      <a:endParaRPr lang="en-IN" sz="2400" dirty="0"/>
                    </a:p>
                  </a:txBody>
                  <a:tcPr/>
                </a:tc>
                <a:tc>
                  <a:txBody>
                    <a:bodyPr/>
                    <a:lstStyle/>
                    <a:p>
                      <a:r>
                        <a:rPr lang="en-US" sz="2400" b="0" i="0" kern="1200" dirty="0">
                          <a:solidFill>
                            <a:schemeClr val="dk1"/>
                          </a:solidFill>
                          <a:effectLst/>
                          <a:latin typeface="+mn-lt"/>
                          <a:ea typeface="+mn-ea"/>
                          <a:cs typeface="+mn-cs"/>
                        </a:rPr>
                        <a:t>25th April following the financial year </a:t>
                      </a:r>
                      <a:endParaRPr lang="en-IN" sz="2400" dirty="0"/>
                    </a:p>
                  </a:txBody>
                  <a:tcPr/>
                </a:tc>
                <a:extLst>
                  <a:ext uri="{0D108BD9-81ED-4DB2-BD59-A6C34878D82A}">
                    <a16:rowId xmlns:a16="http://schemas.microsoft.com/office/drawing/2014/main" xmlns="" val="3578072576"/>
                  </a:ext>
                </a:extLst>
              </a:tr>
            </a:tbl>
          </a:graphicData>
        </a:graphic>
      </p:graphicFrame>
    </p:spTree>
    <p:extLst>
      <p:ext uri="{BB962C8B-B14F-4D97-AF65-F5344CB8AC3E}">
        <p14:creationId xmlns:p14="http://schemas.microsoft.com/office/powerpoint/2010/main" val="471555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AE67F0-31D0-D1E5-35E8-D895642A252E}"/>
              </a:ext>
            </a:extLst>
          </p:cNvPr>
          <p:cNvSpPr>
            <a:spLocks noGrp="1"/>
          </p:cNvSpPr>
          <p:nvPr>
            <p:ph type="title"/>
          </p:nvPr>
        </p:nvSpPr>
        <p:spPr/>
        <p:txBody>
          <a:bodyPr/>
          <a:lstStyle/>
          <a:p>
            <a:r>
              <a:rPr lang="en-US" b="1" dirty="0"/>
              <a:t>Category X or Y states respectively (QRMP)</a:t>
            </a:r>
            <a:endParaRPr lang="en-IN" b="1" dirty="0"/>
          </a:p>
        </p:txBody>
      </p:sp>
      <p:sp>
        <p:nvSpPr>
          <p:cNvPr id="3" name="Content Placeholder 2">
            <a:extLst>
              <a:ext uri="{FF2B5EF4-FFF2-40B4-BE49-F238E27FC236}">
                <a16:creationId xmlns:a16="http://schemas.microsoft.com/office/drawing/2014/main" xmlns="" id="{A483C0E0-D63A-07EA-5513-F15E21F6F9B8}"/>
              </a:ext>
            </a:extLst>
          </p:cNvPr>
          <p:cNvSpPr>
            <a:spLocks noGrp="1"/>
          </p:cNvSpPr>
          <p:nvPr>
            <p:ph idx="1"/>
          </p:nvPr>
        </p:nvSpPr>
        <p:spPr/>
        <p:txBody>
          <a:bodyPr>
            <a:normAutofit fontScale="92500" lnSpcReduction="10000"/>
          </a:bodyPr>
          <a:lstStyle/>
          <a:p>
            <a:r>
              <a:rPr lang="en-IN" sz="2800" dirty="0"/>
              <a:t>‘X’ category States/UT – Chhattisgarh, Madhya Pradesh, Gujarat, Maharashtra, Karnataka, Goa, Kerala, Tamil Nadu, Telangana or Andhra Pradesh, the Union territories of Daman and Diu and Dadra and Nagar Haveli, Puducherry, Andaman and Nicobar Islands and Lakshadweep.</a:t>
            </a:r>
          </a:p>
          <a:p>
            <a:r>
              <a:rPr lang="en-IN" sz="2800" dirty="0"/>
              <a:t>‘Y’ category States/UT- Himachal Pradesh, Punjab, Uttarakhand, Haryana, Rajasthan, Uttar Pradesh, Bihar, Sikkim, Arunachal Pradesh, Nagaland, Manipur, Mizoram, Tripura, Meghalaya, Assam, West Bengal, Jharkhand, Odisha, the Union Territories of Jammu and Kashmir, Ladakh, Chandigarh and New Delhi.</a:t>
            </a:r>
          </a:p>
        </p:txBody>
      </p:sp>
    </p:spTree>
    <p:extLst>
      <p:ext uri="{BB962C8B-B14F-4D97-AF65-F5344CB8AC3E}">
        <p14:creationId xmlns:p14="http://schemas.microsoft.com/office/powerpoint/2010/main" val="3113516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9C6A17-8A5F-BD26-C34A-17FBDA72ACBC}"/>
              </a:ext>
            </a:extLst>
          </p:cNvPr>
          <p:cNvSpPr>
            <a:spLocks noGrp="1"/>
          </p:cNvSpPr>
          <p:nvPr>
            <p:ph type="title"/>
          </p:nvPr>
        </p:nvSpPr>
        <p:spPr/>
        <p:txBody>
          <a:bodyPr/>
          <a:lstStyle/>
          <a:p>
            <a:r>
              <a:rPr lang="en-IN" b="1" dirty="0"/>
              <a:t>Return Formats &amp; Filing Process</a:t>
            </a:r>
          </a:p>
        </p:txBody>
      </p:sp>
      <p:sp>
        <p:nvSpPr>
          <p:cNvPr id="4" name="Rectangle 1">
            <a:extLst>
              <a:ext uri="{FF2B5EF4-FFF2-40B4-BE49-F238E27FC236}">
                <a16:creationId xmlns:a16="http://schemas.microsoft.com/office/drawing/2014/main" xmlns="" id="{105E7A97-4C3B-4683-0C78-36A94EF03A55}"/>
              </a:ext>
            </a:extLst>
          </p:cNvPr>
          <p:cNvSpPr>
            <a:spLocks noGrp="1" noChangeArrowheads="1"/>
          </p:cNvSpPr>
          <p:nvPr>
            <p:ph idx="1"/>
          </p:nvPr>
        </p:nvSpPr>
        <p:spPr bwMode="auto">
          <a:xfrm>
            <a:off x="685801" y="3181804"/>
            <a:ext cx="987161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JSON/Excel utilities for offline filing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Auto-populated fields from e-invoices and GSTR-2B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Authentication via DSC or EVC </a:t>
            </a:r>
          </a:p>
        </p:txBody>
      </p:sp>
    </p:spTree>
    <p:extLst>
      <p:ext uri="{BB962C8B-B14F-4D97-AF65-F5344CB8AC3E}">
        <p14:creationId xmlns:p14="http://schemas.microsoft.com/office/powerpoint/2010/main" val="548914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FB79B5-199B-9E0D-17F7-C8C625174CDD}"/>
              </a:ext>
            </a:extLst>
          </p:cNvPr>
          <p:cNvSpPr>
            <a:spLocks noGrp="1"/>
          </p:cNvSpPr>
          <p:nvPr>
            <p:ph type="title"/>
          </p:nvPr>
        </p:nvSpPr>
        <p:spPr/>
        <p:txBody>
          <a:bodyPr/>
          <a:lstStyle/>
          <a:p>
            <a:r>
              <a:rPr lang="en-US" b="1" dirty="0"/>
              <a:t>Who Should File GST Returns?</a:t>
            </a:r>
            <a:endParaRPr lang="en-IN" dirty="0"/>
          </a:p>
        </p:txBody>
      </p:sp>
      <p:sp>
        <p:nvSpPr>
          <p:cNvPr id="3" name="Content Placeholder 2">
            <a:extLst>
              <a:ext uri="{FF2B5EF4-FFF2-40B4-BE49-F238E27FC236}">
                <a16:creationId xmlns:a16="http://schemas.microsoft.com/office/drawing/2014/main" xmlns="" id="{33B0371D-888A-439F-4F08-D25662917893}"/>
              </a:ext>
            </a:extLst>
          </p:cNvPr>
          <p:cNvSpPr>
            <a:spLocks noGrp="1"/>
          </p:cNvSpPr>
          <p:nvPr>
            <p:ph idx="1"/>
          </p:nvPr>
        </p:nvSpPr>
        <p:spPr/>
        <p:txBody>
          <a:bodyPr>
            <a:noAutofit/>
          </a:bodyPr>
          <a:lstStyle/>
          <a:p>
            <a:r>
              <a:rPr lang="en-IN" sz="3200" dirty="0"/>
              <a:t>Regular taxpayers (turnover above ₹5 crore) - monthly returns + annual return.</a:t>
            </a:r>
          </a:p>
          <a:p>
            <a:r>
              <a:rPr lang="en-IN" sz="3200" dirty="0"/>
              <a:t>Small taxpayers (turnover up to ₹5 crore) - option to file quarterly via QRMP scheme + annual return.</a:t>
            </a:r>
          </a:p>
          <a:p>
            <a:r>
              <a:rPr lang="en-IN" sz="3200" dirty="0"/>
              <a:t>Composition dealers - quarterly CMP-08 + annual GSTR-4.</a:t>
            </a:r>
          </a:p>
          <a:p>
            <a:r>
              <a:rPr lang="en-IN" sz="3200" dirty="0"/>
              <a:t>E-commerce operators, non-resident taxpayers, ISD (input service distributors), TDS/TCS </a:t>
            </a:r>
            <a:r>
              <a:rPr lang="en-IN" sz="3200" dirty="0" err="1"/>
              <a:t>deductor’s</a:t>
            </a:r>
            <a:r>
              <a:rPr lang="en-IN" sz="3200" dirty="0"/>
              <a:t> - as per specific returns.</a:t>
            </a:r>
          </a:p>
        </p:txBody>
      </p:sp>
    </p:spTree>
    <p:extLst>
      <p:ext uri="{BB962C8B-B14F-4D97-AF65-F5344CB8AC3E}">
        <p14:creationId xmlns:p14="http://schemas.microsoft.com/office/powerpoint/2010/main" val="1639019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9DFCD0-8B07-FB20-BF0C-58847848977D}"/>
              </a:ext>
            </a:extLst>
          </p:cNvPr>
          <p:cNvSpPr>
            <a:spLocks noGrp="1"/>
          </p:cNvSpPr>
          <p:nvPr>
            <p:ph type="title"/>
          </p:nvPr>
        </p:nvSpPr>
        <p:spPr/>
        <p:txBody>
          <a:bodyPr/>
          <a:lstStyle/>
          <a:p>
            <a:r>
              <a:rPr lang="en-US" b="1" dirty="0"/>
              <a:t>GSTR-1: Table 4 – B2B Supplies</a:t>
            </a:r>
            <a:endParaRPr lang="en-IN" b="1" dirty="0"/>
          </a:p>
        </p:txBody>
      </p:sp>
      <p:sp>
        <p:nvSpPr>
          <p:cNvPr id="3" name="Content Placeholder 2">
            <a:extLst>
              <a:ext uri="{FF2B5EF4-FFF2-40B4-BE49-F238E27FC236}">
                <a16:creationId xmlns:a16="http://schemas.microsoft.com/office/drawing/2014/main" xmlns="" id="{918F7582-5A2C-0E6B-4027-6EFD9B46F8EA}"/>
              </a:ext>
            </a:extLst>
          </p:cNvPr>
          <p:cNvSpPr>
            <a:spLocks noGrp="1"/>
          </p:cNvSpPr>
          <p:nvPr>
            <p:ph idx="1"/>
          </p:nvPr>
        </p:nvSpPr>
        <p:spPr/>
        <p:txBody>
          <a:bodyPr>
            <a:normAutofit/>
          </a:bodyPr>
          <a:lstStyle/>
          <a:p>
            <a:pPr marL="0" indent="0">
              <a:buNone/>
            </a:pPr>
            <a:r>
              <a:rPr lang="en-US" sz="3200" dirty="0"/>
              <a:t>• Invoice-wise details of taxable outward supplies to registered persons</a:t>
            </a:r>
          </a:p>
          <a:p>
            <a:pPr marL="0" indent="0">
              <a:buNone/>
            </a:pPr>
            <a:r>
              <a:rPr lang="en-US" sz="3200" dirty="0"/>
              <a:t>• Include supply type – Regular, SEZ, Deemed Exports</a:t>
            </a:r>
          </a:p>
          <a:p>
            <a:pPr marL="0" indent="0">
              <a:buNone/>
            </a:pPr>
            <a:r>
              <a:rPr lang="en-US" sz="3200" dirty="0"/>
              <a:t>• Details required: Invoice number, date, taxable value, rate, tax amount</a:t>
            </a:r>
          </a:p>
          <a:p>
            <a:pPr marL="0" indent="0">
              <a:buNone/>
            </a:pPr>
            <a:r>
              <a:rPr lang="en-US" sz="3200" dirty="0"/>
              <a:t>• Amendments through Table 9</a:t>
            </a:r>
          </a:p>
        </p:txBody>
      </p:sp>
    </p:spTree>
    <p:extLst>
      <p:ext uri="{BB962C8B-B14F-4D97-AF65-F5344CB8AC3E}">
        <p14:creationId xmlns:p14="http://schemas.microsoft.com/office/powerpoint/2010/main" val="2512546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1D9ED19-9308-63D7-5A3B-C4F911770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60F49424-47AB-7C99-BF40-03E744AA063C}"/>
              </a:ext>
            </a:extLst>
          </p:cNvPr>
          <p:cNvSpPr>
            <a:spLocks noGrp="1"/>
          </p:cNvSpPr>
          <p:nvPr>
            <p:ph type="title"/>
          </p:nvPr>
        </p:nvSpPr>
        <p:spPr/>
        <p:txBody>
          <a:bodyPr/>
          <a:lstStyle/>
          <a:p>
            <a:r>
              <a:rPr lang="en-US" b="1" dirty="0"/>
              <a:t>GSTR-1: Table 5 – B2C Large</a:t>
            </a:r>
            <a:endParaRPr lang="en-IN" b="1" dirty="0"/>
          </a:p>
        </p:txBody>
      </p:sp>
      <p:sp>
        <p:nvSpPr>
          <p:cNvPr id="3" name="Content Placeholder 2">
            <a:extLst>
              <a:ext uri="{FF2B5EF4-FFF2-40B4-BE49-F238E27FC236}">
                <a16:creationId xmlns:a16="http://schemas.microsoft.com/office/drawing/2014/main" xmlns="" id="{09C479F1-5ECB-B0E9-70BF-9FC64EBC5A76}"/>
              </a:ext>
            </a:extLst>
          </p:cNvPr>
          <p:cNvSpPr>
            <a:spLocks noGrp="1"/>
          </p:cNvSpPr>
          <p:nvPr>
            <p:ph idx="1"/>
          </p:nvPr>
        </p:nvSpPr>
        <p:spPr/>
        <p:txBody>
          <a:bodyPr>
            <a:normAutofit/>
          </a:bodyPr>
          <a:lstStyle/>
          <a:p>
            <a:pPr marL="0" indent="0">
              <a:buNone/>
            </a:pPr>
            <a:r>
              <a:rPr lang="en-US" sz="3200" dirty="0"/>
              <a:t>• Invoice-wise supplies to unregistered persons above ₹2.5 Lakh</a:t>
            </a:r>
          </a:p>
          <a:p>
            <a:pPr marL="0" indent="0">
              <a:buNone/>
            </a:pPr>
            <a:r>
              <a:rPr lang="en-US" sz="3200" dirty="0"/>
              <a:t>• Supplies made interstate</a:t>
            </a:r>
          </a:p>
          <a:p>
            <a:pPr marL="0" indent="0">
              <a:buNone/>
            </a:pPr>
            <a:r>
              <a:rPr lang="en-US" sz="3200" dirty="0"/>
              <a:t>• Requires invoice details same as B2B</a:t>
            </a:r>
          </a:p>
        </p:txBody>
      </p:sp>
    </p:spTree>
    <p:extLst>
      <p:ext uri="{BB962C8B-B14F-4D97-AF65-F5344CB8AC3E}">
        <p14:creationId xmlns:p14="http://schemas.microsoft.com/office/powerpoint/2010/main" val="35892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529EE15-3B23-0C09-BAA1-8329991C05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9A1E1CCD-06C7-B70C-19DD-AF8547D5D021}"/>
              </a:ext>
            </a:extLst>
          </p:cNvPr>
          <p:cNvSpPr>
            <a:spLocks noGrp="1"/>
          </p:cNvSpPr>
          <p:nvPr>
            <p:ph type="title"/>
          </p:nvPr>
        </p:nvSpPr>
        <p:spPr/>
        <p:txBody>
          <a:bodyPr/>
          <a:lstStyle/>
          <a:p>
            <a:r>
              <a:rPr lang="en-US" b="1" dirty="0"/>
              <a:t>GSTR-1: Table 6 – Zero-Rated Supplies</a:t>
            </a:r>
            <a:endParaRPr lang="en-IN" b="1" dirty="0"/>
          </a:p>
        </p:txBody>
      </p:sp>
      <p:sp>
        <p:nvSpPr>
          <p:cNvPr id="3" name="Content Placeholder 2">
            <a:extLst>
              <a:ext uri="{FF2B5EF4-FFF2-40B4-BE49-F238E27FC236}">
                <a16:creationId xmlns:a16="http://schemas.microsoft.com/office/drawing/2014/main" xmlns="" id="{9E3D0953-E618-C769-365D-6AA45BE360AE}"/>
              </a:ext>
            </a:extLst>
          </p:cNvPr>
          <p:cNvSpPr>
            <a:spLocks noGrp="1"/>
          </p:cNvSpPr>
          <p:nvPr>
            <p:ph idx="1"/>
          </p:nvPr>
        </p:nvSpPr>
        <p:spPr/>
        <p:txBody>
          <a:bodyPr>
            <a:normAutofit/>
          </a:bodyPr>
          <a:lstStyle/>
          <a:p>
            <a:pPr marL="0" indent="0">
              <a:buNone/>
            </a:pPr>
            <a:r>
              <a:rPr lang="en-US" sz="3200" dirty="0"/>
              <a:t>• Exports with/without payment of tax</a:t>
            </a:r>
          </a:p>
          <a:p>
            <a:pPr marL="0" indent="0">
              <a:buNone/>
            </a:pPr>
            <a:r>
              <a:rPr lang="en-US" sz="3200" dirty="0"/>
              <a:t>• Supplies to SEZ with/without IGST</a:t>
            </a:r>
          </a:p>
          <a:p>
            <a:pPr marL="0" indent="0">
              <a:buNone/>
            </a:pPr>
            <a:r>
              <a:rPr lang="en-US" sz="3200" dirty="0"/>
              <a:t>• LUT/Bond references needed</a:t>
            </a:r>
          </a:p>
        </p:txBody>
      </p:sp>
    </p:spTree>
    <p:extLst>
      <p:ext uri="{BB962C8B-B14F-4D97-AF65-F5344CB8AC3E}">
        <p14:creationId xmlns:p14="http://schemas.microsoft.com/office/powerpoint/2010/main" val="1719651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F6D3DE-E44A-0BC0-F1EB-F66536225AC4}"/>
              </a:ext>
            </a:extLst>
          </p:cNvPr>
          <p:cNvSpPr>
            <a:spLocks noGrp="1"/>
          </p:cNvSpPr>
          <p:nvPr>
            <p:ph type="title"/>
          </p:nvPr>
        </p:nvSpPr>
        <p:spPr/>
        <p:txBody>
          <a:bodyPr/>
          <a:lstStyle/>
          <a:p>
            <a:r>
              <a:rPr lang="en-IN" b="1" dirty="0"/>
              <a:t>What Are GST Returns?</a:t>
            </a:r>
          </a:p>
        </p:txBody>
      </p:sp>
      <p:sp>
        <p:nvSpPr>
          <p:cNvPr id="4" name="Rectangle 1">
            <a:extLst>
              <a:ext uri="{FF2B5EF4-FFF2-40B4-BE49-F238E27FC236}">
                <a16:creationId xmlns:a16="http://schemas.microsoft.com/office/drawing/2014/main" xmlns="" id="{350F2423-36BD-4C20-2372-1DAC3C73D936}"/>
              </a:ext>
            </a:extLst>
          </p:cNvPr>
          <p:cNvSpPr>
            <a:spLocks noGrp="1" noChangeArrowheads="1"/>
          </p:cNvSpPr>
          <p:nvPr>
            <p:ph idx="1"/>
          </p:nvPr>
        </p:nvSpPr>
        <p:spPr bwMode="auto">
          <a:xfrm>
            <a:off x="685801" y="3181805"/>
            <a:ext cx="834061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i="0" u="none" strike="noStrike" cap="none" normalizeH="0" baseline="0" dirty="0">
                <a:ln>
                  <a:noFill/>
                </a:ln>
                <a:solidFill>
                  <a:schemeClr val="tx1"/>
                </a:solidFill>
                <a:effectLst/>
                <a:latin typeface="+mj-lt"/>
                <a:cs typeface="Arial" panose="020B0604020202020204" pitchFamily="34" charset="0"/>
              </a:rPr>
              <a:t>Legal documents filed by registered taxpayers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i="0" u="none" strike="noStrike" cap="none" normalizeH="0" baseline="0" dirty="0">
                <a:ln>
                  <a:noFill/>
                </a:ln>
                <a:solidFill>
                  <a:schemeClr val="tx1"/>
                </a:solidFill>
                <a:effectLst/>
                <a:latin typeface="+mj-lt"/>
                <a:cs typeface="Arial" panose="020B0604020202020204" pitchFamily="34" charset="0"/>
              </a:rPr>
              <a:t>Capture sales, purchases, tax collected and paid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i="0" u="none" strike="noStrike" cap="none" normalizeH="0" baseline="0" dirty="0">
                <a:ln>
                  <a:noFill/>
                </a:ln>
                <a:solidFill>
                  <a:schemeClr val="tx1"/>
                </a:solidFill>
                <a:effectLst/>
                <a:latin typeface="+mj-lt"/>
                <a:cs typeface="Arial" panose="020B0604020202020204" pitchFamily="34" charset="0"/>
              </a:rPr>
              <a:t>Filed electronically on the GST portal </a:t>
            </a:r>
          </a:p>
        </p:txBody>
      </p:sp>
    </p:spTree>
    <p:extLst>
      <p:ext uri="{BB962C8B-B14F-4D97-AF65-F5344CB8AC3E}">
        <p14:creationId xmlns:p14="http://schemas.microsoft.com/office/powerpoint/2010/main" val="23841463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713C4A-85D4-20A7-7F53-36BFB2EED938}"/>
              </a:ext>
            </a:extLst>
          </p:cNvPr>
          <p:cNvSpPr>
            <a:spLocks noGrp="1"/>
          </p:cNvSpPr>
          <p:nvPr>
            <p:ph type="title"/>
          </p:nvPr>
        </p:nvSpPr>
        <p:spPr/>
        <p:txBody>
          <a:bodyPr/>
          <a:lstStyle/>
          <a:p>
            <a:r>
              <a:rPr lang="en-US" b="1" dirty="0"/>
              <a:t>GSTR-1: Table 7 – B2C Small</a:t>
            </a:r>
            <a:endParaRPr lang="en-IN" b="1" dirty="0"/>
          </a:p>
        </p:txBody>
      </p:sp>
      <p:sp>
        <p:nvSpPr>
          <p:cNvPr id="3" name="Content Placeholder 2">
            <a:extLst>
              <a:ext uri="{FF2B5EF4-FFF2-40B4-BE49-F238E27FC236}">
                <a16:creationId xmlns:a16="http://schemas.microsoft.com/office/drawing/2014/main" xmlns="" id="{4FC80DA1-7FD1-0407-8B8C-85B01A89BA17}"/>
              </a:ext>
            </a:extLst>
          </p:cNvPr>
          <p:cNvSpPr>
            <a:spLocks noGrp="1"/>
          </p:cNvSpPr>
          <p:nvPr>
            <p:ph idx="1"/>
          </p:nvPr>
        </p:nvSpPr>
        <p:spPr/>
        <p:txBody>
          <a:bodyPr>
            <a:normAutofit/>
          </a:bodyPr>
          <a:lstStyle/>
          <a:p>
            <a:pPr marL="0" indent="0">
              <a:buNone/>
            </a:pPr>
            <a:r>
              <a:rPr lang="en-US" sz="3200" dirty="0"/>
              <a:t>• Consolidated turnover of small-value outward supplies</a:t>
            </a:r>
          </a:p>
          <a:p>
            <a:pPr marL="0" indent="0">
              <a:buNone/>
            </a:pPr>
            <a:r>
              <a:rPr lang="en-US" sz="3200" dirty="0"/>
              <a:t>• Only state-wise summary required</a:t>
            </a:r>
          </a:p>
          <a:p>
            <a:pPr marL="0" indent="0">
              <a:buNone/>
            </a:pPr>
            <a:r>
              <a:rPr lang="en-US" sz="3200" dirty="0"/>
              <a:t>• Multiple invoices clubbed</a:t>
            </a:r>
          </a:p>
          <a:p>
            <a:pPr marL="0" indent="0">
              <a:buNone/>
            </a:pPr>
            <a:endParaRPr lang="en-US" sz="3200" dirty="0"/>
          </a:p>
        </p:txBody>
      </p:sp>
    </p:spTree>
    <p:extLst>
      <p:ext uri="{BB962C8B-B14F-4D97-AF65-F5344CB8AC3E}">
        <p14:creationId xmlns:p14="http://schemas.microsoft.com/office/powerpoint/2010/main" val="1640637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D43AC2B-BA92-1FD9-569D-11A695C0EE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F927A30-563D-044A-F689-31519FB916D6}"/>
              </a:ext>
            </a:extLst>
          </p:cNvPr>
          <p:cNvSpPr>
            <a:spLocks noGrp="1"/>
          </p:cNvSpPr>
          <p:nvPr>
            <p:ph type="title"/>
          </p:nvPr>
        </p:nvSpPr>
        <p:spPr/>
        <p:txBody>
          <a:bodyPr/>
          <a:lstStyle/>
          <a:p>
            <a:r>
              <a:rPr lang="fr-FR" b="1" dirty="0"/>
              <a:t>GSTR-1: Table 8 – Nil/Exempt/Non-GST Supplies</a:t>
            </a:r>
            <a:endParaRPr lang="en-IN" b="1" dirty="0"/>
          </a:p>
        </p:txBody>
      </p:sp>
      <p:sp>
        <p:nvSpPr>
          <p:cNvPr id="3" name="Content Placeholder 2">
            <a:extLst>
              <a:ext uri="{FF2B5EF4-FFF2-40B4-BE49-F238E27FC236}">
                <a16:creationId xmlns:a16="http://schemas.microsoft.com/office/drawing/2014/main" xmlns="" id="{6441A064-4371-A3A5-A86C-714EA14AF5F5}"/>
              </a:ext>
            </a:extLst>
          </p:cNvPr>
          <p:cNvSpPr>
            <a:spLocks noGrp="1"/>
          </p:cNvSpPr>
          <p:nvPr>
            <p:ph idx="1"/>
          </p:nvPr>
        </p:nvSpPr>
        <p:spPr/>
        <p:txBody>
          <a:bodyPr>
            <a:normAutofit/>
          </a:bodyPr>
          <a:lstStyle/>
          <a:p>
            <a:pPr marL="0" indent="0">
              <a:buNone/>
            </a:pPr>
            <a:r>
              <a:rPr lang="en-US" sz="3200" dirty="0"/>
              <a:t>• Separate reporting for nil-rated, exempt, non-GST categories</a:t>
            </a:r>
          </a:p>
          <a:p>
            <a:pPr marL="0" indent="0">
              <a:buNone/>
            </a:pPr>
            <a:r>
              <a:rPr lang="en-US" sz="3200" dirty="0"/>
              <a:t>• Only consolidated figures required</a:t>
            </a:r>
          </a:p>
        </p:txBody>
      </p:sp>
    </p:spTree>
    <p:extLst>
      <p:ext uri="{BB962C8B-B14F-4D97-AF65-F5344CB8AC3E}">
        <p14:creationId xmlns:p14="http://schemas.microsoft.com/office/powerpoint/2010/main" val="1706491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8EBB6D5-A4F7-F619-0B0A-F25B36FBA6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14D218AC-1B01-4589-D93A-1A82EDE05C99}"/>
              </a:ext>
            </a:extLst>
          </p:cNvPr>
          <p:cNvSpPr>
            <a:spLocks noGrp="1"/>
          </p:cNvSpPr>
          <p:nvPr>
            <p:ph type="title"/>
          </p:nvPr>
        </p:nvSpPr>
        <p:spPr/>
        <p:txBody>
          <a:bodyPr/>
          <a:lstStyle/>
          <a:p>
            <a:r>
              <a:rPr lang="en-US" b="1" dirty="0"/>
              <a:t>GSTR-3B: Table 3.1 – Outward Supplies Summary</a:t>
            </a:r>
            <a:endParaRPr lang="en-IN" b="1" dirty="0"/>
          </a:p>
        </p:txBody>
      </p:sp>
      <p:sp>
        <p:nvSpPr>
          <p:cNvPr id="3" name="Content Placeholder 2">
            <a:extLst>
              <a:ext uri="{FF2B5EF4-FFF2-40B4-BE49-F238E27FC236}">
                <a16:creationId xmlns:a16="http://schemas.microsoft.com/office/drawing/2014/main" xmlns="" id="{B4BFC99B-C48C-2D10-0310-04F7517F2B59}"/>
              </a:ext>
            </a:extLst>
          </p:cNvPr>
          <p:cNvSpPr>
            <a:spLocks noGrp="1"/>
          </p:cNvSpPr>
          <p:nvPr>
            <p:ph idx="1"/>
          </p:nvPr>
        </p:nvSpPr>
        <p:spPr/>
        <p:txBody>
          <a:bodyPr>
            <a:normAutofit/>
          </a:bodyPr>
          <a:lstStyle/>
          <a:p>
            <a:pPr marL="0" indent="0">
              <a:buNone/>
            </a:pPr>
            <a:r>
              <a:rPr lang="en-US" sz="3200" dirty="0"/>
              <a:t>• Taxable supplies (other than zero-rated, nil/exempt)</a:t>
            </a:r>
          </a:p>
          <a:p>
            <a:pPr marL="0" indent="0">
              <a:buNone/>
            </a:pPr>
            <a:r>
              <a:rPr lang="en-US" sz="3200" dirty="0"/>
              <a:t>• Zero-rated supplies</a:t>
            </a:r>
          </a:p>
          <a:p>
            <a:pPr marL="0" indent="0">
              <a:buNone/>
            </a:pPr>
            <a:r>
              <a:rPr lang="en-US" sz="3200" dirty="0"/>
              <a:t>• Nil-rated and exempt supplies</a:t>
            </a:r>
          </a:p>
          <a:p>
            <a:pPr marL="0" indent="0">
              <a:buNone/>
            </a:pPr>
            <a:r>
              <a:rPr lang="en-US" sz="3200" dirty="0"/>
              <a:t>• Non-GST outward supplies</a:t>
            </a:r>
          </a:p>
        </p:txBody>
      </p:sp>
    </p:spTree>
    <p:extLst>
      <p:ext uri="{BB962C8B-B14F-4D97-AF65-F5344CB8AC3E}">
        <p14:creationId xmlns:p14="http://schemas.microsoft.com/office/powerpoint/2010/main" val="4227166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9026E51-6A6E-83DD-1A2C-B9C0148007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4CFCE2D2-F664-B5CB-64D1-9046355B6C4E}"/>
              </a:ext>
            </a:extLst>
          </p:cNvPr>
          <p:cNvSpPr>
            <a:spLocks noGrp="1"/>
          </p:cNvSpPr>
          <p:nvPr>
            <p:ph type="title"/>
          </p:nvPr>
        </p:nvSpPr>
        <p:spPr/>
        <p:txBody>
          <a:bodyPr/>
          <a:lstStyle/>
          <a:p>
            <a:r>
              <a:rPr lang="en-IN" b="1" dirty="0"/>
              <a:t>GSTR-3B: Table 4 – ITC</a:t>
            </a:r>
          </a:p>
        </p:txBody>
      </p:sp>
      <p:sp>
        <p:nvSpPr>
          <p:cNvPr id="3" name="Content Placeholder 2">
            <a:extLst>
              <a:ext uri="{FF2B5EF4-FFF2-40B4-BE49-F238E27FC236}">
                <a16:creationId xmlns:a16="http://schemas.microsoft.com/office/drawing/2014/main" xmlns="" id="{BB745014-4CE4-9539-3545-04618AB8C921}"/>
              </a:ext>
            </a:extLst>
          </p:cNvPr>
          <p:cNvSpPr>
            <a:spLocks noGrp="1"/>
          </p:cNvSpPr>
          <p:nvPr>
            <p:ph idx="1"/>
          </p:nvPr>
        </p:nvSpPr>
        <p:spPr/>
        <p:txBody>
          <a:bodyPr>
            <a:normAutofit/>
          </a:bodyPr>
          <a:lstStyle/>
          <a:p>
            <a:pPr marL="0" indent="0">
              <a:buNone/>
            </a:pPr>
            <a:r>
              <a:rPr lang="en-US" sz="3200" dirty="0"/>
              <a:t>• ITC available: Inputs, Input Services, Capital Goods</a:t>
            </a:r>
          </a:p>
          <a:p>
            <a:pPr marL="0" indent="0">
              <a:buNone/>
            </a:pPr>
            <a:r>
              <a:rPr lang="en-US" sz="3200" dirty="0"/>
              <a:t>• ITC to be reversed under Rule 42 &amp; 43</a:t>
            </a:r>
          </a:p>
          <a:p>
            <a:pPr marL="0" indent="0">
              <a:buNone/>
            </a:pPr>
            <a:r>
              <a:rPr lang="en-US" sz="3200" dirty="0"/>
              <a:t>• Net ITC eligibility</a:t>
            </a:r>
          </a:p>
          <a:p>
            <a:pPr marL="0" indent="0">
              <a:buNone/>
            </a:pPr>
            <a:r>
              <a:rPr lang="en-US" sz="3200" dirty="0"/>
              <a:t>• ITC ineligible under Section 17(5)</a:t>
            </a:r>
          </a:p>
        </p:txBody>
      </p:sp>
    </p:spTree>
    <p:extLst>
      <p:ext uri="{BB962C8B-B14F-4D97-AF65-F5344CB8AC3E}">
        <p14:creationId xmlns:p14="http://schemas.microsoft.com/office/powerpoint/2010/main" val="2038433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BB0AEA8-6970-F387-FC47-88868583DD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03C35CD-D145-C1B2-0760-3BC38CF37308}"/>
              </a:ext>
            </a:extLst>
          </p:cNvPr>
          <p:cNvSpPr>
            <a:spLocks noGrp="1"/>
          </p:cNvSpPr>
          <p:nvPr>
            <p:ph type="title"/>
          </p:nvPr>
        </p:nvSpPr>
        <p:spPr/>
        <p:txBody>
          <a:bodyPr/>
          <a:lstStyle/>
          <a:p>
            <a:r>
              <a:rPr lang="fr-FR" b="1" dirty="0"/>
              <a:t>GSTR-3B: Table 5 – Exempt/Nil/Non-GST</a:t>
            </a:r>
            <a:endParaRPr lang="en-IN" b="1" dirty="0"/>
          </a:p>
        </p:txBody>
      </p:sp>
      <p:sp>
        <p:nvSpPr>
          <p:cNvPr id="3" name="Content Placeholder 2">
            <a:extLst>
              <a:ext uri="{FF2B5EF4-FFF2-40B4-BE49-F238E27FC236}">
                <a16:creationId xmlns:a16="http://schemas.microsoft.com/office/drawing/2014/main" xmlns="" id="{8285FA95-C2BE-2517-BCAA-F987556679F6}"/>
              </a:ext>
            </a:extLst>
          </p:cNvPr>
          <p:cNvSpPr>
            <a:spLocks noGrp="1"/>
          </p:cNvSpPr>
          <p:nvPr>
            <p:ph idx="1"/>
          </p:nvPr>
        </p:nvSpPr>
        <p:spPr/>
        <p:txBody>
          <a:bodyPr>
            <a:normAutofit/>
          </a:bodyPr>
          <a:lstStyle/>
          <a:p>
            <a:pPr marL="0" indent="0">
              <a:buNone/>
            </a:pPr>
            <a:r>
              <a:rPr lang="en-US" sz="3200" dirty="0"/>
              <a:t>• Consolidated values of exempt supplies</a:t>
            </a:r>
          </a:p>
          <a:p>
            <a:pPr marL="0" indent="0">
              <a:buNone/>
            </a:pPr>
            <a:r>
              <a:rPr lang="en-US" sz="3200" dirty="0"/>
              <a:t>• Nil-rated items</a:t>
            </a:r>
          </a:p>
          <a:p>
            <a:pPr marL="0" indent="0">
              <a:buNone/>
            </a:pPr>
            <a:r>
              <a:rPr lang="en-US" sz="3200" dirty="0"/>
              <a:t>• Non-GST supplies</a:t>
            </a:r>
          </a:p>
        </p:txBody>
      </p:sp>
    </p:spTree>
    <p:extLst>
      <p:ext uri="{BB962C8B-B14F-4D97-AF65-F5344CB8AC3E}">
        <p14:creationId xmlns:p14="http://schemas.microsoft.com/office/powerpoint/2010/main" val="14386562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542D2E-606A-66B7-7294-BAEE24E251F9}"/>
              </a:ext>
            </a:extLst>
          </p:cNvPr>
          <p:cNvSpPr>
            <a:spLocks noGrp="1"/>
          </p:cNvSpPr>
          <p:nvPr>
            <p:ph type="title"/>
          </p:nvPr>
        </p:nvSpPr>
        <p:spPr/>
        <p:txBody>
          <a:bodyPr/>
          <a:lstStyle/>
          <a:p>
            <a:r>
              <a:rPr lang="en-US" b="1" dirty="0"/>
              <a:t>Key Details of the First Return under Section 40</a:t>
            </a:r>
            <a:endParaRPr lang="en-IN" b="1" dirty="0"/>
          </a:p>
        </p:txBody>
      </p:sp>
      <p:sp>
        <p:nvSpPr>
          <p:cNvPr id="3" name="Content Placeholder 2">
            <a:extLst>
              <a:ext uri="{FF2B5EF4-FFF2-40B4-BE49-F238E27FC236}">
                <a16:creationId xmlns:a16="http://schemas.microsoft.com/office/drawing/2014/main" xmlns="" id="{93488E12-E10D-2B17-4488-A55E444B890C}"/>
              </a:ext>
            </a:extLst>
          </p:cNvPr>
          <p:cNvSpPr>
            <a:spLocks noGrp="1"/>
          </p:cNvSpPr>
          <p:nvPr>
            <p:ph idx="1"/>
          </p:nvPr>
        </p:nvSpPr>
        <p:spPr/>
        <p:txBody>
          <a:bodyPr>
            <a:noAutofit/>
          </a:bodyPr>
          <a:lstStyle/>
          <a:p>
            <a:r>
              <a:rPr lang="en-US" sz="3200" b="1" dirty="0"/>
              <a:t>Purpose:</a:t>
            </a:r>
            <a:r>
              <a:rPr lang="en-US" sz="3200" dirty="0"/>
              <a:t> This requirement ensures all transactions during the pre-registration period are accounted for, taxes are paid, and recipients can claim appropriate Input Tax Credit (ITC).</a:t>
            </a:r>
          </a:p>
          <a:p>
            <a:r>
              <a:rPr lang="en-US" sz="3200" b="1" dirty="0"/>
              <a:t>Form:</a:t>
            </a:r>
            <a:r>
              <a:rPr lang="en-US" sz="3200" dirty="0"/>
              <a:t> There is no separate form; the details are included in the first regular GSTR-1 (outward supplies) and GSTR-3B (summary and tax payment) filed after receiving the GSTIN.</a:t>
            </a:r>
          </a:p>
        </p:txBody>
      </p:sp>
    </p:spTree>
    <p:extLst>
      <p:ext uri="{BB962C8B-B14F-4D97-AF65-F5344CB8AC3E}">
        <p14:creationId xmlns:p14="http://schemas.microsoft.com/office/powerpoint/2010/main" val="31170611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82ACE0F-6A97-5BDF-F356-F40B6E507E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0E40DCB1-C337-22E9-3A8E-91B371398AF1}"/>
              </a:ext>
            </a:extLst>
          </p:cNvPr>
          <p:cNvSpPr>
            <a:spLocks noGrp="1"/>
          </p:cNvSpPr>
          <p:nvPr>
            <p:ph type="title"/>
          </p:nvPr>
        </p:nvSpPr>
        <p:spPr/>
        <p:txBody>
          <a:bodyPr/>
          <a:lstStyle/>
          <a:p>
            <a:r>
              <a:rPr lang="en-US" b="1" dirty="0"/>
              <a:t>Key Details of the First Return under Section 40</a:t>
            </a:r>
            <a:endParaRPr lang="en-IN" b="1" dirty="0"/>
          </a:p>
        </p:txBody>
      </p:sp>
      <p:sp>
        <p:nvSpPr>
          <p:cNvPr id="3" name="Content Placeholder 2">
            <a:extLst>
              <a:ext uri="{FF2B5EF4-FFF2-40B4-BE49-F238E27FC236}">
                <a16:creationId xmlns:a16="http://schemas.microsoft.com/office/drawing/2014/main" xmlns="" id="{A49D9AC5-ABAB-1BFB-2B3C-71D1C2B4DFE9}"/>
              </a:ext>
            </a:extLst>
          </p:cNvPr>
          <p:cNvSpPr>
            <a:spLocks noGrp="1"/>
          </p:cNvSpPr>
          <p:nvPr>
            <p:ph idx="1"/>
          </p:nvPr>
        </p:nvSpPr>
        <p:spPr/>
        <p:txBody>
          <a:bodyPr>
            <a:noAutofit/>
          </a:bodyPr>
          <a:lstStyle/>
          <a:p>
            <a:r>
              <a:rPr lang="en-US" sz="3200" dirty="0"/>
              <a:t>Revised Invoices: Revised tax invoices must be issued for sales during this interim period within one month of receiving the registration certificate, including the customer's GSTIN if applicable.</a:t>
            </a:r>
          </a:p>
          <a:p>
            <a:r>
              <a:rPr lang="en-US" sz="3200" dirty="0"/>
              <a:t>Input Tax Credit (ITC): ITC can be claimed on inputs held in stock the day before becoming liable for registration, subject to conditions and filing Form GST ITC-01 within the timeframe. </a:t>
            </a:r>
          </a:p>
        </p:txBody>
      </p:sp>
    </p:spTree>
    <p:extLst>
      <p:ext uri="{BB962C8B-B14F-4D97-AF65-F5344CB8AC3E}">
        <p14:creationId xmlns:p14="http://schemas.microsoft.com/office/powerpoint/2010/main" val="21191223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3EBE9F1-8A5B-B841-14AD-DF2AF1403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2E1CD7CE-19A4-467F-B5BD-6C263823D910}"/>
              </a:ext>
            </a:extLst>
          </p:cNvPr>
          <p:cNvSpPr>
            <a:spLocks noGrp="1"/>
          </p:cNvSpPr>
          <p:nvPr>
            <p:ph type="title"/>
          </p:nvPr>
        </p:nvSpPr>
        <p:spPr/>
        <p:txBody>
          <a:bodyPr/>
          <a:lstStyle/>
          <a:p>
            <a:r>
              <a:rPr lang="en-US" b="1" dirty="0"/>
              <a:t>Key Details of the First Return under Section 40</a:t>
            </a:r>
            <a:endParaRPr lang="en-IN" b="1" dirty="0"/>
          </a:p>
        </p:txBody>
      </p:sp>
      <p:sp>
        <p:nvSpPr>
          <p:cNvPr id="3" name="Content Placeholder 2">
            <a:extLst>
              <a:ext uri="{FF2B5EF4-FFF2-40B4-BE49-F238E27FC236}">
                <a16:creationId xmlns:a16="http://schemas.microsoft.com/office/drawing/2014/main" xmlns="" id="{D94D8DFF-1EFA-FB4B-EC5A-FBB9C0DBB84A}"/>
              </a:ext>
            </a:extLst>
          </p:cNvPr>
          <p:cNvSpPr>
            <a:spLocks noGrp="1"/>
          </p:cNvSpPr>
          <p:nvPr>
            <p:ph idx="1"/>
          </p:nvPr>
        </p:nvSpPr>
        <p:spPr/>
        <p:txBody>
          <a:bodyPr>
            <a:noAutofit/>
          </a:bodyPr>
          <a:lstStyle/>
          <a:p>
            <a:r>
              <a:rPr lang="en-US" sz="3200" dirty="0"/>
              <a:t>Example Scenario</a:t>
            </a:r>
          </a:p>
          <a:p>
            <a:r>
              <a:rPr lang="en-US" sz="3200" dirty="0"/>
              <a:t>If liability arose on July 25, 2025, and registration was granted on September 10, 2025, the first GSTR-1 and GSTR-3B filed after September 10th must include supplies from July 25th to September 10th. </a:t>
            </a:r>
          </a:p>
        </p:txBody>
      </p:sp>
    </p:spTree>
    <p:extLst>
      <p:ext uri="{BB962C8B-B14F-4D97-AF65-F5344CB8AC3E}">
        <p14:creationId xmlns:p14="http://schemas.microsoft.com/office/powerpoint/2010/main" val="4369096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C095BC3-7827-3F0B-3B81-4F9F48F1D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56CB672-BCF8-875C-9B94-2C2C7649DF14}"/>
              </a:ext>
            </a:extLst>
          </p:cNvPr>
          <p:cNvSpPr>
            <a:spLocks noGrp="1"/>
          </p:cNvSpPr>
          <p:nvPr>
            <p:ph type="title"/>
          </p:nvPr>
        </p:nvSpPr>
        <p:spPr/>
        <p:txBody>
          <a:bodyPr/>
          <a:lstStyle/>
          <a:p>
            <a:r>
              <a:rPr lang="en-IN" b="1" dirty="0"/>
              <a:t>TDS – Applicability</a:t>
            </a:r>
          </a:p>
        </p:txBody>
      </p:sp>
      <p:sp>
        <p:nvSpPr>
          <p:cNvPr id="3" name="Content Placeholder 2">
            <a:extLst>
              <a:ext uri="{FF2B5EF4-FFF2-40B4-BE49-F238E27FC236}">
                <a16:creationId xmlns:a16="http://schemas.microsoft.com/office/drawing/2014/main" xmlns="" id="{46D88B81-0C72-2987-585C-216DD13C3367}"/>
              </a:ext>
            </a:extLst>
          </p:cNvPr>
          <p:cNvSpPr>
            <a:spLocks noGrp="1"/>
          </p:cNvSpPr>
          <p:nvPr>
            <p:ph idx="1"/>
          </p:nvPr>
        </p:nvSpPr>
        <p:spPr/>
        <p:txBody>
          <a:bodyPr>
            <a:normAutofit/>
          </a:bodyPr>
          <a:lstStyle/>
          <a:p>
            <a:pPr marL="0" indent="0">
              <a:buNone/>
            </a:pPr>
            <a:r>
              <a:rPr lang="en-US" sz="3200" dirty="0" err="1"/>
              <a:t>Deductors</a:t>
            </a:r>
            <a:r>
              <a:rPr lang="en-US" sz="3200" dirty="0"/>
              <a:t>: Government departments, local authorities, and notified entities are liable to deduct TDS.</a:t>
            </a:r>
          </a:p>
          <a:p>
            <a:pPr marL="0" indent="0">
              <a:buNone/>
            </a:pPr>
            <a:r>
              <a:rPr lang="en-US" sz="3200" dirty="0"/>
              <a:t>Contract Threshold: Applicable when total contract value (not individual invoice) exceeds ₹2.5 lakh.</a:t>
            </a:r>
          </a:p>
          <a:p>
            <a:pPr marL="0" indent="0">
              <a:buNone/>
            </a:pPr>
            <a:r>
              <a:rPr lang="en-US" sz="3200" dirty="0"/>
              <a:t>Rate: Deduction at 2% (1% CGST + 1% SGST) or 2% IGST for interstate transactions.</a:t>
            </a:r>
          </a:p>
        </p:txBody>
      </p:sp>
    </p:spTree>
    <p:extLst>
      <p:ext uri="{BB962C8B-B14F-4D97-AF65-F5344CB8AC3E}">
        <p14:creationId xmlns:p14="http://schemas.microsoft.com/office/powerpoint/2010/main" val="22490498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1B11BF0-17A6-1F16-7C1C-26698ED669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919214E2-1DA5-FD99-A0D0-08E6D221D894}"/>
              </a:ext>
            </a:extLst>
          </p:cNvPr>
          <p:cNvSpPr>
            <a:spLocks noGrp="1"/>
          </p:cNvSpPr>
          <p:nvPr>
            <p:ph type="title"/>
          </p:nvPr>
        </p:nvSpPr>
        <p:spPr/>
        <p:txBody>
          <a:bodyPr/>
          <a:lstStyle/>
          <a:p>
            <a:r>
              <a:rPr lang="en-IN" b="1" dirty="0"/>
              <a:t>TDS – Compliance &amp; Return</a:t>
            </a:r>
          </a:p>
        </p:txBody>
      </p:sp>
      <p:sp>
        <p:nvSpPr>
          <p:cNvPr id="3" name="Content Placeholder 2">
            <a:extLst>
              <a:ext uri="{FF2B5EF4-FFF2-40B4-BE49-F238E27FC236}">
                <a16:creationId xmlns:a16="http://schemas.microsoft.com/office/drawing/2014/main" xmlns="" id="{2AEF75CA-02C1-4466-B0C6-C23DD9AA9245}"/>
              </a:ext>
            </a:extLst>
          </p:cNvPr>
          <p:cNvSpPr>
            <a:spLocks noGrp="1"/>
          </p:cNvSpPr>
          <p:nvPr>
            <p:ph idx="1"/>
          </p:nvPr>
        </p:nvSpPr>
        <p:spPr/>
        <p:txBody>
          <a:bodyPr>
            <a:normAutofit/>
          </a:bodyPr>
          <a:lstStyle/>
          <a:p>
            <a:pPr marL="0" indent="0">
              <a:buNone/>
            </a:pPr>
            <a:r>
              <a:rPr lang="en-US" sz="3200" dirty="0"/>
              <a:t>GSTR-7: TDS </a:t>
            </a:r>
            <a:r>
              <a:rPr lang="en-US" sz="3200" dirty="0" err="1"/>
              <a:t>deductors</a:t>
            </a:r>
            <a:r>
              <a:rPr lang="en-US" sz="3200" dirty="0"/>
              <a:t> must file monthly return in GSTR-7 disclosing deducted and paid amounts.</a:t>
            </a:r>
          </a:p>
          <a:p>
            <a:pPr marL="0" indent="0">
              <a:buNone/>
            </a:pPr>
            <a:r>
              <a:rPr lang="en-US" sz="3200" dirty="0"/>
              <a:t>Due Date: Due on or before the 10th of the succeeding month to avoid late fees and interest.</a:t>
            </a:r>
          </a:p>
          <a:p>
            <a:pPr marL="0" indent="0">
              <a:buNone/>
            </a:pPr>
            <a:r>
              <a:rPr lang="en-US" sz="3200" dirty="0"/>
              <a:t>GSTR-7A Certificate: GSTR-7A auto-generated and issued to </a:t>
            </a:r>
            <a:r>
              <a:rPr lang="en-US" sz="3200" dirty="0" err="1"/>
              <a:t>deductees</a:t>
            </a:r>
            <a:r>
              <a:rPr lang="en-US" sz="3200" dirty="0"/>
              <a:t> as proof of TDS deducted.</a:t>
            </a:r>
          </a:p>
        </p:txBody>
      </p:sp>
    </p:spTree>
    <p:extLst>
      <p:ext uri="{BB962C8B-B14F-4D97-AF65-F5344CB8AC3E}">
        <p14:creationId xmlns:p14="http://schemas.microsoft.com/office/powerpoint/2010/main" val="1684007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BDB423-ACA7-5FAE-ECA8-B8A96E89C187}"/>
              </a:ext>
            </a:extLst>
          </p:cNvPr>
          <p:cNvSpPr>
            <a:spLocks noGrp="1"/>
          </p:cNvSpPr>
          <p:nvPr>
            <p:ph type="title"/>
          </p:nvPr>
        </p:nvSpPr>
        <p:spPr/>
        <p:txBody>
          <a:bodyPr/>
          <a:lstStyle/>
          <a:p>
            <a:r>
              <a:rPr lang="en-US" b="1" dirty="0"/>
              <a:t>What is a GST Return?</a:t>
            </a:r>
            <a:endParaRPr lang="en-IN" b="1" dirty="0"/>
          </a:p>
        </p:txBody>
      </p:sp>
      <p:sp>
        <p:nvSpPr>
          <p:cNvPr id="3" name="Content Placeholder 2">
            <a:extLst>
              <a:ext uri="{FF2B5EF4-FFF2-40B4-BE49-F238E27FC236}">
                <a16:creationId xmlns:a16="http://schemas.microsoft.com/office/drawing/2014/main" xmlns="" id="{C1383090-FE56-F7CF-81BE-F0A1936A591A}"/>
              </a:ext>
            </a:extLst>
          </p:cNvPr>
          <p:cNvSpPr>
            <a:spLocks noGrp="1"/>
          </p:cNvSpPr>
          <p:nvPr>
            <p:ph idx="1"/>
          </p:nvPr>
        </p:nvSpPr>
        <p:spPr/>
        <p:txBody>
          <a:bodyPr>
            <a:normAutofit/>
          </a:bodyPr>
          <a:lstStyle/>
          <a:p>
            <a:r>
              <a:rPr lang="en-US" sz="3200" dirty="0"/>
              <a:t>A GST Return is a statement submitted by a registered taxpayer showing details of income (sales), expenses (purchases), tax collected on sales (output GST) and tax paid on purchases (input GST credit).</a:t>
            </a:r>
            <a:br>
              <a:rPr lang="en-US" sz="3200" dirty="0"/>
            </a:br>
            <a:r>
              <a:rPr lang="en-US" sz="3200" dirty="0"/>
              <a:t>This helps authorities calculate the taxpayer’s net GST liability.</a:t>
            </a:r>
            <a:endParaRPr lang="en-IN" sz="3200" dirty="0"/>
          </a:p>
        </p:txBody>
      </p:sp>
    </p:spTree>
    <p:extLst>
      <p:ext uri="{BB962C8B-B14F-4D97-AF65-F5344CB8AC3E}">
        <p14:creationId xmlns:p14="http://schemas.microsoft.com/office/powerpoint/2010/main" val="16005423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7EAB7C3-7262-FDB3-C354-9E34C9B9EA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508DB3B-8448-6A16-3E4F-25E3D9CF97D4}"/>
              </a:ext>
            </a:extLst>
          </p:cNvPr>
          <p:cNvSpPr>
            <a:spLocks noGrp="1"/>
          </p:cNvSpPr>
          <p:nvPr>
            <p:ph type="title"/>
          </p:nvPr>
        </p:nvSpPr>
        <p:spPr/>
        <p:txBody>
          <a:bodyPr/>
          <a:lstStyle/>
          <a:p>
            <a:r>
              <a:rPr lang="en-IN" b="1" dirty="0"/>
              <a:t>TCS – Applicability</a:t>
            </a:r>
          </a:p>
        </p:txBody>
      </p:sp>
      <p:sp>
        <p:nvSpPr>
          <p:cNvPr id="3" name="Content Placeholder 2">
            <a:extLst>
              <a:ext uri="{FF2B5EF4-FFF2-40B4-BE49-F238E27FC236}">
                <a16:creationId xmlns:a16="http://schemas.microsoft.com/office/drawing/2014/main" xmlns="" id="{35703090-E064-213B-3480-B99FC317109E}"/>
              </a:ext>
            </a:extLst>
          </p:cNvPr>
          <p:cNvSpPr>
            <a:spLocks noGrp="1"/>
          </p:cNvSpPr>
          <p:nvPr>
            <p:ph idx="1"/>
          </p:nvPr>
        </p:nvSpPr>
        <p:spPr/>
        <p:txBody>
          <a:bodyPr>
            <a:normAutofit/>
          </a:bodyPr>
          <a:lstStyle/>
          <a:p>
            <a:pPr marL="0" indent="0">
              <a:buNone/>
            </a:pPr>
            <a:r>
              <a:rPr lang="en-US" sz="3200" dirty="0"/>
              <a:t>Who Collects: E-commerce operators like Amazon, Flipkart must collect TCS on supplies through their portals.</a:t>
            </a:r>
          </a:p>
          <a:p>
            <a:pPr marL="0" indent="0">
              <a:buNone/>
            </a:pPr>
            <a:r>
              <a:rPr lang="en-US" sz="3200" dirty="0"/>
              <a:t>When Applicable: Applicable on taxable supplies made by suppliers registered on the platform.</a:t>
            </a:r>
          </a:p>
          <a:p>
            <a:pPr marL="0" indent="0">
              <a:buNone/>
            </a:pPr>
            <a:r>
              <a:rPr lang="en-US" sz="3200" dirty="0"/>
              <a:t>Rate: 1% of net taxable supplies (0.5% CGST + 0.5% SGST) or 1% IGST for interstate.</a:t>
            </a:r>
          </a:p>
        </p:txBody>
      </p:sp>
    </p:spTree>
    <p:extLst>
      <p:ext uri="{BB962C8B-B14F-4D97-AF65-F5344CB8AC3E}">
        <p14:creationId xmlns:p14="http://schemas.microsoft.com/office/powerpoint/2010/main" val="2395509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314EA22-91ED-7FF5-9249-13AD3C0D5E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2A5B25AB-94C7-0043-C7B4-DC26A7E391B6}"/>
              </a:ext>
            </a:extLst>
          </p:cNvPr>
          <p:cNvSpPr>
            <a:spLocks noGrp="1"/>
          </p:cNvSpPr>
          <p:nvPr>
            <p:ph type="title"/>
          </p:nvPr>
        </p:nvSpPr>
        <p:spPr/>
        <p:txBody>
          <a:bodyPr/>
          <a:lstStyle/>
          <a:p>
            <a:r>
              <a:rPr lang="en-IN" b="1" dirty="0"/>
              <a:t>TCS – Return &amp; Compliance</a:t>
            </a:r>
          </a:p>
        </p:txBody>
      </p:sp>
      <p:sp>
        <p:nvSpPr>
          <p:cNvPr id="3" name="Content Placeholder 2">
            <a:extLst>
              <a:ext uri="{FF2B5EF4-FFF2-40B4-BE49-F238E27FC236}">
                <a16:creationId xmlns:a16="http://schemas.microsoft.com/office/drawing/2014/main" xmlns="" id="{68C517B1-2BEB-E020-3820-2D278CFAA9CC}"/>
              </a:ext>
            </a:extLst>
          </p:cNvPr>
          <p:cNvSpPr>
            <a:spLocks noGrp="1"/>
          </p:cNvSpPr>
          <p:nvPr>
            <p:ph idx="1"/>
          </p:nvPr>
        </p:nvSpPr>
        <p:spPr/>
        <p:txBody>
          <a:bodyPr>
            <a:normAutofit/>
          </a:bodyPr>
          <a:lstStyle/>
          <a:p>
            <a:pPr marL="0" indent="0">
              <a:buNone/>
            </a:pPr>
            <a:r>
              <a:rPr lang="en-US" sz="3200" dirty="0"/>
              <a:t>Form GSTR-8: Monthly return to be filed by e-commerce operators detailing collected TCS.</a:t>
            </a:r>
          </a:p>
          <a:p>
            <a:pPr marL="0" indent="0">
              <a:buNone/>
            </a:pPr>
            <a:r>
              <a:rPr lang="en-US" sz="3200" dirty="0"/>
              <a:t>Due Date: Due by 10th of the next month; failure results in late fees and interest.</a:t>
            </a:r>
          </a:p>
          <a:p>
            <a:pPr marL="0" indent="0">
              <a:buNone/>
            </a:pPr>
            <a:r>
              <a:rPr lang="en-US" sz="3200" dirty="0"/>
              <a:t>Supplier Ledger: TCS gets auto-populated in supplier’s electronic cash ledger for tax payment.</a:t>
            </a:r>
          </a:p>
        </p:txBody>
      </p:sp>
    </p:spTree>
    <p:extLst>
      <p:ext uri="{BB962C8B-B14F-4D97-AF65-F5344CB8AC3E}">
        <p14:creationId xmlns:p14="http://schemas.microsoft.com/office/powerpoint/2010/main" val="34067573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4B36A7-4222-A101-4378-D0791BC547C9}"/>
              </a:ext>
            </a:extLst>
          </p:cNvPr>
          <p:cNvSpPr>
            <a:spLocks noGrp="1"/>
          </p:cNvSpPr>
          <p:nvPr>
            <p:ph type="title"/>
          </p:nvPr>
        </p:nvSpPr>
        <p:spPr/>
        <p:txBody>
          <a:bodyPr/>
          <a:lstStyle/>
          <a:p>
            <a:r>
              <a:rPr lang="en-IN" b="1" dirty="0"/>
              <a:t>Suspended &amp; View-Only Returns</a:t>
            </a:r>
          </a:p>
        </p:txBody>
      </p:sp>
      <p:sp>
        <p:nvSpPr>
          <p:cNvPr id="4" name="Rectangle 1">
            <a:extLst>
              <a:ext uri="{FF2B5EF4-FFF2-40B4-BE49-F238E27FC236}">
                <a16:creationId xmlns:a16="http://schemas.microsoft.com/office/drawing/2014/main" xmlns="" id="{BD2C9CB2-4A2A-4A1A-9539-0B1336BBA6C4}"/>
              </a:ext>
            </a:extLst>
          </p:cNvPr>
          <p:cNvSpPr>
            <a:spLocks noGrp="1" noChangeArrowheads="1"/>
          </p:cNvSpPr>
          <p:nvPr>
            <p:ph idx="1"/>
          </p:nvPr>
        </p:nvSpPr>
        <p:spPr bwMode="auto">
          <a:xfrm>
            <a:off x="685801" y="3274136"/>
            <a:ext cx="9346854"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GSTR-2, 3</a:t>
            </a:r>
            <a:r>
              <a:rPr kumimoji="0" lang="en-US" altLang="en-US" sz="2800" b="0" i="0" u="none" strike="noStrike" cap="none" normalizeH="0" baseline="0" dirty="0">
                <a:ln>
                  <a:noFill/>
                </a:ln>
                <a:solidFill>
                  <a:schemeClr val="tx1"/>
                </a:solidFill>
                <a:effectLst/>
                <a:latin typeface="Arial" panose="020B0604020202020204" pitchFamily="34" charset="0"/>
              </a:rPr>
              <a:t>: Suspended due to reconciliation complexity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GSTR-6A, 7A, 8A</a:t>
            </a:r>
            <a:r>
              <a:rPr kumimoji="0" lang="en-US" altLang="en-US" sz="2800" b="0" i="0" u="none" strike="noStrike" cap="none" normalizeH="0" baseline="0" dirty="0">
                <a:ln>
                  <a:noFill/>
                </a:ln>
                <a:solidFill>
                  <a:schemeClr val="tx1"/>
                </a:solidFill>
                <a:effectLst/>
                <a:latin typeface="Arial" panose="020B0604020202020204" pitchFamily="34" charset="0"/>
              </a:rPr>
              <a:t>: Auto-drafted, view-only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GSTR-9A</a:t>
            </a:r>
            <a:r>
              <a:rPr kumimoji="0" lang="en-US" altLang="en-US" sz="2800" b="0" i="0" u="none" strike="noStrike" cap="none" normalizeH="0" baseline="0" dirty="0">
                <a:ln>
                  <a:noFill/>
                </a:ln>
                <a:solidFill>
                  <a:schemeClr val="tx1"/>
                </a:solidFill>
                <a:effectLst/>
                <a:latin typeface="Arial" panose="020B0604020202020204" pitchFamily="34" charset="0"/>
              </a:rPr>
              <a:t>: Annual return for composition (now replaced) </a:t>
            </a:r>
          </a:p>
        </p:txBody>
      </p:sp>
    </p:spTree>
    <p:extLst>
      <p:ext uri="{BB962C8B-B14F-4D97-AF65-F5344CB8AC3E}">
        <p14:creationId xmlns:p14="http://schemas.microsoft.com/office/powerpoint/2010/main" val="39524293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225C21-8662-208F-61C6-54468EB240FE}"/>
              </a:ext>
            </a:extLst>
          </p:cNvPr>
          <p:cNvSpPr>
            <a:spLocks noGrp="1"/>
          </p:cNvSpPr>
          <p:nvPr>
            <p:ph type="title"/>
          </p:nvPr>
        </p:nvSpPr>
        <p:spPr/>
        <p:txBody>
          <a:bodyPr/>
          <a:lstStyle/>
          <a:p>
            <a:r>
              <a:rPr lang="en-IN" b="1" dirty="0"/>
              <a:t>Penalties &amp; Late Fees</a:t>
            </a:r>
          </a:p>
        </p:txBody>
      </p:sp>
      <p:sp>
        <p:nvSpPr>
          <p:cNvPr id="4" name="Rectangle 1">
            <a:extLst>
              <a:ext uri="{FF2B5EF4-FFF2-40B4-BE49-F238E27FC236}">
                <a16:creationId xmlns:a16="http://schemas.microsoft.com/office/drawing/2014/main" xmlns="" id="{23F5DF9F-B793-0E18-3C2E-8C874524A179}"/>
              </a:ext>
            </a:extLst>
          </p:cNvPr>
          <p:cNvSpPr>
            <a:spLocks noGrp="1" noChangeArrowheads="1"/>
          </p:cNvSpPr>
          <p:nvPr>
            <p:ph idx="1"/>
          </p:nvPr>
        </p:nvSpPr>
        <p:spPr bwMode="auto">
          <a:xfrm>
            <a:off x="685801" y="2935583"/>
            <a:ext cx="7705956"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₹50/day for GSTR-1 and 3B (₹20 for nil)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₹200/day for GSTR-9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Interest @18% on late tax payment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Amnesty schemes</a:t>
            </a:r>
          </a:p>
        </p:txBody>
      </p:sp>
    </p:spTree>
    <p:extLst>
      <p:ext uri="{BB962C8B-B14F-4D97-AF65-F5344CB8AC3E}">
        <p14:creationId xmlns:p14="http://schemas.microsoft.com/office/powerpoint/2010/main" val="23659082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734676-471D-7F16-06CD-AE3C3A62D5EF}"/>
              </a:ext>
            </a:extLst>
          </p:cNvPr>
          <p:cNvSpPr>
            <a:spLocks noGrp="1"/>
          </p:cNvSpPr>
          <p:nvPr>
            <p:ph type="title"/>
          </p:nvPr>
        </p:nvSpPr>
        <p:spPr/>
        <p:txBody>
          <a:bodyPr/>
          <a:lstStyle/>
          <a:p>
            <a:r>
              <a:rPr lang="en-IN" b="1" dirty="0"/>
              <a:t>Compliance Checklist ✅</a:t>
            </a:r>
          </a:p>
        </p:txBody>
      </p:sp>
      <p:sp>
        <p:nvSpPr>
          <p:cNvPr id="4" name="Rectangle 1">
            <a:extLst>
              <a:ext uri="{FF2B5EF4-FFF2-40B4-BE49-F238E27FC236}">
                <a16:creationId xmlns:a16="http://schemas.microsoft.com/office/drawing/2014/main" xmlns="" id="{07FE9A0A-1511-ED9E-81DB-9F380D42CDE1}"/>
              </a:ext>
            </a:extLst>
          </p:cNvPr>
          <p:cNvSpPr>
            <a:spLocks noGrp="1" noChangeArrowheads="1"/>
          </p:cNvSpPr>
          <p:nvPr>
            <p:ph idx="1"/>
          </p:nvPr>
        </p:nvSpPr>
        <p:spPr bwMode="auto">
          <a:xfrm>
            <a:off x="685801" y="2689362"/>
            <a:ext cx="6187078"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File GSTR-1 and 3B on time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Reconcile GSTR-2B with books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Validate e-invoice data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Use correct HSN codes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Track annual returns and audits </a:t>
            </a:r>
          </a:p>
        </p:txBody>
      </p:sp>
    </p:spTree>
    <p:extLst>
      <p:ext uri="{BB962C8B-B14F-4D97-AF65-F5344CB8AC3E}">
        <p14:creationId xmlns:p14="http://schemas.microsoft.com/office/powerpoint/2010/main" val="37071972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E9C8A8-C3F8-3152-2F2C-1B4F5815EE40}"/>
              </a:ext>
            </a:extLst>
          </p:cNvPr>
          <p:cNvSpPr>
            <a:spLocks noGrp="1"/>
          </p:cNvSpPr>
          <p:nvPr>
            <p:ph type="title"/>
          </p:nvPr>
        </p:nvSpPr>
        <p:spPr/>
        <p:txBody>
          <a:bodyPr/>
          <a:lstStyle/>
          <a:p>
            <a:r>
              <a:rPr lang="en-US" b="1" dirty="0"/>
              <a:t>GST 2.0	</a:t>
            </a:r>
            <a:endParaRPr lang="en-IN" b="1" dirty="0"/>
          </a:p>
        </p:txBody>
      </p:sp>
      <p:sp>
        <p:nvSpPr>
          <p:cNvPr id="3" name="Content Placeholder 2">
            <a:extLst>
              <a:ext uri="{FF2B5EF4-FFF2-40B4-BE49-F238E27FC236}">
                <a16:creationId xmlns:a16="http://schemas.microsoft.com/office/drawing/2014/main" xmlns="" id="{8C750914-8FBF-FF47-D051-896D3AF56702}"/>
              </a:ext>
            </a:extLst>
          </p:cNvPr>
          <p:cNvSpPr>
            <a:spLocks noGrp="1"/>
          </p:cNvSpPr>
          <p:nvPr>
            <p:ph idx="1"/>
          </p:nvPr>
        </p:nvSpPr>
        <p:spPr/>
        <p:txBody>
          <a:bodyPr>
            <a:normAutofit/>
          </a:bodyPr>
          <a:lstStyle/>
          <a:p>
            <a:r>
              <a:rPr lang="en-US" sz="3200" dirty="0"/>
              <a:t>"GST 2.0" refers to a significant wave of Goods and Services Tax reforms in India, with major updates to return filing procedures and compliance measures effective from mid-to-late 2025. </a:t>
            </a:r>
            <a:endParaRPr lang="en-IN" sz="3200" dirty="0"/>
          </a:p>
        </p:txBody>
      </p:sp>
    </p:spTree>
    <p:extLst>
      <p:ext uri="{BB962C8B-B14F-4D97-AF65-F5344CB8AC3E}">
        <p14:creationId xmlns:p14="http://schemas.microsoft.com/office/powerpoint/2010/main" val="19069948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2F199B-7E13-9C8D-A14C-3C8B21585231}"/>
              </a:ext>
            </a:extLst>
          </p:cNvPr>
          <p:cNvSpPr>
            <a:spLocks noGrp="1"/>
          </p:cNvSpPr>
          <p:nvPr>
            <p:ph type="title"/>
          </p:nvPr>
        </p:nvSpPr>
        <p:spPr/>
        <p:txBody>
          <a:bodyPr/>
          <a:lstStyle/>
          <a:p>
            <a:r>
              <a:rPr lang="en-US" b="1" dirty="0"/>
              <a:t>Key updates impacting returns</a:t>
            </a:r>
            <a:endParaRPr lang="en-IN" b="1" dirty="0"/>
          </a:p>
        </p:txBody>
      </p:sp>
      <p:sp>
        <p:nvSpPr>
          <p:cNvPr id="3" name="Content Placeholder 2">
            <a:extLst>
              <a:ext uri="{FF2B5EF4-FFF2-40B4-BE49-F238E27FC236}">
                <a16:creationId xmlns:a16="http://schemas.microsoft.com/office/drawing/2014/main" xmlns="" id="{16BFDAB4-A629-67A0-F604-FC9014FEAC7E}"/>
              </a:ext>
            </a:extLst>
          </p:cNvPr>
          <p:cNvSpPr>
            <a:spLocks noGrp="1"/>
          </p:cNvSpPr>
          <p:nvPr>
            <p:ph idx="1"/>
          </p:nvPr>
        </p:nvSpPr>
        <p:spPr/>
        <p:txBody>
          <a:bodyPr>
            <a:normAutofit lnSpcReduction="10000"/>
          </a:bodyPr>
          <a:lstStyle/>
          <a:p>
            <a:r>
              <a:rPr lang="en-US" sz="3200" b="1" dirty="0"/>
              <a:t>Hard-locking of GSTR-3B liability:</a:t>
            </a:r>
            <a:r>
              <a:rPr lang="en-US" sz="3200" dirty="0"/>
              <a:t> From the July 2025 tax period onwards (filed in August 2025), the values in Table 3 of the GSTR-3B return (summary of outward supplies and tax liability) are auto-populated from GSTR-1, GSTR-1A, or the IFF and can </a:t>
            </a:r>
            <a:r>
              <a:rPr lang="en-US" sz="3200" b="1" dirty="0"/>
              <a:t>no longer be manually edited</a:t>
            </a:r>
            <a:r>
              <a:rPr lang="en-US" sz="3200" dirty="0"/>
              <a:t>. Taxpayers must use the new </a:t>
            </a:r>
            <a:r>
              <a:rPr lang="en-US" sz="3200" b="1" dirty="0"/>
              <a:t>GSTR-1A</a:t>
            </a:r>
            <a:r>
              <a:rPr lang="en-US" sz="3200" dirty="0"/>
              <a:t> form to make any necessary amendments to outward supply details </a:t>
            </a:r>
            <a:r>
              <a:rPr lang="en-US" sz="3200" i="1" dirty="0"/>
              <a:t>before</a:t>
            </a:r>
            <a:r>
              <a:rPr lang="en-US" sz="3200" dirty="0"/>
              <a:t> filing GSTR-3B for the same period.</a:t>
            </a:r>
          </a:p>
        </p:txBody>
      </p:sp>
    </p:spTree>
    <p:extLst>
      <p:ext uri="{BB962C8B-B14F-4D97-AF65-F5344CB8AC3E}">
        <p14:creationId xmlns:p14="http://schemas.microsoft.com/office/powerpoint/2010/main" val="14737819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34DC8D6-74DC-1A90-26E4-EEF58408DE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42EBCB08-4980-F872-5BD8-740EE71C3AAB}"/>
              </a:ext>
            </a:extLst>
          </p:cNvPr>
          <p:cNvSpPr>
            <a:spLocks noGrp="1"/>
          </p:cNvSpPr>
          <p:nvPr>
            <p:ph type="title"/>
          </p:nvPr>
        </p:nvSpPr>
        <p:spPr/>
        <p:txBody>
          <a:bodyPr/>
          <a:lstStyle/>
          <a:p>
            <a:r>
              <a:rPr lang="en-US" b="1" dirty="0"/>
              <a:t>Key updates impacting returns</a:t>
            </a:r>
            <a:endParaRPr lang="en-IN" b="1" dirty="0"/>
          </a:p>
        </p:txBody>
      </p:sp>
      <p:sp>
        <p:nvSpPr>
          <p:cNvPr id="3" name="Content Placeholder 2">
            <a:extLst>
              <a:ext uri="{FF2B5EF4-FFF2-40B4-BE49-F238E27FC236}">
                <a16:creationId xmlns:a16="http://schemas.microsoft.com/office/drawing/2014/main" xmlns="" id="{9D7484B2-4789-AE42-0D01-771B5AD64917}"/>
              </a:ext>
            </a:extLst>
          </p:cNvPr>
          <p:cNvSpPr>
            <a:spLocks noGrp="1"/>
          </p:cNvSpPr>
          <p:nvPr>
            <p:ph idx="1"/>
          </p:nvPr>
        </p:nvSpPr>
        <p:spPr/>
        <p:txBody>
          <a:bodyPr>
            <a:normAutofit/>
          </a:bodyPr>
          <a:lstStyle/>
          <a:p>
            <a:r>
              <a:rPr lang="en-US" sz="3200" b="1" dirty="0"/>
              <a:t>Time limit for filing returns:</a:t>
            </a:r>
            <a:r>
              <a:rPr lang="en-US" sz="3200" dirty="0"/>
              <a:t> Taxpayers are now permanently barred from filing any GST return (including GSTR-1, GSTR-3B, GSTR-4, and GSTR-9) that is </a:t>
            </a:r>
            <a:r>
              <a:rPr lang="en-US" sz="3200" b="1" dirty="0"/>
              <a:t>more than three years old</a:t>
            </a:r>
            <a:r>
              <a:rPr lang="en-US" sz="3200" dirty="0"/>
              <a:t> from its original due date. This rule became effective from July 2025, with a final deadline in late 2025 for older pending returns.</a:t>
            </a:r>
          </a:p>
        </p:txBody>
      </p:sp>
    </p:spTree>
    <p:extLst>
      <p:ext uri="{BB962C8B-B14F-4D97-AF65-F5344CB8AC3E}">
        <p14:creationId xmlns:p14="http://schemas.microsoft.com/office/powerpoint/2010/main" val="24803270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BF360DB-43F9-E3E6-AD89-7289F516D4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DBB4E2E5-49C1-8120-3F13-FC3D55087882}"/>
              </a:ext>
            </a:extLst>
          </p:cNvPr>
          <p:cNvSpPr>
            <a:spLocks noGrp="1"/>
          </p:cNvSpPr>
          <p:nvPr>
            <p:ph type="title"/>
          </p:nvPr>
        </p:nvSpPr>
        <p:spPr/>
        <p:txBody>
          <a:bodyPr/>
          <a:lstStyle/>
          <a:p>
            <a:r>
              <a:rPr lang="en-US" b="1" dirty="0"/>
              <a:t>Key updates impacting returns</a:t>
            </a:r>
            <a:endParaRPr lang="en-IN" b="1" dirty="0"/>
          </a:p>
        </p:txBody>
      </p:sp>
      <p:sp>
        <p:nvSpPr>
          <p:cNvPr id="3" name="Content Placeholder 2">
            <a:extLst>
              <a:ext uri="{FF2B5EF4-FFF2-40B4-BE49-F238E27FC236}">
                <a16:creationId xmlns:a16="http://schemas.microsoft.com/office/drawing/2014/main" xmlns="" id="{2B791667-92AE-CF61-70FA-1E36F9DF5349}"/>
              </a:ext>
            </a:extLst>
          </p:cNvPr>
          <p:cNvSpPr>
            <a:spLocks noGrp="1"/>
          </p:cNvSpPr>
          <p:nvPr>
            <p:ph idx="1"/>
          </p:nvPr>
        </p:nvSpPr>
        <p:spPr/>
        <p:txBody>
          <a:bodyPr>
            <a:normAutofit/>
          </a:bodyPr>
          <a:lstStyle/>
          <a:p>
            <a:r>
              <a:rPr lang="en-US" sz="3200" dirty="0"/>
              <a:t>Annual return exemption: Registered persons with an aggregate annual turnover of up to ₹2 crore are now exempt from filing the annual return (GSTR-9) for the Financial Year (FY) 2024-25 onwards</a:t>
            </a:r>
          </a:p>
        </p:txBody>
      </p:sp>
    </p:spTree>
    <p:extLst>
      <p:ext uri="{BB962C8B-B14F-4D97-AF65-F5344CB8AC3E}">
        <p14:creationId xmlns:p14="http://schemas.microsoft.com/office/powerpoint/2010/main" val="35745979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A012850-90AF-BBEF-7866-F090879EAB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1600676D-68C7-6DA2-5E97-36411A0C84B1}"/>
              </a:ext>
            </a:extLst>
          </p:cNvPr>
          <p:cNvSpPr>
            <a:spLocks noGrp="1"/>
          </p:cNvSpPr>
          <p:nvPr>
            <p:ph type="title"/>
          </p:nvPr>
        </p:nvSpPr>
        <p:spPr/>
        <p:txBody>
          <a:bodyPr/>
          <a:lstStyle/>
          <a:p>
            <a:r>
              <a:rPr lang="en-US" b="1" dirty="0"/>
              <a:t>Key updates impacting returns</a:t>
            </a:r>
            <a:endParaRPr lang="en-IN" b="1" dirty="0"/>
          </a:p>
        </p:txBody>
      </p:sp>
      <p:sp>
        <p:nvSpPr>
          <p:cNvPr id="3" name="Content Placeholder 2">
            <a:extLst>
              <a:ext uri="{FF2B5EF4-FFF2-40B4-BE49-F238E27FC236}">
                <a16:creationId xmlns:a16="http://schemas.microsoft.com/office/drawing/2014/main" xmlns="" id="{F07A962A-DF61-5CC9-50F3-D401E543B02F}"/>
              </a:ext>
            </a:extLst>
          </p:cNvPr>
          <p:cNvSpPr>
            <a:spLocks noGrp="1"/>
          </p:cNvSpPr>
          <p:nvPr>
            <p:ph idx="1"/>
          </p:nvPr>
        </p:nvSpPr>
        <p:spPr/>
        <p:txBody>
          <a:bodyPr>
            <a:normAutofit lnSpcReduction="10000"/>
          </a:bodyPr>
          <a:lstStyle/>
          <a:p>
            <a:r>
              <a:rPr lang="en-US" sz="3200" dirty="0"/>
              <a:t>Input Tax Credit (ITC) changes:</a:t>
            </a:r>
          </a:p>
          <a:p>
            <a:r>
              <a:rPr lang="en-US" sz="3200" dirty="0"/>
              <a:t>ITC can now be distributed by Input Service Distributors (ISDs) on IGST paid under reverse charge, effective retrospectively from April 1, 2025.</a:t>
            </a:r>
          </a:p>
          <a:p>
            <a:r>
              <a:rPr lang="en-US" sz="3200" dirty="0"/>
              <a:t>ITC reversal is not required solely for a reduction in the GST rate, but it is mandatory if the goods or services become fully exempt.</a:t>
            </a:r>
          </a:p>
        </p:txBody>
      </p:sp>
    </p:spTree>
    <p:extLst>
      <p:ext uri="{BB962C8B-B14F-4D97-AF65-F5344CB8AC3E}">
        <p14:creationId xmlns:p14="http://schemas.microsoft.com/office/powerpoint/2010/main" val="3900542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02797F-FAAB-000E-934C-823E9CD6BF43}"/>
              </a:ext>
            </a:extLst>
          </p:cNvPr>
          <p:cNvSpPr>
            <a:spLocks noGrp="1"/>
          </p:cNvSpPr>
          <p:nvPr>
            <p:ph type="title"/>
          </p:nvPr>
        </p:nvSpPr>
        <p:spPr/>
        <p:txBody>
          <a:bodyPr/>
          <a:lstStyle/>
          <a:p>
            <a:r>
              <a:rPr lang="en-US" b="1" dirty="0"/>
              <a:t>Bare </a:t>
            </a:r>
            <a:r>
              <a:rPr lang="en-US" b="1" dirty="0" err="1"/>
              <a:t>AcT</a:t>
            </a:r>
            <a:endParaRPr lang="en-IN" b="1" dirty="0"/>
          </a:p>
        </p:txBody>
      </p:sp>
      <p:sp>
        <p:nvSpPr>
          <p:cNvPr id="3" name="Content Placeholder 2">
            <a:extLst>
              <a:ext uri="{FF2B5EF4-FFF2-40B4-BE49-F238E27FC236}">
                <a16:creationId xmlns:a16="http://schemas.microsoft.com/office/drawing/2014/main" xmlns="" id="{FC90CFBF-B422-F660-872A-342777A0A3A1}"/>
              </a:ext>
            </a:extLst>
          </p:cNvPr>
          <p:cNvSpPr>
            <a:spLocks noGrp="1"/>
          </p:cNvSpPr>
          <p:nvPr>
            <p:ph idx="1"/>
          </p:nvPr>
        </p:nvSpPr>
        <p:spPr/>
        <p:txBody>
          <a:bodyPr>
            <a:normAutofit/>
          </a:bodyPr>
          <a:lstStyle/>
          <a:p>
            <a:r>
              <a:rPr lang="en-US" sz="3200" dirty="0"/>
              <a:t>The legal provisions for filing returns under the Goods and Services Tax (GST) bare act are primarily contained in </a:t>
            </a:r>
            <a:r>
              <a:rPr lang="en-US" sz="3200" b="1" dirty="0"/>
              <a:t>Chapter IX of the Central Goods and Services Tax (CGST) Act, 2017</a:t>
            </a:r>
            <a:r>
              <a:rPr lang="en-US" sz="3200" dirty="0"/>
              <a:t>, specifically </a:t>
            </a:r>
            <a:r>
              <a:rPr lang="en-US" sz="3200" b="1" dirty="0"/>
              <a:t>Sections 37 to 48</a:t>
            </a:r>
            <a:r>
              <a:rPr lang="en-US" sz="3200" dirty="0"/>
              <a:t>. These sections outline the requirements, types, and procedures for various returns. </a:t>
            </a:r>
            <a:endParaRPr lang="en-IN" sz="3200" dirty="0"/>
          </a:p>
        </p:txBody>
      </p:sp>
    </p:spTree>
    <p:extLst>
      <p:ext uri="{BB962C8B-B14F-4D97-AF65-F5344CB8AC3E}">
        <p14:creationId xmlns:p14="http://schemas.microsoft.com/office/powerpoint/2010/main" val="25809603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EF5B73-204D-E31D-FDDE-19F8E3F6B0F0}"/>
              </a:ext>
            </a:extLst>
          </p:cNvPr>
          <p:cNvSpPr>
            <a:spLocks noGrp="1"/>
          </p:cNvSpPr>
          <p:nvPr>
            <p:ph type="title"/>
          </p:nvPr>
        </p:nvSpPr>
        <p:spPr/>
        <p:txBody>
          <a:bodyPr/>
          <a:lstStyle/>
          <a:p>
            <a:r>
              <a:rPr lang="en-US" b="1" dirty="0"/>
              <a:t>Key updates impacting returns</a:t>
            </a:r>
            <a:endParaRPr lang="en-IN" dirty="0"/>
          </a:p>
        </p:txBody>
      </p:sp>
      <p:sp>
        <p:nvSpPr>
          <p:cNvPr id="3" name="Content Placeholder 2">
            <a:extLst>
              <a:ext uri="{FF2B5EF4-FFF2-40B4-BE49-F238E27FC236}">
                <a16:creationId xmlns:a16="http://schemas.microsoft.com/office/drawing/2014/main" xmlns="" id="{06EC0D38-6893-612B-5A85-56EF56062C89}"/>
              </a:ext>
            </a:extLst>
          </p:cNvPr>
          <p:cNvSpPr>
            <a:spLocks noGrp="1"/>
          </p:cNvSpPr>
          <p:nvPr>
            <p:ph idx="1"/>
          </p:nvPr>
        </p:nvSpPr>
        <p:spPr/>
        <p:txBody>
          <a:bodyPr>
            <a:normAutofit/>
          </a:bodyPr>
          <a:lstStyle/>
          <a:p>
            <a:r>
              <a:rPr lang="en-US" sz="3200" dirty="0"/>
              <a:t>Faster refunds: The process for obtaining refunds, especially for exporters and those affected by inverted duty structures, is being automated and streamlined, with a requirement for refund orders in Form GST RFD-04 to be issued within 7 days of acknowledgment.</a:t>
            </a:r>
            <a:endParaRPr lang="en-IN" sz="3200" dirty="0"/>
          </a:p>
        </p:txBody>
      </p:sp>
    </p:spTree>
    <p:extLst>
      <p:ext uri="{BB962C8B-B14F-4D97-AF65-F5344CB8AC3E}">
        <p14:creationId xmlns:p14="http://schemas.microsoft.com/office/powerpoint/2010/main" val="39846527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40DF4B-A33B-0130-AF39-CF421AAF24A8}"/>
              </a:ext>
            </a:extLst>
          </p:cNvPr>
          <p:cNvSpPr>
            <a:spLocks noGrp="1"/>
          </p:cNvSpPr>
          <p:nvPr>
            <p:ph type="title"/>
          </p:nvPr>
        </p:nvSpPr>
        <p:spPr/>
        <p:txBody>
          <a:bodyPr/>
          <a:lstStyle/>
          <a:p>
            <a:r>
              <a:rPr lang="en-US" b="1" dirty="0"/>
              <a:t>Key updates impacting returns</a:t>
            </a:r>
            <a:endParaRPr lang="en-IN" dirty="0"/>
          </a:p>
        </p:txBody>
      </p:sp>
      <p:sp>
        <p:nvSpPr>
          <p:cNvPr id="3" name="Content Placeholder 2">
            <a:extLst>
              <a:ext uri="{FF2B5EF4-FFF2-40B4-BE49-F238E27FC236}">
                <a16:creationId xmlns:a16="http://schemas.microsoft.com/office/drawing/2014/main" xmlns="" id="{8BDA028B-B98F-9682-301C-CFFD269A348B}"/>
              </a:ext>
            </a:extLst>
          </p:cNvPr>
          <p:cNvSpPr>
            <a:spLocks noGrp="1"/>
          </p:cNvSpPr>
          <p:nvPr>
            <p:ph idx="1"/>
          </p:nvPr>
        </p:nvSpPr>
        <p:spPr/>
        <p:txBody>
          <a:bodyPr>
            <a:normAutofit/>
          </a:bodyPr>
          <a:lstStyle/>
          <a:p>
            <a:r>
              <a:rPr lang="en-US" sz="3200" dirty="0"/>
              <a:t>New Invoice Management System (IMS): An "Import of Goods" section has been added to the IMS functionality on the GST portal, allowing taxpayers to view and act on Bills of Entry for imports from October 2025 onwards. </a:t>
            </a:r>
            <a:endParaRPr lang="en-IN" sz="3200" dirty="0"/>
          </a:p>
        </p:txBody>
      </p:sp>
    </p:spTree>
    <p:extLst>
      <p:ext uri="{BB962C8B-B14F-4D97-AF65-F5344CB8AC3E}">
        <p14:creationId xmlns:p14="http://schemas.microsoft.com/office/powerpoint/2010/main" val="37948569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11BA77-1AF7-CB54-FD66-1E236BDAE8B8}"/>
              </a:ext>
            </a:extLst>
          </p:cNvPr>
          <p:cNvSpPr>
            <a:spLocks noGrp="1"/>
          </p:cNvSpPr>
          <p:nvPr>
            <p:ph type="title"/>
          </p:nvPr>
        </p:nvSpPr>
        <p:spPr/>
        <p:txBody>
          <a:bodyPr/>
          <a:lstStyle/>
          <a:p>
            <a:r>
              <a:rPr lang="en-IN" b="1" dirty="0"/>
              <a:t>Conclusion</a:t>
            </a:r>
          </a:p>
        </p:txBody>
      </p:sp>
      <p:sp>
        <p:nvSpPr>
          <p:cNvPr id="4" name="Rectangle 1">
            <a:extLst>
              <a:ext uri="{FF2B5EF4-FFF2-40B4-BE49-F238E27FC236}">
                <a16:creationId xmlns:a16="http://schemas.microsoft.com/office/drawing/2014/main" xmlns="" id="{4D890F14-91F0-CCE7-183F-3D2FBA4D0831}"/>
              </a:ext>
            </a:extLst>
          </p:cNvPr>
          <p:cNvSpPr>
            <a:spLocks noGrp="1" noChangeArrowheads="1"/>
          </p:cNvSpPr>
          <p:nvPr>
            <p:ph idx="1"/>
          </p:nvPr>
        </p:nvSpPr>
        <p:spPr bwMode="auto">
          <a:xfrm>
            <a:off x="685801" y="3181804"/>
            <a:ext cx="1100974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GST returns have evolved for simplicity and automation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Staying updated ensures compliance and avoids penalties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dirty="0">
                <a:ln>
                  <a:noFill/>
                </a:ln>
                <a:solidFill>
                  <a:schemeClr val="tx1"/>
                </a:solidFill>
                <a:effectLst/>
                <a:latin typeface="Arial" panose="020B0604020202020204" pitchFamily="34" charset="0"/>
              </a:rPr>
              <a:t>Encourage use of GSTN portal tools and advisory support </a:t>
            </a:r>
          </a:p>
        </p:txBody>
      </p:sp>
    </p:spTree>
    <p:extLst>
      <p:ext uri="{BB962C8B-B14F-4D97-AF65-F5344CB8AC3E}">
        <p14:creationId xmlns:p14="http://schemas.microsoft.com/office/powerpoint/2010/main" val="16131896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CCBD6B-512A-CBD8-24F5-B23F7C975DAA}"/>
              </a:ext>
            </a:extLst>
          </p:cNvPr>
          <p:cNvSpPr>
            <a:spLocks noGrp="1"/>
          </p:cNvSpPr>
          <p:nvPr>
            <p:ph type="title"/>
          </p:nvPr>
        </p:nvSpPr>
        <p:spPr/>
        <p:txBody>
          <a:bodyPr/>
          <a:lstStyle/>
          <a:p>
            <a:r>
              <a:rPr lang="en-US" b="1" dirty="0"/>
              <a:t>“Learning never exhausts the mind.”</a:t>
            </a:r>
            <a:endParaRPr lang="en-IN" b="1" dirty="0"/>
          </a:p>
        </p:txBody>
      </p:sp>
      <p:sp>
        <p:nvSpPr>
          <p:cNvPr id="3" name="Content Placeholder 2">
            <a:extLst>
              <a:ext uri="{FF2B5EF4-FFF2-40B4-BE49-F238E27FC236}">
                <a16:creationId xmlns:a16="http://schemas.microsoft.com/office/drawing/2014/main" xmlns="" id="{A74EE68C-E664-B241-A3A4-C166B998BB6F}"/>
              </a:ext>
            </a:extLst>
          </p:cNvPr>
          <p:cNvSpPr>
            <a:spLocks noGrp="1"/>
          </p:cNvSpPr>
          <p:nvPr>
            <p:ph idx="1"/>
          </p:nvPr>
        </p:nvSpPr>
        <p:spPr/>
        <p:txBody>
          <a:bodyPr>
            <a:normAutofit/>
          </a:bodyPr>
          <a:lstStyle/>
          <a:p>
            <a:pPr marL="0" indent="0" algn="ctr">
              <a:buNone/>
            </a:pPr>
            <a:r>
              <a:rPr lang="en-US" sz="6000" dirty="0"/>
              <a:t>Q &amp; A</a:t>
            </a:r>
            <a:endParaRPr lang="en-IN" sz="6000" dirty="0"/>
          </a:p>
        </p:txBody>
      </p:sp>
    </p:spTree>
    <p:extLst>
      <p:ext uri="{BB962C8B-B14F-4D97-AF65-F5344CB8AC3E}">
        <p14:creationId xmlns:p14="http://schemas.microsoft.com/office/powerpoint/2010/main" val="4293880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E2B304-542D-3AA3-4EC8-D54ABB60CA4B}"/>
              </a:ext>
            </a:extLst>
          </p:cNvPr>
          <p:cNvSpPr>
            <a:spLocks noGrp="1"/>
          </p:cNvSpPr>
          <p:nvPr>
            <p:ph type="title"/>
          </p:nvPr>
        </p:nvSpPr>
        <p:spPr/>
        <p:txBody>
          <a:bodyPr/>
          <a:lstStyle/>
          <a:p>
            <a:r>
              <a:rPr lang="en-US" b="1" dirty="0"/>
              <a:t>Key Sections of the CGST Act, 2017 related to Returns</a:t>
            </a:r>
            <a:endParaRPr lang="en-IN" b="1" dirty="0"/>
          </a:p>
        </p:txBody>
      </p:sp>
      <p:graphicFrame>
        <p:nvGraphicFramePr>
          <p:cNvPr id="4" name="Content Placeholder 3">
            <a:extLst>
              <a:ext uri="{FF2B5EF4-FFF2-40B4-BE49-F238E27FC236}">
                <a16:creationId xmlns:a16="http://schemas.microsoft.com/office/drawing/2014/main" xmlns="" id="{3B8D1B70-2C1C-3A1D-81F2-74C515EC1A07}"/>
              </a:ext>
            </a:extLst>
          </p:cNvPr>
          <p:cNvGraphicFramePr>
            <a:graphicFrameLocks noGrp="1"/>
          </p:cNvGraphicFramePr>
          <p:nvPr>
            <p:ph idx="1"/>
            <p:extLst>
              <p:ext uri="{D42A27DB-BD31-4B8C-83A1-F6EECF244321}">
                <p14:modId xmlns:p14="http://schemas.microsoft.com/office/powerpoint/2010/main" val="3724775480"/>
              </p:ext>
            </p:extLst>
          </p:nvPr>
        </p:nvGraphicFramePr>
        <p:xfrm>
          <a:off x="685800" y="2141538"/>
          <a:ext cx="10131423" cy="4023360"/>
        </p:xfrm>
        <a:graphic>
          <a:graphicData uri="http://schemas.openxmlformats.org/drawingml/2006/table">
            <a:tbl>
              <a:tblPr firstRow="1" bandRow="1">
                <a:tableStyleId>{5C22544A-7EE6-4342-B048-85BDC9FD1C3A}</a:tableStyleId>
              </a:tblPr>
              <a:tblGrid>
                <a:gridCol w="1502764">
                  <a:extLst>
                    <a:ext uri="{9D8B030D-6E8A-4147-A177-3AD203B41FA5}">
                      <a16:colId xmlns:a16="http://schemas.microsoft.com/office/drawing/2014/main" xmlns="" val="3157767362"/>
                    </a:ext>
                  </a:extLst>
                </a:gridCol>
                <a:gridCol w="2563318">
                  <a:extLst>
                    <a:ext uri="{9D8B030D-6E8A-4147-A177-3AD203B41FA5}">
                      <a16:colId xmlns:a16="http://schemas.microsoft.com/office/drawing/2014/main" xmlns="" val="2839286649"/>
                    </a:ext>
                  </a:extLst>
                </a:gridCol>
                <a:gridCol w="6065341">
                  <a:extLst>
                    <a:ext uri="{9D8B030D-6E8A-4147-A177-3AD203B41FA5}">
                      <a16:colId xmlns:a16="http://schemas.microsoft.com/office/drawing/2014/main" xmlns="" val="2373993960"/>
                    </a:ext>
                  </a:extLst>
                </a:gridCol>
              </a:tblGrid>
              <a:tr h="370840">
                <a:tc>
                  <a:txBody>
                    <a:bodyPr/>
                    <a:lstStyle/>
                    <a:p>
                      <a:r>
                        <a:rPr lang="en-US" sz="2000" dirty="0"/>
                        <a:t>Section</a:t>
                      </a:r>
                      <a:endParaRPr lang="en-IN" sz="2000" dirty="0"/>
                    </a:p>
                  </a:txBody>
                  <a:tcPr/>
                </a:tc>
                <a:tc>
                  <a:txBody>
                    <a:bodyPr/>
                    <a:lstStyle/>
                    <a:p>
                      <a:r>
                        <a:rPr lang="en-US" sz="2000" dirty="0"/>
                        <a:t>Description</a:t>
                      </a:r>
                      <a:endParaRPr lang="en-IN" sz="2000" dirty="0"/>
                    </a:p>
                  </a:txBody>
                  <a:tcPr/>
                </a:tc>
                <a:tc>
                  <a:txBody>
                    <a:bodyPr/>
                    <a:lstStyle/>
                    <a:p>
                      <a:r>
                        <a:rPr lang="en-US" sz="2000" dirty="0"/>
                        <a:t>Key Provision</a:t>
                      </a:r>
                      <a:endParaRPr lang="en-IN" sz="2000" dirty="0"/>
                    </a:p>
                  </a:txBody>
                  <a:tcPr/>
                </a:tc>
                <a:extLst>
                  <a:ext uri="{0D108BD9-81ED-4DB2-BD59-A6C34878D82A}">
                    <a16:rowId xmlns:a16="http://schemas.microsoft.com/office/drawing/2014/main" xmlns="" val="3894174584"/>
                  </a:ext>
                </a:extLst>
              </a:tr>
              <a:tr h="370840">
                <a:tc>
                  <a:txBody>
                    <a:bodyPr/>
                    <a:lstStyle/>
                    <a:p>
                      <a:r>
                        <a:rPr lang="en-US" sz="2000" b="1" dirty="0"/>
                        <a:t>Section 37</a:t>
                      </a:r>
                      <a:endParaRPr lang="en-IN" sz="2000" b="1" dirty="0"/>
                    </a:p>
                  </a:txBody>
                  <a:tcPr/>
                </a:tc>
                <a:tc>
                  <a:txBody>
                    <a:bodyPr/>
                    <a:lstStyle/>
                    <a:p>
                      <a:r>
                        <a:rPr lang="en-US" sz="2000" b="1" i="0" kern="1200" dirty="0">
                          <a:solidFill>
                            <a:schemeClr val="dk1"/>
                          </a:solidFill>
                          <a:effectLst/>
                          <a:latin typeface="+mn-lt"/>
                          <a:ea typeface="+mn-ea"/>
                          <a:cs typeface="+mn-cs"/>
                        </a:rPr>
                        <a:t>Furnishing details of outward supplies</a:t>
                      </a:r>
                      <a:endParaRPr lang="en-IN" sz="2000" dirty="0"/>
                    </a:p>
                  </a:txBody>
                  <a:tcPr/>
                </a:tc>
                <a:tc>
                  <a:txBody>
                    <a:bodyPr/>
                    <a:lstStyle/>
                    <a:p>
                      <a:r>
                        <a:rPr lang="en-US" sz="2000" b="0" i="0" kern="1200" dirty="0">
                          <a:solidFill>
                            <a:schemeClr val="dk1"/>
                          </a:solidFill>
                          <a:effectLst/>
                          <a:latin typeface="+mn-lt"/>
                          <a:ea typeface="+mn-ea"/>
                          <a:cs typeface="+mn-cs"/>
                        </a:rPr>
                        <a:t>Mandates registered persons to provide details of sales (outward supplies) in the prescribed form (GSTR-1).</a:t>
                      </a:r>
                      <a:endParaRPr lang="en-IN" sz="2000" dirty="0"/>
                    </a:p>
                  </a:txBody>
                  <a:tcPr/>
                </a:tc>
                <a:extLst>
                  <a:ext uri="{0D108BD9-81ED-4DB2-BD59-A6C34878D82A}">
                    <a16:rowId xmlns:a16="http://schemas.microsoft.com/office/drawing/2014/main" xmlns="" val="2015668759"/>
                  </a:ext>
                </a:extLst>
              </a:tr>
              <a:tr h="370840">
                <a:tc>
                  <a:txBody>
                    <a:bodyPr/>
                    <a:lstStyle/>
                    <a:p>
                      <a:r>
                        <a:rPr lang="en-US" sz="2000" b="1" dirty="0"/>
                        <a:t>Section 38</a:t>
                      </a:r>
                      <a:endParaRPr lang="en-IN" sz="2000" b="1" dirty="0"/>
                    </a:p>
                  </a:txBody>
                  <a:tcPr/>
                </a:tc>
                <a:tc>
                  <a:txBody>
                    <a:bodyPr/>
                    <a:lstStyle/>
                    <a:p>
                      <a:r>
                        <a:rPr lang="en-US" sz="2000" b="1" i="0" kern="1200" dirty="0">
                          <a:solidFill>
                            <a:schemeClr val="dk1"/>
                          </a:solidFill>
                          <a:effectLst/>
                          <a:latin typeface="+mn-lt"/>
                          <a:ea typeface="+mn-ea"/>
                          <a:cs typeface="+mn-cs"/>
                        </a:rPr>
                        <a:t>Communication of details of inward supplies</a:t>
                      </a:r>
                      <a:endParaRPr lang="en-IN" sz="2000" dirty="0"/>
                    </a:p>
                  </a:txBody>
                  <a:tcPr/>
                </a:tc>
                <a:tc>
                  <a:txBody>
                    <a:bodyPr/>
                    <a:lstStyle/>
                    <a:p>
                      <a:r>
                        <a:rPr lang="en-US" sz="2000" b="0" i="0" kern="1200" dirty="0">
                          <a:solidFill>
                            <a:schemeClr val="dk1"/>
                          </a:solidFill>
                          <a:effectLst/>
                          <a:latin typeface="+mn-lt"/>
                          <a:ea typeface="+mn-ea"/>
                          <a:cs typeface="+mn-cs"/>
                        </a:rPr>
                        <a:t>Deals with the auto-population and communication of purchase details (inward supplies) and Input Tax Credit (ITC) information to the recipient (GSTR-2B). GSTR-2 and GSTR-3 were initially part of the law but are currently suspended.</a:t>
                      </a:r>
                      <a:endParaRPr lang="en-IN" sz="2000" dirty="0"/>
                    </a:p>
                  </a:txBody>
                  <a:tcPr/>
                </a:tc>
                <a:extLst>
                  <a:ext uri="{0D108BD9-81ED-4DB2-BD59-A6C34878D82A}">
                    <a16:rowId xmlns:a16="http://schemas.microsoft.com/office/drawing/2014/main" xmlns="" val="459438576"/>
                  </a:ext>
                </a:extLst>
              </a:tr>
              <a:tr h="370840">
                <a:tc>
                  <a:txBody>
                    <a:bodyPr/>
                    <a:lstStyle/>
                    <a:p>
                      <a:r>
                        <a:rPr lang="en-US" sz="2000" b="1" dirty="0"/>
                        <a:t>Section 39</a:t>
                      </a:r>
                      <a:endParaRPr lang="en-IN" sz="2000" b="1" dirty="0"/>
                    </a:p>
                  </a:txBody>
                  <a:tcPr/>
                </a:tc>
                <a:tc>
                  <a:txBody>
                    <a:bodyPr/>
                    <a:lstStyle/>
                    <a:p>
                      <a:r>
                        <a:rPr lang="en-US" sz="2000" b="1" dirty="0"/>
                        <a:t>Furnishing of Returns</a:t>
                      </a:r>
                      <a:endParaRPr lang="en-IN" sz="2000" b="1" dirty="0"/>
                    </a:p>
                  </a:txBody>
                  <a:tcPr/>
                </a:tc>
                <a:tc>
                  <a:txBody>
                    <a:bodyPr/>
                    <a:lstStyle/>
                    <a:p>
                      <a:r>
                        <a:rPr lang="en-US" sz="2000" b="0" i="0" kern="1200" dirty="0">
                          <a:solidFill>
                            <a:schemeClr val="dk1"/>
                          </a:solidFill>
                          <a:effectLst/>
                          <a:latin typeface="+mn-lt"/>
                          <a:ea typeface="+mn-ea"/>
                          <a:cs typeface="+mn-cs"/>
                        </a:rPr>
                        <a:t>The core section mandating every registered person to file a monthly/quarterly summary return (GSTR-3B) for each tax period, including details of supplies, ITC, and tax payable.</a:t>
                      </a:r>
                      <a:endParaRPr lang="en-IN" sz="2000" dirty="0"/>
                    </a:p>
                  </a:txBody>
                  <a:tcPr/>
                </a:tc>
                <a:extLst>
                  <a:ext uri="{0D108BD9-81ED-4DB2-BD59-A6C34878D82A}">
                    <a16:rowId xmlns:a16="http://schemas.microsoft.com/office/drawing/2014/main" xmlns="" val="4056460961"/>
                  </a:ext>
                </a:extLst>
              </a:tr>
            </a:tbl>
          </a:graphicData>
        </a:graphic>
      </p:graphicFrame>
    </p:spTree>
    <p:extLst>
      <p:ext uri="{BB962C8B-B14F-4D97-AF65-F5344CB8AC3E}">
        <p14:creationId xmlns:p14="http://schemas.microsoft.com/office/powerpoint/2010/main" val="3969507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8C75214-07AD-7265-87BA-874BD91033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DA60418-D7C5-A308-9CEB-A9B4B0C59858}"/>
              </a:ext>
            </a:extLst>
          </p:cNvPr>
          <p:cNvSpPr>
            <a:spLocks noGrp="1"/>
          </p:cNvSpPr>
          <p:nvPr>
            <p:ph type="title"/>
          </p:nvPr>
        </p:nvSpPr>
        <p:spPr/>
        <p:txBody>
          <a:bodyPr/>
          <a:lstStyle/>
          <a:p>
            <a:r>
              <a:rPr lang="en-US" b="1" dirty="0"/>
              <a:t>Key Sections of the CGST Act, 2017 related to Returns</a:t>
            </a:r>
            <a:endParaRPr lang="en-IN" b="1" dirty="0"/>
          </a:p>
        </p:txBody>
      </p:sp>
      <p:graphicFrame>
        <p:nvGraphicFramePr>
          <p:cNvPr id="4" name="Content Placeholder 3">
            <a:extLst>
              <a:ext uri="{FF2B5EF4-FFF2-40B4-BE49-F238E27FC236}">
                <a16:creationId xmlns:a16="http://schemas.microsoft.com/office/drawing/2014/main" xmlns="" id="{032AC6B1-84E5-EF79-B2EB-D01DA1D56551}"/>
              </a:ext>
            </a:extLst>
          </p:cNvPr>
          <p:cNvGraphicFramePr>
            <a:graphicFrameLocks noGrp="1"/>
          </p:cNvGraphicFramePr>
          <p:nvPr>
            <p:ph idx="1"/>
            <p:extLst>
              <p:ext uri="{D42A27DB-BD31-4B8C-83A1-F6EECF244321}">
                <p14:modId xmlns:p14="http://schemas.microsoft.com/office/powerpoint/2010/main" val="2637735002"/>
              </p:ext>
            </p:extLst>
          </p:nvPr>
        </p:nvGraphicFramePr>
        <p:xfrm>
          <a:off x="685800" y="2141538"/>
          <a:ext cx="10131423" cy="3718560"/>
        </p:xfrm>
        <a:graphic>
          <a:graphicData uri="http://schemas.openxmlformats.org/drawingml/2006/table">
            <a:tbl>
              <a:tblPr firstRow="1" bandRow="1">
                <a:tableStyleId>{5C22544A-7EE6-4342-B048-85BDC9FD1C3A}</a:tableStyleId>
              </a:tblPr>
              <a:tblGrid>
                <a:gridCol w="1502764">
                  <a:extLst>
                    <a:ext uri="{9D8B030D-6E8A-4147-A177-3AD203B41FA5}">
                      <a16:colId xmlns:a16="http://schemas.microsoft.com/office/drawing/2014/main" xmlns="" val="3157767362"/>
                    </a:ext>
                  </a:extLst>
                </a:gridCol>
                <a:gridCol w="2563318">
                  <a:extLst>
                    <a:ext uri="{9D8B030D-6E8A-4147-A177-3AD203B41FA5}">
                      <a16:colId xmlns:a16="http://schemas.microsoft.com/office/drawing/2014/main" xmlns="" val="2839286649"/>
                    </a:ext>
                  </a:extLst>
                </a:gridCol>
                <a:gridCol w="6065341">
                  <a:extLst>
                    <a:ext uri="{9D8B030D-6E8A-4147-A177-3AD203B41FA5}">
                      <a16:colId xmlns:a16="http://schemas.microsoft.com/office/drawing/2014/main" xmlns="" val="2373993960"/>
                    </a:ext>
                  </a:extLst>
                </a:gridCol>
              </a:tblGrid>
              <a:tr h="370840">
                <a:tc>
                  <a:txBody>
                    <a:bodyPr/>
                    <a:lstStyle/>
                    <a:p>
                      <a:r>
                        <a:rPr lang="en-US" sz="2000" dirty="0"/>
                        <a:t>Section</a:t>
                      </a:r>
                      <a:endParaRPr lang="en-IN" sz="2000" dirty="0"/>
                    </a:p>
                  </a:txBody>
                  <a:tcPr/>
                </a:tc>
                <a:tc>
                  <a:txBody>
                    <a:bodyPr/>
                    <a:lstStyle/>
                    <a:p>
                      <a:r>
                        <a:rPr lang="en-US" sz="2000" dirty="0"/>
                        <a:t>Description</a:t>
                      </a:r>
                      <a:endParaRPr lang="en-IN" sz="2000" dirty="0"/>
                    </a:p>
                  </a:txBody>
                  <a:tcPr/>
                </a:tc>
                <a:tc>
                  <a:txBody>
                    <a:bodyPr/>
                    <a:lstStyle/>
                    <a:p>
                      <a:r>
                        <a:rPr lang="en-US" sz="2000" dirty="0"/>
                        <a:t>Key Provision</a:t>
                      </a:r>
                      <a:endParaRPr lang="en-IN" sz="2000" dirty="0"/>
                    </a:p>
                  </a:txBody>
                  <a:tcPr/>
                </a:tc>
                <a:extLst>
                  <a:ext uri="{0D108BD9-81ED-4DB2-BD59-A6C34878D82A}">
                    <a16:rowId xmlns:a16="http://schemas.microsoft.com/office/drawing/2014/main" xmlns="" val="3894174584"/>
                  </a:ext>
                </a:extLst>
              </a:tr>
              <a:tr h="370840">
                <a:tc>
                  <a:txBody>
                    <a:bodyPr/>
                    <a:lstStyle/>
                    <a:p>
                      <a:r>
                        <a:rPr lang="en-US" sz="2000" b="1" dirty="0"/>
                        <a:t>Section 40</a:t>
                      </a:r>
                      <a:endParaRPr lang="en-IN" sz="2000" b="1" dirty="0"/>
                    </a:p>
                  </a:txBody>
                  <a:tcPr/>
                </a:tc>
                <a:tc>
                  <a:txBody>
                    <a:bodyPr/>
                    <a:lstStyle/>
                    <a:p>
                      <a:r>
                        <a:rPr lang="en-US" sz="2000" b="1" i="0" kern="1200" dirty="0">
                          <a:solidFill>
                            <a:schemeClr val="dk1"/>
                          </a:solidFill>
                          <a:effectLst/>
                          <a:latin typeface="+mn-lt"/>
                          <a:ea typeface="+mn-ea"/>
                          <a:cs typeface="+mn-cs"/>
                        </a:rPr>
                        <a:t>First Return</a:t>
                      </a:r>
                      <a:endParaRPr lang="en-IN" sz="2000" dirty="0"/>
                    </a:p>
                  </a:txBody>
                  <a:tcPr/>
                </a:tc>
                <a:tc>
                  <a:txBody>
                    <a:bodyPr/>
                    <a:lstStyle/>
                    <a:p>
                      <a:r>
                        <a:rPr lang="en-US" sz="2000" b="0" i="0" kern="1200" dirty="0">
                          <a:solidFill>
                            <a:schemeClr val="dk1"/>
                          </a:solidFill>
                          <a:effectLst/>
                          <a:latin typeface="+mn-lt"/>
                          <a:ea typeface="+mn-ea"/>
                          <a:cs typeface="+mn-cs"/>
                        </a:rPr>
                        <a:t>Pertains to the initial return to be filed by a newly registered person.</a:t>
                      </a:r>
                      <a:endParaRPr lang="en-IN" sz="2000" dirty="0"/>
                    </a:p>
                  </a:txBody>
                  <a:tcPr/>
                </a:tc>
                <a:extLst>
                  <a:ext uri="{0D108BD9-81ED-4DB2-BD59-A6C34878D82A}">
                    <a16:rowId xmlns:a16="http://schemas.microsoft.com/office/drawing/2014/main" xmlns="" val="2015668759"/>
                  </a:ext>
                </a:extLst>
              </a:tr>
              <a:tr h="370840">
                <a:tc>
                  <a:txBody>
                    <a:bodyPr/>
                    <a:lstStyle/>
                    <a:p>
                      <a:r>
                        <a:rPr lang="en-US" sz="2000" b="1" dirty="0"/>
                        <a:t>Section 44</a:t>
                      </a:r>
                      <a:endParaRPr lang="en-IN" sz="2000" b="1" dirty="0"/>
                    </a:p>
                  </a:txBody>
                  <a:tcPr/>
                </a:tc>
                <a:tc>
                  <a:txBody>
                    <a:bodyPr/>
                    <a:lstStyle/>
                    <a:p>
                      <a:r>
                        <a:rPr lang="en-US" sz="2000" b="1" i="0" kern="1200" dirty="0">
                          <a:solidFill>
                            <a:schemeClr val="dk1"/>
                          </a:solidFill>
                          <a:effectLst/>
                          <a:latin typeface="+mn-lt"/>
                          <a:ea typeface="+mn-ea"/>
                          <a:cs typeface="+mn-cs"/>
                        </a:rPr>
                        <a:t>Annual Return</a:t>
                      </a:r>
                      <a:endParaRPr lang="en-IN" sz="2000" dirty="0"/>
                    </a:p>
                  </a:txBody>
                  <a:tcPr/>
                </a:tc>
                <a:tc>
                  <a:txBody>
                    <a:bodyPr/>
                    <a:lstStyle/>
                    <a:p>
                      <a:r>
                        <a:rPr lang="en-US" sz="2000" dirty="0"/>
                        <a:t>Requires all regular taxpayers to file an annual return (GSTR-9) by 31st December of the following financial year. A reconciliation statement (GSTR-9C) is also required for taxpayers with turnover above a specified limit (currently ₹5 crore).</a:t>
                      </a:r>
                      <a:endParaRPr lang="en-IN" sz="2000" dirty="0"/>
                    </a:p>
                  </a:txBody>
                  <a:tcPr/>
                </a:tc>
                <a:extLst>
                  <a:ext uri="{0D108BD9-81ED-4DB2-BD59-A6C34878D82A}">
                    <a16:rowId xmlns:a16="http://schemas.microsoft.com/office/drawing/2014/main" xmlns="" val="459438576"/>
                  </a:ext>
                </a:extLst>
              </a:tr>
              <a:tr h="370840">
                <a:tc>
                  <a:txBody>
                    <a:bodyPr/>
                    <a:lstStyle/>
                    <a:p>
                      <a:r>
                        <a:rPr lang="en-US" sz="2000" b="1" dirty="0"/>
                        <a:t>Section 45</a:t>
                      </a:r>
                      <a:endParaRPr lang="en-IN" sz="2000" b="1" dirty="0"/>
                    </a:p>
                  </a:txBody>
                  <a:tcPr/>
                </a:tc>
                <a:tc>
                  <a:txBody>
                    <a:bodyPr/>
                    <a:lstStyle/>
                    <a:p>
                      <a:r>
                        <a:rPr lang="en-US" sz="2000" b="1" dirty="0"/>
                        <a:t>Final Return</a:t>
                      </a:r>
                      <a:endParaRPr lang="en-IN" sz="2000" b="1" dirty="0"/>
                    </a:p>
                  </a:txBody>
                  <a:tcPr/>
                </a:tc>
                <a:tc>
                  <a:txBody>
                    <a:bodyPr/>
                    <a:lstStyle/>
                    <a:p>
                      <a:r>
                        <a:rPr lang="en-US" sz="2000" b="0" i="0" kern="1200" dirty="0">
                          <a:solidFill>
                            <a:schemeClr val="dk1"/>
                          </a:solidFill>
                          <a:effectLst/>
                          <a:latin typeface="+mn-lt"/>
                          <a:ea typeface="+mn-ea"/>
                          <a:cs typeface="+mn-cs"/>
                        </a:rPr>
                        <a:t>Mandates a final return (GSTR-10) to be filed within three months of the date of cancellation or surrender of GST registration.</a:t>
                      </a:r>
                      <a:endParaRPr lang="en-IN" sz="2000" dirty="0"/>
                    </a:p>
                  </a:txBody>
                  <a:tcPr/>
                </a:tc>
                <a:extLst>
                  <a:ext uri="{0D108BD9-81ED-4DB2-BD59-A6C34878D82A}">
                    <a16:rowId xmlns:a16="http://schemas.microsoft.com/office/drawing/2014/main" xmlns="" val="925960823"/>
                  </a:ext>
                </a:extLst>
              </a:tr>
            </a:tbl>
          </a:graphicData>
        </a:graphic>
      </p:graphicFrame>
    </p:spTree>
    <p:extLst>
      <p:ext uri="{BB962C8B-B14F-4D97-AF65-F5344CB8AC3E}">
        <p14:creationId xmlns:p14="http://schemas.microsoft.com/office/powerpoint/2010/main" val="4149103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3022D9C-72BC-128F-521F-D54E3DAF6F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A279B11A-7155-FABF-E1FC-671E1000952B}"/>
              </a:ext>
            </a:extLst>
          </p:cNvPr>
          <p:cNvSpPr>
            <a:spLocks noGrp="1"/>
          </p:cNvSpPr>
          <p:nvPr>
            <p:ph type="title"/>
          </p:nvPr>
        </p:nvSpPr>
        <p:spPr/>
        <p:txBody>
          <a:bodyPr/>
          <a:lstStyle/>
          <a:p>
            <a:r>
              <a:rPr lang="en-US" b="1" dirty="0"/>
              <a:t>Key Sections of the CGST Act, 2017 related to Returns</a:t>
            </a:r>
            <a:endParaRPr lang="en-IN" b="1" dirty="0"/>
          </a:p>
        </p:txBody>
      </p:sp>
      <p:graphicFrame>
        <p:nvGraphicFramePr>
          <p:cNvPr id="4" name="Content Placeholder 3">
            <a:extLst>
              <a:ext uri="{FF2B5EF4-FFF2-40B4-BE49-F238E27FC236}">
                <a16:creationId xmlns:a16="http://schemas.microsoft.com/office/drawing/2014/main" xmlns="" id="{F0A9321E-B954-433B-565A-3AC15DF17626}"/>
              </a:ext>
            </a:extLst>
          </p:cNvPr>
          <p:cNvGraphicFramePr>
            <a:graphicFrameLocks noGrp="1"/>
          </p:cNvGraphicFramePr>
          <p:nvPr>
            <p:ph idx="1"/>
            <p:extLst>
              <p:ext uri="{D42A27DB-BD31-4B8C-83A1-F6EECF244321}">
                <p14:modId xmlns:p14="http://schemas.microsoft.com/office/powerpoint/2010/main" val="549255270"/>
              </p:ext>
            </p:extLst>
          </p:nvPr>
        </p:nvGraphicFramePr>
        <p:xfrm>
          <a:off x="685800" y="2141538"/>
          <a:ext cx="10131423" cy="1798320"/>
        </p:xfrm>
        <a:graphic>
          <a:graphicData uri="http://schemas.openxmlformats.org/drawingml/2006/table">
            <a:tbl>
              <a:tblPr firstRow="1" bandRow="1">
                <a:tableStyleId>{5C22544A-7EE6-4342-B048-85BDC9FD1C3A}</a:tableStyleId>
              </a:tblPr>
              <a:tblGrid>
                <a:gridCol w="1502764">
                  <a:extLst>
                    <a:ext uri="{9D8B030D-6E8A-4147-A177-3AD203B41FA5}">
                      <a16:colId xmlns:a16="http://schemas.microsoft.com/office/drawing/2014/main" xmlns="" val="3157767362"/>
                    </a:ext>
                  </a:extLst>
                </a:gridCol>
                <a:gridCol w="2563318">
                  <a:extLst>
                    <a:ext uri="{9D8B030D-6E8A-4147-A177-3AD203B41FA5}">
                      <a16:colId xmlns:a16="http://schemas.microsoft.com/office/drawing/2014/main" xmlns="" val="2839286649"/>
                    </a:ext>
                  </a:extLst>
                </a:gridCol>
                <a:gridCol w="6065341">
                  <a:extLst>
                    <a:ext uri="{9D8B030D-6E8A-4147-A177-3AD203B41FA5}">
                      <a16:colId xmlns:a16="http://schemas.microsoft.com/office/drawing/2014/main" xmlns="" val="2373993960"/>
                    </a:ext>
                  </a:extLst>
                </a:gridCol>
              </a:tblGrid>
              <a:tr h="370840">
                <a:tc>
                  <a:txBody>
                    <a:bodyPr/>
                    <a:lstStyle/>
                    <a:p>
                      <a:r>
                        <a:rPr lang="en-US" sz="2000" dirty="0"/>
                        <a:t>Section</a:t>
                      </a:r>
                      <a:endParaRPr lang="en-IN" sz="2000" dirty="0"/>
                    </a:p>
                  </a:txBody>
                  <a:tcPr/>
                </a:tc>
                <a:tc>
                  <a:txBody>
                    <a:bodyPr/>
                    <a:lstStyle/>
                    <a:p>
                      <a:r>
                        <a:rPr lang="en-US" sz="2000" dirty="0"/>
                        <a:t>Description</a:t>
                      </a:r>
                      <a:endParaRPr lang="en-IN" sz="2000" dirty="0"/>
                    </a:p>
                  </a:txBody>
                  <a:tcPr/>
                </a:tc>
                <a:tc>
                  <a:txBody>
                    <a:bodyPr/>
                    <a:lstStyle/>
                    <a:p>
                      <a:r>
                        <a:rPr lang="en-US" sz="2000" dirty="0"/>
                        <a:t>Key Provision</a:t>
                      </a:r>
                      <a:endParaRPr lang="en-IN" sz="2000" dirty="0"/>
                    </a:p>
                  </a:txBody>
                  <a:tcPr/>
                </a:tc>
                <a:extLst>
                  <a:ext uri="{0D108BD9-81ED-4DB2-BD59-A6C34878D82A}">
                    <a16:rowId xmlns:a16="http://schemas.microsoft.com/office/drawing/2014/main" xmlns="" val="3894174584"/>
                  </a:ext>
                </a:extLst>
              </a:tr>
              <a:tr h="370840">
                <a:tc>
                  <a:txBody>
                    <a:bodyPr/>
                    <a:lstStyle/>
                    <a:p>
                      <a:r>
                        <a:rPr lang="en-US" sz="2000" b="1" dirty="0"/>
                        <a:t>Section 46</a:t>
                      </a:r>
                      <a:endParaRPr lang="en-IN" sz="2000" b="1" dirty="0"/>
                    </a:p>
                  </a:txBody>
                  <a:tcPr/>
                </a:tc>
                <a:tc>
                  <a:txBody>
                    <a:bodyPr/>
                    <a:lstStyle/>
                    <a:p>
                      <a:r>
                        <a:rPr lang="en-US" sz="2000" b="1" i="0" kern="1200" dirty="0">
                          <a:solidFill>
                            <a:schemeClr val="dk1"/>
                          </a:solidFill>
                          <a:effectLst/>
                          <a:latin typeface="+mn-lt"/>
                          <a:ea typeface="+mn-ea"/>
                          <a:cs typeface="+mn-cs"/>
                        </a:rPr>
                        <a:t>Notice to Return Defaulters</a:t>
                      </a:r>
                      <a:endParaRPr lang="en-IN" sz="2000" dirty="0"/>
                    </a:p>
                  </a:txBody>
                  <a:tcPr/>
                </a:tc>
                <a:tc>
                  <a:txBody>
                    <a:bodyPr/>
                    <a:lstStyle/>
                    <a:p>
                      <a:r>
                        <a:rPr lang="en-US" sz="2000" b="0" i="0" kern="1200" dirty="0">
                          <a:solidFill>
                            <a:schemeClr val="dk1"/>
                          </a:solidFill>
                          <a:effectLst/>
                          <a:latin typeface="+mn-lt"/>
                          <a:ea typeface="+mn-ea"/>
                          <a:cs typeface="+mn-cs"/>
                        </a:rPr>
                        <a:t>Provides for the issuance of a notice to any registered person who fails to file a return within the due date.</a:t>
                      </a:r>
                      <a:endParaRPr lang="en-IN" sz="2000" dirty="0"/>
                    </a:p>
                  </a:txBody>
                  <a:tcPr/>
                </a:tc>
                <a:extLst>
                  <a:ext uri="{0D108BD9-81ED-4DB2-BD59-A6C34878D82A}">
                    <a16:rowId xmlns:a16="http://schemas.microsoft.com/office/drawing/2014/main" xmlns="" val="2015668759"/>
                  </a:ext>
                </a:extLst>
              </a:tr>
              <a:tr h="370840">
                <a:tc>
                  <a:txBody>
                    <a:bodyPr/>
                    <a:lstStyle/>
                    <a:p>
                      <a:r>
                        <a:rPr lang="en-US" sz="2000" b="1" dirty="0"/>
                        <a:t>Section 47</a:t>
                      </a:r>
                      <a:endParaRPr lang="en-IN" sz="2000" b="1" dirty="0"/>
                    </a:p>
                  </a:txBody>
                  <a:tcPr/>
                </a:tc>
                <a:tc>
                  <a:txBody>
                    <a:bodyPr/>
                    <a:lstStyle/>
                    <a:p>
                      <a:r>
                        <a:rPr lang="en-US" sz="2000" b="1" i="0" kern="1200" dirty="0">
                          <a:solidFill>
                            <a:schemeClr val="dk1"/>
                          </a:solidFill>
                          <a:effectLst/>
                          <a:latin typeface="+mn-lt"/>
                          <a:ea typeface="+mn-ea"/>
                          <a:cs typeface="+mn-cs"/>
                        </a:rPr>
                        <a:t>Levy of Late Fee</a:t>
                      </a:r>
                      <a:endParaRPr lang="en-IN" sz="2000" dirty="0"/>
                    </a:p>
                  </a:txBody>
                  <a:tcPr/>
                </a:tc>
                <a:tc>
                  <a:txBody>
                    <a:bodyPr/>
                    <a:lstStyle/>
                    <a:p>
                      <a:r>
                        <a:rPr lang="en-US" sz="2000" b="0" i="0" kern="1200" dirty="0">
                          <a:solidFill>
                            <a:schemeClr val="dk1"/>
                          </a:solidFill>
                          <a:effectLst/>
                          <a:latin typeface="+mn-lt"/>
                          <a:ea typeface="+mn-ea"/>
                          <a:cs typeface="+mn-cs"/>
                        </a:rPr>
                        <a:t>Prescribes penalties (late fees) for not filing returns within the stipulated due dates.</a:t>
                      </a:r>
                      <a:endParaRPr lang="en-IN" sz="2000" dirty="0"/>
                    </a:p>
                  </a:txBody>
                  <a:tcPr/>
                </a:tc>
                <a:extLst>
                  <a:ext uri="{0D108BD9-81ED-4DB2-BD59-A6C34878D82A}">
                    <a16:rowId xmlns:a16="http://schemas.microsoft.com/office/drawing/2014/main" xmlns="" val="459438576"/>
                  </a:ext>
                </a:extLst>
              </a:tr>
            </a:tbl>
          </a:graphicData>
        </a:graphic>
      </p:graphicFrame>
    </p:spTree>
    <p:extLst>
      <p:ext uri="{BB962C8B-B14F-4D97-AF65-F5344CB8AC3E}">
        <p14:creationId xmlns:p14="http://schemas.microsoft.com/office/powerpoint/2010/main" val="1566179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2ACB99-90B7-0926-8BEA-F5F5D9E11C09}"/>
              </a:ext>
            </a:extLst>
          </p:cNvPr>
          <p:cNvSpPr>
            <a:spLocks noGrp="1"/>
          </p:cNvSpPr>
          <p:nvPr>
            <p:ph type="title"/>
          </p:nvPr>
        </p:nvSpPr>
        <p:spPr/>
        <p:txBody>
          <a:bodyPr/>
          <a:lstStyle/>
          <a:p>
            <a:r>
              <a:rPr lang="en-US" b="1" dirty="0"/>
              <a:t>Key Rules related to Returns</a:t>
            </a:r>
            <a:endParaRPr lang="en-IN" b="1" dirty="0"/>
          </a:p>
        </p:txBody>
      </p:sp>
      <p:sp>
        <p:nvSpPr>
          <p:cNvPr id="3" name="Content Placeholder 2">
            <a:extLst>
              <a:ext uri="{FF2B5EF4-FFF2-40B4-BE49-F238E27FC236}">
                <a16:creationId xmlns:a16="http://schemas.microsoft.com/office/drawing/2014/main" xmlns="" id="{9B770C70-5BE2-E87B-F6E5-30CB284A4F6E}"/>
              </a:ext>
            </a:extLst>
          </p:cNvPr>
          <p:cNvSpPr>
            <a:spLocks noGrp="1"/>
          </p:cNvSpPr>
          <p:nvPr>
            <p:ph idx="1"/>
          </p:nvPr>
        </p:nvSpPr>
        <p:spPr/>
        <p:txBody>
          <a:bodyPr>
            <a:normAutofit lnSpcReduction="10000"/>
          </a:bodyPr>
          <a:lstStyle/>
          <a:p>
            <a:r>
              <a:rPr lang="en-US" sz="3200" dirty="0"/>
              <a:t>The CGST Rules, 2017 provide the detailed procedures and forms for filing returns: </a:t>
            </a:r>
          </a:p>
          <a:p>
            <a:r>
              <a:rPr lang="en-US" sz="3200" dirty="0"/>
              <a:t>Rule 61: Prescribes the form and manner of filing the return in FORM GSTR-3B.</a:t>
            </a:r>
          </a:p>
          <a:p>
            <a:r>
              <a:rPr lang="en-US" sz="3200" dirty="0"/>
              <a:t>Rules 89 &amp; 96: Deal with the application and procedure for claiming various types of refunds, some of which are linked to return filing (e.g., refund of IGST on exports). </a:t>
            </a:r>
            <a:endParaRPr lang="en-IN" sz="3200" dirty="0"/>
          </a:p>
        </p:txBody>
      </p:sp>
    </p:spTree>
    <p:extLst>
      <p:ext uri="{BB962C8B-B14F-4D97-AF65-F5344CB8AC3E}">
        <p14:creationId xmlns:p14="http://schemas.microsoft.com/office/powerpoint/2010/main" val="2205678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52CDE7-195A-2F49-8D3E-22078F281941}"/>
              </a:ext>
            </a:extLst>
          </p:cNvPr>
          <p:cNvSpPr>
            <a:spLocks noGrp="1"/>
          </p:cNvSpPr>
          <p:nvPr>
            <p:ph type="title"/>
          </p:nvPr>
        </p:nvSpPr>
        <p:spPr/>
        <p:txBody>
          <a:bodyPr/>
          <a:lstStyle/>
          <a:p>
            <a:r>
              <a:rPr lang="en-IN" b="1" dirty="0"/>
              <a:t>Classification of GST Returns</a:t>
            </a:r>
          </a:p>
        </p:txBody>
      </p:sp>
      <p:graphicFrame>
        <p:nvGraphicFramePr>
          <p:cNvPr id="17" name="Content Placeholder 16">
            <a:extLst>
              <a:ext uri="{FF2B5EF4-FFF2-40B4-BE49-F238E27FC236}">
                <a16:creationId xmlns:a16="http://schemas.microsoft.com/office/drawing/2014/main" xmlns="" id="{848DD619-B861-0643-057E-D79C9F07EC23}"/>
              </a:ext>
            </a:extLst>
          </p:cNvPr>
          <p:cNvGraphicFramePr>
            <a:graphicFrameLocks noGrp="1"/>
          </p:cNvGraphicFramePr>
          <p:nvPr>
            <p:ph idx="1"/>
            <p:extLst>
              <p:ext uri="{D42A27DB-BD31-4B8C-83A1-F6EECF244321}">
                <p14:modId xmlns:p14="http://schemas.microsoft.com/office/powerpoint/2010/main" val="2893053751"/>
              </p:ext>
            </p:extLst>
          </p:nvPr>
        </p:nvGraphicFramePr>
        <p:xfrm>
          <a:off x="685800" y="2141538"/>
          <a:ext cx="10131423" cy="2651760"/>
        </p:xfrm>
        <a:graphic>
          <a:graphicData uri="http://schemas.openxmlformats.org/drawingml/2006/table">
            <a:tbl>
              <a:tblPr firstRow="1" bandRow="1">
                <a:tableStyleId>{5C22544A-7EE6-4342-B048-85BDC9FD1C3A}</a:tableStyleId>
              </a:tblPr>
              <a:tblGrid>
                <a:gridCol w="2911839">
                  <a:extLst>
                    <a:ext uri="{9D8B030D-6E8A-4147-A177-3AD203B41FA5}">
                      <a16:colId xmlns:a16="http://schemas.microsoft.com/office/drawing/2014/main" xmlns="" val="1503171761"/>
                    </a:ext>
                  </a:extLst>
                </a:gridCol>
                <a:gridCol w="5051686">
                  <a:extLst>
                    <a:ext uri="{9D8B030D-6E8A-4147-A177-3AD203B41FA5}">
                      <a16:colId xmlns:a16="http://schemas.microsoft.com/office/drawing/2014/main" xmlns="" val="3151602513"/>
                    </a:ext>
                  </a:extLst>
                </a:gridCol>
                <a:gridCol w="2167898">
                  <a:extLst>
                    <a:ext uri="{9D8B030D-6E8A-4147-A177-3AD203B41FA5}">
                      <a16:colId xmlns:a16="http://schemas.microsoft.com/office/drawing/2014/main" xmlns="" val="1280148318"/>
                    </a:ext>
                  </a:extLst>
                </a:gridCol>
              </a:tblGrid>
              <a:tr h="370840">
                <a:tc>
                  <a:txBody>
                    <a:bodyPr/>
                    <a:lstStyle/>
                    <a:p>
                      <a:pPr algn="ctr"/>
                      <a:r>
                        <a:rPr lang="en-US" sz="2400" baseline="0" dirty="0">
                          <a:latin typeface="Calibri" panose="020F0502020204030204" pitchFamily="34" charset="0"/>
                        </a:rPr>
                        <a:t>Category</a:t>
                      </a:r>
                      <a:endParaRPr lang="en-IN" sz="2400" baseline="0" dirty="0">
                        <a:latin typeface="Calibri" panose="020F0502020204030204" pitchFamily="34" charset="0"/>
                      </a:endParaRPr>
                    </a:p>
                  </a:txBody>
                  <a:tcPr/>
                </a:tc>
                <a:tc>
                  <a:txBody>
                    <a:bodyPr/>
                    <a:lstStyle/>
                    <a:p>
                      <a:pPr algn="ctr"/>
                      <a:r>
                        <a:rPr lang="en-US" sz="2400" baseline="0" dirty="0">
                          <a:latin typeface="Calibri" panose="020F0502020204030204" pitchFamily="34" charset="0"/>
                        </a:rPr>
                        <a:t>Return Forms</a:t>
                      </a:r>
                      <a:endParaRPr lang="en-IN" sz="2400" baseline="0" dirty="0">
                        <a:latin typeface="Calibri" panose="020F0502020204030204" pitchFamily="34" charset="0"/>
                      </a:endParaRPr>
                    </a:p>
                  </a:txBody>
                  <a:tcPr/>
                </a:tc>
                <a:tc>
                  <a:txBody>
                    <a:bodyPr/>
                    <a:lstStyle/>
                    <a:p>
                      <a:r>
                        <a:rPr lang="en-US" sz="2400" baseline="0" dirty="0">
                          <a:latin typeface="Calibri" panose="020F0502020204030204" pitchFamily="34" charset="0"/>
                        </a:rPr>
                        <a:t>Status</a:t>
                      </a:r>
                      <a:endParaRPr lang="en-IN" sz="2400" baseline="0" dirty="0">
                        <a:latin typeface="Calibri" panose="020F0502020204030204" pitchFamily="34" charset="0"/>
                      </a:endParaRPr>
                    </a:p>
                  </a:txBody>
                  <a:tcPr/>
                </a:tc>
                <a:extLst>
                  <a:ext uri="{0D108BD9-81ED-4DB2-BD59-A6C34878D82A}">
                    <a16:rowId xmlns:a16="http://schemas.microsoft.com/office/drawing/2014/main" xmlns="" val="31535366"/>
                  </a:ext>
                </a:extLst>
              </a:tr>
              <a:tr h="370840">
                <a:tc>
                  <a:txBody>
                    <a:bodyPr/>
                    <a:lstStyle/>
                    <a:p>
                      <a:r>
                        <a:rPr lang="en-US" sz="2400" baseline="0" dirty="0">
                          <a:latin typeface="Calibri" panose="020F0502020204030204" pitchFamily="34" charset="0"/>
                        </a:rPr>
                        <a:t>Regular Taxpayers</a:t>
                      </a:r>
                      <a:endParaRPr lang="en-IN" sz="2400" baseline="0" dirty="0">
                        <a:latin typeface="Calibri" panose="020F0502020204030204" pitchFamily="34" charset="0"/>
                      </a:endParaRPr>
                    </a:p>
                  </a:txBody>
                  <a:tcPr/>
                </a:tc>
                <a:tc>
                  <a:txBody>
                    <a:bodyPr/>
                    <a:lstStyle/>
                    <a:p>
                      <a:r>
                        <a:rPr lang="en-IN" sz="2400" baseline="0" dirty="0">
                          <a:latin typeface="Calibri" panose="020F0502020204030204" pitchFamily="34" charset="0"/>
                        </a:rPr>
                        <a:t>GSTR-1, GSTR-3B, GSTR-9, GSTR-9C</a:t>
                      </a:r>
                    </a:p>
                  </a:txBody>
                  <a:tcPr/>
                </a:tc>
                <a:tc>
                  <a:txBody>
                    <a:bodyPr/>
                    <a:lstStyle/>
                    <a:p>
                      <a:r>
                        <a:rPr lang="en-US" sz="2400" baseline="0" dirty="0">
                          <a:latin typeface="Calibri" panose="020F0502020204030204" pitchFamily="34" charset="0"/>
                        </a:rPr>
                        <a:t>Active</a:t>
                      </a:r>
                      <a:endParaRPr lang="en-IN" sz="2400" baseline="0" dirty="0">
                        <a:latin typeface="Calibri" panose="020F0502020204030204" pitchFamily="34" charset="0"/>
                      </a:endParaRPr>
                    </a:p>
                  </a:txBody>
                  <a:tcPr/>
                </a:tc>
                <a:extLst>
                  <a:ext uri="{0D108BD9-81ED-4DB2-BD59-A6C34878D82A}">
                    <a16:rowId xmlns:a16="http://schemas.microsoft.com/office/drawing/2014/main" xmlns="" val="1446904044"/>
                  </a:ext>
                </a:extLst>
              </a:tr>
              <a:tr h="370840">
                <a:tc>
                  <a:txBody>
                    <a:bodyPr/>
                    <a:lstStyle/>
                    <a:p>
                      <a:r>
                        <a:rPr lang="en-IN" sz="2400" baseline="0" dirty="0">
                          <a:latin typeface="Calibri" panose="020F0502020204030204" pitchFamily="34" charset="0"/>
                        </a:rPr>
                        <a:t>Composition Scheme</a:t>
                      </a:r>
                    </a:p>
                  </a:txBody>
                  <a:tcPr/>
                </a:tc>
                <a:tc>
                  <a:txBody>
                    <a:bodyPr/>
                    <a:lstStyle/>
                    <a:p>
                      <a:r>
                        <a:rPr lang="en-IN" sz="2400" baseline="0" dirty="0">
                          <a:latin typeface="Calibri" panose="020F0502020204030204" pitchFamily="34" charset="0"/>
                        </a:rPr>
                        <a:t>GSTR-4 (Annual), CMP-08 (Quarterly)</a:t>
                      </a:r>
                    </a:p>
                  </a:txBody>
                  <a:tcPr/>
                </a:tc>
                <a:tc>
                  <a:txBody>
                    <a:bodyPr/>
                    <a:lstStyle/>
                    <a:p>
                      <a:r>
                        <a:rPr lang="en-US" sz="2400" baseline="0" dirty="0">
                          <a:latin typeface="Calibri" panose="020F0502020204030204" pitchFamily="34" charset="0"/>
                        </a:rPr>
                        <a:t>Active</a:t>
                      </a:r>
                      <a:endParaRPr lang="en-IN" sz="2400" baseline="0" dirty="0">
                        <a:latin typeface="Calibri" panose="020F0502020204030204" pitchFamily="34" charset="0"/>
                      </a:endParaRPr>
                    </a:p>
                  </a:txBody>
                  <a:tcPr/>
                </a:tc>
                <a:extLst>
                  <a:ext uri="{0D108BD9-81ED-4DB2-BD59-A6C34878D82A}">
                    <a16:rowId xmlns:a16="http://schemas.microsoft.com/office/drawing/2014/main" xmlns="" val="1964188601"/>
                  </a:ext>
                </a:extLst>
              </a:tr>
              <a:tr h="370840">
                <a:tc>
                  <a:txBody>
                    <a:bodyPr/>
                    <a:lstStyle/>
                    <a:p>
                      <a:r>
                        <a:rPr lang="en-IN" sz="2400" baseline="0" dirty="0">
                          <a:latin typeface="Calibri" panose="020F0502020204030204" pitchFamily="34" charset="0"/>
                        </a:rPr>
                        <a:t>Special Cases</a:t>
                      </a:r>
                    </a:p>
                  </a:txBody>
                  <a:tcPr/>
                </a:tc>
                <a:tc>
                  <a:txBody>
                    <a:bodyPr/>
                    <a:lstStyle/>
                    <a:p>
                      <a:r>
                        <a:rPr lang="pt-BR" sz="2400" baseline="0" dirty="0">
                          <a:latin typeface="Calibri" panose="020F0502020204030204" pitchFamily="34" charset="0"/>
                        </a:rPr>
                        <a:t>GSTR-5, 5A, 6, 7, 8, 10, 11</a:t>
                      </a:r>
                      <a:endParaRPr lang="en-IN" sz="2400" baseline="0" dirty="0">
                        <a:latin typeface="Calibri" panose="020F0502020204030204" pitchFamily="34" charset="0"/>
                      </a:endParaRPr>
                    </a:p>
                  </a:txBody>
                  <a:tcPr/>
                </a:tc>
                <a:tc>
                  <a:txBody>
                    <a:bodyPr/>
                    <a:lstStyle/>
                    <a:p>
                      <a:r>
                        <a:rPr lang="en-US" sz="2400" baseline="0" dirty="0">
                          <a:latin typeface="Calibri" panose="020F0502020204030204" pitchFamily="34" charset="0"/>
                        </a:rPr>
                        <a:t>Active</a:t>
                      </a:r>
                      <a:endParaRPr lang="en-IN" sz="2400" baseline="0" dirty="0">
                        <a:latin typeface="Calibri" panose="020F0502020204030204" pitchFamily="34" charset="0"/>
                      </a:endParaRPr>
                    </a:p>
                  </a:txBody>
                  <a:tcPr/>
                </a:tc>
                <a:extLst>
                  <a:ext uri="{0D108BD9-81ED-4DB2-BD59-A6C34878D82A}">
                    <a16:rowId xmlns:a16="http://schemas.microsoft.com/office/drawing/2014/main" xmlns="" val="3276108504"/>
                  </a:ext>
                </a:extLst>
              </a:tr>
              <a:tr h="370840">
                <a:tc>
                  <a:txBody>
                    <a:bodyPr/>
                    <a:lstStyle/>
                    <a:p>
                      <a:r>
                        <a:rPr lang="en-IN" sz="2400" baseline="0" dirty="0">
                          <a:latin typeface="Calibri" panose="020F0502020204030204" pitchFamily="34" charset="0"/>
                        </a:rPr>
                        <a:t>Suspended/View-only</a:t>
                      </a:r>
                    </a:p>
                  </a:txBody>
                  <a:tcPr/>
                </a:tc>
                <a:tc>
                  <a:txBody>
                    <a:bodyPr/>
                    <a:lstStyle/>
                    <a:p>
                      <a:r>
                        <a:rPr lang="en-IN" sz="2400" baseline="0" dirty="0">
                          <a:latin typeface="Calibri" panose="020F0502020204030204" pitchFamily="34" charset="0"/>
                        </a:rPr>
                        <a:t>GSTR-2, 3, 4 (monthly), 6A, 7A, 8A, 9A</a:t>
                      </a:r>
                    </a:p>
                  </a:txBody>
                  <a:tcPr/>
                </a:tc>
                <a:tc>
                  <a:txBody>
                    <a:bodyPr/>
                    <a:lstStyle/>
                    <a:p>
                      <a:r>
                        <a:rPr lang="en-US" sz="2400" baseline="0" dirty="0">
                          <a:latin typeface="Calibri" panose="020F0502020204030204" pitchFamily="34" charset="0"/>
                        </a:rPr>
                        <a:t>Suspended / View Only</a:t>
                      </a:r>
                      <a:endParaRPr lang="en-IN" sz="2400" baseline="0" dirty="0">
                        <a:latin typeface="Calibri" panose="020F0502020204030204" pitchFamily="34" charset="0"/>
                      </a:endParaRPr>
                    </a:p>
                  </a:txBody>
                  <a:tcPr/>
                </a:tc>
                <a:extLst>
                  <a:ext uri="{0D108BD9-81ED-4DB2-BD59-A6C34878D82A}">
                    <a16:rowId xmlns:a16="http://schemas.microsoft.com/office/drawing/2014/main" xmlns="" val="1356960141"/>
                  </a:ext>
                </a:extLst>
              </a:tr>
            </a:tbl>
          </a:graphicData>
        </a:graphic>
      </p:graphicFrame>
    </p:spTree>
    <p:extLst>
      <p:ext uri="{BB962C8B-B14F-4D97-AF65-F5344CB8AC3E}">
        <p14:creationId xmlns:p14="http://schemas.microsoft.com/office/powerpoint/2010/main" val="822041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xmlns=""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1617</TotalTime>
  <Words>1858</Words>
  <Application>Microsoft Office PowerPoint</Application>
  <PresentationFormat>Custom</PresentationFormat>
  <Paragraphs>250</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Celestial</vt:lpstr>
      <vt:lpstr>GST Returns: Journey, Formats &amp; Compliance Landscape  From Inception to Present</vt:lpstr>
      <vt:lpstr>What Are GST Returns?</vt:lpstr>
      <vt:lpstr>What is a GST Return?</vt:lpstr>
      <vt:lpstr>Bare AcT</vt:lpstr>
      <vt:lpstr>Key Sections of the CGST Act, 2017 related to Returns</vt:lpstr>
      <vt:lpstr>Key Sections of the CGST Act, 2017 related to Returns</vt:lpstr>
      <vt:lpstr>Key Sections of the CGST Act, 2017 related to Returns</vt:lpstr>
      <vt:lpstr>Key Rules related to Returns</vt:lpstr>
      <vt:lpstr>Classification of GST Returns</vt:lpstr>
      <vt:lpstr>Timeline of Key Changes</vt:lpstr>
      <vt:lpstr>Active Returns – Purpose &amp; Due Dates</vt:lpstr>
      <vt:lpstr>Special Returns </vt:lpstr>
      <vt:lpstr>Special Returns </vt:lpstr>
      <vt:lpstr>Category X or Y states respectively (QRMP)</vt:lpstr>
      <vt:lpstr>Return Formats &amp; Filing Process</vt:lpstr>
      <vt:lpstr>Who Should File GST Returns?</vt:lpstr>
      <vt:lpstr>GSTR-1: Table 4 – B2B Supplies</vt:lpstr>
      <vt:lpstr>GSTR-1: Table 5 – B2C Large</vt:lpstr>
      <vt:lpstr>GSTR-1: Table 6 – Zero-Rated Supplies</vt:lpstr>
      <vt:lpstr>GSTR-1: Table 7 – B2C Small</vt:lpstr>
      <vt:lpstr>GSTR-1: Table 8 – Nil/Exempt/Non-GST Supplies</vt:lpstr>
      <vt:lpstr>GSTR-3B: Table 3.1 – Outward Supplies Summary</vt:lpstr>
      <vt:lpstr>GSTR-3B: Table 4 – ITC</vt:lpstr>
      <vt:lpstr>GSTR-3B: Table 5 – Exempt/Nil/Non-GST</vt:lpstr>
      <vt:lpstr>Key Details of the First Return under Section 40</vt:lpstr>
      <vt:lpstr>Key Details of the First Return under Section 40</vt:lpstr>
      <vt:lpstr>Key Details of the First Return under Section 40</vt:lpstr>
      <vt:lpstr>TDS – Applicability</vt:lpstr>
      <vt:lpstr>TDS – Compliance &amp; Return</vt:lpstr>
      <vt:lpstr>TCS – Applicability</vt:lpstr>
      <vt:lpstr>TCS – Return &amp; Compliance</vt:lpstr>
      <vt:lpstr>Suspended &amp; View-Only Returns</vt:lpstr>
      <vt:lpstr>Penalties &amp; Late Fees</vt:lpstr>
      <vt:lpstr>Compliance Checklist ✅</vt:lpstr>
      <vt:lpstr>GST 2.0 </vt:lpstr>
      <vt:lpstr>Key updates impacting returns</vt:lpstr>
      <vt:lpstr>Key updates impacting returns</vt:lpstr>
      <vt:lpstr>Key updates impacting returns</vt:lpstr>
      <vt:lpstr>Key updates impacting returns</vt:lpstr>
      <vt:lpstr>Key updates impacting returns</vt:lpstr>
      <vt:lpstr>Key updates impacting returns</vt:lpstr>
      <vt:lpstr>Conclusion</vt:lpstr>
      <vt:lpstr>“Learning never exhausts the mind.”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Returns: Journey, Formats &amp; Compliance Landscape  From Inception to Present</dc:title>
  <dc:creator>Llokeshh Kumar Dewangan</dc:creator>
  <cp:lastModifiedBy>Administrator</cp:lastModifiedBy>
  <cp:revision>44</cp:revision>
  <dcterms:created xsi:type="dcterms:W3CDTF">2025-11-20T16:16:58Z</dcterms:created>
  <dcterms:modified xsi:type="dcterms:W3CDTF">2025-11-24T07:31:43Z</dcterms:modified>
</cp:coreProperties>
</file>