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712" r:id="rId3"/>
    <p:sldMasterId id="2147483725" r:id="rId4"/>
    <p:sldMasterId id="2147483732" r:id="rId5"/>
  </p:sldMasterIdLst>
  <p:sldIdLst>
    <p:sldId id="256" r:id="rId6"/>
    <p:sldId id="282" r:id="rId7"/>
    <p:sldId id="261" r:id="rId8"/>
    <p:sldId id="284" r:id="rId9"/>
    <p:sldId id="11459" r:id="rId10"/>
    <p:sldId id="11463" r:id="rId11"/>
    <p:sldId id="11466" r:id="rId12"/>
    <p:sldId id="11464" r:id="rId13"/>
    <p:sldId id="11468" r:id="rId14"/>
    <p:sldId id="11469" r:id="rId15"/>
    <p:sldId id="285" r:id="rId16"/>
    <p:sldId id="290" r:id="rId17"/>
    <p:sldId id="11457" r:id="rId18"/>
    <p:sldId id="292" r:id="rId19"/>
    <p:sldId id="293" r:id="rId20"/>
    <p:sldId id="294" r:id="rId21"/>
    <p:sldId id="295" r:id="rId22"/>
    <p:sldId id="296" r:id="rId23"/>
    <p:sldId id="11455" r:id="rId24"/>
    <p:sldId id="11454" r:id="rId25"/>
    <p:sldId id="300" r:id="rId26"/>
    <p:sldId id="11460" r:id="rId27"/>
    <p:sldId id="11456" r:id="rId28"/>
    <p:sldId id="11465" r:id="rId29"/>
    <p:sldId id="299" r:id="rId30"/>
    <p:sldId id="11461" r:id="rId31"/>
    <p:sldId id="11462" r:id="rId32"/>
    <p:sldId id="11467" r:id="rId33"/>
    <p:sldId id="114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480F7-A21B-4226-9506-438F96218679}">
          <p14:sldIdLst>
            <p14:sldId id="256"/>
          </p14:sldIdLst>
        </p14:section>
        <p14:section name="Index" id="{8588B816-D851-4D2F-8099-8696643F7875}">
          <p14:sldIdLst>
            <p14:sldId id="282"/>
          </p14:sldIdLst>
        </p14:section>
        <p14:section name="Need for business restructuring" id="{42A96264-C76D-4E79-AEC4-7E24E19D063C}">
          <p14:sldIdLst>
            <p14:sldId id="261"/>
          </p14:sldIdLst>
        </p14:section>
        <p14:section name="Types of business restructuring" id="{E2F5451F-E1AB-4287-B0C8-E0CFA1D078E8}">
          <p14:sldIdLst>
            <p14:sldId id="284"/>
            <p14:sldId id="11459"/>
            <p14:sldId id="11463"/>
            <p14:sldId id="11466"/>
            <p14:sldId id="11464"/>
            <p14:sldId id="11468"/>
            <p14:sldId id="11469"/>
          </p14:sldIdLst>
        </p14:section>
        <p14:section name="GST implications on transfer of business by way of going concern/ slump sale" id="{0B307665-9768-463F-A0FE-E7D355B5EE29}">
          <p14:sldIdLst>
            <p14:sldId id="285"/>
          </p14:sldIdLst>
        </p14:section>
        <p14:section name="Important concepts – going concern &amp; slump sale" id="{31A786D3-F861-4B3A-963E-CA676E67A786}">
          <p14:sldIdLst>
            <p14:sldId id="290"/>
          </p14:sldIdLst>
        </p14:section>
        <p14:section name="Practical issues to avail exemption" id="{35AAB97B-C8E7-41CC-A341-FFA2EC5D2E88}">
          <p14:sldIdLst>
            <p14:sldId id="11457"/>
          </p14:sldIdLst>
        </p14:section>
        <p14:section name="ITC implications on transfer of business as going concern" id="{7AF50D23-67A8-4C7B-8944-061D7A144DE7}">
          <p14:sldIdLst>
            <p14:sldId id="292"/>
          </p14:sldIdLst>
        </p14:section>
        <p14:section name="GST implications on Itimised sale" id="{90B6F8F8-0749-4A71-A707-5D2AF8557C94}">
          <p14:sldIdLst>
            <p14:sldId id="293"/>
          </p14:sldIdLst>
        </p14:section>
        <p14:section name="GST implications on transfer of business by way of share transfer" id="{53C5C993-570D-4C58-BA81-E966CBC7E364}">
          <p14:sldIdLst>
            <p14:sldId id="294"/>
          </p14:sldIdLst>
        </p14:section>
        <p14:section name="GST implications on Mergers &amp; Demergers" id="{FDA5EA3D-90D8-4475-9BBC-AC64DC7711F6}">
          <p14:sldIdLst>
            <p14:sldId id="295"/>
          </p14:sldIdLst>
        </p14:section>
        <p14:section name="Common procedural points/ issues" id="{42E6CD60-F0C1-4558-A29D-B14548CD5E72}">
          <p14:sldIdLst>
            <p14:sldId id="296"/>
            <p14:sldId id="11455"/>
            <p14:sldId id="11454"/>
          </p14:sldIdLst>
        </p14:section>
        <p14:section name="GST Implications on inter-co. transactions during Intervening period" id="{DA345841-D77E-4891-8474-8AC3588E36F3}">
          <p14:sldIdLst>
            <p14:sldId id="300"/>
            <p14:sldId id="11460"/>
            <p14:sldId id="11456"/>
            <p14:sldId id="11465"/>
          </p14:sldIdLst>
        </p14:section>
        <p14:section name="Common Practical Challenges" id="{E759EC19-5D21-4409-8807-4F575FFEA8CD}">
          <p14:sldIdLst>
            <p14:sldId id="299"/>
            <p14:sldId id="11461"/>
            <p14:sldId id="11462"/>
            <p14:sldId id="11467"/>
            <p14:sldId id="11452"/>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8CCCE"/>
    <a:srgbClr val="FCE7E8"/>
    <a:srgbClr val="E7E7E7"/>
    <a:srgbClr val="ED1A3B"/>
    <a:srgbClr val="C00000"/>
    <a:srgbClr val="FBE4D8"/>
    <a:srgbClr val="C49102"/>
    <a:srgbClr val="FBE106"/>
    <a:srgbClr val="BD83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84C4A-F033-4124-B8FC-E745E9DFFF72}" v="33" dt="2025-06-05T04:33:52.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63" d="100"/>
          <a:sy n="63" d="100"/>
        </p:scale>
        <p:origin x="808" y="5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53AD9-EB24-4095-BBA5-F1BE4717EBC6}"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IN"/>
        </a:p>
      </dgm:t>
    </dgm:pt>
    <dgm:pt modelId="{156127C3-7481-4E6D-B98C-C0F99F727D7C}">
      <dgm:prSet phldrT="[Text]"/>
      <dgm:spPr/>
      <dgm:t>
        <a:bodyPr/>
        <a:lstStyle/>
        <a:p>
          <a:r>
            <a:rPr lang="en-IN" dirty="0"/>
            <a:t>Need For Business Restructuring</a:t>
          </a:r>
        </a:p>
      </dgm:t>
    </dgm:pt>
    <dgm:pt modelId="{81FD0AE8-7442-4703-831F-D558412802C9}" type="parTrans" cxnId="{5A615190-7A0C-476A-BB06-734A52FE4DF6}">
      <dgm:prSet/>
      <dgm:spPr/>
      <dgm:t>
        <a:bodyPr/>
        <a:lstStyle/>
        <a:p>
          <a:endParaRPr lang="en-IN"/>
        </a:p>
      </dgm:t>
    </dgm:pt>
    <dgm:pt modelId="{3934E596-57A8-49F7-8BFC-FE8A1DF6C71F}" type="sibTrans" cxnId="{5A615190-7A0C-476A-BB06-734A52FE4DF6}">
      <dgm:prSet/>
      <dgm:spPr/>
      <dgm:t>
        <a:bodyPr/>
        <a:lstStyle/>
        <a:p>
          <a:endParaRPr lang="en-IN"/>
        </a:p>
      </dgm:t>
    </dgm:pt>
    <dgm:pt modelId="{D610F5A2-FA4D-40D7-BC36-64EA8FF9DAA7}">
      <dgm:prSet phldrT="[Text]" custT="1"/>
      <dgm:spPr/>
      <dgm:t>
        <a:bodyPr/>
        <a:lstStyle/>
        <a:p>
          <a:r>
            <a:rPr lang="en-IN" sz="1200" b="1" kern="1200">
              <a:latin typeface="Trebuchet MS"/>
              <a:ea typeface="+mn-ea"/>
              <a:cs typeface="+mn-cs"/>
            </a:rPr>
            <a:t>Economies</a:t>
          </a:r>
          <a:r>
            <a:rPr lang="en-IN" sz="1200" b="1" kern="1200">
              <a:latin typeface="Trebuchet MS"/>
            </a:rPr>
            <a:t> </a:t>
          </a:r>
          <a:r>
            <a:rPr lang="en-IN" sz="1200" b="1" kern="1200">
              <a:latin typeface="Trebuchet MS"/>
              <a:ea typeface="+mn-ea"/>
              <a:cs typeface="+mn-cs"/>
            </a:rPr>
            <a:t>of</a:t>
          </a:r>
          <a:r>
            <a:rPr lang="en-IN" sz="1200" b="1" kern="1200">
              <a:latin typeface="Trebuchet MS"/>
            </a:rPr>
            <a:t> </a:t>
          </a:r>
          <a:r>
            <a:rPr lang="en-IN" sz="1200" b="1" kern="1200">
              <a:latin typeface="Trebuchet MS"/>
              <a:ea typeface="+mn-ea"/>
              <a:cs typeface="+mn-cs"/>
            </a:rPr>
            <a:t>Scale</a:t>
          </a:r>
          <a:r>
            <a:rPr lang="en-IN" sz="1200" b="1" kern="1200">
              <a:latin typeface="Trebuchet MS"/>
            </a:rPr>
            <a:t> </a:t>
          </a:r>
          <a:endParaRPr lang="en-IN" sz="1200" kern="1200" dirty="0"/>
        </a:p>
      </dgm:t>
    </dgm:pt>
    <dgm:pt modelId="{599F7E0F-EB10-4A0E-B0AC-AE6AFA74EBCA}" type="parTrans" cxnId="{DECBCDAD-32CB-4EC6-85AA-39102A922B1A}">
      <dgm:prSet/>
      <dgm:spPr/>
      <dgm:t>
        <a:bodyPr/>
        <a:lstStyle/>
        <a:p>
          <a:endParaRPr lang="en-IN"/>
        </a:p>
      </dgm:t>
    </dgm:pt>
    <dgm:pt modelId="{21D526CA-2764-4B49-BFD1-F415C43B6E99}" type="sibTrans" cxnId="{DECBCDAD-32CB-4EC6-85AA-39102A922B1A}">
      <dgm:prSet/>
      <dgm:spPr/>
      <dgm:t>
        <a:bodyPr/>
        <a:lstStyle/>
        <a:p>
          <a:endParaRPr lang="en-IN"/>
        </a:p>
      </dgm:t>
    </dgm:pt>
    <dgm:pt modelId="{F094C873-5E20-444B-A84D-B655EA10449B}">
      <dgm:prSet phldrT="[Text]" custT="1"/>
      <dgm:spPr/>
      <dgm:t>
        <a:bodyPr/>
        <a:lstStyle/>
        <a:p>
          <a:r>
            <a:rPr lang="en-IN" sz="1200" b="1" kern="1200">
              <a:latin typeface="Trebuchet MS"/>
              <a:ea typeface="+mn-ea"/>
              <a:cs typeface="+mn-cs"/>
            </a:rPr>
            <a:t>I</a:t>
          </a:r>
          <a:r>
            <a:rPr lang="en-IN" sz="1200" b="1" kern="1200" noProof="0">
              <a:latin typeface="Trebuchet MS"/>
              <a:ea typeface="+mn-ea"/>
              <a:cs typeface="+mn-cs"/>
            </a:rPr>
            <a:t>ncrease</a:t>
          </a:r>
          <a:r>
            <a:rPr kumimoji="0" lang="en-IN" sz="1200" b="1" i="0" u="none" strike="noStrike" kern="1200" cap="none" spc="0" normalizeH="0" baseline="0" noProof="0">
              <a:ln/>
              <a:effectLst/>
              <a:uLnTx/>
              <a:uFillTx/>
              <a:latin typeface="Trebuchet MS"/>
              <a:ea typeface="+mn-ea"/>
              <a:cs typeface="+mn-cs"/>
            </a:rPr>
            <a:t> in </a:t>
          </a:r>
          <a:r>
            <a:rPr lang="en-IN" sz="1200" b="1" kern="1200" noProof="0">
              <a:latin typeface="Trebuchet MS"/>
              <a:ea typeface="+mn-ea"/>
              <a:cs typeface="+mn-cs"/>
            </a:rPr>
            <a:t>the Market </a:t>
          </a:r>
          <a:r>
            <a:rPr lang="en-IN" sz="1200" b="1" kern="1200">
              <a:latin typeface="Trebuchet MS"/>
              <a:ea typeface="+mn-ea"/>
              <a:cs typeface="+mn-cs"/>
            </a:rPr>
            <a:t>S</a:t>
          </a:r>
          <a:r>
            <a:rPr lang="en-IN" sz="1200" b="1" kern="1200" noProof="0">
              <a:latin typeface="Trebuchet MS"/>
              <a:ea typeface="+mn-ea"/>
              <a:cs typeface="+mn-cs"/>
            </a:rPr>
            <a:t>hare </a:t>
          </a:r>
          <a:endParaRPr lang="en-IN" sz="1200" b="1" kern="1200" dirty="0">
            <a:latin typeface="Trebuchet MS"/>
            <a:ea typeface="+mn-ea"/>
            <a:cs typeface="+mn-cs"/>
          </a:endParaRPr>
        </a:p>
      </dgm:t>
    </dgm:pt>
    <dgm:pt modelId="{E6BA515C-1D93-45D7-8747-5F2D3C0FB120}" type="parTrans" cxnId="{F26CDBF4-C237-4D47-9C1E-9AB3B904D99D}">
      <dgm:prSet/>
      <dgm:spPr/>
      <dgm:t>
        <a:bodyPr/>
        <a:lstStyle/>
        <a:p>
          <a:endParaRPr lang="en-IN"/>
        </a:p>
      </dgm:t>
    </dgm:pt>
    <dgm:pt modelId="{D397F547-D3E5-4E11-92CC-934C26FC77BC}" type="sibTrans" cxnId="{F26CDBF4-C237-4D47-9C1E-9AB3B904D99D}">
      <dgm:prSet/>
      <dgm:spPr/>
      <dgm:t>
        <a:bodyPr/>
        <a:lstStyle/>
        <a:p>
          <a:endParaRPr lang="en-IN"/>
        </a:p>
      </dgm:t>
    </dgm:pt>
    <dgm:pt modelId="{894F8644-D5C7-4DCE-8A07-C30BF35B5399}">
      <dgm:prSet phldrT="[Text]" custT="1"/>
      <dgm:spPr/>
      <dgm:t>
        <a:bodyPr/>
        <a:lstStyle/>
        <a:p>
          <a:pPr marL="0" lvl="0" indent="0" algn="ctr" defTabSz="533400">
            <a:lnSpc>
              <a:spcPct val="90000"/>
            </a:lnSpc>
            <a:spcBef>
              <a:spcPct val="0"/>
            </a:spcBef>
            <a:spcAft>
              <a:spcPct val="35000"/>
            </a:spcAft>
            <a:buNone/>
          </a:pPr>
          <a:r>
            <a:rPr lang="en-US" sz="1200" b="1" kern="1200">
              <a:latin typeface="Trebuchet MS"/>
              <a:ea typeface="+mn-ea"/>
              <a:cs typeface="+mn-cs"/>
            </a:rPr>
            <a:t>Diversification of Risk </a:t>
          </a:r>
          <a:endParaRPr lang="en-IN" sz="1200" b="1" kern="1200" dirty="0">
            <a:latin typeface="Trebuchet MS"/>
            <a:ea typeface="+mn-ea"/>
            <a:cs typeface="+mn-cs"/>
          </a:endParaRPr>
        </a:p>
      </dgm:t>
    </dgm:pt>
    <dgm:pt modelId="{0A3F5B73-0C29-49ED-85A7-F0DCFF1452A7}" type="parTrans" cxnId="{AA37A3FB-F01E-400A-A2C0-87EC01714731}">
      <dgm:prSet/>
      <dgm:spPr/>
      <dgm:t>
        <a:bodyPr/>
        <a:lstStyle/>
        <a:p>
          <a:endParaRPr lang="en-IN"/>
        </a:p>
      </dgm:t>
    </dgm:pt>
    <dgm:pt modelId="{37C324C2-97CC-453E-9AA7-4A5FC9A0DA07}" type="sibTrans" cxnId="{AA37A3FB-F01E-400A-A2C0-87EC01714731}">
      <dgm:prSet/>
      <dgm:spPr/>
      <dgm:t>
        <a:bodyPr/>
        <a:lstStyle/>
        <a:p>
          <a:endParaRPr lang="en-IN"/>
        </a:p>
      </dgm:t>
    </dgm:pt>
    <dgm:pt modelId="{36D974A3-DF63-4509-BB0D-4CCC0D79EC9F}">
      <dgm:prSet phldrT="[Text]" custT="1"/>
      <dgm:spPr/>
      <dgm:t>
        <a:bodyPr/>
        <a:lstStyle/>
        <a:p>
          <a:pPr marL="0" lvl="0" indent="0" algn="ctr" defTabSz="533400">
            <a:lnSpc>
              <a:spcPct val="90000"/>
            </a:lnSpc>
            <a:spcBef>
              <a:spcPct val="0"/>
            </a:spcBef>
            <a:spcAft>
              <a:spcPct val="35000"/>
            </a:spcAft>
            <a:buNone/>
          </a:pPr>
          <a:r>
            <a:rPr lang="en-US" sz="1200" b="1" kern="1200" noProof="0">
              <a:latin typeface="Trebuchet MS"/>
              <a:ea typeface="+mn-ea"/>
              <a:cs typeface="+mn-cs"/>
            </a:rPr>
            <a:t>M</a:t>
          </a:r>
          <a:r>
            <a:rPr lang="en-US" sz="1200" b="1" kern="1200">
              <a:latin typeface="Trebuchet MS"/>
              <a:ea typeface="+mn-ea"/>
              <a:cs typeface="+mn-cs"/>
            </a:rPr>
            <a:t>onetization</a:t>
          </a:r>
          <a:r>
            <a:rPr lang="en-US" sz="1200" b="1" kern="1200" noProof="0">
              <a:latin typeface="Trebuchet MS"/>
              <a:ea typeface="+mn-ea"/>
              <a:cs typeface="+mn-cs"/>
            </a:rPr>
            <a:t> focus </a:t>
          </a:r>
          <a:endParaRPr lang="en-IN" sz="1200" b="1" kern="1200" dirty="0">
            <a:latin typeface="Trebuchet MS"/>
            <a:ea typeface="+mn-ea"/>
            <a:cs typeface="+mn-cs"/>
          </a:endParaRPr>
        </a:p>
      </dgm:t>
    </dgm:pt>
    <dgm:pt modelId="{E64D229C-2F80-4C45-92C2-FE68823530FA}" type="parTrans" cxnId="{B5485938-EEFB-4413-A9C3-CF9959FDAF06}">
      <dgm:prSet/>
      <dgm:spPr/>
      <dgm:t>
        <a:bodyPr/>
        <a:lstStyle/>
        <a:p>
          <a:endParaRPr lang="en-IN"/>
        </a:p>
      </dgm:t>
    </dgm:pt>
    <dgm:pt modelId="{1A6F23AE-354B-452B-9FC1-23F62758461E}" type="sibTrans" cxnId="{B5485938-EEFB-4413-A9C3-CF9959FDAF06}">
      <dgm:prSet/>
      <dgm:spPr/>
      <dgm:t>
        <a:bodyPr/>
        <a:lstStyle/>
        <a:p>
          <a:endParaRPr lang="en-IN"/>
        </a:p>
      </dgm:t>
    </dgm:pt>
    <dgm:pt modelId="{669DB18A-5667-4F4C-B4E0-4AA20E4D38E0}">
      <dgm:prSet phldrT="[Text]"/>
      <dgm:spPr/>
      <dgm:t>
        <a:bodyPr/>
        <a:lstStyle/>
        <a:p>
          <a:r>
            <a:rPr lang="en-IN" b="1">
              <a:latin typeface="Trebuchet MS"/>
            </a:rPr>
            <a:t>Acquisition of strategic assets </a:t>
          </a:r>
          <a:endParaRPr lang="en-IN" dirty="0"/>
        </a:p>
      </dgm:t>
    </dgm:pt>
    <dgm:pt modelId="{B6395264-BB9C-4774-AFCD-D41470FA94C7}" type="parTrans" cxnId="{CED629C0-1DD4-4336-B3E3-BFFCE3C646CC}">
      <dgm:prSet/>
      <dgm:spPr/>
      <dgm:t>
        <a:bodyPr/>
        <a:lstStyle/>
        <a:p>
          <a:endParaRPr lang="en-IN"/>
        </a:p>
      </dgm:t>
    </dgm:pt>
    <dgm:pt modelId="{895E76A0-CCF9-492B-95AB-EC54A446A8BE}" type="sibTrans" cxnId="{CED629C0-1DD4-4336-B3E3-BFFCE3C646CC}">
      <dgm:prSet/>
      <dgm:spPr/>
      <dgm:t>
        <a:bodyPr/>
        <a:lstStyle/>
        <a:p>
          <a:endParaRPr lang="en-IN"/>
        </a:p>
      </dgm:t>
    </dgm:pt>
    <dgm:pt modelId="{EEB84CCF-9E22-4481-8831-93CB915A96CF}">
      <dgm:prSet phldrT="[Text]"/>
      <dgm:spPr/>
      <dgm:t>
        <a:bodyPr/>
        <a:lstStyle/>
        <a:p>
          <a:r>
            <a:rPr lang="en-IN" b="1" dirty="0">
              <a:latin typeface="Trebuchet MS"/>
            </a:rPr>
            <a:t>G</a:t>
          </a:r>
          <a:r>
            <a:rPr kumimoji="0" lang="en-IN" b="1" i="0" u="none" strike="noStrike" cap="none" spc="0" normalizeH="0" baseline="0" noProof="0" dirty="0" err="1">
              <a:ln/>
              <a:effectLst/>
              <a:uLnTx/>
              <a:uFillTx/>
              <a:latin typeface="Trebuchet MS"/>
              <a:ea typeface="+mn-ea"/>
              <a:cs typeface="+mn-cs"/>
            </a:rPr>
            <a:t>eographical</a:t>
          </a:r>
          <a:r>
            <a:rPr kumimoji="0" lang="en-IN" b="1" i="0" u="none" strike="noStrike" cap="none" spc="0" normalizeH="0" baseline="0" noProof="0" dirty="0">
              <a:ln/>
              <a:effectLst/>
              <a:uLnTx/>
              <a:uFillTx/>
              <a:latin typeface="Trebuchet MS"/>
              <a:ea typeface="+mn-ea"/>
              <a:cs typeface="+mn-cs"/>
            </a:rPr>
            <a:t> diversification </a:t>
          </a:r>
          <a:endParaRPr lang="en-IN" dirty="0"/>
        </a:p>
      </dgm:t>
    </dgm:pt>
    <dgm:pt modelId="{8E4356DE-317D-4FC9-932C-22C8BE13691B}" type="parTrans" cxnId="{9B1BDA61-9C84-4C3E-8F4F-E4437E508C5A}">
      <dgm:prSet/>
      <dgm:spPr/>
      <dgm:t>
        <a:bodyPr/>
        <a:lstStyle/>
        <a:p>
          <a:endParaRPr lang="en-IN"/>
        </a:p>
      </dgm:t>
    </dgm:pt>
    <dgm:pt modelId="{386796BE-5557-46B7-BB03-1A4A81918BC4}" type="sibTrans" cxnId="{9B1BDA61-9C84-4C3E-8F4F-E4437E508C5A}">
      <dgm:prSet/>
      <dgm:spPr/>
      <dgm:t>
        <a:bodyPr/>
        <a:lstStyle/>
        <a:p>
          <a:endParaRPr lang="en-IN"/>
        </a:p>
      </dgm:t>
    </dgm:pt>
    <dgm:pt modelId="{4786DD33-D2BB-4611-B52D-B49A777E013A}" type="pres">
      <dgm:prSet presAssocID="{B0B53AD9-EB24-4095-BBA5-F1BE4717EBC6}" presName="cycle" presStyleCnt="0">
        <dgm:presLayoutVars>
          <dgm:chMax val="1"/>
          <dgm:dir/>
          <dgm:animLvl val="ctr"/>
          <dgm:resizeHandles val="exact"/>
        </dgm:presLayoutVars>
      </dgm:prSet>
      <dgm:spPr/>
    </dgm:pt>
    <dgm:pt modelId="{5DD90962-E8C2-448B-9F44-EA02700E8BB5}" type="pres">
      <dgm:prSet presAssocID="{156127C3-7481-4E6D-B98C-C0F99F727D7C}" presName="centerShape" presStyleLbl="node0" presStyleIdx="0" presStyleCnt="1"/>
      <dgm:spPr/>
    </dgm:pt>
    <dgm:pt modelId="{082A9B2D-ADFB-4D87-85DC-72E0369F28F1}" type="pres">
      <dgm:prSet presAssocID="{599F7E0F-EB10-4A0E-B0AC-AE6AFA74EBCA}" presName="Name9" presStyleLbl="parChTrans1D2" presStyleIdx="0" presStyleCnt="6"/>
      <dgm:spPr/>
    </dgm:pt>
    <dgm:pt modelId="{E4A0395C-3F05-463F-94B0-5E84C9C364FA}" type="pres">
      <dgm:prSet presAssocID="{599F7E0F-EB10-4A0E-B0AC-AE6AFA74EBCA}" presName="connTx" presStyleLbl="parChTrans1D2" presStyleIdx="0" presStyleCnt="6"/>
      <dgm:spPr/>
    </dgm:pt>
    <dgm:pt modelId="{F9701F02-4C03-451E-AEBF-A1508CA6F1DC}" type="pres">
      <dgm:prSet presAssocID="{D610F5A2-FA4D-40D7-BC36-64EA8FF9DAA7}" presName="node" presStyleLbl="node1" presStyleIdx="0" presStyleCnt="6">
        <dgm:presLayoutVars>
          <dgm:bulletEnabled val="1"/>
        </dgm:presLayoutVars>
      </dgm:prSet>
      <dgm:spPr/>
    </dgm:pt>
    <dgm:pt modelId="{437C0A48-181A-40D1-99AB-06AF27C484C8}" type="pres">
      <dgm:prSet presAssocID="{E6BA515C-1D93-45D7-8747-5F2D3C0FB120}" presName="Name9" presStyleLbl="parChTrans1D2" presStyleIdx="1" presStyleCnt="6"/>
      <dgm:spPr/>
    </dgm:pt>
    <dgm:pt modelId="{6FD87792-3E95-45D2-BCF6-7DA80A928F79}" type="pres">
      <dgm:prSet presAssocID="{E6BA515C-1D93-45D7-8747-5F2D3C0FB120}" presName="connTx" presStyleLbl="parChTrans1D2" presStyleIdx="1" presStyleCnt="6"/>
      <dgm:spPr/>
    </dgm:pt>
    <dgm:pt modelId="{B98C0339-DD29-46D6-8393-7729BCE9FD79}" type="pres">
      <dgm:prSet presAssocID="{F094C873-5E20-444B-A84D-B655EA10449B}" presName="node" presStyleLbl="node1" presStyleIdx="1" presStyleCnt="6">
        <dgm:presLayoutVars>
          <dgm:bulletEnabled val="1"/>
        </dgm:presLayoutVars>
      </dgm:prSet>
      <dgm:spPr/>
    </dgm:pt>
    <dgm:pt modelId="{84250EAF-3A03-4696-85F2-EE7094E71E5B}" type="pres">
      <dgm:prSet presAssocID="{0A3F5B73-0C29-49ED-85A7-F0DCFF1452A7}" presName="Name9" presStyleLbl="parChTrans1D2" presStyleIdx="2" presStyleCnt="6"/>
      <dgm:spPr/>
    </dgm:pt>
    <dgm:pt modelId="{FAD9E898-0FCC-4666-9FC6-AE99DBC89D68}" type="pres">
      <dgm:prSet presAssocID="{0A3F5B73-0C29-49ED-85A7-F0DCFF1452A7}" presName="connTx" presStyleLbl="parChTrans1D2" presStyleIdx="2" presStyleCnt="6"/>
      <dgm:spPr/>
    </dgm:pt>
    <dgm:pt modelId="{61517DD8-307D-47B5-B29B-661D01EB8095}" type="pres">
      <dgm:prSet presAssocID="{894F8644-D5C7-4DCE-8A07-C30BF35B5399}" presName="node" presStyleLbl="node1" presStyleIdx="2" presStyleCnt="6">
        <dgm:presLayoutVars>
          <dgm:bulletEnabled val="1"/>
        </dgm:presLayoutVars>
      </dgm:prSet>
      <dgm:spPr/>
    </dgm:pt>
    <dgm:pt modelId="{4EB2340D-2499-4133-8368-25BBB2D2B2D5}" type="pres">
      <dgm:prSet presAssocID="{E64D229C-2F80-4C45-92C2-FE68823530FA}" presName="Name9" presStyleLbl="parChTrans1D2" presStyleIdx="3" presStyleCnt="6"/>
      <dgm:spPr/>
    </dgm:pt>
    <dgm:pt modelId="{FA9C8D02-3182-456D-B0E3-D043CCFD0770}" type="pres">
      <dgm:prSet presAssocID="{E64D229C-2F80-4C45-92C2-FE68823530FA}" presName="connTx" presStyleLbl="parChTrans1D2" presStyleIdx="3" presStyleCnt="6"/>
      <dgm:spPr/>
    </dgm:pt>
    <dgm:pt modelId="{D8E43599-4120-44FD-B47E-0FE717BF8B21}" type="pres">
      <dgm:prSet presAssocID="{36D974A3-DF63-4509-BB0D-4CCC0D79EC9F}" presName="node" presStyleLbl="node1" presStyleIdx="3" presStyleCnt="6">
        <dgm:presLayoutVars>
          <dgm:bulletEnabled val="1"/>
        </dgm:presLayoutVars>
      </dgm:prSet>
      <dgm:spPr/>
    </dgm:pt>
    <dgm:pt modelId="{AF2DD30E-208C-48C8-80C4-DAD3B12C5117}" type="pres">
      <dgm:prSet presAssocID="{B6395264-BB9C-4774-AFCD-D41470FA94C7}" presName="Name9" presStyleLbl="parChTrans1D2" presStyleIdx="4" presStyleCnt="6"/>
      <dgm:spPr/>
    </dgm:pt>
    <dgm:pt modelId="{A8FB6617-8747-4C9C-8902-E17FA8A49917}" type="pres">
      <dgm:prSet presAssocID="{B6395264-BB9C-4774-AFCD-D41470FA94C7}" presName="connTx" presStyleLbl="parChTrans1D2" presStyleIdx="4" presStyleCnt="6"/>
      <dgm:spPr/>
    </dgm:pt>
    <dgm:pt modelId="{40767F7F-379B-4CB2-A0D1-FF5A8B9F9E78}" type="pres">
      <dgm:prSet presAssocID="{669DB18A-5667-4F4C-B4E0-4AA20E4D38E0}" presName="node" presStyleLbl="node1" presStyleIdx="4" presStyleCnt="6">
        <dgm:presLayoutVars>
          <dgm:bulletEnabled val="1"/>
        </dgm:presLayoutVars>
      </dgm:prSet>
      <dgm:spPr/>
    </dgm:pt>
    <dgm:pt modelId="{5B490F05-E231-4F8C-87BE-AF49B2FE66E2}" type="pres">
      <dgm:prSet presAssocID="{8E4356DE-317D-4FC9-932C-22C8BE13691B}" presName="Name9" presStyleLbl="parChTrans1D2" presStyleIdx="5" presStyleCnt="6"/>
      <dgm:spPr/>
    </dgm:pt>
    <dgm:pt modelId="{BC923D37-B253-4D6B-BDFD-5E7E574A416B}" type="pres">
      <dgm:prSet presAssocID="{8E4356DE-317D-4FC9-932C-22C8BE13691B}" presName="connTx" presStyleLbl="parChTrans1D2" presStyleIdx="5" presStyleCnt="6"/>
      <dgm:spPr/>
    </dgm:pt>
    <dgm:pt modelId="{DFFF9DBE-C864-42E9-A218-CF3A5BE83CF2}" type="pres">
      <dgm:prSet presAssocID="{EEB84CCF-9E22-4481-8831-93CB915A96CF}" presName="node" presStyleLbl="node1" presStyleIdx="5" presStyleCnt="6">
        <dgm:presLayoutVars>
          <dgm:bulletEnabled val="1"/>
        </dgm:presLayoutVars>
      </dgm:prSet>
      <dgm:spPr/>
    </dgm:pt>
  </dgm:ptLst>
  <dgm:cxnLst>
    <dgm:cxn modelId="{734B5905-9907-483E-B123-EE73A963FE4A}" type="presOf" srcId="{E64D229C-2F80-4C45-92C2-FE68823530FA}" destId="{4EB2340D-2499-4133-8368-25BBB2D2B2D5}" srcOrd="0" destOrd="0" presId="urn:microsoft.com/office/officeart/2005/8/layout/radial1"/>
    <dgm:cxn modelId="{36023D10-2788-4D64-B562-8F470B4D458C}" type="presOf" srcId="{669DB18A-5667-4F4C-B4E0-4AA20E4D38E0}" destId="{40767F7F-379B-4CB2-A0D1-FF5A8B9F9E78}" srcOrd="0" destOrd="0" presId="urn:microsoft.com/office/officeart/2005/8/layout/radial1"/>
    <dgm:cxn modelId="{816DB610-BCB7-4D54-8CA4-D84D4F265F1B}" type="presOf" srcId="{0A3F5B73-0C29-49ED-85A7-F0DCFF1452A7}" destId="{84250EAF-3A03-4696-85F2-EE7094E71E5B}" srcOrd="0" destOrd="0" presId="urn:microsoft.com/office/officeart/2005/8/layout/radial1"/>
    <dgm:cxn modelId="{5AC70C22-6867-460F-92AE-182006D2B186}" type="presOf" srcId="{E6BA515C-1D93-45D7-8747-5F2D3C0FB120}" destId="{6FD87792-3E95-45D2-BCF6-7DA80A928F79}" srcOrd="1" destOrd="0" presId="urn:microsoft.com/office/officeart/2005/8/layout/radial1"/>
    <dgm:cxn modelId="{715A0924-21BF-42BA-A310-8E3EE80BB99F}" type="presOf" srcId="{599F7E0F-EB10-4A0E-B0AC-AE6AFA74EBCA}" destId="{E4A0395C-3F05-463F-94B0-5E84C9C364FA}" srcOrd="1" destOrd="0" presId="urn:microsoft.com/office/officeart/2005/8/layout/radial1"/>
    <dgm:cxn modelId="{B5485938-EEFB-4413-A9C3-CF9959FDAF06}" srcId="{156127C3-7481-4E6D-B98C-C0F99F727D7C}" destId="{36D974A3-DF63-4509-BB0D-4CCC0D79EC9F}" srcOrd="3" destOrd="0" parTransId="{E64D229C-2F80-4C45-92C2-FE68823530FA}" sibTransId="{1A6F23AE-354B-452B-9FC1-23F62758461E}"/>
    <dgm:cxn modelId="{37C7BA41-2B8F-48DA-98F9-319BDDF0C2F0}" type="presOf" srcId="{36D974A3-DF63-4509-BB0D-4CCC0D79EC9F}" destId="{D8E43599-4120-44FD-B47E-0FE717BF8B21}" srcOrd="0" destOrd="0" presId="urn:microsoft.com/office/officeart/2005/8/layout/radial1"/>
    <dgm:cxn modelId="{9B1BDA61-9C84-4C3E-8F4F-E4437E508C5A}" srcId="{156127C3-7481-4E6D-B98C-C0F99F727D7C}" destId="{EEB84CCF-9E22-4481-8831-93CB915A96CF}" srcOrd="5" destOrd="0" parTransId="{8E4356DE-317D-4FC9-932C-22C8BE13691B}" sibTransId="{386796BE-5557-46B7-BB03-1A4A81918BC4}"/>
    <dgm:cxn modelId="{9DA97865-966C-45C0-8241-39FA166A3C80}" type="presOf" srcId="{B6395264-BB9C-4774-AFCD-D41470FA94C7}" destId="{A8FB6617-8747-4C9C-8902-E17FA8A49917}" srcOrd="1" destOrd="0" presId="urn:microsoft.com/office/officeart/2005/8/layout/radial1"/>
    <dgm:cxn modelId="{79320C6A-8ED2-4691-AC5A-6BF590003063}" type="presOf" srcId="{E6BA515C-1D93-45D7-8747-5F2D3C0FB120}" destId="{437C0A48-181A-40D1-99AB-06AF27C484C8}" srcOrd="0" destOrd="0" presId="urn:microsoft.com/office/officeart/2005/8/layout/radial1"/>
    <dgm:cxn modelId="{494A1B50-75D7-4E3B-8494-D65C99EB50D1}" type="presOf" srcId="{894F8644-D5C7-4DCE-8A07-C30BF35B5399}" destId="{61517DD8-307D-47B5-B29B-661D01EB8095}" srcOrd="0" destOrd="0" presId="urn:microsoft.com/office/officeart/2005/8/layout/radial1"/>
    <dgm:cxn modelId="{34BE6F78-3CA2-425D-A823-D37FD112E115}" type="presOf" srcId="{D610F5A2-FA4D-40D7-BC36-64EA8FF9DAA7}" destId="{F9701F02-4C03-451E-AEBF-A1508CA6F1DC}" srcOrd="0" destOrd="0" presId="urn:microsoft.com/office/officeart/2005/8/layout/radial1"/>
    <dgm:cxn modelId="{ABAB7478-976E-4223-841F-2CCAB45226E7}" type="presOf" srcId="{EEB84CCF-9E22-4481-8831-93CB915A96CF}" destId="{DFFF9DBE-C864-42E9-A218-CF3A5BE83CF2}" srcOrd="0" destOrd="0" presId="urn:microsoft.com/office/officeart/2005/8/layout/radial1"/>
    <dgm:cxn modelId="{5890238E-C6E4-4A40-B7C7-32B9AD0B0C33}" type="presOf" srcId="{156127C3-7481-4E6D-B98C-C0F99F727D7C}" destId="{5DD90962-E8C2-448B-9F44-EA02700E8BB5}" srcOrd="0" destOrd="0" presId="urn:microsoft.com/office/officeart/2005/8/layout/radial1"/>
    <dgm:cxn modelId="{5A615190-7A0C-476A-BB06-734A52FE4DF6}" srcId="{B0B53AD9-EB24-4095-BBA5-F1BE4717EBC6}" destId="{156127C3-7481-4E6D-B98C-C0F99F727D7C}" srcOrd="0" destOrd="0" parTransId="{81FD0AE8-7442-4703-831F-D558412802C9}" sibTransId="{3934E596-57A8-49F7-8BFC-FE8A1DF6C71F}"/>
    <dgm:cxn modelId="{50F3F493-E10D-4A25-935B-0FF2E416BEEB}" type="presOf" srcId="{8E4356DE-317D-4FC9-932C-22C8BE13691B}" destId="{BC923D37-B253-4D6B-BDFD-5E7E574A416B}" srcOrd="1" destOrd="0" presId="urn:microsoft.com/office/officeart/2005/8/layout/radial1"/>
    <dgm:cxn modelId="{3F9F05A3-8300-4E1A-8DC8-CEB9E8F06AB5}" type="presOf" srcId="{B0B53AD9-EB24-4095-BBA5-F1BE4717EBC6}" destId="{4786DD33-D2BB-4611-B52D-B49A777E013A}" srcOrd="0" destOrd="0" presId="urn:microsoft.com/office/officeart/2005/8/layout/radial1"/>
    <dgm:cxn modelId="{CF46D5A4-29C1-4ACD-A3D8-318D953899BA}" type="presOf" srcId="{599F7E0F-EB10-4A0E-B0AC-AE6AFA74EBCA}" destId="{082A9B2D-ADFB-4D87-85DC-72E0369F28F1}" srcOrd="0" destOrd="0" presId="urn:microsoft.com/office/officeart/2005/8/layout/radial1"/>
    <dgm:cxn modelId="{40068EAB-10EE-4331-8FB5-FDA43561F4CF}" type="presOf" srcId="{E64D229C-2F80-4C45-92C2-FE68823530FA}" destId="{FA9C8D02-3182-456D-B0E3-D043CCFD0770}" srcOrd="1" destOrd="0" presId="urn:microsoft.com/office/officeart/2005/8/layout/radial1"/>
    <dgm:cxn modelId="{DECBCDAD-32CB-4EC6-85AA-39102A922B1A}" srcId="{156127C3-7481-4E6D-B98C-C0F99F727D7C}" destId="{D610F5A2-FA4D-40D7-BC36-64EA8FF9DAA7}" srcOrd="0" destOrd="0" parTransId="{599F7E0F-EB10-4A0E-B0AC-AE6AFA74EBCA}" sibTransId="{21D526CA-2764-4B49-BFD1-F415C43B6E99}"/>
    <dgm:cxn modelId="{CED629C0-1DD4-4336-B3E3-BFFCE3C646CC}" srcId="{156127C3-7481-4E6D-B98C-C0F99F727D7C}" destId="{669DB18A-5667-4F4C-B4E0-4AA20E4D38E0}" srcOrd="4" destOrd="0" parTransId="{B6395264-BB9C-4774-AFCD-D41470FA94C7}" sibTransId="{895E76A0-CCF9-492B-95AB-EC54A446A8BE}"/>
    <dgm:cxn modelId="{1E0DA6C1-66AB-4376-BBFB-C2D25E0E72A2}" type="presOf" srcId="{B6395264-BB9C-4774-AFCD-D41470FA94C7}" destId="{AF2DD30E-208C-48C8-80C4-DAD3B12C5117}" srcOrd="0" destOrd="0" presId="urn:microsoft.com/office/officeart/2005/8/layout/radial1"/>
    <dgm:cxn modelId="{FAAFFEEE-EE90-4237-8DE5-12C047B3437C}" type="presOf" srcId="{F094C873-5E20-444B-A84D-B655EA10449B}" destId="{B98C0339-DD29-46D6-8393-7729BCE9FD79}" srcOrd="0" destOrd="0" presId="urn:microsoft.com/office/officeart/2005/8/layout/radial1"/>
    <dgm:cxn modelId="{F26CDBF4-C237-4D47-9C1E-9AB3B904D99D}" srcId="{156127C3-7481-4E6D-B98C-C0F99F727D7C}" destId="{F094C873-5E20-444B-A84D-B655EA10449B}" srcOrd="1" destOrd="0" parTransId="{E6BA515C-1D93-45D7-8747-5F2D3C0FB120}" sibTransId="{D397F547-D3E5-4E11-92CC-934C26FC77BC}"/>
    <dgm:cxn modelId="{AA37A3FB-F01E-400A-A2C0-87EC01714731}" srcId="{156127C3-7481-4E6D-B98C-C0F99F727D7C}" destId="{894F8644-D5C7-4DCE-8A07-C30BF35B5399}" srcOrd="2" destOrd="0" parTransId="{0A3F5B73-0C29-49ED-85A7-F0DCFF1452A7}" sibTransId="{37C324C2-97CC-453E-9AA7-4A5FC9A0DA07}"/>
    <dgm:cxn modelId="{12B2E9FC-95E9-46AD-A85A-17F75538DB06}" type="presOf" srcId="{8E4356DE-317D-4FC9-932C-22C8BE13691B}" destId="{5B490F05-E231-4F8C-87BE-AF49B2FE66E2}" srcOrd="0" destOrd="0" presId="urn:microsoft.com/office/officeart/2005/8/layout/radial1"/>
    <dgm:cxn modelId="{E9C0A8FF-98C9-4114-8A7B-9C86C3B754D2}" type="presOf" srcId="{0A3F5B73-0C29-49ED-85A7-F0DCFF1452A7}" destId="{FAD9E898-0FCC-4666-9FC6-AE99DBC89D68}" srcOrd="1" destOrd="0" presId="urn:microsoft.com/office/officeart/2005/8/layout/radial1"/>
    <dgm:cxn modelId="{AE90A3FF-3490-4BD8-A733-F4B391C40871}" type="presParOf" srcId="{4786DD33-D2BB-4611-B52D-B49A777E013A}" destId="{5DD90962-E8C2-448B-9F44-EA02700E8BB5}" srcOrd="0" destOrd="0" presId="urn:microsoft.com/office/officeart/2005/8/layout/radial1"/>
    <dgm:cxn modelId="{53F08EDD-AEAB-4D8C-892E-B45C8BC8BF48}" type="presParOf" srcId="{4786DD33-D2BB-4611-B52D-B49A777E013A}" destId="{082A9B2D-ADFB-4D87-85DC-72E0369F28F1}" srcOrd="1" destOrd="0" presId="urn:microsoft.com/office/officeart/2005/8/layout/radial1"/>
    <dgm:cxn modelId="{0519C0BA-29E4-4905-8F88-475CF33502D2}" type="presParOf" srcId="{082A9B2D-ADFB-4D87-85DC-72E0369F28F1}" destId="{E4A0395C-3F05-463F-94B0-5E84C9C364FA}" srcOrd="0" destOrd="0" presId="urn:microsoft.com/office/officeart/2005/8/layout/radial1"/>
    <dgm:cxn modelId="{3219CFBB-9439-4200-A7BF-2C4B510121B8}" type="presParOf" srcId="{4786DD33-D2BB-4611-B52D-B49A777E013A}" destId="{F9701F02-4C03-451E-AEBF-A1508CA6F1DC}" srcOrd="2" destOrd="0" presId="urn:microsoft.com/office/officeart/2005/8/layout/radial1"/>
    <dgm:cxn modelId="{F5D23C1B-03E2-4235-B02F-0A967EBED3EE}" type="presParOf" srcId="{4786DD33-D2BB-4611-B52D-B49A777E013A}" destId="{437C0A48-181A-40D1-99AB-06AF27C484C8}" srcOrd="3" destOrd="0" presId="urn:microsoft.com/office/officeart/2005/8/layout/radial1"/>
    <dgm:cxn modelId="{5ABC6162-DB1A-42FC-888D-BFCF09605ADD}" type="presParOf" srcId="{437C0A48-181A-40D1-99AB-06AF27C484C8}" destId="{6FD87792-3E95-45D2-BCF6-7DA80A928F79}" srcOrd="0" destOrd="0" presId="urn:microsoft.com/office/officeart/2005/8/layout/radial1"/>
    <dgm:cxn modelId="{05546791-340E-48D1-8042-60248DB1F949}" type="presParOf" srcId="{4786DD33-D2BB-4611-B52D-B49A777E013A}" destId="{B98C0339-DD29-46D6-8393-7729BCE9FD79}" srcOrd="4" destOrd="0" presId="urn:microsoft.com/office/officeart/2005/8/layout/radial1"/>
    <dgm:cxn modelId="{A1575B9B-E2B7-49DA-8724-3769992C5B65}" type="presParOf" srcId="{4786DD33-D2BB-4611-B52D-B49A777E013A}" destId="{84250EAF-3A03-4696-85F2-EE7094E71E5B}" srcOrd="5" destOrd="0" presId="urn:microsoft.com/office/officeart/2005/8/layout/radial1"/>
    <dgm:cxn modelId="{2EB718AA-108C-4E4B-9635-74A846D5B0B8}" type="presParOf" srcId="{84250EAF-3A03-4696-85F2-EE7094E71E5B}" destId="{FAD9E898-0FCC-4666-9FC6-AE99DBC89D68}" srcOrd="0" destOrd="0" presId="urn:microsoft.com/office/officeart/2005/8/layout/radial1"/>
    <dgm:cxn modelId="{7245A2F1-F191-432E-A646-11172C0DD1CC}" type="presParOf" srcId="{4786DD33-D2BB-4611-B52D-B49A777E013A}" destId="{61517DD8-307D-47B5-B29B-661D01EB8095}" srcOrd="6" destOrd="0" presId="urn:microsoft.com/office/officeart/2005/8/layout/radial1"/>
    <dgm:cxn modelId="{3B7A497D-9B17-4D2D-A6BF-D8D19A1161E9}" type="presParOf" srcId="{4786DD33-D2BB-4611-B52D-B49A777E013A}" destId="{4EB2340D-2499-4133-8368-25BBB2D2B2D5}" srcOrd="7" destOrd="0" presId="urn:microsoft.com/office/officeart/2005/8/layout/radial1"/>
    <dgm:cxn modelId="{0F1FE077-F458-46D6-86E7-C0BEFC50D614}" type="presParOf" srcId="{4EB2340D-2499-4133-8368-25BBB2D2B2D5}" destId="{FA9C8D02-3182-456D-B0E3-D043CCFD0770}" srcOrd="0" destOrd="0" presId="urn:microsoft.com/office/officeart/2005/8/layout/radial1"/>
    <dgm:cxn modelId="{60A1E8C2-0854-44F5-9264-A665819BD718}" type="presParOf" srcId="{4786DD33-D2BB-4611-B52D-B49A777E013A}" destId="{D8E43599-4120-44FD-B47E-0FE717BF8B21}" srcOrd="8" destOrd="0" presId="urn:microsoft.com/office/officeart/2005/8/layout/radial1"/>
    <dgm:cxn modelId="{1EF706A9-EFEE-42B2-A4B2-34FFE82F4288}" type="presParOf" srcId="{4786DD33-D2BB-4611-B52D-B49A777E013A}" destId="{AF2DD30E-208C-48C8-80C4-DAD3B12C5117}" srcOrd="9" destOrd="0" presId="urn:microsoft.com/office/officeart/2005/8/layout/radial1"/>
    <dgm:cxn modelId="{CC7FD43D-B8CB-482A-A2A3-8D5DE058E367}" type="presParOf" srcId="{AF2DD30E-208C-48C8-80C4-DAD3B12C5117}" destId="{A8FB6617-8747-4C9C-8902-E17FA8A49917}" srcOrd="0" destOrd="0" presId="urn:microsoft.com/office/officeart/2005/8/layout/radial1"/>
    <dgm:cxn modelId="{A2D87F9E-7730-4AE6-9117-106F9BE452CF}" type="presParOf" srcId="{4786DD33-D2BB-4611-B52D-B49A777E013A}" destId="{40767F7F-379B-4CB2-A0D1-FF5A8B9F9E78}" srcOrd="10" destOrd="0" presId="urn:microsoft.com/office/officeart/2005/8/layout/radial1"/>
    <dgm:cxn modelId="{6C84615D-0180-4E4C-A3CF-CA325D4485EB}" type="presParOf" srcId="{4786DD33-D2BB-4611-B52D-B49A777E013A}" destId="{5B490F05-E231-4F8C-87BE-AF49B2FE66E2}" srcOrd="11" destOrd="0" presId="urn:microsoft.com/office/officeart/2005/8/layout/radial1"/>
    <dgm:cxn modelId="{95C49001-48EF-45D0-99E4-15FD6EECD4A3}" type="presParOf" srcId="{5B490F05-E231-4F8C-87BE-AF49B2FE66E2}" destId="{BC923D37-B253-4D6B-BDFD-5E7E574A416B}" srcOrd="0" destOrd="0" presId="urn:microsoft.com/office/officeart/2005/8/layout/radial1"/>
    <dgm:cxn modelId="{4344DB72-4DB2-4B44-9A3F-B459226024B2}" type="presParOf" srcId="{4786DD33-D2BB-4611-B52D-B49A777E013A}" destId="{DFFF9DBE-C864-42E9-A218-CF3A5BE83CF2}"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42EAE-7F11-4F49-BCC6-DC8A93ABDDAE}"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IN"/>
        </a:p>
      </dgm:t>
    </dgm:pt>
    <dgm:pt modelId="{367D1147-51C8-40E3-BD96-732EAF103FED}">
      <dgm:prSet phldrT="[Text]" custT="1"/>
      <dgm:spPr/>
      <dgm:t>
        <a:bodyPr/>
        <a:lstStyle/>
        <a:p>
          <a:r>
            <a:rPr lang="en-IN" sz="2000" dirty="0"/>
            <a:t>Business Restructuring</a:t>
          </a:r>
        </a:p>
      </dgm:t>
    </dgm:pt>
    <dgm:pt modelId="{C2E9EB87-04DE-4398-976B-D0873A389408}" type="parTrans" cxnId="{B7863E07-E04D-44E4-B665-C3F9404AC349}">
      <dgm:prSet/>
      <dgm:spPr/>
      <dgm:t>
        <a:bodyPr/>
        <a:lstStyle/>
        <a:p>
          <a:endParaRPr lang="en-IN" sz="2000"/>
        </a:p>
      </dgm:t>
    </dgm:pt>
    <dgm:pt modelId="{D9B2FD26-10CC-4609-9A65-72A3353C1958}" type="sibTrans" cxnId="{B7863E07-E04D-44E4-B665-C3F9404AC349}">
      <dgm:prSet/>
      <dgm:spPr/>
      <dgm:t>
        <a:bodyPr/>
        <a:lstStyle/>
        <a:p>
          <a:endParaRPr lang="en-IN" sz="2000"/>
        </a:p>
      </dgm:t>
    </dgm:pt>
    <dgm:pt modelId="{B1E7CE5F-A62E-4F56-B056-ABB5F662838A}">
      <dgm:prSet phldrT="[Text]" custT="1"/>
      <dgm:spPr/>
      <dgm:t>
        <a:bodyPr/>
        <a:lstStyle/>
        <a:p>
          <a:r>
            <a:rPr lang="en-IN" sz="2000" b="0" i="0" u="none" dirty="0"/>
            <a:t>Mergers &amp; amalgamations</a:t>
          </a:r>
          <a:endParaRPr lang="en-IN" sz="2000" dirty="0"/>
        </a:p>
      </dgm:t>
    </dgm:pt>
    <dgm:pt modelId="{055FB6E2-039B-4D20-9334-969B6FD9D0C6}" type="parTrans" cxnId="{C2636F30-F3F6-4411-B266-1997D3B7F049}">
      <dgm:prSet/>
      <dgm:spPr/>
      <dgm:t>
        <a:bodyPr/>
        <a:lstStyle/>
        <a:p>
          <a:endParaRPr lang="en-IN" sz="2000"/>
        </a:p>
      </dgm:t>
    </dgm:pt>
    <dgm:pt modelId="{DCD8CFC8-40C5-46F1-93D6-E859B94BD572}" type="sibTrans" cxnId="{C2636F30-F3F6-4411-B266-1997D3B7F049}">
      <dgm:prSet/>
      <dgm:spPr/>
      <dgm:t>
        <a:bodyPr/>
        <a:lstStyle/>
        <a:p>
          <a:endParaRPr lang="en-IN" sz="2000"/>
        </a:p>
      </dgm:t>
    </dgm:pt>
    <dgm:pt modelId="{AC61FB3A-31C9-4FA5-9041-7B7D10CA246E}">
      <dgm:prSet custT="1"/>
      <dgm:spPr/>
      <dgm:t>
        <a:bodyPr/>
        <a:lstStyle/>
        <a:p>
          <a:r>
            <a:rPr lang="en-US" sz="2000" b="0" i="0" u="none" dirty="0"/>
            <a:t>Demerger/hive-off</a:t>
          </a:r>
          <a:endParaRPr lang="en-US" sz="2000" dirty="0"/>
        </a:p>
      </dgm:t>
    </dgm:pt>
    <dgm:pt modelId="{FFF3E0EE-3F0F-4348-A938-4F7B051CE5AB}" type="parTrans" cxnId="{72DF16A6-4DA3-4482-A48E-D0E6D3FC3B11}">
      <dgm:prSet/>
      <dgm:spPr/>
      <dgm:t>
        <a:bodyPr/>
        <a:lstStyle/>
        <a:p>
          <a:endParaRPr lang="en-IN" sz="2000"/>
        </a:p>
      </dgm:t>
    </dgm:pt>
    <dgm:pt modelId="{79D09C4D-A0C3-44AB-8EE1-8B55DB55286B}" type="sibTrans" cxnId="{72DF16A6-4DA3-4482-A48E-D0E6D3FC3B11}">
      <dgm:prSet/>
      <dgm:spPr/>
      <dgm:t>
        <a:bodyPr/>
        <a:lstStyle/>
        <a:p>
          <a:endParaRPr lang="en-IN" sz="2000"/>
        </a:p>
      </dgm:t>
    </dgm:pt>
    <dgm:pt modelId="{1DA4E134-782B-48B8-B8F8-949CBC481EAB}">
      <dgm:prSet custT="1"/>
      <dgm:spPr/>
      <dgm:t>
        <a:bodyPr/>
        <a:lstStyle/>
        <a:p>
          <a:r>
            <a:rPr lang="en-IN" sz="2000" b="0" i="0" u="none" dirty="0"/>
            <a:t>Share acquisition</a:t>
          </a:r>
          <a:endParaRPr lang="en-IN" sz="2000" dirty="0"/>
        </a:p>
      </dgm:t>
    </dgm:pt>
    <dgm:pt modelId="{2B97701D-C4DE-4D76-953B-2545D562B78F}" type="parTrans" cxnId="{062A0832-B6C7-4503-A672-00430D97A357}">
      <dgm:prSet/>
      <dgm:spPr/>
      <dgm:t>
        <a:bodyPr/>
        <a:lstStyle/>
        <a:p>
          <a:endParaRPr lang="en-IN" sz="2000"/>
        </a:p>
      </dgm:t>
    </dgm:pt>
    <dgm:pt modelId="{E7568C8A-9AF4-4A22-8193-E79B9E258233}" type="sibTrans" cxnId="{062A0832-B6C7-4503-A672-00430D97A357}">
      <dgm:prSet/>
      <dgm:spPr/>
      <dgm:t>
        <a:bodyPr/>
        <a:lstStyle/>
        <a:p>
          <a:endParaRPr lang="en-IN" sz="2000"/>
        </a:p>
      </dgm:t>
    </dgm:pt>
    <dgm:pt modelId="{533BD64F-FB1B-45A3-8C61-97036A034BC7}">
      <dgm:prSet custT="1"/>
      <dgm:spPr/>
      <dgm:t>
        <a:bodyPr/>
        <a:lstStyle/>
        <a:p>
          <a:r>
            <a:rPr lang="en-IN" sz="2000" b="0" i="0" u="none" dirty="0"/>
            <a:t>Transfer of business:</a:t>
          </a:r>
          <a:endParaRPr lang="en-IN" sz="2000" dirty="0"/>
        </a:p>
      </dgm:t>
    </dgm:pt>
    <dgm:pt modelId="{7993B580-504C-455E-8049-81BC4D6CFAEE}" type="parTrans" cxnId="{8301DC97-9524-4BF3-84B6-EFD9C3E70948}">
      <dgm:prSet/>
      <dgm:spPr/>
      <dgm:t>
        <a:bodyPr/>
        <a:lstStyle/>
        <a:p>
          <a:endParaRPr lang="en-IN" sz="2000"/>
        </a:p>
      </dgm:t>
    </dgm:pt>
    <dgm:pt modelId="{4C964FB2-F9AD-444A-96D4-77EEF7A9DAE4}" type="sibTrans" cxnId="{8301DC97-9524-4BF3-84B6-EFD9C3E70948}">
      <dgm:prSet/>
      <dgm:spPr/>
      <dgm:t>
        <a:bodyPr/>
        <a:lstStyle/>
        <a:p>
          <a:endParaRPr lang="en-IN" sz="2000"/>
        </a:p>
      </dgm:t>
    </dgm:pt>
    <dgm:pt modelId="{20100A6D-549C-4AE1-B16D-7CE1EC283FE0}">
      <dgm:prSet custT="1"/>
      <dgm:spPr/>
      <dgm:t>
        <a:bodyPr/>
        <a:lstStyle/>
        <a:p>
          <a:r>
            <a:rPr lang="en-IN" sz="2000" b="0" i="0" u="none" dirty="0"/>
            <a:t>Slump sale</a:t>
          </a:r>
          <a:endParaRPr lang="en-IN" sz="2000" dirty="0"/>
        </a:p>
      </dgm:t>
    </dgm:pt>
    <dgm:pt modelId="{9743F052-9872-4116-9A57-0F52382BFBCB}" type="parTrans" cxnId="{B24979B4-2148-4F70-A2BF-3254CDE55C89}">
      <dgm:prSet/>
      <dgm:spPr/>
      <dgm:t>
        <a:bodyPr/>
        <a:lstStyle/>
        <a:p>
          <a:endParaRPr lang="en-IN" sz="2000"/>
        </a:p>
      </dgm:t>
    </dgm:pt>
    <dgm:pt modelId="{A36D7FA2-D971-48FE-8965-24789F51C716}" type="sibTrans" cxnId="{B24979B4-2148-4F70-A2BF-3254CDE55C89}">
      <dgm:prSet/>
      <dgm:spPr/>
      <dgm:t>
        <a:bodyPr/>
        <a:lstStyle/>
        <a:p>
          <a:endParaRPr lang="en-IN" sz="2000"/>
        </a:p>
      </dgm:t>
    </dgm:pt>
    <dgm:pt modelId="{1C81209F-F628-434C-8B90-6A882FEE7533}">
      <dgm:prSet custT="1"/>
      <dgm:spPr/>
      <dgm:t>
        <a:bodyPr/>
        <a:lstStyle/>
        <a:p>
          <a:r>
            <a:rPr lang="en-IN" sz="2000" b="0" i="0" u="none" dirty="0"/>
            <a:t>Itemised sale</a:t>
          </a:r>
          <a:endParaRPr lang="en-IN" sz="2000" dirty="0"/>
        </a:p>
      </dgm:t>
    </dgm:pt>
    <dgm:pt modelId="{036283B0-C882-42C6-9963-AAA86E4336FC}" type="parTrans" cxnId="{CD985B75-4375-420B-8974-635A691728B9}">
      <dgm:prSet/>
      <dgm:spPr/>
      <dgm:t>
        <a:bodyPr/>
        <a:lstStyle/>
        <a:p>
          <a:endParaRPr lang="en-IN" sz="2000"/>
        </a:p>
      </dgm:t>
    </dgm:pt>
    <dgm:pt modelId="{7D0AF949-5641-4EA8-A66B-8194E86BC178}" type="sibTrans" cxnId="{CD985B75-4375-420B-8974-635A691728B9}">
      <dgm:prSet/>
      <dgm:spPr/>
      <dgm:t>
        <a:bodyPr/>
        <a:lstStyle/>
        <a:p>
          <a:endParaRPr lang="en-IN" sz="2000"/>
        </a:p>
      </dgm:t>
    </dgm:pt>
    <dgm:pt modelId="{EA3F0A0D-26E3-4B91-BF44-3F273B3BA28C}" type="pres">
      <dgm:prSet presAssocID="{FEE42EAE-7F11-4F49-BCC6-DC8A93ABDDAE}" presName="hierChild1" presStyleCnt="0">
        <dgm:presLayoutVars>
          <dgm:orgChart val="1"/>
          <dgm:chPref val="1"/>
          <dgm:dir/>
          <dgm:animOne val="branch"/>
          <dgm:animLvl val="lvl"/>
          <dgm:resizeHandles/>
        </dgm:presLayoutVars>
      </dgm:prSet>
      <dgm:spPr/>
    </dgm:pt>
    <dgm:pt modelId="{998C8F3E-B26F-469A-8212-2390E8B45A44}" type="pres">
      <dgm:prSet presAssocID="{367D1147-51C8-40E3-BD96-732EAF103FED}" presName="hierRoot1" presStyleCnt="0">
        <dgm:presLayoutVars>
          <dgm:hierBranch val="init"/>
        </dgm:presLayoutVars>
      </dgm:prSet>
      <dgm:spPr/>
    </dgm:pt>
    <dgm:pt modelId="{C205F392-AD44-4D0C-B1CD-6C53AE6B191A}" type="pres">
      <dgm:prSet presAssocID="{367D1147-51C8-40E3-BD96-732EAF103FED}" presName="rootComposite1" presStyleCnt="0"/>
      <dgm:spPr/>
    </dgm:pt>
    <dgm:pt modelId="{C415B39F-76C9-4837-8FA5-15ADBD4763D5}" type="pres">
      <dgm:prSet presAssocID="{367D1147-51C8-40E3-BD96-732EAF103FED}" presName="rootText1" presStyleLbl="node0" presStyleIdx="0" presStyleCnt="1">
        <dgm:presLayoutVars>
          <dgm:chPref val="3"/>
        </dgm:presLayoutVars>
      </dgm:prSet>
      <dgm:spPr/>
    </dgm:pt>
    <dgm:pt modelId="{1F647F71-7E9B-4E92-8F7D-4144BA84B4ED}" type="pres">
      <dgm:prSet presAssocID="{367D1147-51C8-40E3-BD96-732EAF103FED}" presName="rootConnector1" presStyleLbl="node1" presStyleIdx="0" presStyleCnt="0"/>
      <dgm:spPr/>
    </dgm:pt>
    <dgm:pt modelId="{3E42562D-7370-40F2-959B-B2C130C103A1}" type="pres">
      <dgm:prSet presAssocID="{367D1147-51C8-40E3-BD96-732EAF103FED}" presName="hierChild2" presStyleCnt="0"/>
      <dgm:spPr/>
    </dgm:pt>
    <dgm:pt modelId="{AD8EDFD4-A0B6-40B3-8C19-A197931D509B}" type="pres">
      <dgm:prSet presAssocID="{055FB6E2-039B-4D20-9334-969B6FD9D0C6}" presName="Name37" presStyleLbl="parChTrans1D2" presStyleIdx="0" presStyleCnt="4"/>
      <dgm:spPr/>
    </dgm:pt>
    <dgm:pt modelId="{9A9DCAB2-BCB8-4761-8F72-0C8783E745E0}" type="pres">
      <dgm:prSet presAssocID="{B1E7CE5F-A62E-4F56-B056-ABB5F662838A}" presName="hierRoot2" presStyleCnt="0">
        <dgm:presLayoutVars>
          <dgm:hierBranch val="init"/>
        </dgm:presLayoutVars>
      </dgm:prSet>
      <dgm:spPr/>
    </dgm:pt>
    <dgm:pt modelId="{FEF87E86-DAF2-4D4E-8A92-9F3044ADF0B3}" type="pres">
      <dgm:prSet presAssocID="{B1E7CE5F-A62E-4F56-B056-ABB5F662838A}" presName="rootComposite" presStyleCnt="0"/>
      <dgm:spPr/>
    </dgm:pt>
    <dgm:pt modelId="{7BDF3A47-C3E6-42C0-A688-7DA2CAF6F180}" type="pres">
      <dgm:prSet presAssocID="{B1E7CE5F-A62E-4F56-B056-ABB5F662838A}" presName="rootText" presStyleLbl="node2" presStyleIdx="0" presStyleCnt="4">
        <dgm:presLayoutVars>
          <dgm:chPref val="3"/>
        </dgm:presLayoutVars>
      </dgm:prSet>
      <dgm:spPr/>
    </dgm:pt>
    <dgm:pt modelId="{6A91AD7C-9CF6-4154-970A-348CD84655CA}" type="pres">
      <dgm:prSet presAssocID="{B1E7CE5F-A62E-4F56-B056-ABB5F662838A}" presName="rootConnector" presStyleLbl="node2" presStyleIdx="0" presStyleCnt="4"/>
      <dgm:spPr/>
    </dgm:pt>
    <dgm:pt modelId="{39F9F897-227C-4333-B240-EAC2B7A7D781}" type="pres">
      <dgm:prSet presAssocID="{B1E7CE5F-A62E-4F56-B056-ABB5F662838A}" presName="hierChild4" presStyleCnt="0"/>
      <dgm:spPr/>
    </dgm:pt>
    <dgm:pt modelId="{312BD48A-FEE7-4BCB-8392-569E7B953A4F}" type="pres">
      <dgm:prSet presAssocID="{B1E7CE5F-A62E-4F56-B056-ABB5F662838A}" presName="hierChild5" presStyleCnt="0"/>
      <dgm:spPr/>
    </dgm:pt>
    <dgm:pt modelId="{4D2F1520-004B-4161-86C6-34057EC8868A}" type="pres">
      <dgm:prSet presAssocID="{FFF3E0EE-3F0F-4348-A938-4F7B051CE5AB}" presName="Name37" presStyleLbl="parChTrans1D2" presStyleIdx="1" presStyleCnt="4"/>
      <dgm:spPr/>
    </dgm:pt>
    <dgm:pt modelId="{7BBED707-39CC-4613-8E99-41E7C22897B1}" type="pres">
      <dgm:prSet presAssocID="{AC61FB3A-31C9-4FA5-9041-7B7D10CA246E}" presName="hierRoot2" presStyleCnt="0">
        <dgm:presLayoutVars>
          <dgm:hierBranch val="init"/>
        </dgm:presLayoutVars>
      </dgm:prSet>
      <dgm:spPr/>
    </dgm:pt>
    <dgm:pt modelId="{6023A90C-3AFB-412E-B6E8-E40C3B4531A5}" type="pres">
      <dgm:prSet presAssocID="{AC61FB3A-31C9-4FA5-9041-7B7D10CA246E}" presName="rootComposite" presStyleCnt="0"/>
      <dgm:spPr/>
    </dgm:pt>
    <dgm:pt modelId="{52869D11-CFD0-4C47-9FE1-C6E5CAC6A3EE}" type="pres">
      <dgm:prSet presAssocID="{AC61FB3A-31C9-4FA5-9041-7B7D10CA246E}" presName="rootText" presStyleLbl="node2" presStyleIdx="1" presStyleCnt="4">
        <dgm:presLayoutVars>
          <dgm:chPref val="3"/>
        </dgm:presLayoutVars>
      </dgm:prSet>
      <dgm:spPr/>
    </dgm:pt>
    <dgm:pt modelId="{78BF2C1B-54A4-4173-82F5-7543A2FC76DC}" type="pres">
      <dgm:prSet presAssocID="{AC61FB3A-31C9-4FA5-9041-7B7D10CA246E}" presName="rootConnector" presStyleLbl="node2" presStyleIdx="1" presStyleCnt="4"/>
      <dgm:spPr/>
    </dgm:pt>
    <dgm:pt modelId="{613392B2-F1E3-40AC-8984-05EE2AA99AFE}" type="pres">
      <dgm:prSet presAssocID="{AC61FB3A-31C9-4FA5-9041-7B7D10CA246E}" presName="hierChild4" presStyleCnt="0"/>
      <dgm:spPr/>
    </dgm:pt>
    <dgm:pt modelId="{26B52D21-EB35-4BC8-A7F2-BEC301C6BD96}" type="pres">
      <dgm:prSet presAssocID="{AC61FB3A-31C9-4FA5-9041-7B7D10CA246E}" presName="hierChild5" presStyleCnt="0"/>
      <dgm:spPr/>
    </dgm:pt>
    <dgm:pt modelId="{D3D1C95B-D7D1-4B36-BEC1-A7A8E1495083}" type="pres">
      <dgm:prSet presAssocID="{2B97701D-C4DE-4D76-953B-2545D562B78F}" presName="Name37" presStyleLbl="parChTrans1D2" presStyleIdx="2" presStyleCnt="4"/>
      <dgm:spPr/>
    </dgm:pt>
    <dgm:pt modelId="{22B62065-9C55-49D1-9568-8FD8D61283C1}" type="pres">
      <dgm:prSet presAssocID="{1DA4E134-782B-48B8-B8F8-949CBC481EAB}" presName="hierRoot2" presStyleCnt="0">
        <dgm:presLayoutVars>
          <dgm:hierBranch val="init"/>
        </dgm:presLayoutVars>
      </dgm:prSet>
      <dgm:spPr/>
    </dgm:pt>
    <dgm:pt modelId="{CEB3DFAB-FEC1-4017-93CB-066285581849}" type="pres">
      <dgm:prSet presAssocID="{1DA4E134-782B-48B8-B8F8-949CBC481EAB}" presName="rootComposite" presStyleCnt="0"/>
      <dgm:spPr/>
    </dgm:pt>
    <dgm:pt modelId="{8A8F99F6-8B2C-416A-ADDF-7C0FAF7901F6}" type="pres">
      <dgm:prSet presAssocID="{1DA4E134-782B-48B8-B8F8-949CBC481EAB}" presName="rootText" presStyleLbl="node2" presStyleIdx="2" presStyleCnt="4">
        <dgm:presLayoutVars>
          <dgm:chPref val="3"/>
        </dgm:presLayoutVars>
      </dgm:prSet>
      <dgm:spPr/>
    </dgm:pt>
    <dgm:pt modelId="{4786961A-DE14-4B19-AA7F-BD6E2BA34BDE}" type="pres">
      <dgm:prSet presAssocID="{1DA4E134-782B-48B8-B8F8-949CBC481EAB}" presName="rootConnector" presStyleLbl="node2" presStyleIdx="2" presStyleCnt="4"/>
      <dgm:spPr/>
    </dgm:pt>
    <dgm:pt modelId="{3555E0D1-9036-4C6D-8CF8-F7F84A852C82}" type="pres">
      <dgm:prSet presAssocID="{1DA4E134-782B-48B8-B8F8-949CBC481EAB}" presName="hierChild4" presStyleCnt="0"/>
      <dgm:spPr/>
    </dgm:pt>
    <dgm:pt modelId="{A53E4BFD-C56C-44A4-8889-1F2222D9512E}" type="pres">
      <dgm:prSet presAssocID="{1DA4E134-782B-48B8-B8F8-949CBC481EAB}" presName="hierChild5" presStyleCnt="0"/>
      <dgm:spPr/>
    </dgm:pt>
    <dgm:pt modelId="{B74E8EF1-FA01-47A7-AB82-57F61FAE137B}" type="pres">
      <dgm:prSet presAssocID="{7993B580-504C-455E-8049-81BC4D6CFAEE}" presName="Name37" presStyleLbl="parChTrans1D2" presStyleIdx="3" presStyleCnt="4"/>
      <dgm:spPr/>
    </dgm:pt>
    <dgm:pt modelId="{11C2B49C-0C35-4CDD-B2F7-6A8B936C8F54}" type="pres">
      <dgm:prSet presAssocID="{533BD64F-FB1B-45A3-8C61-97036A034BC7}" presName="hierRoot2" presStyleCnt="0">
        <dgm:presLayoutVars>
          <dgm:hierBranch val="init"/>
        </dgm:presLayoutVars>
      </dgm:prSet>
      <dgm:spPr/>
    </dgm:pt>
    <dgm:pt modelId="{3642613A-6145-4357-B3E8-B9B029CE815E}" type="pres">
      <dgm:prSet presAssocID="{533BD64F-FB1B-45A3-8C61-97036A034BC7}" presName="rootComposite" presStyleCnt="0"/>
      <dgm:spPr/>
    </dgm:pt>
    <dgm:pt modelId="{CE7A6D9F-6DC9-43C0-9671-7B0311DF2ECB}" type="pres">
      <dgm:prSet presAssocID="{533BD64F-FB1B-45A3-8C61-97036A034BC7}" presName="rootText" presStyleLbl="node2" presStyleIdx="3" presStyleCnt="4">
        <dgm:presLayoutVars>
          <dgm:chPref val="3"/>
        </dgm:presLayoutVars>
      </dgm:prSet>
      <dgm:spPr/>
    </dgm:pt>
    <dgm:pt modelId="{5F82FD36-C9A3-40A3-8FC6-42A98B5B5849}" type="pres">
      <dgm:prSet presAssocID="{533BD64F-FB1B-45A3-8C61-97036A034BC7}" presName="rootConnector" presStyleLbl="node2" presStyleIdx="3" presStyleCnt="4"/>
      <dgm:spPr/>
    </dgm:pt>
    <dgm:pt modelId="{6178E7EE-6C1A-41BD-86E6-D0984FAFE0C1}" type="pres">
      <dgm:prSet presAssocID="{533BD64F-FB1B-45A3-8C61-97036A034BC7}" presName="hierChild4" presStyleCnt="0"/>
      <dgm:spPr/>
    </dgm:pt>
    <dgm:pt modelId="{B719022C-D456-4CE4-8F74-1480892FACB5}" type="pres">
      <dgm:prSet presAssocID="{9743F052-9872-4116-9A57-0F52382BFBCB}" presName="Name37" presStyleLbl="parChTrans1D3" presStyleIdx="0" presStyleCnt="2"/>
      <dgm:spPr/>
    </dgm:pt>
    <dgm:pt modelId="{39645AEA-612E-44F5-AC86-A7EE4A57CDDA}" type="pres">
      <dgm:prSet presAssocID="{20100A6D-549C-4AE1-B16D-7CE1EC283FE0}" presName="hierRoot2" presStyleCnt="0">
        <dgm:presLayoutVars>
          <dgm:hierBranch val="init"/>
        </dgm:presLayoutVars>
      </dgm:prSet>
      <dgm:spPr/>
    </dgm:pt>
    <dgm:pt modelId="{3A461717-D449-48F4-A23B-D529C20F13A6}" type="pres">
      <dgm:prSet presAssocID="{20100A6D-549C-4AE1-B16D-7CE1EC283FE0}" presName="rootComposite" presStyleCnt="0"/>
      <dgm:spPr/>
    </dgm:pt>
    <dgm:pt modelId="{89B45479-FA00-46C8-B5ED-26EB837E599A}" type="pres">
      <dgm:prSet presAssocID="{20100A6D-549C-4AE1-B16D-7CE1EC283FE0}" presName="rootText" presStyleLbl="node3" presStyleIdx="0" presStyleCnt="2">
        <dgm:presLayoutVars>
          <dgm:chPref val="3"/>
        </dgm:presLayoutVars>
      </dgm:prSet>
      <dgm:spPr/>
    </dgm:pt>
    <dgm:pt modelId="{8A53E64E-3FB8-421D-B2AA-49013A69ADC8}" type="pres">
      <dgm:prSet presAssocID="{20100A6D-549C-4AE1-B16D-7CE1EC283FE0}" presName="rootConnector" presStyleLbl="node3" presStyleIdx="0" presStyleCnt="2"/>
      <dgm:spPr/>
    </dgm:pt>
    <dgm:pt modelId="{296CC0CD-93CF-41BD-8E6D-72827B949B14}" type="pres">
      <dgm:prSet presAssocID="{20100A6D-549C-4AE1-B16D-7CE1EC283FE0}" presName="hierChild4" presStyleCnt="0"/>
      <dgm:spPr/>
    </dgm:pt>
    <dgm:pt modelId="{A0964280-2E4A-47D2-84BA-2E9D4B7BCE06}" type="pres">
      <dgm:prSet presAssocID="{20100A6D-549C-4AE1-B16D-7CE1EC283FE0}" presName="hierChild5" presStyleCnt="0"/>
      <dgm:spPr/>
    </dgm:pt>
    <dgm:pt modelId="{3303A332-CDE6-4EE0-9F8D-2B657B7D7390}" type="pres">
      <dgm:prSet presAssocID="{036283B0-C882-42C6-9963-AAA86E4336FC}" presName="Name37" presStyleLbl="parChTrans1D3" presStyleIdx="1" presStyleCnt="2"/>
      <dgm:spPr/>
    </dgm:pt>
    <dgm:pt modelId="{38BA180E-E3B2-4A26-8209-F3793899B11F}" type="pres">
      <dgm:prSet presAssocID="{1C81209F-F628-434C-8B90-6A882FEE7533}" presName="hierRoot2" presStyleCnt="0">
        <dgm:presLayoutVars>
          <dgm:hierBranch val="init"/>
        </dgm:presLayoutVars>
      </dgm:prSet>
      <dgm:spPr/>
    </dgm:pt>
    <dgm:pt modelId="{3CF3C6D0-FF2C-4BE1-A899-703D0D5DE51E}" type="pres">
      <dgm:prSet presAssocID="{1C81209F-F628-434C-8B90-6A882FEE7533}" presName="rootComposite" presStyleCnt="0"/>
      <dgm:spPr/>
    </dgm:pt>
    <dgm:pt modelId="{41D4A054-D64F-4816-9EE5-43B00871E4C8}" type="pres">
      <dgm:prSet presAssocID="{1C81209F-F628-434C-8B90-6A882FEE7533}" presName="rootText" presStyleLbl="node3" presStyleIdx="1" presStyleCnt="2">
        <dgm:presLayoutVars>
          <dgm:chPref val="3"/>
        </dgm:presLayoutVars>
      </dgm:prSet>
      <dgm:spPr/>
    </dgm:pt>
    <dgm:pt modelId="{AB104A10-52A7-4AF7-AAF6-76C898F2479F}" type="pres">
      <dgm:prSet presAssocID="{1C81209F-F628-434C-8B90-6A882FEE7533}" presName="rootConnector" presStyleLbl="node3" presStyleIdx="1" presStyleCnt="2"/>
      <dgm:spPr/>
    </dgm:pt>
    <dgm:pt modelId="{8C06EDB4-989E-4304-811B-D659D5ACE152}" type="pres">
      <dgm:prSet presAssocID="{1C81209F-F628-434C-8B90-6A882FEE7533}" presName="hierChild4" presStyleCnt="0"/>
      <dgm:spPr/>
    </dgm:pt>
    <dgm:pt modelId="{98B92814-9026-41A0-A530-838918DD8DE7}" type="pres">
      <dgm:prSet presAssocID="{1C81209F-F628-434C-8B90-6A882FEE7533}" presName="hierChild5" presStyleCnt="0"/>
      <dgm:spPr/>
    </dgm:pt>
    <dgm:pt modelId="{9A5C3043-8A4D-4658-8D16-0EA975E77882}" type="pres">
      <dgm:prSet presAssocID="{533BD64F-FB1B-45A3-8C61-97036A034BC7}" presName="hierChild5" presStyleCnt="0"/>
      <dgm:spPr/>
    </dgm:pt>
    <dgm:pt modelId="{CD46B7C4-C2AE-48A9-9574-A465C4A2D60F}" type="pres">
      <dgm:prSet presAssocID="{367D1147-51C8-40E3-BD96-732EAF103FED}" presName="hierChild3" presStyleCnt="0"/>
      <dgm:spPr/>
    </dgm:pt>
  </dgm:ptLst>
  <dgm:cxnLst>
    <dgm:cxn modelId="{B7863E07-E04D-44E4-B665-C3F9404AC349}" srcId="{FEE42EAE-7F11-4F49-BCC6-DC8A93ABDDAE}" destId="{367D1147-51C8-40E3-BD96-732EAF103FED}" srcOrd="0" destOrd="0" parTransId="{C2E9EB87-04DE-4398-976B-D0873A389408}" sibTransId="{D9B2FD26-10CC-4609-9A65-72A3353C1958}"/>
    <dgm:cxn modelId="{747E4A11-19C6-4E80-B854-847ED7F4ABA3}" type="presOf" srcId="{367D1147-51C8-40E3-BD96-732EAF103FED}" destId="{C415B39F-76C9-4837-8FA5-15ADBD4763D5}" srcOrd="0" destOrd="0" presId="urn:microsoft.com/office/officeart/2005/8/layout/orgChart1"/>
    <dgm:cxn modelId="{0613A219-CEBE-40A4-B639-CD53A52F963F}" type="presOf" srcId="{AC61FB3A-31C9-4FA5-9041-7B7D10CA246E}" destId="{52869D11-CFD0-4C47-9FE1-C6E5CAC6A3EE}" srcOrd="0" destOrd="0" presId="urn:microsoft.com/office/officeart/2005/8/layout/orgChart1"/>
    <dgm:cxn modelId="{6DFFF71E-4A83-49B6-86DB-CDFAAD0EBCE6}" type="presOf" srcId="{036283B0-C882-42C6-9963-AAA86E4336FC}" destId="{3303A332-CDE6-4EE0-9F8D-2B657B7D7390}" srcOrd="0" destOrd="0" presId="urn:microsoft.com/office/officeart/2005/8/layout/orgChart1"/>
    <dgm:cxn modelId="{60965820-1D0D-4738-8FAD-0D3B2FA741F9}" type="presOf" srcId="{B1E7CE5F-A62E-4F56-B056-ABB5F662838A}" destId="{7BDF3A47-C3E6-42C0-A688-7DA2CAF6F180}" srcOrd="0" destOrd="0" presId="urn:microsoft.com/office/officeart/2005/8/layout/orgChart1"/>
    <dgm:cxn modelId="{C2636F30-F3F6-4411-B266-1997D3B7F049}" srcId="{367D1147-51C8-40E3-BD96-732EAF103FED}" destId="{B1E7CE5F-A62E-4F56-B056-ABB5F662838A}" srcOrd="0" destOrd="0" parTransId="{055FB6E2-039B-4D20-9334-969B6FD9D0C6}" sibTransId="{DCD8CFC8-40C5-46F1-93D6-E859B94BD572}"/>
    <dgm:cxn modelId="{062A0832-B6C7-4503-A672-00430D97A357}" srcId="{367D1147-51C8-40E3-BD96-732EAF103FED}" destId="{1DA4E134-782B-48B8-B8F8-949CBC481EAB}" srcOrd="2" destOrd="0" parTransId="{2B97701D-C4DE-4D76-953B-2545D562B78F}" sibTransId="{E7568C8A-9AF4-4A22-8193-E79B9E258233}"/>
    <dgm:cxn modelId="{5C964840-C347-42E3-979E-B1B345AB6B3D}" type="presOf" srcId="{20100A6D-549C-4AE1-B16D-7CE1EC283FE0}" destId="{8A53E64E-3FB8-421D-B2AA-49013A69ADC8}" srcOrd="1" destOrd="0" presId="urn:microsoft.com/office/officeart/2005/8/layout/orgChart1"/>
    <dgm:cxn modelId="{086D5965-C885-49AF-A273-E3BC11DD8A9D}" type="presOf" srcId="{1C81209F-F628-434C-8B90-6A882FEE7533}" destId="{AB104A10-52A7-4AF7-AAF6-76C898F2479F}" srcOrd="1" destOrd="0" presId="urn:microsoft.com/office/officeart/2005/8/layout/orgChart1"/>
    <dgm:cxn modelId="{1E24B369-B26C-4673-A34A-FFD9B3468AD0}" type="presOf" srcId="{1C81209F-F628-434C-8B90-6A882FEE7533}" destId="{41D4A054-D64F-4816-9EE5-43B00871E4C8}" srcOrd="0" destOrd="0" presId="urn:microsoft.com/office/officeart/2005/8/layout/orgChart1"/>
    <dgm:cxn modelId="{0F13186B-1962-4859-B64A-13034DC01665}" type="presOf" srcId="{20100A6D-549C-4AE1-B16D-7CE1EC283FE0}" destId="{89B45479-FA00-46C8-B5ED-26EB837E599A}" srcOrd="0" destOrd="0" presId="urn:microsoft.com/office/officeart/2005/8/layout/orgChart1"/>
    <dgm:cxn modelId="{E7F3064D-C1D1-4545-9B85-AAFE2B3D6D63}" type="presOf" srcId="{B1E7CE5F-A62E-4F56-B056-ABB5F662838A}" destId="{6A91AD7C-9CF6-4154-970A-348CD84655CA}" srcOrd="1" destOrd="0" presId="urn:microsoft.com/office/officeart/2005/8/layout/orgChart1"/>
    <dgm:cxn modelId="{55A2404E-093F-43F0-953A-CEDB837A9175}" type="presOf" srcId="{AC61FB3A-31C9-4FA5-9041-7B7D10CA246E}" destId="{78BF2C1B-54A4-4173-82F5-7543A2FC76DC}" srcOrd="1" destOrd="0" presId="urn:microsoft.com/office/officeart/2005/8/layout/orgChart1"/>
    <dgm:cxn modelId="{CD985B75-4375-420B-8974-635A691728B9}" srcId="{533BD64F-FB1B-45A3-8C61-97036A034BC7}" destId="{1C81209F-F628-434C-8B90-6A882FEE7533}" srcOrd="1" destOrd="0" parTransId="{036283B0-C882-42C6-9963-AAA86E4336FC}" sibTransId="{7D0AF949-5641-4EA8-A66B-8194E86BC178}"/>
    <dgm:cxn modelId="{62B41A78-912C-49BF-A9B7-717997D2431A}" type="presOf" srcId="{533BD64F-FB1B-45A3-8C61-97036A034BC7}" destId="{5F82FD36-C9A3-40A3-8FC6-42A98B5B5849}" srcOrd="1" destOrd="0" presId="urn:microsoft.com/office/officeart/2005/8/layout/orgChart1"/>
    <dgm:cxn modelId="{A4991489-DCF5-4083-BDF5-BC61E8EACE72}" type="presOf" srcId="{533BD64F-FB1B-45A3-8C61-97036A034BC7}" destId="{CE7A6D9F-6DC9-43C0-9671-7B0311DF2ECB}" srcOrd="0" destOrd="0" presId="urn:microsoft.com/office/officeart/2005/8/layout/orgChart1"/>
    <dgm:cxn modelId="{ED95148B-DAD3-481A-BE99-D5788E7AB219}" type="presOf" srcId="{7993B580-504C-455E-8049-81BC4D6CFAEE}" destId="{B74E8EF1-FA01-47A7-AB82-57F61FAE137B}" srcOrd="0" destOrd="0" presId="urn:microsoft.com/office/officeart/2005/8/layout/orgChart1"/>
    <dgm:cxn modelId="{4043A78C-64B1-48F7-A72C-67CFF9EB36C4}" type="presOf" srcId="{2B97701D-C4DE-4D76-953B-2545D562B78F}" destId="{D3D1C95B-D7D1-4B36-BEC1-A7A8E1495083}" srcOrd="0" destOrd="0" presId="urn:microsoft.com/office/officeart/2005/8/layout/orgChart1"/>
    <dgm:cxn modelId="{1A56C897-A96D-4EDD-AF22-59C78883F5FF}" type="presOf" srcId="{367D1147-51C8-40E3-BD96-732EAF103FED}" destId="{1F647F71-7E9B-4E92-8F7D-4144BA84B4ED}" srcOrd="1" destOrd="0" presId="urn:microsoft.com/office/officeart/2005/8/layout/orgChart1"/>
    <dgm:cxn modelId="{8301DC97-9524-4BF3-84B6-EFD9C3E70948}" srcId="{367D1147-51C8-40E3-BD96-732EAF103FED}" destId="{533BD64F-FB1B-45A3-8C61-97036A034BC7}" srcOrd="3" destOrd="0" parTransId="{7993B580-504C-455E-8049-81BC4D6CFAEE}" sibTransId="{4C964FB2-F9AD-444A-96D4-77EEF7A9DAE4}"/>
    <dgm:cxn modelId="{3C9424A5-A141-40C5-BE2D-220C405510EB}" type="presOf" srcId="{9743F052-9872-4116-9A57-0F52382BFBCB}" destId="{B719022C-D456-4CE4-8F74-1480892FACB5}" srcOrd="0" destOrd="0" presId="urn:microsoft.com/office/officeart/2005/8/layout/orgChart1"/>
    <dgm:cxn modelId="{72DF16A6-4DA3-4482-A48E-D0E6D3FC3B11}" srcId="{367D1147-51C8-40E3-BD96-732EAF103FED}" destId="{AC61FB3A-31C9-4FA5-9041-7B7D10CA246E}" srcOrd="1" destOrd="0" parTransId="{FFF3E0EE-3F0F-4348-A938-4F7B051CE5AB}" sibTransId="{79D09C4D-A0C3-44AB-8EE1-8B55DB55286B}"/>
    <dgm:cxn modelId="{B24979B4-2148-4F70-A2BF-3254CDE55C89}" srcId="{533BD64F-FB1B-45A3-8C61-97036A034BC7}" destId="{20100A6D-549C-4AE1-B16D-7CE1EC283FE0}" srcOrd="0" destOrd="0" parTransId="{9743F052-9872-4116-9A57-0F52382BFBCB}" sibTransId="{A36D7FA2-D971-48FE-8965-24789F51C716}"/>
    <dgm:cxn modelId="{A89EF9C3-68E7-4F77-AF7F-0162C5389AFE}" type="presOf" srcId="{FEE42EAE-7F11-4F49-BCC6-DC8A93ABDDAE}" destId="{EA3F0A0D-26E3-4B91-BF44-3F273B3BA28C}" srcOrd="0" destOrd="0" presId="urn:microsoft.com/office/officeart/2005/8/layout/orgChart1"/>
    <dgm:cxn modelId="{99E76DCE-C4FB-4324-BF9B-49003209DCF1}" type="presOf" srcId="{FFF3E0EE-3F0F-4348-A938-4F7B051CE5AB}" destId="{4D2F1520-004B-4161-86C6-34057EC8868A}" srcOrd="0" destOrd="0" presId="urn:microsoft.com/office/officeart/2005/8/layout/orgChart1"/>
    <dgm:cxn modelId="{BF65F9F0-625E-4113-B558-EC505C7E6DEC}" type="presOf" srcId="{1DA4E134-782B-48B8-B8F8-949CBC481EAB}" destId="{8A8F99F6-8B2C-416A-ADDF-7C0FAF7901F6}" srcOrd="0" destOrd="0" presId="urn:microsoft.com/office/officeart/2005/8/layout/orgChart1"/>
    <dgm:cxn modelId="{DEDAA5F9-AD8F-4545-AFED-C54E1CFE948A}" type="presOf" srcId="{055FB6E2-039B-4D20-9334-969B6FD9D0C6}" destId="{AD8EDFD4-A0B6-40B3-8C19-A197931D509B}" srcOrd="0" destOrd="0" presId="urn:microsoft.com/office/officeart/2005/8/layout/orgChart1"/>
    <dgm:cxn modelId="{A31479FF-1D05-4D4B-8932-C2A2D97D1943}" type="presOf" srcId="{1DA4E134-782B-48B8-B8F8-949CBC481EAB}" destId="{4786961A-DE14-4B19-AA7F-BD6E2BA34BDE}" srcOrd="1" destOrd="0" presId="urn:microsoft.com/office/officeart/2005/8/layout/orgChart1"/>
    <dgm:cxn modelId="{80D12646-A5C3-4866-BAAF-9A623EA87674}" type="presParOf" srcId="{EA3F0A0D-26E3-4B91-BF44-3F273B3BA28C}" destId="{998C8F3E-B26F-469A-8212-2390E8B45A44}" srcOrd="0" destOrd="0" presId="urn:microsoft.com/office/officeart/2005/8/layout/orgChart1"/>
    <dgm:cxn modelId="{460F34A6-537D-46D3-9E41-8FEBBABE1DFE}" type="presParOf" srcId="{998C8F3E-B26F-469A-8212-2390E8B45A44}" destId="{C205F392-AD44-4D0C-B1CD-6C53AE6B191A}" srcOrd="0" destOrd="0" presId="urn:microsoft.com/office/officeart/2005/8/layout/orgChart1"/>
    <dgm:cxn modelId="{53D294FB-B7C1-4F9F-93C6-04B6FD371AC6}" type="presParOf" srcId="{C205F392-AD44-4D0C-B1CD-6C53AE6B191A}" destId="{C415B39F-76C9-4837-8FA5-15ADBD4763D5}" srcOrd="0" destOrd="0" presId="urn:microsoft.com/office/officeart/2005/8/layout/orgChart1"/>
    <dgm:cxn modelId="{B92A7489-C516-4F3E-9AA7-9E9AB0641D23}" type="presParOf" srcId="{C205F392-AD44-4D0C-B1CD-6C53AE6B191A}" destId="{1F647F71-7E9B-4E92-8F7D-4144BA84B4ED}" srcOrd="1" destOrd="0" presId="urn:microsoft.com/office/officeart/2005/8/layout/orgChart1"/>
    <dgm:cxn modelId="{3B0CF54C-C0AC-49DF-AB71-426A32B1E9D6}" type="presParOf" srcId="{998C8F3E-B26F-469A-8212-2390E8B45A44}" destId="{3E42562D-7370-40F2-959B-B2C130C103A1}" srcOrd="1" destOrd="0" presId="urn:microsoft.com/office/officeart/2005/8/layout/orgChart1"/>
    <dgm:cxn modelId="{A835575D-7DD6-48EF-8EE4-7A1EAE6A40CE}" type="presParOf" srcId="{3E42562D-7370-40F2-959B-B2C130C103A1}" destId="{AD8EDFD4-A0B6-40B3-8C19-A197931D509B}" srcOrd="0" destOrd="0" presId="urn:microsoft.com/office/officeart/2005/8/layout/orgChart1"/>
    <dgm:cxn modelId="{F982C87D-3315-4A55-9E4B-C6664B79547B}" type="presParOf" srcId="{3E42562D-7370-40F2-959B-B2C130C103A1}" destId="{9A9DCAB2-BCB8-4761-8F72-0C8783E745E0}" srcOrd="1" destOrd="0" presId="urn:microsoft.com/office/officeart/2005/8/layout/orgChart1"/>
    <dgm:cxn modelId="{9D34C3B6-810E-4A2D-AF99-794AAA47DF99}" type="presParOf" srcId="{9A9DCAB2-BCB8-4761-8F72-0C8783E745E0}" destId="{FEF87E86-DAF2-4D4E-8A92-9F3044ADF0B3}" srcOrd="0" destOrd="0" presId="urn:microsoft.com/office/officeart/2005/8/layout/orgChart1"/>
    <dgm:cxn modelId="{37775401-87DA-4CFE-B65A-2FC62C94E6F0}" type="presParOf" srcId="{FEF87E86-DAF2-4D4E-8A92-9F3044ADF0B3}" destId="{7BDF3A47-C3E6-42C0-A688-7DA2CAF6F180}" srcOrd="0" destOrd="0" presId="urn:microsoft.com/office/officeart/2005/8/layout/orgChart1"/>
    <dgm:cxn modelId="{08D521D4-195B-425A-BF66-E836F090EA8D}" type="presParOf" srcId="{FEF87E86-DAF2-4D4E-8A92-9F3044ADF0B3}" destId="{6A91AD7C-9CF6-4154-970A-348CD84655CA}" srcOrd="1" destOrd="0" presId="urn:microsoft.com/office/officeart/2005/8/layout/orgChart1"/>
    <dgm:cxn modelId="{5760E8AF-1598-4997-8D66-437C665AAE42}" type="presParOf" srcId="{9A9DCAB2-BCB8-4761-8F72-0C8783E745E0}" destId="{39F9F897-227C-4333-B240-EAC2B7A7D781}" srcOrd="1" destOrd="0" presId="urn:microsoft.com/office/officeart/2005/8/layout/orgChart1"/>
    <dgm:cxn modelId="{28EEB9FD-C138-497F-9987-C361E99D2816}" type="presParOf" srcId="{9A9DCAB2-BCB8-4761-8F72-0C8783E745E0}" destId="{312BD48A-FEE7-4BCB-8392-569E7B953A4F}" srcOrd="2" destOrd="0" presId="urn:microsoft.com/office/officeart/2005/8/layout/orgChart1"/>
    <dgm:cxn modelId="{66D9A85C-9B23-44E5-84B1-07E7890741FD}" type="presParOf" srcId="{3E42562D-7370-40F2-959B-B2C130C103A1}" destId="{4D2F1520-004B-4161-86C6-34057EC8868A}" srcOrd="2" destOrd="0" presId="urn:microsoft.com/office/officeart/2005/8/layout/orgChart1"/>
    <dgm:cxn modelId="{4104BB53-ACEC-4FD2-8DA2-E804D28DB153}" type="presParOf" srcId="{3E42562D-7370-40F2-959B-B2C130C103A1}" destId="{7BBED707-39CC-4613-8E99-41E7C22897B1}" srcOrd="3" destOrd="0" presId="urn:microsoft.com/office/officeart/2005/8/layout/orgChart1"/>
    <dgm:cxn modelId="{40F3EB32-6EBC-41E8-BAF1-0CFDA4F671DF}" type="presParOf" srcId="{7BBED707-39CC-4613-8E99-41E7C22897B1}" destId="{6023A90C-3AFB-412E-B6E8-E40C3B4531A5}" srcOrd="0" destOrd="0" presId="urn:microsoft.com/office/officeart/2005/8/layout/orgChart1"/>
    <dgm:cxn modelId="{848E64C5-BD48-4D2B-AC18-85D1C53B0EC2}" type="presParOf" srcId="{6023A90C-3AFB-412E-B6E8-E40C3B4531A5}" destId="{52869D11-CFD0-4C47-9FE1-C6E5CAC6A3EE}" srcOrd="0" destOrd="0" presId="urn:microsoft.com/office/officeart/2005/8/layout/orgChart1"/>
    <dgm:cxn modelId="{4F7E1BD9-7989-4ED4-A0B3-5BFD21260F7C}" type="presParOf" srcId="{6023A90C-3AFB-412E-B6E8-E40C3B4531A5}" destId="{78BF2C1B-54A4-4173-82F5-7543A2FC76DC}" srcOrd="1" destOrd="0" presId="urn:microsoft.com/office/officeart/2005/8/layout/orgChart1"/>
    <dgm:cxn modelId="{4857C794-38CA-4599-9883-4C639F0C85FD}" type="presParOf" srcId="{7BBED707-39CC-4613-8E99-41E7C22897B1}" destId="{613392B2-F1E3-40AC-8984-05EE2AA99AFE}" srcOrd="1" destOrd="0" presId="urn:microsoft.com/office/officeart/2005/8/layout/orgChart1"/>
    <dgm:cxn modelId="{196800ED-03F1-4FDF-81DA-8F137C776BDD}" type="presParOf" srcId="{7BBED707-39CC-4613-8E99-41E7C22897B1}" destId="{26B52D21-EB35-4BC8-A7F2-BEC301C6BD96}" srcOrd="2" destOrd="0" presId="urn:microsoft.com/office/officeart/2005/8/layout/orgChart1"/>
    <dgm:cxn modelId="{381D809D-23B9-4795-A4CB-EB63C0181A90}" type="presParOf" srcId="{3E42562D-7370-40F2-959B-B2C130C103A1}" destId="{D3D1C95B-D7D1-4B36-BEC1-A7A8E1495083}" srcOrd="4" destOrd="0" presId="urn:microsoft.com/office/officeart/2005/8/layout/orgChart1"/>
    <dgm:cxn modelId="{0D64BAE2-921C-4F2F-8F41-21C007B0C4D7}" type="presParOf" srcId="{3E42562D-7370-40F2-959B-B2C130C103A1}" destId="{22B62065-9C55-49D1-9568-8FD8D61283C1}" srcOrd="5" destOrd="0" presId="urn:microsoft.com/office/officeart/2005/8/layout/orgChart1"/>
    <dgm:cxn modelId="{1BD45BED-D82B-4CCF-9A4B-74E75A39786F}" type="presParOf" srcId="{22B62065-9C55-49D1-9568-8FD8D61283C1}" destId="{CEB3DFAB-FEC1-4017-93CB-066285581849}" srcOrd="0" destOrd="0" presId="urn:microsoft.com/office/officeart/2005/8/layout/orgChart1"/>
    <dgm:cxn modelId="{42B5A48E-DCB5-4A09-8CB7-08EE15180195}" type="presParOf" srcId="{CEB3DFAB-FEC1-4017-93CB-066285581849}" destId="{8A8F99F6-8B2C-416A-ADDF-7C0FAF7901F6}" srcOrd="0" destOrd="0" presId="urn:microsoft.com/office/officeart/2005/8/layout/orgChart1"/>
    <dgm:cxn modelId="{7BB726AC-67F6-402A-BFE5-3F8BE3F75055}" type="presParOf" srcId="{CEB3DFAB-FEC1-4017-93CB-066285581849}" destId="{4786961A-DE14-4B19-AA7F-BD6E2BA34BDE}" srcOrd="1" destOrd="0" presId="urn:microsoft.com/office/officeart/2005/8/layout/orgChart1"/>
    <dgm:cxn modelId="{12B49EBC-D803-408F-931C-590C6B6B664D}" type="presParOf" srcId="{22B62065-9C55-49D1-9568-8FD8D61283C1}" destId="{3555E0D1-9036-4C6D-8CF8-F7F84A852C82}" srcOrd="1" destOrd="0" presId="urn:microsoft.com/office/officeart/2005/8/layout/orgChart1"/>
    <dgm:cxn modelId="{9317E0ED-DE50-4861-873E-6FD77921E2D4}" type="presParOf" srcId="{22B62065-9C55-49D1-9568-8FD8D61283C1}" destId="{A53E4BFD-C56C-44A4-8889-1F2222D9512E}" srcOrd="2" destOrd="0" presId="urn:microsoft.com/office/officeart/2005/8/layout/orgChart1"/>
    <dgm:cxn modelId="{D865CEFD-586A-4A6B-ABAE-A10B97398792}" type="presParOf" srcId="{3E42562D-7370-40F2-959B-B2C130C103A1}" destId="{B74E8EF1-FA01-47A7-AB82-57F61FAE137B}" srcOrd="6" destOrd="0" presId="urn:microsoft.com/office/officeart/2005/8/layout/orgChart1"/>
    <dgm:cxn modelId="{DA26D0CF-D3B0-43D0-BF9C-2B87E2014856}" type="presParOf" srcId="{3E42562D-7370-40F2-959B-B2C130C103A1}" destId="{11C2B49C-0C35-4CDD-B2F7-6A8B936C8F54}" srcOrd="7" destOrd="0" presId="urn:microsoft.com/office/officeart/2005/8/layout/orgChart1"/>
    <dgm:cxn modelId="{4371E287-476C-407A-B8DE-A8AEE1C3CF30}" type="presParOf" srcId="{11C2B49C-0C35-4CDD-B2F7-6A8B936C8F54}" destId="{3642613A-6145-4357-B3E8-B9B029CE815E}" srcOrd="0" destOrd="0" presId="urn:microsoft.com/office/officeart/2005/8/layout/orgChart1"/>
    <dgm:cxn modelId="{0B272324-6C5C-47E7-A545-D2341F2913FE}" type="presParOf" srcId="{3642613A-6145-4357-B3E8-B9B029CE815E}" destId="{CE7A6D9F-6DC9-43C0-9671-7B0311DF2ECB}" srcOrd="0" destOrd="0" presId="urn:microsoft.com/office/officeart/2005/8/layout/orgChart1"/>
    <dgm:cxn modelId="{6250FB77-B584-4A8C-B4DB-5DA57D527B92}" type="presParOf" srcId="{3642613A-6145-4357-B3E8-B9B029CE815E}" destId="{5F82FD36-C9A3-40A3-8FC6-42A98B5B5849}" srcOrd="1" destOrd="0" presId="urn:microsoft.com/office/officeart/2005/8/layout/orgChart1"/>
    <dgm:cxn modelId="{906F4246-64C8-4958-9125-F601035C3911}" type="presParOf" srcId="{11C2B49C-0C35-4CDD-B2F7-6A8B936C8F54}" destId="{6178E7EE-6C1A-41BD-86E6-D0984FAFE0C1}" srcOrd="1" destOrd="0" presId="urn:microsoft.com/office/officeart/2005/8/layout/orgChart1"/>
    <dgm:cxn modelId="{33C37AAE-B579-4F17-AC43-1132401F3EA5}" type="presParOf" srcId="{6178E7EE-6C1A-41BD-86E6-D0984FAFE0C1}" destId="{B719022C-D456-4CE4-8F74-1480892FACB5}" srcOrd="0" destOrd="0" presId="urn:microsoft.com/office/officeart/2005/8/layout/orgChart1"/>
    <dgm:cxn modelId="{76BA8DFE-B005-4416-8037-AE6BE1B40D9E}" type="presParOf" srcId="{6178E7EE-6C1A-41BD-86E6-D0984FAFE0C1}" destId="{39645AEA-612E-44F5-AC86-A7EE4A57CDDA}" srcOrd="1" destOrd="0" presId="urn:microsoft.com/office/officeart/2005/8/layout/orgChart1"/>
    <dgm:cxn modelId="{CD43B0C6-0C87-43A6-B0B9-636AB779E868}" type="presParOf" srcId="{39645AEA-612E-44F5-AC86-A7EE4A57CDDA}" destId="{3A461717-D449-48F4-A23B-D529C20F13A6}" srcOrd="0" destOrd="0" presId="urn:microsoft.com/office/officeart/2005/8/layout/orgChart1"/>
    <dgm:cxn modelId="{44604232-AF90-40EF-A0B5-143E21E09957}" type="presParOf" srcId="{3A461717-D449-48F4-A23B-D529C20F13A6}" destId="{89B45479-FA00-46C8-B5ED-26EB837E599A}" srcOrd="0" destOrd="0" presId="urn:microsoft.com/office/officeart/2005/8/layout/orgChart1"/>
    <dgm:cxn modelId="{E66EAEDA-5B44-4F49-95E7-C844D97D42EE}" type="presParOf" srcId="{3A461717-D449-48F4-A23B-D529C20F13A6}" destId="{8A53E64E-3FB8-421D-B2AA-49013A69ADC8}" srcOrd="1" destOrd="0" presId="urn:microsoft.com/office/officeart/2005/8/layout/orgChart1"/>
    <dgm:cxn modelId="{C87E7F32-15BF-4C7E-ABB6-074FE7AE7F3C}" type="presParOf" srcId="{39645AEA-612E-44F5-AC86-A7EE4A57CDDA}" destId="{296CC0CD-93CF-41BD-8E6D-72827B949B14}" srcOrd="1" destOrd="0" presId="urn:microsoft.com/office/officeart/2005/8/layout/orgChart1"/>
    <dgm:cxn modelId="{C6F68EB2-C13C-4817-8F0C-D4A9BDC3C5E8}" type="presParOf" srcId="{39645AEA-612E-44F5-AC86-A7EE4A57CDDA}" destId="{A0964280-2E4A-47D2-84BA-2E9D4B7BCE06}" srcOrd="2" destOrd="0" presId="urn:microsoft.com/office/officeart/2005/8/layout/orgChart1"/>
    <dgm:cxn modelId="{6D0F2840-C29F-4287-A77C-B2E62335EC24}" type="presParOf" srcId="{6178E7EE-6C1A-41BD-86E6-D0984FAFE0C1}" destId="{3303A332-CDE6-4EE0-9F8D-2B657B7D7390}" srcOrd="2" destOrd="0" presId="urn:microsoft.com/office/officeart/2005/8/layout/orgChart1"/>
    <dgm:cxn modelId="{BE256580-06B3-4D65-8D7C-DA18A0F9D11A}" type="presParOf" srcId="{6178E7EE-6C1A-41BD-86E6-D0984FAFE0C1}" destId="{38BA180E-E3B2-4A26-8209-F3793899B11F}" srcOrd="3" destOrd="0" presId="urn:microsoft.com/office/officeart/2005/8/layout/orgChart1"/>
    <dgm:cxn modelId="{2690D772-3CCE-4BB5-B940-24530C9683DA}" type="presParOf" srcId="{38BA180E-E3B2-4A26-8209-F3793899B11F}" destId="{3CF3C6D0-FF2C-4BE1-A899-703D0D5DE51E}" srcOrd="0" destOrd="0" presId="urn:microsoft.com/office/officeart/2005/8/layout/orgChart1"/>
    <dgm:cxn modelId="{A24879F0-51DC-434B-8D2F-96833703B301}" type="presParOf" srcId="{3CF3C6D0-FF2C-4BE1-A899-703D0D5DE51E}" destId="{41D4A054-D64F-4816-9EE5-43B00871E4C8}" srcOrd="0" destOrd="0" presId="urn:microsoft.com/office/officeart/2005/8/layout/orgChart1"/>
    <dgm:cxn modelId="{E1004090-D7CC-46E5-B6EA-70222FB13887}" type="presParOf" srcId="{3CF3C6D0-FF2C-4BE1-A899-703D0D5DE51E}" destId="{AB104A10-52A7-4AF7-AAF6-76C898F2479F}" srcOrd="1" destOrd="0" presId="urn:microsoft.com/office/officeart/2005/8/layout/orgChart1"/>
    <dgm:cxn modelId="{CEE9C206-1D29-4D81-BDCA-DE87DC4B52C7}" type="presParOf" srcId="{38BA180E-E3B2-4A26-8209-F3793899B11F}" destId="{8C06EDB4-989E-4304-811B-D659D5ACE152}" srcOrd="1" destOrd="0" presId="urn:microsoft.com/office/officeart/2005/8/layout/orgChart1"/>
    <dgm:cxn modelId="{AFC61DB3-E0C4-4786-9F4E-BFF59854927F}" type="presParOf" srcId="{38BA180E-E3B2-4A26-8209-F3793899B11F}" destId="{98B92814-9026-41A0-A530-838918DD8DE7}" srcOrd="2" destOrd="0" presId="urn:microsoft.com/office/officeart/2005/8/layout/orgChart1"/>
    <dgm:cxn modelId="{BEDCBFB5-0593-432D-83C7-6C999AC40127}" type="presParOf" srcId="{11C2B49C-0C35-4CDD-B2F7-6A8B936C8F54}" destId="{9A5C3043-8A4D-4658-8D16-0EA975E77882}" srcOrd="2" destOrd="0" presId="urn:microsoft.com/office/officeart/2005/8/layout/orgChart1"/>
    <dgm:cxn modelId="{42F8719C-F4FA-451C-87EE-621A48D313B2}" type="presParOf" srcId="{998C8F3E-B26F-469A-8212-2390E8B45A44}" destId="{CD46B7C4-C2AE-48A9-9574-A465C4A2D6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258AC7-7E70-4269-856B-A073288244A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IN"/>
        </a:p>
      </dgm:t>
    </dgm:pt>
    <dgm:pt modelId="{A49EAC69-D9F3-4A40-8D1B-E8084CD05CDC}">
      <dgm:prSet phldrT="[Text]" custT="1"/>
      <dgm:spPr/>
      <dgm:t>
        <a:bodyPr/>
        <a:lstStyle/>
        <a:p>
          <a:r>
            <a:rPr lang="en-US" sz="1600" b="1" dirty="0"/>
            <a:t>Transfer of all assets and liabilities is necessary? </a:t>
          </a:r>
          <a:endParaRPr lang="en-IN" sz="1600" dirty="0"/>
        </a:p>
      </dgm:t>
    </dgm:pt>
    <dgm:pt modelId="{9D1F9BAD-F6AD-473C-865F-1F3309B47460}" type="parTrans" cxnId="{E0233181-EF8D-4B49-B4CE-23FE3D640B98}">
      <dgm:prSet/>
      <dgm:spPr/>
      <dgm:t>
        <a:bodyPr/>
        <a:lstStyle/>
        <a:p>
          <a:endParaRPr lang="en-IN" sz="1600"/>
        </a:p>
      </dgm:t>
    </dgm:pt>
    <dgm:pt modelId="{6D9899B9-D263-46DC-89CD-D38A310FDD4A}" type="sibTrans" cxnId="{E0233181-EF8D-4B49-B4CE-23FE3D640B98}">
      <dgm:prSet/>
      <dgm:spPr/>
      <dgm:t>
        <a:bodyPr/>
        <a:lstStyle/>
        <a:p>
          <a:endParaRPr lang="en-IN" sz="1600"/>
        </a:p>
      </dgm:t>
    </dgm:pt>
    <dgm:pt modelId="{BAB15236-9525-48C9-BD3A-ECD29960D17B}">
      <dgm:prSet phldrT="[Text]" custT="1"/>
      <dgm:spPr/>
      <dgm:t>
        <a:bodyPr/>
        <a:lstStyle/>
        <a:p>
          <a:r>
            <a:rPr lang="en-US" sz="1600" dirty="0"/>
            <a:t>No, provided transferee is in position to continue same business even  such assets</a:t>
          </a:r>
          <a:endParaRPr lang="en-IN" sz="1600" dirty="0"/>
        </a:p>
      </dgm:t>
    </dgm:pt>
    <dgm:pt modelId="{37FC4FFB-EE3F-4054-8D5B-CEB69E220249}" type="parTrans" cxnId="{EEDC28F7-707C-4C46-AF6F-4624F13F4ADE}">
      <dgm:prSet/>
      <dgm:spPr/>
      <dgm:t>
        <a:bodyPr/>
        <a:lstStyle/>
        <a:p>
          <a:endParaRPr lang="en-IN" sz="1600"/>
        </a:p>
      </dgm:t>
    </dgm:pt>
    <dgm:pt modelId="{AAC390AF-DFB3-47CC-971F-0721FD47876E}" type="sibTrans" cxnId="{EEDC28F7-707C-4C46-AF6F-4624F13F4ADE}">
      <dgm:prSet/>
      <dgm:spPr/>
      <dgm:t>
        <a:bodyPr/>
        <a:lstStyle/>
        <a:p>
          <a:endParaRPr lang="en-IN" sz="1600"/>
        </a:p>
      </dgm:t>
    </dgm:pt>
    <dgm:pt modelId="{C6E6578F-1623-4F8E-8F80-CBEAF1A90877}">
      <dgm:prSet phldrT="[Text]" custT="1"/>
      <dgm:spPr/>
      <dgm:t>
        <a:bodyPr/>
        <a:lstStyle/>
        <a:p>
          <a:pPr>
            <a:buFont typeface="Wingdings" panose="05000000000000000000" pitchFamily="2" charset="2"/>
            <a:buChar char="Ø"/>
          </a:pPr>
          <a:r>
            <a:rPr lang="en-US" sz="1600" b="1" dirty="0"/>
            <a:t>When only a division, unit or branch is transferred</a:t>
          </a:r>
          <a:endParaRPr lang="en-IN" sz="1600" dirty="0"/>
        </a:p>
      </dgm:t>
    </dgm:pt>
    <dgm:pt modelId="{D01BB076-CF4F-442C-B295-7722B2372A7D}" type="parTrans" cxnId="{14D50AA2-6584-485C-9002-69A6119D25F5}">
      <dgm:prSet/>
      <dgm:spPr/>
      <dgm:t>
        <a:bodyPr/>
        <a:lstStyle/>
        <a:p>
          <a:endParaRPr lang="en-IN" sz="1600"/>
        </a:p>
      </dgm:t>
    </dgm:pt>
    <dgm:pt modelId="{B8E98468-072C-49AF-BC27-EDD974C43BA8}" type="sibTrans" cxnId="{14D50AA2-6584-485C-9002-69A6119D25F5}">
      <dgm:prSet/>
      <dgm:spPr/>
      <dgm:t>
        <a:bodyPr/>
        <a:lstStyle/>
        <a:p>
          <a:endParaRPr lang="en-IN" sz="1600"/>
        </a:p>
      </dgm:t>
    </dgm:pt>
    <dgm:pt modelId="{EEB935F9-B3EE-4115-B766-C10125F9CC48}">
      <dgm:prSet phldrT="[Text]" custT="1"/>
      <dgm:spPr/>
      <dgm:t>
        <a:bodyPr/>
        <a:lstStyle/>
        <a:p>
          <a:r>
            <a:rPr lang="en-US" sz="1600"/>
            <a:t>Yes, business is said to be transferred on slump sale basis even if only a part of undertaking i.e., a unit or division is transferred</a:t>
          </a:r>
          <a:endParaRPr lang="en-IN" sz="1600" dirty="0"/>
        </a:p>
      </dgm:t>
    </dgm:pt>
    <dgm:pt modelId="{D9D7C2FA-76CD-4348-895C-E9DAD23BAEF2}" type="parTrans" cxnId="{C5A45627-BA82-43CA-9BD1-A9BABB5DE7A3}">
      <dgm:prSet/>
      <dgm:spPr/>
      <dgm:t>
        <a:bodyPr/>
        <a:lstStyle/>
        <a:p>
          <a:endParaRPr lang="en-IN" sz="1600"/>
        </a:p>
      </dgm:t>
    </dgm:pt>
    <dgm:pt modelId="{FAFAB826-380D-48BD-9304-E53B308B8F6B}" type="sibTrans" cxnId="{C5A45627-BA82-43CA-9BD1-A9BABB5DE7A3}">
      <dgm:prSet/>
      <dgm:spPr/>
      <dgm:t>
        <a:bodyPr/>
        <a:lstStyle/>
        <a:p>
          <a:endParaRPr lang="en-IN" sz="1600"/>
        </a:p>
      </dgm:t>
    </dgm:pt>
    <dgm:pt modelId="{62F326BA-4BDB-41EB-9084-511414DD6A3D}">
      <dgm:prSet phldrT="[Text]" custT="1"/>
      <dgm:spPr/>
      <dgm:t>
        <a:bodyPr tIns="468000" anchor="ctr" anchorCtr="0"/>
        <a:lstStyle/>
        <a:p>
          <a:r>
            <a:rPr lang="en-US" sz="1600" b="1" kern="1200" dirty="0">
              <a:latin typeface="Trebuchet MS"/>
              <a:ea typeface="+mn-ea"/>
              <a:cs typeface="+mn-cs"/>
            </a:rPr>
            <a:t>Can allocation of consideration to various assets </a:t>
          </a:r>
          <a:r>
            <a:rPr lang="en-IN" sz="1600" b="1" kern="1200" dirty="0">
              <a:latin typeface="Trebuchet MS"/>
              <a:ea typeface="+mn-ea"/>
              <a:cs typeface="+mn-cs"/>
            </a:rPr>
            <a:t>jeopardise exemption</a:t>
          </a:r>
          <a:r>
            <a:rPr lang="en-IN" sz="1600" kern="1200" dirty="0"/>
            <a:t>?</a:t>
          </a:r>
        </a:p>
        <a:p>
          <a:endParaRPr lang="en-IN" sz="1600" kern="1200" dirty="0"/>
        </a:p>
      </dgm:t>
    </dgm:pt>
    <dgm:pt modelId="{D21BF767-6E74-4293-9353-32579DB74651}" type="parTrans" cxnId="{BBCF4EB4-15B8-4F06-A117-2685A9F5640F}">
      <dgm:prSet/>
      <dgm:spPr/>
      <dgm:t>
        <a:bodyPr/>
        <a:lstStyle/>
        <a:p>
          <a:endParaRPr lang="en-IN" sz="1600"/>
        </a:p>
      </dgm:t>
    </dgm:pt>
    <dgm:pt modelId="{B8BA65C1-339E-4A0B-A212-83E947A849C3}" type="sibTrans" cxnId="{BBCF4EB4-15B8-4F06-A117-2685A9F5640F}">
      <dgm:prSet/>
      <dgm:spPr/>
      <dgm:t>
        <a:bodyPr/>
        <a:lstStyle/>
        <a:p>
          <a:endParaRPr lang="en-IN" sz="1600"/>
        </a:p>
      </dgm:t>
    </dgm:pt>
    <dgm:pt modelId="{C20934FC-AA15-4291-94E7-75BA6435A810}">
      <dgm:prSet phldrT="[Text]" custT="1"/>
      <dgm:spPr/>
      <dgm:t>
        <a:bodyPr/>
        <a:lstStyle/>
        <a:p>
          <a:r>
            <a:rPr lang="en-US" sz="1600"/>
            <a:t>Ascribing value to various assets for justifying valuation of business or for accounting purpose would not jeopardize exemption</a:t>
          </a:r>
          <a:endParaRPr lang="en-IN" sz="1600" dirty="0"/>
        </a:p>
      </dgm:t>
    </dgm:pt>
    <dgm:pt modelId="{8BC64BC9-4182-4806-9BF0-F5B0162A2EA1}" type="parTrans" cxnId="{6FAD3ECB-2F64-46A4-A3BE-7E38EEB5FE3A}">
      <dgm:prSet/>
      <dgm:spPr/>
      <dgm:t>
        <a:bodyPr/>
        <a:lstStyle/>
        <a:p>
          <a:endParaRPr lang="en-IN" sz="1600"/>
        </a:p>
      </dgm:t>
    </dgm:pt>
    <dgm:pt modelId="{D2F196DD-C045-42F2-B14B-9E65C2733503}" type="sibTrans" cxnId="{6FAD3ECB-2F64-46A4-A3BE-7E38EEB5FE3A}">
      <dgm:prSet/>
      <dgm:spPr/>
      <dgm:t>
        <a:bodyPr/>
        <a:lstStyle/>
        <a:p>
          <a:endParaRPr lang="en-IN" sz="1600"/>
        </a:p>
      </dgm:t>
    </dgm:pt>
    <dgm:pt modelId="{5A88D0FE-BDF5-4A47-944B-2A8D2878E999}" type="pres">
      <dgm:prSet presAssocID="{3D258AC7-7E70-4269-856B-A073288244AB}" presName="Name0" presStyleCnt="0">
        <dgm:presLayoutVars>
          <dgm:dir/>
          <dgm:animLvl val="lvl"/>
          <dgm:resizeHandles val="exact"/>
        </dgm:presLayoutVars>
      </dgm:prSet>
      <dgm:spPr/>
    </dgm:pt>
    <dgm:pt modelId="{30D0BCE1-DC3D-4417-86D9-BDAF6085DB81}" type="pres">
      <dgm:prSet presAssocID="{A49EAC69-D9F3-4A40-8D1B-E8084CD05CDC}" presName="linNode" presStyleCnt="0"/>
      <dgm:spPr/>
    </dgm:pt>
    <dgm:pt modelId="{BE17DE48-5B5C-4E0C-B072-606451613B04}" type="pres">
      <dgm:prSet presAssocID="{A49EAC69-D9F3-4A40-8D1B-E8084CD05CDC}" presName="parentText" presStyleLbl="node1" presStyleIdx="0" presStyleCnt="3">
        <dgm:presLayoutVars>
          <dgm:chMax val="1"/>
          <dgm:bulletEnabled val="1"/>
        </dgm:presLayoutVars>
      </dgm:prSet>
      <dgm:spPr/>
    </dgm:pt>
    <dgm:pt modelId="{BD2A8546-D2EE-40AE-92B8-2FAFCC84A626}" type="pres">
      <dgm:prSet presAssocID="{A49EAC69-D9F3-4A40-8D1B-E8084CD05CDC}" presName="descendantText" presStyleLbl="alignAccFollowNode1" presStyleIdx="0" presStyleCnt="3">
        <dgm:presLayoutVars>
          <dgm:bulletEnabled val="1"/>
        </dgm:presLayoutVars>
      </dgm:prSet>
      <dgm:spPr/>
    </dgm:pt>
    <dgm:pt modelId="{2AEB1C40-40EB-45ED-B919-A251CB83B5E0}" type="pres">
      <dgm:prSet presAssocID="{6D9899B9-D263-46DC-89CD-D38A310FDD4A}" presName="sp" presStyleCnt="0"/>
      <dgm:spPr/>
    </dgm:pt>
    <dgm:pt modelId="{64CF4819-02C2-4398-A203-139CB2BF2035}" type="pres">
      <dgm:prSet presAssocID="{C6E6578F-1623-4F8E-8F80-CBEAF1A90877}" presName="linNode" presStyleCnt="0"/>
      <dgm:spPr/>
    </dgm:pt>
    <dgm:pt modelId="{3461E955-0A56-4DF2-AC6A-6991E7D98781}" type="pres">
      <dgm:prSet presAssocID="{C6E6578F-1623-4F8E-8F80-CBEAF1A90877}" presName="parentText" presStyleLbl="node1" presStyleIdx="1" presStyleCnt="3">
        <dgm:presLayoutVars>
          <dgm:chMax val="1"/>
          <dgm:bulletEnabled val="1"/>
        </dgm:presLayoutVars>
      </dgm:prSet>
      <dgm:spPr/>
    </dgm:pt>
    <dgm:pt modelId="{370D61F9-7090-40C2-8336-7111F7D70147}" type="pres">
      <dgm:prSet presAssocID="{C6E6578F-1623-4F8E-8F80-CBEAF1A90877}" presName="descendantText" presStyleLbl="alignAccFollowNode1" presStyleIdx="1" presStyleCnt="3">
        <dgm:presLayoutVars>
          <dgm:bulletEnabled val="1"/>
        </dgm:presLayoutVars>
      </dgm:prSet>
      <dgm:spPr/>
    </dgm:pt>
    <dgm:pt modelId="{45C9283E-E4F8-42B3-925A-6CE9FABE95F9}" type="pres">
      <dgm:prSet presAssocID="{B8E98468-072C-49AF-BC27-EDD974C43BA8}" presName="sp" presStyleCnt="0"/>
      <dgm:spPr/>
    </dgm:pt>
    <dgm:pt modelId="{E057FB70-C035-49D0-A293-41F3742E29B8}" type="pres">
      <dgm:prSet presAssocID="{62F326BA-4BDB-41EB-9084-511414DD6A3D}" presName="linNode" presStyleCnt="0"/>
      <dgm:spPr/>
    </dgm:pt>
    <dgm:pt modelId="{57F2F4B1-461A-4368-B542-786D3D8E25E8}" type="pres">
      <dgm:prSet presAssocID="{62F326BA-4BDB-41EB-9084-511414DD6A3D}" presName="parentText" presStyleLbl="node1" presStyleIdx="2" presStyleCnt="3">
        <dgm:presLayoutVars>
          <dgm:chMax val="1"/>
          <dgm:bulletEnabled val="1"/>
        </dgm:presLayoutVars>
      </dgm:prSet>
      <dgm:spPr/>
    </dgm:pt>
    <dgm:pt modelId="{FCDEEA0F-A2CD-4AF6-876E-F03393660452}" type="pres">
      <dgm:prSet presAssocID="{62F326BA-4BDB-41EB-9084-511414DD6A3D}" presName="descendantText" presStyleLbl="alignAccFollowNode1" presStyleIdx="2" presStyleCnt="3">
        <dgm:presLayoutVars>
          <dgm:bulletEnabled val="1"/>
        </dgm:presLayoutVars>
      </dgm:prSet>
      <dgm:spPr/>
    </dgm:pt>
  </dgm:ptLst>
  <dgm:cxnLst>
    <dgm:cxn modelId="{1FCC1B27-7497-4117-B39E-45ECBCBF9E30}" type="presOf" srcId="{62F326BA-4BDB-41EB-9084-511414DD6A3D}" destId="{57F2F4B1-461A-4368-B542-786D3D8E25E8}" srcOrd="0" destOrd="0" presId="urn:microsoft.com/office/officeart/2005/8/layout/vList5"/>
    <dgm:cxn modelId="{C5A45627-BA82-43CA-9BD1-A9BABB5DE7A3}" srcId="{C6E6578F-1623-4F8E-8F80-CBEAF1A90877}" destId="{EEB935F9-B3EE-4115-B766-C10125F9CC48}" srcOrd="0" destOrd="0" parTransId="{D9D7C2FA-76CD-4348-895C-E9DAD23BAEF2}" sibTransId="{FAFAB826-380D-48BD-9304-E53B308B8F6B}"/>
    <dgm:cxn modelId="{6FB48728-DBB3-47FD-AFBF-C5B6EF51F807}" type="presOf" srcId="{3D258AC7-7E70-4269-856B-A073288244AB}" destId="{5A88D0FE-BDF5-4A47-944B-2A8D2878E999}" srcOrd="0" destOrd="0" presId="urn:microsoft.com/office/officeart/2005/8/layout/vList5"/>
    <dgm:cxn modelId="{E1851C45-2465-4E42-8BD7-72D6467A62A6}" type="presOf" srcId="{BAB15236-9525-48C9-BD3A-ECD29960D17B}" destId="{BD2A8546-D2EE-40AE-92B8-2FAFCC84A626}" srcOrd="0" destOrd="0" presId="urn:microsoft.com/office/officeart/2005/8/layout/vList5"/>
    <dgm:cxn modelId="{E0233181-EF8D-4B49-B4CE-23FE3D640B98}" srcId="{3D258AC7-7E70-4269-856B-A073288244AB}" destId="{A49EAC69-D9F3-4A40-8D1B-E8084CD05CDC}" srcOrd="0" destOrd="0" parTransId="{9D1F9BAD-F6AD-473C-865F-1F3309B47460}" sibTransId="{6D9899B9-D263-46DC-89CD-D38A310FDD4A}"/>
    <dgm:cxn modelId="{5B7807A0-17A4-4ED6-9BA5-F04533852475}" type="presOf" srcId="{C20934FC-AA15-4291-94E7-75BA6435A810}" destId="{FCDEEA0F-A2CD-4AF6-876E-F03393660452}" srcOrd="0" destOrd="0" presId="urn:microsoft.com/office/officeart/2005/8/layout/vList5"/>
    <dgm:cxn modelId="{14D50AA2-6584-485C-9002-69A6119D25F5}" srcId="{3D258AC7-7E70-4269-856B-A073288244AB}" destId="{C6E6578F-1623-4F8E-8F80-CBEAF1A90877}" srcOrd="1" destOrd="0" parTransId="{D01BB076-CF4F-442C-B295-7722B2372A7D}" sibTransId="{B8E98468-072C-49AF-BC27-EDD974C43BA8}"/>
    <dgm:cxn modelId="{BBCF4EB4-15B8-4F06-A117-2685A9F5640F}" srcId="{3D258AC7-7E70-4269-856B-A073288244AB}" destId="{62F326BA-4BDB-41EB-9084-511414DD6A3D}" srcOrd="2" destOrd="0" parTransId="{D21BF767-6E74-4293-9353-32579DB74651}" sibTransId="{B8BA65C1-339E-4A0B-A212-83E947A849C3}"/>
    <dgm:cxn modelId="{3B9E3ABF-BADF-44A8-B012-4B8C3AB2AE0C}" type="presOf" srcId="{C6E6578F-1623-4F8E-8F80-CBEAF1A90877}" destId="{3461E955-0A56-4DF2-AC6A-6991E7D98781}" srcOrd="0" destOrd="0" presId="urn:microsoft.com/office/officeart/2005/8/layout/vList5"/>
    <dgm:cxn modelId="{6FAD3ECB-2F64-46A4-A3BE-7E38EEB5FE3A}" srcId="{62F326BA-4BDB-41EB-9084-511414DD6A3D}" destId="{C20934FC-AA15-4291-94E7-75BA6435A810}" srcOrd="0" destOrd="0" parTransId="{8BC64BC9-4182-4806-9BF0-F5B0162A2EA1}" sibTransId="{D2F196DD-C045-42F2-B14B-9E65C2733503}"/>
    <dgm:cxn modelId="{98C346DB-8326-4424-8E79-ADACDBC62067}" type="presOf" srcId="{A49EAC69-D9F3-4A40-8D1B-E8084CD05CDC}" destId="{BE17DE48-5B5C-4E0C-B072-606451613B04}" srcOrd="0" destOrd="0" presId="urn:microsoft.com/office/officeart/2005/8/layout/vList5"/>
    <dgm:cxn modelId="{EEDC28F7-707C-4C46-AF6F-4624F13F4ADE}" srcId="{A49EAC69-D9F3-4A40-8D1B-E8084CD05CDC}" destId="{BAB15236-9525-48C9-BD3A-ECD29960D17B}" srcOrd="0" destOrd="0" parTransId="{37FC4FFB-EE3F-4054-8D5B-CEB69E220249}" sibTransId="{AAC390AF-DFB3-47CC-971F-0721FD47876E}"/>
    <dgm:cxn modelId="{7EE88BFE-C26A-4061-BA12-73AB90028103}" type="presOf" srcId="{EEB935F9-B3EE-4115-B766-C10125F9CC48}" destId="{370D61F9-7090-40C2-8336-7111F7D70147}" srcOrd="0" destOrd="0" presId="urn:microsoft.com/office/officeart/2005/8/layout/vList5"/>
    <dgm:cxn modelId="{FA464090-ECC0-4DE6-B282-DD9A82409A0B}" type="presParOf" srcId="{5A88D0FE-BDF5-4A47-944B-2A8D2878E999}" destId="{30D0BCE1-DC3D-4417-86D9-BDAF6085DB81}" srcOrd="0" destOrd="0" presId="urn:microsoft.com/office/officeart/2005/8/layout/vList5"/>
    <dgm:cxn modelId="{C10C2126-6597-4B7E-AB47-D507E221F2CE}" type="presParOf" srcId="{30D0BCE1-DC3D-4417-86D9-BDAF6085DB81}" destId="{BE17DE48-5B5C-4E0C-B072-606451613B04}" srcOrd="0" destOrd="0" presId="urn:microsoft.com/office/officeart/2005/8/layout/vList5"/>
    <dgm:cxn modelId="{E43D2023-A861-4606-B3CF-7CBD7BC93DA1}" type="presParOf" srcId="{30D0BCE1-DC3D-4417-86D9-BDAF6085DB81}" destId="{BD2A8546-D2EE-40AE-92B8-2FAFCC84A626}" srcOrd="1" destOrd="0" presId="urn:microsoft.com/office/officeart/2005/8/layout/vList5"/>
    <dgm:cxn modelId="{841BB2C1-02DB-45A5-BFAD-396768F9F4C9}" type="presParOf" srcId="{5A88D0FE-BDF5-4A47-944B-2A8D2878E999}" destId="{2AEB1C40-40EB-45ED-B919-A251CB83B5E0}" srcOrd="1" destOrd="0" presId="urn:microsoft.com/office/officeart/2005/8/layout/vList5"/>
    <dgm:cxn modelId="{49E8C2F9-CE2C-49C3-A683-DDB05C5E83E9}" type="presParOf" srcId="{5A88D0FE-BDF5-4A47-944B-2A8D2878E999}" destId="{64CF4819-02C2-4398-A203-139CB2BF2035}" srcOrd="2" destOrd="0" presId="urn:microsoft.com/office/officeart/2005/8/layout/vList5"/>
    <dgm:cxn modelId="{E58A03A0-25BF-40F2-8987-23432AA1CD04}" type="presParOf" srcId="{64CF4819-02C2-4398-A203-139CB2BF2035}" destId="{3461E955-0A56-4DF2-AC6A-6991E7D98781}" srcOrd="0" destOrd="0" presId="urn:microsoft.com/office/officeart/2005/8/layout/vList5"/>
    <dgm:cxn modelId="{95069639-66EF-4AC9-9B40-5A3C0A43F0AE}" type="presParOf" srcId="{64CF4819-02C2-4398-A203-139CB2BF2035}" destId="{370D61F9-7090-40C2-8336-7111F7D70147}" srcOrd="1" destOrd="0" presId="urn:microsoft.com/office/officeart/2005/8/layout/vList5"/>
    <dgm:cxn modelId="{630E1ED3-2E1F-42E2-9505-02B65971BF2B}" type="presParOf" srcId="{5A88D0FE-BDF5-4A47-944B-2A8D2878E999}" destId="{45C9283E-E4F8-42B3-925A-6CE9FABE95F9}" srcOrd="3" destOrd="0" presId="urn:microsoft.com/office/officeart/2005/8/layout/vList5"/>
    <dgm:cxn modelId="{8B26167B-1D9B-4160-91E8-741CA5FD278C}" type="presParOf" srcId="{5A88D0FE-BDF5-4A47-944B-2A8D2878E999}" destId="{E057FB70-C035-49D0-A293-41F3742E29B8}" srcOrd="4" destOrd="0" presId="urn:microsoft.com/office/officeart/2005/8/layout/vList5"/>
    <dgm:cxn modelId="{95F6FBB4-9F24-4642-ABBA-F13F60D76570}" type="presParOf" srcId="{E057FB70-C035-49D0-A293-41F3742E29B8}" destId="{57F2F4B1-461A-4368-B542-786D3D8E25E8}" srcOrd="0" destOrd="0" presId="urn:microsoft.com/office/officeart/2005/8/layout/vList5"/>
    <dgm:cxn modelId="{D3CE2169-4D73-4C11-8811-A7D68A87A03C}" type="presParOf" srcId="{E057FB70-C035-49D0-A293-41F3742E29B8}" destId="{FCDEEA0F-A2CD-4AF6-876E-F033936604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90962-E8C2-448B-9F44-EA02700E8BB5}">
      <dsp:nvSpPr>
        <dsp:cNvPr id="0" name=""/>
        <dsp:cNvSpPr/>
      </dsp:nvSpPr>
      <dsp:spPr>
        <a:xfrm>
          <a:off x="5032606" y="1963244"/>
          <a:ext cx="1492178" cy="14921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t>Need For Business Restructuring</a:t>
          </a:r>
        </a:p>
      </dsp:txBody>
      <dsp:txXfrm>
        <a:off x="5251130" y="2181768"/>
        <a:ext cx="1055130" cy="1055130"/>
      </dsp:txXfrm>
    </dsp:sp>
    <dsp:sp modelId="{082A9B2D-ADFB-4D87-85DC-72E0369F28F1}">
      <dsp:nvSpPr>
        <dsp:cNvPr id="0" name=""/>
        <dsp:cNvSpPr/>
      </dsp:nvSpPr>
      <dsp:spPr>
        <a:xfrm rot="16200000">
          <a:off x="5553751" y="1726679"/>
          <a:ext cx="449889" cy="23239"/>
        </a:xfrm>
        <a:custGeom>
          <a:avLst/>
          <a:gdLst/>
          <a:ahLst/>
          <a:cxnLst/>
          <a:rect l="0" t="0" r="0" b="0"/>
          <a:pathLst>
            <a:path>
              <a:moveTo>
                <a:pt x="0" y="11619"/>
              </a:moveTo>
              <a:lnTo>
                <a:pt x="449889" y="11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767448" y="1727052"/>
        <a:ext cx="22494" cy="22494"/>
      </dsp:txXfrm>
    </dsp:sp>
    <dsp:sp modelId="{F9701F02-4C03-451E-AEBF-A1508CA6F1DC}">
      <dsp:nvSpPr>
        <dsp:cNvPr id="0" name=""/>
        <dsp:cNvSpPr/>
      </dsp:nvSpPr>
      <dsp:spPr>
        <a:xfrm>
          <a:off x="5032606" y="21175"/>
          <a:ext cx="1492178" cy="14921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b="1" kern="1200">
              <a:latin typeface="Trebuchet MS"/>
              <a:ea typeface="+mn-ea"/>
              <a:cs typeface="+mn-cs"/>
            </a:rPr>
            <a:t>Economies</a:t>
          </a:r>
          <a:r>
            <a:rPr lang="en-IN" sz="1200" b="1" kern="1200">
              <a:latin typeface="Trebuchet MS"/>
            </a:rPr>
            <a:t> </a:t>
          </a:r>
          <a:r>
            <a:rPr lang="en-IN" sz="1200" b="1" kern="1200">
              <a:latin typeface="Trebuchet MS"/>
              <a:ea typeface="+mn-ea"/>
              <a:cs typeface="+mn-cs"/>
            </a:rPr>
            <a:t>of</a:t>
          </a:r>
          <a:r>
            <a:rPr lang="en-IN" sz="1200" b="1" kern="1200">
              <a:latin typeface="Trebuchet MS"/>
            </a:rPr>
            <a:t> </a:t>
          </a:r>
          <a:r>
            <a:rPr lang="en-IN" sz="1200" b="1" kern="1200">
              <a:latin typeface="Trebuchet MS"/>
              <a:ea typeface="+mn-ea"/>
              <a:cs typeface="+mn-cs"/>
            </a:rPr>
            <a:t>Scale</a:t>
          </a:r>
          <a:r>
            <a:rPr lang="en-IN" sz="1200" b="1" kern="1200">
              <a:latin typeface="Trebuchet MS"/>
            </a:rPr>
            <a:t> </a:t>
          </a:r>
          <a:endParaRPr lang="en-IN" sz="1200" kern="1200" dirty="0"/>
        </a:p>
      </dsp:txBody>
      <dsp:txXfrm>
        <a:off x="5251130" y="239699"/>
        <a:ext cx="1055130" cy="1055130"/>
      </dsp:txXfrm>
    </dsp:sp>
    <dsp:sp modelId="{437C0A48-181A-40D1-99AB-06AF27C484C8}">
      <dsp:nvSpPr>
        <dsp:cNvPr id="0" name=""/>
        <dsp:cNvSpPr/>
      </dsp:nvSpPr>
      <dsp:spPr>
        <a:xfrm rot="19800000">
          <a:off x="6394691" y="2212196"/>
          <a:ext cx="449889" cy="23239"/>
        </a:xfrm>
        <a:custGeom>
          <a:avLst/>
          <a:gdLst/>
          <a:ahLst/>
          <a:cxnLst/>
          <a:rect l="0" t="0" r="0" b="0"/>
          <a:pathLst>
            <a:path>
              <a:moveTo>
                <a:pt x="0" y="11619"/>
              </a:moveTo>
              <a:lnTo>
                <a:pt x="449889" y="11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608388" y="2212569"/>
        <a:ext cx="22494" cy="22494"/>
      </dsp:txXfrm>
    </dsp:sp>
    <dsp:sp modelId="{B98C0339-DD29-46D6-8393-7729BCE9FD79}">
      <dsp:nvSpPr>
        <dsp:cNvPr id="0" name=""/>
        <dsp:cNvSpPr/>
      </dsp:nvSpPr>
      <dsp:spPr>
        <a:xfrm>
          <a:off x="6714486" y="992210"/>
          <a:ext cx="1492178" cy="14921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b="1" kern="1200">
              <a:latin typeface="Trebuchet MS"/>
              <a:ea typeface="+mn-ea"/>
              <a:cs typeface="+mn-cs"/>
            </a:rPr>
            <a:t>I</a:t>
          </a:r>
          <a:r>
            <a:rPr lang="en-IN" sz="1200" b="1" kern="1200" noProof="0">
              <a:latin typeface="Trebuchet MS"/>
              <a:ea typeface="+mn-ea"/>
              <a:cs typeface="+mn-cs"/>
            </a:rPr>
            <a:t>ncrease</a:t>
          </a:r>
          <a:r>
            <a:rPr kumimoji="0" lang="en-IN" sz="1200" b="1" i="0" u="none" strike="noStrike" kern="1200" cap="none" spc="0" normalizeH="0" baseline="0" noProof="0">
              <a:ln/>
              <a:effectLst/>
              <a:uLnTx/>
              <a:uFillTx/>
              <a:latin typeface="Trebuchet MS"/>
              <a:ea typeface="+mn-ea"/>
              <a:cs typeface="+mn-cs"/>
            </a:rPr>
            <a:t> in </a:t>
          </a:r>
          <a:r>
            <a:rPr lang="en-IN" sz="1200" b="1" kern="1200" noProof="0">
              <a:latin typeface="Trebuchet MS"/>
              <a:ea typeface="+mn-ea"/>
              <a:cs typeface="+mn-cs"/>
            </a:rPr>
            <a:t>the Market </a:t>
          </a:r>
          <a:r>
            <a:rPr lang="en-IN" sz="1200" b="1" kern="1200">
              <a:latin typeface="Trebuchet MS"/>
              <a:ea typeface="+mn-ea"/>
              <a:cs typeface="+mn-cs"/>
            </a:rPr>
            <a:t>S</a:t>
          </a:r>
          <a:r>
            <a:rPr lang="en-IN" sz="1200" b="1" kern="1200" noProof="0">
              <a:latin typeface="Trebuchet MS"/>
              <a:ea typeface="+mn-ea"/>
              <a:cs typeface="+mn-cs"/>
            </a:rPr>
            <a:t>hare </a:t>
          </a:r>
          <a:endParaRPr lang="en-IN" sz="1200" b="1" kern="1200" dirty="0">
            <a:latin typeface="Trebuchet MS"/>
            <a:ea typeface="+mn-ea"/>
            <a:cs typeface="+mn-cs"/>
          </a:endParaRPr>
        </a:p>
      </dsp:txBody>
      <dsp:txXfrm>
        <a:off x="6933010" y="1210734"/>
        <a:ext cx="1055130" cy="1055130"/>
      </dsp:txXfrm>
    </dsp:sp>
    <dsp:sp modelId="{84250EAF-3A03-4696-85F2-EE7094E71E5B}">
      <dsp:nvSpPr>
        <dsp:cNvPr id="0" name=""/>
        <dsp:cNvSpPr/>
      </dsp:nvSpPr>
      <dsp:spPr>
        <a:xfrm rot="1800000">
          <a:off x="6394691" y="3183230"/>
          <a:ext cx="449889" cy="23239"/>
        </a:xfrm>
        <a:custGeom>
          <a:avLst/>
          <a:gdLst/>
          <a:ahLst/>
          <a:cxnLst/>
          <a:rect l="0" t="0" r="0" b="0"/>
          <a:pathLst>
            <a:path>
              <a:moveTo>
                <a:pt x="0" y="11619"/>
              </a:moveTo>
              <a:lnTo>
                <a:pt x="449889" y="11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608388" y="3183603"/>
        <a:ext cx="22494" cy="22494"/>
      </dsp:txXfrm>
    </dsp:sp>
    <dsp:sp modelId="{61517DD8-307D-47B5-B29B-661D01EB8095}">
      <dsp:nvSpPr>
        <dsp:cNvPr id="0" name=""/>
        <dsp:cNvSpPr/>
      </dsp:nvSpPr>
      <dsp:spPr>
        <a:xfrm>
          <a:off x="6714486" y="2934278"/>
          <a:ext cx="1492178" cy="14921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Trebuchet MS"/>
              <a:ea typeface="+mn-ea"/>
              <a:cs typeface="+mn-cs"/>
            </a:rPr>
            <a:t>Diversification of Risk </a:t>
          </a:r>
          <a:endParaRPr lang="en-IN" sz="1200" b="1" kern="1200" dirty="0">
            <a:latin typeface="Trebuchet MS"/>
            <a:ea typeface="+mn-ea"/>
            <a:cs typeface="+mn-cs"/>
          </a:endParaRPr>
        </a:p>
      </dsp:txBody>
      <dsp:txXfrm>
        <a:off x="6933010" y="3152802"/>
        <a:ext cx="1055130" cy="1055130"/>
      </dsp:txXfrm>
    </dsp:sp>
    <dsp:sp modelId="{4EB2340D-2499-4133-8368-25BBB2D2B2D5}">
      <dsp:nvSpPr>
        <dsp:cNvPr id="0" name=""/>
        <dsp:cNvSpPr/>
      </dsp:nvSpPr>
      <dsp:spPr>
        <a:xfrm rot="5400000">
          <a:off x="5553751" y="3668747"/>
          <a:ext cx="449889" cy="23239"/>
        </a:xfrm>
        <a:custGeom>
          <a:avLst/>
          <a:gdLst/>
          <a:ahLst/>
          <a:cxnLst/>
          <a:rect l="0" t="0" r="0" b="0"/>
          <a:pathLst>
            <a:path>
              <a:moveTo>
                <a:pt x="0" y="11619"/>
              </a:moveTo>
              <a:lnTo>
                <a:pt x="449889" y="11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767448" y="3669120"/>
        <a:ext cx="22494" cy="22494"/>
      </dsp:txXfrm>
    </dsp:sp>
    <dsp:sp modelId="{D8E43599-4120-44FD-B47E-0FE717BF8B21}">
      <dsp:nvSpPr>
        <dsp:cNvPr id="0" name=""/>
        <dsp:cNvSpPr/>
      </dsp:nvSpPr>
      <dsp:spPr>
        <a:xfrm>
          <a:off x="5032606" y="3905312"/>
          <a:ext cx="1492178" cy="14921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a:latin typeface="Trebuchet MS"/>
              <a:ea typeface="+mn-ea"/>
              <a:cs typeface="+mn-cs"/>
            </a:rPr>
            <a:t>M</a:t>
          </a:r>
          <a:r>
            <a:rPr lang="en-US" sz="1200" b="1" kern="1200">
              <a:latin typeface="Trebuchet MS"/>
              <a:ea typeface="+mn-ea"/>
              <a:cs typeface="+mn-cs"/>
            </a:rPr>
            <a:t>onetization</a:t>
          </a:r>
          <a:r>
            <a:rPr lang="en-US" sz="1200" b="1" kern="1200" noProof="0">
              <a:latin typeface="Trebuchet MS"/>
              <a:ea typeface="+mn-ea"/>
              <a:cs typeface="+mn-cs"/>
            </a:rPr>
            <a:t> focus </a:t>
          </a:r>
          <a:endParaRPr lang="en-IN" sz="1200" b="1" kern="1200" dirty="0">
            <a:latin typeface="Trebuchet MS"/>
            <a:ea typeface="+mn-ea"/>
            <a:cs typeface="+mn-cs"/>
          </a:endParaRPr>
        </a:p>
      </dsp:txBody>
      <dsp:txXfrm>
        <a:off x="5251130" y="4123836"/>
        <a:ext cx="1055130" cy="1055130"/>
      </dsp:txXfrm>
    </dsp:sp>
    <dsp:sp modelId="{AF2DD30E-208C-48C8-80C4-DAD3B12C5117}">
      <dsp:nvSpPr>
        <dsp:cNvPr id="0" name=""/>
        <dsp:cNvSpPr/>
      </dsp:nvSpPr>
      <dsp:spPr>
        <a:xfrm rot="9000000">
          <a:off x="4712811" y="3183230"/>
          <a:ext cx="449889" cy="23239"/>
        </a:xfrm>
        <a:custGeom>
          <a:avLst/>
          <a:gdLst/>
          <a:ahLst/>
          <a:cxnLst/>
          <a:rect l="0" t="0" r="0" b="0"/>
          <a:pathLst>
            <a:path>
              <a:moveTo>
                <a:pt x="0" y="11619"/>
              </a:moveTo>
              <a:lnTo>
                <a:pt x="449889" y="11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4926508" y="3183603"/>
        <a:ext cx="22494" cy="22494"/>
      </dsp:txXfrm>
    </dsp:sp>
    <dsp:sp modelId="{40767F7F-379B-4CB2-A0D1-FF5A8B9F9E78}">
      <dsp:nvSpPr>
        <dsp:cNvPr id="0" name=""/>
        <dsp:cNvSpPr/>
      </dsp:nvSpPr>
      <dsp:spPr>
        <a:xfrm>
          <a:off x="3350726" y="2934278"/>
          <a:ext cx="1492178" cy="14921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b="1" kern="1200">
              <a:latin typeface="Trebuchet MS"/>
            </a:rPr>
            <a:t>Acquisition of strategic assets </a:t>
          </a:r>
          <a:endParaRPr lang="en-IN" sz="1200" kern="1200" dirty="0"/>
        </a:p>
      </dsp:txBody>
      <dsp:txXfrm>
        <a:off x="3569250" y="3152802"/>
        <a:ext cx="1055130" cy="1055130"/>
      </dsp:txXfrm>
    </dsp:sp>
    <dsp:sp modelId="{5B490F05-E231-4F8C-87BE-AF49B2FE66E2}">
      <dsp:nvSpPr>
        <dsp:cNvPr id="0" name=""/>
        <dsp:cNvSpPr/>
      </dsp:nvSpPr>
      <dsp:spPr>
        <a:xfrm rot="12600000">
          <a:off x="4712811" y="2212196"/>
          <a:ext cx="449889" cy="23239"/>
        </a:xfrm>
        <a:custGeom>
          <a:avLst/>
          <a:gdLst/>
          <a:ahLst/>
          <a:cxnLst/>
          <a:rect l="0" t="0" r="0" b="0"/>
          <a:pathLst>
            <a:path>
              <a:moveTo>
                <a:pt x="0" y="11619"/>
              </a:moveTo>
              <a:lnTo>
                <a:pt x="449889" y="11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4926508" y="2212569"/>
        <a:ext cx="22494" cy="22494"/>
      </dsp:txXfrm>
    </dsp:sp>
    <dsp:sp modelId="{DFFF9DBE-C864-42E9-A218-CF3A5BE83CF2}">
      <dsp:nvSpPr>
        <dsp:cNvPr id="0" name=""/>
        <dsp:cNvSpPr/>
      </dsp:nvSpPr>
      <dsp:spPr>
        <a:xfrm>
          <a:off x="3350726" y="992210"/>
          <a:ext cx="1492178" cy="14921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b="1" kern="1200" dirty="0">
              <a:latin typeface="Trebuchet MS"/>
            </a:rPr>
            <a:t>G</a:t>
          </a:r>
          <a:r>
            <a:rPr kumimoji="0" lang="en-IN" sz="1200" b="1" i="0" u="none" strike="noStrike" kern="1200" cap="none" spc="0" normalizeH="0" baseline="0" noProof="0" dirty="0" err="1">
              <a:ln/>
              <a:effectLst/>
              <a:uLnTx/>
              <a:uFillTx/>
              <a:latin typeface="Trebuchet MS"/>
              <a:ea typeface="+mn-ea"/>
              <a:cs typeface="+mn-cs"/>
            </a:rPr>
            <a:t>eographical</a:t>
          </a:r>
          <a:r>
            <a:rPr kumimoji="0" lang="en-IN" sz="1200" b="1" i="0" u="none" strike="noStrike" kern="1200" cap="none" spc="0" normalizeH="0" baseline="0" noProof="0" dirty="0">
              <a:ln/>
              <a:effectLst/>
              <a:uLnTx/>
              <a:uFillTx/>
              <a:latin typeface="Trebuchet MS"/>
              <a:ea typeface="+mn-ea"/>
              <a:cs typeface="+mn-cs"/>
            </a:rPr>
            <a:t> diversification </a:t>
          </a:r>
          <a:endParaRPr lang="en-IN" sz="1200" kern="1200" dirty="0"/>
        </a:p>
      </dsp:txBody>
      <dsp:txXfrm>
        <a:off x="3569250" y="1210734"/>
        <a:ext cx="1055130" cy="1055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3A332-CDE6-4EE0-9F8D-2B657B7D7390}">
      <dsp:nvSpPr>
        <dsp:cNvPr id="0" name=""/>
        <dsp:cNvSpPr/>
      </dsp:nvSpPr>
      <dsp:spPr>
        <a:xfrm>
          <a:off x="8328185" y="2406031"/>
          <a:ext cx="298157" cy="2325629"/>
        </a:xfrm>
        <a:custGeom>
          <a:avLst/>
          <a:gdLst/>
          <a:ahLst/>
          <a:cxnLst/>
          <a:rect l="0" t="0" r="0" b="0"/>
          <a:pathLst>
            <a:path>
              <a:moveTo>
                <a:pt x="0" y="0"/>
              </a:moveTo>
              <a:lnTo>
                <a:pt x="0" y="2325629"/>
              </a:lnTo>
              <a:lnTo>
                <a:pt x="298157" y="232562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719022C-D456-4CE4-8F74-1480892FACB5}">
      <dsp:nvSpPr>
        <dsp:cNvPr id="0" name=""/>
        <dsp:cNvSpPr/>
      </dsp:nvSpPr>
      <dsp:spPr>
        <a:xfrm>
          <a:off x="8328185" y="2406031"/>
          <a:ext cx="298157" cy="914350"/>
        </a:xfrm>
        <a:custGeom>
          <a:avLst/>
          <a:gdLst/>
          <a:ahLst/>
          <a:cxnLst/>
          <a:rect l="0" t="0" r="0" b="0"/>
          <a:pathLst>
            <a:path>
              <a:moveTo>
                <a:pt x="0" y="0"/>
              </a:moveTo>
              <a:lnTo>
                <a:pt x="0" y="914350"/>
              </a:lnTo>
              <a:lnTo>
                <a:pt x="298157" y="91435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74E8EF1-FA01-47A7-AB82-57F61FAE137B}">
      <dsp:nvSpPr>
        <dsp:cNvPr id="0" name=""/>
        <dsp:cNvSpPr/>
      </dsp:nvSpPr>
      <dsp:spPr>
        <a:xfrm>
          <a:off x="5515564" y="994752"/>
          <a:ext cx="3607707" cy="417420"/>
        </a:xfrm>
        <a:custGeom>
          <a:avLst/>
          <a:gdLst/>
          <a:ahLst/>
          <a:cxnLst/>
          <a:rect l="0" t="0" r="0" b="0"/>
          <a:pathLst>
            <a:path>
              <a:moveTo>
                <a:pt x="0" y="0"/>
              </a:moveTo>
              <a:lnTo>
                <a:pt x="0" y="208710"/>
              </a:lnTo>
              <a:lnTo>
                <a:pt x="3607707" y="208710"/>
              </a:lnTo>
              <a:lnTo>
                <a:pt x="3607707" y="4174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D1C95B-D7D1-4B36-BEC1-A7A8E1495083}">
      <dsp:nvSpPr>
        <dsp:cNvPr id="0" name=""/>
        <dsp:cNvSpPr/>
      </dsp:nvSpPr>
      <dsp:spPr>
        <a:xfrm>
          <a:off x="5515564" y="994752"/>
          <a:ext cx="1202569" cy="417420"/>
        </a:xfrm>
        <a:custGeom>
          <a:avLst/>
          <a:gdLst/>
          <a:ahLst/>
          <a:cxnLst/>
          <a:rect l="0" t="0" r="0" b="0"/>
          <a:pathLst>
            <a:path>
              <a:moveTo>
                <a:pt x="0" y="0"/>
              </a:moveTo>
              <a:lnTo>
                <a:pt x="0" y="208710"/>
              </a:lnTo>
              <a:lnTo>
                <a:pt x="1202569" y="208710"/>
              </a:lnTo>
              <a:lnTo>
                <a:pt x="1202569" y="4174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2F1520-004B-4161-86C6-34057EC8868A}">
      <dsp:nvSpPr>
        <dsp:cNvPr id="0" name=""/>
        <dsp:cNvSpPr/>
      </dsp:nvSpPr>
      <dsp:spPr>
        <a:xfrm>
          <a:off x="4312995" y="994752"/>
          <a:ext cx="1202569" cy="417420"/>
        </a:xfrm>
        <a:custGeom>
          <a:avLst/>
          <a:gdLst/>
          <a:ahLst/>
          <a:cxnLst/>
          <a:rect l="0" t="0" r="0" b="0"/>
          <a:pathLst>
            <a:path>
              <a:moveTo>
                <a:pt x="1202569" y="0"/>
              </a:moveTo>
              <a:lnTo>
                <a:pt x="1202569" y="208710"/>
              </a:lnTo>
              <a:lnTo>
                <a:pt x="0" y="208710"/>
              </a:lnTo>
              <a:lnTo>
                <a:pt x="0" y="4174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8EDFD4-A0B6-40B3-8C19-A197931D509B}">
      <dsp:nvSpPr>
        <dsp:cNvPr id="0" name=""/>
        <dsp:cNvSpPr/>
      </dsp:nvSpPr>
      <dsp:spPr>
        <a:xfrm>
          <a:off x="1907857" y="994752"/>
          <a:ext cx="3607707" cy="417420"/>
        </a:xfrm>
        <a:custGeom>
          <a:avLst/>
          <a:gdLst/>
          <a:ahLst/>
          <a:cxnLst/>
          <a:rect l="0" t="0" r="0" b="0"/>
          <a:pathLst>
            <a:path>
              <a:moveTo>
                <a:pt x="3607707" y="0"/>
              </a:moveTo>
              <a:lnTo>
                <a:pt x="3607707" y="208710"/>
              </a:lnTo>
              <a:lnTo>
                <a:pt x="0" y="208710"/>
              </a:lnTo>
              <a:lnTo>
                <a:pt x="0" y="4174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15B39F-76C9-4837-8FA5-15ADBD4763D5}">
      <dsp:nvSpPr>
        <dsp:cNvPr id="0" name=""/>
        <dsp:cNvSpPr/>
      </dsp:nvSpPr>
      <dsp:spPr>
        <a:xfrm>
          <a:off x="4521705" y="893"/>
          <a:ext cx="1987717" cy="9938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Business Restructuring</a:t>
          </a:r>
        </a:p>
      </dsp:txBody>
      <dsp:txXfrm>
        <a:off x="4521705" y="893"/>
        <a:ext cx="1987717" cy="993858"/>
      </dsp:txXfrm>
    </dsp:sp>
    <dsp:sp modelId="{7BDF3A47-C3E6-42C0-A688-7DA2CAF6F180}">
      <dsp:nvSpPr>
        <dsp:cNvPr id="0" name=""/>
        <dsp:cNvSpPr/>
      </dsp:nvSpPr>
      <dsp:spPr>
        <a:xfrm>
          <a:off x="913998" y="1412172"/>
          <a:ext cx="1987717" cy="9938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0" i="0" u="none" kern="1200" dirty="0"/>
            <a:t>Mergers &amp; amalgamations</a:t>
          </a:r>
          <a:endParaRPr lang="en-IN" sz="2000" kern="1200" dirty="0"/>
        </a:p>
      </dsp:txBody>
      <dsp:txXfrm>
        <a:off x="913998" y="1412172"/>
        <a:ext cx="1987717" cy="993858"/>
      </dsp:txXfrm>
    </dsp:sp>
    <dsp:sp modelId="{52869D11-CFD0-4C47-9FE1-C6E5CAC6A3EE}">
      <dsp:nvSpPr>
        <dsp:cNvPr id="0" name=""/>
        <dsp:cNvSpPr/>
      </dsp:nvSpPr>
      <dsp:spPr>
        <a:xfrm>
          <a:off x="3319136" y="1412172"/>
          <a:ext cx="1987717" cy="9938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u="none" kern="1200" dirty="0"/>
            <a:t>Demerger/hive-off</a:t>
          </a:r>
          <a:endParaRPr lang="en-US" sz="2000" kern="1200" dirty="0"/>
        </a:p>
      </dsp:txBody>
      <dsp:txXfrm>
        <a:off x="3319136" y="1412172"/>
        <a:ext cx="1987717" cy="993858"/>
      </dsp:txXfrm>
    </dsp:sp>
    <dsp:sp modelId="{8A8F99F6-8B2C-416A-ADDF-7C0FAF7901F6}">
      <dsp:nvSpPr>
        <dsp:cNvPr id="0" name=""/>
        <dsp:cNvSpPr/>
      </dsp:nvSpPr>
      <dsp:spPr>
        <a:xfrm>
          <a:off x="5724275" y="1412172"/>
          <a:ext cx="1987717" cy="9938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0" i="0" u="none" kern="1200" dirty="0"/>
            <a:t>Share acquisition</a:t>
          </a:r>
          <a:endParaRPr lang="en-IN" sz="2000" kern="1200" dirty="0"/>
        </a:p>
      </dsp:txBody>
      <dsp:txXfrm>
        <a:off x="5724275" y="1412172"/>
        <a:ext cx="1987717" cy="993858"/>
      </dsp:txXfrm>
    </dsp:sp>
    <dsp:sp modelId="{CE7A6D9F-6DC9-43C0-9671-7B0311DF2ECB}">
      <dsp:nvSpPr>
        <dsp:cNvPr id="0" name=""/>
        <dsp:cNvSpPr/>
      </dsp:nvSpPr>
      <dsp:spPr>
        <a:xfrm>
          <a:off x="8129413" y="1412172"/>
          <a:ext cx="1987717" cy="9938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0" i="0" u="none" kern="1200" dirty="0"/>
            <a:t>Transfer of business:</a:t>
          </a:r>
          <a:endParaRPr lang="en-IN" sz="2000" kern="1200" dirty="0"/>
        </a:p>
      </dsp:txBody>
      <dsp:txXfrm>
        <a:off x="8129413" y="1412172"/>
        <a:ext cx="1987717" cy="993858"/>
      </dsp:txXfrm>
    </dsp:sp>
    <dsp:sp modelId="{89B45479-FA00-46C8-B5ED-26EB837E599A}">
      <dsp:nvSpPr>
        <dsp:cNvPr id="0" name=""/>
        <dsp:cNvSpPr/>
      </dsp:nvSpPr>
      <dsp:spPr>
        <a:xfrm>
          <a:off x="8626342" y="2823452"/>
          <a:ext cx="1987717" cy="9938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0" i="0" u="none" kern="1200" dirty="0"/>
            <a:t>Slump sale</a:t>
          </a:r>
          <a:endParaRPr lang="en-IN" sz="2000" kern="1200" dirty="0"/>
        </a:p>
      </dsp:txBody>
      <dsp:txXfrm>
        <a:off x="8626342" y="2823452"/>
        <a:ext cx="1987717" cy="993858"/>
      </dsp:txXfrm>
    </dsp:sp>
    <dsp:sp modelId="{41D4A054-D64F-4816-9EE5-43B00871E4C8}">
      <dsp:nvSpPr>
        <dsp:cNvPr id="0" name=""/>
        <dsp:cNvSpPr/>
      </dsp:nvSpPr>
      <dsp:spPr>
        <a:xfrm>
          <a:off x="8626342" y="4234731"/>
          <a:ext cx="1987717" cy="9938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0" i="0" u="none" kern="1200" dirty="0"/>
            <a:t>Itemised sale</a:t>
          </a:r>
          <a:endParaRPr lang="en-IN" sz="2000" kern="1200" dirty="0"/>
        </a:p>
      </dsp:txBody>
      <dsp:txXfrm>
        <a:off x="8626342" y="4234731"/>
        <a:ext cx="1987717" cy="993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A8546-D2EE-40AE-92B8-2FAFCC84A626}">
      <dsp:nvSpPr>
        <dsp:cNvPr id="0" name=""/>
        <dsp:cNvSpPr/>
      </dsp:nvSpPr>
      <dsp:spPr>
        <a:xfrm rot="5400000">
          <a:off x="7278698" y="-3040294"/>
          <a:ext cx="983084" cy="73131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No, provided transferee is in position to continue same business even  such assets</a:t>
          </a:r>
          <a:endParaRPr lang="en-IN" sz="1600" kern="1200" dirty="0"/>
        </a:p>
      </dsp:txBody>
      <dsp:txXfrm rot="-5400000">
        <a:off x="4113656" y="172738"/>
        <a:ext cx="7265178" cy="887104"/>
      </dsp:txXfrm>
    </dsp:sp>
    <dsp:sp modelId="{BE17DE48-5B5C-4E0C-B072-606451613B04}">
      <dsp:nvSpPr>
        <dsp:cNvPr id="0" name=""/>
        <dsp:cNvSpPr/>
      </dsp:nvSpPr>
      <dsp:spPr>
        <a:xfrm>
          <a:off x="0" y="1861"/>
          <a:ext cx="4113657" cy="122885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Transfer of all assets and liabilities is necessary? </a:t>
          </a:r>
          <a:endParaRPr lang="en-IN" sz="1600" kern="1200" dirty="0"/>
        </a:p>
      </dsp:txBody>
      <dsp:txXfrm>
        <a:off x="59988" y="61849"/>
        <a:ext cx="3993681" cy="1108879"/>
      </dsp:txXfrm>
    </dsp:sp>
    <dsp:sp modelId="{370D61F9-7090-40C2-8336-7111F7D70147}">
      <dsp:nvSpPr>
        <dsp:cNvPr id="0" name=""/>
        <dsp:cNvSpPr/>
      </dsp:nvSpPr>
      <dsp:spPr>
        <a:xfrm rot="5400000">
          <a:off x="7278698" y="-1749996"/>
          <a:ext cx="983084" cy="73131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Yes, business is said to be transferred on slump sale basis even if only a part of undertaking i.e., a unit or division is transferred</a:t>
          </a:r>
          <a:endParaRPr lang="en-IN" sz="1600" kern="1200" dirty="0"/>
        </a:p>
      </dsp:txBody>
      <dsp:txXfrm rot="-5400000">
        <a:off x="4113656" y="1463036"/>
        <a:ext cx="7265178" cy="887104"/>
      </dsp:txXfrm>
    </dsp:sp>
    <dsp:sp modelId="{3461E955-0A56-4DF2-AC6A-6991E7D98781}">
      <dsp:nvSpPr>
        <dsp:cNvPr id="0" name=""/>
        <dsp:cNvSpPr/>
      </dsp:nvSpPr>
      <dsp:spPr>
        <a:xfrm>
          <a:off x="0" y="1292159"/>
          <a:ext cx="4113657" cy="122885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t>When only a division, unit or branch is transferred</a:t>
          </a:r>
          <a:endParaRPr lang="en-IN" sz="1600" kern="1200" dirty="0"/>
        </a:p>
      </dsp:txBody>
      <dsp:txXfrm>
        <a:off x="59988" y="1352147"/>
        <a:ext cx="3993681" cy="1108879"/>
      </dsp:txXfrm>
    </dsp:sp>
    <dsp:sp modelId="{FCDEEA0F-A2CD-4AF6-876E-F03393660452}">
      <dsp:nvSpPr>
        <dsp:cNvPr id="0" name=""/>
        <dsp:cNvSpPr/>
      </dsp:nvSpPr>
      <dsp:spPr>
        <a:xfrm rot="5400000">
          <a:off x="7278698" y="-459698"/>
          <a:ext cx="983084" cy="73131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Ascribing value to various assets for justifying valuation of business or for accounting purpose would not jeopardize exemption</a:t>
          </a:r>
          <a:endParaRPr lang="en-IN" sz="1600" kern="1200" dirty="0"/>
        </a:p>
      </dsp:txBody>
      <dsp:txXfrm rot="-5400000">
        <a:off x="4113656" y="2753334"/>
        <a:ext cx="7265178" cy="887104"/>
      </dsp:txXfrm>
    </dsp:sp>
    <dsp:sp modelId="{57F2F4B1-461A-4368-B542-786D3D8E25E8}">
      <dsp:nvSpPr>
        <dsp:cNvPr id="0" name=""/>
        <dsp:cNvSpPr/>
      </dsp:nvSpPr>
      <dsp:spPr>
        <a:xfrm>
          <a:off x="0" y="2582457"/>
          <a:ext cx="4113657" cy="122885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6800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rebuchet MS"/>
              <a:ea typeface="+mn-ea"/>
              <a:cs typeface="+mn-cs"/>
            </a:rPr>
            <a:t>Can allocation of consideration to various assets </a:t>
          </a:r>
          <a:r>
            <a:rPr lang="en-IN" sz="1600" b="1" kern="1200" dirty="0">
              <a:latin typeface="Trebuchet MS"/>
              <a:ea typeface="+mn-ea"/>
              <a:cs typeface="+mn-cs"/>
            </a:rPr>
            <a:t>jeopardise exemption</a:t>
          </a:r>
          <a:r>
            <a:rPr lang="en-IN" sz="1600" kern="1200" dirty="0"/>
            <a:t>?</a:t>
          </a:r>
        </a:p>
        <a:p>
          <a:pPr marL="0" lvl="0" indent="0" algn="ctr" defTabSz="711200">
            <a:lnSpc>
              <a:spcPct val="90000"/>
            </a:lnSpc>
            <a:spcBef>
              <a:spcPct val="0"/>
            </a:spcBef>
            <a:spcAft>
              <a:spcPct val="35000"/>
            </a:spcAft>
            <a:buNone/>
          </a:pPr>
          <a:endParaRPr lang="en-IN" sz="1600" kern="1200" dirty="0"/>
        </a:p>
      </dsp:txBody>
      <dsp:txXfrm>
        <a:off x="59988" y="2642445"/>
        <a:ext cx="3993681" cy="110887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Image 02">
    <p:spTree>
      <p:nvGrpSpPr>
        <p:cNvPr id="1" name=""/>
        <p:cNvGrpSpPr/>
        <p:nvPr/>
      </p:nvGrpSpPr>
      <p:grpSpPr>
        <a:xfrm>
          <a:off x="0" y="0"/>
          <a:ext cx="0" cy="0"/>
          <a:chOff x="0" y="0"/>
          <a:chExt cx="0" cy="0"/>
        </a:xfrm>
      </p:grpSpPr>
      <p:sp>
        <p:nvSpPr>
          <p:cNvPr id="19" name="Rectangle 18"/>
          <p:cNvSpPr/>
          <p:nvPr userDrawn="1"/>
        </p:nvSpPr>
        <p:spPr bwMode="gray">
          <a:xfrm>
            <a:off x="3" y="0"/>
            <a:ext cx="12191997"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l="-16663" r="-166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0136" tIns="40068" rIns="80136" bIns="40068" rtlCol="0" anchor="ctr"/>
          <a:lstStyle/>
          <a:p>
            <a:pPr algn="ctr" defTabSz="914112"/>
            <a:endParaRPr lang="en-GB" sz="1800" dirty="0">
              <a:solidFill>
                <a:srgbClr val="FFFFFF"/>
              </a:solidFill>
            </a:endParaRPr>
          </a:p>
        </p:txBody>
      </p:sp>
      <p:sp>
        <p:nvSpPr>
          <p:cNvPr id="26" name="Rectangle 25"/>
          <p:cNvSpPr/>
          <p:nvPr userDrawn="1"/>
        </p:nvSpPr>
        <p:spPr>
          <a:xfrm>
            <a:off x="0" y="3631723"/>
            <a:ext cx="11711997" cy="114702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sz="1800">
              <a:solidFill>
                <a:srgbClr val="FFFFFF"/>
              </a:solidFill>
            </a:endParaRPr>
          </a:p>
        </p:txBody>
      </p:sp>
      <p:sp>
        <p:nvSpPr>
          <p:cNvPr id="3" name="Subtitle 2"/>
          <p:cNvSpPr>
            <a:spLocks noGrp="1"/>
          </p:cNvSpPr>
          <p:nvPr>
            <p:ph type="subTitle" idx="1" hasCustomPrompt="1"/>
          </p:nvPr>
        </p:nvSpPr>
        <p:spPr bwMode="gray">
          <a:xfrm>
            <a:off x="431799" y="4291896"/>
            <a:ext cx="11280199" cy="276999"/>
          </a:xfrm>
          <a:prstGeom prst="rect">
            <a:avLst/>
          </a:prstGeom>
        </p:spPr>
        <p:txBody>
          <a:bodyPr wrap="square" lIns="0" tIns="0" rIns="0" bIns="0" anchor="t">
            <a:spAutoFit/>
          </a:bodyPr>
          <a:lstStyle>
            <a:lvl1pPr marL="0" indent="0" algn="l">
              <a:buNone/>
              <a:defRPr sz="1800" b="0">
                <a:solidFill>
                  <a:schemeClr val="tx2"/>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3897941"/>
            <a:ext cx="11280199" cy="320088"/>
          </a:xfrm>
          <a:prstGeom prst="rect">
            <a:avLst/>
          </a:prstGeom>
        </p:spPr>
        <p:txBody>
          <a:bodyPr wrap="square" lIns="0" tIns="0" rIns="0" bIns="0" anchor="t">
            <a:spAutoFit/>
          </a:bodyPr>
          <a:lstStyle>
            <a:lvl1pPr algn="l">
              <a:defRPr sz="2600" baseline="0">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tx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86922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userDrawn="1">
            <p:ph type="dt" sz="half" idx="10"/>
          </p:nvPr>
        </p:nvSpPr>
        <p:spPr/>
        <p:txBody>
          <a:bodyPr/>
          <a:lstStyle>
            <a:lvl1pPr>
              <a:defRPr/>
            </a:lvl1pPr>
          </a:lstStyle>
          <a:p>
            <a:pPr defTabSz="914112">
              <a:defRPr/>
            </a:pPr>
            <a:endParaRPr lang="en-US" dirty="0">
              <a:solidFill>
                <a:srgbClr val="404040"/>
              </a:solidFill>
            </a:endParaRPr>
          </a:p>
        </p:txBody>
      </p:sp>
      <p:sp>
        <p:nvSpPr>
          <p:cNvPr id="4" name="Footer Placeholder 4"/>
          <p:cNvSpPr>
            <a:spLocks noGrp="1"/>
          </p:cNvSpPr>
          <p:nvPr userDrawn="1">
            <p:ph type="ftr" sz="quarter" idx="11"/>
          </p:nvPr>
        </p:nvSpPr>
        <p:spPr/>
        <p:txBody>
          <a:bodyPr/>
          <a:lstStyle>
            <a:lvl1pPr>
              <a:defRPr/>
            </a:lvl1pPr>
          </a:lstStyle>
          <a:p>
            <a:pPr defTabSz="914112">
              <a:defRPr/>
            </a:pPr>
            <a:endParaRPr lang="en-US">
              <a:solidFill>
                <a:srgbClr val="404040"/>
              </a:solidFill>
            </a:endParaRPr>
          </a:p>
        </p:txBody>
      </p:sp>
      <p:sp>
        <p:nvSpPr>
          <p:cNvPr id="5" name="Slide Number Placeholder 5"/>
          <p:cNvSpPr>
            <a:spLocks noGrp="1"/>
          </p:cNvSpPr>
          <p:nvPr userDrawn="1">
            <p:ph type="sldNum" sz="quarter" idx="12"/>
          </p:nvPr>
        </p:nvSpPr>
        <p:spPr/>
        <p:txBody>
          <a:bodyPr/>
          <a:lstStyle>
            <a:lvl1pPr>
              <a:defRPr/>
            </a:lvl1pPr>
          </a:lstStyle>
          <a:p>
            <a:pPr defTabSz="914112">
              <a:defRPr/>
            </a:pPr>
            <a:fld id="{F118107E-CBBA-4BDB-AA4E-1A1B5D97CD5E}" type="slidenum">
              <a:rPr lang="en-US" smtClean="0">
                <a:solidFill>
                  <a:srgbClr val="404040"/>
                </a:solidFill>
              </a:rPr>
              <a:pPr defTabSz="914112">
                <a:defRPr/>
              </a:pPr>
              <a:t>‹#›</a:t>
            </a:fld>
            <a:endParaRPr lang="en-US" dirty="0">
              <a:solidFill>
                <a:srgbClr val="404040"/>
              </a:solidFill>
            </a:endParaRPr>
          </a:p>
        </p:txBody>
      </p:sp>
    </p:spTree>
    <p:extLst>
      <p:ext uri="{BB962C8B-B14F-4D97-AF65-F5344CB8AC3E}">
        <p14:creationId xmlns:p14="http://schemas.microsoft.com/office/powerpoint/2010/main" val="30857748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183" name="Rectangle 15"/>
          <p:cNvSpPr>
            <a:spLocks noChangeArrowheads="1"/>
          </p:cNvSpPr>
          <p:nvPr userDrawn="1"/>
        </p:nvSpPr>
        <p:spPr bwMode="gray">
          <a:xfrm>
            <a:off x="1" y="287338"/>
            <a:ext cx="11804651" cy="5326062"/>
          </a:xfrm>
          <a:prstGeom prst="rect">
            <a:avLst/>
          </a:prstGeom>
          <a:solidFill>
            <a:srgbClr val="2EAFA4"/>
          </a:solidFill>
          <a:ln w="9525">
            <a:noFill/>
            <a:miter lim="800000"/>
            <a:headEnd/>
            <a:tailEnd/>
          </a:ln>
          <a:effectLst/>
        </p:spPr>
        <p:txBody>
          <a:bodyPr wrap="none" anchor="ctr"/>
          <a:lstStyle/>
          <a:p>
            <a:endParaRPr lang="en-GB" sz="1800" dirty="0">
              <a:solidFill>
                <a:srgbClr val="000000"/>
              </a:solidFill>
            </a:endParaRPr>
          </a:p>
        </p:txBody>
      </p:sp>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chemeClr val="bg1"/>
                </a:solidFill>
              </a:defRPr>
            </a:lvl1pPr>
          </a:lstStyle>
          <a:p>
            <a:r>
              <a:rPr lang="en-US"/>
              <a:t>Click to edit Master subtitle style</a:t>
            </a:r>
            <a:endParaRPr lang="en-GB"/>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userDrawn="1"/>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userDrawn="1"/>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147048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Image">
    <p:spTree>
      <p:nvGrpSpPr>
        <p:cNvPr id="1" name=""/>
        <p:cNvGrpSpPr/>
        <p:nvPr/>
      </p:nvGrpSpPr>
      <p:grpSpPr>
        <a:xfrm>
          <a:off x="0" y="0"/>
          <a:ext cx="0" cy="0"/>
          <a:chOff x="0" y="0"/>
          <a:chExt cx="0" cy="0"/>
        </a:xfrm>
      </p:grpSpPr>
      <p:pic>
        <p:nvPicPr>
          <p:cNvPr id="1026" name="Picture 2" descr="G:\stockvault-red-cubes115175.jpg"/>
          <p:cNvPicPr>
            <a:picLocks noChangeAspect="1" noChangeArrowheads="1"/>
          </p:cNvPicPr>
          <p:nvPr userDrawn="1"/>
        </p:nvPicPr>
        <p:blipFill>
          <a:blip r:embed="rId2" cstate="print"/>
          <a:srcRect/>
          <a:stretch>
            <a:fillRect/>
          </a:stretch>
        </p:blipFill>
        <p:spPr bwMode="auto">
          <a:xfrm>
            <a:off x="0" y="287340"/>
            <a:ext cx="11802533" cy="5326063"/>
          </a:xfrm>
          <a:prstGeom prst="rect">
            <a:avLst/>
          </a:prstGeom>
          <a:noFill/>
        </p:spPr>
      </p:pic>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rgbClr val="ED1A3B"/>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rgbClr val="ED1A3B"/>
                </a:solidFill>
              </a:defRPr>
            </a:lvl1pPr>
          </a:lstStyle>
          <a:p>
            <a:r>
              <a:rPr lang="en-US"/>
              <a:t>Click to edit Master subtitle style</a:t>
            </a:r>
            <a:endParaRPr lang="en-GB" dirty="0"/>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208098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teal">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1" y="287338"/>
            <a:ext cx="11804651" cy="5326062"/>
          </a:xfrm>
          <a:prstGeom prst="rect">
            <a:avLst/>
          </a:prstGeom>
          <a:solidFill>
            <a:srgbClr val="2EAFA4"/>
          </a:solidFill>
          <a:ln w="9525">
            <a:noFill/>
            <a:miter lim="800000"/>
            <a:headEnd/>
            <a:tailEnd/>
          </a:ln>
          <a:effectLst/>
        </p:spPr>
        <p:txBody>
          <a:bodyPr wrap="none" anchor="ctr"/>
          <a:lstStyle/>
          <a:p>
            <a:endParaRPr lang="en-GB" sz="1800" dirty="0">
              <a:solidFill>
                <a:srgbClr val="000000"/>
              </a:solidFill>
            </a:endParaRPr>
          </a:p>
        </p:txBody>
      </p:sp>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chemeClr val="bg1"/>
                </a:solidFill>
              </a:defRPr>
            </a:lvl1pPr>
          </a:lstStyle>
          <a:p>
            <a:r>
              <a:rPr lang="en-US"/>
              <a:t>Click to edit Master subtitle style</a:t>
            </a:r>
            <a:endParaRPr lang="en-GB" dirty="0"/>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userDrawn="1"/>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userDrawn="1"/>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2863066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light blue">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1" y="287338"/>
            <a:ext cx="11804651" cy="5326062"/>
          </a:xfrm>
          <a:prstGeom prst="rect">
            <a:avLst/>
          </a:prstGeom>
          <a:solidFill>
            <a:srgbClr val="62CAE3"/>
          </a:solidFill>
          <a:ln w="9525">
            <a:noFill/>
            <a:miter lim="800000"/>
            <a:headEnd/>
            <a:tailEnd/>
          </a:ln>
          <a:effectLst/>
        </p:spPr>
        <p:txBody>
          <a:bodyPr wrap="none" anchor="ctr"/>
          <a:lstStyle/>
          <a:p>
            <a:endParaRPr lang="en-GB" sz="1800" dirty="0">
              <a:solidFill>
                <a:srgbClr val="000000"/>
              </a:solidFill>
            </a:endParaRPr>
          </a:p>
        </p:txBody>
      </p:sp>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chemeClr val="bg1"/>
                </a:solidFill>
              </a:defRPr>
            </a:lvl1pPr>
          </a:lstStyle>
          <a:p>
            <a:r>
              <a:rPr lang="en-US"/>
              <a:t>Click to edit Master subtitle style</a:t>
            </a:r>
            <a:endParaRPr lang="en-GB" dirty="0"/>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106377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burgundy">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1" y="287338"/>
            <a:ext cx="11804651" cy="5326062"/>
          </a:xfrm>
          <a:prstGeom prst="rect">
            <a:avLst/>
          </a:prstGeom>
          <a:solidFill>
            <a:srgbClr val="98002E"/>
          </a:solidFill>
          <a:ln w="9525">
            <a:noFill/>
            <a:miter lim="800000"/>
            <a:headEnd/>
            <a:tailEnd/>
          </a:ln>
          <a:effectLst/>
        </p:spPr>
        <p:txBody>
          <a:bodyPr wrap="none" anchor="ctr"/>
          <a:lstStyle/>
          <a:p>
            <a:endParaRPr lang="en-GB" sz="1800" dirty="0">
              <a:solidFill>
                <a:srgbClr val="000000"/>
              </a:solidFill>
            </a:endParaRPr>
          </a:p>
        </p:txBody>
      </p:sp>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chemeClr val="bg1"/>
                </a:solidFill>
              </a:defRPr>
            </a:lvl1pPr>
          </a:lstStyle>
          <a:p>
            <a:r>
              <a:rPr lang="en-US"/>
              <a:t>Click to edit Master subtitle style</a:t>
            </a:r>
            <a:endParaRPr lang="en-GB" dirty="0"/>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4048206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copp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 y="286048"/>
            <a:ext cx="12191999" cy="5328000"/>
          </a:xfrm>
          <a:prstGeom prst="rect">
            <a:avLst/>
          </a:prstGeom>
        </p:spPr>
      </p:pic>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chemeClr val="bg1"/>
                </a:solidFill>
              </a:defRPr>
            </a:lvl1pPr>
          </a:lstStyle>
          <a:p>
            <a:r>
              <a:rPr lang="en-US"/>
              <a:t>Click to edit Master subtitle style</a:t>
            </a:r>
            <a:endParaRPr lang="en-GB" dirty="0"/>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1652371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vider-fuschia">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1" y="287338"/>
            <a:ext cx="11804651" cy="5326062"/>
          </a:xfrm>
          <a:prstGeom prst="rect">
            <a:avLst/>
          </a:prstGeom>
          <a:solidFill>
            <a:srgbClr val="D1108C"/>
          </a:solidFill>
          <a:ln w="9525">
            <a:noFill/>
            <a:miter lim="800000"/>
            <a:headEnd/>
            <a:tailEnd/>
          </a:ln>
          <a:effectLst/>
        </p:spPr>
        <p:txBody>
          <a:bodyPr wrap="none" anchor="ctr"/>
          <a:lstStyle/>
          <a:p>
            <a:endParaRPr lang="en-GB" sz="1800" dirty="0">
              <a:solidFill>
                <a:srgbClr val="000000"/>
              </a:solidFill>
            </a:endParaRPr>
          </a:p>
        </p:txBody>
      </p:sp>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chemeClr val="bg1"/>
                </a:solidFill>
              </a:defRPr>
            </a:lvl1pPr>
          </a:lstStyle>
          <a:p>
            <a:r>
              <a:rPr lang="en-US"/>
              <a:t>Click to edit Master subtitle style</a:t>
            </a:r>
            <a:endParaRPr lang="en-GB" dirty="0"/>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414709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383121" y="1820865"/>
            <a:ext cx="11425767" cy="3813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6" name="Rectangle 6">
            <a:extLst>
              <a:ext uri="{FF2B5EF4-FFF2-40B4-BE49-F238E27FC236}">
                <a16:creationId xmlns:a16="http://schemas.microsoft.com/office/drawing/2014/main" id="{3E2F9867-5B70-436C-848D-DE5B76E05251}"/>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183056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a:p>
        </p:txBody>
      </p:sp>
      <p:sp>
        <p:nvSpPr>
          <p:cNvPr id="5" name="Date Placeholder 4"/>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9" name="Text Placeholder 8"/>
          <p:cNvSpPr>
            <a:spLocks noGrp="1"/>
          </p:cNvSpPr>
          <p:nvPr>
            <p:ph type="body" sz="quarter" idx="13"/>
          </p:nvPr>
        </p:nvSpPr>
        <p:spPr>
          <a:xfrm>
            <a:off x="383117"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6195484"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AE1EAEC9-B564-4B3A-8099-85065596CC5A}"/>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121682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Image 01">
    <p:spTree>
      <p:nvGrpSpPr>
        <p:cNvPr id="1" name=""/>
        <p:cNvGrpSpPr/>
        <p:nvPr/>
      </p:nvGrpSpPr>
      <p:grpSpPr>
        <a:xfrm>
          <a:off x="0" y="0"/>
          <a:ext cx="0" cy="0"/>
          <a:chOff x="0" y="0"/>
          <a:chExt cx="0" cy="0"/>
        </a:xfrm>
      </p:grpSpPr>
      <p:sp>
        <p:nvSpPr>
          <p:cNvPr id="19" name="Rectangle 18"/>
          <p:cNvSpPr/>
          <p:nvPr userDrawn="1"/>
        </p:nvSpPr>
        <p:spPr bwMode="gray">
          <a:xfrm>
            <a:off x="3" y="0"/>
            <a:ext cx="12191997"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l="-4866" r="-31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0136" tIns="40068" rIns="80136" bIns="40068" rtlCol="0" anchor="ctr"/>
          <a:lstStyle/>
          <a:p>
            <a:pPr algn="ctr" defTabSz="914112"/>
            <a:endParaRPr lang="en-GB" sz="1800" dirty="0">
              <a:solidFill>
                <a:srgbClr val="FFFFFF"/>
              </a:solidFill>
            </a:endParaRPr>
          </a:p>
        </p:txBody>
      </p:sp>
      <p:sp>
        <p:nvSpPr>
          <p:cNvPr id="3" name="Subtitle 2"/>
          <p:cNvSpPr>
            <a:spLocks noGrp="1"/>
          </p:cNvSpPr>
          <p:nvPr>
            <p:ph type="subTitle" idx="1" hasCustomPrompt="1"/>
          </p:nvPr>
        </p:nvSpPr>
        <p:spPr bwMode="gray">
          <a:xfrm>
            <a:off x="431799" y="2057655"/>
            <a:ext cx="1128019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1280199" cy="320088"/>
          </a:xfrm>
          <a:prstGeom prst="rect">
            <a:avLst/>
          </a:prstGeom>
        </p:spPr>
        <p:txBody>
          <a:bodyPr wrap="square" lIns="0" tIns="0" rIns="0" bIns="0" anchor="t">
            <a:spAutoFit/>
          </a:bodyPr>
          <a:lstStyle>
            <a:lvl1pPr algn="l">
              <a:defRPr sz="2600" baseline="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100780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383117" y="1820865"/>
            <a:ext cx="5611283" cy="3813175"/>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3" y="1820865"/>
            <a:ext cx="5611284" cy="3813175"/>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Slide Number Placeholder 6">
            <a:extLst>
              <a:ext uri="{FF2B5EF4-FFF2-40B4-BE49-F238E27FC236}">
                <a16:creationId xmlns:a16="http://schemas.microsoft.com/office/drawing/2014/main" id="{55B77686-AD84-4CE1-B034-890921985151}"/>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608402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383121" y="1820864"/>
            <a:ext cx="11425767" cy="457200"/>
          </a:xfrm>
          <a:prstGeom prst="rect">
            <a:avLst/>
          </a:prstGeom>
        </p:spPr>
        <p:txBody>
          <a:bodyPr/>
          <a:lstStyle>
            <a:lvl1pPr>
              <a:defRPr sz="1600"/>
            </a:lvl1pPr>
            <a:lvl2pPr>
              <a:defRPr sz="1600"/>
            </a:lvl2pPr>
            <a:lvl3pPr>
              <a:defRPr sz="1200" i="0"/>
            </a:lvl3pPr>
            <a:lvl4pPr>
              <a:defRPr sz="1200" i="0"/>
            </a:lvl4pPr>
            <a:lvl5pPr>
              <a:defRPr sz="1200" i="0"/>
            </a:lvl5pPr>
          </a:lstStyle>
          <a:p>
            <a:pPr lvl="0"/>
            <a:r>
              <a:rPr lang="en-US"/>
              <a:t>Click to edit Master text styles</a:t>
            </a:r>
          </a:p>
        </p:txBody>
      </p:sp>
      <p:sp>
        <p:nvSpPr>
          <p:cNvPr id="4" name="Content Placeholder 3"/>
          <p:cNvSpPr>
            <a:spLocks noGrp="1"/>
          </p:cNvSpPr>
          <p:nvPr>
            <p:ph sz="half" idx="2"/>
          </p:nvPr>
        </p:nvSpPr>
        <p:spPr>
          <a:xfrm>
            <a:off x="383120" y="2278064"/>
            <a:ext cx="10126133" cy="3355974"/>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p:txBody>
      </p:sp>
      <p:sp>
        <p:nvSpPr>
          <p:cNvPr id="5" name="Date Placeholder 4"/>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Slide Number Placeholder 6">
            <a:extLst>
              <a:ext uri="{FF2B5EF4-FFF2-40B4-BE49-F238E27FC236}">
                <a16:creationId xmlns:a16="http://schemas.microsoft.com/office/drawing/2014/main" id="{E06026E0-C937-4A43-84A8-2491EA7BB4E8}"/>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4173033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5" name="Rectangle 6">
            <a:extLst>
              <a:ext uri="{FF2B5EF4-FFF2-40B4-BE49-F238E27FC236}">
                <a16:creationId xmlns:a16="http://schemas.microsoft.com/office/drawing/2014/main" id="{A369F648-7107-4F47-98E4-EEDE8FBC7903}"/>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662014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a:p>
        </p:txBody>
      </p:sp>
      <p:sp>
        <p:nvSpPr>
          <p:cNvPr id="5" name="Date Placeholder 4"/>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9" name="Text Placeholder 8"/>
          <p:cNvSpPr>
            <a:spLocks noGrp="1"/>
          </p:cNvSpPr>
          <p:nvPr>
            <p:ph type="body" sz="quarter" idx="13"/>
          </p:nvPr>
        </p:nvSpPr>
        <p:spPr>
          <a:xfrm>
            <a:off x="2338917" y="1820863"/>
            <a:ext cx="3657600" cy="3812400"/>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6195484"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5"/>
          </p:nvPr>
        </p:nvSpPr>
        <p:spPr>
          <a:xfrm>
            <a:off x="382317" y="1820863"/>
            <a:ext cx="1728000" cy="1400400"/>
          </a:xfrm>
          <a:prstGeom prst="rect">
            <a:avLst/>
          </a:prstGeom>
        </p:spPr>
        <p:txBody>
          <a:bodyPr/>
          <a:lstStyle/>
          <a:p>
            <a:r>
              <a:rPr lang="en-US" dirty="0"/>
              <a:t>Click icon to add picture</a:t>
            </a:r>
            <a:endParaRPr lang="en-GB" dirty="0"/>
          </a:p>
        </p:txBody>
      </p:sp>
      <p:sp>
        <p:nvSpPr>
          <p:cNvPr id="8" name="Rectangle 6">
            <a:extLst>
              <a:ext uri="{FF2B5EF4-FFF2-40B4-BE49-F238E27FC236}">
                <a16:creationId xmlns:a16="http://schemas.microsoft.com/office/drawing/2014/main" id="{E671F93D-3562-4F58-A625-5F2E2F34BCC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314304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62CAE3"/>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6A94E891-1D13-4A1C-BA8E-7719AF02CB3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1692797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2EAFA4"/>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AA06D2C7-6408-41C4-B3F1-7BAAF16FA68A}"/>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697374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98002E"/>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845AC7A4-0967-4643-B798-AADAFC4860AF}"/>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3242062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786860"/>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736AD637-5150-4296-BA9F-35FDFD68375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4201286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EE9024"/>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7E07014F-5DAC-477F-9B64-B2C92B856078}"/>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3950131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D1108C"/>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C25BCCD9-4E70-43F3-B879-A2012224722C}"/>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65502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799" y="2057655"/>
            <a:ext cx="1128019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128019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4193843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4" name="Rectangle 6">
            <a:extLst>
              <a:ext uri="{FF2B5EF4-FFF2-40B4-BE49-F238E27FC236}">
                <a16:creationId xmlns:a16="http://schemas.microsoft.com/office/drawing/2014/main" id="{7EEDC60B-6972-4AD3-A267-EA861679AEAE}"/>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633438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183" name="Rectangle 15"/>
          <p:cNvSpPr>
            <a:spLocks noChangeArrowheads="1"/>
          </p:cNvSpPr>
          <p:nvPr userDrawn="1"/>
        </p:nvSpPr>
        <p:spPr bwMode="gray">
          <a:xfrm>
            <a:off x="1" y="287338"/>
            <a:ext cx="11804651" cy="5326062"/>
          </a:xfrm>
          <a:prstGeom prst="rect">
            <a:avLst/>
          </a:prstGeom>
          <a:solidFill>
            <a:srgbClr val="2EAFA4"/>
          </a:solidFill>
          <a:ln w="9525">
            <a:noFill/>
            <a:miter lim="800000"/>
            <a:headEnd/>
            <a:tailEnd/>
          </a:ln>
          <a:effectLst/>
        </p:spPr>
        <p:txBody>
          <a:bodyPr wrap="none" anchor="ctr"/>
          <a:lstStyle/>
          <a:p>
            <a:endParaRPr lang="en-GB" sz="1800" dirty="0">
              <a:solidFill>
                <a:srgbClr val="000000"/>
              </a:solidFill>
            </a:endParaRPr>
          </a:p>
        </p:txBody>
      </p:sp>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chemeClr val="bg1"/>
                </a:solidFill>
              </a:defRPr>
            </a:lvl1pPr>
          </a:lstStyle>
          <a:p>
            <a:r>
              <a:rPr lang="en-US"/>
              <a:t>Click to edit Master subtitle style</a:t>
            </a:r>
            <a:endParaRPr lang="en-GB"/>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userDrawn="1"/>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userDrawn="1"/>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2566790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383121" y="1820865"/>
            <a:ext cx="11425767" cy="3813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6" name="Rectangle 6">
            <a:extLst>
              <a:ext uri="{FF2B5EF4-FFF2-40B4-BE49-F238E27FC236}">
                <a16:creationId xmlns:a16="http://schemas.microsoft.com/office/drawing/2014/main" id="{3E2F9867-5B70-436C-848D-DE5B76E05251}"/>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163812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a:p>
        </p:txBody>
      </p:sp>
      <p:sp>
        <p:nvSpPr>
          <p:cNvPr id="5" name="Date Placeholder 4"/>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9" name="Text Placeholder 8"/>
          <p:cNvSpPr>
            <a:spLocks noGrp="1"/>
          </p:cNvSpPr>
          <p:nvPr>
            <p:ph type="body" sz="quarter" idx="13"/>
          </p:nvPr>
        </p:nvSpPr>
        <p:spPr>
          <a:xfrm>
            <a:off x="383117"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6195484"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AE1EAEC9-B564-4B3A-8099-85065596CC5A}"/>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818373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iography">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a:p>
        </p:txBody>
      </p:sp>
      <p:sp>
        <p:nvSpPr>
          <p:cNvPr id="5" name="Date Placeholder 4"/>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9" name="Text Placeholder 8"/>
          <p:cNvSpPr>
            <a:spLocks noGrp="1"/>
          </p:cNvSpPr>
          <p:nvPr>
            <p:ph type="body" sz="quarter" idx="13"/>
          </p:nvPr>
        </p:nvSpPr>
        <p:spPr>
          <a:xfrm>
            <a:off x="2338917" y="1820863"/>
            <a:ext cx="3657600" cy="3812400"/>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6195484"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5"/>
          </p:nvPr>
        </p:nvSpPr>
        <p:spPr>
          <a:xfrm>
            <a:off x="382317" y="1820863"/>
            <a:ext cx="1728000" cy="1400400"/>
          </a:xfrm>
          <a:prstGeom prst="rect">
            <a:avLst/>
          </a:prstGeom>
        </p:spPr>
        <p:txBody>
          <a:bodyPr/>
          <a:lstStyle/>
          <a:p>
            <a:r>
              <a:rPr lang="en-US" dirty="0"/>
              <a:t>Click icon to add picture</a:t>
            </a:r>
            <a:endParaRPr lang="en-GB" dirty="0"/>
          </a:p>
        </p:txBody>
      </p:sp>
      <p:sp>
        <p:nvSpPr>
          <p:cNvPr id="8" name="Rectangle 6">
            <a:extLst>
              <a:ext uri="{FF2B5EF4-FFF2-40B4-BE49-F238E27FC236}">
                <a16:creationId xmlns:a16="http://schemas.microsoft.com/office/drawing/2014/main" id="{E671F93D-3562-4F58-A625-5F2E2F34BCC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967228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62CAE3"/>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6A94E891-1D13-4A1C-BA8E-7719AF02CB3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4019803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2EAFA4"/>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AA06D2C7-6408-41C4-B3F1-7BAAF16FA68A}"/>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319130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98002E"/>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845AC7A4-0967-4643-B798-AADAFC4860AF}"/>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293181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786860"/>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736AD637-5150-4296-BA9F-35FDFD68375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3075904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EE9024"/>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7E07014F-5DAC-477F-9B64-B2C92B856078}"/>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30853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Ocea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799" y="2057655"/>
            <a:ext cx="1128019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1280199" cy="393954"/>
          </a:xfrm>
          <a:prstGeom prst="rect">
            <a:avLst/>
          </a:prstGeom>
        </p:spPr>
        <p:txBody>
          <a:bodyPr wrap="square" lIns="0" tIns="0" rIns="0" bIns="0" anchor="t">
            <a:spAutoFit/>
          </a:bodyPr>
          <a:lstStyle>
            <a:lvl1pPr algn="l">
              <a:defRPr sz="32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357957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D1108C"/>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C25BCCD9-4E70-43F3-B879-A2012224722C}"/>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4187990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183" name="Rectangle 15"/>
          <p:cNvSpPr>
            <a:spLocks noChangeArrowheads="1"/>
          </p:cNvSpPr>
          <p:nvPr userDrawn="1"/>
        </p:nvSpPr>
        <p:spPr bwMode="gray">
          <a:xfrm>
            <a:off x="1" y="287338"/>
            <a:ext cx="11804651" cy="5326062"/>
          </a:xfrm>
          <a:prstGeom prst="rect">
            <a:avLst/>
          </a:prstGeom>
          <a:solidFill>
            <a:srgbClr val="2EAFA4"/>
          </a:solidFill>
          <a:ln w="9525">
            <a:noFill/>
            <a:miter lim="800000"/>
            <a:headEnd/>
            <a:tailEnd/>
          </a:ln>
          <a:effectLst/>
        </p:spPr>
        <p:txBody>
          <a:bodyPr wrap="none" anchor="ctr"/>
          <a:lstStyle/>
          <a:p>
            <a:endParaRPr lang="en-GB" sz="1800" dirty="0">
              <a:solidFill>
                <a:srgbClr val="000000"/>
              </a:solidFill>
            </a:endParaRPr>
          </a:p>
        </p:txBody>
      </p:sp>
      <p:sp>
        <p:nvSpPr>
          <p:cNvPr id="7170" name="Rectangle 2"/>
          <p:cNvSpPr>
            <a:spLocks noGrp="1" noChangeArrowheads="1"/>
          </p:cNvSpPr>
          <p:nvPr>
            <p:ph type="ctrTitle"/>
          </p:nvPr>
        </p:nvSpPr>
        <p:spPr bwMode="gray">
          <a:xfrm>
            <a:off x="383120" y="1379538"/>
            <a:ext cx="11065933" cy="525462"/>
          </a:xfrm>
          <a:prstGeom prst="rect">
            <a:avLst/>
          </a:prstGeo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383120" y="1905000"/>
            <a:ext cx="11065933" cy="2755900"/>
          </a:xfrm>
          <a:prstGeom prst="rect">
            <a:avLst/>
          </a:prstGeom>
        </p:spPr>
        <p:txBody>
          <a:bodyPr/>
          <a:lstStyle>
            <a:lvl1pPr>
              <a:defRPr>
                <a:solidFill>
                  <a:schemeClr val="bg1"/>
                </a:solidFill>
              </a:defRPr>
            </a:lvl1pPr>
          </a:lstStyle>
          <a:p>
            <a:r>
              <a:rPr lang="en-US"/>
              <a:t>Click to edit Master subtitle style</a:t>
            </a:r>
            <a:endParaRPr lang="en-GB"/>
          </a:p>
        </p:txBody>
      </p:sp>
      <p:sp>
        <p:nvSpPr>
          <p:cNvPr id="7180" name="Rectangle 12"/>
          <p:cNvSpPr>
            <a:spLocks noGrp="1" noChangeArrowheads="1"/>
          </p:cNvSpPr>
          <p:nvPr>
            <p:ph type="dt" sz="half" idx="2"/>
          </p:nvPr>
        </p:nvSpPr>
        <p:spPr>
          <a:xfrm>
            <a:off x="7607300" y="7031038"/>
            <a:ext cx="23368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840321" y="7031038"/>
            <a:ext cx="3922183" cy="158750"/>
          </a:xfrm>
          <a:prstGeom prst="rect">
            <a:avLst/>
          </a:prstGeom>
        </p:spPr>
        <p:txBody>
          <a:bodyPr/>
          <a:lstStyle>
            <a:lvl1pPr>
              <a:defRPr/>
            </a:lvl1pPr>
          </a:lstStyle>
          <a:p>
            <a:r>
              <a:rPr lang="en-GB" dirty="0">
                <a:solidFill>
                  <a:srgbClr val="000000"/>
                </a:solidFill>
              </a:rPr>
              <a:t>Client name - Event - Presentation title</a:t>
            </a:r>
          </a:p>
        </p:txBody>
      </p:sp>
      <p:sp>
        <p:nvSpPr>
          <p:cNvPr id="7182" name="Rectangle 14"/>
          <p:cNvSpPr>
            <a:spLocks noGrp="1" noChangeArrowheads="1"/>
          </p:cNvSpPr>
          <p:nvPr>
            <p:ph type="sldNum" sz="quarter" idx="4"/>
          </p:nvPr>
        </p:nvSpPr>
        <p:spPr>
          <a:xfrm>
            <a:off x="4762500" y="7024688"/>
            <a:ext cx="2844800" cy="165100"/>
          </a:xfrm>
          <a:prstGeom prst="rect">
            <a:avLst/>
          </a:prstGeom>
        </p:spPr>
        <p:txBody>
          <a:bodyPr/>
          <a:lstStyle>
            <a:lvl1pPr>
              <a:defRPr/>
            </a:lvl1pPr>
          </a:lstStyle>
          <a:p>
            <a:r>
              <a:rPr lang="en-GB" dirty="0">
                <a:solidFill>
                  <a:srgbClr val="000000"/>
                </a:solidFill>
              </a:rPr>
              <a:t>Page </a:t>
            </a:r>
            <a:fld id="{EB371873-BAF8-421E-A180-A2821999BACA}" type="slidenum">
              <a:rPr lang="en-GB">
                <a:solidFill>
                  <a:srgbClr val="000000"/>
                </a:solidFill>
              </a:rPr>
              <a:pPr/>
              <a:t>‹#›</a:t>
            </a:fld>
            <a:endParaRPr lang="en-GB" dirty="0">
              <a:solidFill>
                <a:srgbClr val="000000"/>
              </a:solidFill>
            </a:endParaRPr>
          </a:p>
        </p:txBody>
      </p:sp>
      <p:sp>
        <p:nvSpPr>
          <p:cNvPr id="7193" name="Freeform 25"/>
          <p:cNvSpPr>
            <a:spLocks noChangeAspect="1"/>
          </p:cNvSpPr>
          <p:nvPr userDrawn="1"/>
        </p:nvSpPr>
        <p:spPr bwMode="gray">
          <a:xfrm>
            <a:off x="383119" y="5030788"/>
            <a:ext cx="21590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1800" dirty="0">
              <a:solidFill>
                <a:srgbClr val="000000"/>
              </a:solidFill>
            </a:endParaRPr>
          </a:p>
        </p:txBody>
      </p:sp>
      <p:sp>
        <p:nvSpPr>
          <p:cNvPr id="7198" name="Freeform 30"/>
          <p:cNvSpPr>
            <a:spLocks noChangeAspect="1"/>
          </p:cNvSpPr>
          <p:nvPr userDrawn="1"/>
        </p:nvSpPr>
        <p:spPr bwMode="gray">
          <a:xfrm>
            <a:off x="383119" y="2"/>
            <a:ext cx="21590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1800" dirty="0">
              <a:solidFill>
                <a:srgbClr val="000000"/>
              </a:solidFill>
            </a:endParaRPr>
          </a:p>
        </p:txBody>
      </p:sp>
    </p:spTree>
    <p:extLst>
      <p:ext uri="{BB962C8B-B14F-4D97-AF65-F5344CB8AC3E}">
        <p14:creationId xmlns:p14="http://schemas.microsoft.com/office/powerpoint/2010/main" val="5344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383121" y="1820865"/>
            <a:ext cx="11425767" cy="3813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6" name="Rectangle 6">
            <a:extLst>
              <a:ext uri="{FF2B5EF4-FFF2-40B4-BE49-F238E27FC236}">
                <a16:creationId xmlns:a16="http://schemas.microsoft.com/office/drawing/2014/main" id="{3E2F9867-5B70-436C-848D-DE5B76E05251}"/>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648602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a:p>
        </p:txBody>
      </p:sp>
      <p:sp>
        <p:nvSpPr>
          <p:cNvPr id="5" name="Date Placeholder 4"/>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9" name="Text Placeholder 8"/>
          <p:cNvSpPr>
            <a:spLocks noGrp="1"/>
          </p:cNvSpPr>
          <p:nvPr>
            <p:ph type="body" sz="quarter" idx="13"/>
          </p:nvPr>
        </p:nvSpPr>
        <p:spPr>
          <a:xfrm>
            <a:off x="383117"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6195484"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AE1EAEC9-B564-4B3A-8099-85065596CC5A}"/>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55039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2" name="Title 1"/>
          <p:cNvSpPr>
            <a:spLocks noGrp="1"/>
          </p:cNvSpPr>
          <p:nvPr>
            <p:ph type="title"/>
          </p:nvPr>
        </p:nvSpPr>
        <p:spPr>
          <a:xfrm>
            <a:off x="383121" y="673100"/>
            <a:ext cx="11425767" cy="971550"/>
          </a:xfrm>
          <a:prstGeom prst="rect">
            <a:avLst/>
          </a:prstGeom>
        </p:spPr>
        <p:txBody>
          <a:bodyPr/>
          <a:lstStyle/>
          <a:p>
            <a:r>
              <a:rPr lang="en-US"/>
              <a:t>Click to edit Master title style</a:t>
            </a:r>
            <a:endParaRPr lang="en-GB"/>
          </a:p>
        </p:txBody>
      </p:sp>
      <p:sp>
        <p:nvSpPr>
          <p:cNvPr id="5" name="Date Placeholder 4"/>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9" name="Text Placeholder 8"/>
          <p:cNvSpPr>
            <a:spLocks noGrp="1"/>
          </p:cNvSpPr>
          <p:nvPr>
            <p:ph type="body" sz="quarter" idx="13"/>
          </p:nvPr>
        </p:nvSpPr>
        <p:spPr>
          <a:xfrm>
            <a:off x="2338917" y="1820863"/>
            <a:ext cx="3657600" cy="3812400"/>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6195484" y="1820863"/>
            <a:ext cx="5613400" cy="3814762"/>
          </a:xfrm>
          <a:prstGeom prst="rect">
            <a:avLst/>
          </a:prstGeo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5"/>
          </p:nvPr>
        </p:nvSpPr>
        <p:spPr>
          <a:xfrm>
            <a:off x="382317" y="1820863"/>
            <a:ext cx="1728000" cy="1400400"/>
          </a:xfrm>
          <a:prstGeom prst="rect">
            <a:avLst/>
          </a:prstGeom>
        </p:spPr>
        <p:txBody>
          <a:bodyPr/>
          <a:lstStyle/>
          <a:p>
            <a:r>
              <a:rPr lang="en-US" dirty="0"/>
              <a:t>Click icon to add picture</a:t>
            </a:r>
            <a:endParaRPr lang="en-GB" dirty="0"/>
          </a:p>
        </p:txBody>
      </p:sp>
      <p:sp>
        <p:nvSpPr>
          <p:cNvPr id="8" name="Rectangle 6">
            <a:extLst>
              <a:ext uri="{FF2B5EF4-FFF2-40B4-BE49-F238E27FC236}">
                <a16:creationId xmlns:a16="http://schemas.microsoft.com/office/drawing/2014/main" id="{E671F93D-3562-4F58-A625-5F2E2F34BCC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4159271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62CAE3"/>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6A94E891-1D13-4A1C-BA8E-7719AF02CB3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602654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2EAFA4"/>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AA06D2C7-6408-41C4-B3F1-7BAAF16FA68A}"/>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47299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98002E"/>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845AC7A4-0967-4643-B798-AADAFC4860AF}"/>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3729191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786860"/>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736AD637-5150-4296-BA9F-35FDFD68375D}"/>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2899126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EE9024"/>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7E07014F-5DAC-477F-9B64-B2C92B856078}"/>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386614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799" y="2057655"/>
            <a:ext cx="1128019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128019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732637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5717" y="7027863"/>
            <a:ext cx="28448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383120" y="1820863"/>
            <a:ext cx="10126133" cy="3814762"/>
          </a:xfrm>
          <a:prstGeom prst="rect">
            <a:avLst/>
          </a:prstGeom>
        </p:spPr>
        <p:txBody>
          <a:bodyPr/>
          <a:lstStyle>
            <a:lvl1pPr>
              <a:defRPr sz="2800">
                <a:solidFill>
                  <a:srgbClr val="D1108C"/>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C25BCCD9-4E70-43F3-B879-A2012224722C}"/>
              </a:ext>
            </a:extLst>
          </p:cNvPr>
          <p:cNvSpPr>
            <a:spLocks noGrp="1" noChangeArrowheads="1"/>
          </p:cNvSpPr>
          <p:nvPr>
            <p:ph type="sldNum" sz="quarter" idx="4"/>
          </p:nvPr>
        </p:nvSpPr>
        <p:spPr bwMode="auto">
          <a:xfrm>
            <a:off x="865717" y="6486525"/>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Tree>
    <p:extLst>
      <p:ext uri="{BB962C8B-B14F-4D97-AF65-F5344CB8AC3E}">
        <p14:creationId xmlns:p14="http://schemas.microsoft.com/office/powerpoint/2010/main" val="1573074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32CA5FD-6892-46B9-A2C3-174950CCEA5B}" type="datetimeFigureOut">
              <a:rPr lang="en-IN" smtClean="0"/>
              <a:t>05-06-2025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1736506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32CA5FD-6892-46B9-A2C3-174950CCEA5B}" type="datetimeFigureOut">
              <a:rPr lang="en-IN" smtClean="0"/>
              <a:t>05-06-2025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283481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2CA5FD-6892-46B9-A2C3-174950CCEA5B}" type="datetimeFigureOut">
              <a:rPr lang="en-IN" smtClean="0"/>
              <a:t>05-06-2025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1799633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32CA5FD-6892-46B9-A2C3-174950CCEA5B}" type="datetimeFigureOut">
              <a:rPr lang="en-IN" smtClean="0"/>
              <a:t>05-06-2025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1511291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32CA5FD-6892-46B9-A2C3-174950CCEA5B}" type="datetimeFigureOut">
              <a:rPr lang="en-IN" smtClean="0"/>
              <a:t>05-06-2025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9439894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32CA5FD-6892-46B9-A2C3-174950CCEA5B}" type="datetimeFigureOut">
              <a:rPr lang="en-IN" smtClean="0"/>
              <a:t>05-06-2025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2952139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CA5FD-6892-46B9-A2C3-174950CCEA5B}" type="datetimeFigureOut">
              <a:rPr lang="en-IN" smtClean="0"/>
              <a:t>05-06-2025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4097228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2CA5FD-6892-46B9-A2C3-174950CCEA5B}" type="datetimeFigureOut">
              <a:rPr lang="en-IN" smtClean="0"/>
              <a:t>05-06-2025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1407079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2CA5FD-6892-46B9-A2C3-174950CCEA5B}" type="datetimeFigureOut">
              <a:rPr lang="en-IN" smtClean="0"/>
              <a:t>05-06-2025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309500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Go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799" y="2057655"/>
            <a:ext cx="11280199" cy="307777"/>
          </a:xfrm>
          <a:prstGeom prst="rect">
            <a:avLst/>
          </a:prstGeom>
        </p:spPr>
        <p:txBody>
          <a:bodyPr wrap="square" lIns="0" tIns="0" rIns="0" bIns="0" anchor="t">
            <a:spAutoFit/>
          </a:bodyPr>
          <a:lstStyle>
            <a:lvl1pPr marL="0" indent="0" algn="l">
              <a:buNone/>
              <a:defRPr sz="20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128019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060204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32CA5FD-6892-46B9-A2C3-174950CCEA5B}" type="datetimeFigureOut">
              <a:rPr lang="en-IN" smtClean="0"/>
              <a:t>05-06-2025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1374458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32CA5FD-6892-46B9-A2C3-174950CCEA5B}" type="datetimeFigureOut">
              <a:rPr lang="en-IN" smtClean="0"/>
              <a:t>05-06-2025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DABAF0-A18E-4B17-A731-A2369264FA91}" type="slidenum">
              <a:rPr lang="en-IN" smtClean="0"/>
              <a:t>‹#›</a:t>
            </a:fld>
            <a:endParaRPr lang="en-IN"/>
          </a:p>
        </p:txBody>
      </p:sp>
    </p:spTree>
    <p:extLst>
      <p:ext uri="{BB962C8B-B14F-4D97-AF65-F5344CB8AC3E}">
        <p14:creationId xmlns:p14="http://schemas.microsoft.com/office/powerpoint/2010/main" val="1123030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OVER_Plain">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5BFF6E-0C75-4F2D-BDCD-00617E9D79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70" t="2200" r="16099" b="3510"/>
          <a:stretch/>
        </p:blipFill>
        <p:spPr>
          <a:xfrm flipH="1">
            <a:off x="-3" y="0"/>
            <a:ext cx="12192003" cy="6858000"/>
          </a:xfrm>
          <a:prstGeom prst="rect">
            <a:avLst/>
          </a:prstGeom>
        </p:spPr>
      </p:pic>
      <p:sp>
        <p:nvSpPr>
          <p:cNvPr id="3" name="Subtitle 2"/>
          <p:cNvSpPr>
            <a:spLocks noGrp="1"/>
          </p:cNvSpPr>
          <p:nvPr>
            <p:ph type="subTitle" idx="1" hasCustomPrompt="1"/>
          </p:nvPr>
        </p:nvSpPr>
        <p:spPr bwMode="gray">
          <a:xfrm>
            <a:off x="431802" y="2057659"/>
            <a:ext cx="11280199" cy="276999"/>
          </a:xfrm>
          <a:prstGeom prst="rect">
            <a:avLst/>
          </a:prstGeom>
        </p:spPr>
        <p:txBody>
          <a:bodyPr wrap="square" lIns="0" tIns="0" rIns="0" bIns="0" anchor="t">
            <a:spAutoFit/>
          </a:bodyPr>
          <a:lstStyle>
            <a:lvl1pPr marL="0" indent="0" algn="l">
              <a:buNone/>
              <a:defRPr sz="2000" b="0">
                <a:solidFill>
                  <a:schemeClr val="tx2"/>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3" y="1663702"/>
            <a:ext cx="11280199" cy="360099"/>
          </a:xfrm>
          <a:prstGeom prst="rect">
            <a:avLst/>
          </a:prstGeom>
        </p:spPr>
        <p:txBody>
          <a:bodyPr wrap="square" lIns="0" tIns="0" rIns="0" bIns="0" anchor="t">
            <a:spAutoFit/>
          </a:bodyPr>
          <a:lstStyle>
            <a:lvl1pPr algn="l">
              <a:defRPr sz="2600">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tx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5"/>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470139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4" y="770467"/>
            <a:ext cx="11349563" cy="426848"/>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11328399"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4" y="1170713"/>
            <a:ext cx="11349563"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331784072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848"/>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5530851" cy="4001713"/>
          </a:xfrm>
        </p:spPr>
        <p:txBody>
          <a:bodyPr/>
          <a:lstStyle>
            <a:lvl1pPr>
              <a:lnSpc>
                <a:spcPct val="100000"/>
              </a:lnSpc>
              <a:spcBef>
                <a:spcPts val="800"/>
              </a:spcBef>
              <a:spcAft>
                <a:spcPts val="0"/>
              </a:spcAft>
              <a:defRPr>
                <a:solidFill>
                  <a:schemeClr val="tx2"/>
                </a:solidFill>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
        <p:nvSpPr>
          <p:cNvPr id="6" name="Text Placeholder 6"/>
          <p:cNvSpPr>
            <a:spLocks noGrp="1"/>
          </p:cNvSpPr>
          <p:nvPr>
            <p:ph type="body" sz="quarter" idx="15"/>
          </p:nvPr>
        </p:nvSpPr>
        <p:spPr bwMode="gray">
          <a:xfrm>
            <a:off x="6246289" y="1835150"/>
            <a:ext cx="5513916"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4653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784"/>
          </a:xfrm>
        </p:spPr>
        <p:txBody>
          <a:bodyPr/>
          <a:lstStyle>
            <a:lvl1pPr>
              <a:lnSpc>
                <a:spcPct val="80000"/>
              </a:lnSpc>
              <a:defRPr>
                <a:solidFill>
                  <a:schemeClr val="tx2"/>
                </a:solidFill>
              </a:defRPr>
            </a:lvl1pPr>
          </a:lstStyle>
          <a:p>
            <a:r>
              <a:rPr lang="en-US" dirty="0"/>
              <a:t>Click to edit Master title style</a:t>
            </a:r>
            <a:endParaRPr lang="en-GB" dirty="0"/>
          </a:p>
        </p:txBody>
      </p:sp>
      <p:sp>
        <p:nvSpPr>
          <p:cNvPr id="7" name="Text Placeholder 6"/>
          <p:cNvSpPr>
            <a:spLocks noGrp="1"/>
          </p:cNvSpPr>
          <p:nvPr>
            <p:ph type="body" sz="quarter" idx="13" hasCustomPrompt="1"/>
          </p:nvPr>
        </p:nvSpPr>
        <p:spPr bwMode="gray">
          <a:xfrm>
            <a:off x="431803" y="1835150"/>
            <a:ext cx="3552000" cy="4001713"/>
          </a:xfrm>
        </p:spPr>
        <p:txBody>
          <a:bodyPr/>
          <a:lstStyle>
            <a:lvl1pPr>
              <a:lnSpc>
                <a:spcPct val="100000"/>
              </a:lnSpc>
              <a:spcBef>
                <a:spcPts val="800"/>
              </a:spcBef>
              <a:spcAft>
                <a:spcPts val="0"/>
              </a:spcAft>
              <a:defRPr sz="2133"/>
            </a:lvl1pPr>
            <a:lvl2pPr>
              <a:lnSpc>
                <a:spcPct val="100000"/>
              </a:lnSpc>
              <a:spcBef>
                <a:spcPts val="800"/>
              </a:spcBef>
              <a:spcAft>
                <a:spcPts val="0"/>
              </a:spcAft>
              <a:defRPr sz="2133"/>
            </a:lvl2pPr>
            <a:lvl3pPr>
              <a:lnSpc>
                <a:spcPct val="100000"/>
              </a:lnSpc>
              <a:spcBef>
                <a:spcPts val="800"/>
              </a:spcBef>
              <a:spcAft>
                <a:spcPts val="0"/>
              </a:spcAft>
              <a:defRPr sz="2133"/>
            </a:lvl3pPr>
            <a:lvl4pPr>
              <a:lnSpc>
                <a:spcPct val="100000"/>
              </a:lnSpc>
              <a:spcBef>
                <a:spcPts val="800"/>
              </a:spcBef>
              <a:spcAft>
                <a:spcPts val="0"/>
              </a:spcAft>
              <a:defRPr sz="2133"/>
            </a:lvl4pPr>
            <a:lvl5pPr>
              <a:lnSpc>
                <a:spcPct val="100000"/>
              </a:lnSpc>
              <a:spcBef>
                <a:spcPts val="800"/>
              </a:spcBef>
              <a:spcAft>
                <a:spcPts val="0"/>
              </a:spcAft>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
        <p:nvSpPr>
          <p:cNvPr id="6" name="Text Placeholder 6"/>
          <p:cNvSpPr>
            <a:spLocks noGrp="1"/>
          </p:cNvSpPr>
          <p:nvPr>
            <p:ph type="body" sz="quarter" idx="15" hasCustomPrompt="1"/>
          </p:nvPr>
        </p:nvSpPr>
        <p:spPr bwMode="gray">
          <a:xfrm>
            <a:off x="4330584" y="1835150"/>
            <a:ext cx="3552000" cy="4001713"/>
          </a:xfrm>
        </p:spPr>
        <p:txBody>
          <a:bodyPr/>
          <a:lstStyle>
            <a:lvl1pPr>
              <a:lnSpc>
                <a:spcPct val="100000"/>
              </a:lnSpc>
              <a:spcBef>
                <a:spcPts val="800"/>
              </a:spcBef>
              <a:spcAft>
                <a:spcPts val="0"/>
              </a:spcAft>
              <a:defRPr sz="2133"/>
            </a:lvl1pPr>
            <a:lvl2pPr>
              <a:lnSpc>
                <a:spcPct val="100000"/>
              </a:lnSpc>
              <a:spcBef>
                <a:spcPts val="800"/>
              </a:spcBef>
              <a:spcAft>
                <a:spcPts val="0"/>
              </a:spcAft>
              <a:defRPr sz="2133"/>
            </a:lvl2pPr>
            <a:lvl3pPr>
              <a:lnSpc>
                <a:spcPct val="100000"/>
              </a:lnSpc>
              <a:spcBef>
                <a:spcPts val="800"/>
              </a:spcBef>
              <a:spcAft>
                <a:spcPts val="0"/>
              </a:spcAft>
              <a:defRPr sz="2133"/>
            </a:lvl3pPr>
            <a:lvl4pPr>
              <a:lnSpc>
                <a:spcPct val="100000"/>
              </a:lnSpc>
              <a:spcBef>
                <a:spcPts val="800"/>
              </a:spcBef>
              <a:spcAft>
                <a:spcPts val="0"/>
              </a:spcAft>
              <a:defRPr sz="2133"/>
            </a:lvl4pPr>
            <a:lvl5pPr>
              <a:lnSpc>
                <a:spcPct val="100000"/>
              </a:lnSpc>
              <a:spcBef>
                <a:spcPts val="800"/>
              </a:spcBef>
              <a:spcAft>
                <a:spcPts val="0"/>
              </a:spcAft>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6" hasCustomPrompt="1"/>
          </p:nvPr>
        </p:nvSpPr>
        <p:spPr>
          <a:xfrm>
            <a:off x="8229367" y="1835151"/>
            <a:ext cx="3552000" cy="4002616"/>
          </a:xfrm>
        </p:spPr>
        <p:txBody>
          <a:bodyPr/>
          <a:lstStyle>
            <a:lvl1pPr>
              <a:defRPr sz="2133"/>
            </a:lvl1pPr>
            <a:lvl2pPr>
              <a:defRPr sz="2133"/>
            </a:lvl2pPr>
            <a:lvl3pPr>
              <a:defRPr sz="2133"/>
            </a:lvl3pPr>
            <a:lvl4pPr>
              <a:defRPr sz="2133"/>
            </a:lvl4pPr>
            <a:lvl5pPr>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88541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848"/>
          </a:xfrm>
        </p:spPr>
        <p:txBody>
          <a:bodyPr/>
          <a:lstStyle>
            <a:lvl1pPr>
              <a:lnSpc>
                <a:spcPct val="80000"/>
              </a:lnSpc>
              <a:defRPr/>
            </a:lvl1pPr>
          </a:lstStyle>
          <a:p>
            <a:r>
              <a:rPr lang="en-US" dirty="0"/>
              <a:t>Click to edit Master title style</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14232240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1489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4" y="770467"/>
            <a:ext cx="11349563" cy="393955"/>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11328399"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4" y="1170713"/>
            <a:ext cx="11349563" cy="295465"/>
          </a:xfrm>
        </p:spPr>
        <p:txBody>
          <a:bodyPr wrap="square">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36079534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0188" y="2109723"/>
            <a:ext cx="10800000" cy="369332"/>
          </a:xfrm>
          <a:prstGeom prst="rect">
            <a:avLst/>
          </a:prstGeom>
        </p:spPr>
        <p:txBody>
          <a:bodyPr wrap="square" lIns="0" tIns="0" rIns="0" bIns="0" anchor="t">
            <a:spAutoFit/>
          </a:bodyPr>
          <a:lstStyle>
            <a:lvl1pPr marL="0" indent="0" algn="l">
              <a:buNone/>
              <a:defRPr sz="2400" b="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a:t>CLICK TO EDIT MASTER SUBTITLE STYLE</a:t>
            </a:r>
            <a:endParaRPr lang="en-GB"/>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bg1"/>
                </a:solidFill>
              </a:defRPr>
            </a:lvl1pPr>
          </a:lstStyle>
          <a:p>
            <a:r>
              <a:rPr lang="en-US"/>
              <a:t>Click to edit Master title style</a:t>
            </a:r>
            <a:endParaRPr lang="en-GB"/>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11899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799" y="2057655"/>
            <a:ext cx="1128019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128019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574649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COVER_Plain">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800" y="2109723"/>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tx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dirty="0"/>
              <a:t>Author</a:t>
            </a:r>
          </a:p>
          <a:p>
            <a:pPr lvl="1"/>
            <a:r>
              <a:rPr lang="en-US" dirty="0"/>
              <a:t>Date</a:t>
            </a:r>
            <a:endParaRPr lang="en-GB" dirty="0"/>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tx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399958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799" y="2057655"/>
            <a:ext cx="11280199" cy="307777"/>
          </a:xfrm>
          <a:prstGeom prst="rect">
            <a:avLst/>
          </a:prstGeom>
        </p:spPr>
        <p:txBody>
          <a:bodyPr wrap="square" lIns="0" tIns="0" rIns="0" bIns="0" anchor="t">
            <a:spAutoFit/>
          </a:bodyPr>
          <a:lstStyle>
            <a:lvl1pPr marL="0" indent="0" algn="l">
              <a:buNone/>
              <a:defRPr sz="20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1280199" cy="320088"/>
          </a:xfrm>
          <a:prstGeom prst="rect">
            <a:avLst/>
          </a:prstGeom>
        </p:spPr>
        <p:txBody>
          <a:bodyPr wrap="square" lIns="0" tIns="0" rIns="0" bIns="0" anchor="t">
            <a:spAutoFit/>
          </a:bodyPr>
          <a:lstStyle>
            <a:lvl1pPr algn="l">
              <a:defRPr sz="260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417329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_Plain">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6000" y="6243267"/>
            <a:ext cx="1296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431799" y="2057655"/>
            <a:ext cx="11280199" cy="307777"/>
          </a:xfrm>
          <a:prstGeom prst="rect">
            <a:avLst/>
          </a:prstGeom>
        </p:spPr>
        <p:txBody>
          <a:bodyPr wrap="square" lIns="0" tIns="0" rIns="0" bIns="0" anchor="t">
            <a:spAutoFit/>
          </a:bodyPr>
          <a:lstStyle>
            <a:lvl1pPr marL="0" indent="0" algn="l">
              <a:buNone/>
              <a:defRPr sz="2000" b="0">
                <a:solidFill>
                  <a:schemeClr val="tx2"/>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1280199" cy="320088"/>
          </a:xfrm>
          <a:prstGeom prst="rect">
            <a:avLst/>
          </a:prstGeom>
        </p:spPr>
        <p:txBody>
          <a:bodyPr wrap="square" lIns="0" tIns="0" rIns="0" bIns="0" anchor="t">
            <a:spAutoFit/>
          </a:bodyPr>
          <a:lstStyle>
            <a:lvl1pPr algn="l">
              <a:defRPr sz="2600">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5093361"/>
            <a:ext cx="5277864"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tx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753565" y="5637822"/>
            <a:ext cx="210608"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753565" y="1"/>
            <a:ext cx="210608"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51802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4.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Freeform 12"/>
          <p:cNvSpPr>
            <a:spLocks noChangeAspect="1"/>
          </p:cNvSpPr>
          <p:nvPr userDrawn="1"/>
        </p:nvSpPr>
        <p:spPr bwMode="gray">
          <a:xfrm>
            <a:off x="753343" y="6242050"/>
            <a:ext cx="215900"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defTabSz="914112">
              <a:defRPr/>
            </a:pPr>
            <a:endParaRPr lang="en-GB" sz="1800">
              <a:solidFill>
                <a:srgbClr val="404040"/>
              </a:solidFill>
            </a:endParaRPr>
          </a:p>
        </p:txBody>
      </p:sp>
      <p:sp>
        <p:nvSpPr>
          <p:cNvPr id="6" name="TextBox 5"/>
          <p:cNvSpPr txBox="1"/>
          <p:nvPr userDrawn="1"/>
        </p:nvSpPr>
        <p:spPr>
          <a:xfrm>
            <a:off x="1176985" y="6488954"/>
            <a:ext cx="553396" cy="153888"/>
          </a:xfrm>
          <a:prstGeom prst="rect">
            <a:avLst/>
          </a:prstGeom>
          <a:noFill/>
        </p:spPr>
        <p:txBody>
          <a:bodyPr wrap="square" lIns="0" tIns="0" rIns="0" bIns="0" rtlCol="0" anchor="b" anchorCtr="0">
            <a:spAutoFit/>
          </a:bodyPr>
          <a:lstStyle/>
          <a:p>
            <a:pPr defTabSz="914112"/>
            <a:fld id="{BFB441F5-AB9F-4FDC-AD6C-CB1DCDA421C0}" type="slidenum">
              <a:rPr lang="en-GB" sz="1000" smtClean="0">
                <a:solidFill>
                  <a:srgbClr val="404040"/>
                </a:solidFill>
              </a:rPr>
              <a:pPr defTabSz="914112"/>
              <a:t>‹#›</a:t>
            </a:fld>
            <a:endParaRPr lang="en-GB" sz="1000" dirty="0">
              <a:solidFill>
                <a:srgbClr val="404040"/>
              </a:solidFill>
            </a:endParaRPr>
          </a:p>
        </p:txBody>
      </p:sp>
      <p:sp>
        <p:nvSpPr>
          <p:cNvPr id="7" name="Freeform 6"/>
          <p:cNvSpPr>
            <a:spLocks noChangeAspect="1"/>
          </p:cNvSpPr>
          <p:nvPr userDrawn="1"/>
        </p:nvSpPr>
        <p:spPr bwMode="gray">
          <a:xfrm>
            <a:off x="753343" y="0"/>
            <a:ext cx="215900"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defTabSz="914112">
              <a:defRPr/>
            </a:pPr>
            <a:endParaRPr lang="en-GB" sz="1800">
              <a:solidFill>
                <a:srgbClr val="404040"/>
              </a:solidFill>
            </a:endParaRPr>
          </a:p>
        </p:txBody>
      </p:sp>
    </p:spTree>
    <p:extLst>
      <p:ext uri="{BB962C8B-B14F-4D97-AF65-F5344CB8AC3E}">
        <p14:creationId xmlns:p14="http://schemas.microsoft.com/office/powerpoint/2010/main" val="1055664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121" y="673100"/>
            <a:ext cx="11425767"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383121" y="1820865"/>
            <a:ext cx="11425767" cy="381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865717" y="7027863"/>
            <a:ext cx="28448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endParaRPr lang="en-GB" dirty="0"/>
          </a:p>
        </p:txBody>
      </p:sp>
      <p:sp>
        <p:nvSpPr>
          <p:cNvPr id="1035" name="Freeform 11"/>
          <p:cNvSpPr>
            <a:spLocks noChangeAspect="1"/>
          </p:cNvSpPr>
          <p:nvPr userDrawn="1"/>
        </p:nvSpPr>
        <p:spPr bwMode="gray">
          <a:xfrm>
            <a:off x="383119" y="0"/>
            <a:ext cx="215900"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sz="1800" dirty="0">
              <a:solidFill>
                <a:srgbClr val="000000"/>
              </a:solidFill>
            </a:endParaRPr>
          </a:p>
        </p:txBody>
      </p:sp>
      <p:sp>
        <p:nvSpPr>
          <p:cNvPr id="1036" name="Freeform 12"/>
          <p:cNvSpPr>
            <a:spLocks noChangeAspect="1"/>
          </p:cNvSpPr>
          <p:nvPr userDrawn="1"/>
        </p:nvSpPr>
        <p:spPr bwMode="gray">
          <a:xfrm>
            <a:off x="383119" y="6238875"/>
            <a:ext cx="215900"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sz="1800" dirty="0">
              <a:solidFill>
                <a:srgbClr val="000000"/>
              </a:solidFill>
            </a:endParaRPr>
          </a:p>
        </p:txBody>
      </p:sp>
      <p:sp>
        <p:nvSpPr>
          <p:cNvPr id="8" name="Slide Number Placeholder 3"/>
          <p:cNvSpPr>
            <a:spLocks noGrp="1"/>
          </p:cNvSpPr>
          <p:nvPr>
            <p:ph type="sldNum" sz="quarter" idx="4"/>
          </p:nvPr>
        </p:nvSpPr>
        <p:spPr>
          <a:xfrm>
            <a:off x="865717" y="6477000"/>
            <a:ext cx="2844800" cy="165100"/>
          </a:xfrm>
          <a:prstGeom prst="rect">
            <a:avLst/>
          </a:prstGeom>
        </p:spPr>
        <p:txBody>
          <a:bodyPr/>
          <a:lstStyle>
            <a:lvl1pPr>
              <a:defRPr/>
            </a:lvl1pPr>
          </a:lstStyle>
          <a:p>
            <a:r>
              <a:rPr lang="en-GB" dirty="0">
                <a:solidFill>
                  <a:srgbClr val="000000"/>
                </a:solidFill>
              </a:rPr>
              <a:t>Page </a:t>
            </a:r>
            <a:fld id="{70F63238-C654-4236-9828-76E35876810C}"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499393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Lst>
  <p:hf hdr="0" ftr="0" dt="0"/>
  <p:txStyles>
    <p:title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CA5FD-6892-46B9-A2C3-174950CCEA5B}" type="datetimeFigureOut">
              <a:rPr lang="en-IN" smtClean="0"/>
              <a:t>05-06-2025</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ABAF0-A18E-4B17-A731-A2369264FA91}" type="slidenum">
              <a:rPr lang="en-IN" smtClean="0"/>
              <a:t>‹#›</a:t>
            </a:fld>
            <a:endParaRPr lang="en-IN"/>
          </a:p>
        </p:txBody>
      </p:sp>
    </p:spTree>
    <p:extLst>
      <p:ext uri="{BB962C8B-B14F-4D97-AF65-F5344CB8AC3E}">
        <p14:creationId xmlns:p14="http://schemas.microsoft.com/office/powerpoint/2010/main" val="417195876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31800" y="770467"/>
            <a:ext cx="11328397" cy="426784"/>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3" name="Text Placeholder 2"/>
          <p:cNvSpPr>
            <a:spLocks noGrp="1"/>
          </p:cNvSpPr>
          <p:nvPr>
            <p:ph type="body" idx="1"/>
          </p:nvPr>
        </p:nvSpPr>
        <p:spPr bwMode="gray">
          <a:xfrm>
            <a:off x="431803" y="1835150"/>
            <a:ext cx="11328399" cy="400171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4" name="TextBox 3"/>
          <p:cNvSpPr txBox="1"/>
          <p:nvPr userDrawn="1"/>
        </p:nvSpPr>
        <p:spPr>
          <a:xfrm>
            <a:off x="1037618" y="6488292"/>
            <a:ext cx="553396" cy="164212"/>
          </a:xfrm>
          <a:prstGeom prst="rect">
            <a:avLst/>
          </a:prstGeom>
          <a:noFill/>
        </p:spPr>
        <p:txBody>
          <a:bodyPr wrap="square" lIns="0" tIns="0" rIns="0" bIns="0" rtlCol="0" anchor="b" anchorCtr="0">
            <a:spAutoFit/>
          </a:bodyPr>
          <a:lstStyle/>
          <a:p>
            <a:fld id="{BFB441F5-AB9F-4FDC-AD6C-CB1DCDA421C0}" type="slidenum">
              <a:rPr lang="en-GB" sz="1067" smtClean="0">
                <a:solidFill>
                  <a:schemeClr val="tx1"/>
                </a:solidFill>
              </a:rPr>
              <a:t>‹#›</a:t>
            </a:fld>
            <a:endParaRPr lang="en-GB" sz="1333" dirty="0">
              <a:solidFill>
                <a:schemeClr val="tx1"/>
              </a:solidFill>
            </a:endParaRPr>
          </a:p>
        </p:txBody>
      </p:sp>
      <p:sp>
        <p:nvSpPr>
          <p:cNvPr id="13" name="Freeform 12"/>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Tree>
    <p:extLst>
      <p:ext uri="{BB962C8B-B14F-4D97-AF65-F5344CB8AC3E}">
        <p14:creationId xmlns:p14="http://schemas.microsoft.com/office/powerpoint/2010/main" val="27047924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hf sldNum="0" hdr="0" ftr="0" dt="0"/>
  <p:txStyles>
    <p:titleStyle>
      <a:lvl1pPr algn="l" defTabSz="1218786" rtl="0" eaLnBrk="1" latinLnBrk="0" hangingPunct="1">
        <a:lnSpc>
          <a:spcPct val="80000"/>
        </a:lnSpc>
        <a:spcBef>
          <a:spcPct val="0"/>
        </a:spcBef>
        <a:buNone/>
        <a:defRPr sz="3467"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5415" indent="-364058" algn="l" defTabSz="1218786" rtl="0" eaLnBrk="1" latinLnBrk="0" hangingPunct="1">
        <a:lnSpc>
          <a:spcPct val="100000"/>
        </a:lnSpc>
        <a:spcBef>
          <a:spcPts val="0"/>
        </a:spcBef>
        <a:spcAft>
          <a:spcPts val="800"/>
        </a:spcAft>
        <a:buClr>
          <a:schemeClr val="tx2"/>
        </a:buClr>
        <a:buFont typeface="Arial" panose="020B0604020202020204"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31800" y="770467"/>
            <a:ext cx="11328397" cy="320088"/>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3" name="Text Placeholder 2"/>
          <p:cNvSpPr>
            <a:spLocks noGrp="1"/>
          </p:cNvSpPr>
          <p:nvPr>
            <p:ph type="body" idx="1"/>
          </p:nvPr>
        </p:nvSpPr>
        <p:spPr bwMode="gray">
          <a:xfrm>
            <a:off x="431803" y="1835150"/>
            <a:ext cx="11328399" cy="400171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4" name="TextBox 3"/>
          <p:cNvSpPr txBox="1"/>
          <p:nvPr userDrawn="1"/>
        </p:nvSpPr>
        <p:spPr>
          <a:xfrm>
            <a:off x="1037618" y="6488357"/>
            <a:ext cx="553396" cy="164148"/>
          </a:xfrm>
          <a:prstGeom prst="rect">
            <a:avLst/>
          </a:prstGeom>
          <a:noFill/>
        </p:spPr>
        <p:txBody>
          <a:bodyPr wrap="square" lIns="0" tIns="0" rIns="0" bIns="0" rtlCol="0" anchor="b" anchorCtr="0">
            <a:spAutoFit/>
          </a:bodyPr>
          <a:lstStyle/>
          <a:p>
            <a:fld id="{BFB441F5-AB9F-4FDC-AD6C-CB1DCDA421C0}" type="slidenum">
              <a:rPr lang="en-GB" sz="1067" smtClean="0">
                <a:solidFill>
                  <a:schemeClr val="tx1"/>
                </a:solidFill>
              </a:rPr>
              <a:t>‹#›</a:t>
            </a:fld>
            <a:endParaRPr lang="en-GB" sz="1333" dirty="0">
              <a:solidFill>
                <a:schemeClr val="tx1"/>
              </a:solidFill>
            </a:endParaRPr>
          </a:p>
        </p:txBody>
      </p:sp>
      <p:sp>
        <p:nvSpPr>
          <p:cNvPr id="13" name="Freeform 12"/>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Tree>
    <p:extLst>
      <p:ext uri="{BB962C8B-B14F-4D97-AF65-F5344CB8AC3E}">
        <p14:creationId xmlns:p14="http://schemas.microsoft.com/office/powerpoint/2010/main" val="15464224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6575" indent="-27305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598A876-7475-467F-ADF9-410C568720D2}"/>
              </a:ext>
            </a:extLst>
          </p:cNvPr>
          <p:cNvSpPr txBox="1"/>
          <p:nvPr/>
        </p:nvSpPr>
        <p:spPr>
          <a:xfrm>
            <a:off x="655213" y="1723696"/>
            <a:ext cx="8220501"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600" b="1" dirty="0">
                <a:solidFill>
                  <a:prstClr val="white"/>
                </a:solidFill>
                <a:latin typeface="Calibri" panose="020F0502020204030204"/>
              </a:rPr>
              <a:t>Business Restructuring</a:t>
            </a:r>
            <a:endParaRPr kumimoji="0" lang="en-IN"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600" b="1" i="0" u="none" strike="noStrike" kern="1200" cap="none" spc="0" normalizeH="0" baseline="0" noProof="0" dirty="0">
                <a:ln>
                  <a:noFill/>
                </a:ln>
                <a:solidFill>
                  <a:prstClr val="white"/>
                </a:solidFill>
                <a:effectLst/>
                <a:uLnTx/>
                <a:uFillTx/>
                <a:latin typeface="Calibri" panose="020F0502020204030204"/>
                <a:ea typeface="+mn-ea"/>
                <a:cs typeface="+mn-cs"/>
              </a:rPr>
              <a:t>GST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600" b="1"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158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92D904-C887-C9B8-C68A-D95A984D1FF9}"/>
            </a:ext>
          </a:extLst>
        </p:cNvPr>
        <p:cNvGrpSpPr/>
        <p:nvPr/>
      </p:nvGrpSpPr>
      <p:grpSpPr>
        <a:xfrm>
          <a:off x="0" y="0"/>
          <a:ext cx="0" cy="0"/>
          <a:chOff x="0" y="0"/>
          <a:chExt cx="0" cy="0"/>
        </a:xfrm>
      </p:grpSpPr>
      <p:sp>
        <p:nvSpPr>
          <p:cNvPr id="54" name="Title 1">
            <a:extLst>
              <a:ext uri="{FF2B5EF4-FFF2-40B4-BE49-F238E27FC236}">
                <a16:creationId xmlns:a16="http://schemas.microsoft.com/office/drawing/2014/main" id="{7A442EAF-CF21-A9C6-86E0-BE95CCB4054F}"/>
              </a:ext>
            </a:extLst>
          </p:cNvPr>
          <p:cNvSpPr txBox="1">
            <a:spLocks/>
          </p:cNvSpPr>
          <p:nvPr/>
        </p:nvSpPr>
        <p:spPr bwMode="auto">
          <a:xfrm>
            <a:off x="1977656" y="141053"/>
            <a:ext cx="8941980"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IN" sz="2600" b="1" dirty="0">
                <a:solidFill>
                  <a:srgbClr val="ED1A3B"/>
                </a:solidFill>
                <a:latin typeface="+mj-lt"/>
              </a:rPr>
              <a:t>Key judicial precedents relating to business restructuring</a:t>
            </a:r>
          </a:p>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IN" sz="2400" b="0" i="0" u="none" strike="noStrike" kern="1200" cap="none" spc="0" normalizeH="0" baseline="0" noProof="0" dirty="0">
                <a:ln>
                  <a:noFill/>
                </a:ln>
                <a:solidFill>
                  <a:srgbClr val="ED1A3B"/>
                </a:solidFill>
                <a:effectLst/>
                <a:uLnTx/>
                <a:uFillTx/>
                <a:latin typeface="Trebuchet MS" pitchFamily="34" charset="0"/>
                <a:ea typeface="+mn-ea"/>
                <a:cs typeface="+mn-cs"/>
              </a:rPr>
              <a:t> </a:t>
            </a:r>
            <a:r>
              <a:rPr kumimoji="0" lang="en-IN" sz="2400" b="1" i="0" u="none" strike="noStrike" kern="1200" cap="none" spc="0" normalizeH="0" baseline="0" noProof="0" dirty="0">
                <a:ln>
                  <a:noFill/>
                </a:ln>
                <a:solidFill>
                  <a:srgbClr val="ED1A3B"/>
                </a:solidFill>
                <a:effectLst/>
                <a:uLnTx/>
                <a:uFillTx/>
                <a:latin typeface="Trebuchet MS" pitchFamily="34" charset="0"/>
                <a:ea typeface="+mn-ea"/>
                <a:cs typeface="+mn-cs"/>
              </a:rPr>
              <a:t>International </a:t>
            </a:r>
          </a:p>
        </p:txBody>
      </p:sp>
      <p:sp>
        <p:nvSpPr>
          <p:cNvPr id="15" name="Slide Number Placeholder 14">
            <a:extLst>
              <a:ext uri="{FF2B5EF4-FFF2-40B4-BE49-F238E27FC236}">
                <a16:creationId xmlns:a16="http://schemas.microsoft.com/office/drawing/2014/main" id="{DD268503-6DFA-B241-66F9-151739743C4C}"/>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3" name="Table 2">
            <a:extLst>
              <a:ext uri="{FF2B5EF4-FFF2-40B4-BE49-F238E27FC236}">
                <a16:creationId xmlns:a16="http://schemas.microsoft.com/office/drawing/2014/main" id="{63A623D5-101A-D9A2-1381-8178051346E4}"/>
              </a:ext>
            </a:extLst>
          </p:cNvPr>
          <p:cNvGraphicFramePr>
            <a:graphicFrameLocks noGrp="1"/>
          </p:cNvGraphicFramePr>
          <p:nvPr>
            <p:extLst>
              <p:ext uri="{D42A27DB-BD31-4B8C-83A1-F6EECF244321}">
                <p14:modId xmlns:p14="http://schemas.microsoft.com/office/powerpoint/2010/main" val="3390892694"/>
              </p:ext>
            </p:extLst>
          </p:nvPr>
        </p:nvGraphicFramePr>
        <p:xfrm>
          <a:off x="579224" y="991299"/>
          <a:ext cx="11010263" cy="4728036"/>
        </p:xfrm>
        <a:graphic>
          <a:graphicData uri="http://schemas.openxmlformats.org/drawingml/2006/table">
            <a:tbl>
              <a:tblPr firstRow="1" bandRow="1">
                <a:tableStyleId>{5C22544A-7EE6-4342-B048-85BDC9FD1C3A}</a:tableStyleId>
              </a:tblPr>
              <a:tblGrid>
                <a:gridCol w="2844460">
                  <a:extLst>
                    <a:ext uri="{9D8B030D-6E8A-4147-A177-3AD203B41FA5}">
                      <a16:colId xmlns:a16="http://schemas.microsoft.com/office/drawing/2014/main" val="3509761702"/>
                    </a:ext>
                  </a:extLst>
                </a:gridCol>
                <a:gridCol w="8165803">
                  <a:extLst>
                    <a:ext uri="{9D8B030D-6E8A-4147-A177-3AD203B41FA5}">
                      <a16:colId xmlns:a16="http://schemas.microsoft.com/office/drawing/2014/main" val="3710965804"/>
                    </a:ext>
                  </a:extLst>
                </a:gridCol>
              </a:tblGrid>
              <a:tr h="491316">
                <a:tc>
                  <a:txBody>
                    <a:bodyPr/>
                    <a:lstStyle/>
                    <a:p>
                      <a:pPr algn="ctr"/>
                      <a:r>
                        <a:rPr lang="en-US" sz="1400" dirty="0"/>
                        <a:t>Citation</a:t>
                      </a:r>
                    </a:p>
                  </a:txBody>
                  <a:tcPr/>
                </a:tc>
                <a:tc>
                  <a:txBody>
                    <a:bodyPr/>
                    <a:lstStyle/>
                    <a:p>
                      <a:pPr algn="ctr"/>
                      <a:r>
                        <a:rPr lang="en-US" sz="1400" dirty="0"/>
                        <a:t>Summary</a:t>
                      </a:r>
                    </a:p>
                  </a:txBody>
                  <a:tcPr/>
                </a:tc>
                <a:extLst>
                  <a:ext uri="{0D108BD9-81ED-4DB2-BD59-A6C34878D82A}">
                    <a16:rowId xmlns:a16="http://schemas.microsoft.com/office/drawing/2014/main" val="3387086901"/>
                  </a:ext>
                </a:extLst>
              </a:tr>
              <a:tr h="491316">
                <a:tc>
                  <a:txBody>
                    <a:bodyPr/>
                    <a:lstStyle/>
                    <a:p>
                      <a:r>
                        <a:rPr lang="nl-NL" sz="1400" dirty="0"/>
                        <a:t>UK VAT HMRC Internal Manual (VTOGC3250) </a:t>
                      </a:r>
                      <a:endParaRPr lang="en-US" sz="1400" b="1" dirty="0"/>
                    </a:p>
                  </a:txBody>
                  <a:tcPr/>
                </a:tc>
                <a:tc>
                  <a:txBody>
                    <a:bodyPr/>
                    <a:lstStyle/>
                    <a:p>
                      <a:r>
                        <a:rPr lang="en-US" sz="1400" dirty="0"/>
                        <a:t>Principles summarized by the Upper Tribunal in the case of Intelligent Managed Services Ltd (FTC/27/2014) </a:t>
                      </a:r>
                    </a:p>
                    <a:p>
                      <a:r>
                        <a:rPr lang="en-US" sz="1400" dirty="0"/>
                        <a:t> In order to be a transfer of a totality of assets, or part thereof, the assets transferred must together constitute an undertaking capable of carrying on an independent economic activity.  This is to be distinguished from a mere transfer of assets. </a:t>
                      </a:r>
                    </a:p>
                    <a:p>
                      <a:r>
                        <a:rPr lang="en-US" sz="1400" dirty="0"/>
                        <a:t> The nature of the transaction must be ascertained from an overall assessment of the factual circumstances, which includes the intentions of the transferee, as determined by objective evidence, and the nature of the economic activity sought to be continued. </a:t>
                      </a:r>
                    </a:p>
                    <a:p>
                      <a:r>
                        <a:rPr lang="en-US" sz="1400" dirty="0"/>
                        <a:t> The transferee must intend to operate the business, or the part of the undertaking, transferred and not to simply liquidate the activity concerned immediately and sell the stock, if any. </a:t>
                      </a:r>
                    </a:p>
                    <a:p>
                      <a:r>
                        <a:rPr lang="en-US" sz="1400" dirty="0"/>
                        <a:t> Although succession to the business is not a condition, but a consequence of the application of the no-supply rule, the nature of the transaction must be such as to allow the transferee to continue the independent economic activity previously carried on by the seller</a:t>
                      </a:r>
                    </a:p>
                  </a:txBody>
                  <a:tcPr/>
                </a:tc>
                <a:extLst>
                  <a:ext uri="{0D108BD9-81ED-4DB2-BD59-A6C34878D82A}">
                    <a16:rowId xmlns:a16="http://schemas.microsoft.com/office/drawing/2014/main" val="959362426"/>
                  </a:ext>
                </a:extLst>
              </a:tr>
              <a:tr h="491316">
                <a:tc>
                  <a:txBody>
                    <a:bodyPr/>
                    <a:lstStyle/>
                    <a:p>
                      <a:r>
                        <a:rPr lang="en-US" sz="1400" dirty="0"/>
                        <a:t>Position under Australia GST Law</a:t>
                      </a:r>
                      <a:endParaRPr lang="en-US" sz="1400" b="1" dirty="0"/>
                    </a:p>
                  </a:txBody>
                  <a:tcPr/>
                </a:tc>
                <a:tc>
                  <a:txBody>
                    <a:bodyPr/>
                    <a:lstStyle/>
                    <a:p>
                      <a:r>
                        <a:rPr lang="en-US" sz="1400" dirty="0"/>
                        <a:t>GSTR 2002/5 – When a ‘supply of a going concern’ GST-free? 38-325 Supply of a going concern (2) A supply of a going concern is a supply under an arrangement under which: </a:t>
                      </a:r>
                    </a:p>
                    <a:p>
                      <a:pPr marL="342900" indent="-342900">
                        <a:buAutoNum type="alphaLcParenBoth"/>
                      </a:pPr>
                      <a:r>
                        <a:rPr lang="en-US" sz="1400" dirty="0"/>
                        <a:t>the supplier supplies to the recipient all of the things that are necessary for the continued operation of an enterprise; and </a:t>
                      </a:r>
                    </a:p>
                    <a:p>
                      <a:pPr marL="342900" indent="-342900">
                        <a:buAutoNum type="alphaLcParenBoth"/>
                      </a:pPr>
                      <a:r>
                        <a:rPr lang="en-US" sz="1400" dirty="0"/>
                        <a:t>the supplier carries on, or will carry on, the enterprise until the day of the supply (whether or not as a part of a larger enterprise carried on by the supplier).</a:t>
                      </a:r>
                    </a:p>
                  </a:txBody>
                  <a:tcPr/>
                </a:tc>
                <a:extLst>
                  <a:ext uri="{0D108BD9-81ED-4DB2-BD59-A6C34878D82A}">
                    <a16:rowId xmlns:a16="http://schemas.microsoft.com/office/drawing/2014/main" val="2877210011"/>
                  </a:ext>
                </a:extLst>
              </a:tr>
            </a:tbl>
          </a:graphicData>
        </a:graphic>
      </p:graphicFrame>
    </p:spTree>
    <p:extLst>
      <p:ext uri="{BB962C8B-B14F-4D97-AF65-F5344CB8AC3E}">
        <p14:creationId xmlns:p14="http://schemas.microsoft.com/office/powerpoint/2010/main" val="3151501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79777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lang="en-US" sz="2600" b="1" dirty="0">
                <a:solidFill>
                  <a:srgbClr val="ED1A3B"/>
                </a:solidFill>
                <a:latin typeface="+mj-lt"/>
              </a:rPr>
              <a:t>GST implications on transfer of business by way of going concern/ slump sale</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pSp>
        <p:nvGrpSpPr>
          <p:cNvPr id="5" name="Group 4">
            <a:extLst>
              <a:ext uri="{FF2B5EF4-FFF2-40B4-BE49-F238E27FC236}">
                <a16:creationId xmlns:a16="http://schemas.microsoft.com/office/drawing/2014/main" id="{0C52383D-51DB-B7B9-A501-E3C67DC22EA1}"/>
              </a:ext>
            </a:extLst>
          </p:cNvPr>
          <p:cNvGrpSpPr/>
          <p:nvPr/>
        </p:nvGrpSpPr>
        <p:grpSpPr>
          <a:xfrm>
            <a:off x="754729" y="1605183"/>
            <a:ext cx="10877290" cy="2670924"/>
            <a:chOff x="382588" y="2391989"/>
            <a:chExt cx="11426824" cy="2670924"/>
          </a:xfrm>
        </p:grpSpPr>
        <p:sp>
          <p:nvSpPr>
            <p:cNvPr id="6" name="Freeform: Shape 5">
              <a:extLst>
                <a:ext uri="{FF2B5EF4-FFF2-40B4-BE49-F238E27FC236}">
                  <a16:creationId xmlns:a16="http://schemas.microsoft.com/office/drawing/2014/main" id="{F55275C2-3AC5-0BC9-E4ED-01479E7DE5DF}"/>
                </a:ext>
              </a:extLst>
            </p:cNvPr>
            <p:cNvSpPr/>
            <p:nvPr/>
          </p:nvSpPr>
          <p:spPr>
            <a:xfrm>
              <a:off x="389215" y="2391989"/>
              <a:ext cx="7812291" cy="797770"/>
            </a:xfrm>
            <a:custGeom>
              <a:avLst/>
              <a:gdLst>
                <a:gd name="connsiteX0" fmla="*/ 0 w 7812291"/>
                <a:gd name="connsiteY0" fmla="*/ 132964 h 797770"/>
                <a:gd name="connsiteX1" fmla="*/ 132964 w 7812291"/>
                <a:gd name="connsiteY1" fmla="*/ 0 h 797770"/>
                <a:gd name="connsiteX2" fmla="*/ 7679327 w 7812291"/>
                <a:gd name="connsiteY2" fmla="*/ 0 h 797770"/>
                <a:gd name="connsiteX3" fmla="*/ 7812291 w 7812291"/>
                <a:gd name="connsiteY3" fmla="*/ 132964 h 797770"/>
                <a:gd name="connsiteX4" fmla="*/ 7812291 w 7812291"/>
                <a:gd name="connsiteY4" fmla="*/ 664806 h 797770"/>
                <a:gd name="connsiteX5" fmla="*/ 7679327 w 7812291"/>
                <a:gd name="connsiteY5" fmla="*/ 797770 h 797770"/>
                <a:gd name="connsiteX6" fmla="*/ 132964 w 7812291"/>
                <a:gd name="connsiteY6" fmla="*/ 797770 h 797770"/>
                <a:gd name="connsiteX7" fmla="*/ 0 w 7812291"/>
                <a:gd name="connsiteY7" fmla="*/ 664806 h 797770"/>
                <a:gd name="connsiteX8" fmla="*/ 0 w 7812291"/>
                <a:gd name="connsiteY8" fmla="*/ 132964 h 79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291" h="797770">
                  <a:moveTo>
                    <a:pt x="0" y="132964"/>
                  </a:moveTo>
                  <a:cubicBezTo>
                    <a:pt x="0" y="59530"/>
                    <a:pt x="59530" y="0"/>
                    <a:pt x="132964" y="0"/>
                  </a:cubicBezTo>
                  <a:lnTo>
                    <a:pt x="7679327" y="0"/>
                  </a:lnTo>
                  <a:cubicBezTo>
                    <a:pt x="7752761" y="0"/>
                    <a:pt x="7812291" y="59530"/>
                    <a:pt x="7812291" y="132964"/>
                  </a:cubicBezTo>
                  <a:lnTo>
                    <a:pt x="7812291" y="664806"/>
                  </a:lnTo>
                  <a:cubicBezTo>
                    <a:pt x="7812291" y="738240"/>
                    <a:pt x="7752761" y="797770"/>
                    <a:pt x="7679327" y="797770"/>
                  </a:cubicBezTo>
                  <a:lnTo>
                    <a:pt x="132964" y="797770"/>
                  </a:lnTo>
                  <a:cubicBezTo>
                    <a:pt x="59530" y="797770"/>
                    <a:pt x="0" y="738240"/>
                    <a:pt x="0" y="664806"/>
                  </a:cubicBezTo>
                  <a:lnTo>
                    <a:pt x="0" y="132964"/>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2284" tIns="92284" rIns="92284" bIns="92284" numCol="1" spcCol="1270" anchor="ctr" anchorCtr="0">
              <a:noAutofit/>
            </a:bodyPr>
            <a:lstStyle/>
            <a:p>
              <a:pPr marL="0" lvl="0" indent="0" algn="l" defTabSz="622300">
                <a:lnSpc>
                  <a:spcPct val="90000"/>
                </a:lnSpc>
                <a:spcBef>
                  <a:spcPct val="0"/>
                </a:spcBef>
                <a:spcAft>
                  <a:spcPct val="35000"/>
                </a:spcAft>
                <a:buNone/>
              </a:pPr>
              <a:r>
                <a:rPr lang="en-US" sz="1400" kern="1200" dirty="0"/>
                <a:t>Exemption Entry -  Entry 2 of Notification No. 12/2017-Central Tax (Rate)                                                                                        </a:t>
              </a:r>
              <a:r>
                <a:rPr lang="en-US" sz="1400" b="1" i="1" kern="1200" dirty="0"/>
                <a:t>‘Services by way of transfer of going concern, as a whole or an independent part thereof’</a:t>
              </a:r>
              <a:endParaRPr lang="en-IN" sz="1400" kern="1200" dirty="0"/>
            </a:p>
          </p:txBody>
        </p:sp>
        <p:sp>
          <p:nvSpPr>
            <p:cNvPr id="7" name="Freeform: Shape 6">
              <a:extLst>
                <a:ext uri="{FF2B5EF4-FFF2-40B4-BE49-F238E27FC236}">
                  <a16:creationId xmlns:a16="http://schemas.microsoft.com/office/drawing/2014/main" id="{7F4AB038-25EA-3873-496F-C3D9B1866CC2}"/>
                </a:ext>
              </a:extLst>
            </p:cNvPr>
            <p:cNvSpPr/>
            <p:nvPr/>
          </p:nvSpPr>
          <p:spPr>
            <a:xfrm>
              <a:off x="382588" y="3395192"/>
              <a:ext cx="7813091" cy="609555"/>
            </a:xfrm>
            <a:custGeom>
              <a:avLst/>
              <a:gdLst>
                <a:gd name="connsiteX0" fmla="*/ 0 w 7813091"/>
                <a:gd name="connsiteY0" fmla="*/ 101595 h 609555"/>
                <a:gd name="connsiteX1" fmla="*/ 101595 w 7813091"/>
                <a:gd name="connsiteY1" fmla="*/ 0 h 609555"/>
                <a:gd name="connsiteX2" fmla="*/ 7711496 w 7813091"/>
                <a:gd name="connsiteY2" fmla="*/ 0 h 609555"/>
                <a:gd name="connsiteX3" fmla="*/ 7813091 w 7813091"/>
                <a:gd name="connsiteY3" fmla="*/ 101595 h 609555"/>
                <a:gd name="connsiteX4" fmla="*/ 7813091 w 7813091"/>
                <a:gd name="connsiteY4" fmla="*/ 507960 h 609555"/>
                <a:gd name="connsiteX5" fmla="*/ 7711496 w 7813091"/>
                <a:gd name="connsiteY5" fmla="*/ 609555 h 609555"/>
                <a:gd name="connsiteX6" fmla="*/ 101595 w 7813091"/>
                <a:gd name="connsiteY6" fmla="*/ 609555 h 609555"/>
                <a:gd name="connsiteX7" fmla="*/ 0 w 7813091"/>
                <a:gd name="connsiteY7" fmla="*/ 507960 h 609555"/>
                <a:gd name="connsiteX8" fmla="*/ 0 w 7813091"/>
                <a:gd name="connsiteY8" fmla="*/ 101595 h 6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3091" h="609555">
                  <a:moveTo>
                    <a:pt x="0" y="101595"/>
                  </a:moveTo>
                  <a:cubicBezTo>
                    <a:pt x="0" y="45486"/>
                    <a:pt x="45486" y="0"/>
                    <a:pt x="101595" y="0"/>
                  </a:cubicBezTo>
                  <a:lnTo>
                    <a:pt x="7711496" y="0"/>
                  </a:lnTo>
                  <a:cubicBezTo>
                    <a:pt x="7767605" y="0"/>
                    <a:pt x="7813091" y="45486"/>
                    <a:pt x="7813091" y="101595"/>
                  </a:cubicBezTo>
                  <a:lnTo>
                    <a:pt x="7813091" y="507960"/>
                  </a:lnTo>
                  <a:cubicBezTo>
                    <a:pt x="7813091" y="564069"/>
                    <a:pt x="7767605" y="609555"/>
                    <a:pt x="7711496" y="609555"/>
                  </a:cubicBezTo>
                  <a:lnTo>
                    <a:pt x="101595" y="609555"/>
                  </a:lnTo>
                  <a:cubicBezTo>
                    <a:pt x="45486" y="609555"/>
                    <a:pt x="0" y="564069"/>
                    <a:pt x="0" y="507960"/>
                  </a:cubicBezTo>
                  <a:lnTo>
                    <a:pt x="0" y="10159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3096" tIns="83096" rIns="83096" bIns="83096" numCol="1" spcCol="1270" anchor="ctr" anchorCtr="0">
              <a:noAutofit/>
            </a:bodyPr>
            <a:lstStyle/>
            <a:p>
              <a:pPr marL="0" lvl="0" indent="0" algn="l" defTabSz="622300">
                <a:lnSpc>
                  <a:spcPct val="90000"/>
                </a:lnSpc>
                <a:spcBef>
                  <a:spcPct val="0"/>
                </a:spcBef>
                <a:spcAft>
                  <a:spcPct val="35000"/>
                </a:spcAft>
                <a:buNone/>
              </a:pPr>
              <a:r>
                <a:rPr lang="en-US" sz="1400" b="1" kern="1200" dirty="0"/>
                <a:t>Prerequisites of exemption entry:</a:t>
              </a:r>
              <a:endParaRPr lang="en-IN" sz="1400" kern="1200" dirty="0"/>
            </a:p>
          </p:txBody>
        </p:sp>
        <p:sp>
          <p:nvSpPr>
            <p:cNvPr id="8" name="Freeform: Shape 7">
              <a:extLst>
                <a:ext uri="{FF2B5EF4-FFF2-40B4-BE49-F238E27FC236}">
                  <a16:creationId xmlns:a16="http://schemas.microsoft.com/office/drawing/2014/main" id="{69B7AA27-1826-F8A0-5277-98511FFC836B}"/>
                </a:ext>
              </a:extLst>
            </p:cNvPr>
            <p:cNvSpPr/>
            <p:nvPr/>
          </p:nvSpPr>
          <p:spPr>
            <a:xfrm>
              <a:off x="382588" y="3986513"/>
              <a:ext cx="11426824" cy="1076400"/>
            </a:xfrm>
            <a:custGeom>
              <a:avLst/>
              <a:gdLst>
                <a:gd name="connsiteX0" fmla="*/ 0 w 11426824"/>
                <a:gd name="connsiteY0" fmla="*/ 0 h 1076400"/>
                <a:gd name="connsiteX1" fmla="*/ 11426824 w 11426824"/>
                <a:gd name="connsiteY1" fmla="*/ 0 h 1076400"/>
                <a:gd name="connsiteX2" fmla="*/ 11426824 w 11426824"/>
                <a:gd name="connsiteY2" fmla="*/ 1076400 h 1076400"/>
                <a:gd name="connsiteX3" fmla="*/ 0 w 11426824"/>
                <a:gd name="connsiteY3" fmla="*/ 1076400 h 1076400"/>
                <a:gd name="connsiteX4" fmla="*/ 0 w 11426824"/>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824" h="1076400">
                  <a:moveTo>
                    <a:pt x="0" y="0"/>
                  </a:moveTo>
                  <a:lnTo>
                    <a:pt x="11426824" y="0"/>
                  </a:lnTo>
                  <a:lnTo>
                    <a:pt x="11426824"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2802"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a:p>
              <a:pPr marL="114300" lvl="1" indent="-114300" algn="l" defTabSz="533400">
                <a:lnSpc>
                  <a:spcPct val="90000"/>
                </a:lnSpc>
                <a:spcBef>
                  <a:spcPct val="0"/>
                </a:spcBef>
                <a:spcAft>
                  <a:spcPct val="20000"/>
                </a:spcAft>
                <a:buChar char="•"/>
              </a:pPr>
              <a:r>
                <a:rPr lang="en-US" sz="1400" kern="1200" dirty="0"/>
                <a:t>There should be a transfer of entire business/concern (referred as ‘undertaking’) or an independent part thereof; and</a:t>
              </a:r>
            </a:p>
            <a:p>
              <a:pPr marL="0" lvl="1" algn="l" defTabSz="533400">
                <a:lnSpc>
                  <a:spcPct val="90000"/>
                </a:lnSpc>
                <a:spcBef>
                  <a:spcPct val="0"/>
                </a:spcBef>
                <a:spcAft>
                  <a:spcPct val="20000"/>
                </a:spcAft>
              </a:pPr>
              <a:endParaRPr lang="en-US" sz="1400" kern="1200" dirty="0"/>
            </a:p>
            <a:p>
              <a:pPr marL="114300" lvl="1" indent="-114300" algn="l" defTabSz="533400">
                <a:lnSpc>
                  <a:spcPct val="90000"/>
                </a:lnSpc>
                <a:spcBef>
                  <a:spcPct val="0"/>
                </a:spcBef>
                <a:spcAft>
                  <a:spcPct val="20000"/>
                </a:spcAft>
                <a:buChar char="•"/>
              </a:pPr>
              <a:r>
                <a:rPr lang="en-US" sz="1400" kern="1200" dirty="0"/>
                <a:t>Such undertaking or an independent part should be transferred on going concern basis.</a:t>
              </a:r>
            </a:p>
          </p:txBody>
        </p:sp>
      </p:grpSp>
    </p:spTree>
    <p:extLst>
      <p:ext uri="{BB962C8B-B14F-4D97-AF65-F5344CB8AC3E}">
        <p14:creationId xmlns:p14="http://schemas.microsoft.com/office/powerpoint/2010/main" val="4093402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lang="en-US" sz="2600" b="1" dirty="0">
                <a:solidFill>
                  <a:srgbClr val="ED1A3B"/>
                </a:solidFill>
                <a:latin typeface="+mj-lt"/>
              </a:rPr>
              <a:t>Important concepts – going concern &amp; slump sale</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type="body" sz="quarter" idx="13"/>
          </p:nvPr>
        </p:nvSpPr>
        <p:spPr>
          <a:xfrm>
            <a:off x="383117" y="1820862"/>
            <a:ext cx="5613400" cy="4177145"/>
          </a:xfrm>
          <a:solidFill>
            <a:schemeClr val="bg1"/>
          </a:solidFill>
          <a:ln>
            <a:solidFill>
              <a:schemeClr val="bg1"/>
            </a:solidFill>
          </a:ln>
        </p:spPr>
        <p:txBody>
          <a:bodyPr/>
          <a:lstStyle/>
          <a:p>
            <a:r>
              <a:rPr lang="en-US" sz="1400" dirty="0">
                <a:solidFill>
                  <a:schemeClr val="tx1"/>
                </a:solidFill>
              </a:rPr>
              <a:t>Going concern' is an </a:t>
            </a:r>
            <a:r>
              <a:rPr lang="en-US" sz="1400" b="1" dirty="0">
                <a:solidFill>
                  <a:schemeClr val="tx1"/>
                </a:solidFill>
              </a:rPr>
              <a:t>accounting concept</a:t>
            </a:r>
            <a:r>
              <a:rPr lang="en-US" sz="1400" dirty="0">
                <a:solidFill>
                  <a:schemeClr val="tx1"/>
                </a:solidFill>
              </a:rPr>
              <a:t>. </a:t>
            </a:r>
          </a:p>
          <a:p>
            <a:endParaRPr lang="en-US" sz="1400" dirty="0">
              <a:solidFill>
                <a:schemeClr val="tx1"/>
              </a:solidFill>
            </a:endParaRPr>
          </a:p>
          <a:p>
            <a:r>
              <a:rPr lang="en-US" sz="1400" dirty="0">
                <a:solidFill>
                  <a:schemeClr val="tx1"/>
                </a:solidFill>
              </a:rPr>
              <a:t>Accounting standards list down certain indicators of an entity that can be said to be going concern.</a:t>
            </a:r>
          </a:p>
          <a:p>
            <a:endParaRPr lang="en-US" sz="1400" dirty="0">
              <a:solidFill>
                <a:schemeClr val="tx1"/>
              </a:solidFill>
            </a:endParaRPr>
          </a:p>
          <a:p>
            <a:r>
              <a:rPr lang="en-US" sz="1400" dirty="0">
                <a:solidFill>
                  <a:schemeClr val="tx1"/>
                </a:solidFill>
              </a:rPr>
              <a:t>Transferred business should be an on-going business. </a:t>
            </a:r>
          </a:p>
          <a:p>
            <a:endParaRPr lang="en-US" sz="1400" dirty="0">
              <a:solidFill>
                <a:schemeClr val="tx1"/>
              </a:solidFill>
            </a:endParaRPr>
          </a:p>
          <a:p>
            <a:r>
              <a:rPr lang="en-US" sz="1400" i="1" u="sng" dirty="0">
                <a:solidFill>
                  <a:schemeClr val="tx1"/>
                </a:solidFill>
              </a:rPr>
              <a:t>Guidelines of transfer of business as going concern:</a:t>
            </a:r>
          </a:p>
          <a:p>
            <a:pPr marL="342900" indent="-342900">
              <a:buFont typeface="Wingdings" panose="05000000000000000000" pitchFamily="2" charset="2"/>
              <a:buChar char="§"/>
            </a:pPr>
            <a:r>
              <a:rPr lang="en-US" sz="1400" dirty="0">
                <a:solidFill>
                  <a:schemeClr val="tx1"/>
                </a:solidFill>
              </a:rPr>
              <a:t>Asset must be sold as a part of a ‘business’ as a ‘going concern’;</a:t>
            </a:r>
          </a:p>
          <a:p>
            <a:pPr marL="342900" indent="-342900">
              <a:buFont typeface="Wingdings" panose="05000000000000000000" pitchFamily="2" charset="2"/>
              <a:buChar char="§"/>
            </a:pPr>
            <a:r>
              <a:rPr lang="en-US" sz="1400" dirty="0">
                <a:solidFill>
                  <a:schemeClr val="tx1"/>
                </a:solidFill>
              </a:rPr>
              <a:t>Purchaser intends to use asset to carry on same kind of business as seller;</a:t>
            </a:r>
          </a:p>
          <a:p>
            <a:pPr marL="342900" indent="-342900">
              <a:buFont typeface="Wingdings" panose="05000000000000000000" pitchFamily="2" charset="2"/>
              <a:buChar char="§"/>
            </a:pPr>
            <a:r>
              <a:rPr lang="en-US" sz="1400" dirty="0">
                <a:solidFill>
                  <a:schemeClr val="tx1"/>
                </a:solidFill>
              </a:rPr>
              <a:t>Where only part of business is sold, it must be capable of separate operation;</a:t>
            </a:r>
          </a:p>
          <a:p>
            <a:pPr marL="342900" indent="-342900">
              <a:buFont typeface="Wingdings" panose="05000000000000000000" pitchFamily="2" charset="2"/>
              <a:buChar char="§"/>
            </a:pPr>
            <a:r>
              <a:rPr lang="en-US" sz="1400" dirty="0">
                <a:solidFill>
                  <a:schemeClr val="tx1"/>
                </a:solidFill>
              </a:rPr>
              <a:t>There must not be series of immediately consecutive transfers.</a:t>
            </a:r>
            <a:endParaRPr lang="en-IN" sz="1400" dirty="0">
              <a:solidFill>
                <a:schemeClr val="tx1"/>
              </a:solidFill>
            </a:endParaRPr>
          </a:p>
        </p:txBody>
      </p:sp>
      <p:sp>
        <p:nvSpPr>
          <p:cNvPr id="5" name="Rectangle: Diagonal Corners Snipped 4">
            <a:extLst>
              <a:ext uri="{FF2B5EF4-FFF2-40B4-BE49-F238E27FC236}">
                <a16:creationId xmlns:a16="http://schemas.microsoft.com/office/drawing/2014/main" id="{866B227B-BFDC-065E-6588-0121E9FED7B4}"/>
              </a:ext>
            </a:extLst>
          </p:cNvPr>
          <p:cNvSpPr/>
          <p:nvPr/>
        </p:nvSpPr>
        <p:spPr bwMode="auto">
          <a:xfrm>
            <a:off x="191558" y="1222375"/>
            <a:ext cx="5804958" cy="4775632"/>
          </a:xfrm>
          <a:prstGeom prst="snip2DiagRect">
            <a:avLst/>
          </a:prstGeom>
          <a:no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effectLst/>
              <a:latin typeface="Trebuchet MS" pitchFamily="34" charset="0"/>
            </a:endParaRPr>
          </a:p>
        </p:txBody>
      </p:sp>
      <p:sp>
        <p:nvSpPr>
          <p:cNvPr id="4" name="Text Placeholder 3">
            <a:extLst>
              <a:ext uri="{FF2B5EF4-FFF2-40B4-BE49-F238E27FC236}">
                <a16:creationId xmlns:a16="http://schemas.microsoft.com/office/drawing/2014/main" id="{A10EDC7E-5F08-6FC4-CACD-7E6CEE7A6B8A}"/>
              </a:ext>
            </a:extLst>
          </p:cNvPr>
          <p:cNvSpPr>
            <a:spLocks noGrp="1"/>
          </p:cNvSpPr>
          <p:nvPr>
            <p:ph type="body" sz="quarter" idx="14"/>
          </p:nvPr>
        </p:nvSpPr>
        <p:spPr>
          <a:noFill/>
        </p:spPr>
        <p:txBody>
          <a:bodyPr/>
          <a:lstStyle/>
          <a:p>
            <a:r>
              <a:rPr lang="en-US" sz="1400" b="1" dirty="0">
                <a:solidFill>
                  <a:schemeClr val="tx1"/>
                </a:solidFill>
              </a:rPr>
              <a:t>What is slump sale </a:t>
            </a:r>
            <a:r>
              <a:rPr lang="en-US" sz="1400" dirty="0">
                <a:solidFill>
                  <a:schemeClr val="tx1"/>
                </a:solidFill>
              </a:rPr>
              <a:t>- not defined under GST law. </a:t>
            </a:r>
          </a:p>
          <a:p>
            <a:endParaRPr lang="en-US" sz="1400" dirty="0">
              <a:solidFill>
                <a:schemeClr val="tx1"/>
              </a:solidFill>
            </a:endParaRPr>
          </a:p>
          <a:p>
            <a:r>
              <a:rPr lang="en-US" sz="1400" dirty="0">
                <a:solidFill>
                  <a:schemeClr val="tx1"/>
                </a:solidFill>
              </a:rPr>
              <a:t>Defined Income Tax Act, to mean transfer of one or more undertakings as a result of the sale for a lump sum consideration without values being assigned to the individual assets and liabilities in such sales</a:t>
            </a:r>
          </a:p>
          <a:p>
            <a:endParaRPr lang="en-US" sz="1400" dirty="0">
              <a:solidFill>
                <a:schemeClr val="tx1"/>
              </a:solidFill>
            </a:endParaRPr>
          </a:p>
          <a:p>
            <a:r>
              <a:rPr lang="en-US" sz="1400" dirty="0">
                <a:solidFill>
                  <a:schemeClr val="tx1"/>
                </a:solidFill>
              </a:rPr>
              <a:t>Transfer of business as a going concern as a whole is known as a slump sale in common parlance.</a:t>
            </a:r>
            <a:endParaRPr lang="en-IN" sz="1400" dirty="0">
              <a:solidFill>
                <a:schemeClr val="tx1"/>
              </a:solidFill>
            </a:endParaRPr>
          </a:p>
          <a:p>
            <a:endParaRPr lang="en-IN" sz="1400" dirty="0"/>
          </a:p>
        </p:txBody>
      </p:sp>
      <p:sp>
        <p:nvSpPr>
          <p:cNvPr id="6" name="Rectangle: Diagonal Corners Snipped 5">
            <a:extLst>
              <a:ext uri="{FF2B5EF4-FFF2-40B4-BE49-F238E27FC236}">
                <a16:creationId xmlns:a16="http://schemas.microsoft.com/office/drawing/2014/main" id="{165A135E-DD15-072A-112A-8657CF7FF1C7}"/>
              </a:ext>
            </a:extLst>
          </p:cNvPr>
          <p:cNvSpPr/>
          <p:nvPr/>
        </p:nvSpPr>
        <p:spPr bwMode="auto">
          <a:xfrm>
            <a:off x="6003926" y="1222375"/>
            <a:ext cx="5996516" cy="4775632"/>
          </a:xfrm>
          <a:prstGeom prst="snip2DiagRect">
            <a:avLst/>
          </a:prstGeom>
          <a:no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effectLst/>
              <a:latin typeface="Trebuchet MS" pitchFamily="34" charset="0"/>
            </a:endParaRPr>
          </a:p>
        </p:txBody>
      </p:sp>
    </p:spTree>
    <p:extLst>
      <p:ext uri="{BB962C8B-B14F-4D97-AF65-F5344CB8AC3E}">
        <p14:creationId xmlns:p14="http://schemas.microsoft.com/office/powerpoint/2010/main" val="1990580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lang="en-US" sz="2600" b="1" dirty="0">
                <a:solidFill>
                  <a:srgbClr val="ED1A3B"/>
                </a:solidFill>
                <a:latin typeface="+mj-lt"/>
              </a:rPr>
              <a:t>Practical</a:t>
            </a:r>
            <a:r>
              <a:rPr lang="en-US" sz="2400" b="1" dirty="0">
                <a:solidFill>
                  <a:srgbClr val="ED1A3B"/>
                </a:solidFill>
                <a:latin typeface="+mj-lt"/>
              </a:rPr>
              <a:t> </a:t>
            </a:r>
            <a:r>
              <a:rPr lang="en-US" sz="2600" b="1" dirty="0">
                <a:solidFill>
                  <a:srgbClr val="ED1A3B"/>
                </a:solidFill>
                <a:latin typeface="+mj-lt"/>
              </a:rPr>
              <a:t>issues</a:t>
            </a:r>
            <a:r>
              <a:rPr lang="en-US" sz="2400" b="1" dirty="0">
                <a:solidFill>
                  <a:srgbClr val="ED1A3B"/>
                </a:solidFill>
                <a:latin typeface="+mj-lt"/>
              </a:rPr>
              <a:t> </a:t>
            </a:r>
            <a:r>
              <a:rPr lang="en-US" sz="2600" b="1" dirty="0">
                <a:solidFill>
                  <a:srgbClr val="ED1A3B"/>
                </a:solidFill>
                <a:latin typeface="+mj-lt"/>
              </a:rPr>
              <a:t>to</a:t>
            </a:r>
            <a:r>
              <a:rPr lang="en-US" sz="2400" b="1" dirty="0">
                <a:solidFill>
                  <a:srgbClr val="ED1A3B"/>
                </a:solidFill>
                <a:latin typeface="+mj-lt"/>
              </a:rPr>
              <a:t> </a:t>
            </a:r>
            <a:r>
              <a:rPr lang="en-US" sz="2600" b="1" dirty="0">
                <a:solidFill>
                  <a:srgbClr val="ED1A3B"/>
                </a:solidFill>
                <a:latin typeface="+mj-lt"/>
              </a:rPr>
              <a:t>avail</a:t>
            </a:r>
            <a:r>
              <a:rPr lang="en-US" sz="2400" b="1" dirty="0">
                <a:solidFill>
                  <a:srgbClr val="ED1A3B"/>
                </a:solidFill>
                <a:latin typeface="+mj-lt"/>
              </a:rPr>
              <a:t> </a:t>
            </a:r>
            <a:r>
              <a:rPr lang="en-US" sz="2600" b="1" dirty="0">
                <a:solidFill>
                  <a:srgbClr val="ED1A3B"/>
                </a:solidFill>
                <a:latin typeface="+mj-lt"/>
              </a:rPr>
              <a:t>exemption</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5" name="Content Placeholder 4">
            <a:extLst>
              <a:ext uri="{FF2B5EF4-FFF2-40B4-BE49-F238E27FC236}">
                <a16:creationId xmlns:a16="http://schemas.microsoft.com/office/drawing/2014/main" id="{9A2BC16D-BA3A-EBA3-027F-346276F2259D}"/>
              </a:ext>
            </a:extLst>
          </p:cNvPr>
          <p:cNvGraphicFramePr>
            <a:graphicFrameLocks noGrp="1"/>
          </p:cNvGraphicFramePr>
          <p:nvPr>
            <p:ph idx="1"/>
            <p:extLst>
              <p:ext uri="{D42A27DB-BD31-4B8C-83A1-F6EECF244321}">
                <p14:modId xmlns:p14="http://schemas.microsoft.com/office/powerpoint/2010/main" val="1156451573"/>
              </p:ext>
            </p:extLst>
          </p:nvPr>
        </p:nvGraphicFramePr>
        <p:xfrm>
          <a:off x="382588" y="1820863"/>
          <a:ext cx="11426825" cy="381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865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lang="en-US" sz="2600" b="1" dirty="0">
                <a:solidFill>
                  <a:srgbClr val="ED1A3B"/>
                </a:solidFill>
                <a:latin typeface="+mj-lt"/>
              </a:rPr>
              <a:t>ITC</a:t>
            </a:r>
            <a:r>
              <a:rPr lang="en-US" sz="1800" b="1" i="0" u="none" strike="noStrike" dirty="0">
                <a:solidFill>
                  <a:srgbClr val="000000"/>
                </a:solidFill>
                <a:effectLst/>
                <a:latin typeface="Calibri" panose="020F0502020204030204" pitchFamily="34" charset="0"/>
              </a:rPr>
              <a:t> </a:t>
            </a:r>
            <a:r>
              <a:rPr lang="en-US" sz="2600" b="1" dirty="0">
                <a:solidFill>
                  <a:srgbClr val="ED1A3B"/>
                </a:solidFill>
                <a:latin typeface="+mj-lt"/>
              </a:rPr>
              <a:t>implications</a:t>
            </a:r>
            <a:r>
              <a:rPr lang="en-US" sz="1800" b="1" i="0" u="none" strike="noStrike" dirty="0">
                <a:solidFill>
                  <a:srgbClr val="000000"/>
                </a:solidFill>
                <a:effectLst/>
                <a:latin typeface="Calibri" panose="020F0502020204030204" pitchFamily="34" charset="0"/>
              </a:rPr>
              <a:t> </a:t>
            </a:r>
            <a:r>
              <a:rPr lang="en-US" sz="2400" b="1" dirty="0">
                <a:solidFill>
                  <a:srgbClr val="ED1A3B"/>
                </a:solidFill>
                <a:latin typeface="+mj-lt"/>
              </a:rPr>
              <a:t>on</a:t>
            </a:r>
            <a:r>
              <a:rPr lang="en-US" sz="1800" b="1" i="0" u="none" strike="noStrike" dirty="0">
                <a:solidFill>
                  <a:srgbClr val="000000"/>
                </a:solidFill>
                <a:effectLst/>
                <a:latin typeface="Calibri" panose="020F0502020204030204" pitchFamily="34" charset="0"/>
              </a:rPr>
              <a:t> </a:t>
            </a:r>
            <a:r>
              <a:rPr lang="en-US" sz="2600" b="1" dirty="0">
                <a:solidFill>
                  <a:srgbClr val="ED1A3B"/>
                </a:solidFill>
                <a:latin typeface="+mj-lt"/>
              </a:rPr>
              <a:t>transfer</a:t>
            </a:r>
            <a:r>
              <a:rPr lang="en-US" sz="1800" b="1" i="0" u="none" strike="noStrike" dirty="0">
                <a:solidFill>
                  <a:srgbClr val="000000"/>
                </a:solidFill>
                <a:effectLst/>
                <a:latin typeface="Calibri" panose="020F0502020204030204" pitchFamily="34" charset="0"/>
              </a:rPr>
              <a:t> </a:t>
            </a:r>
            <a:r>
              <a:rPr lang="en-US" sz="2600" b="1" dirty="0">
                <a:solidFill>
                  <a:srgbClr val="ED1A3B"/>
                </a:solidFill>
                <a:latin typeface="+mj-lt"/>
              </a:rPr>
              <a:t>of</a:t>
            </a:r>
            <a:r>
              <a:rPr lang="en-US" sz="1800" b="1" i="0" u="none" strike="noStrike" dirty="0">
                <a:solidFill>
                  <a:srgbClr val="000000"/>
                </a:solidFill>
                <a:effectLst/>
                <a:latin typeface="Calibri" panose="020F0502020204030204" pitchFamily="34" charset="0"/>
              </a:rPr>
              <a:t> </a:t>
            </a:r>
            <a:r>
              <a:rPr lang="en-US" sz="2600" b="1" dirty="0">
                <a:solidFill>
                  <a:srgbClr val="ED1A3B"/>
                </a:solidFill>
                <a:latin typeface="+mj-lt"/>
              </a:rPr>
              <a:t>business</a:t>
            </a:r>
            <a:r>
              <a:rPr lang="en-US" sz="1800" b="1" i="0" u="none" strike="noStrike" dirty="0">
                <a:solidFill>
                  <a:srgbClr val="000000"/>
                </a:solidFill>
                <a:effectLst/>
                <a:latin typeface="Calibri" panose="020F0502020204030204" pitchFamily="34" charset="0"/>
              </a:rPr>
              <a:t> </a:t>
            </a:r>
            <a:r>
              <a:rPr lang="en-US" sz="2600" b="1" dirty="0">
                <a:solidFill>
                  <a:srgbClr val="ED1A3B"/>
                </a:solidFill>
                <a:latin typeface="+mj-lt"/>
              </a:rPr>
              <a:t>as</a:t>
            </a:r>
            <a:r>
              <a:rPr lang="en-US" sz="1800" b="1" i="0" u="none" strike="noStrike" dirty="0">
                <a:solidFill>
                  <a:srgbClr val="000000"/>
                </a:solidFill>
                <a:effectLst/>
                <a:latin typeface="Calibri" panose="020F0502020204030204" pitchFamily="34" charset="0"/>
              </a:rPr>
              <a:t> </a:t>
            </a:r>
            <a:r>
              <a:rPr lang="en-US" sz="2600" b="1" dirty="0">
                <a:solidFill>
                  <a:srgbClr val="ED1A3B"/>
                </a:solidFill>
                <a:latin typeface="+mj-lt"/>
              </a:rPr>
              <a:t>going</a:t>
            </a:r>
            <a:r>
              <a:rPr lang="en-US" sz="1800" b="1" i="0" u="none" strike="noStrike" dirty="0">
                <a:solidFill>
                  <a:srgbClr val="000000"/>
                </a:solidFill>
                <a:effectLst/>
                <a:latin typeface="Calibri" panose="020F0502020204030204" pitchFamily="34" charset="0"/>
              </a:rPr>
              <a:t> </a:t>
            </a:r>
            <a:r>
              <a:rPr lang="en-US" sz="2600" b="1" dirty="0">
                <a:solidFill>
                  <a:srgbClr val="ED1A3B"/>
                </a:solidFill>
                <a:latin typeface="+mj-lt"/>
              </a:rPr>
              <a:t>concern</a:t>
            </a:r>
            <a:r>
              <a:rPr lang="en-US" sz="2400" dirty="0"/>
              <a:t> </a:t>
            </a:r>
            <a:endParaRPr lang="en-US" sz="2400" b="1" dirty="0">
              <a:solidFill>
                <a:srgbClr val="ED1A3B"/>
              </a:solidFill>
              <a:latin typeface="+mj-lt"/>
            </a:endParaRP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idx="1"/>
          </p:nvPr>
        </p:nvSpPr>
        <p:spPr>
          <a:xfrm>
            <a:off x="383121" y="1820865"/>
            <a:ext cx="11425767" cy="4484401"/>
          </a:xfrm>
        </p:spPr>
        <p:txBody>
          <a:bodyPr/>
          <a:lstStyle/>
          <a:p>
            <a:pPr marL="622300" lvl="1" indent="-285750"/>
            <a:r>
              <a:rPr lang="en-US" sz="1400" dirty="0">
                <a:solidFill>
                  <a:schemeClr val="tx1"/>
                </a:solidFill>
              </a:rPr>
              <a:t>Section 17(2) of CGST Act read with Rule 42/ 43 of CGST Rules mandates reversal of ITC attributable to exempt supplies - as slump  sale is exempt supply – ITC reversal required;</a:t>
            </a:r>
            <a:br>
              <a:rPr lang="en-US" sz="1400" dirty="0">
                <a:solidFill>
                  <a:schemeClr val="tx1"/>
                </a:solidFill>
              </a:rPr>
            </a:b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Common ITC is reversed proportionate to value of slump sale which is usually very high; </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Can it be argued that till date of transfer of business, entity was engaged exclusively in taxable supply and same position continues even after the transfer of business – therefore, there is no common ITC and hence, no reversal ?</a:t>
            </a:r>
            <a:br>
              <a:rPr lang="en-US" sz="1400" dirty="0">
                <a:solidFill>
                  <a:schemeClr val="tx1"/>
                </a:solidFill>
              </a:rPr>
            </a:b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No ITC on expenditure incurred exclusively for transfer of business. </a:t>
            </a:r>
            <a:endParaRPr lang="en-IN" sz="1400" dirty="0">
              <a:solidFill>
                <a:schemeClr val="tx1"/>
              </a:solidFill>
            </a:endParaRPr>
          </a:p>
        </p:txBody>
      </p:sp>
      <p:sp>
        <p:nvSpPr>
          <p:cNvPr id="2" name="Rectangle: Diagonal Corners Snipped 1">
            <a:extLst>
              <a:ext uri="{FF2B5EF4-FFF2-40B4-BE49-F238E27FC236}">
                <a16:creationId xmlns:a16="http://schemas.microsoft.com/office/drawing/2014/main" id="{5249C0E5-527A-3AD4-7FA0-4BB4852BE0DA}"/>
              </a:ext>
            </a:extLst>
          </p:cNvPr>
          <p:cNvSpPr/>
          <p:nvPr/>
        </p:nvSpPr>
        <p:spPr bwMode="auto">
          <a:xfrm>
            <a:off x="383111" y="1280160"/>
            <a:ext cx="11425767" cy="2799471"/>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Tree>
    <p:extLst>
      <p:ext uri="{BB962C8B-B14F-4D97-AF65-F5344CB8AC3E}">
        <p14:creationId xmlns:p14="http://schemas.microsoft.com/office/powerpoint/2010/main" val="569299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lang="en-US" sz="2600" b="1" dirty="0">
                <a:solidFill>
                  <a:srgbClr val="ED1A3B"/>
                </a:solidFill>
                <a:latin typeface="+mj-lt"/>
              </a:rPr>
              <a:t>GST implications on Itemized sale </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idx="1"/>
          </p:nvPr>
        </p:nvSpPr>
        <p:spPr>
          <a:xfrm>
            <a:off x="383116" y="1820865"/>
            <a:ext cx="11425767" cy="4484401"/>
          </a:xfrm>
        </p:spPr>
        <p:txBody>
          <a:bodyPr/>
          <a:lstStyle/>
          <a:p>
            <a:pPr marL="622300" lvl="1" indent="-285750">
              <a:buFont typeface="Arial" panose="020B0604020202020204" pitchFamily="34" charset="0"/>
              <a:buChar char="•"/>
            </a:pPr>
            <a:r>
              <a:rPr lang="en-US" sz="1400" dirty="0">
                <a:solidFill>
                  <a:schemeClr val="tx1"/>
                </a:solidFill>
              </a:rPr>
              <a:t>This will amount to supply of each of the individual items of goods and GST applicable on such items at respective rates;</a:t>
            </a:r>
          </a:p>
          <a:p>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No GST on transfer of land, building if the same are transferred as part of business;</a:t>
            </a:r>
          </a:p>
          <a:p>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In case of transfer of capital goods -  ITC to be reversed as per Sect 18(6) i.e., higher of the following:</a:t>
            </a:r>
          </a:p>
          <a:p>
            <a:pPr marL="622300" lvl="1" indent="-285750">
              <a:buFont typeface="Arial" panose="020B0604020202020204" pitchFamily="34" charset="0"/>
              <a:buChar char="•"/>
            </a:pPr>
            <a:endParaRPr lang="en-US" sz="1400" dirty="0">
              <a:solidFill>
                <a:schemeClr val="tx1"/>
              </a:solidFill>
            </a:endParaRPr>
          </a:p>
          <a:p>
            <a:pPr marL="984250" lvl="2" indent="-342900">
              <a:buFont typeface="Wingdings" panose="05000000000000000000" pitchFamily="2" charset="2"/>
              <a:buChar char="Ø"/>
            </a:pPr>
            <a:r>
              <a:rPr lang="en-US" dirty="0">
                <a:solidFill>
                  <a:schemeClr val="tx1"/>
                </a:solidFill>
              </a:rPr>
              <a:t>Tax payable on transaction value; or</a:t>
            </a:r>
          </a:p>
          <a:p>
            <a:pPr marL="679450" lvl="1" indent="-342900">
              <a:buFont typeface="Wingdings" panose="05000000000000000000" pitchFamily="2" charset="2"/>
              <a:buChar char="Ø"/>
            </a:pPr>
            <a:endParaRPr lang="en-US" sz="1400" dirty="0">
              <a:solidFill>
                <a:schemeClr val="tx1"/>
              </a:solidFill>
            </a:endParaRPr>
          </a:p>
          <a:p>
            <a:pPr marL="984250" lvl="2" indent="-342900">
              <a:buFont typeface="Wingdings" panose="05000000000000000000" pitchFamily="2" charset="2"/>
              <a:buChar char="Ø"/>
            </a:pPr>
            <a:r>
              <a:rPr lang="en-US" dirty="0">
                <a:solidFill>
                  <a:schemeClr val="tx1"/>
                </a:solidFill>
              </a:rPr>
              <a:t>ITC to be reversed [as per rule 44(6) of CGST Rules] - which is ITC equal to ITC involved in remaining useful life (in months) computed on pro-rata basis taking total useful life as five years.</a:t>
            </a:r>
            <a:endParaRPr lang="en-IN" dirty="0">
              <a:solidFill>
                <a:schemeClr val="tx1"/>
              </a:solidFill>
            </a:endParaRPr>
          </a:p>
        </p:txBody>
      </p:sp>
      <p:sp>
        <p:nvSpPr>
          <p:cNvPr id="4" name="Rectangle: Diagonal Corners Snipped 3">
            <a:extLst>
              <a:ext uri="{FF2B5EF4-FFF2-40B4-BE49-F238E27FC236}">
                <a16:creationId xmlns:a16="http://schemas.microsoft.com/office/drawing/2014/main" id="{2A57E54E-6DAD-B332-0727-8CC1CB5E296D}"/>
              </a:ext>
            </a:extLst>
          </p:cNvPr>
          <p:cNvSpPr/>
          <p:nvPr/>
        </p:nvSpPr>
        <p:spPr bwMode="auto">
          <a:xfrm>
            <a:off x="383115" y="1561514"/>
            <a:ext cx="11425767" cy="2841674"/>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Tree>
    <p:extLst>
      <p:ext uri="{BB962C8B-B14F-4D97-AF65-F5344CB8AC3E}">
        <p14:creationId xmlns:p14="http://schemas.microsoft.com/office/powerpoint/2010/main" val="4015099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7733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lang="en-US" sz="2600" b="1" dirty="0">
                <a:solidFill>
                  <a:srgbClr val="ED1A3B"/>
                </a:solidFill>
                <a:latin typeface="+mj-lt"/>
              </a:rPr>
              <a:t>GST implications on transfer of business by way of share transfer </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idx="1"/>
          </p:nvPr>
        </p:nvSpPr>
        <p:spPr>
          <a:xfrm>
            <a:off x="383116" y="1820865"/>
            <a:ext cx="11425767" cy="4484401"/>
          </a:xfrm>
        </p:spPr>
        <p:txBody>
          <a:bodyPr/>
          <a:lstStyle/>
          <a:p>
            <a:pPr marL="622300" lvl="1" indent="-285750">
              <a:buFont typeface="Arial" panose="020B0604020202020204" pitchFamily="34" charset="0"/>
              <a:buChar char="•"/>
            </a:pPr>
            <a:r>
              <a:rPr lang="en-US" sz="1400" dirty="0">
                <a:solidFill>
                  <a:schemeClr val="tx1"/>
                </a:solidFill>
              </a:rPr>
              <a:t>Under GST law definition of both 'goods' as well as 'services' excludes securities. </a:t>
            </a:r>
          </a:p>
          <a:p>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No GST levy on sale of shares/ securities;</a:t>
            </a:r>
          </a:p>
          <a:p>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Sec 17(3) - value of exempt supplies to include transaction in securities. Hence, ITC reversal required on sale of shares/ securities;</a:t>
            </a:r>
          </a:p>
          <a:p>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Value of exempt supply for purpose of ITC reversal to be taken as 1% of the sale value as per Explanation to rule 45. </a:t>
            </a:r>
            <a:endParaRPr lang="en-IN" sz="1400" dirty="0">
              <a:solidFill>
                <a:schemeClr val="tx1"/>
              </a:solidFill>
            </a:endParaRPr>
          </a:p>
        </p:txBody>
      </p:sp>
      <p:sp>
        <p:nvSpPr>
          <p:cNvPr id="2" name="Rectangle: Diagonal Corners Snipped 1">
            <a:extLst>
              <a:ext uri="{FF2B5EF4-FFF2-40B4-BE49-F238E27FC236}">
                <a16:creationId xmlns:a16="http://schemas.microsoft.com/office/drawing/2014/main" id="{D3FE8F10-9F42-4E06-F15E-5D105A2C3C65}"/>
              </a:ext>
            </a:extLst>
          </p:cNvPr>
          <p:cNvSpPr/>
          <p:nvPr/>
        </p:nvSpPr>
        <p:spPr bwMode="auto">
          <a:xfrm>
            <a:off x="383115" y="1547447"/>
            <a:ext cx="11532219" cy="2208628"/>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Tree>
    <p:extLst>
      <p:ext uri="{BB962C8B-B14F-4D97-AF65-F5344CB8AC3E}">
        <p14:creationId xmlns:p14="http://schemas.microsoft.com/office/powerpoint/2010/main" val="3662459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lang="en-US" sz="2600" b="1" dirty="0">
                <a:solidFill>
                  <a:srgbClr val="ED1A3B"/>
                </a:solidFill>
                <a:latin typeface="+mj-lt"/>
              </a:rPr>
              <a:t>GST implications on Mergers &amp; Demergers</a:t>
            </a:r>
            <a:endParaRPr lang="en-IN" sz="2600" b="1" dirty="0">
              <a:solidFill>
                <a:srgbClr val="ED1A3B"/>
              </a:solidFill>
              <a:latin typeface="+mj-lt"/>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idx="1"/>
          </p:nvPr>
        </p:nvSpPr>
        <p:spPr>
          <a:xfrm>
            <a:off x="383116" y="1820865"/>
            <a:ext cx="11425767" cy="4484401"/>
          </a:xfrm>
        </p:spPr>
        <p:txBody>
          <a:bodyPr/>
          <a:lstStyle/>
          <a:p>
            <a:pPr marL="622300" lvl="1" indent="-285750">
              <a:buFont typeface="Arial" panose="020B0604020202020204" pitchFamily="34" charset="0"/>
              <a:buChar char="•"/>
            </a:pPr>
            <a:r>
              <a:rPr lang="en-US" sz="1400" b="1" dirty="0">
                <a:solidFill>
                  <a:schemeClr val="tx1"/>
                </a:solidFill>
              </a:rPr>
              <a:t>Mergers - GST neutral – </a:t>
            </a:r>
            <a:r>
              <a:rPr lang="en-US" sz="1400" dirty="0">
                <a:solidFill>
                  <a:schemeClr val="tx1"/>
                </a:solidFill>
              </a:rPr>
              <a:t>other common issues discussed in ensuing slides;</a:t>
            </a:r>
          </a:p>
          <a:p>
            <a:pPr marL="285750" indent="-285750">
              <a:buFont typeface="Arial" panose="020B0604020202020204" pitchFamily="34" charset="0"/>
              <a:buChar char="•"/>
            </a:pPr>
            <a:endParaRPr lang="en-US" sz="1400" b="1" dirty="0">
              <a:solidFill>
                <a:schemeClr val="tx1"/>
              </a:solidFill>
            </a:endParaRPr>
          </a:p>
          <a:p>
            <a:pPr marL="622300" lvl="1" indent="-285750">
              <a:buFont typeface="Arial" panose="020B0604020202020204" pitchFamily="34" charset="0"/>
              <a:buChar char="•"/>
            </a:pPr>
            <a:r>
              <a:rPr lang="en-US" sz="1400" dirty="0">
                <a:solidFill>
                  <a:schemeClr val="tx1"/>
                </a:solidFill>
              </a:rPr>
              <a:t>"</a:t>
            </a:r>
            <a:r>
              <a:rPr lang="en-US" sz="1400" b="1" dirty="0">
                <a:solidFill>
                  <a:schemeClr val="tx1"/>
                </a:solidFill>
              </a:rPr>
              <a:t>Demerger</a:t>
            </a:r>
            <a:r>
              <a:rPr lang="en-US" sz="1400" dirty="0">
                <a:solidFill>
                  <a:schemeClr val="tx1"/>
                </a:solidFill>
              </a:rPr>
              <a:t> - term ‘demerger’ has not been defined in the GST laws or Company Laws. General meaning of said term implies transfer of an undertaking on a going concern basis by an existing company to a transferee company;</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Implications as discussed for transfer of business on a going concern basis will apply for demerger as well.</a:t>
            </a:r>
          </a:p>
          <a:p>
            <a:endParaRPr lang="en-IN" sz="1400" dirty="0">
              <a:solidFill>
                <a:schemeClr val="tx1"/>
              </a:solidFill>
            </a:endParaRPr>
          </a:p>
        </p:txBody>
      </p:sp>
      <p:sp>
        <p:nvSpPr>
          <p:cNvPr id="2" name="Rectangle: Diagonal Corners Snipped 1">
            <a:extLst>
              <a:ext uri="{FF2B5EF4-FFF2-40B4-BE49-F238E27FC236}">
                <a16:creationId xmlns:a16="http://schemas.microsoft.com/office/drawing/2014/main" id="{B4623592-B6E3-A8FD-9B5C-5A66C3E22694}"/>
              </a:ext>
            </a:extLst>
          </p:cNvPr>
          <p:cNvSpPr/>
          <p:nvPr/>
        </p:nvSpPr>
        <p:spPr bwMode="auto">
          <a:xfrm>
            <a:off x="383116" y="1625591"/>
            <a:ext cx="11425767" cy="1803409"/>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Tree>
    <p:extLst>
      <p:ext uri="{BB962C8B-B14F-4D97-AF65-F5344CB8AC3E}">
        <p14:creationId xmlns:p14="http://schemas.microsoft.com/office/powerpoint/2010/main" val="505548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US" sz="2400" b="1" i="0" u="none" strike="noStrike" dirty="0">
                <a:solidFill>
                  <a:srgbClr val="000000"/>
                </a:solidFill>
                <a:effectLst/>
                <a:latin typeface="Calibri" panose="020F0502020204030204" pitchFamily="34" charset="0"/>
              </a:rPr>
              <a:t> </a:t>
            </a:r>
            <a:r>
              <a:rPr lang="en-IN" sz="2600" b="1" dirty="0">
                <a:solidFill>
                  <a:srgbClr val="ED1A3B"/>
                </a:solidFill>
                <a:latin typeface="+mj-lt"/>
              </a:rPr>
              <a:t>Common procedural points/ issues </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idx="1"/>
          </p:nvPr>
        </p:nvSpPr>
        <p:spPr>
          <a:xfrm>
            <a:off x="287582" y="1774209"/>
            <a:ext cx="11425767" cy="4232696"/>
          </a:xfrm>
        </p:spPr>
        <p:txBody>
          <a:bodyPr/>
          <a:lstStyle/>
          <a:p>
            <a:pPr algn="ctr"/>
            <a:r>
              <a:rPr lang="en-US" b="1" dirty="0">
                <a:solidFill>
                  <a:schemeClr val="tx1"/>
                </a:solidFill>
              </a:rPr>
              <a:t>Transfer of un-utilized ITC:</a:t>
            </a:r>
          </a:p>
          <a:p>
            <a:r>
              <a:rPr lang="en-US" sz="1400" b="1" dirty="0">
                <a:solidFill>
                  <a:schemeClr val="tx1"/>
                </a:solidFill>
              </a:rPr>
              <a:t>	- </a:t>
            </a:r>
            <a:r>
              <a:rPr lang="en-US" sz="1400" i="1" u="sng" dirty="0">
                <a:solidFill>
                  <a:schemeClr val="tx1"/>
                </a:solidFill>
              </a:rPr>
              <a:t>Is the transfer mandatory ?</a:t>
            </a:r>
          </a:p>
          <a:p>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Section 18(3) </a:t>
            </a:r>
            <a:r>
              <a:rPr lang="en-US" sz="1400" b="1" dirty="0">
                <a:solidFill>
                  <a:schemeClr val="tx1"/>
                </a:solidFill>
              </a:rPr>
              <a:t>allows</a:t>
            </a:r>
            <a:r>
              <a:rPr lang="en-US" sz="1400" dirty="0">
                <a:solidFill>
                  <a:schemeClr val="tx1"/>
                </a:solidFill>
              </a:rPr>
              <a:t> transfer of ITC where there is change in constitution of registered person on account of sale, merger, demerger, amalgamation, lease or transfer of business, which remains unutilised in his electronic credit ledger </a:t>
            </a:r>
          </a:p>
          <a:p>
            <a:pPr lvl="1" indent="0">
              <a:buNone/>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r>
              <a:rPr lang="en-US" sz="1400" dirty="0">
                <a:solidFill>
                  <a:schemeClr val="tx1"/>
                </a:solidFill>
              </a:rPr>
              <a:t>	- </a:t>
            </a:r>
            <a:r>
              <a:rPr lang="en-US" sz="1400" i="1" u="sng" dirty="0">
                <a:solidFill>
                  <a:schemeClr val="tx1"/>
                </a:solidFill>
              </a:rPr>
              <a:t>Process of ITC transfer – Rule 41</a:t>
            </a:r>
          </a:p>
          <a:p>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ITC 02 – to be filed by transferor - no timeline for filing this form but should be filed within reasonable time;</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CA certificate certifying specific provision for transfer of liabilities;</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Transferee to accept the details of ITC transferred for credit of ITC to his Electronic Credit Ledger;</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Transferee to account for inputs/ capital goods in his books of accounts.</a:t>
            </a:r>
            <a:endParaRPr lang="en-US" sz="1000" dirty="0">
              <a:solidFill>
                <a:schemeClr val="tx1"/>
              </a:solidFill>
            </a:endParaRPr>
          </a:p>
        </p:txBody>
      </p:sp>
      <p:sp>
        <p:nvSpPr>
          <p:cNvPr id="2" name="Rectangle: Diagonal Corners Snipped 1">
            <a:extLst>
              <a:ext uri="{FF2B5EF4-FFF2-40B4-BE49-F238E27FC236}">
                <a16:creationId xmlns:a16="http://schemas.microsoft.com/office/drawing/2014/main" id="{A1C0960F-5232-2732-3A7E-6EF4F2A658AF}"/>
              </a:ext>
            </a:extLst>
          </p:cNvPr>
          <p:cNvSpPr/>
          <p:nvPr/>
        </p:nvSpPr>
        <p:spPr bwMode="auto">
          <a:xfrm>
            <a:off x="287582" y="1617786"/>
            <a:ext cx="11616836" cy="1776964"/>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
        <p:nvSpPr>
          <p:cNvPr id="4" name="Rectangle: Diagonal Corners Snipped 3">
            <a:extLst>
              <a:ext uri="{FF2B5EF4-FFF2-40B4-BE49-F238E27FC236}">
                <a16:creationId xmlns:a16="http://schemas.microsoft.com/office/drawing/2014/main" id="{D98C5EAA-3A2F-F799-79AF-39C65FC7EE18}"/>
              </a:ext>
            </a:extLst>
          </p:cNvPr>
          <p:cNvSpPr/>
          <p:nvPr/>
        </p:nvSpPr>
        <p:spPr bwMode="auto">
          <a:xfrm>
            <a:off x="287582" y="3463252"/>
            <a:ext cx="11616836" cy="2543654"/>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Tree>
    <p:extLst>
      <p:ext uri="{BB962C8B-B14F-4D97-AF65-F5344CB8AC3E}">
        <p14:creationId xmlns:p14="http://schemas.microsoft.com/office/powerpoint/2010/main" val="373238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US" sz="2400" b="1" i="0" u="none" strike="noStrike" dirty="0">
                <a:solidFill>
                  <a:srgbClr val="000000"/>
                </a:solidFill>
                <a:effectLst/>
                <a:latin typeface="Calibri" panose="020F0502020204030204" pitchFamily="34" charset="0"/>
              </a:rPr>
              <a:t> </a:t>
            </a:r>
            <a:r>
              <a:rPr lang="en-IN" sz="2600" b="1" dirty="0">
                <a:solidFill>
                  <a:srgbClr val="ED1A3B"/>
                </a:solidFill>
                <a:latin typeface="+mj-lt"/>
              </a:rPr>
              <a:t>Common procedural points/ issues </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idx="1"/>
          </p:nvPr>
        </p:nvSpPr>
        <p:spPr>
          <a:xfrm>
            <a:off x="287582" y="1815152"/>
            <a:ext cx="11425767" cy="3971499"/>
          </a:xfrm>
        </p:spPr>
        <p:txBody>
          <a:bodyPr/>
          <a:lstStyle/>
          <a:p>
            <a:pPr algn="ctr"/>
            <a:r>
              <a:rPr lang="en-US" sz="1400" b="1" dirty="0">
                <a:solidFill>
                  <a:schemeClr val="tx1"/>
                </a:solidFill>
              </a:rPr>
              <a:t>Circular No. 133 03/2020-GST dt 23 March 20  - Issues relating to transfer of ITC balance in case of transfer of business as going concern</a:t>
            </a:r>
          </a:p>
          <a:p>
            <a:endParaRPr lang="en-US" sz="1400" b="1" dirty="0">
              <a:solidFill>
                <a:schemeClr val="tx1"/>
              </a:solidFill>
            </a:endParaRPr>
          </a:p>
          <a:p>
            <a:pPr marL="622300" lvl="1" indent="-285750">
              <a:buFont typeface="Arial" panose="020B0604020202020204" pitchFamily="34" charset="0"/>
              <a:buChar char="•"/>
            </a:pPr>
            <a:r>
              <a:rPr lang="en-US" sz="1400" dirty="0">
                <a:solidFill>
                  <a:schemeClr val="tx1"/>
                </a:solidFill>
              </a:rPr>
              <a:t>For apportionment of ITC pursuant to a demerger, value of assets of new units to be taken at the State level and not at all-India level;</a:t>
            </a:r>
          </a:p>
          <a:p>
            <a:pPr marL="171450" indent="-171450">
              <a:buFont typeface="Wingdings" panose="05000000000000000000" pitchFamily="2" charset="2"/>
              <a:buChar char="Ø"/>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Transferor can file Form ITC-02 only in those States where both transferor and transferee are registered;</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Ratio of value of assets transferred not to be applied for each head of taxes but to total balance of all heads of taxes and </a:t>
            </a:r>
            <a:r>
              <a:rPr lang="en-US" sz="1400" dirty="0" err="1">
                <a:solidFill>
                  <a:schemeClr val="tx1"/>
                </a:solidFill>
              </a:rPr>
              <a:t>cesses</a:t>
            </a:r>
            <a:r>
              <a:rPr lang="en-US" sz="1400" dirty="0">
                <a:solidFill>
                  <a:schemeClr val="tx1"/>
                </a:solidFill>
              </a:rPr>
              <a:t>;</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Transferor at liberty to determine amount of ITC to be transferred in each head of taxes, subject to availability of balance in such head;</a:t>
            </a:r>
          </a:p>
          <a:p>
            <a:pPr marL="622300" lvl="1"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Formula for transferring the unutilised ITC to new unit has to be applied on ITC balance lying in electronic credit ledger as on the date of filing of Form GST ITC-02;</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dirty="0">
                <a:solidFill>
                  <a:schemeClr val="tx1"/>
                </a:solidFill>
              </a:rPr>
              <a:t>For purpose of apportionment of ITC u/r 41(1), the ratio of value of assets should be taken as on the “appointed date of demerger” as specified in scheme of demerger.</a:t>
            </a:r>
          </a:p>
        </p:txBody>
      </p:sp>
      <p:sp>
        <p:nvSpPr>
          <p:cNvPr id="2" name="Rectangle: Diagonal Corners Snipped 1">
            <a:extLst>
              <a:ext uri="{FF2B5EF4-FFF2-40B4-BE49-F238E27FC236}">
                <a16:creationId xmlns:a16="http://schemas.microsoft.com/office/drawing/2014/main" id="{47E8D4F9-0BF0-DD59-FF99-96C4DF74E4D6}"/>
              </a:ext>
            </a:extLst>
          </p:cNvPr>
          <p:cNvSpPr/>
          <p:nvPr/>
        </p:nvSpPr>
        <p:spPr bwMode="auto">
          <a:xfrm>
            <a:off x="287582" y="1280160"/>
            <a:ext cx="11616836" cy="4712677"/>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Tree>
    <p:extLst>
      <p:ext uri="{BB962C8B-B14F-4D97-AF65-F5344CB8AC3E}">
        <p14:creationId xmlns:p14="http://schemas.microsoft.com/office/powerpoint/2010/main" val="3121060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32776" y="513735"/>
            <a:ext cx="8460149" cy="320088"/>
          </a:xfrm>
        </p:spPr>
        <p:txBody>
          <a:bodyPr/>
          <a:lstStyle/>
          <a:p>
            <a:r>
              <a:rPr lang="en-IN" dirty="0"/>
              <a:t>contents</a:t>
            </a:r>
          </a:p>
        </p:txBody>
      </p:sp>
      <p:sp>
        <p:nvSpPr>
          <p:cNvPr id="11" name="Text Placeholder 8"/>
          <p:cNvSpPr txBox="1">
            <a:spLocks/>
          </p:cNvSpPr>
          <p:nvPr/>
        </p:nvSpPr>
        <p:spPr>
          <a:xfrm>
            <a:off x="2069531" y="1040988"/>
            <a:ext cx="8275947" cy="5136527"/>
          </a:xfrm>
          <a:prstGeom prst="round2Diag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a:lstStyle/>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lang="en-IN" sz="1400" b="1" dirty="0">
                <a:solidFill>
                  <a:srgbClr val="FFFFFF"/>
                </a:solidFill>
                <a:latin typeface="Trebuchet MS"/>
              </a:rPr>
              <a:t>Need for business restructuring</a:t>
            </a:r>
            <a:r>
              <a:rPr kumimoji="0" lang="en-IN" sz="1400" b="1" i="0" u="none" strike="noStrike" kern="1200" cap="none" spc="0" normalizeH="0" baseline="0" noProof="0" dirty="0">
                <a:ln>
                  <a:noFill/>
                </a:ln>
                <a:solidFill>
                  <a:srgbClr val="FFFFFF"/>
                </a:solidFill>
                <a:effectLst/>
                <a:uLnTx/>
                <a:uFillTx/>
                <a:latin typeface="Trebuchet MS"/>
                <a:ea typeface="+mn-ea"/>
                <a:cs typeface="+mn-cs"/>
              </a:rPr>
              <a:t>	</a:t>
            </a: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lang="en-IN" sz="1400" b="1" dirty="0">
                <a:solidFill>
                  <a:srgbClr val="FFFFFF"/>
                </a:solidFill>
                <a:latin typeface="Trebuchet MS"/>
              </a:rPr>
              <a:t>Types of business restructuring</a:t>
            </a: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lang="en-US" sz="1400" b="1" dirty="0">
                <a:solidFill>
                  <a:srgbClr val="FFFFFF"/>
                </a:solidFill>
                <a:latin typeface="Trebuchet MS"/>
              </a:rPr>
              <a:t>GST implications on transfer of business by way of going concern/ slump sale</a:t>
            </a: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lang="en-US" sz="1400" b="1" dirty="0">
                <a:solidFill>
                  <a:srgbClr val="FFFFFF"/>
                </a:solidFill>
                <a:latin typeface="Trebuchet MS"/>
              </a:rPr>
              <a:t>Important concepts – going concern &amp; slump sale</a:t>
            </a: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lang="en-US" sz="1400" b="1" dirty="0">
                <a:solidFill>
                  <a:srgbClr val="FFFFFF"/>
                </a:solidFill>
                <a:latin typeface="Trebuchet MS"/>
              </a:rPr>
              <a:t>Practical issues to avail exemption</a:t>
            </a: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lang="en-US" sz="1400" b="1" dirty="0">
                <a:solidFill>
                  <a:srgbClr val="FFFFFF"/>
                </a:solidFill>
                <a:latin typeface="Trebuchet MS"/>
              </a:rPr>
              <a:t>ITC implications on transfer of business as going concern</a:t>
            </a:r>
            <a:endParaRPr lang="en-IN" sz="1400" b="1" dirty="0">
              <a:solidFill>
                <a:srgbClr val="FFFFFF"/>
              </a:solidFill>
              <a:latin typeface="Trebuchet MS"/>
            </a:endParaRP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kumimoji="0" lang="en-IN" sz="1400" b="1" i="0" u="none" strike="noStrike" kern="1200" cap="none" spc="0" normalizeH="0" baseline="0" noProof="0" dirty="0">
                <a:ln>
                  <a:noFill/>
                </a:ln>
                <a:solidFill>
                  <a:srgbClr val="FFFFFF"/>
                </a:solidFill>
                <a:effectLst/>
                <a:uLnTx/>
                <a:uFillTx/>
                <a:latin typeface="Trebuchet MS"/>
                <a:ea typeface="+mn-ea"/>
                <a:cs typeface="+mn-cs"/>
              </a:rPr>
              <a:t>GST implications on Itemised sale </a:t>
            </a: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kumimoji="0" lang="en-US" sz="1400" b="1" i="0" u="none" strike="noStrike" kern="1200" cap="none" spc="0" normalizeH="0" baseline="0" noProof="0" dirty="0">
                <a:ln>
                  <a:noFill/>
                </a:ln>
                <a:solidFill>
                  <a:srgbClr val="FFFFFF"/>
                </a:solidFill>
                <a:effectLst/>
                <a:uLnTx/>
                <a:uFillTx/>
                <a:latin typeface="Trebuchet MS"/>
                <a:ea typeface="+mn-ea"/>
                <a:cs typeface="+mn-cs"/>
              </a:rPr>
              <a:t>GST implications on transfer of business by way of share transfer </a:t>
            </a: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kumimoji="0" lang="fr-FR" sz="1400" b="1" i="0" u="none" strike="noStrike" kern="1200" cap="none" spc="0" normalizeH="0" baseline="0" noProof="0" dirty="0">
                <a:ln>
                  <a:noFill/>
                </a:ln>
                <a:solidFill>
                  <a:srgbClr val="FFFFFF"/>
                </a:solidFill>
                <a:effectLst/>
                <a:uLnTx/>
                <a:uFillTx/>
                <a:latin typeface="Trebuchet MS"/>
                <a:ea typeface="+mn-ea"/>
                <a:cs typeface="+mn-cs"/>
              </a:rPr>
              <a:t>GST implications on Mergers &amp; </a:t>
            </a:r>
            <a:r>
              <a:rPr kumimoji="0" lang="fr-FR" sz="1400" b="1" i="0" u="none" strike="noStrike" kern="1200" cap="none" spc="0" normalizeH="0" baseline="0" noProof="0" dirty="0" err="1">
                <a:ln>
                  <a:noFill/>
                </a:ln>
                <a:solidFill>
                  <a:srgbClr val="FFFFFF"/>
                </a:solidFill>
                <a:effectLst/>
                <a:uLnTx/>
                <a:uFillTx/>
                <a:latin typeface="Trebuchet MS"/>
                <a:ea typeface="+mn-ea"/>
                <a:cs typeface="+mn-cs"/>
              </a:rPr>
              <a:t>Demergers</a:t>
            </a:r>
            <a:endParaRPr kumimoji="0" lang="fr-FR" sz="1400" b="1" i="0" u="none" strike="noStrike" kern="1200" cap="none" spc="0" normalizeH="0" baseline="0" noProof="0" dirty="0">
              <a:ln>
                <a:noFill/>
              </a:ln>
              <a:solidFill>
                <a:srgbClr val="FFFFFF"/>
              </a:solidFill>
              <a:effectLst/>
              <a:uLnTx/>
              <a:uFillTx/>
              <a:latin typeface="Trebuchet MS"/>
              <a:ea typeface="+mn-ea"/>
              <a:cs typeface="+mn-cs"/>
            </a:endParaRP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kumimoji="0" lang="fr-FR" sz="1400" b="1" i="0" u="none" strike="noStrike" kern="1200" cap="none" spc="0" normalizeH="0" baseline="0" noProof="0" dirty="0">
                <a:ln>
                  <a:noFill/>
                </a:ln>
                <a:solidFill>
                  <a:srgbClr val="FFFFFF"/>
                </a:solidFill>
                <a:effectLst/>
                <a:uLnTx/>
                <a:uFillTx/>
                <a:latin typeface="Trebuchet MS"/>
                <a:ea typeface="+mn-ea"/>
                <a:cs typeface="+mn-cs"/>
              </a:rPr>
              <a:t>Common </a:t>
            </a:r>
            <a:r>
              <a:rPr kumimoji="0" lang="fr-FR" sz="1400" b="1" i="0" u="none" strike="noStrike" kern="1200" cap="none" spc="0" normalizeH="0" baseline="0" noProof="0" dirty="0" err="1">
                <a:ln>
                  <a:noFill/>
                </a:ln>
                <a:solidFill>
                  <a:srgbClr val="FFFFFF"/>
                </a:solidFill>
                <a:effectLst/>
                <a:uLnTx/>
                <a:uFillTx/>
                <a:latin typeface="Trebuchet MS"/>
                <a:ea typeface="+mn-ea"/>
                <a:cs typeface="+mn-cs"/>
              </a:rPr>
              <a:t>procedural</a:t>
            </a:r>
            <a:r>
              <a:rPr kumimoji="0" lang="fr-FR" sz="1400" b="1" i="0" u="none" strike="noStrike" kern="1200" cap="none" spc="0" normalizeH="0" baseline="0" noProof="0" dirty="0">
                <a:ln>
                  <a:noFill/>
                </a:ln>
                <a:solidFill>
                  <a:srgbClr val="FFFFFF"/>
                </a:solidFill>
                <a:effectLst/>
                <a:uLnTx/>
                <a:uFillTx/>
                <a:latin typeface="Trebuchet MS"/>
                <a:ea typeface="+mn-ea"/>
                <a:cs typeface="+mn-cs"/>
              </a:rPr>
              <a:t> </a:t>
            </a:r>
            <a:r>
              <a:rPr kumimoji="0" lang="fr-FR" sz="1400" b="1" i="0" u="none" strike="noStrike" kern="1200" cap="none" spc="0" normalizeH="0" baseline="0" noProof="0" dirty="0" err="1">
                <a:ln>
                  <a:noFill/>
                </a:ln>
                <a:solidFill>
                  <a:srgbClr val="FFFFFF"/>
                </a:solidFill>
                <a:effectLst/>
                <a:uLnTx/>
                <a:uFillTx/>
                <a:latin typeface="Trebuchet MS"/>
                <a:ea typeface="+mn-ea"/>
                <a:cs typeface="+mn-cs"/>
              </a:rPr>
              <a:t>considerations</a:t>
            </a:r>
            <a:r>
              <a:rPr kumimoji="0" lang="fr-FR" sz="1400" b="1" i="0" u="none" strike="noStrike" kern="1200" cap="none" spc="0" normalizeH="0" baseline="0" noProof="0" dirty="0">
                <a:ln>
                  <a:noFill/>
                </a:ln>
                <a:solidFill>
                  <a:srgbClr val="FFFFFF"/>
                </a:solidFill>
                <a:effectLst/>
                <a:uLnTx/>
                <a:uFillTx/>
                <a:latin typeface="Trebuchet MS"/>
                <a:ea typeface="+mn-ea"/>
                <a:cs typeface="+mn-cs"/>
              </a:rPr>
              <a:t>/issues </a:t>
            </a: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kumimoji="0" lang="en-US" sz="1400" b="1" i="0" u="none" strike="noStrike" kern="1200" cap="none" spc="0" normalizeH="0" baseline="0" noProof="0" dirty="0">
                <a:ln>
                  <a:noFill/>
                </a:ln>
                <a:solidFill>
                  <a:srgbClr val="FFFFFF"/>
                </a:solidFill>
                <a:effectLst/>
                <a:uLnTx/>
                <a:uFillTx/>
                <a:latin typeface="Trebuchet MS"/>
                <a:ea typeface="+mn-ea"/>
                <a:cs typeface="+mn-cs"/>
              </a:rPr>
              <a:t>GST Implications on inter-co. transactions during Intervening period</a:t>
            </a:r>
            <a:endParaRPr kumimoji="0" lang="fr-FR" sz="1400" b="1" i="0" u="none" strike="noStrike" kern="1200" cap="none" spc="0" normalizeH="0" baseline="0" noProof="0" dirty="0">
              <a:ln>
                <a:noFill/>
              </a:ln>
              <a:solidFill>
                <a:srgbClr val="FFFFFF"/>
              </a:solidFill>
              <a:effectLst/>
              <a:uLnTx/>
              <a:uFillTx/>
              <a:latin typeface="Trebuchet MS"/>
              <a:ea typeface="+mn-ea"/>
              <a:cs typeface="+mn-cs"/>
            </a:endParaRPr>
          </a:p>
          <a:p>
            <a:pPr marL="342900" marR="0" lvl="0" indent="-342900" algn="l" defTabSz="914112" rtl="0" eaLnBrk="1" fontAlgn="auto" latinLnBrk="0" hangingPunct="1">
              <a:lnSpc>
                <a:spcPct val="150000"/>
              </a:lnSpc>
              <a:spcBef>
                <a:spcPts val="0"/>
              </a:spcBef>
              <a:spcAft>
                <a:spcPts val="600"/>
              </a:spcAft>
              <a:buClrTx/>
              <a:buSzTx/>
              <a:buFont typeface="Arial" panose="020B0604020202020204" pitchFamily="34" charset="0"/>
              <a:buChar char="•"/>
              <a:tabLst>
                <a:tab pos="7177088" algn="l"/>
              </a:tabLst>
              <a:defRPr/>
            </a:pPr>
            <a:r>
              <a:rPr kumimoji="0" lang="fr-FR" sz="1400" b="1" i="0" u="none" strike="noStrike" kern="1200" cap="none" spc="0" normalizeH="0" baseline="0" noProof="0" dirty="0">
                <a:ln>
                  <a:noFill/>
                </a:ln>
                <a:solidFill>
                  <a:srgbClr val="FFFFFF"/>
                </a:solidFill>
                <a:effectLst/>
                <a:uLnTx/>
                <a:uFillTx/>
                <a:latin typeface="Trebuchet MS"/>
                <a:ea typeface="+mn-ea"/>
                <a:cs typeface="+mn-cs"/>
              </a:rPr>
              <a:t>Common </a:t>
            </a:r>
            <a:r>
              <a:rPr lang="fr-FR" sz="1400" b="1" dirty="0" err="1">
                <a:solidFill>
                  <a:srgbClr val="FFFFFF"/>
                </a:solidFill>
                <a:latin typeface="Trebuchet MS"/>
              </a:rPr>
              <a:t>pra</a:t>
            </a:r>
            <a:r>
              <a:rPr kumimoji="0" lang="fr-FR" sz="1400" b="1" i="0" u="none" strike="noStrike" kern="1200" cap="none" spc="0" normalizeH="0" baseline="0" noProof="0" dirty="0" err="1">
                <a:ln>
                  <a:noFill/>
                </a:ln>
                <a:solidFill>
                  <a:srgbClr val="FFFFFF"/>
                </a:solidFill>
                <a:effectLst/>
                <a:uLnTx/>
                <a:uFillTx/>
                <a:latin typeface="Trebuchet MS"/>
                <a:ea typeface="+mn-ea"/>
                <a:cs typeface="+mn-cs"/>
              </a:rPr>
              <a:t>ctical</a:t>
            </a:r>
            <a:r>
              <a:rPr kumimoji="0" lang="fr-FR" sz="1400" b="1" i="0" u="none" strike="noStrike" kern="1200" cap="none" spc="0" normalizeH="0" baseline="0" noProof="0" dirty="0">
                <a:ln>
                  <a:noFill/>
                </a:ln>
                <a:solidFill>
                  <a:srgbClr val="FFFFFF"/>
                </a:solidFill>
                <a:effectLst/>
                <a:uLnTx/>
                <a:uFillTx/>
                <a:latin typeface="Trebuchet MS"/>
                <a:ea typeface="+mn-ea"/>
                <a:cs typeface="+mn-cs"/>
              </a:rPr>
              <a:t> challenges</a:t>
            </a:r>
          </a:p>
          <a:p>
            <a:pPr marL="0" marR="0" lvl="0" indent="0" algn="l" defTabSz="914112" rtl="0" eaLnBrk="1" fontAlgn="auto" latinLnBrk="0" hangingPunct="1">
              <a:lnSpc>
                <a:spcPct val="100000"/>
              </a:lnSpc>
              <a:spcBef>
                <a:spcPts val="0"/>
              </a:spcBef>
              <a:spcAft>
                <a:spcPts val="600"/>
              </a:spcAft>
              <a:buClrTx/>
              <a:buSzTx/>
              <a:buFontTx/>
              <a:buNone/>
              <a:tabLst>
                <a:tab pos="7177088" algn="l"/>
              </a:tabLst>
              <a:defRPr/>
            </a:pPr>
            <a:endParaRPr kumimoji="0" lang="fr-FR" sz="1400" b="1" i="0" u="none" strike="noStrike" kern="1200" cap="none" spc="0" normalizeH="0" baseline="0" noProof="0" dirty="0">
              <a:ln>
                <a:noFill/>
              </a:ln>
              <a:solidFill>
                <a:srgbClr val="FFFFFF"/>
              </a:solidFill>
              <a:effectLst/>
              <a:uLnTx/>
              <a:uFillTx/>
              <a:latin typeface="Trebuchet MS"/>
              <a:ea typeface="+mn-ea"/>
              <a:cs typeface="+mn-cs"/>
            </a:endParaRPr>
          </a:p>
          <a:p>
            <a:pPr marL="0" marR="0" lvl="0" indent="0" algn="l" defTabSz="914112" rtl="0" eaLnBrk="1" fontAlgn="auto" latinLnBrk="0" hangingPunct="1">
              <a:lnSpc>
                <a:spcPct val="100000"/>
              </a:lnSpc>
              <a:spcBef>
                <a:spcPts val="0"/>
              </a:spcBef>
              <a:spcAft>
                <a:spcPts val="600"/>
              </a:spcAft>
              <a:buClrTx/>
              <a:buSzTx/>
              <a:buFontTx/>
              <a:buNone/>
              <a:tabLst>
                <a:tab pos="7177088" algn="l"/>
              </a:tabLst>
              <a:defRPr/>
            </a:pPr>
            <a:endParaRPr kumimoji="0" lang="en-US" sz="1400" b="1" i="0" u="none" strike="noStrike" kern="1200" cap="none" spc="0" normalizeH="0" baseline="0" noProof="0" dirty="0">
              <a:ln>
                <a:noFill/>
              </a:ln>
              <a:solidFill>
                <a:srgbClr val="FFFFFF"/>
              </a:solidFill>
              <a:effectLst/>
              <a:uLnTx/>
              <a:uFillTx/>
              <a:latin typeface="Trebuchet MS"/>
              <a:ea typeface="+mn-ea"/>
              <a:cs typeface="+mn-cs"/>
            </a:endParaRPr>
          </a:p>
          <a:p>
            <a:pPr marL="0" marR="0" lvl="0" indent="0" algn="l" defTabSz="914112" rtl="0" eaLnBrk="1" fontAlgn="auto" latinLnBrk="0" hangingPunct="1">
              <a:lnSpc>
                <a:spcPct val="100000"/>
              </a:lnSpc>
              <a:spcBef>
                <a:spcPts val="0"/>
              </a:spcBef>
              <a:spcAft>
                <a:spcPts val="600"/>
              </a:spcAft>
              <a:buClrTx/>
              <a:buSzTx/>
              <a:buFontTx/>
              <a:buNone/>
              <a:tabLst>
                <a:tab pos="7177088" algn="l"/>
              </a:tabLst>
              <a:defRPr/>
            </a:pPr>
            <a:endParaRPr kumimoji="0" lang="en-IN" sz="1400" b="1" i="0" u="none" strike="noStrike" kern="1200" cap="none" spc="0" normalizeH="0" baseline="0" noProof="0" dirty="0">
              <a:ln>
                <a:noFill/>
              </a:ln>
              <a:solidFill>
                <a:srgbClr val="FFFFFF"/>
              </a:solidFill>
              <a:effectLst/>
              <a:uLnTx/>
              <a:uFillTx/>
              <a:latin typeface="Trebuchet MS"/>
              <a:ea typeface="+mn-ea"/>
              <a:cs typeface="+mn-cs"/>
            </a:endParaRPr>
          </a:p>
          <a:p>
            <a:pPr marL="0" marR="0" lvl="0" indent="0" algn="l" defTabSz="914112" rtl="0" eaLnBrk="1" fontAlgn="auto" latinLnBrk="0" hangingPunct="1">
              <a:lnSpc>
                <a:spcPct val="100000"/>
              </a:lnSpc>
              <a:spcBef>
                <a:spcPts val="0"/>
              </a:spcBef>
              <a:spcAft>
                <a:spcPts val="600"/>
              </a:spcAft>
              <a:buClrTx/>
              <a:buSzTx/>
              <a:buFontTx/>
              <a:buNone/>
              <a:tabLst>
                <a:tab pos="7177088" algn="l"/>
              </a:tabLst>
              <a:defRPr/>
            </a:pPr>
            <a:endParaRPr kumimoji="0" lang="en-IN" sz="1400" b="1" i="0" u="none" strike="noStrike" kern="1200" cap="none" spc="0" normalizeH="0" baseline="0" noProof="0" dirty="0">
              <a:ln>
                <a:noFill/>
              </a:ln>
              <a:solidFill>
                <a:srgbClr val="FFFFFF"/>
              </a:solidFill>
              <a:effectLst/>
              <a:uLnTx/>
              <a:uFillTx/>
              <a:latin typeface="Trebuchet MS"/>
              <a:ea typeface="+mn-ea"/>
              <a:cs typeface="+mn-cs"/>
            </a:endParaRPr>
          </a:p>
          <a:p>
            <a:pPr marL="0" marR="0" lvl="0" indent="0" algn="l" defTabSz="914112" rtl="0" eaLnBrk="1" fontAlgn="auto" latinLnBrk="0" hangingPunct="1">
              <a:lnSpc>
                <a:spcPct val="100000"/>
              </a:lnSpc>
              <a:spcBef>
                <a:spcPts val="0"/>
              </a:spcBef>
              <a:spcAft>
                <a:spcPts val="600"/>
              </a:spcAft>
              <a:buClrTx/>
              <a:buSzTx/>
              <a:buFontTx/>
              <a:buNone/>
              <a:tabLst>
                <a:tab pos="7177088" algn="l"/>
              </a:tabLst>
              <a:defRPr/>
            </a:pPr>
            <a:endParaRPr kumimoji="0" lang="en-IN" sz="1350" b="1" i="0" u="none" strike="noStrike" kern="1200" cap="none" spc="0" normalizeH="0" baseline="0" noProof="0" dirty="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3996218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US" sz="2400" b="1" i="0" u="none" strike="noStrike" dirty="0">
                <a:solidFill>
                  <a:srgbClr val="000000"/>
                </a:solidFill>
                <a:effectLst/>
                <a:latin typeface="Calibri" panose="020F0502020204030204" pitchFamily="34" charset="0"/>
              </a:rPr>
              <a:t> </a:t>
            </a:r>
            <a:r>
              <a:rPr lang="en-IN" sz="2600" b="1" dirty="0">
                <a:solidFill>
                  <a:srgbClr val="ED1A3B"/>
                </a:solidFill>
                <a:latin typeface="+mj-lt"/>
              </a:rPr>
              <a:t>Common procedural points/ issues </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idx="1"/>
          </p:nvPr>
        </p:nvSpPr>
        <p:spPr>
          <a:xfrm>
            <a:off x="287582" y="1774208"/>
            <a:ext cx="11425767" cy="4148289"/>
          </a:xfrm>
        </p:spPr>
        <p:txBody>
          <a:bodyPr/>
          <a:lstStyle/>
          <a:p>
            <a:pPr algn="ctr"/>
            <a:r>
              <a:rPr lang="en-US" sz="1400" b="1" i="0" u="none" strike="noStrike" dirty="0">
                <a:solidFill>
                  <a:srgbClr val="000000"/>
                </a:solidFill>
                <a:effectLst/>
              </a:rPr>
              <a:t>Obtaining new registration and Cancellation of registration by Transferor Co. </a:t>
            </a:r>
          </a:p>
          <a:p>
            <a:pPr algn="ctr"/>
            <a:endParaRPr lang="en-US" sz="1400" dirty="0">
              <a:solidFill>
                <a:srgbClr val="000000"/>
              </a:solidFill>
            </a:endParaRPr>
          </a:p>
          <a:p>
            <a:pPr marL="622300" lvl="1" indent="-285750">
              <a:buFont typeface="Arial" panose="020B0604020202020204" pitchFamily="34" charset="0"/>
              <a:buChar char="•"/>
            </a:pPr>
            <a:r>
              <a:rPr lang="en-US" sz="1400" b="1" i="0" u="none" strike="noStrike" dirty="0">
                <a:solidFill>
                  <a:schemeClr val="tx1"/>
                </a:solidFill>
                <a:effectLst/>
              </a:rPr>
              <a:t>Appointed date </a:t>
            </a:r>
            <a:r>
              <a:rPr lang="en-US" sz="1400" b="0" i="0" u="none" strike="noStrike" dirty="0">
                <a:solidFill>
                  <a:schemeClr val="tx1"/>
                </a:solidFill>
                <a:effectLst/>
              </a:rPr>
              <a:t>-  date indicated in scheme from which the said scheme shall come into force - For E.g. 1 April 23</a:t>
            </a:r>
          </a:p>
          <a:p>
            <a:endParaRPr lang="en-US" sz="1400" dirty="0">
              <a:solidFill>
                <a:schemeClr val="tx1"/>
              </a:solidFill>
            </a:endParaRPr>
          </a:p>
          <a:p>
            <a:pPr marL="622300" lvl="1" indent="-285750">
              <a:buFont typeface="Arial" panose="020B0604020202020204" pitchFamily="34" charset="0"/>
              <a:buChar char="•"/>
            </a:pPr>
            <a:r>
              <a:rPr lang="en-US" sz="1400" b="1" i="0" u="none" strike="noStrike" dirty="0">
                <a:solidFill>
                  <a:schemeClr val="tx1"/>
                </a:solidFill>
                <a:effectLst/>
              </a:rPr>
              <a:t>Effective date </a:t>
            </a:r>
            <a:r>
              <a:rPr lang="en-US" sz="1400" b="0" i="0" u="none" strike="noStrike" dirty="0">
                <a:solidFill>
                  <a:schemeClr val="tx1"/>
                </a:solidFill>
                <a:effectLst/>
              </a:rPr>
              <a:t>- date on which a copy of the NCLT order sanctioning the scheme is filed with the ROC -</a:t>
            </a:r>
            <a:r>
              <a:rPr lang="en-US" sz="1400" dirty="0">
                <a:solidFill>
                  <a:schemeClr val="tx1"/>
                </a:solidFill>
              </a:rPr>
              <a:t> For E.g. 15 July 23</a:t>
            </a:r>
          </a:p>
          <a:p>
            <a:pPr marL="285750" indent="-285750">
              <a:buFont typeface="Arial" panose="020B0604020202020204" pitchFamily="34" charset="0"/>
              <a:buChar char="•"/>
            </a:pPr>
            <a:endParaRPr lang="en-US" sz="1400" dirty="0">
              <a:solidFill>
                <a:schemeClr val="tx1"/>
              </a:solidFill>
            </a:endParaRPr>
          </a:p>
          <a:p>
            <a:pPr marL="622300" lvl="1" indent="-285750">
              <a:buFont typeface="Arial" panose="020B0604020202020204" pitchFamily="34" charset="0"/>
              <a:buChar char="•"/>
            </a:pPr>
            <a:r>
              <a:rPr lang="en-US" sz="1400" b="1" dirty="0">
                <a:solidFill>
                  <a:schemeClr val="tx1"/>
                </a:solidFill>
              </a:rPr>
              <a:t>Order date </a:t>
            </a:r>
            <a:r>
              <a:rPr lang="en-US" sz="1400" dirty="0">
                <a:solidFill>
                  <a:schemeClr val="tx1"/>
                </a:solidFill>
              </a:rPr>
              <a:t>– Date of Court or Tribunal Order - For E.g. 30 June 23;</a:t>
            </a:r>
          </a:p>
          <a:p>
            <a:pPr marL="285750" indent="-285750">
              <a:buFont typeface="Arial" panose="020B0604020202020204" pitchFamily="34" charset="0"/>
              <a:buChar char="•"/>
            </a:pPr>
            <a:endParaRPr lang="en-US" sz="1000" dirty="0"/>
          </a:p>
          <a:p>
            <a:pPr marL="622300" lvl="1" indent="-285750">
              <a:buFont typeface="Arial" panose="020B0604020202020204" pitchFamily="34" charset="0"/>
              <a:buChar char="•"/>
            </a:pPr>
            <a:r>
              <a:rPr lang="en-US" sz="1400" dirty="0">
                <a:solidFill>
                  <a:schemeClr val="tx1"/>
                </a:solidFill>
              </a:rPr>
              <a:t>As per section Sec 87 (2) – Two or more companies shall be treated as distinct companies for the period up to date of the said order and the registration certificates of the said companies shall be cancelled with effect from the date of the said order i.e. 30 June 23;</a:t>
            </a:r>
          </a:p>
          <a:p>
            <a:pPr marL="285750" indent="-285750">
              <a:buFont typeface="Arial" panose="020B0604020202020204" pitchFamily="34" charset="0"/>
              <a:buChar char="•"/>
            </a:pPr>
            <a:endParaRPr lang="en-US" sz="1000" dirty="0">
              <a:solidFill>
                <a:srgbClr val="000000"/>
              </a:solidFill>
            </a:endParaRPr>
          </a:p>
          <a:p>
            <a:pPr marL="622300" lvl="1" indent="-285750">
              <a:buFont typeface="Arial" panose="020B0604020202020204" pitchFamily="34" charset="0"/>
              <a:buChar char="•"/>
            </a:pPr>
            <a:r>
              <a:rPr lang="en-US" sz="1400" dirty="0">
                <a:solidFill>
                  <a:schemeClr val="tx1"/>
                </a:solidFill>
              </a:rPr>
              <a:t>As per Sec 22 (4) - Transferee shall be liable to be registered, with effect from the date on which the Registrar of Companies issues a certificate of incorporation giving effect to such order of the High Court or Tribunal i.e. 15 July 23;</a:t>
            </a:r>
          </a:p>
          <a:p>
            <a:pPr marL="285750" indent="-285750">
              <a:buFont typeface="Arial" panose="020B0604020202020204" pitchFamily="34" charset="0"/>
              <a:buChar char="•"/>
            </a:pPr>
            <a:endParaRPr lang="en-US" sz="1400" dirty="0">
              <a:solidFill>
                <a:schemeClr val="tx1"/>
              </a:solidFill>
            </a:endParaRPr>
          </a:p>
          <a:p>
            <a:endParaRPr lang="en-US" sz="1000" dirty="0">
              <a:solidFill>
                <a:srgbClr val="000000"/>
              </a:solidFill>
            </a:endParaRPr>
          </a:p>
        </p:txBody>
      </p:sp>
      <p:sp>
        <p:nvSpPr>
          <p:cNvPr id="2" name="Rectangle: Rounded Corners 1">
            <a:extLst>
              <a:ext uri="{FF2B5EF4-FFF2-40B4-BE49-F238E27FC236}">
                <a16:creationId xmlns:a16="http://schemas.microsoft.com/office/drawing/2014/main" id="{126780BC-5E1D-8940-CBA1-EF4B986A0FD1}"/>
              </a:ext>
            </a:extLst>
          </p:cNvPr>
          <p:cNvSpPr/>
          <p:nvPr/>
        </p:nvSpPr>
        <p:spPr bwMode="auto">
          <a:xfrm>
            <a:off x="1910861" y="5254297"/>
            <a:ext cx="8370277" cy="678571"/>
          </a:xfrm>
          <a:prstGeom prst="roundRect">
            <a:avLst/>
          </a:prstGeom>
          <a:solidFill>
            <a:srgbClr val="ED1A3B"/>
          </a:solidFill>
          <a:ln w="25400" cap="flat" cmpd="sng" algn="ctr">
            <a:solidFill>
              <a:srgbClr val="C0000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algn="ctr"/>
            <a:r>
              <a:rPr lang="en-US" sz="1400" b="1" dirty="0">
                <a:solidFill>
                  <a:schemeClr val="bg1"/>
                </a:solidFill>
              </a:rPr>
              <a:t>When should transferee Co. apply for registration?</a:t>
            </a:r>
          </a:p>
        </p:txBody>
      </p:sp>
      <p:sp>
        <p:nvSpPr>
          <p:cNvPr id="4" name="Rectangle: Diagonal Corners Snipped 3">
            <a:extLst>
              <a:ext uri="{FF2B5EF4-FFF2-40B4-BE49-F238E27FC236}">
                <a16:creationId xmlns:a16="http://schemas.microsoft.com/office/drawing/2014/main" id="{263FC536-CFC2-D3B0-25BA-8A63485320B1}"/>
              </a:ext>
            </a:extLst>
          </p:cNvPr>
          <p:cNvSpPr/>
          <p:nvPr/>
        </p:nvSpPr>
        <p:spPr bwMode="auto">
          <a:xfrm>
            <a:off x="287582" y="1645920"/>
            <a:ext cx="11616836" cy="3460652"/>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Tree>
    <p:extLst>
      <p:ext uri="{BB962C8B-B14F-4D97-AF65-F5344CB8AC3E}">
        <p14:creationId xmlns:p14="http://schemas.microsoft.com/office/powerpoint/2010/main" val="2762094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Title 1"/>
          <p:cNvSpPr txBox="1">
            <a:spLocks/>
          </p:cNvSpPr>
          <p:nvPr/>
        </p:nvSpPr>
        <p:spPr bwMode="auto">
          <a:xfrm>
            <a:off x="1899138" y="150511"/>
            <a:ext cx="9369082" cy="8812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US" sz="2600" b="1" dirty="0">
                <a:solidFill>
                  <a:srgbClr val="ED1A3B"/>
                </a:solidFill>
                <a:latin typeface="+mj-lt"/>
              </a:rPr>
              <a:t>GST Implications on inter-co. transactions during intervening period</a:t>
            </a:r>
            <a:endParaRPr lang="en-IN" sz="2600" b="1" dirty="0">
              <a:solidFill>
                <a:srgbClr val="ED1A3B"/>
              </a:solidFill>
              <a:latin typeface="+mj-lt"/>
            </a:endParaRP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6" name="Table 6">
            <a:extLst>
              <a:ext uri="{FF2B5EF4-FFF2-40B4-BE49-F238E27FC236}">
                <a16:creationId xmlns:a16="http://schemas.microsoft.com/office/drawing/2014/main" id="{1C190A64-AA5C-166C-46FF-88E0D17B6677}"/>
              </a:ext>
            </a:extLst>
          </p:cNvPr>
          <p:cNvGraphicFramePr>
            <a:graphicFrameLocks noGrp="1"/>
          </p:cNvGraphicFramePr>
          <p:nvPr>
            <p:ph idx="1"/>
            <p:extLst>
              <p:ext uri="{D42A27DB-BD31-4B8C-83A1-F6EECF244321}">
                <p14:modId xmlns:p14="http://schemas.microsoft.com/office/powerpoint/2010/main" val="97116341"/>
              </p:ext>
            </p:extLst>
          </p:nvPr>
        </p:nvGraphicFramePr>
        <p:xfrm>
          <a:off x="393895" y="1241946"/>
          <a:ext cx="11366696" cy="3822854"/>
        </p:xfrm>
        <a:graphic>
          <a:graphicData uri="http://schemas.openxmlformats.org/drawingml/2006/table">
            <a:tbl>
              <a:tblPr firstRow="1" bandRow="1">
                <a:tableStyleId>{5C22544A-7EE6-4342-B048-85BDC9FD1C3A}</a:tableStyleId>
              </a:tblPr>
              <a:tblGrid>
                <a:gridCol w="4179887">
                  <a:extLst>
                    <a:ext uri="{9D8B030D-6E8A-4147-A177-3AD203B41FA5}">
                      <a16:colId xmlns:a16="http://schemas.microsoft.com/office/drawing/2014/main" val="1663270091"/>
                    </a:ext>
                  </a:extLst>
                </a:gridCol>
                <a:gridCol w="1449634">
                  <a:extLst>
                    <a:ext uri="{9D8B030D-6E8A-4147-A177-3AD203B41FA5}">
                      <a16:colId xmlns:a16="http://schemas.microsoft.com/office/drawing/2014/main" val="2001503503"/>
                    </a:ext>
                  </a:extLst>
                </a:gridCol>
                <a:gridCol w="1488680">
                  <a:extLst>
                    <a:ext uri="{9D8B030D-6E8A-4147-A177-3AD203B41FA5}">
                      <a16:colId xmlns:a16="http://schemas.microsoft.com/office/drawing/2014/main" val="307607185"/>
                    </a:ext>
                  </a:extLst>
                </a:gridCol>
                <a:gridCol w="4248495">
                  <a:extLst>
                    <a:ext uri="{9D8B030D-6E8A-4147-A177-3AD203B41FA5}">
                      <a16:colId xmlns:a16="http://schemas.microsoft.com/office/drawing/2014/main" val="2192730687"/>
                    </a:ext>
                  </a:extLst>
                </a:gridCol>
              </a:tblGrid>
              <a:tr h="844682">
                <a:tc>
                  <a:txBody>
                    <a:bodyPr/>
                    <a:lstStyle/>
                    <a:p>
                      <a:pPr algn="ctr"/>
                      <a:r>
                        <a:rPr lang="en-IN" dirty="0"/>
                        <a:t>Transactions</a:t>
                      </a:r>
                    </a:p>
                  </a:txBody>
                  <a:tcPr/>
                </a:tc>
                <a:tc>
                  <a:txBody>
                    <a:bodyPr/>
                    <a:lstStyle/>
                    <a:p>
                      <a:pPr algn="ctr"/>
                      <a:r>
                        <a:rPr lang="en-IN" dirty="0"/>
                        <a:t>Transferor</a:t>
                      </a:r>
                    </a:p>
                  </a:txBody>
                  <a:tcPr/>
                </a:tc>
                <a:tc>
                  <a:txBody>
                    <a:bodyPr/>
                    <a:lstStyle/>
                    <a:p>
                      <a:pPr algn="ctr"/>
                      <a:r>
                        <a:rPr lang="en-IN" dirty="0"/>
                        <a:t>Transferee</a:t>
                      </a:r>
                    </a:p>
                  </a:txBody>
                  <a:tcPr/>
                </a:tc>
                <a:tc>
                  <a:txBody>
                    <a:bodyPr/>
                    <a:lstStyle/>
                    <a:p>
                      <a:pPr algn="ctr"/>
                      <a:r>
                        <a:rPr lang="en-IN" dirty="0"/>
                        <a:t>Challenges and Risk</a:t>
                      </a:r>
                    </a:p>
                  </a:txBody>
                  <a:tcPr/>
                </a:tc>
                <a:extLst>
                  <a:ext uri="{0D108BD9-81ED-4DB2-BD59-A6C34878D82A}">
                    <a16:rowId xmlns:a16="http://schemas.microsoft.com/office/drawing/2014/main" val="2483504224"/>
                  </a:ext>
                </a:extLst>
              </a:tr>
              <a:tr h="2133490">
                <a:tc>
                  <a:txBody>
                    <a:bodyPr/>
                    <a:lstStyle/>
                    <a:p>
                      <a:pPr algn="ctr"/>
                      <a:r>
                        <a:rPr lang="en-US" sz="1400" dirty="0"/>
                        <a:t>Supplies by transferor to transferee</a:t>
                      </a:r>
                      <a:endParaRPr lang="en-IN" sz="1400" dirty="0"/>
                    </a:p>
                  </a:txBody>
                  <a:tcPr/>
                </a:tc>
                <a:tc>
                  <a:txBody>
                    <a:bodyPr/>
                    <a:lstStyle/>
                    <a:p>
                      <a:pPr algn="ctr"/>
                      <a:r>
                        <a:rPr lang="en-IN" sz="1400" dirty="0"/>
                        <a:t> GST Paid</a:t>
                      </a:r>
                    </a:p>
                  </a:txBody>
                  <a:tcPr/>
                </a:tc>
                <a:tc>
                  <a:txBody>
                    <a:bodyPr/>
                    <a:lstStyle/>
                    <a:p>
                      <a:pPr algn="ctr"/>
                      <a:r>
                        <a:rPr lang="en-IN" sz="1400" dirty="0"/>
                        <a:t>ITC availed</a:t>
                      </a:r>
                    </a:p>
                  </a:txBody>
                  <a:tcPr/>
                </a:tc>
                <a:tc>
                  <a:txBody>
                    <a:bodyPr/>
                    <a:lstStyle/>
                    <a:p>
                      <a:r>
                        <a:rPr lang="en-US" sz="1400" dirty="0"/>
                        <a:t>•Transferor company collects and pays GST though the GST law deems cancellation of its registration from the order date.</a:t>
                      </a:r>
                    </a:p>
                    <a:p>
                      <a:endParaRPr lang="en-US" sz="1400" dirty="0"/>
                    </a:p>
                    <a:p>
                      <a:r>
                        <a:rPr lang="en-US" sz="1400" dirty="0"/>
                        <a:t>•The ITC availed by transferee company may be disputed since registration of its supplier is deemed to be cancelled as mentioned above.</a:t>
                      </a:r>
                      <a:endParaRPr lang="en-IN" sz="1400" dirty="0"/>
                    </a:p>
                  </a:txBody>
                  <a:tcPr/>
                </a:tc>
                <a:extLst>
                  <a:ext uri="{0D108BD9-81ED-4DB2-BD59-A6C34878D82A}">
                    <a16:rowId xmlns:a16="http://schemas.microsoft.com/office/drawing/2014/main" val="4033944824"/>
                  </a:ext>
                </a:extLst>
              </a:tr>
              <a:tr h="844682">
                <a:tc>
                  <a:txBody>
                    <a:bodyPr/>
                    <a:lstStyle/>
                    <a:p>
                      <a:pPr algn="ctr"/>
                      <a:r>
                        <a:rPr lang="en-US" sz="1400" dirty="0"/>
                        <a:t>Supplies by transferee to transferor</a:t>
                      </a:r>
                      <a:endParaRPr lang="en-IN"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t>ITC availed</a:t>
                      </a:r>
                    </a:p>
                    <a:p>
                      <a:pPr algn="ctr"/>
                      <a:endParaRPr lang="en-IN"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t> GST Paid</a:t>
                      </a:r>
                    </a:p>
                    <a:p>
                      <a:pPr algn="ctr"/>
                      <a:endParaRPr lang="en-IN" sz="1400" dirty="0"/>
                    </a:p>
                  </a:txBody>
                  <a:tcPr/>
                </a:tc>
                <a:tc>
                  <a:txBody>
                    <a:bodyPr/>
                    <a:lstStyle/>
                    <a:p>
                      <a:r>
                        <a:rPr lang="en-US" sz="1400" dirty="0"/>
                        <a:t>The ITC availed by transferor company may be disputed since its registration is deemed to be cancelled from the date of the order.</a:t>
                      </a:r>
                      <a:endParaRPr lang="en-IN" sz="1400" dirty="0"/>
                    </a:p>
                  </a:txBody>
                  <a:tcPr/>
                </a:tc>
                <a:extLst>
                  <a:ext uri="{0D108BD9-81ED-4DB2-BD59-A6C34878D82A}">
                    <a16:rowId xmlns:a16="http://schemas.microsoft.com/office/drawing/2014/main" val="790525552"/>
                  </a:ext>
                </a:extLst>
              </a:tr>
            </a:tbl>
          </a:graphicData>
        </a:graphic>
      </p:graphicFrame>
    </p:spTree>
    <p:extLst>
      <p:ext uri="{BB962C8B-B14F-4D97-AF65-F5344CB8AC3E}">
        <p14:creationId xmlns:p14="http://schemas.microsoft.com/office/powerpoint/2010/main" val="203665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99138" y="150511"/>
            <a:ext cx="9369082" cy="8812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US" sz="2600" b="1" dirty="0">
                <a:solidFill>
                  <a:srgbClr val="ED1A3B"/>
                </a:solidFill>
                <a:latin typeface="+mj-lt"/>
              </a:rPr>
              <a:t>GST Implications on inter-co. transactions during intervening period</a:t>
            </a:r>
            <a:endParaRPr lang="en-IN" sz="2600" b="1" dirty="0">
              <a:solidFill>
                <a:srgbClr val="ED1A3B"/>
              </a:solidFill>
              <a:latin typeface="+mj-lt"/>
            </a:endParaRP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6" name="Table 6">
            <a:extLst>
              <a:ext uri="{FF2B5EF4-FFF2-40B4-BE49-F238E27FC236}">
                <a16:creationId xmlns:a16="http://schemas.microsoft.com/office/drawing/2014/main" id="{1C190A64-AA5C-166C-46FF-88E0D17B6677}"/>
              </a:ext>
            </a:extLst>
          </p:cNvPr>
          <p:cNvGraphicFramePr>
            <a:graphicFrameLocks noGrp="1"/>
          </p:cNvGraphicFramePr>
          <p:nvPr>
            <p:ph idx="1"/>
            <p:extLst>
              <p:ext uri="{D42A27DB-BD31-4B8C-83A1-F6EECF244321}">
                <p14:modId xmlns:p14="http://schemas.microsoft.com/office/powerpoint/2010/main" val="3038314587"/>
              </p:ext>
            </p:extLst>
          </p:nvPr>
        </p:nvGraphicFramePr>
        <p:xfrm>
          <a:off x="393895" y="1241946"/>
          <a:ext cx="11366696" cy="3822854"/>
        </p:xfrm>
        <a:graphic>
          <a:graphicData uri="http://schemas.openxmlformats.org/drawingml/2006/table">
            <a:tbl>
              <a:tblPr firstRow="1" bandRow="1">
                <a:tableStyleId>{5C22544A-7EE6-4342-B048-85BDC9FD1C3A}</a:tableStyleId>
              </a:tblPr>
              <a:tblGrid>
                <a:gridCol w="4179887">
                  <a:extLst>
                    <a:ext uri="{9D8B030D-6E8A-4147-A177-3AD203B41FA5}">
                      <a16:colId xmlns:a16="http://schemas.microsoft.com/office/drawing/2014/main" val="1663270091"/>
                    </a:ext>
                  </a:extLst>
                </a:gridCol>
                <a:gridCol w="1449634">
                  <a:extLst>
                    <a:ext uri="{9D8B030D-6E8A-4147-A177-3AD203B41FA5}">
                      <a16:colId xmlns:a16="http://schemas.microsoft.com/office/drawing/2014/main" val="2001503503"/>
                    </a:ext>
                  </a:extLst>
                </a:gridCol>
                <a:gridCol w="1488680">
                  <a:extLst>
                    <a:ext uri="{9D8B030D-6E8A-4147-A177-3AD203B41FA5}">
                      <a16:colId xmlns:a16="http://schemas.microsoft.com/office/drawing/2014/main" val="307607185"/>
                    </a:ext>
                  </a:extLst>
                </a:gridCol>
                <a:gridCol w="4248495">
                  <a:extLst>
                    <a:ext uri="{9D8B030D-6E8A-4147-A177-3AD203B41FA5}">
                      <a16:colId xmlns:a16="http://schemas.microsoft.com/office/drawing/2014/main" val="2192730687"/>
                    </a:ext>
                  </a:extLst>
                </a:gridCol>
              </a:tblGrid>
              <a:tr h="844682">
                <a:tc>
                  <a:txBody>
                    <a:bodyPr/>
                    <a:lstStyle/>
                    <a:p>
                      <a:pPr algn="ctr"/>
                      <a:r>
                        <a:rPr lang="en-IN" dirty="0"/>
                        <a:t>Transactions</a:t>
                      </a:r>
                    </a:p>
                  </a:txBody>
                  <a:tcPr/>
                </a:tc>
                <a:tc>
                  <a:txBody>
                    <a:bodyPr/>
                    <a:lstStyle/>
                    <a:p>
                      <a:pPr algn="ctr"/>
                      <a:r>
                        <a:rPr lang="en-IN" dirty="0"/>
                        <a:t>Transferor</a:t>
                      </a:r>
                    </a:p>
                  </a:txBody>
                  <a:tcPr/>
                </a:tc>
                <a:tc>
                  <a:txBody>
                    <a:bodyPr/>
                    <a:lstStyle/>
                    <a:p>
                      <a:pPr algn="ctr"/>
                      <a:r>
                        <a:rPr lang="en-IN" dirty="0"/>
                        <a:t>Transferee</a:t>
                      </a:r>
                    </a:p>
                  </a:txBody>
                  <a:tcPr/>
                </a:tc>
                <a:tc>
                  <a:txBody>
                    <a:bodyPr/>
                    <a:lstStyle/>
                    <a:p>
                      <a:pPr algn="ctr"/>
                      <a:r>
                        <a:rPr lang="en-IN" dirty="0"/>
                        <a:t>Challenges and Risk</a:t>
                      </a:r>
                    </a:p>
                  </a:txBody>
                  <a:tcPr/>
                </a:tc>
                <a:extLst>
                  <a:ext uri="{0D108BD9-81ED-4DB2-BD59-A6C34878D82A}">
                    <a16:rowId xmlns:a16="http://schemas.microsoft.com/office/drawing/2014/main" val="2483504224"/>
                  </a:ext>
                </a:extLst>
              </a:tr>
              <a:tr h="2133490">
                <a:tc>
                  <a:txBody>
                    <a:bodyPr/>
                    <a:lstStyle/>
                    <a:p>
                      <a:pPr algn="ctr"/>
                      <a:r>
                        <a:rPr lang="en-US" sz="1400" dirty="0"/>
                        <a:t>Supplies by transferor to third party</a:t>
                      </a:r>
                      <a:endParaRPr lang="en-IN" sz="1400" dirty="0"/>
                    </a:p>
                  </a:txBody>
                  <a:tcPr/>
                </a:tc>
                <a:tc>
                  <a:txBody>
                    <a:bodyPr/>
                    <a:lstStyle/>
                    <a:p>
                      <a:pPr algn="ctr"/>
                      <a:r>
                        <a:rPr lang="en-IN" sz="1400" dirty="0"/>
                        <a:t> GST Paid</a:t>
                      </a:r>
                    </a:p>
                  </a:txBody>
                  <a:tcPr/>
                </a:tc>
                <a:tc>
                  <a:txBody>
                    <a:bodyPr/>
                    <a:lstStyle/>
                    <a:p>
                      <a:pPr algn="ctr"/>
                      <a:r>
                        <a:rPr lang="en-IN" sz="1400" dirty="0"/>
                        <a:t>-</a:t>
                      </a:r>
                    </a:p>
                  </a:txBody>
                  <a:tcPr/>
                </a:tc>
                <a:tc>
                  <a:txBody>
                    <a:bodyPr/>
                    <a:lstStyle/>
                    <a:p>
                      <a:r>
                        <a:rPr lang="en-US" sz="1400" dirty="0"/>
                        <a:t>•Transferor company collects and pays GST though the GST law deems cancellation of its registration from the order date.</a:t>
                      </a:r>
                    </a:p>
                    <a:p>
                      <a:endParaRPr lang="en-US" sz="1400" dirty="0"/>
                    </a:p>
                    <a:p>
                      <a:r>
                        <a:rPr lang="en-US" sz="1400" dirty="0"/>
                        <a:t>•The ITC availed by Customers may be disputed since the registration of their supplier is deemed to be cancelled as mentioned above.</a:t>
                      </a:r>
                      <a:endParaRPr lang="en-IN" sz="1400" dirty="0"/>
                    </a:p>
                  </a:txBody>
                  <a:tcPr/>
                </a:tc>
                <a:extLst>
                  <a:ext uri="{0D108BD9-81ED-4DB2-BD59-A6C34878D82A}">
                    <a16:rowId xmlns:a16="http://schemas.microsoft.com/office/drawing/2014/main" val="4033944824"/>
                  </a:ext>
                </a:extLst>
              </a:tr>
              <a:tr h="844682">
                <a:tc>
                  <a:txBody>
                    <a:bodyPr/>
                    <a:lstStyle/>
                    <a:p>
                      <a:pPr algn="ctr"/>
                      <a:r>
                        <a:rPr lang="en-US" sz="1400" dirty="0"/>
                        <a:t>Supplies by third party to transferor</a:t>
                      </a:r>
                      <a:endParaRPr lang="en-IN"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t>ITC availed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t> -</a:t>
                      </a:r>
                    </a:p>
                  </a:txBody>
                  <a:tcPr/>
                </a:tc>
                <a:tc>
                  <a:txBody>
                    <a:bodyPr/>
                    <a:lstStyle/>
                    <a:p>
                      <a:r>
                        <a:rPr lang="en-US" sz="1400" dirty="0"/>
                        <a:t>The ITC availed by the transferor company may be disputed since its registration is deemed to be cancelled from the date of the order.</a:t>
                      </a:r>
                      <a:endParaRPr lang="en-IN" sz="1400" dirty="0"/>
                    </a:p>
                  </a:txBody>
                  <a:tcPr/>
                </a:tc>
                <a:extLst>
                  <a:ext uri="{0D108BD9-81ED-4DB2-BD59-A6C34878D82A}">
                    <a16:rowId xmlns:a16="http://schemas.microsoft.com/office/drawing/2014/main" val="790525552"/>
                  </a:ext>
                </a:extLst>
              </a:tr>
            </a:tbl>
          </a:graphicData>
        </a:graphic>
      </p:graphicFrame>
    </p:spTree>
    <p:extLst>
      <p:ext uri="{BB962C8B-B14F-4D97-AF65-F5344CB8AC3E}">
        <p14:creationId xmlns:p14="http://schemas.microsoft.com/office/powerpoint/2010/main" val="3392893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US" sz="2400" b="1" i="0" u="none" strike="noStrike" dirty="0">
                <a:solidFill>
                  <a:srgbClr val="000000"/>
                </a:solidFill>
                <a:effectLst/>
                <a:latin typeface="Calibri" panose="020F0502020204030204" pitchFamily="34" charset="0"/>
              </a:rPr>
              <a:t> </a:t>
            </a:r>
            <a:r>
              <a:rPr lang="en-IN" sz="2600" b="1" dirty="0">
                <a:solidFill>
                  <a:srgbClr val="ED1A3B"/>
                </a:solidFill>
                <a:latin typeface="+mj-lt"/>
              </a:rPr>
              <a:t>Common procedural points/ issues </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3" name="Content Placeholder 2">
            <a:extLst>
              <a:ext uri="{FF2B5EF4-FFF2-40B4-BE49-F238E27FC236}">
                <a16:creationId xmlns:a16="http://schemas.microsoft.com/office/drawing/2014/main" id="{6E7ACF89-78BD-8A11-9560-3F5E92BA6567}"/>
              </a:ext>
            </a:extLst>
          </p:cNvPr>
          <p:cNvSpPr>
            <a:spLocks noGrp="1"/>
          </p:cNvSpPr>
          <p:nvPr>
            <p:ph idx="1"/>
          </p:nvPr>
        </p:nvSpPr>
        <p:spPr>
          <a:xfrm>
            <a:off x="287582" y="1774209"/>
            <a:ext cx="11425767" cy="4012442"/>
          </a:xfrm>
        </p:spPr>
        <p:txBody>
          <a:bodyPr/>
          <a:lstStyle/>
          <a:p>
            <a:pPr algn="ctr"/>
            <a:r>
              <a:rPr lang="en-IN" sz="1400" b="1" dirty="0">
                <a:solidFill>
                  <a:schemeClr val="tx1"/>
                </a:solidFill>
              </a:rPr>
              <a:t>Non-compete clause</a:t>
            </a:r>
          </a:p>
          <a:p>
            <a:r>
              <a:rPr lang="en-IN" sz="1400" b="1" dirty="0">
                <a:solidFill>
                  <a:schemeClr val="tx1"/>
                </a:solidFill>
              </a:rPr>
              <a:t> </a:t>
            </a:r>
          </a:p>
          <a:p>
            <a:pPr marL="622300" lvl="1" indent="-285750">
              <a:buFont typeface="Arial" panose="020B0604020202020204" pitchFamily="34" charset="0"/>
              <a:buChar char="•"/>
            </a:pPr>
            <a:r>
              <a:rPr lang="en-IN" sz="1400" b="1" i="1" u="sng" dirty="0">
                <a:solidFill>
                  <a:schemeClr val="tx1"/>
                </a:solidFill>
              </a:rPr>
              <a:t>With Consideration </a:t>
            </a:r>
          </a:p>
          <a:p>
            <a:pPr marL="285750" indent="-285750">
              <a:buFont typeface="Wingdings" panose="05000000000000000000" pitchFamily="2" charset="2"/>
              <a:buChar char="Ø"/>
            </a:pPr>
            <a:endParaRPr lang="en-IN" sz="1400" dirty="0">
              <a:solidFill>
                <a:schemeClr val="tx1"/>
              </a:solidFill>
            </a:endParaRPr>
          </a:p>
          <a:p>
            <a:pPr marL="622300" lvl="1" indent="-285750">
              <a:buFont typeface="Wingdings" panose="05000000000000000000" pitchFamily="2" charset="2"/>
              <a:buChar char="Ø"/>
            </a:pPr>
            <a:r>
              <a:rPr lang="en-IN" sz="1400" dirty="0">
                <a:solidFill>
                  <a:schemeClr val="tx1"/>
                </a:solidFill>
              </a:rPr>
              <a:t>This would amount to supply as covered under “</a:t>
            </a:r>
            <a:r>
              <a:rPr lang="en-US" sz="1400" dirty="0">
                <a:solidFill>
                  <a:schemeClr val="tx1"/>
                </a:solidFill>
              </a:rPr>
              <a:t>agreeing to refrain from doing an act” – subject to GST;</a:t>
            </a:r>
          </a:p>
          <a:p>
            <a:pPr marL="285750" indent="-285750">
              <a:buFont typeface="Wingdings" panose="05000000000000000000" pitchFamily="2" charset="2"/>
              <a:buChar char="Ø"/>
            </a:pPr>
            <a:endParaRPr lang="en-US" sz="1400" dirty="0">
              <a:solidFill>
                <a:schemeClr val="tx1"/>
              </a:solidFill>
            </a:endParaRPr>
          </a:p>
          <a:p>
            <a:pPr marL="622300" lvl="1" indent="-285750">
              <a:buFont typeface="Wingdings" panose="05000000000000000000" pitchFamily="2" charset="2"/>
              <a:buChar char="Ø"/>
            </a:pPr>
            <a:r>
              <a:rPr lang="en-US" sz="1400" dirty="0">
                <a:solidFill>
                  <a:schemeClr val="tx1"/>
                </a:solidFill>
              </a:rPr>
              <a:t>Clarified vide Circular No. 178/10/2022 dated 3 August 2022;</a:t>
            </a:r>
            <a:endParaRPr lang="en-IN" sz="1400" dirty="0">
              <a:solidFill>
                <a:schemeClr val="tx1"/>
              </a:solidFill>
            </a:endParaRPr>
          </a:p>
          <a:p>
            <a:pPr marL="285750" indent="-285750">
              <a:buFont typeface="Wingdings" panose="05000000000000000000" pitchFamily="2" charset="2"/>
              <a:buChar char="Ø"/>
            </a:pPr>
            <a:endParaRPr lang="en-IN" sz="1400" dirty="0">
              <a:solidFill>
                <a:schemeClr val="tx1"/>
              </a:solidFill>
            </a:endParaRPr>
          </a:p>
          <a:p>
            <a:pPr marL="285750" indent="-285750">
              <a:buFont typeface="Wingdings" panose="05000000000000000000" pitchFamily="2" charset="2"/>
              <a:buChar char="Ø"/>
            </a:pPr>
            <a:endParaRPr lang="en-IN" sz="1400" dirty="0">
              <a:solidFill>
                <a:schemeClr val="tx1"/>
              </a:solidFill>
            </a:endParaRPr>
          </a:p>
          <a:p>
            <a:pPr marL="622300" lvl="1" indent="-285750">
              <a:buFont typeface="Arial" panose="020B0604020202020204" pitchFamily="34" charset="0"/>
              <a:buChar char="•"/>
            </a:pPr>
            <a:r>
              <a:rPr lang="en-IN" sz="1400" b="1" i="1" u="sng" dirty="0">
                <a:solidFill>
                  <a:schemeClr val="tx1"/>
                </a:solidFill>
              </a:rPr>
              <a:t>Without Consideration </a:t>
            </a:r>
          </a:p>
          <a:p>
            <a:endParaRPr lang="en-IN" sz="1400" b="1" dirty="0">
              <a:solidFill>
                <a:schemeClr val="tx1"/>
              </a:solidFill>
            </a:endParaRPr>
          </a:p>
          <a:p>
            <a:pPr marL="622300" lvl="1" indent="-285750">
              <a:buFont typeface="Wingdings" panose="05000000000000000000" pitchFamily="2" charset="2"/>
              <a:buChar char="Ø"/>
            </a:pPr>
            <a:r>
              <a:rPr lang="en-IN" sz="1400" dirty="0">
                <a:solidFill>
                  <a:schemeClr val="tx1"/>
                </a:solidFill>
              </a:rPr>
              <a:t>May be treated as part of overall transaction, as a condition to sale of business;</a:t>
            </a:r>
          </a:p>
          <a:p>
            <a:pPr marL="285750" indent="-285750">
              <a:buFont typeface="Wingdings" panose="05000000000000000000" pitchFamily="2" charset="2"/>
              <a:buChar char="Ø"/>
            </a:pPr>
            <a:endParaRPr lang="en-IN" sz="1400" dirty="0">
              <a:solidFill>
                <a:schemeClr val="tx1"/>
              </a:solidFill>
            </a:endParaRPr>
          </a:p>
          <a:p>
            <a:pPr marL="622300" lvl="1" indent="-285750">
              <a:buFont typeface="Wingdings" panose="05000000000000000000" pitchFamily="2" charset="2"/>
              <a:buChar char="Ø"/>
            </a:pPr>
            <a:r>
              <a:rPr lang="en-IN" sz="1400" dirty="0">
                <a:solidFill>
                  <a:schemeClr val="tx1"/>
                </a:solidFill>
              </a:rPr>
              <a:t>In case sale of business is between related parties – non-compete will have to be valued and GST would be applicable.</a:t>
            </a:r>
          </a:p>
        </p:txBody>
      </p:sp>
      <p:sp>
        <p:nvSpPr>
          <p:cNvPr id="2" name="Rectangle: Diagonal Corners Snipped 1">
            <a:extLst>
              <a:ext uri="{FF2B5EF4-FFF2-40B4-BE49-F238E27FC236}">
                <a16:creationId xmlns:a16="http://schemas.microsoft.com/office/drawing/2014/main" id="{12372BF3-4E01-3AE7-2B27-B4844246F1B1}"/>
              </a:ext>
            </a:extLst>
          </p:cNvPr>
          <p:cNvSpPr/>
          <p:nvPr/>
        </p:nvSpPr>
        <p:spPr bwMode="auto">
          <a:xfrm>
            <a:off x="287582" y="1674055"/>
            <a:ext cx="11616836" cy="1927274"/>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
        <p:nvSpPr>
          <p:cNvPr id="4" name="Rectangle: Diagonal Corners Snipped 3">
            <a:extLst>
              <a:ext uri="{FF2B5EF4-FFF2-40B4-BE49-F238E27FC236}">
                <a16:creationId xmlns:a16="http://schemas.microsoft.com/office/drawing/2014/main" id="{9C1B9536-5A6B-CEF1-26D0-CE86B8D2D6F2}"/>
              </a:ext>
            </a:extLst>
          </p:cNvPr>
          <p:cNvSpPr/>
          <p:nvPr/>
        </p:nvSpPr>
        <p:spPr bwMode="auto">
          <a:xfrm>
            <a:off x="287582" y="3957188"/>
            <a:ext cx="11616836" cy="1655822"/>
          </a:xfrm>
          <a:prstGeom prst="snip2DiagRect">
            <a:avLst/>
          </a:prstGeom>
          <a:noFill/>
          <a:ln w="25400" cap="flat" cmpd="sng" algn="ctr">
            <a:solidFill>
              <a:srgbClr val="404040"/>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a:ln>
                <a:noFill/>
              </a:ln>
              <a:solidFill>
                <a:schemeClr val="bg1"/>
              </a:solidFill>
              <a:effectLst/>
              <a:latin typeface="Trebuchet MS" pitchFamily="34" charset="0"/>
            </a:endParaRPr>
          </a:p>
        </p:txBody>
      </p:sp>
    </p:spTree>
    <p:extLst>
      <p:ext uri="{BB962C8B-B14F-4D97-AF65-F5344CB8AC3E}">
        <p14:creationId xmlns:p14="http://schemas.microsoft.com/office/powerpoint/2010/main" val="1113824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8FC72-7F38-C5D9-2ABF-11459B7EEBC0}"/>
            </a:ext>
          </a:extLst>
        </p:cNvPr>
        <p:cNvGrpSpPr/>
        <p:nvPr/>
      </p:nvGrpSpPr>
      <p:grpSpPr>
        <a:xfrm>
          <a:off x="0" y="0"/>
          <a:ext cx="0" cy="0"/>
          <a:chOff x="0" y="0"/>
          <a:chExt cx="0" cy="0"/>
        </a:xfrm>
      </p:grpSpPr>
      <p:sp>
        <p:nvSpPr>
          <p:cNvPr id="54" name="Title 1">
            <a:extLst>
              <a:ext uri="{FF2B5EF4-FFF2-40B4-BE49-F238E27FC236}">
                <a16:creationId xmlns:a16="http://schemas.microsoft.com/office/drawing/2014/main" id="{E34A724D-9CD0-4230-9CFC-5CAA9EB910D0}"/>
              </a:ext>
            </a:extLst>
          </p:cNvPr>
          <p:cNvSpPr txBox="1">
            <a:spLocks/>
          </p:cNvSpPr>
          <p:nvPr/>
        </p:nvSpPr>
        <p:spPr bwMode="auto">
          <a:xfrm>
            <a:off x="1850443" y="141053"/>
            <a:ext cx="9069193"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IN" sz="2600" b="1" dirty="0">
                <a:solidFill>
                  <a:srgbClr val="ED1A3B"/>
                </a:solidFill>
                <a:latin typeface="+mj-lt"/>
              </a:rPr>
              <a:t>Key considerations relating to business restructuring</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5" name="Slide Number Placeholder 14">
            <a:extLst>
              <a:ext uri="{FF2B5EF4-FFF2-40B4-BE49-F238E27FC236}">
                <a16:creationId xmlns:a16="http://schemas.microsoft.com/office/drawing/2014/main" id="{D00A90BE-4DEA-4B6C-FD86-27F2652FD9AE}"/>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3" name="Table 2">
            <a:extLst>
              <a:ext uri="{FF2B5EF4-FFF2-40B4-BE49-F238E27FC236}">
                <a16:creationId xmlns:a16="http://schemas.microsoft.com/office/drawing/2014/main" id="{D483BAE9-1B23-E457-021C-CA46D70959EF}"/>
              </a:ext>
            </a:extLst>
          </p:cNvPr>
          <p:cNvGraphicFramePr>
            <a:graphicFrameLocks noGrp="1"/>
          </p:cNvGraphicFramePr>
          <p:nvPr>
            <p:extLst>
              <p:ext uri="{D42A27DB-BD31-4B8C-83A1-F6EECF244321}">
                <p14:modId xmlns:p14="http://schemas.microsoft.com/office/powerpoint/2010/main" val="3779781449"/>
              </p:ext>
            </p:extLst>
          </p:nvPr>
        </p:nvGraphicFramePr>
        <p:xfrm>
          <a:off x="579224" y="991299"/>
          <a:ext cx="11010263" cy="3761971"/>
        </p:xfrm>
        <a:graphic>
          <a:graphicData uri="http://schemas.openxmlformats.org/drawingml/2006/table">
            <a:tbl>
              <a:tblPr firstRow="1" bandRow="1">
                <a:tableStyleId>{5C22544A-7EE6-4342-B048-85BDC9FD1C3A}</a:tableStyleId>
              </a:tblPr>
              <a:tblGrid>
                <a:gridCol w="2355362">
                  <a:extLst>
                    <a:ext uri="{9D8B030D-6E8A-4147-A177-3AD203B41FA5}">
                      <a16:colId xmlns:a16="http://schemas.microsoft.com/office/drawing/2014/main" val="3509761702"/>
                    </a:ext>
                  </a:extLst>
                </a:gridCol>
                <a:gridCol w="8654901">
                  <a:extLst>
                    <a:ext uri="{9D8B030D-6E8A-4147-A177-3AD203B41FA5}">
                      <a16:colId xmlns:a16="http://schemas.microsoft.com/office/drawing/2014/main" val="3710965804"/>
                    </a:ext>
                  </a:extLst>
                </a:gridCol>
              </a:tblGrid>
              <a:tr h="491316">
                <a:tc>
                  <a:txBody>
                    <a:bodyPr/>
                    <a:lstStyle/>
                    <a:p>
                      <a:pPr algn="ctr"/>
                      <a:r>
                        <a:rPr lang="en-US" sz="1400" dirty="0"/>
                        <a:t>Particulars</a:t>
                      </a:r>
                    </a:p>
                  </a:txBody>
                  <a:tcPr/>
                </a:tc>
                <a:tc>
                  <a:txBody>
                    <a:bodyPr/>
                    <a:lstStyle/>
                    <a:p>
                      <a:pPr algn="ctr"/>
                      <a:r>
                        <a:rPr lang="en-US" sz="1400" dirty="0"/>
                        <a:t>Description</a:t>
                      </a:r>
                    </a:p>
                  </a:txBody>
                  <a:tcPr/>
                </a:tc>
                <a:extLst>
                  <a:ext uri="{0D108BD9-81ED-4DB2-BD59-A6C34878D82A}">
                    <a16:rowId xmlns:a16="http://schemas.microsoft.com/office/drawing/2014/main" val="3387086901"/>
                  </a:ext>
                </a:extLst>
              </a:tr>
              <a:tr h="491316">
                <a:tc>
                  <a:txBody>
                    <a:bodyPr/>
                    <a:lstStyle/>
                    <a:p>
                      <a:r>
                        <a:rPr lang="en-US" sz="1400" dirty="0"/>
                        <a:t>ITC transfer</a:t>
                      </a:r>
                    </a:p>
                  </a:txBody>
                  <a:tcPr/>
                </a:tc>
                <a:tc>
                  <a:txBody>
                    <a:bodyPr/>
                    <a:lstStyle/>
                    <a:p>
                      <a:r>
                        <a:rPr lang="en-US" sz="1400" dirty="0"/>
                        <a:t>File form ITC-02 based on ratio assets transferred state-wise</a:t>
                      </a:r>
                    </a:p>
                  </a:txBody>
                  <a:tcPr/>
                </a:tc>
                <a:extLst>
                  <a:ext uri="{0D108BD9-81ED-4DB2-BD59-A6C34878D82A}">
                    <a16:rowId xmlns:a16="http://schemas.microsoft.com/office/drawing/2014/main" val="959362426"/>
                  </a:ext>
                </a:extLst>
              </a:tr>
              <a:tr h="491316">
                <a:tc>
                  <a:txBody>
                    <a:bodyPr/>
                    <a:lstStyle/>
                    <a:p>
                      <a:r>
                        <a:rPr lang="en-US" sz="1400" dirty="0"/>
                        <a:t>Registration of transferee</a:t>
                      </a:r>
                    </a:p>
                  </a:txBody>
                  <a:tcPr/>
                </a:tc>
                <a:tc>
                  <a:txBody>
                    <a:bodyPr/>
                    <a:lstStyle/>
                    <a:p>
                      <a:r>
                        <a:rPr lang="en-US" sz="1400" dirty="0"/>
                        <a:t>Apply for registration in terms of Section 22(3)</a:t>
                      </a:r>
                    </a:p>
                  </a:txBody>
                  <a:tcPr/>
                </a:tc>
                <a:extLst>
                  <a:ext uri="{0D108BD9-81ED-4DB2-BD59-A6C34878D82A}">
                    <a16:rowId xmlns:a16="http://schemas.microsoft.com/office/drawing/2014/main" val="1202578143"/>
                  </a:ext>
                </a:extLst>
              </a:tr>
              <a:tr h="491316">
                <a:tc>
                  <a:txBody>
                    <a:bodyPr/>
                    <a:lstStyle/>
                    <a:p>
                      <a:r>
                        <a:rPr lang="en-US" sz="1400" dirty="0"/>
                        <a:t>Tax on transaction between merging entities</a:t>
                      </a:r>
                    </a:p>
                  </a:txBody>
                  <a:tcPr/>
                </a:tc>
                <a:tc>
                  <a:txBody>
                    <a:bodyPr/>
                    <a:lstStyle/>
                    <a:p>
                      <a:r>
                        <a:rPr lang="en-US" sz="1400" dirty="0"/>
                        <a:t>Considered as distinct persons and GST is applicable</a:t>
                      </a:r>
                    </a:p>
                  </a:txBody>
                  <a:tcPr/>
                </a:tc>
                <a:extLst>
                  <a:ext uri="{0D108BD9-81ED-4DB2-BD59-A6C34878D82A}">
                    <a16:rowId xmlns:a16="http://schemas.microsoft.com/office/drawing/2014/main" val="2952201624"/>
                  </a:ext>
                </a:extLst>
              </a:tr>
              <a:tr h="491316">
                <a:tc>
                  <a:txBody>
                    <a:bodyPr/>
                    <a:lstStyle/>
                    <a:p>
                      <a:r>
                        <a:rPr lang="en-US" sz="1400" dirty="0"/>
                        <a:t>Claim of exemption</a:t>
                      </a:r>
                    </a:p>
                  </a:txBody>
                  <a:tcPr/>
                </a:tc>
                <a:tc>
                  <a:txBody>
                    <a:bodyPr/>
                    <a:lstStyle/>
                    <a:p>
                      <a:r>
                        <a:rPr lang="en-US" sz="1400" dirty="0"/>
                        <a:t>GST exemption to be claimed only if going concern criteria is met</a:t>
                      </a:r>
                    </a:p>
                  </a:txBody>
                  <a:tcPr/>
                </a:tc>
                <a:extLst>
                  <a:ext uri="{0D108BD9-81ED-4DB2-BD59-A6C34878D82A}">
                    <a16:rowId xmlns:a16="http://schemas.microsoft.com/office/drawing/2014/main" val="1700055850"/>
                  </a:ext>
                </a:extLst>
              </a:tr>
              <a:tr h="491316">
                <a:tc>
                  <a:txBody>
                    <a:bodyPr/>
                    <a:lstStyle/>
                    <a:p>
                      <a:r>
                        <a:rPr lang="en-US" sz="1400" dirty="0"/>
                        <a:t>Cut off date</a:t>
                      </a:r>
                    </a:p>
                  </a:txBody>
                  <a:tcPr/>
                </a:tc>
                <a:tc>
                  <a:txBody>
                    <a:bodyPr/>
                    <a:lstStyle/>
                    <a:p>
                      <a:r>
                        <a:rPr lang="en-US" sz="1400" dirty="0"/>
                        <a:t>Cut off transaction to be carefully planned to avoid disputes relating to GST liability, claim of ITC, adjustment of credit notes etc.,</a:t>
                      </a:r>
                    </a:p>
                  </a:txBody>
                  <a:tcPr/>
                </a:tc>
                <a:extLst>
                  <a:ext uri="{0D108BD9-81ED-4DB2-BD59-A6C34878D82A}">
                    <a16:rowId xmlns:a16="http://schemas.microsoft.com/office/drawing/2014/main" val="3630458941"/>
                  </a:ext>
                </a:extLst>
              </a:tr>
              <a:tr h="760387">
                <a:tc>
                  <a:txBody>
                    <a:bodyPr/>
                    <a:lstStyle/>
                    <a:p>
                      <a:r>
                        <a:rPr lang="en-US" sz="1400" dirty="0"/>
                        <a:t>Pending disputes</a:t>
                      </a:r>
                    </a:p>
                  </a:txBody>
                  <a:tcPr/>
                </a:tc>
                <a:tc>
                  <a:txBody>
                    <a:bodyPr/>
                    <a:lstStyle/>
                    <a:p>
                      <a:r>
                        <a:rPr lang="en-US" sz="1400" dirty="0"/>
                        <a:t>Pending disputes to be carefully evaluated by transferee considering joint and several liability</a:t>
                      </a:r>
                    </a:p>
                  </a:txBody>
                  <a:tcPr/>
                </a:tc>
                <a:extLst>
                  <a:ext uri="{0D108BD9-81ED-4DB2-BD59-A6C34878D82A}">
                    <a16:rowId xmlns:a16="http://schemas.microsoft.com/office/drawing/2014/main" val="113200918"/>
                  </a:ext>
                </a:extLst>
              </a:tr>
            </a:tbl>
          </a:graphicData>
        </a:graphic>
      </p:graphicFrame>
    </p:spTree>
    <p:extLst>
      <p:ext uri="{BB962C8B-B14F-4D97-AF65-F5344CB8AC3E}">
        <p14:creationId xmlns:p14="http://schemas.microsoft.com/office/powerpoint/2010/main" val="134107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01504" y="141053"/>
            <a:ext cx="869245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D1A3B"/>
                </a:solidFill>
                <a:effectLst/>
                <a:uLnTx/>
                <a:uFillTx/>
                <a:latin typeface="Trebuchet MS"/>
                <a:ea typeface="+mn-ea"/>
                <a:cs typeface="+mn-cs"/>
              </a:rPr>
              <a:t>Common Practical Challenges (1 of 3)</a:t>
            </a:r>
            <a:endParaRPr kumimoji="0" lang="en-IN" sz="2400" b="1" i="0" u="none" strike="noStrike" kern="1200" cap="none" spc="0" normalizeH="0" baseline="0" noProof="0" dirty="0">
              <a:ln>
                <a:noFill/>
              </a:ln>
              <a:solidFill>
                <a:srgbClr val="ED1A3B"/>
              </a:solidFill>
              <a:effectLst/>
              <a:uLnTx/>
              <a:uFillTx/>
              <a:latin typeface="Trebuchet MS"/>
              <a:ea typeface="+mn-ea"/>
              <a:cs typeface="+mn-cs"/>
            </a:endParaRP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Trebuchet MS"/>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6" name="Table 6">
            <a:extLst>
              <a:ext uri="{FF2B5EF4-FFF2-40B4-BE49-F238E27FC236}">
                <a16:creationId xmlns:a16="http://schemas.microsoft.com/office/drawing/2014/main" id="{1C190A64-AA5C-166C-46FF-88E0D17B6677}"/>
              </a:ext>
            </a:extLst>
          </p:cNvPr>
          <p:cNvGraphicFramePr>
            <a:graphicFrameLocks noGrp="1"/>
          </p:cNvGraphicFramePr>
          <p:nvPr>
            <p:ph idx="1"/>
            <p:extLst>
              <p:ext uri="{D42A27DB-BD31-4B8C-83A1-F6EECF244321}">
                <p14:modId xmlns:p14="http://schemas.microsoft.com/office/powerpoint/2010/main" val="1027452791"/>
              </p:ext>
            </p:extLst>
          </p:nvPr>
        </p:nvGraphicFramePr>
        <p:xfrm>
          <a:off x="379828" y="921436"/>
          <a:ext cx="11358516" cy="5266713"/>
        </p:xfrm>
        <a:graphic>
          <a:graphicData uri="http://schemas.openxmlformats.org/drawingml/2006/table">
            <a:tbl>
              <a:tblPr firstRow="1" bandRow="1">
                <a:tableStyleId>{5C22544A-7EE6-4342-B048-85BDC9FD1C3A}</a:tableStyleId>
              </a:tblPr>
              <a:tblGrid>
                <a:gridCol w="4335732">
                  <a:extLst>
                    <a:ext uri="{9D8B030D-6E8A-4147-A177-3AD203B41FA5}">
                      <a16:colId xmlns:a16="http://schemas.microsoft.com/office/drawing/2014/main" val="1663270091"/>
                    </a:ext>
                  </a:extLst>
                </a:gridCol>
                <a:gridCol w="7022784">
                  <a:extLst>
                    <a:ext uri="{9D8B030D-6E8A-4147-A177-3AD203B41FA5}">
                      <a16:colId xmlns:a16="http://schemas.microsoft.com/office/drawing/2014/main" val="2192730687"/>
                    </a:ext>
                  </a:extLst>
                </a:gridCol>
              </a:tblGrid>
              <a:tr h="873475">
                <a:tc>
                  <a:txBody>
                    <a:bodyPr/>
                    <a:lstStyle/>
                    <a:p>
                      <a:pPr algn="ctr"/>
                      <a:r>
                        <a:rPr lang="en-IN" dirty="0"/>
                        <a:t>Practical Challenges</a:t>
                      </a:r>
                    </a:p>
                  </a:txBody>
                  <a:tcPr anchor="ctr"/>
                </a:tc>
                <a:tc>
                  <a:txBody>
                    <a:bodyPr/>
                    <a:lstStyle/>
                    <a:p>
                      <a:pPr algn="ctr"/>
                      <a:r>
                        <a:rPr lang="en-IN" dirty="0"/>
                        <a:t>Possible Solution</a:t>
                      </a:r>
                    </a:p>
                  </a:txBody>
                  <a:tcPr anchor="ctr"/>
                </a:tc>
                <a:extLst>
                  <a:ext uri="{0D108BD9-81ED-4DB2-BD59-A6C34878D82A}">
                    <a16:rowId xmlns:a16="http://schemas.microsoft.com/office/drawing/2014/main" val="2483504224"/>
                  </a:ext>
                </a:extLst>
              </a:tr>
              <a:tr h="693066">
                <a:tc>
                  <a:txBody>
                    <a:bodyPr/>
                    <a:lstStyle/>
                    <a:p>
                      <a:pPr algn="l" fontAlgn="b"/>
                      <a:r>
                        <a:rPr lang="en-US" sz="1400" b="0" i="0" u="none" strike="noStrike" dirty="0">
                          <a:solidFill>
                            <a:srgbClr val="000000"/>
                          </a:solidFill>
                          <a:effectLst/>
                          <a:latin typeface="+mn-lt"/>
                        </a:rPr>
                        <a:t>Invoice by Transferor Co. but CN issued by Transferee Co. post merger/ amalgamation</a:t>
                      </a:r>
                    </a:p>
                  </a:txBody>
                  <a:tcPr marL="9525" marR="9525" marT="9525" marB="0"/>
                </a:tc>
                <a:tc>
                  <a:txBody>
                    <a:bodyPr/>
                    <a:lstStyle/>
                    <a:p>
                      <a:r>
                        <a:rPr lang="en-US" sz="1400" dirty="0"/>
                        <a:t>Recipient of CN to justify GSTR 2B mismatch of CN and Transferee Co. to justify reduced liability payment, at time of assessment</a:t>
                      </a:r>
                      <a:endParaRPr lang="en-IN" sz="1400" dirty="0"/>
                    </a:p>
                  </a:txBody>
                  <a:tcPr/>
                </a:tc>
                <a:extLst>
                  <a:ext uri="{0D108BD9-81ED-4DB2-BD59-A6C34878D82A}">
                    <a16:rowId xmlns:a16="http://schemas.microsoft.com/office/drawing/2014/main" val="4033944824"/>
                  </a:ext>
                </a:extLst>
              </a:tr>
              <a:tr h="1233391">
                <a:tc>
                  <a:txBody>
                    <a:bodyPr/>
                    <a:lstStyle/>
                    <a:p>
                      <a:pPr algn="l"/>
                      <a:r>
                        <a:rPr lang="en-US" sz="1400" dirty="0"/>
                        <a:t>Advance received by </a:t>
                      </a:r>
                      <a:r>
                        <a:rPr lang="en-US" sz="1400" b="0" i="0" u="none" strike="noStrike" dirty="0">
                          <a:solidFill>
                            <a:srgbClr val="000000"/>
                          </a:solidFill>
                          <a:effectLst/>
                          <a:latin typeface="+mn-lt"/>
                        </a:rPr>
                        <a:t>Transferor Co.</a:t>
                      </a:r>
                      <a:r>
                        <a:rPr lang="en-US" sz="1400" dirty="0"/>
                        <a:t> and such advance adjusted or invoice issued against such advance by Transferee Co. </a:t>
                      </a:r>
                      <a:endParaRPr lang="en-IN" sz="1400" dirty="0"/>
                    </a:p>
                  </a:txBody>
                  <a:tcPr/>
                </a:tc>
                <a:tc>
                  <a:txBody>
                    <a:bodyPr/>
                    <a:lstStyle/>
                    <a:p>
                      <a:pPr algn="l"/>
                      <a:r>
                        <a:rPr lang="en-US" sz="1400" dirty="0"/>
                        <a:t>Transferee Co. to justify reduced liability payment on invoicing, at time of assessment</a:t>
                      </a:r>
                    </a:p>
                    <a:p>
                      <a:pPr algn="ctr"/>
                      <a:r>
                        <a:rPr lang="en-US" sz="1400" dirty="0"/>
                        <a:t>Or</a:t>
                      </a:r>
                    </a:p>
                    <a:p>
                      <a:pPr algn="l"/>
                      <a:r>
                        <a:rPr lang="en-US" sz="1400" dirty="0" err="1"/>
                        <a:t>Transferr</a:t>
                      </a:r>
                      <a:r>
                        <a:rPr lang="en-US" sz="1400" dirty="0"/>
                        <a:t> co. to issue refund voucher and claim refund of GST paid on advance. Transferee co. to issue GST invoice and pay GST</a:t>
                      </a:r>
                    </a:p>
                  </a:txBody>
                  <a:tcPr/>
                </a:tc>
                <a:extLst>
                  <a:ext uri="{0D108BD9-81ED-4DB2-BD59-A6C34878D82A}">
                    <a16:rowId xmlns:a16="http://schemas.microsoft.com/office/drawing/2014/main" val="790525552"/>
                  </a:ext>
                </a:extLst>
              </a:tr>
              <a:tr h="1006187">
                <a:tc>
                  <a:txBody>
                    <a:bodyPr/>
                    <a:lstStyle/>
                    <a:p>
                      <a:pPr algn="l"/>
                      <a:r>
                        <a:rPr lang="en-US" sz="1400" dirty="0"/>
                        <a:t>Export undertaken by Transferor Co., export invoices disclosed in GSTR 1 and GSTR 3B of Transferor Co. A. Thereafter, business is transferred. Who should file the refund?</a:t>
                      </a:r>
                      <a:endParaRPr lang="en-IN" sz="1400" dirty="0"/>
                    </a:p>
                  </a:txBody>
                  <a:tcPr/>
                </a:tc>
                <a:tc>
                  <a:txBody>
                    <a:bodyPr/>
                    <a:lstStyle/>
                    <a:p>
                      <a:pPr marL="285750" indent="-285750" algn="l">
                        <a:buFont typeface="Arial" panose="020B0604020202020204" pitchFamily="34" charset="0"/>
                        <a:buChar char="•"/>
                      </a:pPr>
                      <a:r>
                        <a:rPr lang="en-US" sz="1400" dirty="0"/>
                        <a:t>Ideally refund also should be filed by Transferor Co. and then, file a letter for credit of refund to Transferee B stating transfer of business</a:t>
                      </a:r>
                    </a:p>
                    <a:p>
                      <a:pPr marL="285750" indent="-285750" algn="l">
                        <a:buFont typeface="Arial" panose="020B0604020202020204" pitchFamily="34" charset="0"/>
                        <a:buChar char="•"/>
                      </a:pPr>
                      <a:r>
                        <a:rPr lang="en-US" sz="1400" dirty="0"/>
                        <a:t>Alternatively, continue to operate bank account of Transferor Co. post transfer of business.</a:t>
                      </a:r>
                      <a:endParaRPr lang="en-IN" sz="1400" dirty="0"/>
                    </a:p>
                  </a:txBody>
                  <a:tcPr/>
                </a:tc>
                <a:extLst>
                  <a:ext uri="{0D108BD9-81ED-4DB2-BD59-A6C34878D82A}">
                    <a16:rowId xmlns:a16="http://schemas.microsoft.com/office/drawing/2014/main" val="1439381495"/>
                  </a:ext>
                </a:extLst>
              </a:tr>
              <a:tr h="1460594">
                <a:tc>
                  <a:txBody>
                    <a:bodyPr/>
                    <a:lstStyle/>
                    <a:p>
                      <a:pPr algn="l"/>
                      <a:r>
                        <a:rPr lang="en-US" sz="1400" dirty="0"/>
                        <a:t>Invoice received from vendor in name of Transferor Co. However, the same is accounted in books of accounts of Transferee Co. Since, invoice is issued in the name of Transferor Co. the same gets reflected in GSTR 2B of Transferor Co. In this case who can avail the ITC?</a:t>
                      </a:r>
                      <a:endParaRPr lang="en-IN" sz="1400" dirty="0"/>
                    </a:p>
                  </a:txBody>
                  <a:tcPr/>
                </a:tc>
                <a:tc>
                  <a:txBody>
                    <a:bodyPr/>
                    <a:lstStyle/>
                    <a:p>
                      <a:pPr algn="l"/>
                      <a:r>
                        <a:rPr lang="en-US" sz="1400" dirty="0"/>
                        <a:t>Transferee Co. can avail ITC even though it appears in GSTR 2B of Transferor Co. It can be argued that, as a successor of Transferor Co. reflection of the invoice in Transferor Co.'s GSTR 2B should be sufficient compliance of Rule 36(4)</a:t>
                      </a:r>
                      <a:endParaRPr lang="en-IN" sz="1400" dirty="0"/>
                    </a:p>
                  </a:txBody>
                  <a:tcPr/>
                </a:tc>
                <a:extLst>
                  <a:ext uri="{0D108BD9-81ED-4DB2-BD59-A6C34878D82A}">
                    <a16:rowId xmlns:a16="http://schemas.microsoft.com/office/drawing/2014/main" val="1800231690"/>
                  </a:ext>
                </a:extLst>
              </a:tr>
            </a:tbl>
          </a:graphicData>
        </a:graphic>
      </p:graphicFrame>
    </p:spTree>
    <p:extLst>
      <p:ext uri="{BB962C8B-B14F-4D97-AF65-F5344CB8AC3E}">
        <p14:creationId xmlns:p14="http://schemas.microsoft.com/office/powerpoint/2010/main" val="3975906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01504" y="141053"/>
            <a:ext cx="869245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D1A3B"/>
                </a:solidFill>
                <a:effectLst/>
                <a:uLnTx/>
                <a:uFillTx/>
                <a:latin typeface="Trebuchet MS"/>
                <a:ea typeface="+mn-ea"/>
                <a:cs typeface="+mn-cs"/>
              </a:rPr>
              <a:t>Common Practical Challenges (2 of 3)</a:t>
            </a:r>
            <a:endParaRPr kumimoji="0" lang="en-IN" sz="2400" b="1" i="0" u="none" strike="noStrike" kern="1200" cap="none" spc="0" normalizeH="0" baseline="0" noProof="0" dirty="0">
              <a:ln>
                <a:noFill/>
              </a:ln>
              <a:solidFill>
                <a:srgbClr val="ED1A3B"/>
              </a:solidFill>
              <a:effectLst/>
              <a:uLnTx/>
              <a:uFillTx/>
              <a:latin typeface="Trebuchet MS"/>
              <a:ea typeface="+mn-ea"/>
              <a:cs typeface="+mn-cs"/>
            </a:endParaRP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1" i="0" u="none" strike="noStrike" kern="1200" cap="none" spc="0" normalizeH="0" baseline="0" noProof="0" dirty="0">
              <a:ln>
                <a:noFill/>
              </a:ln>
              <a:solidFill>
                <a:srgbClr val="ED1A3B"/>
              </a:solidFill>
              <a:effectLst/>
              <a:uLnTx/>
              <a:uFillTx/>
              <a:latin typeface="Trebuchet MS"/>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6" name="Table 6">
            <a:extLst>
              <a:ext uri="{FF2B5EF4-FFF2-40B4-BE49-F238E27FC236}">
                <a16:creationId xmlns:a16="http://schemas.microsoft.com/office/drawing/2014/main" id="{1C190A64-AA5C-166C-46FF-88E0D17B6677}"/>
              </a:ext>
            </a:extLst>
          </p:cNvPr>
          <p:cNvGraphicFramePr>
            <a:graphicFrameLocks noGrp="1"/>
          </p:cNvGraphicFramePr>
          <p:nvPr>
            <p:ph idx="1"/>
            <p:extLst>
              <p:ext uri="{D42A27DB-BD31-4B8C-83A1-F6EECF244321}">
                <p14:modId xmlns:p14="http://schemas.microsoft.com/office/powerpoint/2010/main" val="3686280667"/>
              </p:ext>
            </p:extLst>
          </p:nvPr>
        </p:nvGraphicFramePr>
        <p:xfrm>
          <a:off x="379828" y="921435"/>
          <a:ext cx="11379781" cy="4613788"/>
        </p:xfrm>
        <a:graphic>
          <a:graphicData uri="http://schemas.openxmlformats.org/drawingml/2006/table">
            <a:tbl>
              <a:tblPr firstRow="1" bandRow="1">
                <a:tableStyleId>{5C22544A-7EE6-4342-B048-85BDC9FD1C3A}</a:tableStyleId>
              </a:tblPr>
              <a:tblGrid>
                <a:gridCol w="4343849">
                  <a:extLst>
                    <a:ext uri="{9D8B030D-6E8A-4147-A177-3AD203B41FA5}">
                      <a16:colId xmlns:a16="http://schemas.microsoft.com/office/drawing/2014/main" val="1663270091"/>
                    </a:ext>
                  </a:extLst>
                </a:gridCol>
                <a:gridCol w="7035932">
                  <a:extLst>
                    <a:ext uri="{9D8B030D-6E8A-4147-A177-3AD203B41FA5}">
                      <a16:colId xmlns:a16="http://schemas.microsoft.com/office/drawing/2014/main" val="2192730687"/>
                    </a:ext>
                  </a:extLst>
                </a:gridCol>
              </a:tblGrid>
              <a:tr h="990870">
                <a:tc>
                  <a:txBody>
                    <a:bodyPr/>
                    <a:lstStyle/>
                    <a:p>
                      <a:pPr algn="ctr"/>
                      <a:r>
                        <a:rPr lang="en-IN" dirty="0"/>
                        <a:t>Practical Challenges</a:t>
                      </a:r>
                    </a:p>
                  </a:txBody>
                  <a:tcPr anchor="ctr"/>
                </a:tc>
                <a:tc>
                  <a:txBody>
                    <a:bodyPr/>
                    <a:lstStyle/>
                    <a:p>
                      <a:pPr algn="ctr"/>
                      <a:r>
                        <a:rPr lang="en-IN" dirty="0"/>
                        <a:t>Possible Solution</a:t>
                      </a:r>
                    </a:p>
                  </a:txBody>
                  <a:tcPr anchor="ctr"/>
                </a:tc>
                <a:extLst>
                  <a:ext uri="{0D108BD9-81ED-4DB2-BD59-A6C34878D82A}">
                    <a16:rowId xmlns:a16="http://schemas.microsoft.com/office/drawing/2014/main" val="2483504224"/>
                  </a:ext>
                </a:extLst>
              </a:tr>
              <a:tr h="2223760">
                <a:tc>
                  <a:txBody>
                    <a:bodyPr/>
                    <a:lstStyle/>
                    <a:p>
                      <a:pPr algn="l" fontAlgn="b"/>
                      <a:r>
                        <a:rPr lang="en-US" sz="1400" b="0" i="0" u="none" strike="noStrike" dirty="0">
                          <a:solidFill>
                            <a:srgbClr val="000000"/>
                          </a:solidFill>
                          <a:effectLst/>
                          <a:latin typeface="+mn-lt"/>
                        </a:rPr>
                        <a:t>Invoice received from vendor in the name of Transferor Co., however, Transferor Co. did not avail ITC as same did not reflect in GSTR 2B of Transferor Co. A.</a:t>
                      </a:r>
                    </a:p>
                    <a:p>
                      <a:pPr algn="l" fontAlgn="b"/>
                      <a:r>
                        <a:rPr lang="en-US" sz="1400" b="0" i="0" u="none" strike="noStrike" dirty="0">
                          <a:solidFill>
                            <a:srgbClr val="000000"/>
                          </a:solidFill>
                          <a:effectLst/>
                          <a:latin typeface="+mn-lt"/>
                        </a:rPr>
                        <a:t>Subsequently, business was transferred. Later vendor reflected invoice in his GSTR 1 in the name of Transferor Co. and the invoice got reflected in GSTR 2B.</a:t>
                      </a:r>
                    </a:p>
                  </a:txBody>
                  <a:tcPr marL="9525" marR="9525" marT="9525" marB="0"/>
                </a:tc>
                <a:tc>
                  <a:txBody>
                    <a:bodyPr/>
                    <a:lstStyle/>
                    <a:p>
                      <a:pPr marL="0" indent="0" algn="l">
                        <a:buFont typeface="Wingdings" panose="05000000000000000000" pitchFamily="2" charset="2"/>
                        <a:buNone/>
                      </a:pPr>
                      <a:r>
                        <a:rPr lang="en-US" sz="1400" dirty="0"/>
                        <a:t>Transferee Co. can avail ITC even though it appears in GSTR 2B of Transferor Co. It can be argued that as a successor of Transferor Co. reflection of the invoice in Transferor Co.'s GSTR 2B is a sufficient compliance of Rule 36(4)</a:t>
                      </a:r>
                    </a:p>
                    <a:p>
                      <a:pPr marL="0" indent="0" algn="l">
                        <a:buFont typeface="Wingdings" panose="05000000000000000000" pitchFamily="2" charset="2"/>
                        <a:buNone/>
                      </a:pPr>
                      <a:endParaRPr lang="en-US" sz="1400" dirty="0"/>
                    </a:p>
                    <a:p>
                      <a:pPr marL="0" indent="0" algn="l">
                        <a:buFont typeface="Wingdings" panose="05000000000000000000" pitchFamily="2" charset="2"/>
                        <a:buNone/>
                      </a:pPr>
                      <a:r>
                        <a:rPr lang="en-US" sz="1400" dirty="0"/>
                        <a:t>In case the vendor is not able to report such invoice in the name of Transferor Co. (since GST registration of Transferor Co. would have been cancelled), then vendor can report such invoice as B2C and issue certificate stating that the invoice is reported under B2C (due to system constraints) on which GST is paid. Practically, such certificate should suffice for availment of ITC by Transferee Co.</a:t>
                      </a:r>
                      <a:endParaRPr lang="en-IN" sz="1400" dirty="0"/>
                    </a:p>
                  </a:txBody>
                  <a:tcPr/>
                </a:tc>
                <a:extLst>
                  <a:ext uri="{0D108BD9-81ED-4DB2-BD59-A6C34878D82A}">
                    <a16:rowId xmlns:a16="http://schemas.microsoft.com/office/drawing/2014/main" val="4033944824"/>
                  </a:ext>
                </a:extLst>
              </a:tr>
              <a:tr h="1399158">
                <a:tc>
                  <a:txBody>
                    <a:bodyPr/>
                    <a:lstStyle/>
                    <a:p>
                      <a:pPr algn="l"/>
                      <a:r>
                        <a:rPr lang="en-US" sz="1400" dirty="0"/>
                        <a:t>Transferor Co. reversed certain ITC on account of non-payment to vendor within 180 days. Subsequently the business was transferred to and Transferee Co. B made payment of such invoices to the vendor. </a:t>
                      </a:r>
                    </a:p>
                    <a:p>
                      <a:pPr algn="l"/>
                      <a:r>
                        <a:rPr lang="en-US" sz="1400" dirty="0"/>
                        <a:t>Whether Transferee Co. can re-avail ITC?</a:t>
                      </a:r>
                      <a:endParaRPr lang="en-IN" sz="1400" dirty="0"/>
                    </a:p>
                  </a:txBody>
                  <a:tcPr/>
                </a:tc>
                <a:tc>
                  <a:txBody>
                    <a:bodyPr/>
                    <a:lstStyle/>
                    <a:p>
                      <a:pPr algn="l"/>
                      <a:r>
                        <a:rPr lang="en-US" sz="1400" dirty="0"/>
                        <a:t>Transferee Co. can avail ITC even though ITC was reversed by Transferor Co. A. It can be argued that as a successor of Transferor Co. payment to vendor and re availment of ITC by Transferee can be done and the same is sufficient compliance of 2nd and 3rd proviso of section 16(2)</a:t>
                      </a:r>
                      <a:endParaRPr lang="en-IN" sz="1400" dirty="0"/>
                    </a:p>
                  </a:txBody>
                  <a:tcPr/>
                </a:tc>
                <a:extLst>
                  <a:ext uri="{0D108BD9-81ED-4DB2-BD59-A6C34878D82A}">
                    <a16:rowId xmlns:a16="http://schemas.microsoft.com/office/drawing/2014/main" val="790525552"/>
                  </a:ext>
                </a:extLst>
              </a:tr>
            </a:tbl>
          </a:graphicData>
        </a:graphic>
      </p:graphicFrame>
    </p:spTree>
    <p:extLst>
      <p:ext uri="{BB962C8B-B14F-4D97-AF65-F5344CB8AC3E}">
        <p14:creationId xmlns:p14="http://schemas.microsoft.com/office/powerpoint/2010/main" val="1191058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01504" y="141053"/>
            <a:ext cx="869245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D1A3B"/>
                </a:solidFill>
                <a:effectLst/>
                <a:uLnTx/>
                <a:uFillTx/>
                <a:latin typeface="Trebuchet MS"/>
                <a:ea typeface="+mn-ea"/>
                <a:cs typeface="+mn-cs"/>
              </a:rPr>
              <a:t>Common Practical Challenges (3 of 3)</a:t>
            </a:r>
            <a:endParaRPr kumimoji="0" lang="en-IN" sz="2400" b="1" i="0" u="none" strike="noStrike" kern="1200" cap="none" spc="0" normalizeH="0" baseline="0" noProof="0" dirty="0">
              <a:ln>
                <a:noFill/>
              </a:ln>
              <a:solidFill>
                <a:srgbClr val="ED1A3B"/>
              </a:solidFill>
              <a:effectLst/>
              <a:uLnTx/>
              <a:uFillTx/>
              <a:latin typeface="Trebuchet MS"/>
              <a:ea typeface="+mn-ea"/>
              <a:cs typeface="+mn-cs"/>
            </a:endParaRPr>
          </a:p>
          <a:p>
            <a:pPr marL="0" marR="0" lvl="0" indent="0" algn="l" defTabSz="914400" rtl="0" eaLnBrk="1" fontAlgn="base" latinLnBrk="0" hangingPunct="1">
              <a:lnSpc>
                <a:spcPct val="105000"/>
              </a:lnSpc>
              <a:spcBef>
                <a:spcPct val="0"/>
              </a:spcBef>
              <a:spcAft>
                <a:spcPct val="0"/>
              </a:spcAft>
              <a:buClrTx/>
              <a:buSzTx/>
              <a:buFontTx/>
              <a:buNone/>
              <a:tabLst/>
              <a:defRPr/>
            </a:pPr>
            <a:r>
              <a:rPr kumimoji="0" lang="en-IN" sz="2400" b="1" i="0" u="none" strike="noStrike" kern="1200" cap="none" spc="0" normalizeH="0" baseline="0" noProof="0" dirty="0">
                <a:ln>
                  <a:noFill/>
                </a:ln>
                <a:solidFill>
                  <a:srgbClr val="ED1A3B"/>
                </a:solidFill>
                <a:effectLst/>
                <a:uLnTx/>
                <a:uFillTx/>
                <a:latin typeface="Trebuchet MS"/>
                <a:ea typeface="+mn-ea"/>
                <a:cs typeface="+mn-cs"/>
              </a:rPr>
              <a:t>  </a:t>
            </a: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6" name="Table 6">
            <a:extLst>
              <a:ext uri="{FF2B5EF4-FFF2-40B4-BE49-F238E27FC236}">
                <a16:creationId xmlns:a16="http://schemas.microsoft.com/office/drawing/2014/main" id="{1C190A64-AA5C-166C-46FF-88E0D17B6677}"/>
              </a:ext>
            </a:extLst>
          </p:cNvPr>
          <p:cNvGraphicFramePr>
            <a:graphicFrameLocks noGrp="1"/>
          </p:cNvGraphicFramePr>
          <p:nvPr>
            <p:ph idx="1"/>
            <p:extLst>
              <p:ext uri="{D42A27DB-BD31-4B8C-83A1-F6EECF244321}">
                <p14:modId xmlns:p14="http://schemas.microsoft.com/office/powerpoint/2010/main" val="3336567091"/>
              </p:ext>
            </p:extLst>
          </p:nvPr>
        </p:nvGraphicFramePr>
        <p:xfrm>
          <a:off x="379828" y="921436"/>
          <a:ext cx="11352627" cy="3472014"/>
        </p:xfrm>
        <a:graphic>
          <a:graphicData uri="http://schemas.openxmlformats.org/drawingml/2006/table">
            <a:tbl>
              <a:tblPr firstRow="1" bandRow="1">
                <a:tableStyleId>{5C22544A-7EE6-4342-B048-85BDC9FD1C3A}</a:tableStyleId>
              </a:tblPr>
              <a:tblGrid>
                <a:gridCol w="4333484">
                  <a:extLst>
                    <a:ext uri="{9D8B030D-6E8A-4147-A177-3AD203B41FA5}">
                      <a16:colId xmlns:a16="http://schemas.microsoft.com/office/drawing/2014/main" val="1663270091"/>
                    </a:ext>
                  </a:extLst>
                </a:gridCol>
                <a:gridCol w="7019143">
                  <a:extLst>
                    <a:ext uri="{9D8B030D-6E8A-4147-A177-3AD203B41FA5}">
                      <a16:colId xmlns:a16="http://schemas.microsoft.com/office/drawing/2014/main" val="2192730687"/>
                    </a:ext>
                  </a:extLst>
                </a:gridCol>
              </a:tblGrid>
              <a:tr h="820254">
                <a:tc>
                  <a:txBody>
                    <a:bodyPr/>
                    <a:lstStyle/>
                    <a:p>
                      <a:pPr algn="ctr"/>
                      <a:r>
                        <a:rPr lang="en-IN" dirty="0"/>
                        <a:t>Practical Challenges</a:t>
                      </a:r>
                    </a:p>
                  </a:txBody>
                  <a:tcPr anchor="ctr"/>
                </a:tc>
                <a:tc>
                  <a:txBody>
                    <a:bodyPr/>
                    <a:lstStyle/>
                    <a:p>
                      <a:pPr algn="ctr"/>
                      <a:r>
                        <a:rPr lang="en-IN" dirty="0"/>
                        <a:t>Possible Solution</a:t>
                      </a:r>
                    </a:p>
                  </a:txBody>
                  <a:tcPr anchor="ctr"/>
                </a:tc>
                <a:extLst>
                  <a:ext uri="{0D108BD9-81ED-4DB2-BD59-A6C34878D82A}">
                    <a16:rowId xmlns:a16="http://schemas.microsoft.com/office/drawing/2014/main" val="2483504224"/>
                  </a:ext>
                </a:extLst>
              </a:tr>
              <a:tr h="650837">
                <a:tc>
                  <a:txBody>
                    <a:bodyPr/>
                    <a:lstStyle/>
                    <a:p>
                      <a:pPr algn="l"/>
                      <a:r>
                        <a:rPr lang="en-US" sz="1400" dirty="0"/>
                        <a:t>Demands and recovery in case of demerger</a:t>
                      </a:r>
                      <a:endParaRPr lang="en-IN" sz="1400" dirty="0"/>
                    </a:p>
                  </a:txBody>
                  <a:tcPr/>
                </a:tc>
                <a:tc>
                  <a:txBody>
                    <a:bodyPr/>
                    <a:lstStyle/>
                    <a:p>
                      <a:pPr marL="285750" indent="-285750" algn="l">
                        <a:buFont typeface="Arial" panose="020B0604020202020204" pitchFamily="34" charset="0"/>
                        <a:buChar char="•"/>
                      </a:pPr>
                      <a:r>
                        <a:rPr lang="en-US" sz="1400" dirty="0"/>
                        <a:t>Section 85(1) - transferor and transferee shall be jointly and severally liable up to the time of transfer irrespective of whether liability is determined before or after date of transfer</a:t>
                      </a:r>
                    </a:p>
                    <a:p>
                      <a:pPr marL="0" indent="0" algn="l">
                        <a:buFont typeface="Arial" panose="020B0604020202020204" pitchFamily="34" charset="0"/>
                        <a:buNone/>
                      </a:pPr>
                      <a:endParaRPr lang="en-US" sz="1400" dirty="0"/>
                    </a:p>
                    <a:p>
                      <a:pPr marL="285750" indent="-285750" algn="l">
                        <a:buFont typeface="Arial" panose="020B0604020202020204" pitchFamily="34" charset="0"/>
                        <a:buChar char="•"/>
                      </a:pPr>
                      <a:r>
                        <a:rPr lang="en-US" sz="1400" dirty="0"/>
                        <a:t> An issue may arise as to whether SCN is to be issued to the demerged Co. or resulting Co. in respect of liability upto the date of transfer. </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Demands for the liability upto the time of transfer is to be determined only against the demerged Co. </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It is only on non-recovery of the same that the recovery can be initiated against the resulting Co.</a:t>
                      </a:r>
                      <a:endParaRPr lang="en-IN" sz="1400" dirty="0"/>
                    </a:p>
                  </a:txBody>
                  <a:tcPr/>
                </a:tc>
                <a:extLst>
                  <a:ext uri="{0D108BD9-81ED-4DB2-BD59-A6C34878D82A}">
                    <a16:rowId xmlns:a16="http://schemas.microsoft.com/office/drawing/2014/main" val="4033944824"/>
                  </a:ext>
                </a:extLst>
              </a:tr>
            </a:tbl>
          </a:graphicData>
        </a:graphic>
      </p:graphicFrame>
    </p:spTree>
    <p:extLst>
      <p:ext uri="{BB962C8B-B14F-4D97-AF65-F5344CB8AC3E}">
        <p14:creationId xmlns:p14="http://schemas.microsoft.com/office/powerpoint/2010/main" val="2621884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8B509-825C-E2ED-C628-099EDE2D291E}"/>
            </a:ext>
          </a:extLst>
        </p:cNvPr>
        <p:cNvGrpSpPr/>
        <p:nvPr/>
      </p:nvGrpSpPr>
      <p:grpSpPr>
        <a:xfrm>
          <a:off x="0" y="0"/>
          <a:ext cx="0" cy="0"/>
          <a:chOff x="0" y="0"/>
          <a:chExt cx="0" cy="0"/>
        </a:xfrm>
      </p:grpSpPr>
      <p:sp>
        <p:nvSpPr>
          <p:cNvPr id="54" name="Title 1">
            <a:extLst>
              <a:ext uri="{FF2B5EF4-FFF2-40B4-BE49-F238E27FC236}">
                <a16:creationId xmlns:a16="http://schemas.microsoft.com/office/drawing/2014/main" id="{60EE3152-F21A-B661-6190-B39ACAC52B4C}"/>
              </a:ext>
            </a:extLst>
          </p:cNvPr>
          <p:cNvSpPr txBox="1">
            <a:spLocks/>
          </p:cNvSpPr>
          <p:nvPr/>
        </p:nvSpPr>
        <p:spPr bwMode="auto">
          <a:xfrm>
            <a:off x="1801504" y="141053"/>
            <a:ext cx="869245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IN" sz="2400" b="1" i="0" u="none" strike="noStrike" kern="1200" cap="none" spc="0" normalizeH="0" baseline="0" noProof="0" dirty="0">
                <a:ln>
                  <a:noFill/>
                </a:ln>
                <a:solidFill>
                  <a:srgbClr val="ED1A3B"/>
                </a:solidFill>
                <a:effectLst/>
                <a:uLnTx/>
                <a:uFillTx/>
                <a:latin typeface="Trebuchet MS"/>
                <a:ea typeface="+mn-ea"/>
                <a:cs typeface="+mn-cs"/>
              </a:rPr>
              <a:t>GST Check list for transfer of business</a:t>
            </a:r>
          </a:p>
          <a:p>
            <a:pPr marL="0" marR="0" lvl="0" indent="0" algn="l" defTabSz="914400" rtl="0" eaLnBrk="1" fontAlgn="base" latinLnBrk="0" hangingPunct="1">
              <a:lnSpc>
                <a:spcPct val="105000"/>
              </a:lnSpc>
              <a:spcBef>
                <a:spcPct val="0"/>
              </a:spcBef>
              <a:spcAft>
                <a:spcPct val="0"/>
              </a:spcAft>
              <a:buClrTx/>
              <a:buSzTx/>
              <a:buFontTx/>
              <a:buNone/>
              <a:tabLst/>
              <a:defRPr/>
            </a:pPr>
            <a:r>
              <a:rPr kumimoji="0" lang="en-IN" sz="2400" b="1" i="0" u="none" strike="noStrike" kern="1200" cap="none" spc="0" normalizeH="0" baseline="0" noProof="0" dirty="0">
                <a:ln>
                  <a:noFill/>
                </a:ln>
                <a:solidFill>
                  <a:srgbClr val="ED1A3B"/>
                </a:solidFill>
                <a:effectLst/>
                <a:uLnTx/>
                <a:uFillTx/>
                <a:latin typeface="Trebuchet MS"/>
                <a:ea typeface="+mn-ea"/>
                <a:cs typeface="+mn-cs"/>
              </a:rPr>
              <a:t>  </a:t>
            </a:r>
          </a:p>
        </p:txBody>
      </p:sp>
      <p:sp>
        <p:nvSpPr>
          <p:cNvPr id="15" name="Slide Number Placeholder 14">
            <a:extLst>
              <a:ext uri="{FF2B5EF4-FFF2-40B4-BE49-F238E27FC236}">
                <a16:creationId xmlns:a16="http://schemas.microsoft.com/office/drawing/2014/main" id="{6FC6DBE6-39A7-1AF1-D35A-A163C24E9A7B}"/>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8" name="TextBox 7">
            <a:extLst>
              <a:ext uri="{FF2B5EF4-FFF2-40B4-BE49-F238E27FC236}">
                <a16:creationId xmlns:a16="http://schemas.microsoft.com/office/drawing/2014/main" id="{269739EA-7B43-2B8C-D982-FE431F26491E}"/>
              </a:ext>
            </a:extLst>
          </p:cNvPr>
          <p:cNvSpPr txBox="1"/>
          <p:nvPr/>
        </p:nvSpPr>
        <p:spPr>
          <a:xfrm>
            <a:off x="276445" y="819624"/>
            <a:ext cx="10845209" cy="5863144"/>
          </a:xfrm>
          <a:prstGeom prst="rect">
            <a:avLst/>
          </a:prstGeom>
          <a:noFill/>
        </p:spPr>
        <p:txBody>
          <a:bodyPr wrap="square" rtlCol="0">
            <a:spAutoFit/>
          </a:bodyPr>
          <a:lstStyle/>
          <a:p>
            <a:pPr marL="342900" indent="-342900">
              <a:lnSpc>
                <a:spcPct val="150000"/>
              </a:lnSpc>
              <a:buFont typeface="+mj-lt"/>
              <a:buAutoNum type="arabicPeriod"/>
            </a:pPr>
            <a:r>
              <a:rPr lang="en-US" sz="1400" b="1" dirty="0">
                <a:latin typeface="+mj-lt"/>
              </a:rPr>
              <a:t>Understanding the Nature of Transfer: Structure Influences GST Implications</a:t>
            </a:r>
            <a:endParaRPr lang="en-US" sz="1400" dirty="0">
              <a:latin typeface="+mj-lt"/>
            </a:endParaRPr>
          </a:p>
          <a:p>
            <a:pPr marL="712788" indent="-350838">
              <a:lnSpc>
                <a:spcPct val="150000"/>
              </a:lnSpc>
              <a:buFont typeface="Wingdings" panose="05000000000000000000" pitchFamily="2" charset="2"/>
              <a:buChar char="ü"/>
            </a:pPr>
            <a:r>
              <a:rPr lang="en-US" sz="1400" b="1" dirty="0">
                <a:latin typeface="+mj-lt"/>
              </a:rPr>
              <a:t>Type of Transfer Matters</a:t>
            </a:r>
            <a:r>
              <a:rPr lang="en-US" sz="1400" dirty="0">
                <a:latin typeface="+mj-lt"/>
              </a:rPr>
              <a:t> – Whether it's a </a:t>
            </a:r>
            <a:r>
              <a:rPr lang="en-US" sz="1400" b="1" dirty="0">
                <a:latin typeface="+mj-lt"/>
              </a:rPr>
              <a:t>Transfer of Business as a Going Concern (TOGC)</a:t>
            </a:r>
            <a:r>
              <a:rPr lang="en-US" sz="1400" dirty="0">
                <a:latin typeface="+mj-lt"/>
              </a:rPr>
              <a:t>, </a:t>
            </a:r>
            <a:r>
              <a:rPr lang="en-US" sz="1400" b="1" dirty="0">
                <a:latin typeface="+mj-lt"/>
              </a:rPr>
              <a:t>slump sale</a:t>
            </a:r>
            <a:r>
              <a:rPr lang="en-US" sz="1400" dirty="0">
                <a:latin typeface="+mj-lt"/>
              </a:rPr>
              <a:t>, or </a:t>
            </a:r>
            <a:r>
              <a:rPr lang="en-US" sz="1400" b="1" dirty="0">
                <a:latin typeface="+mj-lt"/>
              </a:rPr>
              <a:t>demerger</a:t>
            </a:r>
            <a:r>
              <a:rPr lang="en-US" sz="1400" dirty="0">
                <a:latin typeface="+mj-lt"/>
              </a:rPr>
              <a:t>, the structure directly affects the GST treatment.</a:t>
            </a:r>
          </a:p>
          <a:p>
            <a:pPr marL="342900" indent="-342900">
              <a:lnSpc>
                <a:spcPct val="150000"/>
              </a:lnSpc>
              <a:buFont typeface="+mj-lt"/>
              <a:buAutoNum type="arabicPeriod"/>
            </a:pPr>
            <a:endParaRPr lang="en-US" sz="1400" b="1" dirty="0">
              <a:latin typeface="+mj-lt"/>
            </a:endParaRPr>
          </a:p>
          <a:p>
            <a:pPr marL="342900" indent="-342900">
              <a:lnSpc>
                <a:spcPct val="150000"/>
              </a:lnSpc>
              <a:buFont typeface="+mj-lt"/>
              <a:buAutoNum type="arabicPeriod" startAt="2"/>
            </a:pPr>
            <a:r>
              <a:rPr lang="en-IN" sz="1400" b="1" dirty="0">
                <a:latin typeface="+mj-lt"/>
              </a:rPr>
              <a:t>GST Registration &amp; Post-Deal Liabilities: </a:t>
            </a:r>
          </a:p>
          <a:p>
            <a:pPr marL="808038" indent="-446088">
              <a:lnSpc>
                <a:spcPct val="150000"/>
              </a:lnSpc>
              <a:buFont typeface="Wingdings" panose="05000000000000000000" pitchFamily="2" charset="2"/>
              <a:buChar char="ü"/>
            </a:pPr>
            <a:r>
              <a:rPr lang="en-US" sz="1400" dirty="0">
                <a:latin typeface="+mj-lt"/>
              </a:rPr>
              <a:t>As per </a:t>
            </a:r>
            <a:r>
              <a:rPr lang="en-US" sz="1400" b="1" dirty="0">
                <a:latin typeface="+mj-lt"/>
              </a:rPr>
              <a:t>Section 87 of the CGST Act</a:t>
            </a:r>
            <a:r>
              <a:rPr lang="en-US" sz="1400" dirty="0">
                <a:latin typeface="+mj-lt"/>
              </a:rPr>
              <a:t>, post-amalgamation scenarios require realignment of </a:t>
            </a:r>
            <a:r>
              <a:rPr lang="en-US" sz="1400" b="1" dirty="0">
                <a:latin typeface="+mj-lt"/>
              </a:rPr>
              <a:t>GST registrations</a:t>
            </a:r>
            <a:r>
              <a:rPr lang="en-US" sz="1400" dirty="0">
                <a:latin typeface="+mj-lt"/>
              </a:rPr>
              <a:t> and </a:t>
            </a:r>
            <a:r>
              <a:rPr lang="en-US" sz="1400" b="1" dirty="0">
                <a:latin typeface="+mj-lt"/>
              </a:rPr>
              <a:t>tax liabilities</a:t>
            </a:r>
            <a:r>
              <a:rPr lang="en-US" sz="1400" dirty="0">
                <a:latin typeface="+mj-lt"/>
              </a:rPr>
              <a:t>. Failure to address this could result in compliance risks or exposure to double taxation.</a:t>
            </a:r>
            <a:endParaRPr lang="en-IN" sz="1400" dirty="0">
              <a:latin typeface="+mj-lt"/>
            </a:endParaRPr>
          </a:p>
          <a:p>
            <a:pPr marL="342900" indent="-342900">
              <a:lnSpc>
                <a:spcPct val="150000"/>
              </a:lnSpc>
              <a:buFont typeface="+mj-lt"/>
              <a:buAutoNum type="arabicPeriod"/>
            </a:pPr>
            <a:endParaRPr lang="en-IN" sz="1400" b="1" dirty="0">
              <a:latin typeface="+mj-lt"/>
            </a:endParaRPr>
          </a:p>
          <a:p>
            <a:pPr marL="342900" indent="-342900">
              <a:lnSpc>
                <a:spcPct val="150000"/>
              </a:lnSpc>
              <a:buFont typeface="+mj-lt"/>
              <a:buAutoNum type="arabicPeriod" startAt="3"/>
            </a:pPr>
            <a:r>
              <a:rPr lang="en-US" sz="1400" b="1" dirty="0">
                <a:latin typeface="+mj-lt"/>
              </a:rPr>
              <a:t>Pre-Deal Checklist for Investors and Advisors:</a:t>
            </a:r>
          </a:p>
          <a:p>
            <a:pPr marL="808038" lvl="0" indent="-446088" eaLnBrk="0" fontAlgn="base" hangingPunct="0">
              <a:lnSpc>
                <a:spcPct val="150000"/>
              </a:lnSpc>
              <a:spcBef>
                <a:spcPct val="0"/>
              </a:spcBef>
              <a:spcAft>
                <a:spcPct val="0"/>
              </a:spcAft>
              <a:buFont typeface="Wingdings" panose="05000000000000000000" pitchFamily="2" charset="2"/>
              <a:buChar char="ü"/>
            </a:pPr>
            <a:r>
              <a:rPr lang="en-US" altLang="en-US" sz="1400" dirty="0">
                <a:latin typeface="+mj-lt"/>
              </a:rPr>
              <a:t>Perform comprehensive </a:t>
            </a:r>
            <a:r>
              <a:rPr lang="en-US" altLang="en-US" sz="1400" b="1" dirty="0">
                <a:latin typeface="+mj-lt"/>
              </a:rPr>
              <a:t>GST due diligence</a:t>
            </a:r>
            <a:r>
              <a:rPr lang="en-US" altLang="en-US" sz="1400" dirty="0">
                <a:latin typeface="+mj-lt"/>
              </a:rPr>
              <a:t>, including review of returns, liabilities, and ongoing litigation.</a:t>
            </a:r>
          </a:p>
          <a:p>
            <a:pPr marL="808038" lvl="0" indent="-446088" eaLnBrk="0" fontAlgn="base" hangingPunct="0">
              <a:lnSpc>
                <a:spcPct val="150000"/>
              </a:lnSpc>
              <a:spcBef>
                <a:spcPct val="0"/>
              </a:spcBef>
              <a:spcAft>
                <a:spcPct val="0"/>
              </a:spcAft>
              <a:buFont typeface="Wingdings" panose="05000000000000000000" pitchFamily="2" charset="2"/>
              <a:buChar char="ü"/>
            </a:pPr>
            <a:r>
              <a:rPr lang="en-US" altLang="en-US" sz="1400" dirty="0">
                <a:latin typeface="+mj-lt"/>
              </a:rPr>
              <a:t>Ensure </a:t>
            </a:r>
            <a:r>
              <a:rPr lang="en-US" altLang="en-US" sz="1400" b="1" dirty="0">
                <a:latin typeface="+mj-lt"/>
              </a:rPr>
              <a:t>Input Tax Credit (ITC) transfers</a:t>
            </a:r>
            <a:r>
              <a:rPr lang="en-US" altLang="en-US" sz="1400" dirty="0">
                <a:latin typeface="+mj-lt"/>
              </a:rPr>
              <a:t> are certified by a Chartered Accountant.</a:t>
            </a:r>
          </a:p>
          <a:p>
            <a:pPr marL="808038" lvl="0" indent="-446088" eaLnBrk="0" fontAlgn="base" hangingPunct="0">
              <a:lnSpc>
                <a:spcPct val="150000"/>
              </a:lnSpc>
              <a:spcBef>
                <a:spcPct val="0"/>
              </a:spcBef>
              <a:spcAft>
                <a:spcPct val="0"/>
              </a:spcAft>
              <a:buFont typeface="Wingdings" panose="05000000000000000000" pitchFamily="2" charset="2"/>
              <a:buChar char="ü"/>
            </a:pPr>
            <a:r>
              <a:rPr lang="en-US" altLang="en-US" sz="1400" dirty="0">
                <a:latin typeface="+mj-lt"/>
              </a:rPr>
              <a:t>Align </a:t>
            </a:r>
            <a:r>
              <a:rPr lang="en-US" altLang="en-US" sz="1400" b="1" dirty="0">
                <a:latin typeface="+mj-lt"/>
              </a:rPr>
              <a:t>GST compliance</a:t>
            </a:r>
            <a:r>
              <a:rPr lang="en-US" altLang="en-US" sz="1400" dirty="0">
                <a:latin typeface="+mj-lt"/>
              </a:rPr>
              <a:t> with the transaction structure early in the deal process—do not defer until after closing.</a:t>
            </a:r>
          </a:p>
          <a:p>
            <a:pPr marL="808038" lvl="0" indent="-446088" eaLnBrk="0" fontAlgn="base" hangingPunct="0">
              <a:lnSpc>
                <a:spcPct val="150000"/>
              </a:lnSpc>
              <a:spcBef>
                <a:spcPct val="0"/>
              </a:spcBef>
              <a:spcAft>
                <a:spcPct val="0"/>
              </a:spcAft>
              <a:buFont typeface="Wingdings" panose="05000000000000000000" pitchFamily="2" charset="2"/>
              <a:buChar char="ü"/>
            </a:pPr>
            <a:r>
              <a:rPr lang="en-US" altLang="en-US" sz="1400" dirty="0">
                <a:latin typeface="+mj-lt"/>
              </a:rPr>
              <a:t>Plan for potential </a:t>
            </a:r>
            <a:r>
              <a:rPr lang="en-US" altLang="en-US" sz="1400" b="1" dirty="0">
                <a:latin typeface="+mj-lt"/>
              </a:rPr>
              <a:t>cash flow impacts</a:t>
            </a:r>
            <a:r>
              <a:rPr lang="en-US" altLang="en-US" sz="1400" dirty="0">
                <a:latin typeface="+mj-lt"/>
              </a:rPr>
              <a:t>, such as ITC reversals or other tax costs.</a:t>
            </a:r>
          </a:p>
          <a:p>
            <a:pPr>
              <a:lnSpc>
                <a:spcPct val="150000"/>
              </a:lnSpc>
            </a:pPr>
            <a:endParaRPr lang="en-US" sz="1400" dirty="0">
              <a:latin typeface="+mj-lt"/>
            </a:endParaRPr>
          </a:p>
          <a:p>
            <a:pPr marL="342900" indent="-342900">
              <a:lnSpc>
                <a:spcPct val="150000"/>
              </a:lnSpc>
              <a:buFont typeface="+mj-lt"/>
              <a:buAutoNum type="arabicPeriod" startAt="4"/>
            </a:pPr>
            <a:r>
              <a:rPr lang="en-US" sz="1400" b="1" dirty="0">
                <a:latin typeface="+mj-lt"/>
              </a:rPr>
              <a:t>Input Tax Credit (ITC) and Final Return</a:t>
            </a:r>
            <a:endParaRPr lang="en-US" sz="1400" dirty="0">
              <a:latin typeface="+mj-lt"/>
            </a:endParaRPr>
          </a:p>
          <a:p>
            <a:pPr marL="808038" indent="-446088">
              <a:lnSpc>
                <a:spcPct val="150000"/>
              </a:lnSpc>
              <a:buFont typeface="Wingdings" panose="05000000000000000000" pitchFamily="2" charset="2"/>
              <a:buChar char="ü"/>
            </a:pPr>
            <a:r>
              <a:rPr lang="en-US" sz="1400" dirty="0">
                <a:latin typeface="+mj-lt"/>
              </a:rPr>
              <a:t>Address </a:t>
            </a:r>
            <a:r>
              <a:rPr lang="en-US" sz="1400" b="1" dirty="0">
                <a:latin typeface="+mj-lt"/>
              </a:rPr>
              <a:t>ITC transfer</a:t>
            </a:r>
            <a:r>
              <a:rPr lang="en-US" sz="1400" dirty="0">
                <a:latin typeface="+mj-lt"/>
              </a:rPr>
              <a:t> requirements with necessary documentation.</a:t>
            </a:r>
          </a:p>
          <a:p>
            <a:pPr marL="808038" indent="-446088">
              <a:lnSpc>
                <a:spcPct val="150000"/>
              </a:lnSpc>
              <a:buFont typeface="Wingdings" panose="05000000000000000000" pitchFamily="2" charset="2"/>
              <a:buChar char="ü"/>
            </a:pPr>
            <a:r>
              <a:rPr lang="en-US" sz="1400" dirty="0">
                <a:latin typeface="+mj-lt"/>
              </a:rPr>
              <a:t>File the </a:t>
            </a:r>
            <a:r>
              <a:rPr lang="en-US" sz="1400" b="1" dirty="0">
                <a:latin typeface="+mj-lt"/>
              </a:rPr>
              <a:t>final return</a:t>
            </a:r>
            <a:r>
              <a:rPr lang="en-US" sz="1400" dirty="0">
                <a:latin typeface="+mj-lt"/>
              </a:rPr>
              <a:t>, if applicable, to ensure closure of prior GST obligations.</a:t>
            </a:r>
          </a:p>
          <a:p>
            <a:endParaRPr lang="en-IN" dirty="0"/>
          </a:p>
        </p:txBody>
      </p:sp>
    </p:spTree>
    <p:extLst>
      <p:ext uri="{BB962C8B-B14F-4D97-AF65-F5344CB8AC3E}">
        <p14:creationId xmlns:p14="http://schemas.microsoft.com/office/powerpoint/2010/main" val="3782582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B171AF-5969-AD96-3245-F00628165B98}"/>
              </a:ext>
            </a:extLst>
          </p:cNvPr>
          <p:cNvSpPr>
            <a:spLocks noGrp="1"/>
          </p:cNvSpPr>
          <p:nvPr>
            <p:ph type="ctrTitle"/>
          </p:nvPr>
        </p:nvSpPr>
        <p:spPr>
          <a:xfrm>
            <a:off x="431801" y="1663700"/>
            <a:ext cx="11216248" cy="393954"/>
          </a:xfrm>
        </p:spPr>
        <p:txBody>
          <a:bodyPr/>
          <a:lstStyle/>
          <a:p>
            <a:r>
              <a:rPr lang="en-US" sz="3200" dirty="0"/>
              <a:t>Thank you</a:t>
            </a:r>
            <a:endParaRPr lang="en-IN" sz="3200" dirty="0"/>
          </a:p>
        </p:txBody>
      </p:sp>
    </p:spTree>
    <p:extLst>
      <p:ext uri="{BB962C8B-B14F-4D97-AF65-F5344CB8AC3E}">
        <p14:creationId xmlns:p14="http://schemas.microsoft.com/office/powerpoint/2010/main" val="281903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lang="en-IN" sz="2600" b="1" dirty="0">
                <a:solidFill>
                  <a:srgbClr val="ED1A3B"/>
                </a:solidFill>
                <a:latin typeface="Trebuchet MS" pitchFamily="34" charset="0"/>
              </a:rPr>
              <a:t>Ne</a:t>
            </a:r>
            <a:r>
              <a:rPr lang="en-IN" sz="2600" b="1" dirty="0">
                <a:solidFill>
                  <a:srgbClr val="ED1A3B"/>
                </a:solidFill>
                <a:latin typeface="+mj-lt"/>
              </a:rPr>
              <a:t>ed for business restructuring</a:t>
            </a:r>
            <a:endParaRPr kumimoji="0" lang="en-IN" sz="2600" b="1" i="0" u="none" strike="noStrike" kern="1200" cap="none" spc="0" normalizeH="0" baseline="0" noProof="0" dirty="0">
              <a:ln>
                <a:noFill/>
              </a:ln>
              <a:solidFill>
                <a:srgbClr val="ED1A3B"/>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5" name="Diagram 4">
            <a:extLst>
              <a:ext uri="{FF2B5EF4-FFF2-40B4-BE49-F238E27FC236}">
                <a16:creationId xmlns:a16="http://schemas.microsoft.com/office/drawing/2014/main" id="{141E997B-AAE3-0B82-2701-7FB656D813B4}"/>
              </a:ext>
            </a:extLst>
          </p:cNvPr>
          <p:cNvGraphicFramePr/>
          <p:nvPr>
            <p:extLst>
              <p:ext uri="{D42A27DB-BD31-4B8C-83A1-F6EECF244321}">
                <p14:modId xmlns:p14="http://schemas.microsoft.com/office/powerpoint/2010/main" val="2920571637"/>
              </p:ext>
            </p:extLst>
          </p:nvPr>
        </p:nvGraphicFramePr>
        <p:xfrm>
          <a:off x="315740" y="719666"/>
          <a:ext cx="1155739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652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IN" sz="2600" b="1" dirty="0">
                <a:solidFill>
                  <a:srgbClr val="ED1A3B"/>
                </a:solidFill>
                <a:latin typeface="Trebuchet MS" pitchFamily="34" charset="0"/>
              </a:rPr>
              <a:t>Types of </a:t>
            </a:r>
            <a:r>
              <a:rPr lang="en-IN" sz="2600" b="1" dirty="0">
                <a:solidFill>
                  <a:srgbClr val="ED1A3B"/>
                </a:solidFill>
                <a:latin typeface="+mj-lt"/>
              </a:rPr>
              <a:t>business restructuring</a:t>
            </a:r>
            <a:endParaRPr kumimoji="0" lang="en-IN" sz="2600" b="1" i="0" u="none" strike="noStrike" kern="1200" cap="none" spc="0" normalizeH="0" baseline="0" noProof="0" dirty="0">
              <a:ln>
                <a:noFill/>
              </a:ln>
              <a:solidFill>
                <a:srgbClr val="ED1A3B"/>
              </a:solidFill>
              <a:effectLst/>
              <a:uLnTx/>
              <a:uFillTx/>
              <a:latin typeface="+mj-lt"/>
              <a:ea typeface="+mn-ea"/>
              <a:cs typeface="+mn-cs"/>
            </a:endParaRPr>
          </a:p>
          <a:p>
            <a:pPr marL="0" marR="0" lvl="0" indent="0" algn="l" defTabSz="914400" rtl="0" eaLnBrk="1" fontAlgn="base" latinLnBrk="0" hangingPunct="1">
              <a:lnSpc>
                <a:spcPct val="105000"/>
              </a:lnSpc>
              <a:spcBef>
                <a:spcPct val="0"/>
              </a:spcBef>
              <a:spcAft>
                <a:spcPct val="0"/>
              </a:spcAft>
              <a:buClrTx/>
              <a:buSzTx/>
              <a:buFontTx/>
              <a:buNone/>
              <a:tabLst/>
              <a:defRPr/>
            </a:pPr>
            <a:r>
              <a:rPr lang="en-IN" sz="2600" b="1" dirty="0">
                <a:solidFill>
                  <a:schemeClr val="bg1"/>
                </a:solidFill>
                <a:latin typeface="+mj-lt"/>
              </a:rPr>
              <a:t>ness Restructuring</a:t>
            </a:r>
            <a:endParaRPr kumimoji="0" lang="en-IN" sz="2600" b="1" i="0" u="none" strike="noStrike" kern="1200" cap="none" spc="0" normalizeH="0" baseline="0" noProof="0" dirty="0">
              <a:ln>
                <a:noFill/>
              </a:ln>
              <a:solidFill>
                <a:schemeClr val="bg1"/>
              </a:solidFill>
              <a:effectLst/>
              <a:uLnTx/>
              <a:uFillTx/>
              <a:latin typeface="+mj-lt"/>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7" name="Content Placeholder 6">
            <a:extLst>
              <a:ext uri="{FF2B5EF4-FFF2-40B4-BE49-F238E27FC236}">
                <a16:creationId xmlns:a16="http://schemas.microsoft.com/office/drawing/2014/main" id="{CFD32926-E3FB-3ECC-E02B-5C35F0471F8B}"/>
              </a:ext>
            </a:extLst>
          </p:cNvPr>
          <p:cNvGraphicFramePr>
            <a:graphicFrameLocks noGrp="1"/>
          </p:cNvGraphicFramePr>
          <p:nvPr>
            <p:ph idx="1"/>
            <p:extLst>
              <p:ext uri="{D42A27DB-BD31-4B8C-83A1-F6EECF244321}">
                <p14:modId xmlns:p14="http://schemas.microsoft.com/office/powerpoint/2010/main" val="1432871958"/>
              </p:ext>
            </p:extLst>
          </p:nvPr>
        </p:nvGraphicFramePr>
        <p:xfrm>
          <a:off x="281354" y="819624"/>
          <a:ext cx="11528059" cy="5229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021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Title 1"/>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IN" sz="2600" b="1" dirty="0">
                <a:solidFill>
                  <a:srgbClr val="ED1A3B"/>
                </a:solidFill>
                <a:latin typeface="+mj-lt"/>
              </a:rPr>
              <a:t>Types of Business Restructuring</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5" name="Slide Number Placeholder 14">
            <a:extLst>
              <a:ext uri="{FF2B5EF4-FFF2-40B4-BE49-F238E27FC236}">
                <a16:creationId xmlns:a16="http://schemas.microsoft.com/office/drawing/2014/main" id="{AB1B3E4E-5B07-4DD0-8B94-8A4CD59C3951}"/>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pSp>
        <p:nvGrpSpPr>
          <p:cNvPr id="18" name="Group 17">
            <a:extLst>
              <a:ext uri="{FF2B5EF4-FFF2-40B4-BE49-F238E27FC236}">
                <a16:creationId xmlns:a16="http://schemas.microsoft.com/office/drawing/2014/main" id="{A061676B-E9B8-B80F-39ED-AFC8BA4140C1}"/>
              </a:ext>
            </a:extLst>
          </p:cNvPr>
          <p:cNvGrpSpPr/>
          <p:nvPr/>
        </p:nvGrpSpPr>
        <p:grpSpPr>
          <a:xfrm>
            <a:off x="721286" y="819624"/>
            <a:ext cx="9628547" cy="646196"/>
            <a:chOff x="721286" y="819624"/>
            <a:chExt cx="9628547" cy="646196"/>
          </a:xfrm>
        </p:grpSpPr>
        <p:sp>
          <p:nvSpPr>
            <p:cNvPr id="24" name="Parallelogram 23">
              <a:extLst>
                <a:ext uri="{FF2B5EF4-FFF2-40B4-BE49-F238E27FC236}">
                  <a16:creationId xmlns:a16="http://schemas.microsoft.com/office/drawing/2014/main" id="{F32B12B9-D0C0-4B98-89C6-2D827332AACA}"/>
                </a:ext>
              </a:extLst>
            </p:cNvPr>
            <p:cNvSpPr/>
            <p:nvPr/>
          </p:nvSpPr>
          <p:spPr>
            <a:xfrm flipH="1">
              <a:off x="2011904" y="1090702"/>
              <a:ext cx="7665497" cy="360000"/>
            </a:xfrm>
            <a:prstGeom prst="parallelogram">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26" name="Parallelogram 25">
              <a:extLst>
                <a:ext uri="{FF2B5EF4-FFF2-40B4-BE49-F238E27FC236}">
                  <a16:creationId xmlns:a16="http://schemas.microsoft.com/office/drawing/2014/main" id="{49ADCEB0-F5DA-4122-B6B4-283321EC1D7E}"/>
                </a:ext>
              </a:extLst>
            </p:cNvPr>
            <p:cNvSpPr/>
            <p:nvPr/>
          </p:nvSpPr>
          <p:spPr>
            <a:xfrm flipH="1">
              <a:off x="2514598" y="914206"/>
              <a:ext cx="7835235" cy="355295"/>
            </a:xfrm>
            <a:prstGeom prst="parallelogram">
              <a:avLst/>
            </a:prstGeom>
            <a:solidFill>
              <a:srgbClr val="E7E7E7"/>
            </a:solidFill>
            <a:ln w="28575" cap="flat" cmpd="sng" algn="ctr">
              <a:solidFill>
                <a:schemeClr val="bg1"/>
              </a:solidFill>
              <a:prstDash val="solid"/>
              <a:miter lim="800000"/>
            </a:ln>
            <a:effectLst>
              <a:outerShdw blurRad="50800" dist="38100" dir="2700000" algn="tl" rotWithShape="0">
                <a:prstClr val="black">
                  <a:alpha val="40000"/>
                </a:prstClr>
              </a:outerShdw>
            </a:effectLst>
          </p:spPr>
          <p:txBody>
            <a:bodyPr lIns="0" rtlCol="0" anchor="t" anchorCtr="0">
              <a:noAutofit/>
            </a:bodyPr>
            <a:lstStyle/>
            <a:p>
              <a:r>
                <a:rPr lang="en-US" sz="1400" dirty="0"/>
                <a:t>Combination of two or more entities into one entity</a:t>
              </a:r>
              <a:r>
                <a:rPr lang="en-IN" sz="1400" dirty="0"/>
                <a:t>, </a:t>
              </a:r>
              <a:r>
                <a:rPr lang="en-US" sz="1400" dirty="0"/>
                <a:t>through NCLT</a:t>
              </a:r>
              <a:endParaRPr lang="en-IN" sz="14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400" i="0" u="none" strike="noStrike" kern="1200" cap="none" spc="0" normalizeH="0" baseline="0" noProof="0" dirty="0">
                <a:ln>
                  <a:noFill/>
                </a:ln>
                <a:solidFill>
                  <a:srgbClr val="404040"/>
                </a:solidFill>
                <a:effectLst/>
                <a:uLnTx/>
                <a:uFillTx/>
                <a:latin typeface="Trebuchet MS"/>
                <a:ea typeface="+mn-ea"/>
                <a:cs typeface="+mn-cs"/>
              </a:endParaRPr>
            </a:p>
          </p:txBody>
        </p:sp>
        <p:sp>
          <p:nvSpPr>
            <p:cNvPr id="7" name="Oval 6">
              <a:extLst>
                <a:ext uri="{FF2B5EF4-FFF2-40B4-BE49-F238E27FC236}">
                  <a16:creationId xmlns:a16="http://schemas.microsoft.com/office/drawing/2014/main" id="{4B418C18-BF00-7A9F-77A2-FCF581C56FE2}"/>
                </a:ext>
              </a:extLst>
            </p:cNvPr>
            <p:cNvSpPr/>
            <p:nvPr/>
          </p:nvSpPr>
          <p:spPr bwMode="auto">
            <a:xfrm>
              <a:off x="721286" y="819624"/>
              <a:ext cx="1849478" cy="646196"/>
            </a:xfrm>
            <a:prstGeom prst="ellipse">
              <a:avLst/>
            </a:prstGeom>
            <a:solidFill>
              <a:srgbClr val="E7E7E7"/>
            </a:solidFill>
            <a:ln w="25400" cap="flat" cmpd="sng" algn="ctr">
              <a:solidFill>
                <a:srgbClr val="C00000"/>
              </a:solidFill>
              <a:prstDash val="solid"/>
              <a:round/>
              <a:headEnd type="none" w="med" len="med"/>
              <a:tailEnd type="triangle" w="lg"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algn="ctr" fontAlgn="base">
                <a:spcBef>
                  <a:spcPct val="0"/>
                </a:spcBef>
                <a:spcAft>
                  <a:spcPct val="0"/>
                </a:spcAft>
              </a:pPr>
              <a:r>
                <a:rPr kumimoji="0" lang="en-IN" sz="1400" b="1" i="0" u="none" strike="noStrike" cap="none" normalizeH="0" baseline="0" dirty="0">
                  <a:ln>
                    <a:noFill/>
                  </a:ln>
                  <a:effectLst/>
                  <a:latin typeface="Trebuchet MS" pitchFamily="34" charset="0"/>
                </a:rPr>
                <a:t>Mergers &amp; Amalgamations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dirty="0">
                <a:ln>
                  <a:noFill/>
                </a:ln>
                <a:solidFill>
                  <a:schemeClr val="bg1"/>
                </a:solidFill>
                <a:effectLst/>
                <a:latin typeface="Trebuchet MS" pitchFamily="34" charset="0"/>
              </a:endParaRPr>
            </a:p>
          </p:txBody>
        </p:sp>
      </p:grpSp>
      <p:grpSp>
        <p:nvGrpSpPr>
          <p:cNvPr id="5" name="Group 4">
            <a:extLst>
              <a:ext uri="{FF2B5EF4-FFF2-40B4-BE49-F238E27FC236}">
                <a16:creationId xmlns:a16="http://schemas.microsoft.com/office/drawing/2014/main" id="{6F1C38BA-2582-2428-0FC9-9AD10270B134}"/>
              </a:ext>
            </a:extLst>
          </p:cNvPr>
          <p:cNvGrpSpPr/>
          <p:nvPr/>
        </p:nvGrpSpPr>
        <p:grpSpPr>
          <a:xfrm>
            <a:off x="665121" y="1706724"/>
            <a:ext cx="9716836" cy="813119"/>
            <a:chOff x="665122" y="1809058"/>
            <a:chExt cx="9260914" cy="813119"/>
          </a:xfrm>
        </p:grpSpPr>
        <p:sp>
          <p:nvSpPr>
            <p:cNvPr id="28" name="Parallelogram 27">
              <a:extLst>
                <a:ext uri="{FF2B5EF4-FFF2-40B4-BE49-F238E27FC236}">
                  <a16:creationId xmlns:a16="http://schemas.microsoft.com/office/drawing/2014/main" id="{976F939F-6B8E-441D-8697-E7E701EEF8A5}"/>
                </a:ext>
              </a:extLst>
            </p:cNvPr>
            <p:cNvSpPr/>
            <p:nvPr/>
          </p:nvSpPr>
          <p:spPr>
            <a:xfrm flipH="1">
              <a:off x="2011902" y="2171420"/>
              <a:ext cx="7242634" cy="450757"/>
            </a:xfrm>
            <a:prstGeom prst="parallelogram">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0BCF8"/>
                </a:solidFill>
                <a:effectLst/>
                <a:uLnTx/>
                <a:uFillTx/>
                <a:latin typeface="Calibri" panose="020F0502020204030204"/>
                <a:ea typeface="+mn-ea"/>
                <a:cs typeface="+mn-cs"/>
              </a:endParaRPr>
            </a:p>
          </p:txBody>
        </p:sp>
        <p:sp>
          <p:nvSpPr>
            <p:cNvPr id="30" name="Parallelogram 29">
              <a:extLst>
                <a:ext uri="{FF2B5EF4-FFF2-40B4-BE49-F238E27FC236}">
                  <a16:creationId xmlns:a16="http://schemas.microsoft.com/office/drawing/2014/main" id="{A84BB17F-C25A-40BA-BEB6-C69F85B2DFD3}"/>
                </a:ext>
              </a:extLst>
            </p:cNvPr>
            <p:cNvSpPr/>
            <p:nvPr/>
          </p:nvSpPr>
          <p:spPr>
            <a:xfrm flipH="1">
              <a:off x="2458436" y="1809058"/>
              <a:ext cx="7467600" cy="650707"/>
            </a:xfrm>
            <a:prstGeom prst="parallelogram">
              <a:avLst/>
            </a:prstGeom>
            <a:solidFill>
              <a:srgbClr val="E7E7E7"/>
            </a:solidFill>
            <a:ln w="28575" cap="flat" cmpd="sng" algn="ctr">
              <a:solidFill>
                <a:schemeClr val="bg1"/>
              </a:solidFill>
              <a:prstDash val="solid"/>
              <a:miter lim="800000"/>
            </a:ln>
            <a:effectLst>
              <a:outerShdw blurRad="50800" dist="38100" dir="2700000" algn="tl" rotWithShape="0">
                <a:prstClr val="black">
                  <a:alpha val="40000"/>
                </a:prstClr>
              </a:outerShdw>
            </a:effectLst>
          </p:spPr>
          <p:txBody>
            <a:bodyPr lIns="0" rtlCol="0" anchor="t"/>
            <a:lstStyle/>
            <a:p>
              <a:pPr marR="0" lvl="0" algn="l" defTabSz="914400" rtl="0" eaLnBrk="1" fontAlgn="auto" latinLnBrk="0" hangingPunct="1">
                <a:lnSpc>
                  <a:spcPct val="100000"/>
                </a:lnSpc>
                <a:spcBef>
                  <a:spcPts val="0"/>
                </a:spcBef>
                <a:spcAft>
                  <a:spcPts val="0"/>
                </a:spcAft>
                <a:buClrTx/>
                <a:buSzTx/>
                <a:tabLst/>
                <a:defRPr/>
              </a:pPr>
              <a:r>
                <a:rPr lang="en-US" sz="1400" dirty="0"/>
                <a:t>Identified business undertaking transferred from one Co. to another and transferor Co. continues to remain in existence - Demergers also through NCLT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535A8A3-D3BF-5877-3307-F363EA1E38E9}"/>
                </a:ext>
              </a:extLst>
            </p:cNvPr>
            <p:cNvSpPr/>
            <p:nvPr/>
          </p:nvSpPr>
          <p:spPr bwMode="auto">
            <a:xfrm>
              <a:off x="665122" y="1870298"/>
              <a:ext cx="1849478" cy="655967"/>
            </a:xfrm>
            <a:prstGeom prst="ellipse">
              <a:avLst/>
            </a:prstGeom>
            <a:solidFill>
              <a:srgbClr val="E7E7E7"/>
            </a:solidFill>
            <a:ln w="25400" cap="flat" cmpd="sng" algn="ctr">
              <a:solidFill>
                <a:srgbClr val="C00000"/>
              </a:solidFill>
              <a:prstDash val="solid"/>
              <a:round/>
              <a:headEnd type="none" w="med" len="med"/>
              <a:tailEnd type="triangle" w="lg"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algn="ctr" fontAlgn="base">
                <a:spcBef>
                  <a:spcPct val="0"/>
                </a:spcBef>
                <a:spcAft>
                  <a:spcPct val="0"/>
                </a:spcAft>
              </a:pPr>
              <a:r>
                <a:rPr kumimoji="0" lang="en-IN" sz="1400" b="1" i="0" u="none" strike="noStrike" cap="none" normalizeH="0" baseline="0" dirty="0">
                  <a:ln>
                    <a:noFill/>
                  </a:ln>
                  <a:effectLst/>
                  <a:latin typeface="Trebuchet MS" pitchFamily="34" charset="0"/>
                </a:rPr>
                <a:t>Demergers </a:t>
              </a:r>
              <a:r>
                <a:rPr lang="en-IN" sz="1400" b="1" dirty="0">
                  <a:latin typeface="Trebuchet MS" pitchFamily="34" charset="0"/>
                </a:rPr>
                <a:t>or</a:t>
              </a:r>
              <a:r>
                <a:rPr kumimoji="0" lang="en-IN" sz="1400" b="1" i="0" u="none" strike="noStrike" cap="none" normalizeH="0" baseline="0" dirty="0">
                  <a:ln>
                    <a:noFill/>
                  </a:ln>
                  <a:effectLst/>
                  <a:latin typeface="Trebuchet MS" pitchFamily="34" charset="0"/>
                </a:rPr>
                <a:t> Hive off</a:t>
              </a:r>
            </a:p>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dirty="0">
                <a:ln>
                  <a:noFill/>
                </a:ln>
                <a:solidFill>
                  <a:schemeClr val="bg1"/>
                </a:solidFill>
                <a:effectLst/>
                <a:latin typeface="Trebuchet MS" pitchFamily="34" charset="0"/>
              </a:endParaRPr>
            </a:p>
          </p:txBody>
        </p:sp>
      </p:grpSp>
      <p:grpSp>
        <p:nvGrpSpPr>
          <p:cNvPr id="12" name="Group 11">
            <a:extLst>
              <a:ext uri="{FF2B5EF4-FFF2-40B4-BE49-F238E27FC236}">
                <a16:creationId xmlns:a16="http://schemas.microsoft.com/office/drawing/2014/main" id="{38E5F227-DD48-9B91-A01F-7E875896A35C}"/>
              </a:ext>
            </a:extLst>
          </p:cNvPr>
          <p:cNvGrpSpPr/>
          <p:nvPr/>
        </p:nvGrpSpPr>
        <p:grpSpPr>
          <a:xfrm>
            <a:off x="665121" y="3726188"/>
            <a:ext cx="9716835" cy="809580"/>
            <a:chOff x="721286" y="4291106"/>
            <a:chExt cx="9260914" cy="809580"/>
          </a:xfrm>
        </p:grpSpPr>
        <p:sp>
          <p:nvSpPr>
            <p:cNvPr id="36" name="Parallelogram 35">
              <a:extLst>
                <a:ext uri="{FF2B5EF4-FFF2-40B4-BE49-F238E27FC236}">
                  <a16:creationId xmlns:a16="http://schemas.microsoft.com/office/drawing/2014/main" id="{1BAF5D57-908D-4724-BABE-FDFF74851813}"/>
                </a:ext>
              </a:extLst>
            </p:cNvPr>
            <p:cNvSpPr/>
            <p:nvPr/>
          </p:nvSpPr>
          <p:spPr>
            <a:xfrm flipH="1">
              <a:off x="2068066" y="4658616"/>
              <a:ext cx="7242636" cy="442070"/>
            </a:xfrm>
            <a:prstGeom prst="parallelogram">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40" name="Parallelogram 39">
              <a:extLst>
                <a:ext uri="{FF2B5EF4-FFF2-40B4-BE49-F238E27FC236}">
                  <a16:creationId xmlns:a16="http://schemas.microsoft.com/office/drawing/2014/main" id="{34B857F8-216D-492B-817A-9554A08BBCC2}"/>
                </a:ext>
              </a:extLst>
            </p:cNvPr>
            <p:cNvSpPr/>
            <p:nvPr/>
          </p:nvSpPr>
          <p:spPr>
            <a:xfrm flipH="1">
              <a:off x="2514600" y="4291106"/>
              <a:ext cx="7467600" cy="647994"/>
            </a:xfrm>
            <a:prstGeom prst="parallelogram">
              <a:avLst/>
            </a:prstGeom>
            <a:solidFill>
              <a:srgbClr val="E7E7E7"/>
            </a:solidFill>
            <a:ln w="28575" cap="flat" cmpd="sng" algn="ctr">
              <a:solidFill>
                <a:schemeClr val="bg1"/>
              </a:solidFill>
              <a:prstDash val="solid"/>
              <a:miter lim="800000"/>
            </a:ln>
            <a:effectLst>
              <a:outerShdw blurRad="50800" dist="38100" dir="2700000" algn="tl" rotWithShape="0">
                <a:prstClr val="black">
                  <a:alpha val="40000"/>
                </a:prstClr>
              </a:outerShdw>
            </a:effectLst>
          </p:spPr>
          <p:txBody>
            <a:bodyPr lIns="0" rtlCol="0" anchor="t"/>
            <a:lstStyle/>
            <a:p>
              <a:r>
                <a:rPr lang="en-IN" sz="1400" dirty="0"/>
                <a:t>Transfer of business undertaking from one Co. to another on a going concern basis against lumpsum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i="0" u="none" strike="noStrike" kern="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DB973412-2178-B20F-1505-1DB6F4337BD2}"/>
                </a:ext>
              </a:extLst>
            </p:cNvPr>
            <p:cNvSpPr/>
            <p:nvPr/>
          </p:nvSpPr>
          <p:spPr bwMode="auto">
            <a:xfrm>
              <a:off x="721286" y="4337857"/>
              <a:ext cx="1849478" cy="706261"/>
            </a:xfrm>
            <a:prstGeom prst="ellipse">
              <a:avLst/>
            </a:prstGeom>
            <a:solidFill>
              <a:srgbClr val="E7E7E7"/>
            </a:solidFill>
            <a:ln w="25400" cap="flat" cmpd="sng" algn="ctr">
              <a:solidFill>
                <a:srgbClr val="C00000"/>
              </a:solidFill>
              <a:prstDash val="solid"/>
              <a:round/>
              <a:headEnd type="none" w="med" len="med"/>
              <a:tailEnd type="triangle" w="lg"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IN" sz="1400" b="1" i="0" u="none" strike="noStrike" cap="none" normalizeH="0" baseline="0" dirty="0">
                  <a:ln>
                    <a:noFill/>
                  </a:ln>
                  <a:effectLst/>
                  <a:latin typeface="Trebuchet MS" pitchFamily="34" charset="0"/>
                </a:rPr>
                <a:t>Slump Sale</a:t>
              </a:r>
            </a:p>
          </p:txBody>
        </p:sp>
      </p:grpSp>
      <p:grpSp>
        <p:nvGrpSpPr>
          <p:cNvPr id="6" name="Group 5">
            <a:extLst>
              <a:ext uri="{FF2B5EF4-FFF2-40B4-BE49-F238E27FC236}">
                <a16:creationId xmlns:a16="http://schemas.microsoft.com/office/drawing/2014/main" id="{A32C8599-8A8F-D22F-D7DE-EA0178CC9379}"/>
              </a:ext>
            </a:extLst>
          </p:cNvPr>
          <p:cNvGrpSpPr/>
          <p:nvPr/>
        </p:nvGrpSpPr>
        <p:grpSpPr>
          <a:xfrm>
            <a:off x="665122" y="2796298"/>
            <a:ext cx="9716835" cy="768304"/>
            <a:chOff x="721286" y="3261165"/>
            <a:chExt cx="9260914" cy="768304"/>
          </a:xfrm>
        </p:grpSpPr>
        <p:sp>
          <p:nvSpPr>
            <p:cNvPr id="2" name="Parallelogram 1">
              <a:extLst>
                <a:ext uri="{FF2B5EF4-FFF2-40B4-BE49-F238E27FC236}">
                  <a16:creationId xmlns:a16="http://schemas.microsoft.com/office/drawing/2014/main" id="{42382DC8-A4A0-905C-36CE-049A87FB99F9}"/>
                </a:ext>
              </a:extLst>
            </p:cNvPr>
            <p:cNvSpPr/>
            <p:nvPr/>
          </p:nvSpPr>
          <p:spPr>
            <a:xfrm flipH="1">
              <a:off x="2068067" y="3578427"/>
              <a:ext cx="7243751" cy="451042"/>
            </a:xfrm>
            <a:prstGeom prst="parallelogram">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0BCF8"/>
                </a:solidFill>
                <a:effectLst/>
                <a:uLnTx/>
                <a:uFillTx/>
                <a:latin typeface="Calibri" panose="020F0502020204030204"/>
                <a:ea typeface="+mn-ea"/>
                <a:cs typeface="+mn-cs"/>
              </a:endParaRPr>
            </a:p>
          </p:txBody>
        </p:sp>
        <p:sp>
          <p:nvSpPr>
            <p:cNvPr id="4" name="Parallelogram 3">
              <a:extLst>
                <a:ext uri="{FF2B5EF4-FFF2-40B4-BE49-F238E27FC236}">
                  <a16:creationId xmlns:a16="http://schemas.microsoft.com/office/drawing/2014/main" id="{4440D686-CEF5-5139-72DE-0DED004B519A}"/>
                </a:ext>
              </a:extLst>
            </p:cNvPr>
            <p:cNvSpPr/>
            <p:nvPr/>
          </p:nvSpPr>
          <p:spPr>
            <a:xfrm flipH="1">
              <a:off x="2514600" y="3261165"/>
              <a:ext cx="7467600" cy="580064"/>
            </a:xfrm>
            <a:prstGeom prst="parallelogram">
              <a:avLst/>
            </a:prstGeom>
            <a:solidFill>
              <a:srgbClr val="E7E7E7"/>
            </a:solidFill>
            <a:ln w="28575" cap="flat" cmpd="sng" algn="ctr">
              <a:solidFill>
                <a:schemeClr val="bg1"/>
              </a:solidFill>
              <a:prstDash val="solid"/>
              <a:miter lim="800000"/>
            </a:ln>
            <a:effectLst>
              <a:outerShdw blurRad="50800" dist="38100" dir="2700000" algn="tl" rotWithShape="0">
                <a:prstClr val="black">
                  <a:alpha val="40000"/>
                </a:prstClr>
              </a:outerShdw>
            </a:effectLst>
          </p:spPr>
          <p:txBody>
            <a:bodyPr lIns="0" rtlCol="0" anchor="t"/>
            <a:lstStyle/>
            <a:p>
              <a:r>
                <a:rPr lang="en-US" sz="1400" dirty="0"/>
                <a:t>Acquirer purchases shares/ securities of target entity from selling shareholders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04040"/>
                </a:solidFill>
                <a:effectLst/>
                <a:uLnTx/>
                <a:uFillTx/>
                <a:latin typeface="Trebuchet MS"/>
                <a:ea typeface="+mn-ea"/>
                <a:cs typeface="+mn-cs"/>
              </a:endParaRPr>
            </a:p>
          </p:txBody>
        </p:sp>
        <p:sp>
          <p:nvSpPr>
            <p:cNvPr id="10" name="Oval 9">
              <a:extLst>
                <a:ext uri="{FF2B5EF4-FFF2-40B4-BE49-F238E27FC236}">
                  <a16:creationId xmlns:a16="http://schemas.microsoft.com/office/drawing/2014/main" id="{5E3F1773-A66A-F3DE-091A-30B040FCBD58}"/>
                </a:ext>
              </a:extLst>
            </p:cNvPr>
            <p:cNvSpPr/>
            <p:nvPr/>
          </p:nvSpPr>
          <p:spPr bwMode="auto">
            <a:xfrm>
              <a:off x="721286" y="3279607"/>
              <a:ext cx="1849478" cy="655967"/>
            </a:xfrm>
            <a:prstGeom prst="ellipse">
              <a:avLst/>
            </a:prstGeom>
            <a:solidFill>
              <a:srgbClr val="E7E7E7"/>
            </a:solidFill>
            <a:ln w="25400" cap="flat" cmpd="sng" algn="ctr">
              <a:solidFill>
                <a:srgbClr val="C00000"/>
              </a:solidFill>
              <a:prstDash val="solid"/>
              <a:round/>
              <a:headEnd type="none" w="med" len="med"/>
              <a:tailEnd type="triangle" w="lg"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algn="ctr" fontAlgn="base">
                <a:spcBef>
                  <a:spcPct val="0"/>
                </a:spcBef>
                <a:spcAft>
                  <a:spcPct val="0"/>
                </a:spcAft>
              </a:pPr>
              <a:r>
                <a:rPr kumimoji="0" lang="en-IN" sz="1400" b="1" i="0" u="none" strike="noStrike" cap="none" normalizeH="0" baseline="0" dirty="0">
                  <a:ln>
                    <a:noFill/>
                  </a:ln>
                  <a:effectLst/>
                  <a:latin typeface="Trebuchet MS" pitchFamily="34" charset="0"/>
                </a:rPr>
                <a:t>Share Acquisition</a:t>
              </a:r>
              <a:endParaRPr kumimoji="0" lang="en-IN" sz="1400" b="1" i="0" u="none" strike="noStrike" cap="none" normalizeH="0" baseline="0" dirty="0">
                <a:ln>
                  <a:noFill/>
                </a:ln>
                <a:solidFill>
                  <a:schemeClr val="bg1"/>
                </a:solidFill>
                <a:effectLst/>
                <a:latin typeface="Trebuchet MS" pitchFamily="34" charset="0"/>
              </a:endParaRPr>
            </a:p>
          </p:txBody>
        </p:sp>
      </p:grpSp>
      <p:grpSp>
        <p:nvGrpSpPr>
          <p:cNvPr id="13" name="Group 12">
            <a:extLst>
              <a:ext uri="{FF2B5EF4-FFF2-40B4-BE49-F238E27FC236}">
                <a16:creationId xmlns:a16="http://schemas.microsoft.com/office/drawing/2014/main" id="{F092AAD4-19FB-7F56-C8FD-2621D30AE119}"/>
              </a:ext>
            </a:extLst>
          </p:cNvPr>
          <p:cNvGrpSpPr/>
          <p:nvPr/>
        </p:nvGrpSpPr>
        <p:grpSpPr>
          <a:xfrm>
            <a:off x="665121" y="4681111"/>
            <a:ext cx="9684711" cy="791863"/>
            <a:chOff x="721286" y="928274"/>
            <a:chExt cx="9260914" cy="791863"/>
          </a:xfrm>
        </p:grpSpPr>
        <p:sp>
          <p:nvSpPr>
            <p:cNvPr id="14" name="Parallelogram 13">
              <a:extLst>
                <a:ext uri="{FF2B5EF4-FFF2-40B4-BE49-F238E27FC236}">
                  <a16:creationId xmlns:a16="http://schemas.microsoft.com/office/drawing/2014/main" id="{7E551C16-08BF-A181-638C-7576D774EAC2}"/>
                </a:ext>
              </a:extLst>
            </p:cNvPr>
            <p:cNvSpPr/>
            <p:nvPr/>
          </p:nvSpPr>
          <p:spPr>
            <a:xfrm flipH="1">
              <a:off x="2068062" y="1283397"/>
              <a:ext cx="7271128" cy="436740"/>
            </a:xfrm>
            <a:prstGeom prst="parallelogram">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Parallelogram 15">
              <a:extLst>
                <a:ext uri="{FF2B5EF4-FFF2-40B4-BE49-F238E27FC236}">
                  <a16:creationId xmlns:a16="http://schemas.microsoft.com/office/drawing/2014/main" id="{E1CAF814-DC87-C63E-675E-69E951C09848}"/>
                </a:ext>
              </a:extLst>
            </p:cNvPr>
            <p:cNvSpPr/>
            <p:nvPr/>
          </p:nvSpPr>
          <p:spPr>
            <a:xfrm flipH="1">
              <a:off x="2514600" y="928274"/>
              <a:ext cx="7467600" cy="630276"/>
            </a:xfrm>
            <a:prstGeom prst="parallelogram">
              <a:avLst/>
            </a:prstGeom>
            <a:solidFill>
              <a:srgbClr val="E7E7E7"/>
            </a:solidFill>
            <a:ln w="28575" cap="flat" cmpd="sng" algn="ctr">
              <a:solidFill>
                <a:schemeClr val="bg1"/>
              </a:solidFill>
              <a:prstDash val="solid"/>
              <a:miter lim="800000"/>
            </a:ln>
            <a:effectLst>
              <a:outerShdw blurRad="50800" dist="38100" dir="2700000" algn="tl" rotWithShape="0">
                <a:prstClr val="black">
                  <a:alpha val="40000"/>
                </a:prstClr>
              </a:outerShdw>
            </a:effectLst>
          </p:spPr>
          <p:txBody>
            <a:bodyPr lIns="0" rtlCol="0" anchor="t" anchorCtr="0">
              <a:noAutofit/>
            </a:bodyPr>
            <a:lstStyle/>
            <a:p>
              <a:r>
                <a:rPr lang="en-US" sz="1400" dirty="0"/>
                <a:t>Acquirer only acquires identified assets from seller at agreed consideration against each of the individual assets</a:t>
              </a:r>
            </a:p>
          </p:txBody>
        </p:sp>
        <p:sp>
          <p:nvSpPr>
            <p:cNvPr id="17" name="Oval 16">
              <a:extLst>
                <a:ext uri="{FF2B5EF4-FFF2-40B4-BE49-F238E27FC236}">
                  <a16:creationId xmlns:a16="http://schemas.microsoft.com/office/drawing/2014/main" id="{02FB699F-E3E4-A090-5872-796208C4E712}"/>
                </a:ext>
              </a:extLst>
            </p:cNvPr>
            <p:cNvSpPr/>
            <p:nvPr/>
          </p:nvSpPr>
          <p:spPr bwMode="auto">
            <a:xfrm>
              <a:off x="721286" y="983433"/>
              <a:ext cx="1849478" cy="731520"/>
            </a:xfrm>
            <a:prstGeom prst="ellipse">
              <a:avLst/>
            </a:prstGeom>
            <a:solidFill>
              <a:srgbClr val="E7E7E7"/>
            </a:solidFill>
            <a:ln w="25400" cap="flat" cmpd="sng" algn="ctr">
              <a:solidFill>
                <a:srgbClr val="C00000"/>
              </a:solidFill>
              <a:prstDash val="solid"/>
              <a:round/>
              <a:headEnd type="none" w="med" len="med"/>
              <a:tailEnd type="triangle" w="lg"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IN" sz="1400" b="1" dirty="0">
                  <a:latin typeface="Trebuchet MS" pitchFamily="34" charset="0"/>
                </a:rPr>
                <a:t>Itemised Sale</a:t>
              </a:r>
              <a:endParaRPr kumimoji="0" lang="en-IN" sz="1400" b="1" i="0" u="none" strike="noStrike" cap="none" normalizeH="0" baseline="0" dirty="0">
                <a:ln>
                  <a:noFill/>
                </a:ln>
                <a:effectLst/>
                <a:latin typeface="Trebuchet MS" pitchFamily="34" charset="0"/>
              </a:endParaRPr>
            </a:p>
          </p:txBody>
        </p:sp>
      </p:grpSp>
    </p:spTree>
    <p:extLst>
      <p:ext uri="{BB962C8B-B14F-4D97-AF65-F5344CB8AC3E}">
        <p14:creationId xmlns:p14="http://schemas.microsoft.com/office/powerpoint/2010/main" val="2980916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809AF0-FB73-8445-387A-0601428FC2FC}"/>
            </a:ext>
          </a:extLst>
        </p:cNvPr>
        <p:cNvGrpSpPr/>
        <p:nvPr/>
      </p:nvGrpSpPr>
      <p:grpSpPr>
        <a:xfrm>
          <a:off x="0" y="0"/>
          <a:ext cx="0" cy="0"/>
          <a:chOff x="0" y="0"/>
          <a:chExt cx="0" cy="0"/>
        </a:xfrm>
      </p:grpSpPr>
      <p:sp>
        <p:nvSpPr>
          <p:cNvPr id="54" name="Title 1">
            <a:extLst>
              <a:ext uri="{FF2B5EF4-FFF2-40B4-BE49-F238E27FC236}">
                <a16:creationId xmlns:a16="http://schemas.microsoft.com/office/drawing/2014/main" id="{C8213C58-6BE0-CA4B-73A1-A9E51E639D6F}"/>
              </a:ext>
            </a:extLst>
          </p:cNvPr>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IN" sz="2600" b="1" dirty="0">
                <a:solidFill>
                  <a:srgbClr val="ED1A3B"/>
                </a:solidFill>
                <a:latin typeface="+mj-lt"/>
              </a:rPr>
              <a:t>Key GST provisions relating to business restructuring</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5" name="Slide Number Placeholder 14">
            <a:extLst>
              <a:ext uri="{FF2B5EF4-FFF2-40B4-BE49-F238E27FC236}">
                <a16:creationId xmlns:a16="http://schemas.microsoft.com/office/drawing/2014/main" id="{9386ABF9-FD12-43D2-2FDE-07285EECC327}"/>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3" name="Table 2">
            <a:extLst>
              <a:ext uri="{FF2B5EF4-FFF2-40B4-BE49-F238E27FC236}">
                <a16:creationId xmlns:a16="http://schemas.microsoft.com/office/drawing/2014/main" id="{E26F0DBA-C36B-0BFF-7E22-27AB323A175E}"/>
              </a:ext>
            </a:extLst>
          </p:cNvPr>
          <p:cNvGraphicFramePr>
            <a:graphicFrameLocks noGrp="1"/>
          </p:cNvGraphicFramePr>
          <p:nvPr>
            <p:extLst>
              <p:ext uri="{D42A27DB-BD31-4B8C-83A1-F6EECF244321}">
                <p14:modId xmlns:p14="http://schemas.microsoft.com/office/powerpoint/2010/main" val="390687673"/>
              </p:ext>
            </p:extLst>
          </p:nvPr>
        </p:nvGraphicFramePr>
        <p:xfrm>
          <a:off x="579224" y="991299"/>
          <a:ext cx="11010263" cy="5047985"/>
        </p:xfrm>
        <a:graphic>
          <a:graphicData uri="http://schemas.openxmlformats.org/drawingml/2006/table">
            <a:tbl>
              <a:tblPr firstRow="1" bandRow="1">
                <a:tableStyleId>{5C22544A-7EE6-4342-B048-85BDC9FD1C3A}</a:tableStyleId>
              </a:tblPr>
              <a:tblGrid>
                <a:gridCol w="1845057">
                  <a:extLst>
                    <a:ext uri="{9D8B030D-6E8A-4147-A177-3AD203B41FA5}">
                      <a16:colId xmlns:a16="http://schemas.microsoft.com/office/drawing/2014/main" val="3509761702"/>
                    </a:ext>
                  </a:extLst>
                </a:gridCol>
                <a:gridCol w="9165206">
                  <a:extLst>
                    <a:ext uri="{9D8B030D-6E8A-4147-A177-3AD203B41FA5}">
                      <a16:colId xmlns:a16="http://schemas.microsoft.com/office/drawing/2014/main" val="3710965804"/>
                    </a:ext>
                  </a:extLst>
                </a:gridCol>
              </a:tblGrid>
              <a:tr h="491316">
                <a:tc>
                  <a:txBody>
                    <a:bodyPr/>
                    <a:lstStyle/>
                    <a:p>
                      <a:pPr algn="ctr"/>
                      <a:r>
                        <a:rPr lang="en-US" sz="1400" dirty="0"/>
                        <a:t>Ref</a:t>
                      </a:r>
                    </a:p>
                  </a:txBody>
                  <a:tcPr/>
                </a:tc>
                <a:tc>
                  <a:txBody>
                    <a:bodyPr/>
                    <a:lstStyle/>
                    <a:p>
                      <a:pPr algn="ctr"/>
                      <a:r>
                        <a:rPr lang="en-US" sz="1400" dirty="0"/>
                        <a:t>Content</a:t>
                      </a:r>
                    </a:p>
                  </a:txBody>
                  <a:tcPr/>
                </a:tc>
                <a:extLst>
                  <a:ext uri="{0D108BD9-81ED-4DB2-BD59-A6C34878D82A}">
                    <a16:rowId xmlns:a16="http://schemas.microsoft.com/office/drawing/2014/main" val="3387086901"/>
                  </a:ext>
                </a:extLst>
              </a:tr>
              <a:tr h="491316">
                <a:tc>
                  <a:txBody>
                    <a:bodyPr/>
                    <a:lstStyle/>
                    <a:p>
                      <a:r>
                        <a:rPr lang="en-US" sz="1400" dirty="0"/>
                        <a:t>Section 18(3)</a:t>
                      </a:r>
                    </a:p>
                  </a:txBody>
                  <a:tcPr/>
                </a:tc>
                <a:tc>
                  <a:txBody>
                    <a:bodyPr/>
                    <a:lstStyle/>
                    <a:p>
                      <a:r>
                        <a:rPr lang="en-US" sz="1400" dirty="0"/>
                        <a:t>Transfer of unutilized ITC in case of transfer of business on </a:t>
                      </a:r>
                      <a:r>
                        <a:rPr lang="en-US" sz="1400" dirty="0" err="1"/>
                        <a:t>gping</a:t>
                      </a:r>
                      <a:r>
                        <a:rPr lang="en-US" sz="1400" dirty="0"/>
                        <a:t> concern basis</a:t>
                      </a:r>
                    </a:p>
                  </a:txBody>
                  <a:tcPr/>
                </a:tc>
                <a:extLst>
                  <a:ext uri="{0D108BD9-81ED-4DB2-BD59-A6C34878D82A}">
                    <a16:rowId xmlns:a16="http://schemas.microsoft.com/office/drawing/2014/main" val="959362426"/>
                  </a:ext>
                </a:extLst>
              </a:tr>
              <a:tr h="491316">
                <a:tc>
                  <a:txBody>
                    <a:bodyPr/>
                    <a:lstStyle/>
                    <a:p>
                      <a:r>
                        <a:rPr lang="en-US" sz="1400" dirty="0"/>
                        <a:t>Section 22(3)</a:t>
                      </a:r>
                    </a:p>
                  </a:txBody>
                  <a:tcPr/>
                </a:tc>
                <a:tc>
                  <a:txBody>
                    <a:bodyPr/>
                    <a:lstStyle/>
                    <a:p>
                      <a:r>
                        <a:rPr lang="en-US" sz="1400" dirty="0"/>
                        <a:t>Transferee to get registered </a:t>
                      </a:r>
                      <a:r>
                        <a:rPr lang="en-US" sz="1400" dirty="0" err="1"/>
                        <a:t>wef</a:t>
                      </a:r>
                      <a:r>
                        <a:rPr lang="en-US" sz="1400" dirty="0"/>
                        <a:t> the date of transfer</a:t>
                      </a:r>
                    </a:p>
                  </a:txBody>
                  <a:tcPr/>
                </a:tc>
                <a:extLst>
                  <a:ext uri="{0D108BD9-81ED-4DB2-BD59-A6C34878D82A}">
                    <a16:rowId xmlns:a16="http://schemas.microsoft.com/office/drawing/2014/main" val="1202578143"/>
                  </a:ext>
                </a:extLst>
              </a:tr>
              <a:tr h="491316">
                <a:tc>
                  <a:txBody>
                    <a:bodyPr/>
                    <a:lstStyle/>
                    <a:p>
                      <a:r>
                        <a:rPr lang="en-US" sz="1400" dirty="0"/>
                        <a:t>Section 81</a:t>
                      </a:r>
                    </a:p>
                  </a:txBody>
                  <a:tcPr/>
                </a:tc>
                <a:tc>
                  <a:txBody>
                    <a:bodyPr/>
                    <a:lstStyle/>
                    <a:p>
                      <a:r>
                        <a:rPr lang="en-US" sz="1400" dirty="0"/>
                        <a:t>Transfer of property to be void in certain cases</a:t>
                      </a:r>
                    </a:p>
                  </a:txBody>
                  <a:tcPr/>
                </a:tc>
                <a:extLst>
                  <a:ext uri="{0D108BD9-81ED-4DB2-BD59-A6C34878D82A}">
                    <a16:rowId xmlns:a16="http://schemas.microsoft.com/office/drawing/2014/main" val="2952201624"/>
                  </a:ext>
                </a:extLst>
              </a:tr>
              <a:tr h="491316">
                <a:tc>
                  <a:txBody>
                    <a:bodyPr/>
                    <a:lstStyle/>
                    <a:p>
                      <a:r>
                        <a:rPr lang="en-US" sz="1400" dirty="0"/>
                        <a:t>Section 85</a:t>
                      </a:r>
                    </a:p>
                  </a:txBody>
                  <a:tcPr/>
                </a:tc>
                <a:tc>
                  <a:txBody>
                    <a:bodyPr/>
                    <a:lstStyle/>
                    <a:p>
                      <a:r>
                        <a:rPr lang="en-US" sz="1400" dirty="0"/>
                        <a:t>Joint and several liability of transferor and transferee for tax dues</a:t>
                      </a:r>
                    </a:p>
                  </a:txBody>
                  <a:tcPr/>
                </a:tc>
                <a:extLst>
                  <a:ext uri="{0D108BD9-81ED-4DB2-BD59-A6C34878D82A}">
                    <a16:rowId xmlns:a16="http://schemas.microsoft.com/office/drawing/2014/main" val="1700055850"/>
                  </a:ext>
                </a:extLst>
              </a:tr>
              <a:tr h="491316">
                <a:tc>
                  <a:txBody>
                    <a:bodyPr/>
                    <a:lstStyle/>
                    <a:p>
                      <a:r>
                        <a:rPr lang="en-US" sz="1400" dirty="0"/>
                        <a:t>Section 87</a:t>
                      </a:r>
                    </a:p>
                  </a:txBody>
                  <a:tcPr/>
                </a:tc>
                <a:tc>
                  <a:txBody>
                    <a:bodyPr/>
                    <a:lstStyle/>
                    <a:p>
                      <a:r>
                        <a:rPr lang="en-US" sz="1400" dirty="0"/>
                        <a:t>GST on transaction between transferor and transferee during the intervening period</a:t>
                      </a:r>
                    </a:p>
                  </a:txBody>
                  <a:tcPr/>
                </a:tc>
                <a:extLst>
                  <a:ext uri="{0D108BD9-81ED-4DB2-BD59-A6C34878D82A}">
                    <a16:rowId xmlns:a16="http://schemas.microsoft.com/office/drawing/2014/main" val="3630458941"/>
                  </a:ext>
                </a:extLst>
              </a:tr>
              <a:tr h="760387">
                <a:tc>
                  <a:txBody>
                    <a:bodyPr/>
                    <a:lstStyle/>
                    <a:p>
                      <a:r>
                        <a:rPr lang="en-US" sz="1400" dirty="0"/>
                        <a:t>Rule 41</a:t>
                      </a:r>
                    </a:p>
                  </a:txBody>
                  <a:tcPr/>
                </a:tc>
                <a:tc>
                  <a:txBody>
                    <a:bodyPr/>
                    <a:lstStyle/>
                    <a:p>
                      <a:r>
                        <a:rPr lang="en-US" sz="1400" dirty="0"/>
                        <a:t>Transfer of ITC in case of Sale, Merger, Amalgamation, Lease of Transfer of business</a:t>
                      </a:r>
                    </a:p>
                  </a:txBody>
                  <a:tcPr/>
                </a:tc>
                <a:extLst>
                  <a:ext uri="{0D108BD9-81ED-4DB2-BD59-A6C34878D82A}">
                    <a16:rowId xmlns:a16="http://schemas.microsoft.com/office/drawing/2014/main" val="113200918"/>
                  </a:ext>
                </a:extLst>
              </a:tr>
              <a:tr h="669851">
                <a:tc>
                  <a:txBody>
                    <a:bodyPr/>
                    <a:lstStyle/>
                    <a:p>
                      <a:r>
                        <a:rPr lang="en-US" sz="1400" kern="1200" dirty="0">
                          <a:solidFill>
                            <a:schemeClr val="dk1"/>
                          </a:solidFill>
                          <a:effectLst/>
                          <a:latin typeface="+mn-lt"/>
                          <a:ea typeface="+mn-ea"/>
                          <a:cs typeface="+mn-cs"/>
                        </a:rPr>
                        <a:t>Circular No. 133/03/2020</a:t>
                      </a:r>
                      <a:endParaRPr lang="en-US" sz="1400" dirty="0"/>
                    </a:p>
                  </a:txBody>
                  <a:tcPr/>
                </a:tc>
                <a:tc>
                  <a:txBody>
                    <a:bodyPr/>
                    <a:lstStyle/>
                    <a:p>
                      <a:r>
                        <a:rPr lang="en-US" sz="1400" dirty="0"/>
                        <a:t>Clarifications relating to transfer of ITC in case if merger/demerger</a:t>
                      </a:r>
                    </a:p>
                  </a:txBody>
                  <a:tcPr/>
                </a:tc>
                <a:extLst>
                  <a:ext uri="{0D108BD9-81ED-4DB2-BD59-A6C34878D82A}">
                    <a16:rowId xmlns:a16="http://schemas.microsoft.com/office/drawing/2014/main" val="73483790"/>
                  </a:ext>
                </a:extLst>
              </a:tr>
              <a:tr h="669851">
                <a:tc>
                  <a:txBody>
                    <a:bodyPr/>
                    <a:lstStyle/>
                    <a:p>
                      <a:r>
                        <a:rPr lang="en-US" sz="1400" dirty="0"/>
                        <a:t>Notification No. 12/2027</a:t>
                      </a:r>
                    </a:p>
                  </a:txBody>
                  <a:tcPr/>
                </a:tc>
                <a:tc>
                  <a:txBody>
                    <a:bodyPr/>
                    <a:lstStyle/>
                    <a:p>
                      <a:r>
                        <a:rPr lang="en-US" sz="1400" dirty="0"/>
                        <a:t>GST exemption for transfer of business on going concern basis (Entry 2)</a:t>
                      </a:r>
                    </a:p>
                  </a:txBody>
                  <a:tcPr/>
                </a:tc>
                <a:extLst>
                  <a:ext uri="{0D108BD9-81ED-4DB2-BD59-A6C34878D82A}">
                    <a16:rowId xmlns:a16="http://schemas.microsoft.com/office/drawing/2014/main" val="3933910201"/>
                  </a:ext>
                </a:extLst>
              </a:tr>
            </a:tbl>
          </a:graphicData>
        </a:graphic>
      </p:graphicFrame>
    </p:spTree>
    <p:extLst>
      <p:ext uri="{BB962C8B-B14F-4D97-AF65-F5344CB8AC3E}">
        <p14:creationId xmlns:p14="http://schemas.microsoft.com/office/powerpoint/2010/main" val="2914100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E79492-FEF6-8B50-16B6-C028E31F5120}"/>
            </a:ext>
          </a:extLst>
        </p:cNvPr>
        <p:cNvGrpSpPr/>
        <p:nvPr/>
      </p:nvGrpSpPr>
      <p:grpSpPr>
        <a:xfrm>
          <a:off x="0" y="0"/>
          <a:ext cx="0" cy="0"/>
          <a:chOff x="0" y="0"/>
          <a:chExt cx="0" cy="0"/>
        </a:xfrm>
      </p:grpSpPr>
      <p:sp>
        <p:nvSpPr>
          <p:cNvPr id="54" name="Title 1">
            <a:extLst>
              <a:ext uri="{FF2B5EF4-FFF2-40B4-BE49-F238E27FC236}">
                <a16:creationId xmlns:a16="http://schemas.microsoft.com/office/drawing/2014/main" id="{B7D77D84-8602-5B46-11CE-899D819DA4B6}"/>
              </a:ext>
            </a:extLst>
          </p:cNvPr>
          <p:cNvSpPr txBox="1">
            <a:spLocks/>
          </p:cNvSpPr>
          <p:nvPr/>
        </p:nvSpPr>
        <p:spPr bwMode="auto">
          <a:xfrm>
            <a:off x="1850444" y="141053"/>
            <a:ext cx="8643512"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IN" sz="2600" b="1" dirty="0">
                <a:solidFill>
                  <a:srgbClr val="ED1A3B"/>
                </a:solidFill>
                <a:latin typeface="+mj-lt"/>
              </a:rPr>
              <a:t>Key GST provisions relating to business restructuring</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5" name="Slide Number Placeholder 14">
            <a:extLst>
              <a:ext uri="{FF2B5EF4-FFF2-40B4-BE49-F238E27FC236}">
                <a16:creationId xmlns:a16="http://schemas.microsoft.com/office/drawing/2014/main" id="{8CC18501-3C46-4AE1-CB40-0DE310A68C1A}"/>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3" name="Table 2">
            <a:extLst>
              <a:ext uri="{FF2B5EF4-FFF2-40B4-BE49-F238E27FC236}">
                <a16:creationId xmlns:a16="http://schemas.microsoft.com/office/drawing/2014/main" id="{498B4E3C-3C1A-499F-EFED-C8960FF8D3C8}"/>
              </a:ext>
            </a:extLst>
          </p:cNvPr>
          <p:cNvGraphicFramePr>
            <a:graphicFrameLocks noGrp="1"/>
          </p:cNvGraphicFramePr>
          <p:nvPr>
            <p:extLst>
              <p:ext uri="{D42A27DB-BD31-4B8C-83A1-F6EECF244321}">
                <p14:modId xmlns:p14="http://schemas.microsoft.com/office/powerpoint/2010/main" val="3721657640"/>
              </p:ext>
            </p:extLst>
          </p:nvPr>
        </p:nvGraphicFramePr>
        <p:xfrm>
          <a:off x="579224" y="991299"/>
          <a:ext cx="11010263" cy="3996516"/>
        </p:xfrm>
        <a:graphic>
          <a:graphicData uri="http://schemas.openxmlformats.org/drawingml/2006/table">
            <a:tbl>
              <a:tblPr firstRow="1" bandRow="1">
                <a:tableStyleId>{5C22544A-7EE6-4342-B048-85BDC9FD1C3A}</a:tableStyleId>
              </a:tblPr>
              <a:tblGrid>
                <a:gridCol w="1845057">
                  <a:extLst>
                    <a:ext uri="{9D8B030D-6E8A-4147-A177-3AD203B41FA5}">
                      <a16:colId xmlns:a16="http://schemas.microsoft.com/office/drawing/2014/main" val="3509761702"/>
                    </a:ext>
                  </a:extLst>
                </a:gridCol>
                <a:gridCol w="9165206">
                  <a:extLst>
                    <a:ext uri="{9D8B030D-6E8A-4147-A177-3AD203B41FA5}">
                      <a16:colId xmlns:a16="http://schemas.microsoft.com/office/drawing/2014/main" val="3710965804"/>
                    </a:ext>
                  </a:extLst>
                </a:gridCol>
              </a:tblGrid>
              <a:tr h="491316">
                <a:tc>
                  <a:txBody>
                    <a:bodyPr/>
                    <a:lstStyle/>
                    <a:p>
                      <a:pPr algn="ctr"/>
                      <a:r>
                        <a:rPr lang="en-US" sz="1400" dirty="0"/>
                        <a:t>Ref</a:t>
                      </a:r>
                    </a:p>
                  </a:txBody>
                  <a:tcPr/>
                </a:tc>
                <a:tc>
                  <a:txBody>
                    <a:bodyPr/>
                    <a:lstStyle/>
                    <a:p>
                      <a:pPr algn="ctr"/>
                      <a:r>
                        <a:rPr lang="en-US" sz="1400" dirty="0"/>
                        <a:t>Content</a:t>
                      </a:r>
                    </a:p>
                  </a:txBody>
                  <a:tcPr/>
                </a:tc>
                <a:extLst>
                  <a:ext uri="{0D108BD9-81ED-4DB2-BD59-A6C34878D82A}">
                    <a16:rowId xmlns:a16="http://schemas.microsoft.com/office/drawing/2014/main" val="3387086901"/>
                  </a:ext>
                </a:extLst>
              </a:tr>
              <a:tr h="491316">
                <a:tc>
                  <a:txBody>
                    <a:bodyPr/>
                    <a:lstStyle/>
                    <a:p>
                      <a:r>
                        <a:rPr lang="en-US" sz="1400" dirty="0"/>
                        <a:t>Schedule II Entry 4</a:t>
                      </a:r>
                    </a:p>
                  </a:txBody>
                  <a:tcPr/>
                </a:tc>
                <a:tc>
                  <a:txBody>
                    <a:bodyPr/>
                    <a:lstStyle/>
                    <a:p>
                      <a:r>
                        <a:rPr lang="en-IN" sz="1400" kern="1200" dirty="0">
                          <a:solidFill>
                            <a:schemeClr val="dk1"/>
                          </a:solidFill>
                          <a:latin typeface="+mn-lt"/>
                          <a:ea typeface="+mn-ea"/>
                          <a:cs typeface="+mn-cs"/>
                        </a:rPr>
                        <a:t>Transfer of business assets:</a:t>
                      </a:r>
                    </a:p>
                    <a:p>
                      <a:endParaRPr lang="en-IN" sz="1400" kern="1200" dirty="0">
                        <a:solidFill>
                          <a:schemeClr val="dk1"/>
                        </a:solidFill>
                        <a:latin typeface="+mn-lt"/>
                        <a:ea typeface="+mn-ea"/>
                        <a:cs typeface="+mn-cs"/>
                      </a:endParaRPr>
                    </a:p>
                    <a:p>
                      <a:pPr marL="342900" indent="-342900">
                        <a:buAutoNum type="alphaLcParenBoth"/>
                      </a:pPr>
                      <a:r>
                        <a:rPr lang="en-US" sz="1400" kern="1200" dirty="0">
                          <a:solidFill>
                            <a:schemeClr val="dk1"/>
                          </a:solidFill>
                          <a:latin typeface="+mn-lt"/>
                          <a:ea typeface="+mn-ea"/>
                          <a:cs typeface="+mn-cs"/>
                        </a:rPr>
                        <a:t>where goods forming part of the assets of a business are transferred or disposed of by or under the directions of the person carrying on the business so as no longer to form part of those assets, such transfer or disposal is a </a:t>
                      </a:r>
                      <a:r>
                        <a:rPr lang="en-US" sz="1400" u="sng" kern="1200" dirty="0">
                          <a:solidFill>
                            <a:schemeClr val="dk1"/>
                          </a:solidFill>
                          <a:latin typeface="+mn-lt"/>
                          <a:ea typeface="+mn-ea"/>
                          <a:cs typeface="+mn-cs"/>
                        </a:rPr>
                        <a:t>supply of goods </a:t>
                      </a:r>
                      <a:r>
                        <a:rPr lang="en-US" sz="1400" kern="1200" dirty="0">
                          <a:solidFill>
                            <a:schemeClr val="dk1"/>
                          </a:solidFill>
                          <a:latin typeface="+mn-lt"/>
                          <a:ea typeface="+mn-ea"/>
                          <a:cs typeface="+mn-cs"/>
                        </a:rPr>
                        <a:t>by the person;</a:t>
                      </a:r>
                    </a:p>
                    <a:p>
                      <a:pPr marL="0" indent="0">
                        <a:buNone/>
                      </a:pPr>
                      <a:endParaRPr lang="en-US" sz="1400" kern="1200" dirty="0">
                        <a:solidFill>
                          <a:schemeClr val="dk1"/>
                        </a:solidFill>
                        <a:latin typeface="+mn-lt"/>
                        <a:ea typeface="+mn-ea"/>
                        <a:cs typeface="+mn-cs"/>
                      </a:endParaRPr>
                    </a:p>
                    <a:p>
                      <a:r>
                        <a:rPr lang="en-US" sz="1400" kern="1200" dirty="0">
                          <a:solidFill>
                            <a:schemeClr val="dk1"/>
                          </a:solidFill>
                          <a:latin typeface="+mn-lt"/>
                          <a:ea typeface="+mn-ea"/>
                          <a:cs typeface="+mn-cs"/>
                        </a:rPr>
                        <a:t>(b) where, by or under the direction of a person carrying on a business, goods held or used for the purposes of the business are put to any private use or are used, or made available to any person for use, for any purpose other than a purpose of the business, the usage or making available of such goods is a </a:t>
                      </a:r>
                      <a:r>
                        <a:rPr lang="en-US" sz="1400" u="sng" kern="1200" dirty="0">
                          <a:solidFill>
                            <a:schemeClr val="dk1"/>
                          </a:solidFill>
                          <a:latin typeface="+mn-lt"/>
                          <a:ea typeface="+mn-ea"/>
                          <a:cs typeface="+mn-cs"/>
                        </a:rPr>
                        <a:t>supply of services</a:t>
                      </a:r>
                      <a:r>
                        <a:rPr lang="en-US" sz="1400" kern="1200" dirty="0">
                          <a:solidFill>
                            <a:schemeClr val="dk1"/>
                          </a:solidFill>
                          <a:latin typeface="+mn-lt"/>
                          <a:ea typeface="+mn-ea"/>
                          <a:cs typeface="+mn-cs"/>
                        </a:rPr>
                        <a:t>;</a:t>
                      </a:r>
                    </a:p>
                    <a:p>
                      <a:endParaRPr lang="en-US" sz="1400" kern="1200" dirty="0">
                        <a:solidFill>
                          <a:schemeClr val="dk1"/>
                        </a:solidFill>
                        <a:latin typeface="+mn-lt"/>
                        <a:ea typeface="+mn-ea"/>
                        <a:cs typeface="+mn-cs"/>
                      </a:endParaRPr>
                    </a:p>
                    <a:p>
                      <a:r>
                        <a:rPr lang="en-US" sz="1400" kern="1200" dirty="0">
                          <a:solidFill>
                            <a:schemeClr val="dk1"/>
                          </a:solidFill>
                          <a:latin typeface="+mn-lt"/>
                          <a:ea typeface="+mn-ea"/>
                          <a:cs typeface="+mn-cs"/>
                        </a:rPr>
                        <a:t>(c) where any person ceases to be a taxable person, any goods forming part of the assets of any business carried on by him shall be deemed to be supplied by him in the course or furtherance of his business immediately before he ceases to be a taxable person, unless-</a:t>
                      </a:r>
                    </a:p>
                    <a:p>
                      <a:r>
                        <a:rPr lang="en-US" sz="1400" kern="1200" dirty="0">
                          <a:solidFill>
                            <a:schemeClr val="dk1"/>
                          </a:solidFill>
                          <a:latin typeface="+mn-lt"/>
                          <a:ea typeface="+mn-ea"/>
                          <a:cs typeface="+mn-cs"/>
                        </a:rPr>
                        <a:t>(</a:t>
                      </a:r>
                      <a:r>
                        <a:rPr lang="en-US" sz="1400" kern="1200" dirty="0" err="1">
                          <a:solidFill>
                            <a:schemeClr val="dk1"/>
                          </a:solidFill>
                          <a:latin typeface="+mn-lt"/>
                          <a:ea typeface="+mn-ea"/>
                          <a:cs typeface="+mn-cs"/>
                        </a:rPr>
                        <a:t>i</a:t>
                      </a:r>
                      <a:r>
                        <a:rPr lang="en-US" sz="1400" kern="1200" dirty="0">
                          <a:solidFill>
                            <a:schemeClr val="dk1"/>
                          </a:solidFill>
                          <a:latin typeface="+mn-lt"/>
                          <a:ea typeface="+mn-ea"/>
                          <a:cs typeface="+mn-cs"/>
                        </a:rPr>
                        <a:t>) the business is transferred as a going concern to another person; or</a:t>
                      </a:r>
                    </a:p>
                    <a:p>
                      <a:r>
                        <a:rPr lang="en-US" sz="1400" kern="1200" dirty="0">
                          <a:solidFill>
                            <a:schemeClr val="dk1"/>
                          </a:solidFill>
                          <a:latin typeface="+mn-lt"/>
                          <a:ea typeface="+mn-ea"/>
                          <a:cs typeface="+mn-cs"/>
                        </a:rPr>
                        <a:t>(ii) the business is carried on by a personal representative who is deemed to be a taxable person.</a:t>
                      </a:r>
                    </a:p>
                    <a:p>
                      <a:endParaRPr lang="en-US" sz="1400" dirty="0"/>
                    </a:p>
                  </a:txBody>
                  <a:tcPr/>
                </a:tc>
                <a:extLst>
                  <a:ext uri="{0D108BD9-81ED-4DB2-BD59-A6C34878D82A}">
                    <a16:rowId xmlns:a16="http://schemas.microsoft.com/office/drawing/2014/main" val="959362426"/>
                  </a:ext>
                </a:extLst>
              </a:tr>
            </a:tbl>
          </a:graphicData>
        </a:graphic>
      </p:graphicFrame>
    </p:spTree>
    <p:extLst>
      <p:ext uri="{BB962C8B-B14F-4D97-AF65-F5344CB8AC3E}">
        <p14:creationId xmlns:p14="http://schemas.microsoft.com/office/powerpoint/2010/main" val="233350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2D6945-1D38-EED8-98A2-80D0446F8A86}"/>
            </a:ext>
          </a:extLst>
        </p:cNvPr>
        <p:cNvGrpSpPr/>
        <p:nvPr/>
      </p:nvGrpSpPr>
      <p:grpSpPr>
        <a:xfrm>
          <a:off x="0" y="0"/>
          <a:ext cx="0" cy="0"/>
          <a:chOff x="0" y="0"/>
          <a:chExt cx="0" cy="0"/>
        </a:xfrm>
      </p:grpSpPr>
      <p:sp>
        <p:nvSpPr>
          <p:cNvPr id="54" name="Title 1">
            <a:extLst>
              <a:ext uri="{FF2B5EF4-FFF2-40B4-BE49-F238E27FC236}">
                <a16:creationId xmlns:a16="http://schemas.microsoft.com/office/drawing/2014/main" id="{9895F2FD-4D83-6545-CAAE-F7DE3B12C66D}"/>
              </a:ext>
            </a:extLst>
          </p:cNvPr>
          <p:cNvSpPr txBox="1">
            <a:spLocks/>
          </p:cNvSpPr>
          <p:nvPr/>
        </p:nvSpPr>
        <p:spPr bwMode="auto">
          <a:xfrm>
            <a:off x="1850443" y="141053"/>
            <a:ext cx="9069193"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05000"/>
              </a:lnSpc>
              <a:spcBef>
                <a:spcPct val="0"/>
              </a:spcBef>
              <a:spcAft>
                <a:spcPct val="0"/>
              </a:spcAft>
              <a:defRPr/>
            </a:pPr>
            <a:r>
              <a:rPr lang="en-IN" sz="2600" b="1" dirty="0">
                <a:solidFill>
                  <a:srgbClr val="ED1A3B"/>
                </a:solidFill>
                <a:latin typeface="+mj-lt"/>
              </a:rPr>
              <a:t>Key judicial precedents relating to business restructuring</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5" name="Slide Number Placeholder 14">
            <a:extLst>
              <a:ext uri="{FF2B5EF4-FFF2-40B4-BE49-F238E27FC236}">
                <a16:creationId xmlns:a16="http://schemas.microsoft.com/office/drawing/2014/main" id="{41B50FD2-133D-2696-E9B3-33406D65C455}"/>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3" name="Table 2">
            <a:extLst>
              <a:ext uri="{FF2B5EF4-FFF2-40B4-BE49-F238E27FC236}">
                <a16:creationId xmlns:a16="http://schemas.microsoft.com/office/drawing/2014/main" id="{17591E87-80FD-A2AA-AD62-CF62AB59D19A}"/>
              </a:ext>
            </a:extLst>
          </p:cNvPr>
          <p:cNvGraphicFramePr>
            <a:graphicFrameLocks noGrp="1"/>
          </p:cNvGraphicFramePr>
          <p:nvPr>
            <p:extLst>
              <p:ext uri="{D42A27DB-BD31-4B8C-83A1-F6EECF244321}">
                <p14:modId xmlns:p14="http://schemas.microsoft.com/office/powerpoint/2010/main" val="1258756768"/>
              </p:ext>
            </p:extLst>
          </p:nvPr>
        </p:nvGraphicFramePr>
        <p:xfrm>
          <a:off x="579224" y="991299"/>
          <a:ext cx="11010263" cy="4270836"/>
        </p:xfrm>
        <a:graphic>
          <a:graphicData uri="http://schemas.openxmlformats.org/drawingml/2006/table">
            <a:tbl>
              <a:tblPr firstRow="1" bandRow="1">
                <a:tableStyleId>{5C22544A-7EE6-4342-B048-85BDC9FD1C3A}</a:tableStyleId>
              </a:tblPr>
              <a:tblGrid>
                <a:gridCol w="2355362">
                  <a:extLst>
                    <a:ext uri="{9D8B030D-6E8A-4147-A177-3AD203B41FA5}">
                      <a16:colId xmlns:a16="http://schemas.microsoft.com/office/drawing/2014/main" val="3509761702"/>
                    </a:ext>
                  </a:extLst>
                </a:gridCol>
                <a:gridCol w="8654901">
                  <a:extLst>
                    <a:ext uri="{9D8B030D-6E8A-4147-A177-3AD203B41FA5}">
                      <a16:colId xmlns:a16="http://schemas.microsoft.com/office/drawing/2014/main" val="3710965804"/>
                    </a:ext>
                  </a:extLst>
                </a:gridCol>
              </a:tblGrid>
              <a:tr h="491316">
                <a:tc>
                  <a:txBody>
                    <a:bodyPr/>
                    <a:lstStyle/>
                    <a:p>
                      <a:pPr algn="ctr"/>
                      <a:r>
                        <a:rPr lang="en-US" sz="1400" dirty="0"/>
                        <a:t>Citation</a:t>
                      </a:r>
                    </a:p>
                  </a:txBody>
                  <a:tcPr/>
                </a:tc>
                <a:tc>
                  <a:txBody>
                    <a:bodyPr/>
                    <a:lstStyle/>
                    <a:p>
                      <a:pPr algn="ctr"/>
                      <a:r>
                        <a:rPr lang="en-US" sz="1400" dirty="0"/>
                        <a:t>Summary</a:t>
                      </a:r>
                    </a:p>
                  </a:txBody>
                  <a:tcPr/>
                </a:tc>
                <a:extLst>
                  <a:ext uri="{0D108BD9-81ED-4DB2-BD59-A6C34878D82A}">
                    <a16:rowId xmlns:a16="http://schemas.microsoft.com/office/drawing/2014/main" val="3387086901"/>
                  </a:ext>
                </a:extLst>
              </a:tr>
              <a:tr h="491316">
                <a:tc>
                  <a:txBody>
                    <a:bodyPr/>
                    <a:lstStyle/>
                    <a:p>
                      <a:r>
                        <a:rPr lang="en-US" sz="1400" b="1" dirty="0"/>
                        <a:t>Shilpa Medicare - </a:t>
                      </a:r>
                      <a:r>
                        <a:rPr lang="en-US" sz="1400" b="1" i="0" dirty="0">
                          <a:solidFill>
                            <a:srgbClr val="000000"/>
                          </a:solidFill>
                          <a:effectLst/>
                          <a:latin typeface="Verdana" panose="020B0604030504040204" pitchFamily="34" charset="0"/>
                        </a:rPr>
                        <a:t>2020 (39) G.S.T.L. 334 (A.A.R. - GST - A.P.)</a:t>
                      </a:r>
                      <a:endParaRPr lang="en-US" sz="1400" b="1" dirty="0"/>
                    </a:p>
                  </a:txBody>
                  <a:tcPr/>
                </a:tc>
                <a:tc>
                  <a:txBody>
                    <a:bodyPr/>
                    <a:lstStyle/>
                    <a:p>
                      <a:r>
                        <a:rPr lang="en-US" sz="1400" dirty="0"/>
                        <a:t>Transfer of ITC in case of shifting of business from one State to another State of the same entity</a:t>
                      </a:r>
                    </a:p>
                  </a:txBody>
                  <a:tcPr/>
                </a:tc>
                <a:extLst>
                  <a:ext uri="{0D108BD9-81ED-4DB2-BD59-A6C34878D82A}">
                    <a16:rowId xmlns:a16="http://schemas.microsoft.com/office/drawing/2014/main" val="959362426"/>
                  </a:ext>
                </a:extLst>
              </a:tr>
              <a:tr h="491316">
                <a:tc>
                  <a:txBody>
                    <a:bodyPr/>
                    <a:lstStyle/>
                    <a:p>
                      <a:r>
                        <a:rPr lang="en-US" sz="1400" b="1" dirty="0"/>
                        <a:t>SCV Sky Vision - </a:t>
                      </a:r>
                      <a:r>
                        <a:rPr lang="en-US" sz="1400" b="1" i="0" dirty="0">
                          <a:solidFill>
                            <a:srgbClr val="000000"/>
                          </a:solidFill>
                          <a:effectLst/>
                          <a:latin typeface="Verdana" panose="020B0604030504040204" pitchFamily="34" charset="0"/>
                        </a:rPr>
                        <a:t>2021 (54) G.S.T.L. 339 (A.A.R. - GST - A.P.)</a:t>
                      </a:r>
                      <a:endParaRPr lang="en-US" sz="1400" b="1" dirty="0"/>
                    </a:p>
                  </a:txBody>
                  <a:tcPr/>
                </a:tc>
                <a:tc>
                  <a:txBody>
                    <a:bodyPr/>
                    <a:lstStyle/>
                    <a:p>
                      <a:r>
                        <a:rPr lang="en-US" sz="1400" dirty="0"/>
                        <a:t>Transfer of business without transfer of liabilities does not qualify for exemption from GST</a:t>
                      </a:r>
                    </a:p>
                  </a:txBody>
                  <a:tcPr/>
                </a:tc>
                <a:extLst>
                  <a:ext uri="{0D108BD9-81ED-4DB2-BD59-A6C34878D82A}">
                    <a16:rowId xmlns:a16="http://schemas.microsoft.com/office/drawing/2014/main" val="1202578143"/>
                  </a:ext>
                </a:extLst>
              </a:tr>
              <a:tr h="491316">
                <a:tc>
                  <a:txBody>
                    <a:bodyPr/>
                    <a:lstStyle/>
                    <a:p>
                      <a:r>
                        <a:rPr lang="en-US" sz="1400" b="1" dirty="0"/>
                        <a:t>Airports Authority of India - </a:t>
                      </a:r>
                      <a:r>
                        <a:rPr lang="en-US" sz="1400" b="1" i="0" dirty="0">
                          <a:solidFill>
                            <a:srgbClr val="000000"/>
                          </a:solidFill>
                          <a:effectLst/>
                          <a:latin typeface="Verdana" panose="020B0604030504040204" pitchFamily="34" charset="0"/>
                        </a:rPr>
                        <a:t>(2023) 6 </a:t>
                      </a:r>
                      <a:r>
                        <a:rPr lang="en-US" sz="1400" b="1" i="0" dirty="0" err="1">
                          <a:solidFill>
                            <a:srgbClr val="000000"/>
                          </a:solidFill>
                          <a:effectLst/>
                          <a:latin typeface="Verdana" panose="020B0604030504040204" pitchFamily="34" charset="0"/>
                        </a:rPr>
                        <a:t>Centax</a:t>
                      </a:r>
                      <a:r>
                        <a:rPr lang="en-US" sz="1400" b="1" i="0" dirty="0">
                          <a:solidFill>
                            <a:srgbClr val="000000"/>
                          </a:solidFill>
                          <a:effectLst/>
                          <a:latin typeface="Verdana" panose="020B0604030504040204" pitchFamily="34" charset="0"/>
                        </a:rPr>
                        <a:t> 26 (A.A.R. - GST - Raj.)</a:t>
                      </a:r>
                      <a:endParaRPr lang="en-US" sz="1400" b="1" dirty="0"/>
                    </a:p>
                  </a:txBody>
                  <a:tcPr/>
                </a:tc>
                <a:tc>
                  <a:txBody>
                    <a:bodyPr/>
                    <a:lstStyle/>
                    <a:p>
                      <a:r>
                        <a:rPr lang="en-US" sz="1400" dirty="0"/>
                        <a:t>Transfer of Jaipur International Airport to SPV under concession agreement qualifies for GST exemption</a:t>
                      </a:r>
                    </a:p>
                  </a:txBody>
                  <a:tcPr/>
                </a:tc>
                <a:extLst>
                  <a:ext uri="{0D108BD9-81ED-4DB2-BD59-A6C34878D82A}">
                    <a16:rowId xmlns:a16="http://schemas.microsoft.com/office/drawing/2014/main" val="2952201624"/>
                  </a:ext>
                </a:extLst>
              </a:tr>
              <a:tr h="491316">
                <a:tc>
                  <a:txBody>
                    <a:bodyPr/>
                    <a:lstStyle/>
                    <a:p>
                      <a:r>
                        <a:rPr lang="en-IN" sz="1400" dirty="0"/>
                        <a:t>IBM India Ltd. – </a:t>
                      </a:r>
                      <a:r>
                        <a:rPr lang="en-IN" sz="1400" b="1" dirty="0"/>
                        <a:t>2022 (058) GSTL 0179 (AAR-GST-KAR)</a:t>
                      </a:r>
                      <a:endParaRPr lang="en-US" sz="1400" b="1" dirty="0"/>
                    </a:p>
                  </a:txBody>
                  <a:tcPr/>
                </a:tc>
                <a:tc>
                  <a:txBody>
                    <a:bodyPr/>
                    <a:lstStyle/>
                    <a:p>
                      <a:r>
                        <a:rPr lang="en-US" sz="1400" dirty="0"/>
                        <a:t>In case of demerger, value of all assets to be included in value for apportionment, whether ITC has been taken or not or whether the assets are outside the purview of GST.  Even assets which are created only to comply with requirements of accounting standards are includible in “value of assets”.  Value of assets also includes assets which are not being transferred as part of demerger.  For computation of asset ratio, assets which are transferred to new units ought to be considered against total assets which company is maintaining in particular State.</a:t>
                      </a:r>
                    </a:p>
                  </a:txBody>
                  <a:tcPr/>
                </a:tc>
                <a:extLst>
                  <a:ext uri="{0D108BD9-81ED-4DB2-BD59-A6C34878D82A}">
                    <a16:rowId xmlns:a16="http://schemas.microsoft.com/office/drawing/2014/main" val="1166152950"/>
                  </a:ext>
                </a:extLst>
              </a:tr>
            </a:tbl>
          </a:graphicData>
        </a:graphic>
      </p:graphicFrame>
    </p:spTree>
    <p:extLst>
      <p:ext uri="{BB962C8B-B14F-4D97-AF65-F5344CB8AC3E}">
        <p14:creationId xmlns:p14="http://schemas.microsoft.com/office/powerpoint/2010/main" val="3594690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8BAD70-CE10-DBBE-1FC8-240092964630}"/>
            </a:ext>
          </a:extLst>
        </p:cNvPr>
        <p:cNvGrpSpPr/>
        <p:nvPr/>
      </p:nvGrpSpPr>
      <p:grpSpPr>
        <a:xfrm>
          <a:off x="0" y="0"/>
          <a:ext cx="0" cy="0"/>
          <a:chOff x="0" y="0"/>
          <a:chExt cx="0" cy="0"/>
        </a:xfrm>
      </p:grpSpPr>
      <p:sp>
        <p:nvSpPr>
          <p:cNvPr id="54" name="Title 1">
            <a:extLst>
              <a:ext uri="{FF2B5EF4-FFF2-40B4-BE49-F238E27FC236}">
                <a16:creationId xmlns:a16="http://schemas.microsoft.com/office/drawing/2014/main" id="{9795D9AD-27E8-EE4E-E780-EB5E43762A5B}"/>
              </a:ext>
            </a:extLst>
          </p:cNvPr>
          <p:cNvSpPr txBox="1">
            <a:spLocks/>
          </p:cNvSpPr>
          <p:nvPr/>
        </p:nvSpPr>
        <p:spPr bwMode="auto">
          <a:xfrm>
            <a:off x="1850443" y="141053"/>
            <a:ext cx="9069193" cy="6785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ct val="105000"/>
              </a:lnSpc>
              <a:spcBef>
                <a:spcPct val="0"/>
              </a:spcBef>
              <a:spcAft>
                <a:spcPct val="0"/>
              </a:spcAft>
              <a:defRPr/>
            </a:pPr>
            <a:r>
              <a:rPr lang="en-IN" sz="2600" b="1" dirty="0">
                <a:solidFill>
                  <a:srgbClr val="ED1A3B"/>
                </a:solidFill>
                <a:latin typeface="+mj-lt"/>
              </a:rPr>
              <a:t>Key judicial precedents relating to business restructuring – Pre GST Laws</a:t>
            </a:r>
          </a:p>
          <a:p>
            <a:pPr marL="0" marR="0" lvl="0" indent="0" algn="l" defTabSz="914400" rtl="0" eaLnBrk="1" fontAlgn="base" latinLnBrk="0" hangingPunct="1">
              <a:lnSpc>
                <a:spcPct val="105000"/>
              </a:lnSpc>
              <a:spcBef>
                <a:spcPct val="0"/>
              </a:spcBef>
              <a:spcAft>
                <a:spcPct val="0"/>
              </a:spcAft>
              <a:buClrTx/>
              <a:buSzTx/>
              <a:buFontTx/>
              <a:buNone/>
              <a:tabLst/>
              <a:defRPr/>
            </a:pPr>
            <a:endParaRPr kumimoji="0" lang="en-IN" sz="24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5" name="Slide Number Placeholder 14">
            <a:extLst>
              <a:ext uri="{FF2B5EF4-FFF2-40B4-BE49-F238E27FC236}">
                <a16:creationId xmlns:a16="http://schemas.microsoft.com/office/drawing/2014/main" id="{8A0F64C3-3D1A-AF3C-1553-072C78582C94}"/>
              </a:ext>
            </a:extLst>
          </p:cNvPr>
          <p:cNvSpPr txBox="1">
            <a:spLocks/>
          </p:cNvSpPr>
          <p:nvPr/>
        </p:nvSpPr>
        <p:spPr>
          <a:xfrm>
            <a:off x="579225" y="6512264"/>
            <a:ext cx="2133600" cy="254227"/>
          </a:xfrm>
          <a:prstGeom prst="rect">
            <a:avLst/>
          </a:prstGeom>
        </p:spPr>
        <p:txBody>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ED1A3B"/>
                </a:solidFill>
                <a:effectLst/>
                <a:uLnTx/>
                <a:uFillTx/>
                <a:latin typeface="Trebuchet MS" pitchFamily="34" charset="0"/>
                <a:ea typeface="+mn-ea"/>
                <a:cs typeface="+mn-cs"/>
              </a:rPr>
              <a:t>Page </a:t>
            </a:r>
            <a:fld id="{EB371873-BAF8-421E-A180-A2821999BACA}" type="slidenum">
              <a:rPr kumimoji="0" lang="en-GB" sz="1050" b="1" i="0" u="none" strike="noStrike" kern="1200" cap="none" spc="0" normalizeH="0" baseline="0" noProof="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GB" sz="1100" b="1"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graphicFrame>
        <p:nvGraphicFramePr>
          <p:cNvPr id="3" name="Table 2">
            <a:extLst>
              <a:ext uri="{FF2B5EF4-FFF2-40B4-BE49-F238E27FC236}">
                <a16:creationId xmlns:a16="http://schemas.microsoft.com/office/drawing/2014/main" id="{27B8261E-2BFB-C744-C4F8-4C7DAA187F8E}"/>
              </a:ext>
            </a:extLst>
          </p:cNvPr>
          <p:cNvGraphicFramePr>
            <a:graphicFrameLocks noGrp="1"/>
          </p:cNvGraphicFramePr>
          <p:nvPr>
            <p:extLst>
              <p:ext uri="{D42A27DB-BD31-4B8C-83A1-F6EECF244321}">
                <p14:modId xmlns:p14="http://schemas.microsoft.com/office/powerpoint/2010/main" val="2209147778"/>
              </p:ext>
            </p:extLst>
          </p:nvPr>
        </p:nvGraphicFramePr>
        <p:xfrm>
          <a:off x="579224" y="991299"/>
          <a:ext cx="11010263" cy="4575636"/>
        </p:xfrm>
        <a:graphic>
          <a:graphicData uri="http://schemas.openxmlformats.org/drawingml/2006/table">
            <a:tbl>
              <a:tblPr firstRow="1" bandRow="1">
                <a:tableStyleId>{5C22544A-7EE6-4342-B048-85BDC9FD1C3A}</a:tableStyleId>
              </a:tblPr>
              <a:tblGrid>
                <a:gridCol w="2844460">
                  <a:extLst>
                    <a:ext uri="{9D8B030D-6E8A-4147-A177-3AD203B41FA5}">
                      <a16:colId xmlns:a16="http://schemas.microsoft.com/office/drawing/2014/main" val="3509761702"/>
                    </a:ext>
                  </a:extLst>
                </a:gridCol>
                <a:gridCol w="8165803">
                  <a:extLst>
                    <a:ext uri="{9D8B030D-6E8A-4147-A177-3AD203B41FA5}">
                      <a16:colId xmlns:a16="http://schemas.microsoft.com/office/drawing/2014/main" val="3710965804"/>
                    </a:ext>
                  </a:extLst>
                </a:gridCol>
              </a:tblGrid>
              <a:tr h="491316">
                <a:tc>
                  <a:txBody>
                    <a:bodyPr/>
                    <a:lstStyle/>
                    <a:p>
                      <a:pPr algn="ctr"/>
                      <a:r>
                        <a:rPr lang="en-US" sz="1400" dirty="0"/>
                        <a:t>Citation</a:t>
                      </a:r>
                    </a:p>
                  </a:txBody>
                  <a:tcPr/>
                </a:tc>
                <a:tc>
                  <a:txBody>
                    <a:bodyPr/>
                    <a:lstStyle/>
                    <a:p>
                      <a:pPr algn="ctr"/>
                      <a:r>
                        <a:rPr lang="en-US" sz="1400" dirty="0"/>
                        <a:t>Summary</a:t>
                      </a:r>
                    </a:p>
                  </a:txBody>
                  <a:tcPr/>
                </a:tc>
                <a:extLst>
                  <a:ext uri="{0D108BD9-81ED-4DB2-BD59-A6C34878D82A}">
                    <a16:rowId xmlns:a16="http://schemas.microsoft.com/office/drawing/2014/main" val="3387086901"/>
                  </a:ext>
                </a:extLst>
              </a:tr>
              <a:tr h="491316">
                <a:tc>
                  <a:txBody>
                    <a:bodyPr/>
                    <a:lstStyle/>
                    <a:p>
                      <a:r>
                        <a:rPr lang="en-IN" sz="1400" dirty="0"/>
                        <a:t>Deputy Commissioner (CT), Coimbatore Vs K. Behanan Thomas, </a:t>
                      </a:r>
                      <a:r>
                        <a:rPr lang="en-IN" sz="1400" b="1" dirty="0"/>
                        <a:t>1977 39 STC 325 (Mad.) </a:t>
                      </a:r>
                      <a:endParaRPr lang="en-US" sz="1400" b="1" dirty="0"/>
                    </a:p>
                  </a:txBody>
                  <a:tcPr/>
                </a:tc>
                <a:tc>
                  <a:txBody>
                    <a:bodyPr/>
                    <a:lstStyle/>
                    <a:p>
                      <a:r>
                        <a:rPr lang="en-US" sz="1400" dirty="0"/>
                        <a:t>Sale of branch at Ooty held to be a sale of business. Business is a unit which </a:t>
                      </a:r>
                      <a:r>
                        <a:rPr lang="en-US" sz="1400" dirty="0" err="1"/>
                        <a:t>producesprofit</a:t>
                      </a:r>
                      <a:endParaRPr lang="en-US" sz="1400" dirty="0"/>
                    </a:p>
                  </a:txBody>
                  <a:tcPr/>
                </a:tc>
                <a:extLst>
                  <a:ext uri="{0D108BD9-81ED-4DB2-BD59-A6C34878D82A}">
                    <a16:rowId xmlns:a16="http://schemas.microsoft.com/office/drawing/2014/main" val="959362426"/>
                  </a:ext>
                </a:extLst>
              </a:tr>
              <a:tr h="491316">
                <a:tc>
                  <a:txBody>
                    <a:bodyPr/>
                    <a:lstStyle/>
                    <a:p>
                      <a:r>
                        <a:rPr lang="en-US" sz="1400" dirty="0"/>
                        <a:t>Monsanto Chemicals of India (P) Limited Vs State of Tamil Nadu </a:t>
                      </a:r>
                      <a:r>
                        <a:rPr lang="en-US" sz="1400" b="1" dirty="0"/>
                        <a:t>[1982] 51 STC 278 (Mad.)</a:t>
                      </a:r>
                    </a:p>
                  </a:txBody>
                  <a:tcPr/>
                </a:tc>
                <a:tc>
                  <a:txBody>
                    <a:bodyPr/>
                    <a:lstStyle/>
                    <a:p>
                      <a:r>
                        <a:rPr lang="en-US" sz="1400" dirty="0"/>
                        <a:t>A person may carry on several lines of business and each line of business would be a unit of business by itself. If there is a sale of that unit of the business as a whole, then the assessee would not be liable to be taxed.</a:t>
                      </a:r>
                    </a:p>
                  </a:txBody>
                  <a:tcPr/>
                </a:tc>
                <a:extLst>
                  <a:ext uri="{0D108BD9-81ED-4DB2-BD59-A6C34878D82A}">
                    <a16:rowId xmlns:a16="http://schemas.microsoft.com/office/drawing/2014/main" val="1202578143"/>
                  </a:ext>
                </a:extLst>
              </a:tr>
              <a:tr h="491316">
                <a:tc>
                  <a:txBody>
                    <a:bodyPr/>
                    <a:lstStyle/>
                    <a:p>
                      <a:r>
                        <a:rPr lang="en-US" sz="1400" dirty="0"/>
                        <a:t>Zacharia v. State of Kerala</a:t>
                      </a:r>
                      <a:r>
                        <a:rPr lang="en-US" sz="1400" b="1" dirty="0"/>
                        <a:t>,[1977] 39 STC 221 (Ker.)</a:t>
                      </a:r>
                    </a:p>
                  </a:txBody>
                  <a:tcPr/>
                </a:tc>
                <a:tc>
                  <a:txBody>
                    <a:bodyPr/>
                    <a:lstStyle/>
                    <a:p>
                      <a:r>
                        <a:rPr lang="en-US" sz="1400" dirty="0"/>
                        <a:t>The mere fact that the seller had undertaken to settle liabilities which had accrued prior to the sale of the business would not by itself show that the seller had not transferred the business as a whole so long as the seller did not retain any part of the assets.</a:t>
                      </a:r>
                    </a:p>
                  </a:txBody>
                  <a:tcPr/>
                </a:tc>
                <a:extLst>
                  <a:ext uri="{0D108BD9-81ED-4DB2-BD59-A6C34878D82A}">
                    <a16:rowId xmlns:a16="http://schemas.microsoft.com/office/drawing/2014/main" val="2952201624"/>
                  </a:ext>
                </a:extLst>
              </a:tr>
              <a:tr h="491316">
                <a:tc>
                  <a:txBody>
                    <a:bodyPr/>
                    <a:lstStyle/>
                    <a:p>
                      <a:r>
                        <a:rPr lang="en-US" sz="1400" dirty="0" err="1"/>
                        <a:t>Coromandal</a:t>
                      </a:r>
                      <a:r>
                        <a:rPr lang="en-US" sz="1400" dirty="0"/>
                        <a:t> Fertilizers Limited v. State of A.P., </a:t>
                      </a:r>
                      <a:r>
                        <a:rPr lang="en-US" sz="1400" b="1" dirty="0"/>
                        <a:t>1999 112 STC 1 (AP) </a:t>
                      </a:r>
                    </a:p>
                  </a:txBody>
                  <a:tcPr/>
                </a:tc>
                <a:tc>
                  <a:txBody>
                    <a:bodyPr/>
                    <a:lstStyle/>
                    <a:p>
                      <a:r>
                        <a:rPr lang="en-US" sz="1400" dirty="0"/>
                        <a:t>The transfer of property in goods as an integral part of the Agreement is not “in the course of business” for the obvious reason that the Assessee … wants to put an end to its entire business and cease to do the trade or manufacture.</a:t>
                      </a:r>
                    </a:p>
                  </a:txBody>
                  <a:tcPr/>
                </a:tc>
                <a:extLst>
                  <a:ext uri="{0D108BD9-81ED-4DB2-BD59-A6C34878D82A}">
                    <a16:rowId xmlns:a16="http://schemas.microsoft.com/office/drawing/2014/main" val="1101877252"/>
                  </a:ext>
                </a:extLst>
              </a:tr>
              <a:tr h="491316">
                <a:tc>
                  <a:txBody>
                    <a:bodyPr/>
                    <a:lstStyle/>
                    <a:p>
                      <a:r>
                        <a:rPr lang="en-IN" sz="1400" dirty="0"/>
                        <a:t>Deputy Commissioner (CT), Coimbatore Vs K. Behanan Thomas, </a:t>
                      </a:r>
                      <a:r>
                        <a:rPr lang="en-IN" sz="1400" b="1" dirty="0"/>
                        <a:t>[1977] 39 STC 325 (Mad.) </a:t>
                      </a:r>
                      <a:endParaRPr lang="en-US" sz="1400" b="1" dirty="0"/>
                    </a:p>
                  </a:txBody>
                  <a:tcPr/>
                </a:tc>
                <a:tc>
                  <a:txBody>
                    <a:bodyPr/>
                    <a:lstStyle/>
                    <a:p>
                      <a:r>
                        <a:rPr lang="en-US" sz="1400" dirty="0"/>
                        <a:t>The closure of a branch by sale thereof as a running concern to another person, apart from not constituting a sale of goods, cannot also be said to be a transaction in connection with or incidental or ancillary to such trade, commerce, adventure or concern mentioned in Section 2(d)(</a:t>
                      </a:r>
                      <a:r>
                        <a:rPr lang="en-US" sz="1400" dirty="0" err="1"/>
                        <a:t>i</a:t>
                      </a:r>
                      <a:r>
                        <a:rPr lang="en-US" sz="1400" dirty="0"/>
                        <a:t>) of the Act. </a:t>
                      </a:r>
                    </a:p>
                  </a:txBody>
                  <a:tcPr/>
                </a:tc>
                <a:extLst>
                  <a:ext uri="{0D108BD9-81ED-4DB2-BD59-A6C34878D82A}">
                    <a16:rowId xmlns:a16="http://schemas.microsoft.com/office/drawing/2014/main" val="876658073"/>
                  </a:ext>
                </a:extLst>
              </a:tr>
            </a:tbl>
          </a:graphicData>
        </a:graphic>
      </p:graphicFrame>
    </p:spTree>
    <p:extLst>
      <p:ext uri="{BB962C8B-B14F-4D97-AF65-F5344CB8AC3E}">
        <p14:creationId xmlns:p14="http://schemas.microsoft.com/office/powerpoint/2010/main" val="1139687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COV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3_BDO_PowerPoint_std - Copy">
  <a:themeElements>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a:ln>
          <a:solidFill>
            <a:srgbClr val="0091DA"/>
          </a:solidFill>
          <a:headEnd type="none"/>
          <a:tailEnd type="ova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16x9 Wide Screen Template">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x9 Wide Screen Template">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2402</TotalTime>
  <Words>4177</Words>
  <Application>Microsoft Office PowerPoint</Application>
  <PresentationFormat>Widescreen</PresentationFormat>
  <Paragraphs>363</Paragraphs>
  <Slides>29</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Calibri</vt:lpstr>
      <vt:lpstr>Calibri Light</vt:lpstr>
      <vt:lpstr>Trebuchet MS</vt:lpstr>
      <vt:lpstr>Univers HSBCPB Con 520</vt:lpstr>
      <vt:lpstr>Verdana</vt:lpstr>
      <vt:lpstr>Wingdings</vt:lpstr>
      <vt:lpstr>Wingdings 3</vt:lpstr>
      <vt:lpstr>1_COVER layout</vt:lpstr>
      <vt:lpstr>3_BDO_PowerPoint_std - Copy</vt:lpstr>
      <vt:lpstr>1_Office Theme</vt:lpstr>
      <vt:lpstr>1_16x9 Wide Screen Template</vt:lpstr>
      <vt:lpstr>16x9 Wide Screen Template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mska587</dc:creator>
  <cp:lastModifiedBy>KARUNAKAR  SANDABOINA</cp:lastModifiedBy>
  <cp:revision>85</cp:revision>
  <dcterms:created xsi:type="dcterms:W3CDTF">2023-06-15T06:36:56Z</dcterms:created>
  <dcterms:modified xsi:type="dcterms:W3CDTF">2025-06-05T11:27:56Z</dcterms:modified>
</cp:coreProperties>
</file>