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79bc8ec5-3b0c-9256-e13d-528d0e860fc1}">
          <p14:sldIdLst>
            <p14:sldId id="256"/>
            <p14:sldId id="257"/>
            <p14:sldId id="258"/>
          </p14:sldIdLst>
        </p14:section>
        <p14:section name="A. Supreme Court — Real estate" id="{a3e774ce-784f-a035-21f8-d8ed7ce70525}">
          <p14:sldIdLst>
            <p14:sldId id="259"/>
            <p14:sldId id="260"/>
            <p14:sldId id="261"/>
            <p14:sldId id="262"/>
            <p14:sldId id="263"/>
            <p14:sldId id="264"/>
            <p14:sldId id="265"/>
          </p14:sldIdLst>
        </p14:section>
        <p14:section name="B. Supreme Court — Finality" id="{fc17db24-46d4-2520-2db7-e617cb44ba3e}">
          <p14:sldIdLst>
            <p14:sldId id="266"/>
            <p14:sldId id="267"/>
            <p14:sldId id="268"/>
          </p14:sldIdLst>
        </p14:section>
        <p14:section name="C. NCLAT" id="{8fc1e6c4-3934-fc77-5d9e-2cf2b354fc74}">
          <p14:sldIdLst>
            <p14:sldId id="269"/>
            <p14:sldId id="270"/>
            <p14:sldId id="271"/>
          </p14:sldIdLst>
        </p14:section>
        <p14:section name="D. Our matters" id="{c91e13bf-8604-db11-7a0e-d1ef03d96b0e}">
          <p14:sldIdLst>
            <p14:sldId id="272"/>
            <p14:sldId id="273"/>
            <p14:sldId id="274"/>
            <p14:sldId id="275"/>
            <p14:sldId id="276"/>
            <p14:sldId id="277"/>
          </p14:sldIdLst>
        </p14:section>
        <p14:section name="E. Amendment &amp; takeaways" id="{aab9b481-a90f-22a7-2674-196c7bce9c59}">
          <p14:sldIdLst>
            <p14:sldId id="278"/>
            <p14:sldId id="279"/>
            <p14:sldId id="280"/>
            <p14:sldId id="2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(2 min). Frame: 2025-26 has been a defining year for real estate insolvency — the Supreme Court has repeatedly put completion of projects and protection of genuine homebuyers ahead of creditor jockeying, while also tightening finality. We'll move from the Supreme Court, to NCLAT, to matters from our own practice, and close with the IBC (Amendment) Act,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guide: A 25 min, B 10 min, C 12 min, D 15 min, E plus Q&amp;A 13 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numbers to set the theme: substantive law is moving towards homebuyers and finality; the institutional capacity of NCLT is the binding constraint.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Pioneer Urban (2019) already flagged speculative investors. Mansi Brar converts that dictum into admission-stage criteria. Contrast with the threshold under the second proviso to s.7(1) — 100 allottees or 10%, whichever is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Directly relevant to appeals filed by housing societies against plan approvals — keep this in mind when we come to Ornate Spaces in Part 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Earth Copia project had no GNIDA involvement at all — 393 homebuyers of 536 units — and its plan was restored without qualification. Follow-on: NCLAT in October 2026 set aside the separate Earth Towne Infrastructure CIRP because the SC judgment had already brought that leasehold land into EIL's restored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Limit the holding: the Court framed it as 'peculiar circumstances'. It does not wipe out authority dues generally — lease premium remains; penal extension charges are contestable. Pair with Alpha Corp: authorities are expected to act as public trustees, not as creditors racing for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sides of the same coin: homebuyers gain a route against promoters personally; and plans backed by allottee associations get protection from stalling appeals. Note Angelwoods is also an example of allottees themselves as resolution applicants.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Tie-in: in our Gstaad Hotels matter, the plan was CoC-approved in May 2026 and sanctioned on 03.09.2026 — roughly four months, which is fast by the AVJ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EPFO v. Rachna Jhunjhunwala aligns with the line taken by NCLAT in our own RPFC matter (Part D): belated or uncrystallised statutory claims cannot reopen an approved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estate relevance: many projects sit across a developer, a landowning SPV and a guarantor group company. Era Infra legitimises parallel action; Alpha Corp (Part A) then pushes toward one consolidated resolution of the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thread: the project — not the corporate wrapper — is the unit of resolution, but the plan cannot take what the CD does not own or legalise what the law forbids.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table quickly; the next four slides take the most instructive ones in depth.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for RPs: verify EPF records independently and provide for principal PF dues in full in the information memorandum and plan; that is what makes the finality defence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candid with the audience: the fee ruling went against us, and it shaped how we structure fee approvals today — early, transparent, minuted under Regulation 34B.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CoC approval to NCLT sanction in about four months — contrast with the AVJ pendency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Ornate Spaces is sub judice — present the issues, not a prediction. SRA was Ashdan Properties; the CIRP is concluded and under RD/IBBI monitoring.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Caution the audience: the Act commences in phases — check the notification for each provision (several CIIRP provisions were not in force when first notified). Real estate link: group insolvency and restoration under s. 33(1A) give a statutory home to what Alpha Corp and our Sheltrex experience achieved through litigation.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7589520" cy="6858000"/>
          </a:xfrm>
          <a:prstGeom prst="rect">
            <a:avLst/>
          </a:prstGeom>
          <a:solidFill>
            <a:schemeClr val="accent1"/>
          </a:solidFill>
          <a:ln/>
        </p:spPr>
      </p:sp>
      <p:sp>
        <p:nvSpPr>
          <p:cNvPr id="3" name="Text 1"/>
          <p:cNvSpPr/>
          <p:nvPr>
            <p:ph idx="101" type="title" hasCustomPrompt="1"/>
          </p:nvPr>
        </p:nvSpPr>
        <p:spPr>
          <a:xfrm>
            <a:off x="640080" y="1417320"/>
            <a:ext cx="6492240" cy="210312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
        <p:nvSpPr>
          <p:cNvPr id="4" name="Text 1"/>
          <p:cNvSpPr/>
          <p:nvPr>
            <p:ph idx="102" type="body" hasCustomPrompt="1"/>
          </p:nvPr>
        </p:nvSpPr>
        <p:spPr>
          <a:xfrm>
            <a:off x="640080" y="3611880"/>
            <a:ext cx="6492240" cy="822960"/>
          </a:xfrm>
          <a:prstGeom prst="rect">
            <a:avLst/>
          </a:prstGeom>
          <a:noFill/>
          <a:ln/>
        </p:spPr>
        <p:txBody>
          <a:bodyPr wrap="square" rtlCol="0"/>
          <a:lstStyle>
            <a:lvl1pPr algn="l" indent="0" marL="0">
              <a:buNone/>
              <a:defRPr lang="en-US" sz="1800" dirty="0">
                <a:solidFill>
                  <a:schemeClr val="bg1"/>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accent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2377440" y="2240280"/>
            <a:ext cx="8778240" cy="128016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
        <p:nvSpPr>
          <p:cNvPr id="3" name="Text 0"/>
          <p:cNvSpPr/>
          <p:nvPr>
            <p:ph idx="101" type="body" hasCustomPrompt="1"/>
          </p:nvPr>
        </p:nvSpPr>
        <p:spPr>
          <a:xfrm>
            <a:off x="2377440" y="3611880"/>
            <a:ext cx="8778240" cy="1097280"/>
          </a:xfrm>
          <a:prstGeom prst="rect">
            <a:avLst/>
          </a:prstGeom>
          <a:noFill/>
          <a:ln/>
        </p:spPr>
        <p:txBody>
          <a:bodyPr wrap="square" rtlCol="0"/>
          <a:lstStyle>
            <a:lvl1pPr algn="l" indent="0" marL="0">
              <a:buNone/>
              <a:defRPr lang="en-US" sz="1800" dirty="0">
                <a:solidFill>
                  <a:schemeClr val="bg1"/>
                </a:solidFill>
              </a:defRPr>
            </a:lvl1pPr>
          </a:lstStyle>
          <a:p>
            <a:pPr algn="l" indent="0" marL="0">
              <a:buNone/>
            </a:pPr>
            <a:endParaRPr lang="en-US" sz="1800" dirty="0"/>
          </a:p>
        </p:txBody>
      </p:sp>
      <p:sp>
        <p:nvSpPr>
          <p:cNvPr id="4" name="Text 0"/>
          <p:cNvSpPr/>
          <p:nvPr/>
        </p:nvSpPr>
        <p:spPr>
          <a:xfrm>
            <a:off x="9326880" y="6172200"/>
            <a:ext cx="2377440" cy="365760"/>
          </a:xfrm>
          <a:prstGeom prst="rect">
            <a:avLst/>
          </a:prstGeom>
          <a:noFill/>
          <a:ln/>
        </p:spPr>
        <p:txBody>
          <a:bodyPr wrap="square" lIns="0" tIns="0" rIns="0" bIns="0" rtlCol="0" anchor="ctr"/>
          <a:lstStyle/>
          <a:p>
            <a:pPr algn="r" indent="0" marL="0">
              <a:buNone/>
            </a:pPr>
            <a:r>
              <a:rPr lang="en-US" sz="1400" b="1" spc="500" kern="0" dirty="0">
                <a:solidFill>
                  <a:schemeClr val="bg1"/>
                </a:solidFill>
              </a:rPr>
              <a:t>ASCENTIUM</a:t>
            </a:r>
            <a:endParaRPr lang="en-US" sz="1400" dirty="0"/>
          </a:p>
        </p:txBody>
      </p:sp>
      <p:sp>
        <p:nvSpPr>
          <p:cNvPr id="5" name="Text 1"/>
          <p:cNvSpPr/>
          <p:nvPr/>
        </p:nvSpPr>
        <p:spPr>
          <a:xfrm>
            <a:off x="548640" y="6172200"/>
            <a:ext cx="5486400" cy="365760"/>
          </a:xfrm>
          <a:prstGeom prst="rect">
            <a:avLst/>
          </a:prstGeom>
          <a:noFill/>
          <a:ln/>
        </p:spPr>
        <p:txBody>
          <a:bodyPr wrap="square" lIns="0" tIns="0" rIns="0" bIns="0" rtlCol="0" anchor="ctr"/>
          <a:lstStyle/>
          <a:p>
            <a:pPr indent="0" marL="0">
              <a:buNone/>
            </a:pPr>
            <a:r>
              <a:rPr lang="en-US" sz="1100" dirty="0">
                <a:solidFill>
                  <a:schemeClr val="bg1"/>
                </a:solidFill>
              </a:rPr>
              <a:t>InCorp Restructuring Services LLP  |  IPE</a:t>
            </a:r>
            <a:endParaRPr lang="en-US" sz="11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rtlCol="0"/>
          <a:lstStyle>
            <a:lvl1pPr algn="l" indent="0" marL="0">
              <a:buNone/>
              <a:defRPr lang="en-US" sz="2800" b="1" dirty="0">
                <a:solidFill>
                  <a:schemeClr val="accent3"/>
                </a:solidFill>
              </a:defRPr>
            </a:lvl1pPr>
          </a:lstStyle>
          <a:p>
            <a:pPr algn="l" indent="0" marL="0">
              <a:buNone/>
            </a:pPr>
            <a:endParaRPr lang="en-US" sz="2800" dirty="0"/>
          </a:p>
        </p:txBody>
      </p:sp>
      <p:sp>
        <p:nvSpPr>
          <p:cNvPr id="3" name="Text 0"/>
          <p:cNvSpPr/>
          <p:nvPr/>
        </p:nvSpPr>
        <p:spPr>
          <a:xfrm>
            <a:off x="9692640" y="457200"/>
            <a:ext cx="1965960" cy="365760"/>
          </a:xfrm>
          <a:prstGeom prst="rect">
            <a:avLst/>
          </a:prstGeom>
          <a:noFill/>
          <a:ln/>
        </p:spPr>
        <p:txBody>
          <a:bodyPr wrap="square" lIns="0" tIns="0" rIns="0" bIns="0" rtlCol="0" anchor="ctr"/>
          <a:lstStyle/>
          <a:p>
            <a:pPr algn="r" indent="0" marL="0">
              <a:buNone/>
            </a:pPr>
            <a:r>
              <a:rPr lang="en-US" sz="1500" b="1" spc="500" kern="0" dirty="0">
                <a:solidFill>
                  <a:schemeClr val="accent1"/>
                </a:solidFill>
              </a:rPr>
              <a:t>ASCENTIUM</a:t>
            </a:r>
            <a:endParaRPr lang="en-US" sz="1500" dirty="0"/>
          </a:p>
        </p:txBody>
      </p:sp>
      <p:sp>
        <p:nvSpPr>
          <p:cNvPr id="4" name="Text 1"/>
          <p:cNvSpPr/>
          <p:nvPr/>
        </p:nvSpPr>
        <p:spPr>
          <a:xfrm>
            <a:off x="548640" y="6400800"/>
            <a:ext cx="8229600" cy="274320"/>
          </a:xfrm>
          <a:prstGeom prst="rect">
            <a:avLst/>
          </a:prstGeom>
          <a:noFill/>
          <a:ln/>
        </p:spPr>
        <p:txBody>
          <a:bodyPr wrap="square" lIns="0" tIns="0" rIns="0" bIns="0" rtlCol="0" anchor="ctr"/>
          <a:lstStyle/>
          <a:p>
            <a:pPr indent="0" marL="0">
              <a:buNone/>
            </a:pPr>
            <a:r>
              <a:rPr lang="en-US" sz="1000" dirty="0">
                <a:solidFill>
                  <a:schemeClr val="accent4"/>
                </a:solidFill>
              </a:rPr>
              <a:t>InCorp Restructuring Services LLP  |  Insolvency Professional Entity (IBBI/IPE/0129)</a:t>
            </a:r>
            <a:endParaRPr lang="en-US" sz="10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4.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4.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4.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4.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4.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4.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4.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4.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4.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4.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777240"/>
            <a:ext cx="6492240" cy="365760"/>
          </a:xfrm>
          <a:prstGeom prst="rect">
            <a:avLst/>
          </a:prstGeom>
          <a:noFill/>
          <a:ln/>
        </p:spPr>
        <p:txBody>
          <a:bodyPr wrap="square" lIns="0" tIns="0" rIns="0" bIns="0" rtlCol="0" anchor="ctr"/>
          <a:lstStyle/>
          <a:p>
            <a:pPr indent="0" marL="0">
              <a:buNone/>
            </a:pPr>
            <a:r>
              <a:rPr lang="en-US" sz="1300" b="1" spc="200" kern="0" dirty="0">
                <a:solidFill>
                  <a:schemeClr val="accent5"/>
                </a:solidFill>
              </a:rPr>
              <a:t>LECTURE  |  INSOLVENCY AND BANKRUPTCY CODE, 2016</a:t>
            </a:r>
            <a:endParaRPr lang="en-US" sz="1300" dirty="0"/>
          </a:p>
        </p:txBody>
      </p:sp>
      <p:sp>
        <p:nvSpPr>
          <p:cNvPr id="3" name="Text 1"/>
          <p:cNvSpPr/>
          <p:nvPr>
            <p:ph idx="101" type="title" hasCustomPrompt="1"/>
          </p:nvPr>
        </p:nvSpPr>
        <p:spPr>
          <a:xfrm>
            <a:off x="640080" y="1417320"/>
            <a:ext cx="6492240" cy="2103120"/>
          </a:xfrm>
          <a:prstGeom prst="rect">
            <a:avLst/>
          </a:prstGeom>
          <a:noFill/>
          <a:ln/>
        </p:spPr>
        <p:txBody>
          <a:bodyPr wrap="square" lIns="0" tIns="0" rIns="0" bIns="0" rtlCol="0" anchor="t"/>
          <a:lstStyle/>
          <a:p>
            <a:pPr algn="l" indent="0" marL="0">
              <a:buNone/>
            </a:pPr>
            <a:r>
              <a:rPr lang="en-US" sz="4000" b="1" dirty="0">
                <a:solidFill>
                  <a:schemeClr val="bg1"/>
                </a:solidFill>
              </a:rPr>
              <a:t>Latest NCLAT &amp; Supreme Court Decisions under the IBC</a:t>
            </a:r>
            <a:endParaRPr lang="en-US" sz="4000" dirty="0"/>
          </a:p>
        </p:txBody>
      </p:sp>
      <p:sp>
        <p:nvSpPr>
          <p:cNvPr id="4" name="Text 1"/>
          <p:cNvSpPr/>
          <p:nvPr>
            <p:ph idx="102" type="body" hasCustomPrompt="1"/>
          </p:nvPr>
        </p:nvSpPr>
        <p:spPr>
          <a:xfrm>
            <a:off x="640080" y="3611880"/>
            <a:ext cx="6492240" cy="822960"/>
          </a:xfrm>
          <a:prstGeom prst="rect">
            <a:avLst/>
          </a:prstGeom>
          <a:noFill/>
          <a:ln/>
        </p:spPr>
        <p:txBody>
          <a:bodyPr wrap="square" lIns="0" tIns="0" rIns="0" bIns="0" rtlCol="0" anchor="t"/>
          <a:lstStyle/>
          <a:p>
            <a:pPr algn="l" indent="0" marL="0">
              <a:buNone/>
            </a:pPr>
            <a:r>
              <a:rPr lang="en-US" sz="1800" dirty="0">
                <a:solidFill>
                  <a:schemeClr val="bg1"/>
                </a:solidFill>
              </a:rPr>
              <a:t>A real estate lens — with lessons from our own matters at NCLAT and the Supreme Court</a:t>
            </a:r>
            <a:endParaRPr lang="en-US" sz="1800" dirty="0"/>
          </a:p>
        </p:txBody>
      </p:sp>
      <p:sp>
        <p:nvSpPr>
          <p:cNvPr id="5" name="Text 3"/>
          <p:cNvSpPr txBox="1"/>
          <p:nvPr/>
        </p:nvSpPr>
        <p:spPr>
          <a:xfrm>
            <a:off x="640080" y="4846320"/>
            <a:ext cx="6492240" cy="1097280"/>
          </a:xfrm>
          <a:prstGeom prst="rect">
            <a:avLst/>
          </a:prstGeom>
          <a:noFill/>
          <a:ln/>
        </p:spPr>
        <p:txBody>
          <a:bodyPr wrap="square" lIns="0" tIns="0" rIns="0" bIns="0" rtlCol="0" anchor="t"/>
          <a:lstStyle/>
          <a:p>
            <a:pPr indent="0" marL="0">
              <a:buNone/>
            </a:pPr>
            <a:r>
              <a:rPr lang="en-US" sz="2000" b="1" dirty="0">
                <a:solidFill>
                  <a:schemeClr val="bg1"/>
                </a:solidFill>
              </a:rPr>
              <a:t>CA Jayesh N. Sanghrajka</a:t>
            </a:r>
            <a:endParaRPr lang="en-US" sz="2000" dirty="0"/>
          </a:p>
          <a:p>
            <a:pPr indent="0" marL="0">
              <a:buNone/>
            </a:pPr>
            <a:r>
              <a:rPr lang="en-US" sz="1400" dirty="0">
                <a:solidFill>
                  <a:schemeClr val="bg1"/>
                </a:solidFill>
              </a:rPr>
              <a:t>FCA, FCS, LLB  |  Insolvency Professional</a:t>
            </a:r>
            <a:endParaRPr lang="en-US" sz="2000" dirty="0"/>
          </a:p>
          <a:p>
            <a:pPr indent="0" marL="0">
              <a:buNone/>
            </a:pPr>
            <a:r>
              <a:rPr lang="en-US" sz="1400" dirty="0">
                <a:solidFill>
                  <a:schemeClr val="bg1"/>
                </a:solidFill>
              </a:rPr>
              <a:t>Founding Partner, InCorp Restructuring Services LLP (IPE)</a:t>
            </a:r>
            <a:endParaRPr lang="en-US" sz="2000" dirty="0"/>
          </a:p>
        </p:txBody>
      </p:sp>
      <p:sp>
        <p:nvSpPr>
          <p:cNvPr id="6" name="Text 4"/>
          <p:cNvSpPr txBox="1"/>
          <p:nvPr/>
        </p:nvSpPr>
        <p:spPr>
          <a:xfrm>
            <a:off x="640080" y="6080760"/>
            <a:ext cx="3657600" cy="320040"/>
          </a:xfrm>
          <a:prstGeom prst="rect">
            <a:avLst/>
          </a:prstGeom>
          <a:noFill/>
          <a:ln/>
        </p:spPr>
        <p:txBody>
          <a:bodyPr wrap="square" lIns="0" tIns="0" rIns="0" bIns="0" rtlCol="0" anchor="ctr"/>
          <a:lstStyle/>
          <a:p>
            <a:pPr indent="0" marL="0">
              <a:buNone/>
            </a:pPr>
            <a:r>
              <a:rPr lang="en-US" sz="1300" dirty="0">
                <a:solidFill>
                  <a:schemeClr val="accent5"/>
                </a:solidFill>
              </a:rPr>
              <a:t>25 October 2026</a:t>
            </a:r>
            <a:endParaRPr lang="en-US" sz="1300" dirty="0"/>
          </a:p>
        </p:txBody>
      </p:sp>
      <p:sp>
        <p:nvSpPr>
          <p:cNvPr id="7" name="title-icon-circle"/>
          <p:cNvSpPr/>
          <p:nvPr/>
        </p:nvSpPr>
        <p:spPr>
          <a:xfrm>
            <a:off x="8732520" y="914400"/>
            <a:ext cx="2286000" cy="2286000"/>
          </a:xfrm>
          <a:prstGeom prst="ellipse">
            <a:avLst/>
          </a:prstGeom>
          <a:solidFill>
            <a:schemeClr val="bg2"/>
          </a:solidFill>
          <a:ln/>
        </p:spPr>
      </p:sp>
      <p:pic>
        <p:nvPicPr>
          <p:cNvPr id="8" name="title-icon" descr="preencoded.png">    </p:cNvPr>
          <p:cNvPicPr>
            <a:picLocks noChangeAspect="1"/>
          </p:cNvPicPr>
          <p:nvPr/>
        </p:nvPicPr>
        <p:blipFill>
          <a:blip r:embed="rId1"/>
          <a:stretch>
            <a:fillRect/>
          </a:stretch>
        </p:blipFill>
        <p:spPr>
          <a:xfrm>
            <a:off x="9281160" y="1463040"/>
            <a:ext cx="1188720" cy="1188720"/>
          </a:xfrm>
          <a:prstGeom prst="rect">
            <a:avLst/>
          </a:prstGeom>
        </p:spPr>
      </p:pic>
      <p:sp>
        <p:nvSpPr>
          <p:cNvPr id="9" name="ascentium-wordmark"/>
          <p:cNvSpPr txBox="1"/>
          <p:nvPr/>
        </p:nvSpPr>
        <p:spPr>
          <a:xfrm>
            <a:off x="7863840" y="3840480"/>
            <a:ext cx="4023360" cy="640080"/>
          </a:xfrm>
          <a:prstGeom prst="rect">
            <a:avLst/>
          </a:prstGeom>
          <a:noFill/>
          <a:ln/>
        </p:spPr>
        <p:txBody>
          <a:bodyPr wrap="square" lIns="0" tIns="0" rIns="0" bIns="0" rtlCol="0" anchor="ctr"/>
          <a:lstStyle/>
          <a:p>
            <a:pPr algn="ctr" indent="0" marL="0">
              <a:buNone/>
            </a:pPr>
            <a:r>
              <a:rPr lang="en-US" sz="3200" b="1" spc="800" kern="0" dirty="0">
                <a:solidFill>
                  <a:schemeClr val="accent1"/>
                </a:solidFill>
              </a:rPr>
              <a:t>ASCENTIUM</a:t>
            </a:r>
            <a:endParaRPr lang="en-US" sz="3200" dirty="0"/>
          </a:p>
        </p:txBody>
      </p:sp>
      <p:sp>
        <p:nvSpPr>
          <p:cNvPr id="10" name="Text 7"/>
          <p:cNvSpPr txBox="1"/>
          <p:nvPr/>
        </p:nvSpPr>
        <p:spPr>
          <a:xfrm>
            <a:off x="7863840" y="4617720"/>
            <a:ext cx="4023360" cy="1005840"/>
          </a:xfrm>
          <a:prstGeom prst="rect">
            <a:avLst/>
          </a:prstGeom>
          <a:noFill/>
          <a:ln/>
        </p:spPr>
        <p:txBody>
          <a:bodyPr wrap="square" lIns="0" tIns="0" rIns="0" bIns="0" rtlCol="0" anchor="t"/>
          <a:lstStyle/>
          <a:p>
            <a:pPr algn="ctr" indent="0" marL="0">
              <a:buNone/>
            </a:pPr>
            <a:r>
              <a:rPr lang="en-US" sz="1500" b="1" dirty="0">
                <a:solidFill>
                  <a:schemeClr val="tx1"/>
                </a:solidFill>
              </a:rPr>
              <a:t>InCorp Restructuring Services LLP</a:t>
            </a:r>
            <a:endParaRPr lang="en-US" sz="1500" dirty="0"/>
          </a:p>
          <a:p>
            <a:pPr algn="ctr" indent="0" marL="0">
              <a:buNone/>
            </a:pPr>
            <a:r>
              <a:rPr lang="en-US" sz="1300" dirty="0">
                <a:solidFill>
                  <a:schemeClr val="tx2"/>
                </a:solidFill>
              </a:rPr>
              <a:t>Insolvency Professional Entity</a:t>
            </a:r>
            <a:endParaRPr lang="en-US" sz="1500" dirty="0"/>
          </a:p>
          <a:p>
            <a:pPr algn="ctr" indent="0" marL="0">
              <a:buNone/>
            </a:pPr>
            <a:r>
              <a:rPr lang="en-US" sz="1300" dirty="0">
                <a:solidFill>
                  <a:schemeClr val="tx2"/>
                </a:solidFill>
              </a:rPr>
              <a:t>IBBI/IPE/0129</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Roadmap for the next 75 minutes</a:t>
            </a:r>
            <a:endParaRPr lang="en-US" sz="2800" dirty="0"/>
          </a:p>
        </p:txBody>
      </p:sp>
      <p:sp>
        <p:nvSpPr>
          <p:cNvPr id="3" name="agenda-A"/>
          <p:cNvSpPr/>
          <p:nvPr/>
        </p:nvSpPr>
        <p:spPr>
          <a:xfrm>
            <a:off x="548640" y="1325880"/>
            <a:ext cx="11064240" cy="822960"/>
          </a:xfrm>
          <a:prstGeom prst="roundRect">
            <a:avLst>
              <a:gd name="adj" fmla="val 8889"/>
            </a:avLst>
          </a:prstGeom>
          <a:solidFill>
            <a:schemeClr val="bg2"/>
          </a:solidFill>
          <a:ln/>
        </p:spPr>
      </p:sp>
      <p:sp>
        <p:nvSpPr>
          <p:cNvPr id="4" name="agenda-icon-A-circle"/>
          <p:cNvSpPr/>
          <p:nvPr/>
        </p:nvSpPr>
        <p:spPr>
          <a:xfrm>
            <a:off x="731520" y="1463040"/>
            <a:ext cx="548640" cy="548640"/>
          </a:xfrm>
          <a:prstGeom prst="ellipse">
            <a:avLst/>
          </a:prstGeom>
          <a:solidFill>
            <a:schemeClr val="accent1"/>
          </a:solidFill>
          <a:ln/>
        </p:spPr>
      </p:sp>
      <p:pic>
        <p:nvPicPr>
          <p:cNvPr id="5" name="agenda-icon-A-glyph" descr="preencoded.png">    </p:cNvPr>
          <p:cNvPicPr>
            <a:picLocks noChangeAspect="1"/>
          </p:cNvPicPr>
          <p:nvPr/>
        </p:nvPicPr>
        <p:blipFill>
          <a:blip r:embed="rId1"/>
          <a:stretch>
            <a:fillRect/>
          </a:stretch>
        </p:blipFill>
        <p:spPr>
          <a:xfrm>
            <a:off x="852221" y="1583741"/>
            <a:ext cx="307238" cy="307238"/>
          </a:xfrm>
          <a:prstGeom prst="rect">
            <a:avLst/>
          </a:prstGeom>
        </p:spPr>
      </p:pic>
      <p:sp>
        <p:nvSpPr>
          <p:cNvPr id="6" name="Text 3"/>
          <p:cNvSpPr txBox="1"/>
          <p:nvPr/>
        </p:nvSpPr>
        <p:spPr>
          <a:xfrm>
            <a:off x="1508760" y="1399032"/>
            <a:ext cx="8595360" cy="685800"/>
          </a:xfrm>
          <a:prstGeom prst="rect">
            <a:avLst/>
          </a:prstGeom>
          <a:noFill/>
          <a:ln/>
        </p:spPr>
        <p:txBody>
          <a:bodyPr wrap="square" lIns="0" tIns="0" rIns="0" bIns="0" rtlCol="0" anchor="ctr"/>
          <a:lstStyle/>
          <a:p>
            <a:pPr indent="0" marL="0">
              <a:buNone/>
            </a:pPr>
            <a:r>
              <a:rPr lang="en-US" sz="1800" b="1" dirty="0">
                <a:solidFill>
                  <a:schemeClr val="tx1"/>
                </a:solidFill>
              </a:rPr>
              <a:t>A.  Supreme Court — real estate</a:t>
            </a:r>
            <a:endParaRPr lang="en-US" sz="1800" dirty="0"/>
          </a:p>
          <a:p>
            <a:pPr indent="0" marL="0">
              <a:buNone/>
            </a:pPr>
            <a:r>
              <a:rPr lang="en-US" sz="1300" dirty="0">
                <a:solidFill>
                  <a:schemeClr val="tx2"/>
                </a:solidFill>
              </a:rPr>
              <a:t>Speculative investors, RWAs, veil-lifting, authority dues, moratorium, NCLT delays</a:t>
            </a:r>
            <a:endParaRPr lang="en-US" sz="1800" dirty="0"/>
          </a:p>
        </p:txBody>
      </p:sp>
      <p:sp>
        <p:nvSpPr>
          <p:cNvPr id="7" name="Text 4"/>
          <p:cNvSpPr txBox="1"/>
          <p:nvPr/>
        </p:nvSpPr>
        <p:spPr>
          <a:xfrm>
            <a:off x="10058400" y="1508760"/>
            <a:ext cx="1371600" cy="457200"/>
          </a:xfrm>
          <a:prstGeom prst="rect">
            <a:avLst/>
          </a:prstGeom>
          <a:noFill/>
          <a:ln/>
        </p:spPr>
        <p:txBody>
          <a:bodyPr wrap="square" lIns="0" tIns="0" rIns="0" bIns="0" rtlCol="0" anchor="ctr"/>
          <a:lstStyle/>
          <a:p>
            <a:pPr algn="r" indent="0" marL="0">
              <a:buNone/>
            </a:pPr>
            <a:r>
              <a:rPr lang="en-US" sz="1600" b="1" dirty="0">
                <a:solidFill>
                  <a:schemeClr val="accent1"/>
                </a:solidFill>
              </a:rPr>
              <a:t>25 min</a:t>
            </a:r>
            <a:endParaRPr lang="en-US" sz="1600" dirty="0"/>
          </a:p>
        </p:txBody>
      </p:sp>
      <p:sp>
        <p:nvSpPr>
          <p:cNvPr id="8" name="agenda-B"/>
          <p:cNvSpPr/>
          <p:nvPr/>
        </p:nvSpPr>
        <p:spPr>
          <a:xfrm>
            <a:off x="548640" y="2304288"/>
            <a:ext cx="11064240" cy="822960"/>
          </a:xfrm>
          <a:prstGeom prst="roundRect">
            <a:avLst>
              <a:gd name="adj" fmla="val 8889"/>
            </a:avLst>
          </a:prstGeom>
          <a:solidFill>
            <a:schemeClr val="bg2"/>
          </a:solidFill>
          <a:ln/>
        </p:spPr>
      </p:sp>
      <p:sp>
        <p:nvSpPr>
          <p:cNvPr id="9" name="agenda-icon-B-circle"/>
          <p:cNvSpPr/>
          <p:nvPr/>
        </p:nvSpPr>
        <p:spPr>
          <a:xfrm>
            <a:off x="731520" y="2441448"/>
            <a:ext cx="548640" cy="548640"/>
          </a:xfrm>
          <a:prstGeom prst="ellipse">
            <a:avLst/>
          </a:prstGeom>
          <a:solidFill>
            <a:schemeClr val="accent1"/>
          </a:solidFill>
          <a:ln/>
        </p:spPr>
      </p:sp>
      <p:pic>
        <p:nvPicPr>
          <p:cNvPr id="10" name="agenda-icon-B-glyph" descr="preencoded.png">    </p:cNvPr>
          <p:cNvPicPr>
            <a:picLocks noChangeAspect="1"/>
          </p:cNvPicPr>
          <p:nvPr/>
        </p:nvPicPr>
        <p:blipFill>
          <a:blip r:embed="rId2"/>
          <a:stretch>
            <a:fillRect/>
          </a:stretch>
        </p:blipFill>
        <p:spPr>
          <a:xfrm>
            <a:off x="852221" y="2562149"/>
            <a:ext cx="307238" cy="307238"/>
          </a:xfrm>
          <a:prstGeom prst="rect">
            <a:avLst/>
          </a:prstGeom>
        </p:spPr>
      </p:pic>
      <p:sp>
        <p:nvSpPr>
          <p:cNvPr id="11" name="Text 7"/>
          <p:cNvSpPr txBox="1"/>
          <p:nvPr/>
        </p:nvSpPr>
        <p:spPr>
          <a:xfrm>
            <a:off x="1508760" y="2377440"/>
            <a:ext cx="8595360" cy="685800"/>
          </a:xfrm>
          <a:prstGeom prst="rect">
            <a:avLst/>
          </a:prstGeom>
          <a:noFill/>
          <a:ln/>
        </p:spPr>
        <p:txBody>
          <a:bodyPr wrap="square" lIns="0" tIns="0" rIns="0" bIns="0" rtlCol="0" anchor="ctr"/>
          <a:lstStyle/>
          <a:p>
            <a:pPr indent="0" marL="0">
              <a:buNone/>
            </a:pPr>
            <a:r>
              <a:rPr lang="en-US" sz="1800" b="1" dirty="0">
                <a:solidFill>
                  <a:schemeClr val="tx1"/>
                </a:solidFill>
              </a:rPr>
              <a:t>B.  Supreme Court — finality &amp; jurisdiction</a:t>
            </a:r>
            <a:endParaRPr lang="en-US" sz="1800" dirty="0"/>
          </a:p>
          <a:p>
            <a:pPr indent="0" marL="0">
              <a:buNone/>
            </a:pPr>
            <a:r>
              <a:rPr lang="en-US" sz="1300" dirty="0">
                <a:solidFill>
                  <a:schemeClr val="tx2"/>
                </a:solidFill>
              </a:rPr>
              <a:t>CoC wisdom, SRA bound to plan, EPF dues, guarantors, Benami Act</a:t>
            </a:r>
            <a:endParaRPr lang="en-US" sz="1800" dirty="0"/>
          </a:p>
        </p:txBody>
      </p:sp>
      <p:sp>
        <p:nvSpPr>
          <p:cNvPr id="12" name="Text 8"/>
          <p:cNvSpPr txBox="1"/>
          <p:nvPr/>
        </p:nvSpPr>
        <p:spPr>
          <a:xfrm>
            <a:off x="10058400" y="2487168"/>
            <a:ext cx="1371600" cy="457200"/>
          </a:xfrm>
          <a:prstGeom prst="rect">
            <a:avLst/>
          </a:prstGeom>
          <a:noFill/>
          <a:ln/>
        </p:spPr>
        <p:txBody>
          <a:bodyPr wrap="square" lIns="0" tIns="0" rIns="0" bIns="0" rtlCol="0" anchor="ctr"/>
          <a:lstStyle/>
          <a:p>
            <a:pPr algn="r" indent="0" marL="0">
              <a:buNone/>
            </a:pPr>
            <a:r>
              <a:rPr lang="en-US" sz="1600" b="1" dirty="0">
                <a:solidFill>
                  <a:schemeClr val="accent1"/>
                </a:solidFill>
              </a:rPr>
              <a:t>10 min</a:t>
            </a:r>
            <a:endParaRPr lang="en-US" sz="1600" dirty="0"/>
          </a:p>
        </p:txBody>
      </p:sp>
      <p:sp>
        <p:nvSpPr>
          <p:cNvPr id="13" name="agenda-C"/>
          <p:cNvSpPr/>
          <p:nvPr/>
        </p:nvSpPr>
        <p:spPr>
          <a:xfrm>
            <a:off x="548640" y="3282696"/>
            <a:ext cx="11064240" cy="822960"/>
          </a:xfrm>
          <a:prstGeom prst="roundRect">
            <a:avLst>
              <a:gd name="adj" fmla="val 8889"/>
            </a:avLst>
          </a:prstGeom>
          <a:solidFill>
            <a:schemeClr val="bg2"/>
          </a:solidFill>
          <a:ln/>
        </p:spPr>
      </p:sp>
      <p:sp>
        <p:nvSpPr>
          <p:cNvPr id="14" name="agenda-icon-C-circle"/>
          <p:cNvSpPr/>
          <p:nvPr/>
        </p:nvSpPr>
        <p:spPr>
          <a:xfrm>
            <a:off x="731520" y="3419856"/>
            <a:ext cx="548640" cy="548640"/>
          </a:xfrm>
          <a:prstGeom prst="ellipse">
            <a:avLst/>
          </a:prstGeom>
          <a:solidFill>
            <a:schemeClr val="accent1"/>
          </a:solidFill>
          <a:ln/>
        </p:spPr>
      </p:sp>
      <p:pic>
        <p:nvPicPr>
          <p:cNvPr id="15" name="agenda-icon-C-glyph" descr="preencoded.png">    </p:cNvPr>
          <p:cNvPicPr>
            <a:picLocks noChangeAspect="1"/>
          </p:cNvPicPr>
          <p:nvPr/>
        </p:nvPicPr>
        <p:blipFill>
          <a:blip r:embed="rId3"/>
          <a:stretch>
            <a:fillRect/>
          </a:stretch>
        </p:blipFill>
        <p:spPr>
          <a:xfrm>
            <a:off x="852221" y="3540557"/>
            <a:ext cx="307238" cy="307238"/>
          </a:xfrm>
          <a:prstGeom prst="rect">
            <a:avLst/>
          </a:prstGeom>
        </p:spPr>
      </p:pic>
      <p:sp>
        <p:nvSpPr>
          <p:cNvPr id="16" name="Text 11"/>
          <p:cNvSpPr txBox="1"/>
          <p:nvPr/>
        </p:nvSpPr>
        <p:spPr>
          <a:xfrm>
            <a:off x="1508760" y="3355848"/>
            <a:ext cx="8595360" cy="685800"/>
          </a:xfrm>
          <a:prstGeom prst="rect">
            <a:avLst/>
          </a:prstGeom>
          <a:noFill/>
          <a:ln/>
        </p:spPr>
        <p:txBody>
          <a:bodyPr wrap="square" lIns="0" tIns="0" rIns="0" bIns="0" rtlCol="0" anchor="ctr"/>
          <a:lstStyle/>
          <a:p>
            <a:pPr indent="0" marL="0">
              <a:buNone/>
            </a:pPr>
            <a:r>
              <a:rPr lang="en-US" sz="1800" b="1" dirty="0">
                <a:solidFill>
                  <a:schemeClr val="tx1"/>
                </a:solidFill>
              </a:rPr>
              <a:t>C.  NCLAT — real estate &amp; implementation</a:t>
            </a:r>
            <a:endParaRPr lang="en-US" sz="1800" dirty="0"/>
          </a:p>
          <a:p>
            <a:pPr indent="0" marL="0">
              <a:buNone/>
            </a:pPr>
            <a:r>
              <a:rPr lang="en-US" sz="1300" dirty="0">
                <a:solidFill>
                  <a:schemeClr val="tx2"/>
                </a:solidFill>
              </a:rPr>
              <a:t>Allottee proof, project-wise CIRP, third-party land, plan finality</a:t>
            </a:r>
            <a:endParaRPr lang="en-US" sz="1800" dirty="0"/>
          </a:p>
        </p:txBody>
      </p:sp>
      <p:sp>
        <p:nvSpPr>
          <p:cNvPr id="17" name="Text 12"/>
          <p:cNvSpPr txBox="1"/>
          <p:nvPr/>
        </p:nvSpPr>
        <p:spPr>
          <a:xfrm>
            <a:off x="10058400" y="3465576"/>
            <a:ext cx="1371600" cy="457200"/>
          </a:xfrm>
          <a:prstGeom prst="rect">
            <a:avLst/>
          </a:prstGeom>
          <a:noFill/>
          <a:ln/>
        </p:spPr>
        <p:txBody>
          <a:bodyPr wrap="square" lIns="0" tIns="0" rIns="0" bIns="0" rtlCol="0" anchor="ctr"/>
          <a:lstStyle/>
          <a:p>
            <a:pPr algn="r" indent="0" marL="0">
              <a:buNone/>
            </a:pPr>
            <a:r>
              <a:rPr lang="en-US" sz="1600" b="1" dirty="0">
                <a:solidFill>
                  <a:schemeClr val="accent1"/>
                </a:solidFill>
              </a:rPr>
              <a:t>12 min</a:t>
            </a:r>
            <a:endParaRPr lang="en-US" sz="1600" dirty="0"/>
          </a:p>
        </p:txBody>
      </p:sp>
      <p:sp>
        <p:nvSpPr>
          <p:cNvPr id="18" name="agenda-D"/>
          <p:cNvSpPr/>
          <p:nvPr/>
        </p:nvSpPr>
        <p:spPr>
          <a:xfrm>
            <a:off x="548640" y="4261104"/>
            <a:ext cx="11064240" cy="822960"/>
          </a:xfrm>
          <a:prstGeom prst="roundRect">
            <a:avLst>
              <a:gd name="adj" fmla="val 8889"/>
            </a:avLst>
          </a:prstGeom>
          <a:solidFill>
            <a:schemeClr val="bg2"/>
          </a:solidFill>
          <a:ln/>
        </p:spPr>
      </p:sp>
      <p:sp>
        <p:nvSpPr>
          <p:cNvPr id="19" name="agenda-icon-D-circle"/>
          <p:cNvSpPr/>
          <p:nvPr/>
        </p:nvSpPr>
        <p:spPr>
          <a:xfrm>
            <a:off x="731520" y="4398264"/>
            <a:ext cx="548640" cy="548640"/>
          </a:xfrm>
          <a:prstGeom prst="ellipse">
            <a:avLst/>
          </a:prstGeom>
          <a:solidFill>
            <a:schemeClr val="accent1"/>
          </a:solidFill>
          <a:ln/>
        </p:spPr>
      </p:sp>
      <p:pic>
        <p:nvPicPr>
          <p:cNvPr id="20" name="agenda-icon-D-glyph" descr="preencoded.png">    </p:cNvPr>
          <p:cNvPicPr>
            <a:picLocks noChangeAspect="1"/>
          </p:cNvPicPr>
          <p:nvPr/>
        </p:nvPicPr>
        <p:blipFill>
          <a:blip r:embed="rId4"/>
          <a:stretch>
            <a:fillRect/>
          </a:stretch>
        </p:blipFill>
        <p:spPr>
          <a:xfrm>
            <a:off x="852221" y="4518965"/>
            <a:ext cx="307238" cy="307238"/>
          </a:xfrm>
          <a:prstGeom prst="rect">
            <a:avLst/>
          </a:prstGeom>
        </p:spPr>
      </p:pic>
      <p:sp>
        <p:nvSpPr>
          <p:cNvPr id="21" name="Text 15"/>
          <p:cNvSpPr txBox="1"/>
          <p:nvPr/>
        </p:nvSpPr>
        <p:spPr>
          <a:xfrm>
            <a:off x="1508760" y="4334256"/>
            <a:ext cx="8595360" cy="685800"/>
          </a:xfrm>
          <a:prstGeom prst="rect">
            <a:avLst/>
          </a:prstGeom>
          <a:noFill/>
          <a:ln/>
        </p:spPr>
        <p:txBody>
          <a:bodyPr wrap="square" lIns="0" tIns="0" rIns="0" bIns="0" rtlCol="0" anchor="ctr"/>
          <a:lstStyle/>
          <a:p>
            <a:pPr indent="0" marL="0">
              <a:buNone/>
            </a:pPr>
            <a:r>
              <a:rPr lang="en-US" sz="1800" b="1" dirty="0">
                <a:solidFill>
                  <a:schemeClr val="tx1"/>
                </a:solidFill>
              </a:rPr>
              <a:t>D.  From our practice</a:t>
            </a:r>
            <a:endParaRPr lang="en-US" sz="1800" dirty="0"/>
          </a:p>
          <a:p>
            <a:pPr indent="0" marL="0">
              <a:buNone/>
            </a:pPr>
            <a:r>
              <a:rPr lang="en-US" sz="1300" dirty="0">
                <a:solidFill>
                  <a:schemeClr val="tx2"/>
                </a:solidFill>
              </a:rPr>
              <a:t>Our matters before NCLAT and the Supreme Court — and what they teach</a:t>
            </a:r>
            <a:endParaRPr lang="en-US" sz="1800" dirty="0"/>
          </a:p>
        </p:txBody>
      </p:sp>
      <p:sp>
        <p:nvSpPr>
          <p:cNvPr id="22" name="Text 16"/>
          <p:cNvSpPr txBox="1"/>
          <p:nvPr/>
        </p:nvSpPr>
        <p:spPr>
          <a:xfrm>
            <a:off x="10058400" y="4443984"/>
            <a:ext cx="1371600" cy="457200"/>
          </a:xfrm>
          <a:prstGeom prst="rect">
            <a:avLst/>
          </a:prstGeom>
          <a:noFill/>
          <a:ln/>
        </p:spPr>
        <p:txBody>
          <a:bodyPr wrap="square" lIns="0" tIns="0" rIns="0" bIns="0" rtlCol="0" anchor="ctr"/>
          <a:lstStyle/>
          <a:p>
            <a:pPr algn="r" indent="0" marL="0">
              <a:buNone/>
            </a:pPr>
            <a:r>
              <a:rPr lang="en-US" sz="1600" b="1" dirty="0">
                <a:solidFill>
                  <a:schemeClr val="accent1"/>
                </a:solidFill>
              </a:rPr>
              <a:t>15 min</a:t>
            </a:r>
            <a:endParaRPr lang="en-US" sz="1600" dirty="0"/>
          </a:p>
        </p:txBody>
      </p:sp>
      <p:sp>
        <p:nvSpPr>
          <p:cNvPr id="23" name="agenda-E"/>
          <p:cNvSpPr/>
          <p:nvPr/>
        </p:nvSpPr>
        <p:spPr>
          <a:xfrm>
            <a:off x="548640" y="5239512"/>
            <a:ext cx="11064240" cy="822960"/>
          </a:xfrm>
          <a:prstGeom prst="roundRect">
            <a:avLst>
              <a:gd name="adj" fmla="val 8889"/>
            </a:avLst>
          </a:prstGeom>
          <a:solidFill>
            <a:schemeClr val="bg2"/>
          </a:solidFill>
          <a:ln/>
        </p:spPr>
      </p:sp>
      <p:sp>
        <p:nvSpPr>
          <p:cNvPr id="24" name="agenda-icon-E-circle"/>
          <p:cNvSpPr/>
          <p:nvPr/>
        </p:nvSpPr>
        <p:spPr>
          <a:xfrm>
            <a:off x="731520" y="5376672"/>
            <a:ext cx="548640" cy="548640"/>
          </a:xfrm>
          <a:prstGeom prst="ellipse">
            <a:avLst/>
          </a:prstGeom>
          <a:solidFill>
            <a:schemeClr val="accent1"/>
          </a:solidFill>
          <a:ln/>
        </p:spPr>
      </p:sp>
      <p:pic>
        <p:nvPicPr>
          <p:cNvPr id="25" name="agenda-icon-E-glyph" descr="preencoded.png">    </p:cNvPr>
          <p:cNvPicPr>
            <a:picLocks noChangeAspect="1"/>
          </p:cNvPicPr>
          <p:nvPr/>
        </p:nvPicPr>
        <p:blipFill>
          <a:blip r:embed="rId5"/>
          <a:stretch>
            <a:fillRect/>
          </a:stretch>
        </p:blipFill>
        <p:spPr>
          <a:xfrm>
            <a:off x="852221" y="5497373"/>
            <a:ext cx="307238" cy="307238"/>
          </a:xfrm>
          <a:prstGeom prst="rect">
            <a:avLst/>
          </a:prstGeom>
        </p:spPr>
      </p:pic>
      <p:sp>
        <p:nvSpPr>
          <p:cNvPr id="26" name="Text 19"/>
          <p:cNvSpPr txBox="1"/>
          <p:nvPr/>
        </p:nvSpPr>
        <p:spPr>
          <a:xfrm>
            <a:off x="1508760" y="5312664"/>
            <a:ext cx="8595360" cy="685800"/>
          </a:xfrm>
          <a:prstGeom prst="rect">
            <a:avLst/>
          </a:prstGeom>
          <a:noFill/>
          <a:ln/>
        </p:spPr>
        <p:txBody>
          <a:bodyPr wrap="square" lIns="0" tIns="0" rIns="0" bIns="0" rtlCol="0" anchor="ctr"/>
          <a:lstStyle/>
          <a:p>
            <a:pPr indent="0" marL="0">
              <a:buNone/>
            </a:pPr>
            <a:r>
              <a:rPr lang="en-US" sz="1800" b="1" dirty="0">
                <a:solidFill>
                  <a:schemeClr val="tx1"/>
                </a:solidFill>
              </a:rPr>
              <a:t>E.  IBC (Amendment) Act, 2026 &amp; takeaways</a:t>
            </a:r>
            <a:endParaRPr lang="en-US" sz="1800" dirty="0"/>
          </a:p>
          <a:p>
            <a:pPr indent="0" marL="0">
              <a:buNone/>
            </a:pPr>
            <a:r>
              <a:rPr lang="en-US" sz="1300" dirty="0">
                <a:solidFill>
                  <a:schemeClr val="tx2"/>
                </a:solidFill>
              </a:rPr>
              <a:t>What changed on 26 May 2026; practitioner checklist; Q&amp;A</a:t>
            </a:r>
            <a:endParaRPr lang="en-US" sz="1800" dirty="0"/>
          </a:p>
        </p:txBody>
      </p:sp>
      <p:sp>
        <p:nvSpPr>
          <p:cNvPr id="27" name="Text 20"/>
          <p:cNvSpPr txBox="1"/>
          <p:nvPr/>
        </p:nvSpPr>
        <p:spPr>
          <a:xfrm>
            <a:off x="10058400" y="5422392"/>
            <a:ext cx="1371600" cy="457200"/>
          </a:xfrm>
          <a:prstGeom prst="rect">
            <a:avLst/>
          </a:prstGeom>
          <a:noFill/>
          <a:ln/>
        </p:spPr>
        <p:txBody>
          <a:bodyPr wrap="square" lIns="0" tIns="0" rIns="0" bIns="0" rtlCol="0" anchor="ctr"/>
          <a:lstStyle/>
          <a:p>
            <a:pPr algn="r" indent="0" marL="0">
              <a:buNone/>
            </a:pPr>
            <a:r>
              <a:rPr lang="en-US" sz="1600" b="1" dirty="0">
                <a:solidFill>
                  <a:schemeClr val="accent1"/>
                </a:solidFill>
              </a:rPr>
              <a:t>13 min</a:t>
            </a:r>
            <a:endParaRPr lang="en-US" sz="16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The year in four numbers</a:t>
            </a:r>
            <a:endParaRPr lang="en-US" sz="2800" dirty="0"/>
          </a:p>
        </p:txBody>
      </p:sp>
      <p:sp>
        <p:nvSpPr>
          <p:cNvPr id="3" name="stat-0"/>
          <p:cNvSpPr/>
          <p:nvPr/>
        </p:nvSpPr>
        <p:spPr>
          <a:xfrm>
            <a:off x="548640" y="1463040"/>
            <a:ext cx="2606040" cy="3840480"/>
          </a:xfrm>
          <a:prstGeom prst="roundRect">
            <a:avLst>
              <a:gd name="adj" fmla="val 2807"/>
            </a:avLst>
          </a:prstGeom>
          <a:solidFill>
            <a:schemeClr val="bg2"/>
          </a:solidFill>
          <a:ln/>
        </p:spPr>
      </p:sp>
      <p:sp>
        <p:nvSpPr>
          <p:cNvPr id="4" name="Text 2"/>
          <p:cNvSpPr txBox="1"/>
          <p:nvPr/>
        </p:nvSpPr>
        <p:spPr>
          <a:xfrm>
            <a:off x="731520" y="1828800"/>
            <a:ext cx="2240280" cy="1097280"/>
          </a:xfrm>
          <a:prstGeom prst="rect">
            <a:avLst/>
          </a:prstGeom>
          <a:noFill/>
          <a:ln/>
        </p:spPr>
        <p:txBody>
          <a:bodyPr wrap="square" lIns="0" tIns="0" rIns="0" bIns="0" rtlCol="0" anchor="ctr"/>
          <a:lstStyle/>
          <a:p>
            <a:pPr algn="l" indent="0" marL="0">
              <a:buNone/>
            </a:pPr>
            <a:r>
              <a:rPr lang="en-US" sz="4800" b="1" dirty="0">
                <a:solidFill>
                  <a:schemeClr val="accent1"/>
                </a:solidFill>
              </a:rPr>
              <a:t>4,200+</a:t>
            </a:r>
            <a:endParaRPr lang="en-US" sz="4800" dirty="0"/>
          </a:p>
        </p:txBody>
      </p:sp>
      <p:sp>
        <p:nvSpPr>
          <p:cNvPr id="5" name="Text 3"/>
          <p:cNvSpPr txBox="1"/>
          <p:nvPr/>
        </p:nvSpPr>
        <p:spPr>
          <a:xfrm>
            <a:off x="731520" y="3063240"/>
            <a:ext cx="2240280" cy="2011680"/>
          </a:xfrm>
          <a:prstGeom prst="rect">
            <a:avLst/>
          </a:prstGeom>
          <a:noFill/>
          <a:ln/>
        </p:spPr>
        <p:txBody>
          <a:bodyPr wrap="square" lIns="0" tIns="0" rIns="0" bIns="0" rtlCol="0" anchor="t"/>
          <a:lstStyle/>
          <a:p>
            <a:pPr indent="0" marL="0">
              <a:buNone/>
            </a:pPr>
            <a:r>
              <a:rPr lang="en-US" sz="1500" dirty="0">
                <a:solidFill>
                  <a:schemeClr val="tx1"/>
                </a:solidFill>
              </a:rPr>
              <a:t>homebuyers whose resolution plans the SC restored in Alpha Corp v. GNIDA (05.05.2026)</a:t>
            </a:r>
            <a:endParaRPr lang="en-US" sz="1500" dirty="0"/>
          </a:p>
        </p:txBody>
      </p:sp>
      <p:sp>
        <p:nvSpPr>
          <p:cNvPr id="6" name="stat-1"/>
          <p:cNvSpPr/>
          <p:nvPr/>
        </p:nvSpPr>
        <p:spPr>
          <a:xfrm>
            <a:off x="3383280" y="1463040"/>
            <a:ext cx="2606040" cy="3840480"/>
          </a:xfrm>
          <a:prstGeom prst="roundRect">
            <a:avLst>
              <a:gd name="adj" fmla="val 2807"/>
            </a:avLst>
          </a:prstGeom>
          <a:solidFill>
            <a:schemeClr val="bg2"/>
          </a:solidFill>
          <a:ln/>
        </p:spPr>
      </p:sp>
      <p:sp>
        <p:nvSpPr>
          <p:cNvPr id="7" name="Text 5"/>
          <p:cNvSpPr txBox="1"/>
          <p:nvPr/>
        </p:nvSpPr>
        <p:spPr>
          <a:xfrm>
            <a:off x="3566160" y="1828800"/>
            <a:ext cx="2240280" cy="1097280"/>
          </a:xfrm>
          <a:prstGeom prst="rect">
            <a:avLst/>
          </a:prstGeom>
          <a:noFill/>
          <a:ln/>
        </p:spPr>
        <p:txBody>
          <a:bodyPr wrap="square" lIns="0" tIns="0" rIns="0" bIns="0" rtlCol="0" anchor="ctr"/>
          <a:lstStyle/>
          <a:p>
            <a:pPr algn="l" indent="0" marL="0">
              <a:buNone/>
            </a:pPr>
            <a:r>
              <a:rPr lang="en-US" sz="4800" b="1" dirty="0">
                <a:solidFill>
                  <a:schemeClr val="accent1"/>
                </a:solidFill>
              </a:rPr>
              <a:t>383</a:t>
            </a:r>
            <a:endParaRPr lang="en-US" sz="4800" dirty="0"/>
          </a:p>
        </p:txBody>
      </p:sp>
      <p:sp>
        <p:nvSpPr>
          <p:cNvPr id="8" name="Text 6"/>
          <p:cNvSpPr txBox="1"/>
          <p:nvPr/>
        </p:nvSpPr>
        <p:spPr>
          <a:xfrm>
            <a:off x="3566160" y="3063240"/>
            <a:ext cx="2240280" cy="2011680"/>
          </a:xfrm>
          <a:prstGeom prst="rect">
            <a:avLst/>
          </a:prstGeom>
          <a:noFill/>
          <a:ln/>
        </p:spPr>
        <p:txBody>
          <a:bodyPr wrap="square" lIns="0" tIns="0" rIns="0" bIns="0" rtlCol="0" anchor="t"/>
          <a:lstStyle/>
          <a:p>
            <a:pPr indent="0" marL="0">
              <a:buNone/>
            </a:pPr>
            <a:r>
              <a:rPr lang="en-US" sz="1500" dirty="0">
                <a:solidFill>
                  <a:schemeClr val="tx1"/>
                </a:solidFill>
              </a:rPr>
              <a:t>plan-approval applications pending before NCLT benches, recorded in AVJ Heightss (29.04.2026)</a:t>
            </a:r>
            <a:endParaRPr lang="en-US" sz="1500" dirty="0"/>
          </a:p>
        </p:txBody>
      </p:sp>
      <p:sp>
        <p:nvSpPr>
          <p:cNvPr id="9" name="stat-2"/>
          <p:cNvSpPr/>
          <p:nvPr/>
        </p:nvSpPr>
        <p:spPr>
          <a:xfrm>
            <a:off x="6217920" y="1463040"/>
            <a:ext cx="2606040" cy="3840480"/>
          </a:xfrm>
          <a:prstGeom prst="roundRect">
            <a:avLst>
              <a:gd name="adj" fmla="val 2807"/>
            </a:avLst>
          </a:prstGeom>
          <a:solidFill>
            <a:schemeClr val="bg2"/>
          </a:solidFill>
          <a:ln/>
        </p:spPr>
      </p:sp>
      <p:sp>
        <p:nvSpPr>
          <p:cNvPr id="10" name="Text 8"/>
          <p:cNvSpPr txBox="1"/>
          <p:nvPr/>
        </p:nvSpPr>
        <p:spPr>
          <a:xfrm>
            <a:off x="6400800" y="1828800"/>
            <a:ext cx="2240280" cy="1097280"/>
          </a:xfrm>
          <a:prstGeom prst="rect">
            <a:avLst/>
          </a:prstGeom>
          <a:noFill/>
          <a:ln/>
        </p:spPr>
        <p:txBody>
          <a:bodyPr wrap="square" lIns="0" tIns="0" rIns="0" bIns="0" rtlCol="0" anchor="ctr"/>
          <a:lstStyle/>
          <a:p>
            <a:pPr algn="l" indent="0" marL="0">
              <a:buNone/>
            </a:pPr>
            <a:r>
              <a:rPr lang="en-US" sz="4800" b="1" dirty="0">
                <a:solidFill>
                  <a:schemeClr val="accent1"/>
                </a:solidFill>
              </a:rPr>
              <a:t>738</a:t>
            </a:r>
            <a:endParaRPr lang="en-US" sz="4800" dirty="0"/>
          </a:p>
        </p:txBody>
      </p:sp>
      <p:sp>
        <p:nvSpPr>
          <p:cNvPr id="11" name="Text 9"/>
          <p:cNvSpPr txBox="1"/>
          <p:nvPr/>
        </p:nvSpPr>
        <p:spPr>
          <a:xfrm>
            <a:off x="6400800" y="3063240"/>
            <a:ext cx="2240280" cy="2011680"/>
          </a:xfrm>
          <a:prstGeom prst="rect">
            <a:avLst/>
          </a:prstGeom>
          <a:noFill/>
          <a:ln/>
        </p:spPr>
        <p:txBody>
          <a:bodyPr wrap="square" lIns="0" tIns="0" rIns="0" bIns="0" rtlCol="0" anchor="t"/>
          <a:lstStyle/>
          <a:p>
            <a:pPr indent="0" marL="0">
              <a:buNone/>
            </a:pPr>
            <a:r>
              <a:rPr lang="en-US" sz="1500" dirty="0">
                <a:solidFill>
                  <a:schemeClr val="tx1"/>
                </a:solidFill>
              </a:rPr>
              <a:t>days — longest routine delay in plan approval noted by the SC; some cases near four years</a:t>
            </a:r>
            <a:endParaRPr lang="en-US" sz="1500" dirty="0"/>
          </a:p>
        </p:txBody>
      </p:sp>
      <p:sp>
        <p:nvSpPr>
          <p:cNvPr id="12" name="stat-3"/>
          <p:cNvSpPr/>
          <p:nvPr/>
        </p:nvSpPr>
        <p:spPr>
          <a:xfrm>
            <a:off x="9052560" y="1463040"/>
            <a:ext cx="2606040" cy="3840480"/>
          </a:xfrm>
          <a:prstGeom prst="roundRect">
            <a:avLst>
              <a:gd name="adj" fmla="val 2807"/>
            </a:avLst>
          </a:prstGeom>
          <a:solidFill>
            <a:schemeClr val="bg2"/>
          </a:solidFill>
          <a:ln/>
        </p:spPr>
      </p:sp>
      <p:sp>
        <p:nvSpPr>
          <p:cNvPr id="13" name="Text 11"/>
          <p:cNvSpPr txBox="1"/>
          <p:nvPr/>
        </p:nvSpPr>
        <p:spPr>
          <a:xfrm>
            <a:off x="9235440" y="1828800"/>
            <a:ext cx="2240280" cy="1097280"/>
          </a:xfrm>
          <a:prstGeom prst="rect">
            <a:avLst/>
          </a:prstGeom>
          <a:noFill/>
          <a:ln/>
        </p:spPr>
        <p:txBody>
          <a:bodyPr wrap="square" lIns="0" tIns="0" rIns="0" bIns="0" rtlCol="0" anchor="ctr"/>
          <a:lstStyle/>
          <a:p>
            <a:pPr algn="l" indent="0" marL="0">
              <a:buNone/>
            </a:pPr>
            <a:r>
              <a:rPr lang="en-US" sz="4800" b="1" dirty="0">
                <a:solidFill>
                  <a:schemeClr val="accent1"/>
                </a:solidFill>
              </a:rPr>
              <a:t>150+45</a:t>
            </a:r>
            <a:endParaRPr lang="en-US" sz="4800" dirty="0"/>
          </a:p>
        </p:txBody>
      </p:sp>
      <p:sp>
        <p:nvSpPr>
          <p:cNvPr id="14" name="Text 12"/>
          <p:cNvSpPr txBox="1"/>
          <p:nvPr/>
        </p:nvSpPr>
        <p:spPr>
          <a:xfrm>
            <a:off x="9235440" y="3063240"/>
            <a:ext cx="2240280" cy="2011680"/>
          </a:xfrm>
          <a:prstGeom prst="rect">
            <a:avLst/>
          </a:prstGeom>
          <a:noFill/>
          <a:ln/>
        </p:spPr>
        <p:txBody>
          <a:bodyPr wrap="square" lIns="0" tIns="0" rIns="0" bIns="0" rtlCol="0" anchor="t"/>
          <a:lstStyle/>
          <a:p>
            <a:pPr indent="0" marL="0">
              <a:buNone/>
            </a:pPr>
            <a:r>
              <a:rPr lang="en-US" sz="1500" dirty="0">
                <a:solidFill>
                  <a:schemeClr val="tx1"/>
                </a:solidFill>
              </a:rPr>
              <a:t>days — the CIIRP timeline under new Chapter IV-A (ss. 58A–58K), IBC Amendment Act, 2026</a:t>
            </a:r>
            <a:endParaRPr lang="en-US" sz="1500" dirty="0"/>
          </a:p>
        </p:txBody>
      </p:sp>
      <p:sp>
        <p:nvSpPr>
          <p:cNvPr id="15" name="Text 13"/>
          <p:cNvSpPr txBox="1"/>
          <p:nvPr/>
        </p:nvSpPr>
        <p:spPr>
          <a:xfrm>
            <a:off x="548640" y="5577840"/>
            <a:ext cx="11064240" cy="548640"/>
          </a:xfrm>
          <a:prstGeom prst="rect">
            <a:avLst/>
          </a:prstGeom>
          <a:noFill/>
          <a:ln/>
        </p:spPr>
        <p:txBody>
          <a:bodyPr wrap="square" lIns="0" tIns="0" rIns="0" bIns="0" rtlCol="0" anchor="ctr"/>
          <a:lstStyle/>
          <a:p>
            <a:pPr indent="0" marL="0">
              <a:buNone/>
            </a:pPr>
            <a:r>
              <a:rPr lang="en-US" sz="1600" i="1" dirty="0">
                <a:solidFill>
                  <a:schemeClr val="accent3"/>
                </a:solidFill>
              </a:rPr>
              <a:t>Read together: the courts are protecting completion of projects — but the system's bottleneck is now the tribunal itself.</a:t>
            </a:r>
            <a:endParaRPr lang="en-US" sz="16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ection-badge"/>
          <p:cNvSpPr/>
          <p:nvPr/>
        </p:nvSpPr>
        <p:spPr>
          <a:xfrm>
            <a:off x="685800" y="2331720"/>
            <a:ext cx="1371600" cy="1371600"/>
          </a:xfrm>
          <a:prstGeom prst="ellipse">
            <a:avLst/>
          </a:prstGeom>
          <a:solidFill>
            <a:schemeClr val="bg1"/>
          </a:solidFill>
          <a:ln/>
        </p:spPr>
      </p:sp>
      <p:sp>
        <p:nvSpPr>
          <p:cNvPr id="3" name="Text 1"/>
          <p:cNvSpPr txBox="1"/>
          <p:nvPr/>
        </p:nvSpPr>
        <p:spPr>
          <a:xfrm>
            <a:off x="685800" y="2331720"/>
            <a:ext cx="1371600" cy="1371600"/>
          </a:xfrm>
          <a:prstGeom prst="rect">
            <a:avLst/>
          </a:prstGeom>
          <a:noFill/>
          <a:ln/>
        </p:spPr>
        <p:txBody>
          <a:bodyPr wrap="square" lIns="0" tIns="0" rIns="0" bIns="0" rtlCol="0" anchor="ctr"/>
          <a:lstStyle/>
          <a:p>
            <a:pPr algn="ctr" indent="0" marL="0">
              <a:buNone/>
            </a:pPr>
            <a:r>
              <a:rPr lang="en-US" sz="4800" b="1" dirty="0">
                <a:solidFill>
                  <a:schemeClr val="accent1"/>
                </a:solidFill>
              </a:rPr>
              <a:t>A</a:t>
            </a:r>
            <a:endParaRPr lang="en-US" sz="4800" dirty="0"/>
          </a:p>
        </p:txBody>
      </p:sp>
      <p:sp>
        <p:nvSpPr>
          <p:cNvPr id="4" name="Text 0"/>
          <p:cNvSpPr/>
          <p:nvPr>
            <p:ph idx="100" type="title" hasCustomPrompt="1"/>
          </p:nvPr>
        </p:nvSpPr>
        <p:spPr>
          <a:xfrm>
            <a:off x="2377440" y="2240280"/>
            <a:ext cx="8778240" cy="1280160"/>
          </a:xfrm>
          <a:prstGeom prst="rect">
            <a:avLst/>
          </a:prstGeom>
          <a:noFill/>
          <a:ln/>
        </p:spPr>
        <p:txBody>
          <a:bodyPr wrap="square" lIns="0" tIns="0" rIns="0" bIns="0" rtlCol="0" anchor="b"/>
          <a:lstStyle/>
          <a:p>
            <a:pPr algn="l" indent="0" marL="0">
              <a:buNone/>
            </a:pPr>
            <a:r>
              <a:rPr lang="en-US" sz="4000" b="1" dirty="0">
                <a:solidFill>
                  <a:schemeClr val="bg1"/>
                </a:solidFill>
              </a:rPr>
              <a:t>Supreme Court — Real Estate</a:t>
            </a:r>
            <a:endParaRPr lang="en-US" sz="4000" dirty="0"/>
          </a:p>
        </p:txBody>
      </p:sp>
      <p:sp>
        <p:nvSpPr>
          <p:cNvPr id="5" name="Text 0"/>
          <p:cNvSpPr/>
          <p:nvPr>
            <p:ph idx="101" type="body" hasCustomPrompt="1"/>
          </p:nvPr>
        </p:nvSpPr>
        <p:spPr>
          <a:xfrm>
            <a:off x="2377440" y="3611880"/>
            <a:ext cx="8778240" cy="1097280"/>
          </a:xfrm>
          <a:prstGeom prst="rect">
            <a:avLst/>
          </a:prstGeom>
          <a:noFill/>
          <a:ln/>
        </p:spPr>
        <p:txBody>
          <a:bodyPr wrap="square" lIns="0" tIns="0" rIns="0" bIns="0" rtlCol="0" anchor="t"/>
          <a:lstStyle/>
          <a:p>
            <a:pPr algn="l" indent="0" marL="0">
              <a:buNone/>
            </a:pPr>
            <a:r>
              <a:rPr lang="en-US" sz="1800" dirty="0">
                <a:solidFill>
                  <a:schemeClr val="bg1"/>
                </a:solidFill>
              </a:rPr>
              <a:t>Six rulings that reshape how homebuyers, authorities and promoters stand in a developer's CIRP</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Speculative investors cannot trigger CIRP</a:t>
            </a:r>
            <a:endParaRPr lang="en-US" sz="2800" dirty="0"/>
          </a:p>
        </p:txBody>
      </p:sp>
      <p:sp>
        <p:nvSpPr>
          <p:cNvPr id="3" name="Text 1"/>
          <p:cNvSpPr txBox="1"/>
          <p:nvPr/>
        </p:nvSpPr>
        <p:spPr>
          <a:xfrm>
            <a:off x="548640" y="1115568"/>
            <a:ext cx="11064240" cy="365760"/>
          </a:xfrm>
          <a:prstGeom prst="rect">
            <a:avLst/>
          </a:prstGeom>
          <a:noFill/>
          <a:ln/>
        </p:spPr>
        <p:txBody>
          <a:bodyPr wrap="square" lIns="0" tIns="0" rIns="0" bIns="0" rtlCol="0" anchor="ctr"/>
          <a:lstStyle/>
          <a:p>
            <a:pPr indent="0" marL="0">
              <a:buNone/>
            </a:pPr>
            <a:r>
              <a:rPr lang="en-US" sz="1400" i="1" dirty="0">
                <a:solidFill>
                  <a:schemeClr val="tx2"/>
                </a:solidFill>
              </a:rPr>
              <a:t>Mansi Brar Fernandes v. Shubha Sharma &amp; Anr. (with Gayatri Infra Planner) — SC, September 2025 — J.B. Pardiwala &amp; R. Mahadevan, JJ.</a:t>
            </a:r>
            <a:endParaRPr lang="en-US" sz="1400" dirty="0"/>
          </a:p>
        </p:txBody>
      </p:sp>
      <p:sp>
        <p:nvSpPr>
          <p:cNvPr id="4" name="facts-card"/>
          <p:cNvSpPr/>
          <p:nvPr/>
        </p:nvSpPr>
        <p:spPr>
          <a:xfrm>
            <a:off x="548640" y="1645920"/>
            <a:ext cx="5486400" cy="4526280"/>
          </a:xfrm>
          <a:prstGeom prst="roundRect">
            <a:avLst>
              <a:gd name="adj" fmla="val 1616"/>
            </a:avLst>
          </a:prstGeom>
          <a:solidFill>
            <a:schemeClr val="bg2"/>
          </a:solidFill>
          <a:ln/>
        </p:spPr>
      </p:sp>
      <p:sp>
        <p:nvSpPr>
          <p:cNvPr id="5" name="mansi-icon-circle"/>
          <p:cNvSpPr/>
          <p:nvPr/>
        </p:nvSpPr>
        <p:spPr>
          <a:xfrm>
            <a:off x="777240" y="1828800"/>
            <a:ext cx="502920" cy="502920"/>
          </a:xfrm>
          <a:prstGeom prst="ellipse">
            <a:avLst/>
          </a:prstGeom>
          <a:solidFill>
            <a:schemeClr val="accent1"/>
          </a:solidFill>
          <a:ln/>
        </p:spPr>
      </p:sp>
      <p:pic>
        <p:nvPicPr>
          <p:cNvPr id="6" name="mansi-icon-glyph" descr="preencoded.png">    </p:cNvPr>
          <p:cNvPicPr>
            <a:picLocks noChangeAspect="1"/>
          </p:cNvPicPr>
          <p:nvPr/>
        </p:nvPicPr>
        <p:blipFill>
          <a:blip r:embed="rId1"/>
          <a:stretch>
            <a:fillRect/>
          </a:stretch>
        </p:blipFill>
        <p:spPr>
          <a:xfrm>
            <a:off x="887882" y="1939442"/>
            <a:ext cx="281635" cy="281635"/>
          </a:xfrm>
          <a:prstGeom prst="rect">
            <a:avLst/>
          </a:prstGeom>
        </p:spPr>
      </p:pic>
      <p:sp>
        <p:nvSpPr>
          <p:cNvPr id="7" name="Text 4"/>
          <p:cNvSpPr txBox="1"/>
          <p:nvPr/>
        </p:nvSpPr>
        <p:spPr>
          <a:xfrm>
            <a:off x="1417320" y="1828800"/>
            <a:ext cx="4480560" cy="502920"/>
          </a:xfrm>
          <a:prstGeom prst="rect">
            <a:avLst/>
          </a:prstGeom>
          <a:noFill/>
          <a:ln/>
        </p:spPr>
        <p:txBody>
          <a:bodyPr wrap="square" lIns="0" tIns="0" rIns="0" bIns="0" rtlCol="0" anchor="ctr"/>
          <a:lstStyle/>
          <a:p>
            <a:pPr indent="0" marL="0">
              <a:buNone/>
            </a:pPr>
            <a:r>
              <a:rPr lang="en-US" sz="1700" b="1" dirty="0">
                <a:solidFill>
                  <a:schemeClr val="tx1"/>
                </a:solidFill>
              </a:rPr>
              <a:t>Red flags of a speculative investor</a:t>
            </a:r>
            <a:endParaRPr lang="en-US" sz="1700" dirty="0"/>
          </a:p>
        </p:txBody>
      </p:sp>
      <p:sp>
        <p:nvSpPr>
          <p:cNvPr id="8" name="Text 5"/>
          <p:cNvSpPr txBox="1"/>
          <p:nvPr/>
        </p:nvSpPr>
        <p:spPr>
          <a:xfrm>
            <a:off x="777240" y="2468880"/>
            <a:ext cx="5074920" cy="3474720"/>
          </a:xfrm>
          <a:prstGeom prst="rect">
            <a:avLst/>
          </a:prstGeom>
          <a:noFill/>
          <a:ln/>
        </p:spPr>
        <p:txBody>
          <a:bodyPr wrap="square" lIns="0" tIns="0" rIns="0" bIns="0" rtlCol="0" anchor="t"/>
          <a:lstStyle/>
          <a:p>
            <a:pPr marL="177800" indent="-177800">
              <a:spcAft>
                <a:spcPts val="500"/>
              </a:spcAft>
              <a:buSzPct val="100000"/>
              <a:buChar char="•"/>
            </a:pPr>
            <a:r>
              <a:rPr lang="en-US" sz="1700" dirty="0">
                <a:solidFill>
                  <a:schemeClr val="tx1"/>
                </a:solidFill>
              </a:rPr>
              <a:t>Buy-back clause at the developer's option</a:t>
            </a:r>
            <a:endParaRPr lang="en-US" sz="1700" dirty="0"/>
          </a:p>
          <a:p>
            <a:pPr marL="177800" indent="-177800">
              <a:spcAft>
                <a:spcPts val="500"/>
              </a:spcAft>
              <a:buSzPct val="100000"/>
              <a:buChar char="•"/>
            </a:pPr>
            <a:r>
              <a:rPr lang="en-US" sz="1700" dirty="0">
                <a:solidFill>
                  <a:schemeClr val="tx1"/>
                </a:solidFill>
              </a:rPr>
              <a:t>Assured / guaranteed returns — as high as 25% p.a.</a:t>
            </a:r>
            <a:endParaRPr lang="en-US" sz="1700" dirty="0"/>
          </a:p>
          <a:p>
            <a:pPr marL="177800" indent="-177800">
              <a:spcAft>
                <a:spcPts val="500"/>
              </a:spcAft>
              <a:buSzPct val="100000"/>
              <a:buChar char="•"/>
            </a:pPr>
            <a:r>
              <a:rPr lang="en-US" sz="1700" dirty="0">
                <a:solidFill>
                  <a:schemeClr val="tx1"/>
                </a:solidFill>
              </a:rPr>
              <a:t>No possession timeline in the agreement</a:t>
            </a:r>
            <a:endParaRPr lang="en-US" sz="1700" dirty="0"/>
          </a:p>
          <a:p>
            <a:pPr marL="177800" indent="-177800">
              <a:spcAft>
                <a:spcPts val="500"/>
              </a:spcAft>
              <a:buSzPct val="100000"/>
              <a:buChar char="•"/>
            </a:pPr>
            <a:r>
              <a:rPr lang="en-US" sz="1700" dirty="0">
                <a:solidFill>
                  <a:schemeClr val="tx1"/>
                </a:solidFill>
              </a:rPr>
              <a:t>Post-dated cheques; s.138 NI Act complaint run in parallel</a:t>
            </a:r>
            <a:endParaRPr lang="en-US" sz="1700" dirty="0"/>
          </a:p>
          <a:p>
            <a:pPr marL="177800" indent="-177800">
              <a:spcAft>
                <a:spcPts val="500"/>
              </a:spcAft>
              <a:buSzPct val="100000"/>
              <a:buChar char="•"/>
            </a:pPr>
            <a:r>
              <a:rPr lang="en-US" sz="1700" dirty="0">
                <a:solidFill>
                  <a:schemeClr val="tx1"/>
                </a:solidFill>
              </a:rPr>
              <a:t>Multiple units bought as an investment, not a home</a:t>
            </a:r>
            <a:endParaRPr lang="en-US" sz="1700" dirty="0"/>
          </a:p>
        </p:txBody>
      </p:sp>
      <p:sp>
        <p:nvSpPr>
          <p:cNvPr id="9" name="Text 6"/>
          <p:cNvSpPr txBox="1"/>
          <p:nvPr/>
        </p:nvSpPr>
        <p:spPr>
          <a:xfrm>
            <a:off x="6355080" y="1645920"/>
            <a:ext cx="5257800" cy="1600200"/>
          </a:xfrm>
          <a:prstGeom prst="rect">
            <a:avLst/>
          </a:prstGeom>
          <a:noFill/>
          <a:ln/>
        </p:spPr>
        <p:txBody>
          <a:bodyPr wrap="square" lIns="0" tIns="0" rIns="0" bIns="0" rtlCol="0" anchor="t"/>
          <a:lstStyle/>
          <a:p>
            <a:pPr indent="0" marL="0">
              <a:buNone/>
            </a:pPr>
            <a:r>
              <a:rPr lang="en-US" sz="1700" b="1" dirty="0">
                <a:solidFill>
                  <a:schemeClr val="accent3"/>
                </a:solidFill>
              </a:rPr>
              <a:t>Held</a:t>
            </a:r>
            <a:endParaRPr lang="en-US" sz="1700" dirty="0"/>
          </a:p>
          <a:p>
            <a:pPr indent="0" marL="0">
              <a:buNone/>
            </a:pPr>
            <a:r>
              <a:rPr lang="en-US" sz="1400" dirty="0">
                <a:solidFill>
                  <a:schemeClr val="tx1"/>
                </a:solidFill>
              </a:rPr>
              <a:t>An allottee motivated by returns, not possession, is not the 'allottee' Parliament had in mind under s. 5(8)(f). IBC is revival-oriented, not a refund or recovery forum.</a:t>
            </a:r>
            <a:endParaRPr lang="en-US" sz="1700" dirty="0"/>
          </a:p>
        </p:txBody>
      </p:sp>
      <p:sp>
        <p:nvSpPr>
          <p:cNvPr id="10" name="Text 7"/>
          <p:cNvSpPr txBox="1"/>
          <p:nvPr/>
        </p:nvSpPr>
        <p:spPr>
          <a:xfrm>
            <a:off x="6355080" y="3291840"/>
            <a:ext cx="5257800" cy="1463040"/>
          </a:xfrm>
          <a:prstGeom prst="rect">
            <a:avLst/>
          </a:prstGeom>
          <a:noFill/>
          <a:ln/>
        </p:spPr>
        <p:txBody>
          <a:bodyPr wrap="square" lIns="0" tIns="0" rIns="0" bIns="0" rtlCol="0" anchor="t"/>
          <a:lstStyle/>
          <a:p>
            <a:pPr indent="0" marL="0">
              <a:buNone/>
            </a:pPr>
            <a:r>
              <a:rPr lang="en-US" sz="1700" b="1" dirty="0">
                <a:solidFill>
                  <a:schemeClr val="accent3"/>
                </a:solidFill>
              </a:rPr>
              <a:t>Directions</a:t>
            </a:r>
            <a:endParaRPr lang="en-US" sz="1700" dirty="0"/>
          </a:p>
          <a:p>
            <a:pPr indent="0" marL="0">
              <a:buNone/>
            </a:pPr>
            <a:r>
              <a:rPr lang="en-US" sz="1400" dirty="0">
                <a:solidFill>
                  <a:schemeClr val="tx1"/>
                </a:solidFill>
              </a:rPr>
              <a:t>NCLTs to screen s. 7 applications at admission to separate genuine homebuyers from speculators; broader reform directions to authorities to protect the right to shelter (Art. 21).</a:t>
            </a:r>
            <a:endParaRPr lang="en-US" sz="1700" dirty="0"/>
          </a:p>
        </p:txBody>
      </p:sp>
      <p:sp>
        <p:nvSpPr>
          <p:cNvPr id="11" name="takeaway"/>
          <p:cNvSpPr/>
          <p:nvPr/>
        </p:nvSpPr>
        <p:spPr>
          <a:xfrm>
            <a:off x="6355080" y="4892040"/>
            <a:ext cx="5257800" cy="1280160"/>
          </a:xfrm>
          <a:prstGeom prst="roundRect">
            <a:avLst>
              <a:gd name="adj" fmla="val 5714"/>
            </a:avLst>
          </a:prstGeom>
          <a:solidFill>
            <a:schemeClr val="accent1"/>
          </a:solidFill>
          <a:ln/>
        </p:spPr>
      </p:sp>
      <p:sp>
        <p:nvSpPr>
          <p:cNvPr id="12" name="Text 9"/>
          <p:cNvSpPr txBox="1"/>
          <p:nvPr/>
        </p:nvSpPr>
        <p:spPr>
          <a:xfrm>
            <a:off x="6583680" y="5029200"/>
            <a:ext cx="4800600" cy="1005840"/>
          </a:xfrm>
          <a:prstGeom prst="rect">
            <a:avLst/>
          </a:prstGeom>
          <a:noFill/>
          <a:ln/>
        </p:spPr>
        <p:txBody>
          <a:bodyPr wrap="square" lIns="0" tIns="0" rIns="0" bIns="0" rtlCol="0" anchor="t"/>
          <a:lstStyle/>
          <a:p>
            <a:pPr indent="0" marL="0">
              <a:spcAft>
                <a:spcPts val="400"/>
              </a:spcAft>
              <a:buNone/>
            </a:pPr>
            <a:r>
              <a:rPr lang="en-US" sz="1300" b="1" spc="100" kern="0" dirty="0">
                <a:solidFill>
                  <a:schemeClr val="bg1"/>
                </a:solidFill>
              </a:rPr>
              <a:t>PRACTICE POINT</a:t>
            </a:r>
            <a:endParaRPr lang="en-US" sz="1300" dirty="0"/>
          </a:p>
          <a:p>
            <a:pPr indent="0" marL="0">
              <a:spcAft>
                <a:spcPts val="400"/>
              </a:spcAft>
              <a:buNone/>
            </a:pPr>
            <a:r>
              <a:rPr lang="en-US" sz="1400" dirty="0">
                <a:solidFill>
                  <a:schemeClr val="bg1"/>
                </a:solidFill>
              </a:rPr>
              <a:t>The test bites at initiation only — such investors may still file claims in a CIRP started by others.</a:t>
            </a:r>
            <a:endParaRPr lang="en-US" sz="13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RWAs have no locus at the s. 7 stage</a:t>
            </a:r>
            <a:endParaRPr lang="en-US" sz="2800" dirty="0"/>
          </a:p>
        </p:txBody>
      </p:sp>
      <p:sp>
        <p:nvSpPr>
          <p:cNvPr id="3" name="Text 1"/>
          <p:cNvSpPr txBox="1"/>
          <p:nvPr/>
        </p:nvSpPr>
        <p:spPr>
          <a:xfrm>
            <a:off x="548640" y="1115568"/>
            <a:ext cx="11064240" cy="365760"/>
          </a:xfrm>
          <a:prstGeom prst="rect">
            <a:avLst/>
          </a:prstGeom>
          <a:noFill/>
          <a:ln/>
        </p:spPr>
        <p:txBody>
          <a:bodyPr wrap="square" lIns="0" tIns="0" rIns="0" bIns="0" rtlCol="0" anchor="ctr"/>
          <a:lstStyle/>
          <a:p>
            <a:pPr indent="0" marL="0">
              <a:buNone/>
            </a:pPr>
            <a:r>
              <a:rPr lang="en-US" sz="1400" i="1" dirty="0">
                <a:solidFill>
                  <a:schemeClr val="tx2"/>
                </a:solidFill>
              </a:rPr>
              <a:t>Elegna Co-op Housing &amp; Commercial Society Ltd. v. Edelweiss ARC Ltd. — SC, 15.01.2026 — 2026 INSC 58 (CD: Takshashila Heights India Pvt. Ltd.)</a:t>
            </a:r>
            <a:endParaRPr lang="en-US" sz="1400" dirty="0"/>
          </a:p>
        </p:txBody>
      </p:sp>
      <p:sp>
        <p:nvSpPr>
          <p:cNvPr id="4" name="elegna-0"/>
          <p:cNvSpPr/>
          <p:nvPr/>
        </p:nvSpPr>
        <p:spPr>
          <a:xfrm>
            <a:off x="548640" y="1691640"/>
            <a:ext cx="5440680" cy="2103120"/>
          </a:xfrm>
          <a:prstGeom prst="roundRect">
            <a:avLst>
              <a:gd name="adj" fmla="val 3478"/>
            </a:avLst>
          </a:prstGeom>
          <a:solidFill>
            <a:schemeClr val="bg2"/>
          </a:solidFill>
          <a:ln/>
        </p:spPr>
      </p:sp>
      <p:sp>
        <p:nvSpPr>
          <p:cNvPr id="5" name="elegna-icon-0-circle"/>
          <p:cNvSpPr/>
          <p:nvPr/>
        </p:nvSpPr>
        <p:spPr>
          <a:xfrm>
            <a:off x="777240" y="1920240"/>
            <a:ext cx="548640" cy="548640"/>
          </a:xfrm>
          <a:prstGeom prst="ellipse">
            <a:avLst/>
          </a:prstGeom>
          <a:solidFill>
            <a:schemeClr val="accent1"/>
          </a:solidFill>
          <a:ln/>
        </p:spPr>
      </p:sp>
      <p:pic>
        <p:nvPicPr>
          <p:cNvPr id="6" name="elegna-icon-0-glyph" descr="preencoded.png">    </p:cNvPr>
          <p:cNvPicPr>
            <a:picLocks noChangeAspect="1"/>
          </p:cNvPicPr>
          <p:nvPr/>
        </p:nvPicPr>
        <p:blipFill>
          <a:blip r:embed="rId1"/>
          <a:stretch>
            <a:fillRect/>
          </a:stretch>
        </p:blipFill>
        <p:spPr>
          <a:xfrm>
            <a:off x="897941" y="2040941"/>
            <a:ext cx="307238" cy="307238"/>
          </a:xfrm>
          <a:prstGeom prst="rect">
            <a:avLst/>
          </a:prstGeom>
        </p:spPr>
      </p:pic>
      <p:sp>
        <p:nvSpPr>
          <p:cNvPr id="7" name="Text 4"/>
          <p:cNvSpPr txBox="1"/>
          <p:nvPr/>
        </p:nvSpPr>
        <p:spPr>
          <a:xfrm>
            <a:off x="1508760" y="1892808"/>
            <a:ext cx="4251960" cy="1737360"/>
          </a:xfrm>
          <a:prstGeom prst="rect">
            <a:avLst/>
          </a:prstGeom>
          <a:noFill/>
          <a:ln/>
        </p:spPr>
        <p:txBody>
          <a:bodyPr wrap="square" lIns="0" tIns="0" rIns="0" bIns="0" rtlCol="0" anchor="t"/>
          <a:lstStyle/>
          <a:p>
            <a:pPr indent="0" marL="0">
              <a:buNone/>
            </a:pPr>
            <a:r>
              <a:rPr lang="en-US" sz="1700" b="1" dirty="0">
                <a:solidFill>
                  <a:schemeClr val="tx1"/>
                </a:solidFill>
              </a:rPr>
              <a:t>Society ≠ creditor</a:t>
            </a:r>
            <a:endParaRPr lang="en-US" sz="1700" dirty="0"/>
          </a:p>
          <a:p>
            <a:pPr indent="0" marL="0">
              <a:buNone/>
            </a:pPr>
            <a:r>
              <a:rPr lang="en-US" sz="1500" dirty="0">
                <a:solidFill>
                  <a:schemeClr val="tx2"/>
                </a:solidFill>
              </a:rPr>
              <a:t>A society is a juristic entity distinct from its members. Unless it advanced funds or holds allotments itself, it is neither a financial nor an operational creditor.</a:t>
            </a:r>
            <a:endParaRPr lang="en-US" sz="1700" dirty="0"/>
          </a:p>
        </p:txBody>
      </p:sp>
      <p:sp>
        <p:nvSpPr>
          <p:cNvPr id="8" name="elegna-1"/>
          <p:cNvSpPr/>
          <p:nvPr/>
        </p:nvSpPr>
        <p:spPr>
          <a:xfrm>
            <a:off x="6172200" y="1691640"/>
            <a:ext cx="5440680" cy="2103120"/>
          </a:xfrm>
          <a:prstGeom prst="roundRect">
            <a:avLst>
              <a:gd name="adj" fmla="val 3478"/>
            </a:avLst>
          </a:prstGeom>
          <a:solidFill>
            <a:schemeClr val="bg2"/>
          </a:solidFill>
          <a:ln/>
        </p:spPr>
      </p:sp>
      <p:sp>
        <p:nvSpPr>
          <p:cNvPr id="9" name="elegna-icon-1-circle"/>
          <p:cNvSpPr/>
          <p:nvPr/>
        </p:nvSpPr>
        <p:spPr>
          <a:xfrm>
            <a:off x="6400800" y="1920240"/>
            <a:ext cx="548640" cy="548640"/>
          </a:xfrm>
          <a:prstGeom prst="ellipse">
            <a:avLst/>
          </a:prstGeom>
          <a:solidFill>
            <a:schemeClr val="accent1"/>
          </a:solidFill>
          <a:ln/>
        </p:spPr>
      </p:sp>
      <p:pic>
        <p:nvPicPr>
          <p:cNvPr id="10" name="elegna-icon-1-glyph" descr="preencoded.png">    </p:cNvPr>
          <p:cNvPicPr>
            <a:picLocks noChangeAspect="1"/>
          </p:cNvPicPr>
          <p:nvPr/>
        </p:nvPicPr>
        <p:blipFill>
          <a:blip r:embed="rId2"/>
          <a:stretch>
            <a:fillRect/>
          </a:stretch>
        </p:blipFill>
        <p:spPr>
          <a:xfrm>
            <a:off x="6521501" y="2040941"/>
            <a:ext cx="307238" cy="307238"/>
          </a:xfrm>
          <a:prstGeom prst="rect">
            <a:avLst/>
          </a:prstGeom>
        </p:spPr>
      </p:pic>
      <p:sp>
        <p:nvSpPr>
          <p:cNvPr id="11" name="Text 7"/>
          <p:cNvSpPr txBox="1"/>
          <p:nvPr/>
        </p:nvSpPr>
        <p:spPr>
          <a:xfrm>
            <a:off x="7132320" y="1892808"/>
            <a:ext cx="4251960" cy="1737360"/>
          </a:xfrm>
          <a:prstGeom prst="rect">
            <a:avLst/>
          </a:prstGeom>
          <a:noFill/>
          <a:ln/>
        </p:spPr>
        <p:txBody>
          <a:bodyPr wrap="square" lIns="0" tIns="0" rIns="0" bIns="0" rtlCol="0" anchor="t"/>
          <a:lstStyle/>
          <a:p>
            <a:pPr indent="0" marL="0">
              <a:buNone/>
            </a:pPr>
            <a:r>
              <a:rPr lang="en-US" sz="1700" b="1" dirty="0">
                <a:solidFill>
                  <a:schemeClr val="tx1"/>
                </a:solidFill>
              </a:rPr>
              <a:t>Bipartite until admission</a:t>
            </a:r>
            <a:endParaRPr lang="en-US" sz="1700" dirty="0"/>
          </a:p>
          <a:p>
            <a:pPr indent="0" marL="0">
              <a:buNone/>
            </a:pPr>
            <a:r>
              <a:rPr lang="en-US" sz="1500" dirty="0">
                <a:solidFill>
                  <a:schemeClr val="tx2"/>
                </a:solidFill>
              </a:rPr>
              <a:t>A s. 7 proceeding is between the financial creditor and the CD; it becomes collective (in rem) only on admission.</a:t>
            </a:r>
            <a:endParaRPr lang="en-US" sz="1700" dirty="0"/>
          </a:p>
        </p:txBody>
      </p:sp>
      <p:sp>
        <p:nvSpPr>
          <p:cNvPr id="12" name="elegna-2"/>
          <p:cNvSpPr/>
          <p:nvPr/>
        </p:nvSpPr>
        <p:spPr>
          <a:xfrm>
            <a:off x="548640" y="3977640"/>
            <a:ext cx="5440680" cy="2103120"/>
          </a:xfrm>
          <a:prstGeom prst="roundRect">
            <a:avLst>
              <a:gd name="adj" fmla="val 3478"/>
            </a:avLst>
          </a:prstGeom>
          <a:solidFill>
            <a:schemeClr val="bg2"/>
          </a:solidFill>
          <a:ln/>
        </p:spPr>
      </p:sp>
      <p:sp>
        <p:nvSpPr>
          <p:cNvPr id="13" name="elegna-icon-2-circle"/>
          <p:cNvSpPr/>
          <p:nvPr/>
        </p:nvSpPr>
        <p:spPr>
          <a:xfrm>
            <a:off x="777240" y="4206240"/>
            <a:ext cx="548640" cy="548640"/>
          </a:xfrm>
          <a:prstGeom prst="ellipse">
            <a:avLst/>
          </a:prstGeom>
          <a:solidFill>
            <a:schemeClr val="accent1"/>
          </a:solidFill>
          <a:ln/>
        </p:spPr>
      </p:sp>
      <p:pic>
        <p:nvPicPr>
          <p:cNvPr id="14" name="elegna-icon-2-glyph" descr="preencoded.png">    </p:cNvPr>
          <p:cNvPicPr>
            <a:picLocks noChangeAspect="1"/>
          </p:cNvPicPr>
          <p:nvPr/>
        </p:nvPicPr>
        <p:blipFill>
          <a:blip r:embed="rId3"/>
          <a:stretch>
            <a:fillRect/>
          </a:stretch>
        </p:blipFill>
        <p:spPr>
          <a:xfrm>
            <a:off x="897941" y="4326941"/>
            <a:ext cx="307238" cy="307238"/>
          </a:xfrm>
          <a:prstGeom prst="rect">
            <a:avLst/>
          </a:prstGeom>
        </p:spPr>
      </p:pic>
      <p:sp>
        <p:nvSpPr>
          <p:cNvPr id="15" name="Text 10"/>
          <p:cNvSpPr txBox="1"/>
          <p:nvPr/>
        </p:nvSpPr>
        <p:spPr>
          <a:xfrm>
            <a:off x="1508760" y="4178808"/>
            <a:ext cx="4251960" cy="1737360"/>
          </a:xfrm>
          <a:prstGeom prst="rect">
            <a:avLst/>
          </a:prstGeom>
          <a:noFill/>
          <a:ln/>
        </p:spPr>
        <p:txBody>
          <a:bodyPr wrap="square" lIns="0" tIns="0" rIns="0" bIns="0" rtlCol="0" anchor="t"/>
          <a:lstStyle/>
          <a:p>
            <a:pPr indent="0" marL="0">
              <a:buNone/>
            </a:pPr>
            <a:r>
              <a:rPr lang="en-US" sz="1700" b="1" dirty="0">
                <a:solidFill>
                  <a:schemeClr val="tx1"/>
                </a:solidFill>
              </a:rPr>
              <a:t>Voice through the AR</a:t>
            </a:r>
            <a:endParaRPr lang="en-US" sz="1700" dirty="0"/>
          </a:p>
          <a:p>
            <a:pPr indent="0" marL="0">
              <a:buNone/>
            </a:pPr>
            <a:r>
              <a:rPr lang="en-US" sz="1500" dirty="0">
                <a:solidFill>
                  <a:schemeClr val="tx2"/>
                </a:solidFill>
              </a:rPr>
              <a:t>Post-admission, homebuyers act through the Authorised Representative — ss. 21(6A)(b) and 25A — not through maintenance bodies.</a:t>
            </a:r>
            <a:endParaRPr lang="en-US" sz="1700" dirty="0"/>
          </a:p>
        </p:txBody>
      </p:sp>
      <p:sp>
        <p:nvSpPr>
          <p:cNvPr id="16" name="elegna-3"/>
          <p:cNvSpPr/>
          <p:nvPr/>
        </p:nvSpPr>
        <p:spPr>
          <a:xfrm>
            <a:off x="6172200" y="3977640"/>
            <a:ext cx="5440680" cy="2103120"/>
          </a:xfrm>
          <a:prstGeom prst="roundRect">
            <a:avLst>
              <a:gd name="adj" fmla="val 3478"/>
            </a:avLst>
          </a:prstGeom>
          <a:solidFill>
            <a:schemeClr val="bg2"/>
          </a:solidFill>
          <a:ln/>
        </p:spPr>
      </p:sp>
      <p:sp>
        <p:nvSpPr>
          <p:cNvPr id="17" name="elegna-icon-3-circle"/>
          <p:cNvSpPr/>
          <p:nvPr/>
        </p:nvSpPr>
        <p:spPr>
          <a:xfrm>
            <a:off x="6400800" y="4206240"/>
            <a:ext cx="548640" cy="548640"/>
          </a:xfrm>
          <a:prstGeom prst="ellipse">
            <a:avLst/>
          </a:prstGeom>
          <a:solidFill>
            <a:schemeClr val="accent1"/>
          </a:solidFill>
          <a:ln/>
        </p:spPr>
      </p:sp>
      <p:pic>
        <p:nvPicPr>
          <p:cNvPr id="18" name="elegna-icon-3-glyph" descr="preencoded.png">    </p:cNvPr>
          <p:cNvPicPr>
            <a:picLocks noChangeAspect="1"/>
          </p:cNvPicPr>
          <p:nvPr/>
        </p:nvPicPr>
        <p:blipFill>
          <a:blip r:embed="rId4"/>
          <a:stretch>
            <a:fillRect/>
          </a:stretch>
        </p:blipFill>
        <p:spPr>
          <a:xfrm>
            <a:off x="6521501" y="4326941"/>
            <a:ext cx="307238" cy="307238"/>
          </a:xfrm>
          <a:prstGeom prst="rect">
            <a:avLst/>
          </a:prstGeom>
        </p:spPr>
      </p:pic>
      <p:sp>
        <p:nvSpPr>
          <p:cNvPr id="19" name="Text 13"/>
          <p:cNvSpPr txBox="1"/>
          <p:nvPr/>
        </p:nvSpPr>
        <p:spPr>
          <a:xfrm>
            <a:off x="7132320" y="4178808"/>
            <a:ext cx="4251960" cy="1737360"/>
          </a:xfrm>
          <a:prstGeom prst="rect">
            <a:avLst/>
          </a:prstGeom>
          <a:noFill/>
          <a:ln/>
        </p:spPr>
        <p:txBody>
          <a:bodyPr wrap="square" lIns="0" tIns="0" rIns="0" bIns="0" rtlCol="0" anchor="t"/>
          <a:lstStyle/>
          <a:p>
            <a:pPr indent="0" marL="0">
              <a:buNone/>
            </a:pPr>
            <a:r>
              <a:rPr lang="en-US" sz="1700" b="1" dirty="0">
                <a:solidFill>
                  <a:schemeClr val="tx1"/>
                </a:solidFill>
              </a:rPr>
              <a:t>Hardship is no defence</a:t>
            </a:r>
            <a:endParaRPr lang="en-US" sz="1700" dirty="0"/>
          </a:p>
          <a:p>
            <a:pPr indent="0" marL="0">
              <a:buNone/>
            </a:pPr>
            <a:r>
              <a:rPr lang="en-US" sz="1500" dirty="0">
                <a:solidFill>
                  <a:schemeClr val="tx2"/>
                </a:solidFill>
              </a:rPr>
              <a:t>Project viability, homebuyer hardship or parallel SARFAESI / DRT action cannot defeat admission once default is shown.</a:t>
            </a:r>
            <a:endParaRPr lang="en-US" sz="17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Lifting the veil to rescue stalled projects</a:t>
            </a:r>
            <a:endParaRPr lang="en-US" sz="2800" dirty="0"/>
          </a:p>
        </p:txBody>
      </p:sp>
      <p:sp>
        <p:nvSpPr>
          <p:cNvPr id="3" name="Text 1"/>
          <p:cNvSpPr txBox="1"/>
          <p:nvPr/>
        </p:nvSpPr>
        <p:spPr>
          <a:xfrm>
            <a:off x="548640" y="1115568"/>
            <a:ext cx="11064240" cy="365760"/>
          </a:xfrm>
          <a:prstGeom prst="rect">
            <a:avLst/>
          </a:prstGeom>
          <a:noFill/>
          <a:ln/>
        </p:spPr>
        <p:txBody>
          <a:bodyPr wrap="square" lIns="0" tIns="0" rIns="0" bIns="0" rtlCol="0" anchor="ctr"/>
          <a:lstStyle/>
          <a:p>
            <a:pPr indent="0" marL="0">
              <a:buNone/>
            </a:pPr>
            <a:r>
              <a:rPr lang="en-US" sz="1400" i="1" dirty="0">
                <a:solidFill>
                  <a:schemeClr val="tx2"/>
                </a:solidFill>
              </a:rPr>
              <a:t>Alpha Corp Development Pvt. Ltd. v. Greater Noida Industrial Development Authority — SC, 05.05.2026 (Earth Infrastructures Ltd. projects)</a:t>
            </a:r>
            <a:endParaRPr lang="en-US" sz="1400" dirty="0"/>
          </a:p>
        </p:txBody>
      </p:sp>
      <p:sp>
        <p:nvSpPr>
          <p:cNvPr id="4" name="timeline-line"/>
          <p:cNvSpPr/>
          <p:nvPr/>
        </p:nvSpPr>
        <p:spPr>
          <a:xfrm>
            <a:off x="914400" y="2148840"/>
            <a:ext cx="10332720" cy="0"/>
          </a:xfrm>
          <a:prstGeom prst="line">
            <a:avLst/>
          </a:prstGeom>
          <a:noFill/>
          <a:ln w="25400">
            <a:solidFill>
              <a:srgbClr val="F7A35C"/>
            </a:solidFill>
            <a:prstDash val="solid"/>
          </a:ln>
        </p:spPr>
      </p:sp>
      <p:sp>
        <p:nvSpPr>
          <p:cNvPr id="5" name="tl-dot-0"/>
          <p:cNvSpPr/>
          <p:nvPr/>
        </p:nvSpPr>
        <p:spPr>
          <a:xfrm>
            <a:off x="777240" y="1965960"/>
            <a:ext cx="365760" cy="365760"/>
          </a:xfrm>
          <a:prstGeom prst="ellipse">
            <a:avLst/>
          </a:prstGeom>
          <a:solidFill>
            <a:schemeClr val="accent1"/>
          </a:solidFill>
          <a:ln w="25400">
            <a:solidFill>
              <a:srgbClr val="FFFFFF"/>
            </a:solidFill>
            <a:prstDash val="solid"/>
          </a:ln>
        </p:spPr>
      </p:sp>
      <p:sp>
        <p:nvSpPr>
          <p:cNvPr id="6" name="Text 4"/>
          <p:cNvSpPr txBox="1"/>
          <p:nvPr/>
        </p:nvSpPr>
        <p:spPr>
          <a:xfrm>
            <a:off x="548640" y="2468880"/>
            <a:ext cx="2606040" cy="365760"/>
          </a:xfrm>
          <a:prstGeom prst="rect">
            <a:avLst/>
          </a:prstGeom>
          <a:noFill/>
          <a:ln/>
        </p:spPr>
        <p:txBody>
          <a:bodyPr wrap="square" lIns="0" tIns="0" rIns="0" bIns="0" rtlCol="0" anchor="ctr"/>
          <a:lstStyle/>
          <a:p>
            <a:pPr indent="0" marL="0">
              <a:buNone/>
            </a:pPr>
            <a:r>
              <a:rPr lang="en-US" sz="1600" b="1" dirty="0">
                <a:solidFill>
                  <a:schemeClr val="accent1"/>
                </a:solidFill>
              </a:rPr>
              <a:t>NCLT</a:t>
            </a:r>
            <a:endParaRPr lang="en-US" sz="1600" dirty="0"/>
          </a:p>
        </p:txBody>
      </p:sp>
      <p:sp>
        <p:nvSpPr>
          <p:cNvPr id="7" name="Text 5"/>
          <p:cNvSpPr txBox="1"/>
          <p:nvPr/>
        </p:nvSpPr>
        <p:spPr>
          <a:xfrm>
            <a:off x="548640" y="2834640"/>
            <a:ext cx="2606040" cy="1143000"/>
          </a:xfrm>
          <a:prstGeom prst="rect">
            <a:avLst/>
          </a:prstGeom>
          <a:noFill/>
          <a:ln/>
        </p:spPr>
        <p:txBody>
          <a:bodyPr wrap="square" lIns="0" tIns="0" rIns="0" bIns="0" rtlCol="0" anchor="t"/>
          <a:lstStyle/>
          <a:p>
            <a:pPr indent="0" marL="0">
              <a:buNone/>
            </a:pPr>
            <a:r>
              <a:rPr lang="en-US" sz="1300" dirty="0">
                <a:solidFill>
                  <a:schemeClr val="tx1"/>
                </a:solidFill>
              </a:rPr>
              <a:t>Approves plans of Alpha Corp and Roma Unicon consortium for EIL projects</a:t>
            </a:r>
            <a:endParaRPr lang="en-US" sz="1300" dirty="0"/>
          </a:p>
        </p:txBody>
      </p:sp>
      <p:sp>
        <p:nvSpPr>
          <p:cNvPr id="8" name="tl-dot-1"/>
          <p:cNvSpPr/>
          <p:nvPr/>
        </p:nvSpPr>
        <p:spPr>
          <a:xfrm>
            <a:off x="3566160" y="1965960"/>
            <a:ext cx="365760" cy="365760"/>
          </a:xfrm>
          <a:prstGeom prst="ellipse">
            <a:avLst/>
          </a:prstGeom>
          <a:solidFill>
            <a:schemeClr val="accent1"/>
          </a:solidFill>
          <a:ln w="25400">
            <a:solidFill>
              <a:srgbClr val="FFFFFF"/>
            </a:solidFill>
            <a:prstDash val="solid"/>
          </a:ln>
        </p:spPr>
      </p:sp>
      <p:sp>
        <p:nvSpPr>
          <p:cNvPr id="9" name="Text 7"/>
          <p:cNvSpPr txBox="1"/>
          <p:nvPr/>
        </p:nvSpPr>
        <p:spPr>
          <a:xfrm>
            <a:off x="3337560" y="2468880"/>
            <a:ext cx="2606040" cy="365760"/>
          </a:xfrm>
          <a:prstGeom prst="rect">
            <a:avLst/>
          </a:prstGeom>
          <a:noFill/>
          <a:ln/>
        </p:spPr>
        <p:txBody>
          <a:bodyPr wrap="square" lIns="0" tIns="0" rIns="0" bIns="0" rtlCol="0" anchor="ctr"/>
          <a:lstStyle/>
          <a:p>
            <a:pPr indent="0" marL="0">
              <a:buNone/>
            </a:pPr>
            <a:r>
              <a:rPr lang="en-US" sz="1600" b="1" dirty="0">
                <a:solidFill>
                  <a:schemeClr val="accent1"/>
                </a:solidFill>
              </a:rPr>
              <a:t>NCLAT</a:t>
            </a:r>
            <a:endParaRPr lang="en-US" sz="1600" dirty="0"/>
          </a:p>
        </p:txBody>
      </p:sp>
      <p:sp>
        <p:nvSpPr>
          <p:cNvPr id="10" name="Text 8"/>
          <p:cNvSpPr txBox="1"/>
          <p:nvPr/>
        </p:nvSpPr>
        <p:spPr>
          <a:xfrm>
            <a:off x="3337560" y="2834640"/>
            <a:ext cx="2606040" cy="1143000"/>
          </a:xfrm>
          <a:prstGeom prst="rect">
            <a:avLst/>
          </a:prstGeom>
          <a:noFill/>
          <a:ln/>
        </p:spPr>
        <p:txBody>
          <a:bodyPr wrap="square" lIns="0" tIns="0" rIns="0" bIns="0" rtlCol="0" anchor="t"/>
          <a:lstStyle/>
          <a:p>
            <a:pPr indent="0" marL="0">
              <a:buNone/>
            </a:pPr>
            <a:r>
              <a:rPr lang="en-US" sz="1300" dirty="0">
                <a:solidFill>
                  <a:schemeClr val="tx1"/>
                </a:solidFill>
              </a:rPr>
              <a:t>Sets aside: GNIDA-leased land held by subsidiaries could not be dealt with without GNIDA</a:t>
            </a:r>
            <a:endParaRPr lang="en-US" sz="1300" dirty="0"/>
          </a:p>
        </p:txBody>
      </p:sp>
      <p:sp>
        <p:nvSpPr>
          <p:cNvPr id="11" name="tl-dot-2"/>
          <p:cNvSpPr/>
          <p:nvPr/>
        </p:nvSpPr>
        <p:spPr>
          <a:xfrm>
            <a:off x="6355080" y="1965960"/>
            <a:ext cx="365760" cy="365760"/>
          </a:xfrm>
          <a:prstGeom prst="ellipse">
            <a:avLst/>
          </a:prstGeom>
          <a:solidFill>
            <a:schemeClr val="accent3"/>
          </a:solidFill>
          <a:ln w="25400">
            <a:solidFill>
              <a:srgbClr val="FFFFFF"/>
            </a:solidFill>
            <a:prstDash val="solid"/>
          </a:ln>
        </p:spPr>
      </p:sp>
      <p:sp>
        <p:nvSpPr>
          <p:cNvPr id="12" name="Text 10"/>
          <p:cNvSpPr txBox="1"/>
          <p:nvPr/>
        </p:nvSpPr>
        <p:spPr>
          <a:xfrm>
            <a:off x="6126480" y="2468880"/>
            <a:ext cx="2606040" cy="365760"/>
          </a:xfrm>
          <a:prstGeom prst="rect">
            <a:avLst/>
          </a:prstGeom>
          <a:noFill/>
          <a:ln/>
        </p:spPr>
        <p:txBody>
          <a:bodyPr wrap="square" lIns="0" tIns="0" rIns="0" bIns="0" rtlCol="0" anchor="ctr"/>
          <a:lstStyle/>
          <a:p>
            <a:pPr indent="0" marL="0">
              <a:buNone/>
            </a:pPr>
            <a:r>
              <a:rPr lang="en-US" sz="1600" b="1" dirty="0">
                <a:solidFill>
                  <a:schemeClr val="accent3"/>
                </a:solidFill>
              </a:rPr>
              <a:t>SC</a:t>
            </a:r>
            <a:endParaRPr lang="en-US" sz="1600" dirty="0"/>
          </a:p>
        </p:txBody>
      </p:sp>
      <p:sp>
        <p:nvSpPr>
          <p:cNvPr id="13" name="Text 11"/>
          <p:cNvSpPr txBox="1"/>
          <p:nvPr/>
        </p:nvSpPr>
        <p:spPr>
          <a:xfrm>
            <a:off x="6126480" y="2834640"/>
            <a:ext cx="2606040" cy="1143000"/>
          </a:xfrm>
          <a:prstGeom prst="rect">
            <a:avLst/>
          </a:prstGeom>
          <a:noFill/>
          <a:ln/>
        </p:spPr>
        <p:txBody>
          <a:bodyPr wrap="square" lIns="0" tIns="0" rIns="0" bIns="0" rtlCol="0" anchor="t"/>
          <a:lstStyle/>
          <a:p>
            <a:pPr indent="0" marL="0">
              <a:buNone/>
            </a:pPr>
            <a:r>
              <a:rPr lang="en-US" sz="1300" dirty="0">
                <a:solidFill>
                  <a:schemeClr val="tx1"/>
                </a:solidFill>
              </a:rPr>
              <a:t>Restores plans; EIL was the real actor; GNIDA's interests protected, not used to stall</a:t>
            </a:r>
            <a:endParaRPr lang="en-US" sz="1300" dirty="0"/>
          </a:p>
        </p:txBody>
      </p:sp>
      <p:sp>
        <p:nvSpPr>
          <p:cNvPr id="14" name="tl-dot-3"/>
          <p:cNvSpPr/>
          <p:nvPr/>
        </p:nvSpPr>
        <p:spPr>
          <a:xfrm>
            <a:off x="9144000" y="1965960"/>
            <a:ext cx="365760" cy="365760"/>
          </a:xfrm>
          <a:prstGeom prst="ellipse">
            <a:avLst/>
          </a:prstGeom>
          <a:solidFill>
            <a:schemeClr val="accent1"/>
          </a:solidFill>
          <a:ln w="25400">
            <a:solidFill>
              <a:srgbClr val="FFFFFF"/>
            </a:solidFill>
            <a:prstDash val="solid"/>
          </a:ln>
        </p:spPr>
      </p:sp>
      <p:sp>
        <p:nvSpPr>
          <p:cNvPr id="15" name="Text 13"/>
          <p:cNvSpPr txBox="1"/>
          <p:nvPr/>
        </p:nvSpPr>
        <p:spPr>
          <a:xfrm>
            <a:off x="8915400" y="2468880"/>
            <a:ext cx="2606040" cy="365760"/>
          </a:xfrm>
          <a:prstGeom prst="rect">
            <a:avLst/>
          </a:prstGeom>
          <a:noFill/>
          <a:ln/>
        </p:spPr>
        <p:txBody>
          <a:bodyPr wrap="square" lIns="0" tIns="0" rIns="0" bIns="0" rtlCol="0" anchor="ctr"/>
          <a:lstStyle/>
          <a:p>
            <a:pPr indent="0" marL="0">
              <a:buNone/>
            </a:pPr>
            <a:r>
              <a:rPr lang="en-US" sz="1600" b="1" dirty="0">
                <a:solidFill>
                  <a:schemeClr val="accent1"/>
                </a:solidFill>
              </a:rPr>
              <a:t>NCLAT (Oct 2026)</a:t>
            </a:r>
            <a:endParaRPr lang="en-US" sz="1600" dirty="0"/>
          </a:p>
        </p:txBody>
      </p:sp>
      <p:sp>
        <p:nvSpPr>
          <p:cNvPr id="16" name="Text 14"/>
          <p:cNvSpPr txBox="1"/>
          <p:nvPr/>
        </p:nvSpPr>
        <p:spPr>
          <a:xfrm>
            <a:off x="8915400" y="2834640"/>
            <a:ext cx="2606040" cy="1143000"/>
          </a:xfrm>
          <a:prstGeom prst="rect">
            <a:avLst/>
          </a:prstGeom>
          <a:noFill/>
          <a:ln/>
        </p:spPr>
        <p:txBody>
          <a:bodyPr wrap="square" lIns="0" tIns="0" rIns="0" bIns="0" rtlCol="0" anchor="t"/>
          <a:lstStyle/>
          <a:p>
            <a:pPr indent="0" marL="0">
              <a:buNone/>
            </a:pPr>
            <a:r>
              <a:rPr lang="en-US" sz="1300" dirty="0">
                <a:solidFill>
                  <a:schemeClr val="tx1"/>
                </a:solidFill>
              </a:rPr>
              <a:t>Sets aside separate CIRP of Earth Towne — one project, one consolidated resolution</a:t>
            </a:r>
            <a:endParaRPr lang="en-US" sz="1300" dirty="0"/>
          </a:p>
        </p:txBody>
      </p:sp>
      <p:sp>
        <p:nvSpPr>
          <p:cNvPr id="17" name="alpha-directions"/>
          <p:cNvSpPr/>
          <p:nvPr/>
        </p:nvSpPr>
        <p:spPr>
          <a:xfrm>
            <a:off x="548640" y="4160520"/>
            <a:ext cx="6903720" cy="2011680"/>
          </a:xfrm>
          <a:prstGeom prst="roundRect">
            <a:avLst>
              <a:gd name="adj" fmla="val 3636"/>
            </a:avLst>
          </a:prstGeom>
          <a:solidFill>
            <a:schemeClr val="bg2"/>
          </a:solidFill>
          <a:ln/>
        </p:spPr>
      </p:sp>
      <p:sp>
        <p:nvSpPr>
          <p:cNvPr id="18" name="Text 16"/>
          <p:cNvSpPr txBox="1"/>
          <p:nvPr/>
        </p:nvSpPr>
        <p:spPr>
          <a:xfrm>
            <a:off x="777240" y="4297680"/>
            <a:ext cx="6492240" cy="1783080"/>
          </a:xfrm>
          <a:prstGeom prst="rect">
            <a:avLst/>
          </a:prstGeom>
          <a:noFill/>
          <a:ln/>
        </p:spPr>
        <p:txBody>
          <a:bodyPr wrap="square" lIns="0" tIns="0" rIns="0" bIns="0" rtlCol="0" anchor="t"/>
          <a:lstStyle/>
          <a:p>
            <a:pPr indent="0" marL="0">
              <a:buNone/>
            </a:pPr>
            <a:r>
              <a:rPr lang="en-US" sz="1600" b="1" dirty="0">
                <a:solidFill>
                  <a:schemeClr val="tx1"/>
                </a:solidFill>
              </a:rPr>
              <a:t>Directions that matter in practice</a:t>
            </a:r>
            <a:endParaRPr lang="en-US" sz="1600" dirty="0"/>
          </a:p>
          <a:p>
            <a:pPr marL="177800" indent="-177800">
              <a:spcAft>
                <a:spcPts val="500"/>
              </a:spcAft>
              <a:buSzPct val="100000"/>
              <a:buChar char="•"/>
            </a:pPr>
            <a:r>
              <a:rPr lang="en-US" sz="1300" dirty="0">
                <a:solidFill>
                  <a:schemeClr val="tx1"/>
                </a:solidFill>
              </a:rPr>
              <a:t>Plan timelines to run afresh from 1 June 2026</a:t>
            </a:r>
            <a:endParaRPr lang="en-US" sz="1600" dirty="0"/>
          </a:p>
          <a:p>
            <a:pPr marL="177800" indent="-177800">
              <a:spcAft>
                <a:spcPts val="500"/>
              </a:spcAft>
              <a:buSzPct val="100000"/>
              <a:buChar char="•"/>
            </a:pPr>
            <a:r>
              <a:rPr lang="en-US" sz="1300" dirty="0">
                <a:solidFill>
                  <a:schemeClr val="tx1"/>
                </a:solidFill>
              </a:rPr>
              <a:t>Registration to allottees only after GNIDA dues are paid, with GNIDA's participation — buyers as sub-lessees</a:t>
            </a:r>
            <a:endParaRPr lang="en-US" sz="1600" dirty="0"/>
          </a:p>
          <a:p>
            <a:pPr marL="177800" indent="-177800">
              <a:spcAft>
                <a:spcPts val="500"/>
              </a:spcAft>
              <a:buSzPct val="100000"/>
              <a:buChar char="•"/>
            </a:pPr>
            <a:r>
              <a:rPr lang="en-US" sz="1300" dirty="0">
                <a:solidFill>
                  <a:schemeClr val="tx1"/>
                </a:solidFill>
              </a:rPr>
              <a:t>Insolvency to proceed project-wise; solvent projects shielded from collateral prejudice</a:t>
            </a:r>
            <a:endParaRPr lang="en-US" sz="1600" dirty="0"/>
          </a:p>
        </p:txBody>
      </p:sp>
      <p:sp>
        <p:nvSpPr>
          <p:cNvPr id="19" name="takeaway"/>
          <p:cNvSpPr/>
          <p:nvPr/>
        </p:nvSpPr>
        <p:spPr>
          <a:xfrm>
            <a:off x="7680960" y="4160520"/>
            <a:ext cx="3931920" cy="2011680"/>
          </a:xfrm>
          <a:prstGeom prst="roundRect">
            <a:avLst>
              <a:gd name="adj" fmla="val 3636"/>
            </a:avLst>
          </a:prstGeom>
          <a:solidFill>
            <a:schemeClr val="accent1"/>
          </a:solidFill>
          <a:ln/>
        </p:spPr>
      </p:sp>
      <p:sp>
        <p:nvSpPr>
          <p:cNvPr id="20" name="Text 18"/>
          <p:cNvSpPr txBox="1"/>
          <p:nvPr/>
        </p:nvSpPr>
        <p:spPr>
          <a:xfrm>
            <a:off x="7909560" y="4297680"/>
            <a:ext cx="3474720" cy="1737360"/>
          </a:xfrm>
          <a:prstGeom prst="rect">
            <a:avLst/>
          </a:prstGeom>
          <a:noFill/>
          <a:ln/>
        </p:spPr>
        <p:txBody>
          <a:bodyPr wrap="square" lIns="0" tIns="0" rIns="0" bIns="0" rtlCol="0" anchor="t"/>
          <a:lstStyle/>
          <a:p>
            <a:pPr indent="0" marL="0">
              <a:spcAft>
                <a:spcPts val="400"/>
              </a:spcAft>
              <a:buNone/>
            </a:pPr>
            <a:r>
              <a:rPr lang="en-US" sz="1300" b="1" spc="100" kern="0" dirty="0">
                <a:solidFill>
                  <a:schemeClr val="bg1"/>
                </a:solidFill>
              </a:rPr>
              <a:t>WHY IT MATTERS</a:t>
            </a:r>
            <a:endParaRPr lang="en-US" sz="1300" dirty="0"/>
          </a:p>
          <a:p>
            <a:pPr indent="0" marL="0">
              <a:spcAft>
                <a:spcPts val="400"/>
              </a:spcAft>
              <a:buNone/>
            </a:pPr>
            <a:r>
              <a:rPr lang="en-US" sz="1400" dirty="0">
                <a:solidFill>
                  <a:schemeClr val="bg1"/>
                </a:solidFill>
              </a:rPr>
              <a:t>Group structures — landowner SPVs, subsidiaries holding leases — can no longer be used to fragment one project into competing insolvency estates.</a:t>
            </a:r>
            <a:endParaRPr lang="en-US" sz="13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Authority penalties are not CIRP costs</a:t>
            </a:r>
            <a:endParaRPr lang="en-US" sz="2800" dirty="0"/>
          </a:p>
        </p:txBody>
      </p:sp>
      <p:sp>
        <p:nvSpPr>
          <p:cNvPr id="3" name="Text 1"/>
          <p:cNvSpPr txBox="1"/>
          <p:nvPr/>
        </p:nvSpPr>
        <p:spPr>
          <a:xfrm>
            <a:off x="548640" y="1115568"/>
            <a:ext cx="11064240" cy="365760"/>
          </a:xfrm>
          <a:prstGeom prst="rect">
            <a:avLst/>
          </a:prstGeom>
          <a:noFill/>
          <a:ln/>
        </p:spPr>
        <p:txBody>
          <a:bodyPr wrap="square" lIns="0" tIns="0" rIns="0" bIns="0" rtlCol="0" anchor="ctr"/>
          <a:lstStyle/>
          <a:p>
            <a:pPr indent="0" marL="0">
              <a:buNone/>
            </a:pPr>
            <a:r>
              <a:rPr lang="en-US" sz="1400" i="1" dirty="0">
                <a:solidFill>
                  <a:schemeClr val="tx2"/>
                </a:solidFill>
              </a:rPr>
              <a:t>Authorised Representative, Granite Gate Properties Pvt. Ltd. v. NOIDA — SC, 03.09.2026 — C.A. 3132/2026 with C.A. 4207/2026</a:t>
            </a:r>
            <a:endParaRPr lang="en-US" sz="1400" dirty="0"/>
          </a:p>
        </p:txBody>
      </p:sp>
      <p:sp>
        <p:nvSpPr>
          <p:cNvPr id="4" name="granite-facts"/>
          <p:cNvSpPr/>
          <p:nvPr/>
        </p:nvSpPr>
        <p:spPr>
          <a:xfrm>
            <a:off x="548640" y="1645920"/>
            <a:ext cx="3657600" cy="4526280"/>
          </a:xfrm>
          <a:prstGeom prst="roundRect">
            <a:avLst>
              <a:gd name="adj" fmla="val 2000"/>
            </a:avLst>
          </a:prstGeom>
          <a:solidFill>
            <a:schemeClr val="accent1"/>
          </a:solidFill>
          <a:ln/>
        </p:spPr>
      </p:sp>
      <p:sp>
        <p:nvSpPr>
          <p:cNvPr id="5" name="Text 3"/>
          <p:cNvSpPr txBox="1"/>
          <p:nvPr/>
        </p:nvSpPr>
        <p:spPr>
          <a:xfrm>
            <a:off x="777240" y="1828800"/>
            <a:ext cx="3200400" cy="4206240"/>
          </a:xfrm>
          <a:prstGeom prst="rect">
            <a:avLst/>
          </a:prstGeom>
          <a:noFill/>
          <a:ln/>
        </p:spPr>
        <p:txBody>
          <a:bodyPr wrap="square" lIns="0" tIns="0" rIns="0" bIns="0" rtlCol="0" anchor="t"/>
          <a:lstStyle/>
          <a:p>
            <a:pPr indent="0" marL="0">
              <a:buNone/>
            </a:pPr>
            <a:r>
              <a:rPr lang="en-US" sz="1700" b="1" dirty="0">
                <a:solidFill>
                  <a:schemeClr val="bg1"/>
                </a:solidFill>
              </a:rPr>
              <a:t>The facts</a:t>
            </a:r>
            <a:endParaRPr lang="en-US" sz="1700" dirty="0"/>
          </a:p>
          <a:p>
            <a:pPr indent="0" marL="0">
              <a:buNone/>
            </a:pPr>
            <a:r>
              <a:rPr lang="en-US" sz="1400" dirty="0">
                <a:solidFill>
                  <a:schemeClr val="bg1"/>
                </a:solidFill>
              </a:rPr>
              <a:t>Lotus Boulevard (Sec. 100) and Lotus Panache (Sec. 110), Noida</a:t>
            </a:r>
            <a:endParaRPr lang="en-US" sz="1700" dirty="0"/>
          </a:p>
          <a:p>
            <a:pPr indent="0" marL="0">
              <a:buNone/>
            </a:pPr>
            <a:r>
              <a:rPr lang="en-US" sz="800" dirty="0">
                <a:solidFill>
                  <a:srgbClr val="000000"/>
                </a:solidFill>
              </a:rPr>
              <a:t> </a:t>
            </a:r>
            <a:endParaRPr lang="en-US" sz="1700" dirty="0"/>
          </a:p>
          <a:p>
            <a:pPr indent="0" marL="0">
              <a:buNone/>
            </a:pPr>
            <a:r>
              <a:rPr lang="en-US" sz="1400" dirty="0">
                <a:solidFill>
                  <a:schemeClr val="bg1"/>
                </a:solidFill>
              </a:rPr>
              <a:t>Lease deeds levied time-extension charges of 4%, 5% and 6% of premium for years 1–3 of delay</a:t>
            </a:r>
            <a:endParaRPr lang="en-US" sz="1700" dirty="0"/>
          </a:p>
          <a:p>
            <a:pPr indent="0" marL="0">
              <a:buNone/>
            </a:pPr>
            <a:r>
              <a:rPr lang="en-US" sz="800" dirty="0">
                <a:solidFill>
                  <a:srgbClr val="000000"/>
                </a:solidFill>
              </a:rPr>
              <a:t> </a:t>
            </a:r>
            <a:endParaRPr lang="en-US" sz="1700" dirty="0"/>
          </a:p>
          <a:p>
            <a:pPr indent="0" marL="0">
              <a:buNone/>
            </a:pPr>
            <a:r>
              <a:rPr lang="en-US" sz="1400" dirty="0">
                <a:solidFill>
                  <a:schemeClr val="bg1"/>
                </a:solidFill>
              </a:rPr>
              <a:t>NOIDA sealed three Lotus Panache towers on 16.10.2024; NCLAT treated the charges as CIRP costs</a:t>
            </a:r>
            <a:endParaRPr lang="en-US" sz="1700" dirty="0"/>
          </a:p>
        </p:txBody>
      </p:sp>
      <p:sp>
        <p:nvSpPr>
          <p:cNvPr id="6" name="gg-icon-0-circle"/>
          <p:cNvSpPr/>
          <p:nvPr/>
        </p:nvSpPr>
        <p:spPr>
          <a:xfrm>
            <a:off x="4526280" y="1737360"/>
            <a:ext cx="548640" cy="548640"/>
          </a:xfrm>
          <a:prstGeom prst="ellipse">
            <a:avLst/>
          </a:prstGeom>
          <a:solidFill>
            <a:schemeClr val="accent1"/>
          </a:solidFill>
          <a:ln/>
        </p:spPr>
      </p:sp>
      <p:pic>
        <p:nvPicPr>
          <p:cNvPr id="7" name="gg-icon-0-glyph" descr="preencoded.png">    </p:cNvPr>
          <p:cNvPicPr>
            <a:picLocks noChangeAspect="1"/>
          </p:cNvPicPr>
          <p:nvPr/>
        </p:nvPicPr>
        <p:blipFill>
          <a:blip r:embed="rId1"/>
          <a:stretch>
            <a:fillRect/>
          </a:stretch>
        </p:blipFill>
        <p:spPr>
          <a:xfrm>
            <a:off x="4646981" y="1858061"/>
            <a:ext cx="307238" cy="307238"/>
          </a:xfrm>
          <a:prstGeom prst="rect">
            <a:avLst/>
          </a:prstGeom>
        </p:spPr>
      </p:pic>
      <p:sp>
        <p:nvSpPr>
          <p:cNvPr id="8" name="Text 5"/>
          <p:cNvSpPr txBox="1"/>
          <p:nvPr/>
        </p:nvSpPr>
        <p:spPr>
          <a:xfrm>
            <a:off x="5303520" y="1645920"/>
            <a:ext cx="6309360" cy="1371600"/>
          </a:xfrm>
          <a:prstGeom prst="rect">
            <a:avLst/>
          </a:prstGeom>
          <a:noFill/>
          <a:ln/>
        </p:spPr>
        <p:txBody>
          <a:bodyPr wrap="square" lIns="0" tIns="0" rIns="0" bIns="0" rtlCol="0" anchor="t"/>
          <a:lstStyle/>
          <a:p>
            <a:pPr indent="0" marL="0">
              <a:buNone/>
            </a:pPr>
            <a:r>
              <a:rPr lang="en-US" sz="1700" b="1" dirty="0">
                <a:solidFill>
                  <a:schemeClr val="tx1"/>
                </a:solidFill>
              </a:rPr>
              <a:t>Penal, not a cost of the process</a:t>
            </a:r>
            <a:endParaRPr lang="en-US" sz="1700" dirty="0"/>
          </a:p>
          <a:p>
            <a:pPr indent="0" marL="0">
              <a:buNone/>
            </a:pPr>
            <a:r>
              <a:rPr lang="en-US" sz="1400" dirty="0">
                <a:solidFill>
                  <a:schemeClr val="tx2"/>
                </a:solidFill>
              </a:rPr>
              <a:t>Charges were designed to punish a defaulting developer — not expenses of running the CIRP under s. 5(13).</a:t>
            </a:r>
            <a:endParaRPr lang="en-US" sz="1700" dirty="0"/>
          </a:p>
        </p:txBody>
      </p:sp>
      <p:sp>
        <p:nvSpPr>
          <p:cNvPr id="9" name="gg-icon-1-circle"/>
          <p:cNvSpPr/>
          <p:nvPr/>
        </p:nvSpPr>
        <p:spPr>
          <a:xfrm>
            <a:off x="4526280" y="3273552"/>
            <a:ext cx="548640" cy="548640"/>
          </a:xfrm>
          <a:prstGeom prst="ellipse">
            <a:avLst/>
          </a:prstGeom>
          <a:solidFill>
            <a:schemeClr val="accent1"/>
          </a:solidFill>
          <a:ln/>
        </p:spPr>
      </p:sp>
      <p:pic>
        <p:nvPicPr>
          <p:cNvPr id="10" name="gg-icon-1-glyph" descr="preencoded.png">    </p:cNvPr>
          <p:cNvPicPr>
            <a:picLocks noChangeAspect="1"/>
          </p:cNvPicPr>
          <p:nvPr/>
        </p:nvPicPr>
        <p:blipFill>
          <a:blip r:embed="rId2"/>
          <a:stretch>
            <a:fillRect/>
          </a:stretch>
        </p:blipFill>
        <p:spPr>
          <a:xfrm>
            <a:off x="4646981" y="3394253"/>
            <a:ext cx="307238" cy="307238"/>
          </a:xfrm>
          <a:prstGeom prst="rect">
            <a:avLst/>
          </a:prstGeom>
        </p:spPr>
      </p:pic>
      <p:sp>
        <p:nvSpPr>
          <p:cNvPr id="11" name="Text 7"/>
          <p:cNvSpPr txBox="1"/>
          <p:nvPr/>
        </p:nvSpPr>
        <p:spPr>
          <a:xfrm>
            <a:off x="5303520" y="3182112"/>
            <a:ext cx="6309360" cy="1371600"/>
          </a:xfrm>
          <a:prstGeom prst="rect">
            <a:avLst/>
          </a:prstGeom>
          <a:noFill/>
          <a:ln/>
        </p:spPr>
        <p:txBody>
          <a:bodyPr wrap="square" lIns="0" tIns="0" rIns="0" bIns="0" rtlCol="0" anchor="t"/>
          <a:lstStyle/>
          <a:p>
            <a:pPr indent="0" marL="0">
              <a:buNone/>
            </a:pPr>
            <a:r>
              <a:rPr lang="en-US" sz="1700" b="1" dirty="0">
                <a:solidFill>
                  <a:schemeClr val="tx1"/>
                </a:solidFill>
              </a:rPr>
              <a:t>Wrong shoulders</a:t>
            </a:r>
            <a:endParaRPr lang="en-US" sz="1700" dirty="0"/>
          </a:p>
          <a:p>
            <a:pPr indent="0" marL="0">
              <a:buNone/>
            </a:pPr>
            <a:r>
              <a:rPr lang="en-US" sz="1400" dirty="0">
                <a:solidFill>
                  <a:schemeClr val="tx2"/>
                </a:solidFill>
              </a:rPr>
              <a:t>Neither homebuyers nor the SRA caused the delay; they are the ones completing the project with pooled money.</a:t>
            </a:r>
            <a:endParaRPr lang="en-US" sz="1700" dirty="0"/>
          </a:p>
        </p:txBody>
      </p:sp>
      <p:sp>
        <p:nvSpPr>
          <p:cNvPr id="12" name="gg-icon-2-circle"/>
          <p:cNvSpPr/>
          <p:nvPr/>
        </p:nvSpPr>
        <p:spPr>
          <a:xfrm>
            <a:off x="4526280" y="4809744"/>
            <a:ext cx="548640" cy="548640"/>
          </a:xfrm>
          <a:prstGeom prst="ellipse">
            <a:avLst/>
          </a:prstGeom>
          <a:solidFill>
            <a:schemeClr val="accent1"/>
          </a:solidFill>
          <a:ln/>
        </p:spPr>
      </p:sp>
      <p:pic>
        <p:nvPicPr>
          <p:cNvPr id="13" name="gg-icon-2-glyph" descr="preencoded.png">    </p:cNvPr>
          <p:cNvPicPr>
            <a:picLocks noChangeAspect="1"/>
          </p:cNvPicPr>
          <p:nvPr/>
        </p:nvPicPr>
        <p:blipFill>
          <a:blip r:embed="rId3"/>
          <a:stretch>
            <a:fillRect/>
          </a:stretch>
        </p:blipFill>
        <p:spPr>
          <a:xfrm>
            <a:off x="4646981" y="4930445"/>
            <a:ext cx="307238" cy="307238"/>
          </a:xfrm>
          <a:prstGeom prst="rect">
            <a:avLst/>
          </a:prstGeom>
        </p:spPr>
      </p:pic>
      <p:sp>
        <p:nvSpPr>
          <p:cNvPr id="14" name="Text 9"/>
          <p:cNvSpPr txBox="1"/>
          <p:nvPr/>
        </p:nvSpPr>
        <p:spPr>
          <a:xfrm>
            <a:off x="5303520" y="4718304"/>
            <a:ext cx="6309360" cy="1371600"/>
          </a:xfrm>
          <a:prstGeom prst="rect">
            <a:avLst/>
          </a:prstGeom>
          <a:noFill/>
          <a:ln/>
        </p:spPr>
        <p:txBody>
          <a:bodyPr wrap="square" lIns="0" tIns="0" rIns="0" bIns="0" rtlCol="0" anchor="t"/>
          <a:lstStyle/>
          <a:p>
            <a:pPr indent="0" marL="0">
              <a:buNone/>
            </a:pPr>
            <a:r>
              <a:rPr lang="en-US" sz="1700" b="1" dirty="0">
                <a:solidFill>
                  <a:schemeClr val="tx1"/>
                </a:solidFill>
              </a:rPr>
              <a:t>NOIDA to waive</a:t>
            </a:r>
            <a:endParaRPr lang="en-US" sz="1700" dirty="0"/>
          </a:p>
          <a:p>
            <a:pPr indent="0" marL="0">
              <a:buNone/>
            </a:pPr>
            <a:r>
              <a:rPr lang="en-US" sz="1400" dirty="0">
                <a:solidFill>
                  <a:schemeClr val="tx2"/>
                </a:solidFill>
              </a:rPr>
              <a:t>NCLAT's direction set aside; NOIDA's cross-appeal for charges up to the 10th year dismissed.</a:t>
            </a:r>
            <a:endParaRPr lang="en-US" sz="17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Beyond the moratorium — and at the appellate gate</a:t>
            </a:r>
            <a:endParaRPr lang="en-US" sz="2800" dirty="0"/>
          </a:p>
        </p:txBody>
      </p:sp>
      <p:sp>
        <p:nvSpPr>
          <p:cNvPr id="3" name="mantri-card"/>
          <p:cNvSpPr/>
          <p:nvPr/>
        </p:nvSpPr>
        <p:spPr>
          <a:xfrm>
            <a:off x="548640" y="1325880"/>
            <a:ext cx="5440680" cy="4846320"/>
          </a:xfrm>
          <a:prstGeom prst="roundRect">
            <a:avLst>
              <a:gd name="adj" fmla="val 1509"/>
            </a:avLst>
          </a:prstGeom>
          <a:solidFill>
            <a:schemeClr val="bg2"/>
          </a:solidFill>
          <a:ln/>
        </p:spPr>
      </p:sp>
      <p:sp>
        <p:nvSpPr>
          <p:cNvPr id="4" name="mantri-icon-circle"/>
          <p:cNvSpPr/>
          <p:nvPr/>
        </p:nvSpPr>
        <p:spPr>
          <a:xfrm>
            <a:off x="777240" y="1554480"/>
            <a:ext cx="548640" cy="548640"/>
          </a:xfrm>
          <a:prstGeom prst="ellipse">
            <a:avLst/>
          </a:prstGeom>
          <a:solidFill>
            <a:schemeClr val="accent1"/>
          </a:solidFill>
          <a:ln/>
        </p:spPr>
      </p:sp>
      <p:pic>
        <p:nvPicPr>
          <p:cNvPr id="5" name="mantri-icon-glyph" descr="preencoded.png">    </p:cNvPr>
          <p:cNvPicPr>
            <a:picLocks noChangeAspect="1"/>
          </p:cNvPicPr>
          <p:nvPr/>
        </p:nvPicPr>
        <p:blipFill>
          <a:blip r:embed="rId1"/>
          <a:stretch>
            <a:fillRect/>
          </a:stretch>
        </p:blipFill>
        <p:spPr>
          <a:xfrm>
            <a:off x="897941" y="1675181"/>
            <a:ext cx="307238" cy="307238"/>
          </a:xfrm>
          <a:prstGeom prst="rect">
            <a:avLst/>
          </a:prstGeom>
        </p:spPr>
      </p:pic>
      <p:sp>
        <p:nvSpPr>
          <p:cNvPr id="6" name="Text 3"/>
          <p:cNvSpPr txBox="1"/>
          <p:nvPr/>
        </p:nvSpPr>
        <p:spPr>
          <a:xfrm>
            <a:off x="1463040" y="1554480"/>
            <a:ext cx="4389120" cy="548640"/>
          </a:xfrm>
          <a:prstGeom prst="rect">
            <a:avLst/>
          </a:prstGeom>
          <a:noFill/>
          <a:ln/>
        </p:spPr>
        <p:txBody>
          <a:bodyPr wrap="square" lIns="0" tIns="0" rIns="0" bIns="0" rtlCol="0" anchor="ctr"/>
          <a:lstStyle/>
          <a:p>
            <a:pPr indent="0" marL="0">
              <a:buNone/>
            </a:pPr>
            <a:r>
              <a:rPr lang="en-US" sz="1800" b="1" dirty="0">
                <a:solidFill>
                  <a:schemeClr val="tx1"/>
                </a:solidFill>
              </a:rPr>
              <a:t>Moratorium protects only the CD</a:t>
            </a:r>
            <a:endParaRPr lang="en-US" sz="1800" dirty="0"/>
          </a:p>
        </p:txBody>
      </p:sp>
      <p:sp>
        <p:nvSpPr>
          <p:cNvPr id="7" name="Text 4"/>
          <p:cNvSpPr txBox="1"/>
          <p:nvPr/>
        </p:nvSpPr>
        <p:spPr>
          <a:xfrm>
            <a:off x="777240" y="2194560"/>
            <a:ext cx="5029200" cy="457200"/>
          </a:xfrm>
          <a:prstGeom prst="rect">
            <a:avLst/>
          </a:prstGeom>
          <a:noFill/>
          <a:ln/>
        </p:spPr>
        <p:txBody>
          <a:bodyPr wrap="square" lIns="0" tIns="0" rIns="0" bIns="0" rtlCol="0" anchor="ctr"/>
          <a:lstStyle/>
          <a:p>
            <a:pPr indent="0" marL="0">
              <a:buNone/>
            </a:pPr>
            <a:r>
              <a:rPr lang="en-US" sz="1200" i="1" dirty="0">
                <a:solidFill>
                  <a:schemeClr val="tx2"/>
                </a:solidFill>
              </a:rPr>
              <a:t>SC, 27.07.2026 — C.A. 4289–4290/2025 (Mantri Manyata Energia project)</a:t>
            </a:r>
            <a:endParaRPr lang="en-US" sz="1200" dirty="0"/>
          </a:p>
        </p:txBody>
      </p:sp>
      <p:sp>
        <p:nvSpPr>
          <p:cNvPr id="8" name="Text 5"/>
          <p:cNvSpPr txBox="1"/>
          <p:nvPr/>
        </p:nvSpPr>
        <p:spPr>
          <a:xfrm>
            <a:off x="777240" y="2743200"/>
            <a:ext cx="5029200" cy="320040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chemeClr val="tx1"/>
                </a:solidFill>
              </a:rPr>
              <a:t>s. 14 moratorium operates in favour of the corporate debtor alone</a:t>
            </a:r>
            <a:endParaRPr lang="en-US" sz="1600" dirty="0"/>
          </a:p>
          <a:p>
            <a:pPr marL="177800" indent="-177800">
              <a:spcAft>
                <a:spcPts val="500"/>
              </a:spcAft>
              <a:buSzPct val="100000"/>
              <a:buChar char="•"/>
            </a:pPr>
            <a:r>
              <a:rPr lang="en-US" sz="1600" dirty="0">
                <a:solidFill>
                  <a:schemeClr val="tx1"/>
                </a:solidFill>
              </a:rPr>
              <a:t>Consumer complaints proceed against promoters, directors, associated entities and landowners</a:t>
            </a:r>
            <a:endParaRPr lang="en-US" sz="1600" dirty="0"/>
          </a:p>
          <a:p>
            <a:pPr marL="177800" indent="-177800">
              <a:spcAft>
                <a:spcPts val="500"/>
              </a:spcAft>
              <a:buSzPct val="100000"/>
              <a:buChar char="•"/>
            </a:pPr>
            <a:r>
              <a:rPr lang="en-US" sz="1600" dirty="0">
                <a:solidFill>
                  <a:schemeClr val="tx1"/>
                </a:solidFill>
              </a:rPr>
              <a:t>NCDRC order set aside; proceedings against the developer company stay frozen</a:t>
            </a:r>
            <a:endParaRPr lang="en-US" sz="1600" dirty="0"/>
          </a:p>
        </p:txBody>
      </p:sp>
      <p:sp>
        <p:nvSpPr>
          <p:cNvPr id="9" name="angel-card"/>
          <p:cNvSpPr/>
          <p:nvPr/>
        </p:nvSpPr>
        <p:spPr>
          <a:xfrm>
            <a:off x="6172200" y="1325880"/>
            <a:ext cx="5440680" cy="4846320"/>
          </a:xfrm>
          <a:prstGeom prst="roundRect">
            <a:avLst>
              <a:gd name="adj" fmla="val 1509"/>
            </a:avLst>
          </a:prstGeom>
          <a:solidFill>
            <a:schemeClr val="bg2"/>
          </a:solidFill>
          <a:ln/>
        </p:spPr>
      </p:sp>
      <p:sp>
        <p:nvSpPr>
          <p:cNvPr id="10" name="angel-icon-circle"/>
          <p:cNvSpPr/>
          <p:nvPr/>
        </p:nvSpPr>
        <p:spPr>
          <a:xfrm>
            <a:off x="6400800" y="1554480"/>
            <a:ext cx="548640" cy="548640"/>
          </a:xfrm>
          <a:prstGeom prst="ellipse">
            <a:avLst/>
          </a:prstGeom>
          <a:solidFill>
            <a:schemeClr val="accent1"/>
          </a:solidFill>
          <a:ln/>
        </p:spPr>
      </p:sp>
      <p:pic>
        <p:nvPicPr>
          <p:cNvPr id="11" name="angel-icon-glyph" descr="preencoded.png">    </p:cNvPr>
          <p:cNvPicPr>
            <a:picLocks noChangeAspect="1"/>
          </p:cNvPicPr>
          <p:nvPr/>
        </p:nvPicPr>
        <p:blipFill>
          <a:blip r:embed="rId2"/>
          <a:stretch>
            <a:fillRect/>
          </a:stretch>
        </p:blipFill>
        <p:spPr>
          <a:xfrm>
            <a:off x="6521501" y="1675181"/>
            <a:ext cx="307238" cy="307238"/>
          </a:xfrm>
          <a:prstGeom prst="rect">
            <a:avLst/>
          </a:prstGeom>
        </p:spPr>
      </p:pic>
      <p:sp>
        <p:nvSpPr>
          <p:cNvPr id="12" name="Text 8"/>
          <p:cNvSpPr txBox="1"/>
          <p:nvPr/>
        </p:nvSpPr>
        <p:spPr>
          <a:xfrm>
            <a:off x="7086600" y="1554480"/>
            <a:ext cx="4389120" cy="548640"/>
          </a:xfrm>
          <a:prstGeom prst="rect">
            <a:avLst/>
          </a:prstGeom>
          <a:noFill/>
          <a:ln/>
        </p:spPr>
        <p:txBody>
          <a:bodyPr wrap="square" lIns="0" tIns="0" rIns="0" bIns="0" rtlCol="0" anchor="ctr"/>
          <a:lstStyle/>
          <a:p>
            <a:pPr indent="0" marL="0">
              <a:buNone/>
            </a:pPr>
            <a:r>
              <a:rPr lang="en-US" sz="1800" b="1" dirty="0">
                <a:solidFill>
                  <a:schemeClr val="tx1"/>
                </a:solidFill>
              </a:rPr>
              <a:t>Certified copy is a threshold condition</a:t>
            </a:r>
            <a:endParaRPr lang="en-US" sz="1800" dirty="0"/>
          </a:p>
        </p:txBody>
      </p:sp>
      <p:sp>
        <p:nvSpPr>
          <p:cNvPr id="13" name="Text 9"/>
          <p:cNvSpPr txBox="1"/>
          <p:nvPr/>
        </p:nvSpPr>
        <p:spPr>
          <a:xfrm>
            <a:off x="6400800" y="2194560"/>
            <a:ext cx="5029200" cy="457200"/>
          </a:xfrm>
          <a:prstGeom prst="rect">
            <a:avLst/>
          </a:prstGeom>
          <a:noFill/>
          <a:ln/>
        </p:spPr>
        <p:txBody>
          <a:bodyPr wrap="square" lIns="0" tIns="0" rIns="0" bIns="0" rtlCol="0" anchor="ctr"/>
          <a:lstStyle/>
          <a:p>
            <a:pPr indent="0" marL="0">
              <a:buNone/>
            </a:pPr>
            <a:r>
              <a:rPr lang="en-US" sz="1200" i="1" dirty="0">
                <a:solidFill>
                  <a:schemeClr val="tx2"/>
                </a:solidFill>
              </a:rPr>
              <a:t>Angelwoods Apartment Allottees Assn. v. M. Lalitha — SC, 2026 INSC 479</a:t>
            </a:r>
            <a:endParaRPr lang="en-US" sz="1200" dirty="0"/>
          </a:p>
        </p:txBody>
      </p:sp>
      <p:sp>
        <p:nvSpPr>
          <p:cNvPr id="14" name="Text 10"/>
          <p:cNvSpPr txBox="1"/>
          <p:nvPr/>
        </p:nvSpPr>
        <p:spPr>
          <a:xfrm>
            <a:off x="6400800" y="2743200"/>
            <a:ext cx="5029200" cy="320040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chemeClr val="tx1"/>
                </a:solidFill>
              </a:rPr>
              <a:t>Plan of the allottees' own association approved by NCLT Kochi (CD: Samson &amp; Sons Builders)</a:t>
            </a:r>
            <a:endParaRPr lang="en-US" sz="1600" dirty="0"/>
          </a:p>
          <a:p>
            <a:pPr marL="177800" indent="-177800">
              <a:spcAft>
                <a:spcPts val="500"/>
              </a:spcAft>
              <a:buSzPct val="100000"/>
              <a:buChar char="•"/>
            </a:pPr>
            <a:r>
              <a:rPr lang="en-US" sz="1600" dirty="0">
                <a:solidFill>
                  <a:schemeClr val="tx1"/>
                </a:solidFill>
              </a:rPr>
              <a:t>Appeal by a suspended director's relative refiled without certified copy of the order</a:t>
            </a:r>
            <a:endParaRPr lang="en-US" sz="1600" dirty="0"/>
          </a:p>
          <a:p>
            <a:pPr marL="177800" indent="-177800">
              <a:spcAft>
                <a:spcPts val="500"/>
              </a:spcAft>
              <a:buSzPct val="100000"/>
              <a:buChar char="•"/>
            </a:pPr>
            <a:r>
              <a:rPr lang="en-US" sz="1600" dirty="0">
                <a:solidFill>
                  <a:schemeClr val="tx1"/>
                </a:solidFill>
              </a:rPr>
              <a:t>s. 61 appeal without certified copy ought to be rejected at the threshold</a:t>
            </a:r>
            <a:endParaRPr lang="en-US" sz="16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When the tribunal itself is the delay</a:t>
            </a:r>
            <a:endParaRPr lang="en-US" sz="2800" dirty="0"/>
          </a:p>
        </p:txBody>
      </p:sp>
      <p:sp>
        <p:nvSpPr>
          <p:cNvPr id="3" name="Text 1"/>
          <p:cNvSpPr txBox="1"/>
          <p:nvPr/>
        </p:nvSpPr>
        <p:spPr>
          <a:xfrm>
            <a:off x="548640" y="1115568"/>
            <a:ext cx="11064240" cy="365760"/>
          </a:xfrm>
          <a:prstGeom prst="rect">
            <a:avLst/>
          </a:prstGeom>
          <a:noFill/>
          <a:ln/>
        </p:spPr>
        <p:txBody>
          <a:bodyPr wrap="square" lIns="0" tIns="0" rIns="0" bIns="0" rtlCol="0" anchor="ctr"/>
          <a:lstStyle/>
          <a:p>
            <a:pPr indent="0" marL="0">
              <a:buNone/>
            </a:pPr>
            <a:r>
              <a:rPr lang="en-US" sz="1400" i="1" dirty="0">
                <a:solidFill>
                  <a:schemeClr val="tx2"/>
                </a:solidFill>
              </a:rPr>
              <a:t>AVJ Heightss Apartment Owners Assn. v. IIFL Finance Ltd. — SC, orders of 16.04.2026 &amp; 29.04.2026 — J.B. Pardiwala &amp; K.V. Viswanathan, JJ.</a:t>
            </a:r>
            <a:endParaRPr lang="en-US" sz="1400" dirty="0"/>
          </a:p>
        </p:txBody>
      </p:sp>
      <p:sp>
        <p:nvSpPr>
          <p:cNvPr id="4" name="avj-stat-0"/>
          <p:cNvSpPr/>
          <p:nvPr/>
        </p:nvSpPr>
        <p:spPr>
          <a:xfrm>
            <a:off x="548640" y="1691640"/>
            <a:ext cx="4023360" cy="1325880"/>
          </a:xfrm>
          <a:prstGeom prst="roundRect">
            <a:avLst>
              <a:gd name="adj" fmla="val 5517"/>
            </a:avLst>
          </a:prstGeom>
          <a:solidFill>
            <a:schemeClr val="bg2"/>
          </a:solidFill>
          <a:ln/>
        </p:spPr>
      </p:sp>
      <p:sp>
        <p:nvSpPr>
          <p:cNvPr id="5" name="Text 3"/>
          <p:cNvSpPr txBox="1"/>
          <p:nvPr/>
        </p:nvSpPr>
        <p:spPr>
          <a:xfrm>
            <a:off x="731520" y="1783080"/>
            <a:ext cx="1691640" cy="1143000"/>
          </a:xfrm>
          <a:prstGeom prst="rect">
            <a:avLst/>
          </a:prstGeom>
          <a:noFill/>
          <a:ln/>
        </p:spPr>
        <p:txBody>
          <a:bodyPr wrap="square" lIns="0" tIns="0" rIns="0" bIns="0" rtlCol="0" anchor="ctr"/>
          <a:lstStyle/>
          <a:p>
            <a:pPr indent="0" marL="0">
              <a:buNone/>
            </a:pPr>
            <a:r>
              <a:rPr lang="en-US" sz="3000" b="1" dirty="0">
                <a:solidFill>
                  <a:schemeClr val="accent1"/>
                </a:solidFill>
              </a:rPr>
              <a:t>~2 yrs</a:t>
            </a:r>
            <a:endParaRPr lang="en-US" sz="3000" dirty="0"/>
          </a:p>
        </p:txBody>
      </p:sp>
      <p:sp>
        <p:nvSpPr>
          <p:cNvPr id="6" name="Text 4"/>
          <p:cNvSpPr txBox="1"/>
          <p:nvPr/>
        </p:nvSpPr>
        <p:spPr>
          <a:xfrm>
            <a:off x="2423160" y="1783080"/>
            <a:ext cx="2011680" cy="1143000"/>
          </a:xfrm>
          <a:prstGeom prst="rect">
            <a:avLst/>
          </a:prstGeom>
          <a:noFill/>
          <a:ln/>
        </p:spPr>
        <p:txBody>
          <a:bodyPr wrap="square" lIns="0" tIns="0" rIns="0" bIns="0" rtlCol="0" anchor="ctr"/>
          <a:lstStyle/>
          <a:p>
            <a:pPr indent="0" marL="0">
              <a:buNone/>
            </a:pPr>
            <a:r>
              <a:rPr lang="en-US" sz="1300" dirty="0">
                <a:solidFill>
                  <a:schemeClr val="tx1"/>
                </a:solidFill>
              </a:rPr>
              <a:t>plan pending after CoC approval (04.07.2024; filed 12.07.2024)</a:t>
            </a:r>
            <a:endParaRPr lang="en-US" sz="1300" dirty="0"/>
          </a:p>
        </p:txBody>
      </p:sp>
      <p:sp>
        <p:nvSpPr>
          <p:cNvPr id="7" name="avj-stat-1"/>
          <p:cNvSpPr/>
          <p:nvPr/>
        </p:nvSpPr>
        <p:spPr>
          <a:xfrm>
            <a:off x="548640" y="3200400"/>
            <a:ext cx="4023360" cy="1325880"/>
          </a:xfrm>
          <a:prstGeom prst="roundRect">
            <a:avLst>
              <a:gd name="adj" fmla="val 5517"/>
            </a:avLst>
          </a:prstGeom>
          <a:solidFill>
            <a:schemeClr val="bg2"/>
          </a:solidFill>
          <a:ln/>
        </p:spPr>
      </p:sp>
      <p:sp>
        <p:nvSpPr>
          <p:cNvPr id="8" name="Text 6"/>
          <p:cNvSpPr txBox="1"/>
          <p:nvPr/>
        </p:nvSpPr>
        <p:spPr>
          <a:xfrm>
            <a:off x="731520" y="3291840"/>
            <a:ext cx="1691640" cy="1143000"/>
          </a:xfrm>
          <a:prstGeom prst="rect">
            <a:avLst/>
          </a:prstGeom>
          <a:noFill/>
          <a:ln/>
        </p:spPr>
        <p:txBody>
          <a:bodyPr wrap="square" lIns="0" tIns="0" rIns="0" bIns="0" rtlCol="0" anchor="ctr"/>
          <a:lstStyle/>
          <a:p>
            <a:pPr indent="0" marL="0">
              <a:buNone/>
            </a:pPr>
            <a:r>
              <a:rPr lang="en-US" sz="3000" b="1" dirty="0">
                <a:solidFill>
                  <a:schemeClr val="accent1"/>
                </a:solidFill>
              </a:rPr>
              <a:t>383</a:t>
            </a:r>
            <a:endParaRPr lang="en-US" sz="3000" dirty="0"/>
          </a:p>
        </p:txBody>
      </p:sp>
      <p:sp>
        <p:nvSpPr>
          <p:cNvPr id="9" name="Text 7"/>
          <p:cNvSpPr txBox="1"/>
          <p:nvPr/>
        </p:nvSpPr>
        <p:spPr>
          <a:xfrm>
            <a:off x="2423160" y="3291840"/>
            <a:ext cx="2011680" cy="1143000"/>
          </a:xfrm>
          <a:prstGeom prst="rect">
            <a:avLst/>
          </a:prstGeom>
          <a:noFill/>
          <a:ln/>
        </p:spPr>
        <p:txBody>
          <a:bodyPr wrap="square" lIns="0" tIns="0" rIns="0" bIns="0" rtlCol="0" anchor="ctr"/>
          <a:lstStyle/>
          <a:p>
            <a:pPr indent="0" marL="0">
              <a:buNone/>
            </a:pPr>
            <a:r>
              <a:rPr lang="en-US" sz="1300" dirty="0">
                <a:solidFill>
                  <a:schemeClr val="tx1"/>
                </a:solidFill>
              </a:rPr>
              <a:t>plan-approval applications pending across NCLT benches</a:t>
            </a:r>
            <a:endParaRPr lang="en-US" sz="1300" dirty="0"/>
          </a:p>
        </p:txBody>
      </p:sp>
      <p:sp>
        <p:nvSpPr>
          <p:cNvPr id="10" name="avj-stat-2"/>
          <p:cNvSpPr/>
          <p:nvPr/>
        </p:nvSpPr>
        <p:spPr>
          <a:xfrm>
            <a:off x="548640" y="4709160"/>
            <a:ext cx="4023360" cy="1325880"/>
          </a:xfrm>
          <a:prstGeom prst="roundRect">
            <a:avLst>
              <a:gd name="adj" fmla="val 5517"/>
            </a:avLst>
          </a:prstGeom>
          <a:solidFill>
            <a:schemeClr val="bg2"/>
          </a:solidFill>
          <a:ln/>
        </p:spPr>
      </p:sp>
      <p:sp>
        <p:nvSpPr>
          <p:cNvPr id="11" name="Text 9"/>
          <p:cNvSpPr txBox="1"/>
          <p:nvPr/>
        </p:nvSpPr>
        <p:spPr>
          <a:xfrm>
            <a:off x="731520" y="4800600"/>
            <a:ext cx="1691640" cy="1143000"/>
          </a:xfrm>
          <a:prstGeom prst="rect">
            <a:avLst/>
          </a:prstGeom>
          <a:noFill/>
          <a:ln/>
        </p:spPr>
        <p:txBody>
          <a:bodyPr wrap="square" lIns="0" tIns="0" rIns="0" bIns="0" rtlCol="0" anchor="ctr"/>
          <a:lstStyle/>
          <a:p>
            <a:pPr indent="0" marL="0">
              <a:buNone/>
            </a:pPr>
            <a:r>
              <a:rPr lang="en-US" sz="3000" b="1" dirty="0">
                <a:solidFill>
                  <a:schemeClr val="accent1"/>
                </a:solidFill>
              </a:rPr>
              <a:t>48–738</a:t>
            </a:r>
            <a:endParaRPr lang="en-US" sz="3000" dirty="0"/>
          </a:p>
        </p:txBody>
      </p:sp>
      <p:sp>
        <p:nvSpPr>
          <p:cNvPr id="12" name="Text 10"/>
          <p:cNvSpPr txBox="1"/>
          <p:nvPr/>
        </p:nvSpPr>
        <p:spPr>
          <a:xfrm>
            <a:off x="2423160" y="4800600"/>
            <a:ext cx="2011680" cy="1143000"/>
          </a:xfrm>
          <a:prstGeom prst="rect">
            <a:avLst/>
          </a:prstGeom>
          <a:noFill/>
          <a:ln/>
        </p:spPr>
        <p:txBody>
          <a:bodyPr wrap="square" lIns="0" tIns="0" rIns="0" bIns="0" rtlCol="0" anchor="ctr"/>
          <a:lstStyle/>
          <a:p>
            <a:pPr indent="0" marL="0">
              <a:buNone/>
            </a:pPr>
            <a:r>
              <a:rPr lang="en-US" sz="1300" dirty="0">
                <a:solidFill>
                  <a:schemeClr val="tx1"/>
                </a:solidFill>
              </a:rPr>
              <a:t>days of delay; some matters close to four years</a:t>
            </a:r>
            <a:endParaRPr lang="en-US" sz="1300" dirty="0"/>
          </a:p>
        </p:txBody>
      </p:sp>
      <p:sp>
        <p:nvSpPr>
          <p:cNvPr id="13" name="Text 11"/>
          <p:cNvSpPr txBox="1"/>
          <p:nvPr/>
        </p:nvSpPr>
        <p:spPr>
          <a:xfrm>
            <a:off x="4892040" y="1691640"/>
            <a:ext cx="6720840" cy="3291840"/>
          </a:xfrm>
          <a:prstGeom prst="rect">
            <a:avLst/>
          </a:prstGeom>
          <a:noFill/>
          <a:ln/>
        </p:spPr>
        <p:txBody>
          <a:bodyPr wrap="square" lIns="0" tIns="0" rIns="0" bIns="0" rtlCol="0" anchor="t"/>
          <a:lstStyle/>
          <a:p>
            <a:pPr indent="0" marL="0">
              <a:buNone/>
            </a:pPr>
            <a:r>
              <a:rPr lang="en-US" sz="1700" b="1" dirty="0">
                <a:solidFill>
                  <a:schemeClr val="accent3"/>
                </a:solidFill>
              </a:rPr>
              <a:t>What followed</a:t>
            </a:r>
            <a:endParaRPr lang="en-US" sz="1700" dirty="0"/>
          </a:p>
          <a:p>
            <a:pPr marL="177800" indent="-177800">
              <a:spcAft>
                <a:spcPts val="500"/>
              </a:spcAft>
              <a:buSzPct val="100000"/>
              <a:buChar char="•"/>
            </a:pPr>
            <a:r>
              <a:rPr lang="en-US" sz="1500" dirty="0">
                <a:solidFill>
                  <a:schemeClr val="tx1"/>
                </a:solidFill>
              </a:rPr>
              <a:t>16.04.2026 — NCLT Principal Bench and IBBI directed to furnish nationwide pendency data and reasons</a:t>
            </a:r>
            <a:endParaRPr lang="en-US" sz="1700" dirty="0"/>
          </a:p>
          <a:p>
            <a:pPr marL="177800" indent="-177800">
              <a:spcAft>
                <a:spcPts val="500"/>
              </a:spcAft>
              <a:buSzPct val="100000"/>
              <a:buChar char="•"/>
            </a:pPr>
            <a:r>
              <a:rPr lang="en-US" sz="1500" dirty="0">
                <a:solidFill>
                  <a:schemeClr val="tx1"/>
                </a:solidFill>
              </a:rPr>
              <a:t>29.04.2026 — Court takes suo motu cognisance of a 'grim situation'; member shortage, half-day sittings flagged</a:t>
            </a:r>
            <a:endParaRPr lang="en-US" sz="1700" dirty="0"/>
          </a:p>
          <a:p>
            <a:pPr marL="177800" indent="-177800">
              <a:spcAft>
                <a:spcPts val="500"/>
              </a:spcAft>
              <a:buSzPct val="100000"/>
              <a:buChar char="•"/>
            </a:pPr>
            <a:r>
              <a:rPr lang="en-US" sz="1500" dirty="0">
                <a:solidFill>
                  <a:schemeClr val="tx1"/>
                </a:solidFill>
              </a:rPr>
              <a:t>19.05.2026 — registered as SMW(C) No. 16/2026, In Re: Appointment of Members and Inadequate Infrastructure in NCLT</a:t>
            </a:r>
            <a:endParaRPr lang="en-US" sz="1700" dirty="0"/>
          </a:p>
          <a:p>
            <a:pPr marL="177800" indent="-177800">
              <a:spcAft>
                <a:spcPts val="500"/>
              </a:spcAft>
              <a:buSzPct val="100000"/>
              <a:buChar char="•"/>
            </a:pPr>
            <a:r>
              <a:rPr lang="en-US" sz="1500" dirty="0">
                <a:solidFill>
                  <a:schemeClr val="tx1"/>
                </a:solidFill>
              </a:rPr>
              <a:t>14.07.2026 — hearing deferred; appointment process stated to be underway</a:t>
            </a:r>
            <a:endParaRPr lang="en-US" sz="1700" dirty="0"/>
          </a:p>
        </p:txBody>
      </p:sp>
      <p:sp>
        <p:nvSpPr>
          <p:cNvPr id="14" name="takeaway"/>
          <p:cNvSpPr/>
          <p:nvPr/>
        </p:nvSpPr>
        <p:spPr>
          <a:xfrm>
            <a:off x="4892040" y="5074920"/>
            <a:ext cx="6720840" cy="1097280"/>
          </a:xfrm>
          <a:prstGeom prst="roundRect">
            <a:avLst>
              <a:gd name="adj" fmla="val 6667"/>
            </a:avLst>
          </a:prstGeom>
          <a:solidFill>
            <a:schemeClr val="accent1"/>
          </a:solidFill>
          <a:ln/>
        </p:spPr>
      </p:sp>
      <p:sp>
        <p:nvSpPr>
          <p:cNvPr id="15" name="Text 13"/>
          <p:cNvSpPr txBox="1"/>
          <p:nvPr/>
        </p:nvSpPr>
        <p:spPr>
          <a:xfrm>
            <a:off x="5120640" y="5212080"/>
            <a:ext cx="6263640" cy="822960"/>
          </a:xfrm>
          <a:prstGeom prst="rect">
            <a:avLst/>
          </a:prstGeom>
          <a:noFill/>
          <a:ln/>
        </p:spPr>
        <p:txBody>
          <a:bodyPr wrap="square" lIns="0" tIns="0" rIns="0" bIns="0" rtlCol="0" anchor="t"/>
          <a:lstStyle/>
          <a:p>
            <a:pPr indent="0" marL="0">
              <a:spcAft>
                <a:spcPts val="400"/>
              </a:spcAft>
              <a:buNone/>
            </a:pPr>
            <a:r>
              <a:rPr lang="en-US" sz="1300" b="1" spc="100" kern="0" dirty="0">
                <a:solidFill>
                  <a:schemeClr val="bg1"/>
                </a:solidFill>
              </a:rPr>
              <a:t>FOR RPs</a:t>
            </a:r>
            <a:endParaRPr lang="en-US" sz="1300" dirty="0"/>
          </a:p>
          <a:p>
            <a:pPr indent="0" marL="0">
              <a:spcAft>
                <a:spcPts val="400"/>
              </a:spcAft>
              <a:buNone/>
            </a:pPr>
            <a:r>
              <a:rPr lang="en-US" sz="1400" dirty="0">
                <a:solidFill>
                  <a:schemeClr val="bg1"/>
                </a:solidFill>
              </a:rPr>
              <a:t>Track plan-approval pendency actively; cite AVJ when seeking early listing of IA (Plan) applications.</a:t>
            </a:r>
            <a:endParaRPr lang="en-US" sz="13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ection-badge"/>
          <p:cNvSpPr/>
          <p:nvPr/>
        </p:nvSpPr>
        <p:spPr>
          <a:xfrm>
            <a:off x="685800" y="2331720"/>
            <a:ext cx="1371600" cy="1371600"/>
          </a:xfrm>
          <a:prstGeom prst="ellipse">
            <a:avLst/>
          </a:prstGeom>
          <a:solidFill>
            <a:schemeClr val="bg1"/>
          </a:solidFill>
          <a:ln/>
        </p:spPr>
      </p:sp>
      <p:sp>
        <p:nvSpPr>
          <p:cNvPr id="3" name="Text 1"/>
          <p:cNvSpPr txBox="1"/>
          <p:nvPr/>
        </p:nvSpPr>
        <p:spPr>
          <a:xfrm>
            <a:off x="685800" y="2331720"/>
            <a:ext cx="1371600" cy="1371600"/>
          </a:xfrm>
          <a:prstGeom prst="rect">
            <a:avLst/>
          </a:prstGeom>
          <a:noFill/>
          <a:ln/>
        </p:spPr>
        <p:txBody>
          <a:bodyPr wrap="square" lIns="0" tIns="0" rIns="0" bIns="0" rtlCol="0" anchor="ctr"/>
          <a:lstStyle/>
          <a:p>
            <a:pPr algn="ctr" indent="0" marL="0">
              <a:buNone/>
            </a:pPr>
            <a:r>
              <a:rPr lang="en-US" sz="4800" b="1" dirty="0">
                <a:solidFill>
                  <a:schemeClr val="accent1"/>
                </a:solidFill>
              </a:rPr>
              <a:t>B</a:t>
            </a:r>
            <a:endParaRPr lang="en-US" sz="4800" dirty="0"/>
          </a:p>
        </p:txBody>
      </p:sp>
      <p:sp>
        <p:nvSpPr>
          <p:cNvPr id="4" name="Text 0"/>
          <p:cNvSpPr/>
          <p:nvPr>
            <p:ph idx="100" type="title" hasCustomPrompt="1"/>
          </p:nvPr>
        </p:nvSpPr>
        <p:spPr>
          <a:xfrm>
            <a:off x="2377440" y="2240280"/>
            <a:ext cx="8778240" cy="1280160"/>
          </a:xfrm>
          <a:prstGeom prst="rect">
            <a:avLst/>
          </a:prstGeom>
          <a:noFill/>
          <a:ln/>
        </p:spPr>
        <p:txBody>
          <a:bodyPr wrap="square" lIns="0" tIns="0" rIns="0" bIns="0" rtlCol="0" anchor="b"/>
          <a:lstStyle/>
          <a:p>
            <a:pPr algn="l" indent="0" marL="0">
              <a:buNone/>
            </a:pPr>
            <a:r>
              <a:rPr lang="en-US" sz="4000" b="1" dirty="0">
                <a:solidFill>
                  <a:schemeClr val="bg1"/>
                </a:solidFill>
              </a:rPr>
              <a:t>Supreme Court — Finality &amp; Jurisdiction</a:t>
            </a:r>
            <a:endParaRPr lang="en-US" sz="4000" dirty="0"/>
          </a:p>
        </p:txBody>
      </p:sp>
      <p:sp>
        <p:nvSpPr>
          <p:cNvPr id="5" name="Text 0"/>
          <p:cNvSpPr/>
          <p:nvPr>
            <p:ph idx="101" type="body" hasCustomPrompt="1"/>
          </p:nvPr>
        </p:nvSpPr>
        <p:spPr>
          <a:xfrm>
            <a:off x="2377440" y="3611880"/>
            <a:ext cx="8778240" cy="1097280"/>
          </a:xfrm>
          <a:prstGeom prst="rect">
            <a:avLst/>
          </a:prstGeom>
          <a:noFill/>
          <a:ln/>
        </p:spPr>
        <p:txBody>
          <a:bodyPr wrap="square" lIns="0" tIns="0" rIns="0" bIns="0" rtlCol="0" anchor="t"/>
          <a:lstStyle/>
          <a:p>
            <a:pPr algn="l" indent="0" marL="0">
              <a:buNone/>
            </a:pPr>
            <a:r>
              <a:rPr lang="en-US" sz="1800" dirty="0">
                <a:solidFill>
                  <a:schemeClr val="bg1"/>
                </a:solidFill>
              </a:rPr>
              <a:t>Not real estate-specific, but each of these now shapes how real estate CIRPs are run and litigated</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Finality binds bidders, SRAs and late claimants</a:t>
            </a:r>
            <a:endParaRPr lang="en-US" sz="2800" dirty="0"/>
          </a:p>
        </p:txBody>
      </p:sp>
      <p:sp>
        <p:nvSpPr>
          <p:cNvPr id="3" name="fin-0"/>
          <p:cNvSpPr/>
          <p:nvPr/>
        </p:nvSpPr>
        <p:spPr>
          <a:xfrm>
            <a:off x="548640" y="1325880"/>
            <a:ext cx="11064240" cy="1481328"/>
          </a:xfrm>
          <a:prstGeom prst="roundRect">
            <a:avLst>
              <a:gd name="adj" fmla="val 4938"/>
            </a:avLst>
          </a:prstGeom>
          <a:solidFill>
            <a:schemeClr val="bg2"/>
          </a:solidFill>
          <a:ln/>
        </p:spPr>
      </p:sp>
      <p:sp>
        <p:nvSpPr>
          <p:cNvPr id="4" name="fin-icon-0-circle"/>
          <p:cNvSpPr/>
          <p:nvPr/>
        </p:nvSpPr>
        <p:spPr>
          <a:xfrm>
            <a:off x="777240" y="1783080"/>
            <a:ext cx="548640" cy="548640"/>
          </a:xfrm>
          <a:prstGeom prst="ellipse">
            <a:avLst/>
          </a:prstGeom>
          <a:solidFill>
            <a:schemeClr val="accent1"/>
          </a:solidFill>
          <a:ln/>
        </p:spPr>
      </p:sp>
      <p:pic>
        <p:nvPicPr>
          <p:cNvPr id="5" name="fin-icon-0-glyph" descr="preencoded.png">    </p:cNvPr>
          <p:cNvPicPr>
            <a:picLocks noChangeAspect="1"/>
          </p:cNvPicPr>
          <p:nvPr/>
        </p:nvPicPr>
        <p:blipFill>
          <a:blip r:embed="rId1"/>
          <a:stretch>
            <a:fillRect/>
          </a:stretch>
        </p:blipFill>
        <p:spPr>
          <a:xfrm>
            <a:off x="897941" y="1903781"/>
            <a:ext cx="307238" cy="307238"/>
          </a:xfrm>
          <a:prstGeom prst="rect">
            <a:avLst/>
          </a:prstGeom>
        </p:spPr>
      </p:pic>
      <p:sp>
        <p:nvSpPr>
          <p:cNvPr id="6" name="Text 3"/>
          <p:cNvSpPr txBox="1"/>
          <p:nvPr/>
        </p:nvSpPr>
        <p:spPr>
          <a:xfrm>
            <a:off x="1554480" y="1463040"/>
            <a:ext cx="3291840" cy="1188720"/>
          </a:xfrm>
          <a:prstGeom prst="rect">
            <a:avLst/>
          </a:prstGeom>
          <a:noFill/>
          <a:ln/>
        </p:spPr>
        <p:txBody>
          <a:bodyPr wrap="square" lIns="0" tIns="0" rIns="0" bIns="0" rtlCol="0" anchor="ctr"/>
          <a:lstStyle/>
          <a:p>
            <a:pPr indent="0" marL="0">
              <a:buNone/>
            </a:pPr>
            <a:r>
              <a:rPr lang="en-US" sz="1600" b="1" dirty="0">
                <a:solidFill>
                  <a:schemeClr val="tx1"/>
                </a:solidFill>
              </a:rPr>
              <a:t>Torrent Power Ltd. v. Ashish Arjunkumar Rathi</a:t>
            </a:r>
            <a:endParaRPr lang="en-US" sz="1600" dirty="0"/>
          </a:p>
          <a:p>
            <a:pPr indent="0" marL="0">
              <a:buNone/>
            </a:pPr>
            <a:r>
              <a:rPr lang="en-US" sz="1200" dirty="0">
                <a:solidFill>
                  <a:schemeClr val="accent3"/>
                </a:solidFill>
              </a:rPr>
              <a:t>27.02.2026  |  2026 INSC 206</a:t>
            </a:r>
            <a:endParaRPr lang="en-US" sz="1600" dirty="0"/>
          </a:p>
        </p:txBody>
      </p:sp>
      <p:sp>
        <p:nvSpPr>
          <p:cNvPr id="7" name="Text 4"/>
          <p:cNvSpPr txBox="1"/>
          <p:nvPr/>
        </p:nvSpPr>
        <p:spPr>
          <a:xfrm>
            <a:off x="4983480" y="1435608"/>
            <a:ext cx="4800600" cy="1261872"/>
          </a:xfrm>
          <a:prstGeom prst="rect">
            <a:avLst/>
          </a:prstGeom>
          <a:noFill/>
          <a:ln/>
        </p:spPr>
        <p:txBody>
          <a:bodyPr wrap="square" lIns="0" tIns="0" rIns="0" bIns="0" rtlCol="0" anchor="ctr"/>
          <a:lstStyle/>
          <a:p>
            <a:pPr indent="0" marL="0">
              <a:buNone/>
            </a:pPr>
            <a:r>
              <a:rPr lang="en-US" sz="1300" dirty="0">
                <a:solidFill>
                  <a:schemeClr val="tx1"/>
                </a:solidFill>
              </a:rPr>
              <a:t>Unsuccessful resolution applicants' challenge to the SKS Power plan dismissed — grievances fit no ground under s. 61(3); no question of law under s. 62. Strategic litigation by losing bidders deprecated.</a:t>
            </a:r>
            <a:endParaRPr lang="en-US" sz="1300" dirty="0"/>
          </a:p>
        </p:txBody>
      </p:sp>
      <p:sp>
        <p:nvSpPr>
          <p:cNvPr id="8" name="chip"/>
          <p:cNvSpPr/>
          <p:nvPr/>
        </p:nvSpPr>
        <p:spPr>
          <a:xfrm>
            <a:off x="9921240" y="1911096"/>
            <a:ext cx="1554480" cy="310896"/>
          </a:xfrm>
          <a:prstGeom prst="roundRect">
            <a:avLst>
              <a:gd name="adj" fmla="val 50000"/>
            </a:avLst>
          </a:prstGeom>
          <a:solidFill>
            <a:schemeClr val="accent1"/>
          </a:solidFill>
          <a:ln/>
        </p:spPr>
      </p:sp>
      <p:sp>
        <p:nvSpPr>
          <p:cNvPr id="9" name="Text 6"/>
          <p:cNvSpPr txBox="1"/>
          <p:nvPr/>
        </p:nvSpPr>
        <p:spPr>
          <a:xfrm>
            <a:off x="9921240" y="1911096"/>
            <a:ext cx="1554480" cy="310896"/>
          </a:xfrm>
          <a:prstGeom prst="rect">
            <a:avLst/>
          </a:prstGeom>
          <a:noFill/>
          <a:ln/>
        </p:spPr>
        <p:txBody>
          <a:bodyPr wrap="square" lIns="0" tIns="0" rIns="0" bIns="0" rtlCol="0" anchor="ctr"/>
          <a:lstStyle/>
          <a:p>
            <a:pPr algn="ctr" indent="0" marL="0">
              <a:buNone/>
            </a:pPr>
            <a:r>
              <a:rPr lang="en-US" sz="1100" b="1" dirty="0">
                <a:solidFill>
                  <a:schemeClr val="bg1"/>
                </a:solidFill>
              </a:rPr>
              <a:t>ss. 30(2), 61(3), 62</a:t>
            </a:r>
            <a:endParaRPr lang="en-US" sz="1100" dirty="0"/>
          </a:p>
        </p:txBody>
      </p:sp>
      <p:sp>
        <p:nvSpPr>
          <p:cNvPr id="10" name="fin-1"/>
          <p:cNvSpPr/>
          <p:nvPr/>
        </p:nvSpPr>
        <p:spPr>
          <a:xfrm>
            <a:off x="548640" y="2971800"/>
            <a:ext cx="11064240" cy="1481328"/>
          </a:xfrm>
          <a:prstGeom prst="roundRect">
            <a:avLst>
              <a:gd name="adj" fmla="val 4938"/>
            </a:avLst>
          </a:prstGeom>
          <a:solidFill>
            <a:schemeClr val="bg2"/>
          </a:solidFill>
          <a:ln/>
        </p:spPr>
      </p:sp>
      <p:sp>
        <p:nvSpPr>
          <p:cNvPr id="11" name="fin-icon-1-circle"/>
          <p:cNvSpPr/>
          <p:nvPr/>
        </p:nvSpPr>
        <p:spPr>
          <a:xfrm>
            <a:off x="777240" y="3429000"/>
            <a:ext cx="548640" cy="548640"/>
          </a:xfrm>
          <a:prstGeom prst="ellipse">
            <a:avLst/>
          </a:prstGeom>
          <a:solidFill>
            <a:schemeClr val="accent1"/>
          </a:solidFill>
          <a:ln/>
        </p:spPr>
      </p:sp>
      <p:pic>
        <p:nvPicPr>
          <p:cNvPr id="12" name="fin-icon-1-glyph" descr="preencoded.png">    </p:cNvPr>
          <p:cNvPicPr>
            <a:picLocks noChangeAspect="1"/>
          </p:cNvPicPr>
          <p:nvPr/>
        </p:nvPicPr>
        <p:blipFill>
          <a:blip r:embed="rId2"/>
          <a:stretch>
            <a:fillRect/>
          </a:stretch>
        </p:blipFill>
        <p:spPr>
          <a:xfrm>
            <a:off x="897941" y="3549701"/>
            <a:ext cx="307238" cy="307238"/>
          </a:xfrm>
          <a:prstGeom prst="rect">
            <a:avLst/>
          </a:prstGeom>
        </p:spPr>
      </p:pic>
      <p:sp>
        <p:nvSpPr>
          <p:cNvPr id="13" name="Text 9"/>
          <p:cNvSpPr txBox="1"/>
          <p:nvPr/>
        </p:nvSpPr>
        <p:spPr>
          <a:xfrm>
            <a:off x="1554480" y="3108960"/>
            <a:ext cx="3291840" cy="1188720"/>
          </a:xfrm>
          <a:prstGeom prst="rect">
            <a:avLst/>
          </a:prstGeom>
          <a:noFill/>
          <a:ln/>
        </p:spPr>
        <p:txBody>
          <a:bodyPr wrap="square" lIns="0" tIns="0" rIns="0" bIns="0" rtlCol="0" anchor="ctr"/>
          <a:lstStyle/>
          <a:p>
            <a:pPr indent="0" marL="0">
              <a:buNone/>
            </a:pPr>
            <a:r>
              <a:rPr lang="en-US" sz="1600" b="1" dirty="0">
                <a:solidFill>
                  <a:schemeClr val="tx1"/>
                </a:solidFill>
              </a:rPr>
              <a:t>Sanjay Dave v. Andhra Bank Ltd.</a:t>
            </a:r>
            <a:endParaRPr lang="en-US" sz="1600" dirty="0"/>
          </a:p>
          <a:p>
            <a:pPr indent="0" marL="0">
              <a:buNone/>
            </a:pPr>
            <a:r>
              <a:rPr lang="en-US" sz="1200" dirty="0">
                <a:solidFill>
                  <a:schemeClr val="accent3"/>
                </a:solidFill>
              </a:rPr>
              <a:t>27.05.2026  |  2026 INSC 580</a:t>
            </a:r>
            <a:endParaRPr lang="en-US" sz="1600" dirty="0"/>
          </a:p>
        </p:txBody>
      </p:sp>
      <p:sp>
        <p:nvSpPr>
          <p:cNvPr id="14" name="Text 10"/>
          <p:cNvSpPr txBox="1"/>
          <p:nvPr/>
        </p:nvSpPr>
        <p:spPr>
          <a:xfrm>
            <a:off x="4983480" y="3081528"/>
            <a:ext cx="4800600" cy="1261872"/>
          </a:xfrm>
          <a:prstGeom prst="rect">
            <a:avLst/>
          </a:prstGeom>
          <a:noFill/>
          <a:ln/>
        </p:spPr>
        <p:txBody>
          <a:bodyPr wrap="square" lIns="0" tIns="0" rIns="0" bIns="0" rtlCol="0" anchor="ctr"/>
          <a:lstStyle/>
          <a:p>
            <a:pPr indent="0" marL="0">
              <a:buNone/>
            </a:pPr>
            <a:r>
              <a:rPr lang="en-US" sz="1300" dirty="0">
                <a:solidFill>
                  <a:schemeClr val="tx1"/>
                </a:solidFill>
              </a:rPr>
              <a:t>Once the CoC approves a plan, the SRA cannot renegotiate or back out by calling known LoI terms 'conditional'. ₹1 crore EMD forfeiture and liquidation upheld.</a:t>
            </a:r>
            <a:endParaRPr lang="en-US" sz="1300" dirty="0"/>
          </a:p>
        </p:txBody>
      </p:sp>
      <p:sp>
        <p:nvSpPr>
          <p:cNvPr id="15" name="chip"/>
          <p:cNvSpPr/>
          <p:nvPr/>
        </p:nvSpPr>
        <p:spPr>
          <a:xfrm>
            <a:off x="9921240" y="3557016"/>
            <a:ext cx="1554480" cy="310896"/>
          </a:xfrm>
          <a:prstGeom prst="roundRect">
            <a:avLst>
              <a:gd name="adj" fmla="val 50000"/>
            </a:avLst>
          </a:prstGeom>
          <a:solidFill>
            <a:schemeClr val="accent1"/>
          </a:solidFill>
          <a:ln/>
        </p:spPr>
      </p:sp>
      <p:sp>
        <p:nvSpPr>
          <p:cNvPr id="16" name="Text 12"/>
          <p:cNvSpPr txBox="1"/>
          <p:nvPr/>
        </p:nvSpPr>
        <p:spPr>
          <a:xfrm>
            <a:off x="9921240" y="3557016"/>
            <a:ext cx="1554480" cy="310896"/>
          </a:xfrm>
          <a:prstGeom prst="rect">
            <a:avLst/>
          </a:prstGeom>
          <a:noFill/>
          <a:ln/>
        </p:spPr>
        <p:txBody>
          <a:bodyPr wrap="square" lIns="0" tIns="0" rIns="0" bIns="0" rtlCol="0" anchor="ctr"/>
          <a:lstStyle/>
          <a:p>
            <a:pPr algn="ctr" indent="0" marL="0">
              <a:buNone/>
            </a:pPr>
            <a:r>
              <a:rPr lang="en-US" sz="1100" b="1" dirty="0">
                <a:solidFill>
                  <a:schemeClr val="bg1"/>
                </a:solidFill>
              </a:rPr>
              <a:t>ss. 30(4), 33(2)</a:t>
            </a:r>
            <a:endParaRPr lang="en-US" sz="1100" dirty="0"/>
          </a:p>
        </p:txBody>
      </p:sp>
      <p:sp>
        <p:nvSpPr>
          <p:cNvPr id="17" name="fin-2"/>
          <p:cNvSpPr/>
          <p:nvPr/>
        </p:nvSpPr>
        <p:spPr>
          <a:xfrm>
            <a:off x="548640" y="4617720"/>
            <a:ext cx="11064240" cy="1481328"/>
          </a:xfrm>
          <a:prstGeom prst="roundRect">
            <a:avLst>
              <a:gd name="adj" fmla="val 4938"/>
            </a:avLst>
          </a:prstGeom>
          <a:solidFill>
            <a:schemeClr val="bg2"/>
          </a:solidFill>
          <a:ln/>
        </p:spPr>
      </p:sp>
      <p:sp>
        <p:nvSpPr>
          <p:cNvPr id="18" name="fin-icon-2-circle"/>
          <p:cNvSpPr/>
          <p:nvPr/>
        </p:nvSpPr>
        <p:spPr>
          <a:xfrm>
            <a:off x="777240" y="5074920"/>
            <a:ext cx="548640" cy="548640"/>
          </a:xfrm>
          <a:prstGeom prst="ellipse">
            <a:avLst/>
          </a:prstGeom>
          <a:solidFill>
            <a:schemeClr val="accent1"/>
          </a:solidFill>
          <a:ln/>
        </p:spPr>
      </p:sp>
      <p:pic>
        <p:nvPicPr>
          <p:cNvPr id="19" name="fin-icon-2-glyph" descr="preencoded.png">    </p:cNvPr>
          <p:cNvPicPr>
            <a:picLocks noChangeAspect="1"/>
          </p:cNvPicPr>
          <p:nvPr/>
        </p:nvPicPr>
        <p:blipFill>
          <a:blip r:embed="rId3"/>
          <a:stretch>
            <a:fillRect/>
          </a:stretch>
        </p:blipFill>
        <p:spPr>
          <a:xfrm>
            <a:off x="897941" y="5195621"/>
            <a:ext cx="307238" cy="307238"/>
          </a:xfrm>
          <a:prstGeom prst="rect">
            <a:avLst/>
          </a:prstGeom>
        </p:spPr>
      </p:pic>
      <p:sp>
        <p:nvSpPr>
          <p:cNvPr id="20" name="Text 15"/>
          <p:cNvSpPr txBox="1"/>
          <p:nvPr/>
        </p:nvSpPr>
        <p:spPr>
          <a:xfrm>
            <a:off x="1554480" y="4754880"/>
            <a:ext cx="3291840" cy="1188720"/>
          </a:xfrm>
          <a:prstGeom prst="rect">
            <a:avLst/>
          </a:prstGeom>
          <a:noFill/>
          <a:ln/>
        </p:spPr>
        <p:txBody>
          <a:bodyPr wrap="square" lIns="0" tIns="0" rIns="0" bIns="0" rtlCol="0" anchor="ctr"/>
          <a:lstStyle/>
          <a:p>
            <a:pPr indent="0" marL="0">
              <a:buNone/>
            </a:pPr>
            <a:r>
              <a:rPr lang="en-US" sz="1600" b="1" dirty="0">
                <a:solidFill>
                  <a:schemeClr val="tx1"/>
                </a:solidFill>
              </a:rPr>
              <a:t>EPFO v. Rachna Jhunjhunwala</a:t>
            </a:r>
            <a:endParaRPr lang="en-US" sz="1600" dirty="0"/>
          </a:p>
          <a:p>
            <a:pPr indent="0" marL="0">
              <a:buNone/>
            </a:pPr>
            <a:r>
              <a:rPr lang="en-US" sz="1200" dirty="0">
                <a:solidFill>
                  <a:schemeClr val="accent3"/>
                </a:solidFill>
              </a:rPr>
              <a:t>July 2026  |  C.A. 9768/2026</a:t>
            </a:r>
            <a:endParaRPr lang="en-US" sz="1600" dirty="0"/>
          </a:p>
        </p:txBody>
      </p:sp>
      <p:sp>
        <p:nvSpPr>
          <p:cNvPr id="21" name="Text 16"/>
          <p:cNvSpPr txBox="1"/>
          <p:nvPr/>
        </p:nvSpPr>
        <p:spPr>
          <a:xfrm>
            <a:off x="4983480" y="4727448"/>
            <a:ext cx="4800600" cy="1261872"/>
          </a:xfrm>
          <a:prstGeom prst="rect">
            <a:avLst/>
          </a:prstGeom>
          <a:noFill/>
          <a:ln/>
        </p:spPr>
        <p:txBody>
          <a:bodyPr wrap="square" lIns="0" tIns="0" rIns="0" bIns="0" rtlCol="0" anchor="ctr"/>
          <a:lstStyle/>
          <a:p>
            <a:pPr indent="0" marL="0">
              <a:buNone/>
            </a:pPr>
            <a:r>
              <a:rPr lang="en-US" sz="1300" dirty="0">
                <a:solidFill>
                  <a:schemeClr val="tx1"/>
                </a:solidFill>
              </a:rPr>
              <a:t>Unadjudicated s. 7Q interest and s. 14B damages under the EPF Act need not be provided for in the plan; principal PF dues retain protection.</a:t>
            </a:r>
            <a:endParaRPr lang="en-US" sz="1300" dirty="0"/>
          </a:p>
        </p:txBody>
      </p:sp>
      <p:sp>
        <p:nvSpPr>
          <p:cNvPr id="22" name="chip"/>
          <p:cNvSpPr/>
          <p:nvPr/>
        </p:nvSpPr>
        <p:spPr>
          <a:xfrm>
            <a:off x="9921240" y="5202936"/>
            <a:ext cx="1554480" cy="310896"/>
          </a:xfrm>
          <a:prstGeom prst="roundRect">
            <a:avLst>
              <a:gd name="adj" fmla="val 50000"/>
            </a:avLst>
          </a:prstGeom>
          <a:solidFill>
            <a:schemeClr val="accent1"/>
          </a:solidFill>
          <a:ln/>
        </p:spPr>
      </p:sp>
      <p:sp>
        <p:nvSpPr>
          <p:cNvPr id="23" name="Text 18"/>
          <p:cNvSpPr txBox="1"/>
          <p:nvPr/>
        </p:nvSpPr>
        <p:spPr>
          <a:xfrm>
            <a:off x="9921240" y="5202936"/>
            <a:ext cx="1554480" cy="310896"/>
          </a:xfrm>
          <a:prstGeom prst="rect">
            <a:avLst/>
          </a:prstGeom>
          <a:noFill/>
          <a:ln/>
        </p:spPr>
        <p:txBody>
          <a:bodyPr wrap="square" lIns="0" tIns="0" rIns="0" bIns="0" rtlCol="0" anchor="ctr"/>
          <a:lstStyle/>
          <a:p>
            <a:pPr algn="ctr" indent="0" marL="0">
              <a:buNone/>
            </a:pPr>
            <a:r>
              <a:rPr lang="en-US" sz="1100" b="1" dirty="0">
                <a:solidFill>
                  <a:schemeClr val="bg1"/>
                </a:solidFill>
              </a:rPr>
              <a:t>ss. 30(2), 31(1)</a:t>
            </a:r>
            <a:endParaRPr lang="en-US" sz="11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Jurisdiction and parallel proceedings</a:t>
            </a:r>
            <a:endParaRPr lang="en-US" sz="2800" dirty="0"/>
          </a:p>
        </p:txBody>
      </p:sp>
      <p:sp>
        <p:nvSpPr>
          <p:cNvPr id="3" name="jur-0"/>
          <p:cNvSpPr/>
          <p:nvPr/>
        </p:nvSpPr>
        <p:spPr>
          <a:xfrm>
            <a:off x="548640" y="1325880"/>
            <a:ext cx="5440680" cy="3794760"/>
          </a:xfrm>
          <a:prstGeom prst="roundRect">
            <a:avLst>
              <a:gd name="adj" fmla="val 1928"/>
            </a:avLst>
          </a:prstGeom>
          <a:solidFill>
            <a:schemeClr val="bg2"/>
          </a:solidFill>
          <a:ln/>
        </p:spPr>
      </p:sp>
      <p:sp>
        <p:nvSpPr>
          <p:cNvPr id="4" name="jur-icon-0-circle"/>
          <p:cNvSpPr/>
          <p:nvPr/>
        </p:nvSpPr>
        <p:spPr>
          <a:xfrm>
            <a:off x="777240" y="1508760"/>
            <a:ext cx="548640" cy="548640"/>
          </a:xfrm>
          <a:prstGeom prst="ellipse">
            <a:avLst/>
          </a:prstGeom>
          <a:solidFill>
            <a:schemeClr val="accent1"/>
          </a:solidFill>
          <a:ln/>
        </p:spPr>
      </p:sp>
      <p:pic>
        <p:nvPicPr>
          <p:cNvPr id="5" name="jur-icon-0-glyph" descr="preencoded.png">    </p:cNvPr>
          <p:cNvPicPr>
            <a:picLocks noChangeAspect="1"/>
          </p:cNvPicPr>
          <p:nvPr/>
        </p:nvPicPr>
        <p:blipFill>
          <a:blip r:embed="rId1"/>
          <a:stretch>
            <a:fillRect/>
          </a:stretch>
        </p:blipFill>
        <p:spPr>
          <a:xfrm>
            <a:off x="897941" y="1629461"/>
            <a:ext cx="307238" cy="307238"/>
          </a:xfrm>
          <a:prstGeom prst="rect">
            <a:avLst/>
          </a:prstGeom>
        </p:spPr>
      </p:pic>
      <p:sp>
        <p:nvSpPr>
          <p:cNvPr id="6" name="Text 3"/>
          <p:cNvSpPr txBox="1"/>
          <p:nvPr/>
        </p:nvSpPr>
        <p:spPr>
          <a:xfrm>
            <a:off x="1463040" y="1463040"/>
            <a:ext cx="4343400" cy="685800"/>
          </a:xfrm>
          <a:prstGeom prst="rect">
            <a:avLst/>
          </a:prstGeom>
          <a:noFill/>
          <a:ln/>
        </p:spPr>
        <p:txBody>
          <a:bodyPr wrap="square" lIns="0" tIns="0" rIns="0" bIns="0" rtlCol="0" anchor="ctr"/>
          <a:lstStyle/>
          <a:p>
            <a:pPr indent="0" marL="0">
              <a:buNone/>
            </a:pPr>
            <a:r>
              <a:rPr lang="en-US" sz="1600" b="1" dirty="0">
                <a:solidFill>
                  <a:schemeClr val="tx1"/>
                </a:solidFill>
              </a:rPr>
              <a:t>ICICI Bank Ltd. v. Era Infrastructure (India) Ltd.</a:t>
            </a:r>
            <a:endParaRPr lang="en-US" sz="1600" dirty="0"/>
          </a:p>
        </p:txBody>
      </p:sp>
      <p:sp>
        <p:nvSpPr>
          <p:cNvPr id="7" name="Text 4"/>
          <p:cNvSpPr txBox="1"/>
          <p:nvPr/>
        </p:nvSpPr>
        <p:spPr>
          <a:xfrm>
            <a:off x="777240" y="2240280"/>
            <a:ext cx="5029200" cy="365760"/>
          </a:xfrm>
          <a:prstGeom prst="rect">
            <a:avLst/>
          </a:prstGeom>
          <a:noFill/>
          <a:ln/>
        </p:spPr>
        <p:txBody>
          <a:bodyPr wrap="square" lIns="0" tIns="0" rIns="0" bIns="0" rtlCol="0" anchor="ctr"/>
          <a:lstStyle/>
          <a:p>
            <a:pPr indent="0" marL="0">
              <a:buNone/>
            </a:pPr>
            <a:r>
              <a:rPr lang="en-US" sz="1200" i="1" dirty="0">
                <a:solidFill>
                  <a:schemeClr val="accent3"/>
                </a:solidFill>
              </a:rPr>
              <a:t>26.02.2026  |  2026 INSC 201  |  Dipankar Datta &amp; A.G. Masih, JJ.</a:t>
            </a:r>
            <a:endParaRPr lang="en-US" sz="1200" dirty="0"/>
          </a:p>
        </p:txBody>
      </p:sp>
      <p:sp>
        <p:nvSpPr>
          <p:cNvPr id="8" name="Text 5"/>
          <p:cNvSpPr txBox="1"/>
          <p:nvPr/>
        </p:nvSpPr>
        <p:spPr>
          <a:xfrm>
            <a:off x="777240" y="2697480"/>
            <a:ext cx="5029200" cy="2331720"/>
          </a:xfrm>
          <a:prstGeom prst="rect">
            <a:avLst/>
          </a:prstGeom>
          <a:noFill/>
          <a:ln/>
        </p:spPr>
        <p:txBody>
          <a:bodyPr wrap="square" lIns="0" tIns="0" rIns="0" bIns="0" rtlCol="0" anchor="t"/>
          <a:lstStyle/>
          <a:p>
            <a:pPr marL="177800" indent="-177800">
              <a:spcAft>
                <a:spcPts val="500"/>
              </a:spcAft>
              <a:buSzPct val="100000"/>
              <a:buChar char="•"/>
            </a:pPr>
            <a:r>
              <a:rPr lang="en-US" sz="1500" dirty="0">
                <a:solidFill>
                  <a:schemeClr val="tx1"/>
                </a:solidFill>
              </a:rPr>
              <a:t>Simultaneous CIRPs against principal borrower and corporate guarantor for the same debt are maintainable</a:t>
            </a:r>
            <a:endParaRPr lang="en-US" sz="1500" dirty="0"/>
          </a:p>
          <a:p>
            <a:pPr marL="177800" indent="-177800">
              <a:spcAft>
                <a:spcPts val="500"/>
              </a:spcAft>
              <a:buSzPct val="100000"/>
              <a:buChar char="•"/>
            </a:pPr>
            <a:r>
              <a:rPr lang="en-US" sz="1500" dirty="0">
                <a:solidFill>
                  <a:schemeClr val="tx1"/>
                </a:solidFill>
              </a:rPr>
              <a:t>s. 60(2)–(3) contemplates parallel proceedings before the same NCLT; surety's liability co-extensive (s. 128, Contract Act)</a:t>
            </a:r>
            <a:endParaRPr lang="en-US" sz="1500" dirty="0"/>
          </a:p>
          <a:p>
            <a:pPr marL="177800" indent="-177800">
              <a:spcAft>
                <a:spcPts val="500"/>
              </a:spcAft>
              <a:buSzPct val="100000"/>
              <a:buChar char="•"/>
            </a:pPr>
            <a:r>
              <a:rPr lang="en-US" sz="1500" dirty="0">
                <a:solidFill>
                  <a:schemeClr val="tx1"/>
                </a:solidFill>
              </a:rPr>
              <a:t>The 'one debt, one CIRP' view is negated</a:t>
            </a:r>
            <a:endParaRPr lang="en-US" sz="1500" dirty="0"/>
          </a:p>
        </p:txBody>
      </p:sp>
      <p:sp>
        <p:nvSpPr>
          <p:cNvPr id="9" name="jur-1"/>
          <p:cNvSpPr/>
          <p:nvPr/>
        </p:nvSpPr>
        <p:spPr>
          <a:xfrm>
            <a:off x="6172200" y="1325880"/>
            <a:ext cx="5440680" cy="3794760"/>
          </a:xfrm>
          <a:prstGeom prst="roundRect">
            <a:avLst>
              <a:gd name="adj" fmla="val 1928"/>
            </a:avLst>
          </a:prstGeom>
          <a:solidFill>
            <a:schemeClr val="bg2"/>
          </a:solidFill>
          <a:ln/>
        </p:spPr>
      </p:sp>
      <p:sp>
        <p:nvSpPr>
          <p:cNvPr id="10" name="jur-icon-1-circle"/>
          <p:cNvSpPr/>
          <p:nvPr/>
        </p:nvSpPr>
        <p:spPr>
          <a:xfrm>
            <a:off x="6400800" y="1508760"/>
            <a:ext cx="548640" cy="548640"/>
          </a:xfrm>
          <a:prstGeom prst="ellipse">
            <a:avLst/>
          </a:prstGeom>
          <a:solidFill>
            <a:schemeClr val="accent1"/>
          </a:solidFill>
          <a:ln/>
        </p:spPr>
      </p:sp>
      <p:pic>
        <p:nvPicPr>
          <p:cNvPr id="11" name="jur-icon-1-glyph" descr="preencoded.png">    </p:cNvPr>
          <p:cNvPicPr>
            <a:picLocks noChangeAspect="1"/>
          </p:cNvPicPr>
          <p:nvPr/>
        </p:nvPicPr>
        <p:blipFill>
          <a:blip r:embed="rId2"/>
          <a:stretch>
            <a:fillRect/>
          </a:stretch>
        </p:blipFill>
        <p:spPr>
          <a:xfrm>
            <a:off x="6521501" y="1629461"/>
            <a:ext cx="307238" cy="307238"/>
          </a:xfrm>
          <a:prstGeom prst="rect">
            <a:avLst/>
          </a:prstGeom>
        </p:spPr>
      </p:pic>
      <p:sp>
        <p:nvSpPr>
          <p:cNvPr id="12" name="Text 8"/>
          <p:cNvSpPr txBox="1"/>
          <p:nvPr/>
        </p:nvSpPr>
        <p:spPr>
          <a:xfrm>
            <a:off x="7086600" y="1463040"/>
            <a:ext cx="4343400" cy="685800"/>
          </a:xfrm>
          <a:prstGeom prst="rect">
            <a:avLst/>
          </a:prstGeom>
          <a:noFill/>
          <a:ln/>
        </p:spPr>
        <p:txBody>
          <a:bodyPr wrap="square" lIns="0" tIns="0" rIns="0" bIns="0" rtlCol="0" anchor="ctr"/>
          <a:lstStyle/>
          <a:p>
            <a:pPr indent="0" marL="0">
              <a:buNone/>
            </a:pPr>
            <a:r>
              <a:rPr lang="en-US" sz="1600" b="1" dirty="0">
                <a:solidFill>
                  <a:schemeClr val="tx1"/>
                </a:solidFill>
              </a:rPr>
              <a:t>S. Rajendran v. DCIT (Benami Prohibition)</a:t>
            </a:r>
            <a:endParaRPr lang="en-US" sz="1600" dirty="0"/>
          </a:p>
        </p:txBody>
      </p:sp>
      <p:sp>
        <p:nvSpPr>
          <p:cNvPr id="13" name="Text 9"/>
          <p:cNvSpPr txBox="1"/>
          <p:nvPr/>
        </p:nvSpPr>
        <p:spPr>
          <a:xfrm>
            <a:off x="6400800" y="2240280"/>
            <a:ext cx="5029200" cy="365760"/>
          </a:xfrm>
          <a:prstGeom prst="rect">
            <a:avLst/>
          </a:prstGeom>
          <a:noFill/>
          <a:ln/>
        </p:spPr>
        <p:txBody>
          <a:bodyPr wrap="square" lIns="0" tIns="0" rIns="0" bIns="0" rtlCol="0" anchor="ctr"/>
          <a:lstStyle/>
          <a:p>
            <a:pPr indent="0" marL="0">
              <a:buNone/>
            </a:pPr>
            <a:r>
              <a:rPr lang="en-US" sz="1200" i="1" dirty="0">
                <a:solidFill>
                  <a:schemeClr val="accent3"/>
                </a:solidFill>
              </a:rPr>
              <a:t>24.02.2026  |  2026 INSC 187</a:t>
            </a:r>
            <a:endParaRPr lang="en-US" sz="1200" dirty="0"/>
          </a:p>
        </p:txBody>
      </p:sp>
      <p:sp>
        <p:nvSpPr>
          <p:cNvPr id="14" name="Text 10"/>
          <p:cNvSpPr txBox="1"/>
          <p:nvPr/>
        </p:nvSpPr>
        <p:spPr>
          <a:xfrm>
            <a:off x="6400800" y="2697480"/>
            <a:ext cx="5029200" cy="2331720"/>
          </a:xfrm>
          <a:prstGeom prst="rect">
            <a:avLst/>
          </a:prstGeom>
          <a:noFill/>
          <a:ln/>
        </p:spPr>
        <p:txBody>
          <a:bodyPr wrap="square" lIns="0" tIns="0" rIns="0" bIns="0" rtlCol="0" anchor="t"/>
          <a:lstStyle/>
          <a:p>
            <a:pPr marL="177800" indent="-177800">
              <a:spcAft>
                <a:spcPts val="500"/>
              </a:spcAft>
              <a:buSzPct val="100000"/>
              <a:buChar char="•"/>
            </a:pPr>
            <a:r>
              <a:rPr lang="en-US" sz="1500" dirty="0">
                <a:solidFill>
                  <a:schemeClr val="tx1"/>
                </a:solidFill>
              </a:rPr>
              <a:t>NCLT / NCLAT cannot examine attachments under the Benami Act — a self-contained code in the public-law domain</a:t>
            </a:r>
            <a:endParaRPr lang="en-US" sz="1500" dirty="0"/>
          </a:p>
          <a:p>
            <a:pPr marL="177800" indent="-177800">
              <a:spcAft>
                <a:spcPts val="500"/>
              </a:spcAft>
              <a:buSzPct val="100000"/>
              <a:buChar char="•"/>
            </a:pPr>
            <a:r>
              <a:rPr lang="en-US" sz="1500" dirty="0">
                <a:solidFill>
                  <a:schemeClr val="tx1"/>
                </a:solidFill>
              </a:rPr>
              <a:t>s. 14 moratorium does not bar sovereign attachment; benami property is outside the estate</a:t>
            </a:r>
            <a:endParaRPr lang="en-US" sz="1500" dirty="0"/>
          </a:p>
          <a:p>
            <a:pPr marL="177800" indent="-177800">
              <a:spcAft>
                <a:spcPts val="500"/>
              </a:spcAft>
              <a:buSzPct val="100000"/>
              <a:buChar char="•"/>
            </a:pPr>
            <a:r>
              <a:rPr lang="en-US" sz="1500" dirty="0">
                <a:solidFill>
                  <a:schemeClr val="tx1"/>
                </a:solidFill>
              </a:rPr>
              <a:t>Liquidators who bypassed Benami remedies were saddled with exemplary costs</a:t>
            </a:r>
            <a:endParaRPr lang="en-US" sz="1500" dirty="0"/>
          </a:p>
        </p:txBody>
      </p:sp>
      <p:sp>
        <p:nvSpPr>
          <p:cNvPr id="15" name="takeaway"/>
          <p:cNvSpPr/>
          <p:nvPr/>
        </p:nvSpPr>
        <p:spPr>
          <a:xfrm>
            <a:off x="548640" y="5303520"/>
            <a:ext cx="11064240" cy="868680"/>
          </a:xfrm>
          <a:prstGeom prst="roundRect">
            <a:avLst>
              <a:gd name="adj" fmla="val 8421"/>
            </a:avLst>
          </a:prstGeom>
          <a:solidFill>
            <a:schemeClr val="accent1"/>
          </a:solidFill>
          <a:ln/>
        </p:spPr>
      </p:sp>
      <p:sp>
        <p:nvSpPr>
          <p:cNvPr id="16" name="Text 12"/>
          <p:cNvSpPr txBox="1"/>
          <p:nvPr/>
        </p:nvSpPr>
        <p:spPr>
          <a:xfrm>
            <a:off x="777240" y="5440680"/>
            <a:ext cx="10607040" cy="594360"/>
          </a:xfrm>
          <a:prstGeom prst="rect">
            <a:avLst/>
          </a:prstGeom>
          <a:noFill/>
          <a:ln/>
        </p:spPr>
        <p:txBody>
          <a:bodyPr wrap="square" lIns="0" tIns="0" rIns="0" bIns="0" rtlCol="0" anchor="t"/>
          <a:lstStyle/>
          <a:p>
            <a:pPr indent="0" marL="0">
              <a:spcAft>
                <a:spcPts val="400"/>
              </a:spcAft>
              <a:buNone/>
            </a:pPr>
            <a:r>
              <a:rPr lang="en-US" sz="1300" b="1" spc="100" kern="0" dirty="0">
                <a:solidFill>
                  <a:schemeClr val="bg1"/>
                </a:solidFill>
              </a:rPr>
              <a:t>REAL ESTATE ANGLE</a:t>
            </a:r>
            <a:endParaRPr lang="en-US" sz="1300" dirty="0"/>
          </a:p>
          <a:p>
            <a:pPr indent="0" marL="0">
              <a:spcAft>
                <a:spcPts val="400"/>
              </a:spcAft>
              <a:buNone/>
            </a:pPr>
            <a:r>
              <a:rPr lang="en-US" sz="1400" dirty="0">
                <a:solidFill>
                  <a:schemeClr val="bg1"/>
                </a:solidFill>
              </a:rPr>
              <a:t>Era Infra supports pursuing landowner / group SPVs alongside the developer; Rajendran warns that PMLA / Benami-attached land must be cleared in its own forum.</a:t>
            </a:r>
            <a:endParaRPr lang="en-US" sz="13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ection-badge"/>
          <p:cNvSpPr/>
          <p:nvPr/>
        </p:nvSpPr>
        <p:spPr>
          <a:xfrm>
            <a:off x="685800" y="2331720"/>
            <a:ext cx="1371600" cy="1371600"/>
          </a:xfrm>
          <a:prstGeom prst="ellipse">
            <a:avLst/>
          </a:prstGeom>
          <a:solidFill>
            <a:schemeClr val="bg1"/>
          </a:solidFill>
          <a:ln/>
        </p:spPr>
      </p:sp>
      <p:sp>
        <p:nvSpPr>
          <p:cNvPr id="3" name="Text 1"/>
          <p:cNvSpPr txBox="1"/>
          <p:nvPr/>
        </p:nvSpPr>
        <p:spPr>
          <a:xfrm>
            <a:off x="685800" y="2331720"/>
            <a:ext cx="1371600" cy="1371600"/>
          </a:xfrm>
          <a:prstGeom prst="rect">
            <a:avLst/>
          </a:prstGeom>
          <a:noFill/>
          <a:ln/>
        </p:spPr>
        <p:txBody>
          <a:bodyPr wrap="square" lIns="0" tIns="0" rIns="0" bIns="0" rtlCol="0" anchor="ctr"/>
          <a:lstStyle/>
          <a:p>
            <a:pPr algn="ctr" indent="0" marL="0">
              <a:buNone/>
            </a:pPr>
            <a:r>
              <a:rPr lang="en-US" sz="4800" b="1" dirty="0">
                <a:solidFill>
                  <a:schemeClr val="accent1"/>
                </a:solidFill>
              </a:rPr>
              <a:t>C</a:t>
            </a:r>
            <a:endParaRPr lang="en-US" sz="4800" dirty="0"/>
          </a:p>
        </p:txBody>
      </p:sp>
      <p:sp>
        <p:nvSpPr>
          <p:cNvPr id="4" name="Text 0"/>
          <p:cNvSpPr/>
          <p:nvPr>
            <p:ph idx="100" type="title" hasCustomPrompt="1"/>
          </p:nvPr>
        </p:nvSpPr>
        <p:spPr>
          <a:xfrm>
            <a:off x="2377440" y="2240280"/>
            <a:ext cx="8778240" cy="1280160"/>
          </a:xfrm>
          <a:prstGeom prst="rect">
            <a:avLst/>
          </a:prstGeom>
          <a:noFill/>
          <a:ln/>
        </p:spPr>
        <p:txBody>
          <a:bodyPr wrap="square" lIns="0" tIns="0" rIns="0" bIns="0" rtlCol="0" anchor="b"/>
          <a:lstStyle/>
          <a:p>
            <a:pPr algn="l" indent="0" marL="0">
              <a:buNone/>
            </a:pPr>
            <a:r>
              <a:rPr lang="en-US" sz="4000" b="1" dirty="0">
                <a:solidFill>
                  <a:schemeClr val="bg1"/>
                </a:solidFill>
              </a:rPr>
              <a:t>NCLAT — Real Estate &amp; Implementation</a:t>
            </a:r>
            <a:endParaRPr lang="en-US" sz="4000" dirty="0"/>
          </a:p>
        </p:txBody>
      </p:sp>
      <p:sp>
        <p:nvSpPr>
          <p:cNvPr id="5" name="Text 0"/>
          <p:cNvSpPr/>
          <p:nvPr>
            <p:ph idx="101" type="body" hasCustomPrompt="1"/>
          </p:nvPr>
        </p:nvSpPr>
        <p:spPr>
          <a:xfrm>
            <a:off x="2377440" y="3611880"/>
            <a:ext cx="8778240" cy="1097280"/>
          </a:xfrm>
          <a:prstGeom prst="rect">
            <a:avLst/>
          </a:prstGeom>
          <a:noFill/>
          <a:ln/>
        </p:spPr>
        <p:txBody>
          <a:bodyPr wrap="square" lIns="0" tIns="0" rIns="0" bIns="0" rtlCol="0" anchor="t"/>
          <a:lstStyle/>
          <a:p>
            <a:pPr algn="l" indent="0" marL="0">
              <a:buNone/>
            </a:pPr>
            <a:r>
              <a:rPr lang="en-US" sz="1800" dirty="0">
                <a:solidFill>
                  <a:schemeClr val="bg1"/>
                </a:solidFill>
              </a:rPr>
              <a:t>How the Appellate Tribunal is applying the Supreme Court's homebuyer-first approach</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NCLAT on allottees and project-wise resolution</a:t>
            </a:r>
            <a:endParaRPr lang="en-US" sz="2800" dirty="0"/>
          </a:p>
        </p:txBody>
      </p:sp>
      <p:sp>
        <p:nvSpPr>
          <p:cNvPr id="3" name="ncr-0"/>
          <p:cNvSpPr/>
          <p:nvPr/>
        </p:nvSpPr>
        <p:spPr>
          <a:xfrm>
            <a:off x="548640" y="1325880"/>
            <a:ext cx="5440680" cy="2286000"/>
          </a:xfrm>
          <a:prstGeom prst="roundRect">
            <a:avLst>
              <a:gd name="adj" fmla="val 3200"/>
            </a:avLst>
          </a:prstGeom>
          <a:solidFill>
            <a:schemeClr val="bg2"/>
          </a:solidFill>
          <a:ln/>
        </p:spPr>
      </p:sp>
      <p:sp>
        <p:nvSpPr>
          <p:cNvPr id="4" name="Text 2"/>
          <p:cNvSpPr txBox="1"/>
          <p:nvPr/>
        </p:nvSpPr>
        <p:spPr>
          <a:xfrm>
            <a:off x="777240" y="1490472"/>
            <a:ext cx="4983480" cy="2011680"/>
          </a:xfrm>
          <a:prstGeom prst="rect">
            <a:avLst/>
          </a:prstGeom>
          <a:noFill/>
          <a:ln/>
        </p:spPr>
        <p:txBody>
          <a:bodyPr wrap="square" lIns="0" tIns="0" rIns="0" bIns="0" rtlCol="0" anchor="t"/>
          <a:lstStyle/>
          <a:p>
            <a:pPr indent="0" marL="0">
              <a:buNone/>
            </a:pPr>
            <a:r>
              <a:rPr lang="en-US" sz="1600" b="1" dirty="0">
                <a:solidFill>
                  <a:schemeClr val="tx1"/>
                </a:solidFill>
              </a:rPr>
              <a:t>Tajinder Pal Setia v. Arvind Kumar (RP)</a:t>
            </a:r>
            <a:endParaRPr lang="en-US" sz="1600" dirty="0"/>
          </a:p>
          <a:p>
            <a:pPr indent="0" marL="0">
              <a:buNone/>
            </a:pPr>
            <a:r>
              <a:rPr lang="en-US" sz="1200" i="1" dirty="0">
                <a:solidFill>
                  <a:schemeClr val="accent3"/>
                </a:solidFill>
              </a:rPr>
              <a:t>March 2026</a:t>
            </a:r>
            <a:endParaRPr lang="en-US" sz="1600" dirty="0"/>
          </a:p>
          <a:p>
            <a:pPr indent="0" marL="0">
              <a:buNone/>
            </a:pPr>
            <a:r>
              <a:rPr lang="en-US" sz="500" dirty="0">
                <a:solidFill>
                  <a:srgbClr val="000000"/>
                </a:solidFill>
              </a:rPr>
              <a:t> </a:t>
            </a:r>
            <a:endParaRPr lang="en-US" sz="1600" dirty="0"/>
          </a:p>
          <a:p>
            <a:pPr indent="0" marL="0">
              <a:buNone/>
            </a:pPr>
            <a:r>
              <a:rPr lang="en-US" sz="1500" dirty="0">
                <a:solidFill>
                  <a:schemeClr val="tx1"/>
                </a:solidFill>
              </a:rPr>
              <a:t>Allottee debt can be proved by agreements for sale, allotment letters and receipts — not only balance sheets. RERA's 'promoter' definition is not imported; Explanation (ii) to s. 5(8) borrows only 'allottee' and 'real estate project'.</a:t>
            </a:r>
            <a:endParaRPr lang="en-US" sz="1600" dirty="0"/>
          </a:p>
        </p:txBody>
      </p:sp>
      <p:sp>
        <p:nvSpPr>
          <p:cNvPr id="5" name="ncr-1"/>
          <p:cNvSpPr/>
          <p:nvPr/>
        </p:nvSpPr>
        <p:spPr>
          <a:xfrm>
            <a:off x="6172200" y="1325880"/>
            <a:ext cx="5440680" cy="2286000"/>
          </a:xfrm>
          <a:prstGeom prst="roundRect">
            <a:avLst>
              <a:gd name="adj" fmla="val 3200"/>
            </a:avLst>
          </a:prstGeom>
          <a:solidFill>
            <a:schemeClr val="bg2"/>
          </a:solidFill>
          <a:ln/>
        </p:spPr>
      </p:sp>
      <p:sp>
        <p:nvSpPr>
          <p:cNvPr id="6" name="Text 4"/>
          <p:cNvSpPr txBox="1"/>
          <p:nvPr/>
        </p:nvSpPr>
        <p:spPr>
          <a:xfrm>
            <a:off x="6400800" y="1490472"/>
            <a:ext cx="4983480" cy="2011680"/>
          </a:xfrm>
          <a:prstGeom prst="rect">
            <a:avLst/>
          </a:prstGeom>
          <a:noFill/>
          <a:ln/>
        </p:spPr>
        <p:txBody>
          <a:bodyPr wrap="square" lIns="0" tIns="0" rIns="0" bIns="0" rtlCol="0" anchor="t"/>
          <a:lstStyle/>
          <a:p>
            <a:pPr indent="0" marL="0">
              <a:buNone/>
            </a:pPr>
            <a:r>
              <a:rPr lang="en-US" sz="1600" b="1" dirty="0">
                <a:solidFill>
                  <a:schemeClr val="tx1"/>
                </a:solidFill>
              </a:rPr>
              <a:t>Navin M. Raheja v. Vipul Jain</a:t>
            </a:r>
            <a:endParaRPr lang="en-US" sz="1600" dirty="0"/>
          </a:p>
          <a:p>
            <a:pPr indent="0" marL="0">
              <a:buNone/>
            </a:pPr>
            <a:r>
              <a:rPr lang="en-US" sz="1200" i="1" dirty="0">
                <a:solidFill>
                  <a:schemeClr val="accent3"/>
                </a:solidFill>
              </a:rPr>
              <a:t>(2026) ibclaw.in 353 NCLAT</a:t>
            </a:r>
            <a:endParaRPr lang="en-US" sz="1600" dirty="0"/>
          </a:p>
          <a:p>
            <a:pPr indent="0" marL="0">
              <a:buNone/>
            </a:pPr>
            <a:r>
              <a:rPr lang="en-US" sz="500" dirty="0">
                <a:solidFill>
                  <a:srgbClr val="000000"/>
                </a:solidFill>
              </a:rPr>
              <a:t> </a:t>
            </a:r>
            <a:endParaRPr lang="en-US" sz="1600" dirty="0"/>
          </a:p>
          <a:p>
            <a:pPr indent="0" marL="0">
              <a:buNone/>
            </a:pPr>
            <a:r>
              <a:rPr lang="en-US" sz="1500" dirty="0">
                <a:solidFill>
                  <a:schemeClr val="tx1"/>
                </a:solidFill>
              </a:rPr>
              <a:t>Raheja Shilas (Low Rise): CIRP confined to the defaulting project; allottees and creditors of other projects remain free to pursue their own ss. 7/9 remedies.</a:t>
            </a:r>
            <a:endParaRPr lang="en-US" sz="1600" dirty="0"/>
          </a:p>
        </p:txBody>
      </p:sp>
      <p:sp>
        <p:nvSpPr>
          <p:cNvPr id="7" name="ncr-2"/>
          <p:cNvSpPr/>
          <p:nvPr/>
        </p:nvSpPr>
        <p:spPr>
          <a:xfrm>
            <a:off x="548640" y="3794760"/>
            <a:ext cx="5440680" cy="2286000"/>
          </a:xfrm>
          <a:prstGeom prst="roundRect">
            <a:avLst>
              <a:gd name="adj" fmla="val 3200"/>
            </a:avLst>
          </a:prstGeom>
          <a:solidFill>
            <a:schemeClr val="bg2"/>
          </a:solidFill>
          <a:ln/>
        </p:spPr>
      </p:sp>
      <p:sp>
        <p:nvSpPr>
          <p:cNvPr id="8" name="Text 6"/>
          <p:cNvSpPr txBox="1"/>
          <p:nvPr/>
        </p:nvSpPr>
        <p:spPr>
          <a:xfrm>
            <a:off x="777240" y="3959352"/>
            <a:ext cx="4983480" cy="2011680"/>
          </a:xfrm>
          <a:prstGeom prst="rect">
            <a:avLst/>
          </a:prstGeom>
          <a:noFill/>
          <a:ln/>
        </p:spPr>
        <p:txBody>
          <a:bodyPr wrap="square" lIns="0" tIns="0" rIns="0" bIns="0" rtlCol="0" anchor="t"/>
          <a:lstStyle/>
          <a:p>
            <a:pPr indent="0" marL="0">
              <a:buNone/>
            </a:pPr>
            <a:r>
              <a:rPr lang="en-US" sz="1600" b="1" dirty="0">
                <a:solidFill>
                  <a:schemeClr val="tx1"/>
                </a:solidFill>
              </a:rPr>
              <a:t>Joint s. 7 against three project companies</a:t>
            </a:r>
            <a:endParaRPr lang="en-US" sz="1600" dirty="0"/>
          </a:p>
          <a:p>
            <a:pPr indent="0" marL="0">
              <a:buNone/>
            </a:pPr>
            <a:r>
              <a:rPr lang="en-US" sz="1200" i="1" dirty="0">
                <a:solidFill>
                  <a:schemeClr val="accent3"/>
                </a:solidFill>
              </a:rPr>
              <a:t>NCLAT Delhi, October 2026</a:t>
            </a:r>
            <a:endParaRPr lang="en-US" sz="1600" dirty="0"/>
          </a:p>
          <a:p>
            <a:pPr indent="0" marL="0">
              <a:buNone/>
            </a:pPr>
            <a:r>
              <a:rPr lang="en-US" sz="500" dirty="0">
                <a:solidFill>
                  <a:srgbClr val="000000"/>
                </a:solidFill>
              </a:rPr>
              <a:t> </a:t>
            </a:r>
            <a:endParaRPr lang="en-US" sz="1600" dirty="0"/>
          </a:p>
          <a:p>
            <a:pPr indent="0" marL="0">
              <a:buNone/>
            </a:pPr>
            <a:r>
              <a:rPr lang="en-US" sz="1500" dirty="0">
                <a:solidFill>
                  <a:schemeClr val="tx1"/>
                </a:solidFill>
              </a:rPr>
              <a:t>Landowner and developer entities intrinsically connected with one project can face a single joint application; continuing breach keeps allottee claims within limitation for the 100 / 10% count.</a:t>
            </a:r>
            <a:endParaRPr lang="en-US" sz="1600" dirty="0"/>
          </a:p>
        </p:txBody>
      </p:sp>
      <p:sp>
        <p:nvSpPr>
          <p:cNvPr id="9" name="ncr-3"/>
          <p:cNvSpPr/>
          <p:nvPr/>
        </p:nvSpPr>
        <p:spPr>
          <a:xfrm>
            <a:off x="6172200" y="3794760"/>
            <a:ext cx="5440680" cy="2286000"/>
          </a:xfrm>
          <a:prstGeom prst="roundRect">
            <a:avLst>
              <a:gd name="adj" fmla="val 3200"/>
            </a:avLst>
          </a:prstGeom>
          <a:solidFill>
            <a:schemeClr val="bg2"/>
          </a:solidFill>
          <a:ln/>
        </p:spPr>
      </p:sp>
      <p:sp>
        <p:nvSpPr>
          <p:cNvPr id="10" name="Text 8"/>
          <p:cNvSpPr txBox="1"/>
          <p:nvPr/>
        </p:nvSpPr>
        <p:spPr>
          <a:xfrm>
            <a:off x="6400800" y="3959352"/>
            <a:ext cx="4983480" cy="2011680"/>
          </a:xfrm>
          <a:prstGeom prst="rect">
            <a:avLst/>
          </a:prstGeom>
          <a:noFill/>
          <a:ln/>
        </p:spPr>
        <p:txBody>
          <a:bodyPr wrap="square" lIns="0" tIns="0" rIns="0" bIns="0" rtlCol="0" anchor="t"/>
          <a:lstStyle/>
          <a:p>
            <a:pPr indent="0" marL="0">
              <a:buNone/>
            </a:pPr>
            <a:r>
              <a:rPr lang="en-US" sz="1600" b="1" dirty="0">
                <a:solidFill>
                  <a:schemeClr val="tx1"/>
                </a:solidFill>
              </a:rPr>
              <a:t>IBC cannot regularise illegal construction</a:t>
            </a:r>
            <a:endParaRPr lang="en-US" sz="1600" dirty="0"/>
          </a:p>
          <a:p>
            <a:pPr indent="0" marL="0">
              <a:buNone/>
            </a:pPr>
            <a:r>
              <a:rPr lang="en-US" sz="1200" i="1" dirty="0">
                <a:solidFill>
                  <a:schemeClr val="accent3"/>
                </a:solidFill>
              </a:rPr>
              <a:t>NCLAT, 14.07.2026</a:t>
            </a:r>
            <a:endParaRPr lang="en-US" sz="1600" dirty="0"/>
          </a:p>
          <a:p>
            <a:pPr indent="0" marL="0">
              <a:buNone/>
            </a:pPr>
            <a:r>
              <a:rPr lang="en-US" sz="500" dirty="0">
                <a:solidFill>
                  <a:srgbClr val="000000"/>
                </a:solidFill>
              </a:rPr>
              <a:t> </a:t>
            </a:r>
            <a:endParaRPr lang="en-US" sz="1600" dirty="0"/>
          </a:p>
          <a:p>
            <a:pPr indent="0" marL="0">
              <a:buNone/>
            </a:pPr>
            <a:r>
              <a:rPr lang="en-US" sz="1500" dirty="0">
                <a:solidFill>
                  <a:schemeClr val="tx1"/>
                </a:solidFill>
              </a:rPr>
              <a:t>A plan cannot treat a statutory authority's land (UPAVP) as the CD's asset or force regularisation of illegal structures; NCLT's remand on those terms set aside.</a:t>
            </a:r>
            <a:endParaRPr lang="en-US" sz="16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NCLAT on plan finality and implementation</a:t>
            </a:r>
            <a:endParaRPr lang="en-US" sz="2800" dirty="0"/>
          </a:p>
        </p:txBody>
      </p:sp>
      <p:sp>
        <p:nvSpPr>
          <p:cNvPr id="3" name="nf-0"/>
          <p:cNvSpPr/>
          <p:nvPr/>
        </p:nvSpPr>
        <p:spPr>
          <a:xfrm>
            <a:off x="548640" y="1325880"/>
            <a:ext cx="3566160" cy="3657600"/>
          </a:xfrm>
          <a:prstGeom prst="roundRect">
            <a:avLst>
              <a:gd name="adj" fmla="val 2051"/>
            </a:avLst>
          </a:prstGeom>
          <a:solidFill>
            <a:schemeClr val="bg2"/>
          </a:solidFill>
          <a:ln/>
        </p:spPr>
      </p:sp>
      <p:sp>
        <p:nvSpPr>
          <p:cNvPr id="4" name="nf-icon-0-circle"/>
          <p:cNvSpPr/>
          <p:nvPr/>
        </p:nvSpPr>
        <p:spPr>
          <a:xfrm>
            <a:off x="777240" y="1554480"/>
            <a:ext cx="640080" cy="640080"/>
          </a:xfrm>
          <a:prstGeom prst="ellipse">
            <a:avLst/>
          </a:prstGeom>
          <a:solidFill>
            <a:schemeClr val="accent1"/>
          </a:solidFill>
          <a:ln/>
        </p:spPr>
      </p:sp>
      <p:pic>
        <p:nvPicPr>
          <p:cNvPr id="5" name="nf-icon-0-glyph" descr="preencoded.png">    </p:cNvPr>
          <p:cNvPicPr>
            <a:picLocks noChangeAspect="1"/>
          </p:cNvPicPr>
          <p:nvPr/>
        </p:nvPicPr>
        <p:blipFill>
          <a:blip r:embed="rId1"/>
          <a:stretch>
            <a:fillRect/>
          </a:stretch>
        </p:blipFill>
        <p:spPr>
          <a:xfrm>
            <a:off x="918058" y="1695298"/>
            <a:ext cx="358445" cy="358445"/>
          </a:xfrm>
          <a:prstGeom prst="rect">
            <a:avLst/>
          </a:prstGeom>
        </p:spPr>
      </p:pic>
      <p:sp>
        <p:nvSpPr>
          <p:cNvPr id="6" name="Text 3"/>
          <p:cNvSpPr txBox="1"/>
          <p:nvPr/>
        </p:nvSpPr>
        <p:spPr>
          <a:xfrm>
            <a:off x="777240" y="2377440"/>
            <a:ext cx="3108960" cy="2514600"/>
          </a:xfrm>
          <a:prstGeom prst="rect">
            <a:avLst/>
          </a:prstGeom>
          <a:noFill/>
          <a:ln/>
        </p:spPr>
        <p:txBody>
          <a:bodyPr wrap="square" lIns="0" tIns="0" rIns="0" bIns="0" rtlCol="0" anchor="t"/>
          <a:lstStyle/>
          <a:p>
            <a:pPr indent="0" marL="0">
              <a:buNone/>
            </a:pPr>
            <a:r>
              <a:rPr lang="en-US" sz="1600" b="1" dirty="0">
                <a:solidFill>
                  <a:schemeClr val="tx1"/>
                </a:solidFill>
              </a:rPr>
              <a:t>Approved plan cannot be reopened by the CoC</a:t>
            </a:r>
            <a:endParaRPr lang="en-US" sz="1600" dirty="0"/>
          </a:p>
          <a:p>
            <a:pPr indent="0" marL="0">
              <a:buNone/>
            </a:pPr>
            <a:r>
              <a:rPr lang="en-US" sz="1200" i="1" dirty="0">
                <a:solidFill>
                  <a:schemeClr val="accent3"/>
                </a:solidFill>
              </a:rPr>
              <a:t>2026 TAXSCAN (NCLAT) 241</a:t>
            </a:r>
            <a:endParaRPr lang="en-US" sz="1600" dirty="0"/>
          </a:p>
          <a:p>
            <a:pPr indent="0" marL="0">
              <a:buNone/>
            </a:pPr>
            <a:r>
              <a:rPr lang="en-US" sz="500" dirty="0">
                <a:solidFill>
                  <a:srgbClr val="000000"/>
                </a:solidFill>
              </a:rPr>
              <a:t> </a:t>
            </a:r>
            <a:endParaRPr lang="en-US" sz="1600" dirty="0"/>
          </a:p>
          <a:p>
            <a:pPr indent="0" marL="0">
              <a:buNone/>
            </a:pPr>
            <a:r>
              <a:rPr lang="en-US" sz="1500" dirty="0">
                <a:solidFill>
                  <a:schemeClr val="tx1"/>
                </a:solidFill>
              </a:rPr>
              <a:t>NCLT's order remanding an approved plan for CoC reconsideration set aside — finality of the CoC's decision upheld.</a:t>
            </a:r>
            <a:endParaRPr lang="en-US" sz="1600" dirty="0"/>
          </a:p>
        </p:txBody>
      </p:sp>
      <p:sp>
        <p:nvSpPr>
          <p:cNvPr id="7" name="nf-1"/>
          <p:cNvSpPr/>
          <p:nvPr/>
        </p:nvSpPr>
        <p:spPr>
          <a:xfrm>
            <a:off x="4297680" y="1325880"/>
            <a:ext cx="3566160" cy="3657600"/>
          </a:xfrm>
          <a:prstGeom prst="roundRect">
            <a:avLst>
              <a:gd name="adj" fmla="val 2051"/>
            </a:avLst>
          </a:prstGeom>
          <a:solidFill>
            <a:schemeClr val="bg2"/>
          </a:solidFill>
          <a:ln/>
        </p:spPr>
      </p:sp>
      <p:sp>
        <p:nvSpPr>
          <p:cNvPr id="8" name="nf-icon-1-circle"/>
          <p:cNvSpPr/>
          <p:nvPr/>
        </p:nvSpPr>
        <p:spPr>
          <a:xfrm>
            <a:off x="4526280" y="1554480"/>
            <a:ext cx="640080" cy="640080"/>
          </a:xfrm>
          <a:prstGeom prst="ellipse">
            <a:avLst/>
          </a:prstGeom>
          <a:solidFill>
            <a:schemeClr val="accent1"/>
          </a:solidFill>
          <a:ln/>
        </p:spPr>
      </p:sp>
      <p:pic>
        <p:nvPicPr>
          <p:cNvPr id="9" name="nf-icon-1-glyph" descr="preencoded.png">    </p:cNvPr>
          <p:cNvPicPr>
            <a:picLocks noChangeAspect="1"/>
          </p:cNvPicPr>
          <p:nvPr/>
        </p:nvPicPr>
        <p:blipFill>
          <a:blip r:embed="rId2"/>
          <a:stretch>
            <a:fillRect/>
          </a:stretch>
        </p:blipFill>
        <p:spPr>
          <a:xfrm>
            <a:off x="4667098" y="1695298"/>
            <a:ext cx="358445" cy="358445"/>
          </a:xfrm>
          <a:prstGeom prst="rect">
            <a:avLst/>
          </a:prstGeom>
        </p:spPr>
      </p:pic>
      <p:sp>
        <p:nvSpPr>
          <p:cNvPr id="10" name="Text 6"/>
          <p:cNvSpPr txBox="1"/>
          <p:nvPr/>
        </p:nvSpPr>
        <p:spPr>
          <a:xfrm>
            <a:off x="4526280" y="2377440"/>
            <a:ext cx="3108960" cy="2514600"/>
          </a:xfrm>
          <a:prstGeom prst="rect">
            <a:avLst/>
          </a:prstGeom>
          <a:noFill/>
          <a:ln/>
        </p:spPr>
        <p:txBody>
          <a:bodyPr wrap="square" lIns="0" tIns="0" rIns="0" bIns="0" rtlCol="0" anchor="t"/>
          <a:lstStyle/>
          <a:p>
            <a:pPr indent="0" marL="0">
              <a:buNone/>
            </a:pPr>
            <a:r>
              <a:rPr lang="en-US" sz="1600" b="1" dirty="0">
                <a:solidFill>
                  <a:schemeClr val="tx1"/>
                </a:solidFill>
              </a:rPr>
              <a:t>Delay not attributable to the SRA</a:t>
            </a:r>
            <a:endParaRPr lang="en-US" sz="1600" dirty="0"/>
          </a:p>
          <a:p>
            <a:pPr indent="0" marL="0">
              <a:buNone/>
            </a:pPr>
            <a:r>
              <a:rPr lang="en-US" sz="1200" i="1" dirty="0">
                <a:solidFill>
                  <a:schemeClr val="accent3"/>
                </a:solidFill>
              </a:rPr>
              <a:t>NCLAT, October 2026</a:t>
            </a:r>
            <a:endParaRPr lang="en-US" sz="1600" dirty="0"/>
          </a:p>
          <a:p>
            <a:pPr indent="0" marL="0">
              <a:buNone/>
            </a:pPr>
            <a:r>
              <a:rPr lang="en-US" sz="500" dirty="0">
                <a:solidFill>
                  <a:srgbClr val="000000"/>
                </a:solidFill>
              </a:rPr>
              <a:t> </a:t>
            </a:r>
            <a:endParaRPr lang="en-US" sz="1600" dirty="0"/>
          </a:p>
          <a:p>
            <a:pPr indent="0" marL="0">
              <a:buNone/>
            </a:pPr>
            <a:r>
              <a:rPr lang="en-US" sz="1500" dirty="0">
                <a:solidFill>
                  <a:schemeClr val="tx1"/>
                </a:solidFill>
              </a:rPr>
              <a:t>Extension of the implementation period upheld where handover of the CD's property was delayed; recall petition rejected.</a:t>
            </a:r>
            <a:endParaRPr lang="en-US" sz="1600" dirty="0"/>
          </a:p>
        </p:txBody>
      </p:sp>
      <p:sp>
        <p:nvSpPr>
          <p:cNvPr id="11" name="nf-2"/>
          <p:cNvSpPr/>
          <p:nvPr/>
        </p:nvSpPr>
        <p:spPr>
          <a:xfrm>
            <a:off x="8046720" y="1325880"/>
            <a:ext cx="3566160" cy="3657600"/>
          </a:xfrm>
          <a:prstGeom prst="roundRect">
            <a:avLst>
              <a:gd name="adj" fmla="val 2051"/>
            </a:avLst>
          </a:prstGeom>
          <a:solidFill>
            <a:schemeClr val="bg2"/>
          </a:solidFill>
          <a:ln/>
        </p:spPr>
      </p:sp>
      <p:sp>
        <p:nvSpPr>
          <p:cNvPr id="12" name="nf-icon-2-circle"/>
          <p:cNvSpPr/>
          <p:nvPr/>
        </p:nvSpPr>
        <p:spPr>
          <a:xfrm>
            <a:off x="8275320" y="1554480"/>
            <a:ext cx="640080" cy="640080"/>
          </a:xfrm>
          <a:prstGeom prst="ellipse">
            <a:avLst/>
          </a:prstGeom>
          <a:solidFill>
            <a:schemeClr val="accent1"/>
          </a:solidFill>
          <a:ln/>
        </p:spPr>
      </p:sp>
      <p:pic>
        <p:nvPicPr>
          <p:cNvPr id="13" name="nf-icon-2-glyph" descr="preencoded.png">    </p:cNvPr>
          <p:cNvPicPr>
            <a:picLocks noChangeAspect="1"/>
          </p:cNvPicPr>
          <p:nvPr/>
        </p:nvPicPr>
        <p:blipFill>
          <a:blip r:embed="rId3"/>
          <a:stretch>
            <a:fillRect/>
          </a:stretch>
        </p:blipFill>
        <p:spPr>
          <a:xfrm>
            <a:off x="8416138" y="1695298"/>
            <a:ext cx="358445" cy="358445"/>
          </a:xfrm>
          <a:prstGeom prst="rect">
            <a:avLst/>
          </a:prstGeom>
        </p:spPr>
      </p:pic>
      <p:sp>
        <p:nvSpPr>
          <p:cNvPr id="14" name="Text 9"/>
          <p:cNvSpPr txBox="1"/>
          <p:nvPr/>
        </p:nvSpPr>
        <p:spPr>
          <a:xfrm>
            <a:off x="8275320" y="2377440"/>
            <a:ext cx="3108960" cy="2514600"/>
          </a:xfrm>
          <a:prstGeom prst="rect">
            <a:avLst/>
          </a:prstGeom>
          <a:noFill/>
          <a:ln/>
        </p:spPr>
        <p:txBody>
          <a:bodyPr wrap="square" lIns="0" tIns="0" rIns="0" bIns="0" rtlCol="0" anchor="t"/>
          <a:lstStyle/>
          <a:p>
            <a:pPr indent="0" marL="0">
              <a:buNone/>
            </a:pPr>
            <a:r>
              <a:rPr lang="en-US" sz="1600" b="1" dirty="0">
                <a:solidFill>
                  <a:schemeClr val="tx1"/>
                </a:solidFill>
              </a:rPr>
              <a:t>One project, one resolution</a:t>
            </a:r>
            <a:endParaRPr lang="en-US" sz="1600" dirty="0"/>
          </a:p>
          <a:p>
            <a:pPr indent="0" marL="0">
              <a:buNone/>
            </a:pPr>
            <a:r>
              <a:rPr lang="en-US" sz="1200" i="1" dirty="0">
                <a:solidFill>
                  <a:schemeClr val="accent3"/>
                </a:solidFill>
              </a:rPr>
              <a:t>Earth Towne CIRP set aside, October 2026</a:t>
            </a:r>
            <a:endParaRPr lang="en-US" sz="1600" dirty="0"/>
          </a:p>
          <a:p>
            <a:pPr indent="0" marL="0">
              <a:buNone/>
            </a:pPr>
            <a:r>
              <a:rPr lang="en-US" sz="500" dirty="0">
                <a:solidFill>
                  <a:srgbClr val="000000"/>
                </a:solidFill>
              </a:rPr>
              <a:t> </a:t>
            </a:r>
            <a:endParaRPr lang="en-US" sz="1600" dirty="0"/>
          </a:p>
          <a:p>
            <a:pPr indent="0" marL="0">
              <a:buNone/>
            </a:pPr>
            <a:r>
              <a:rPr lang="en-US" sz="1500" dirty="0">
                <a:solidFill>
                  <a:schemeClr val="tx1"/>
                </a:solidFill>
              </a:rPr>
              <a:t>Separate CIRP of a landowner subsidiary cannot run alongside a restored plan covering the same project (following Alpha Corp).</a:t>
            </a:r>
            <a:endParaRPr lang="en-US" sz="1600" dirty="0"/>
          </a:p>
        </p:txBody>
      </p:sp>
      <p:sp>
        <p:nvSpPr>
          <p:cNvPr id="15" name="takeaway"/>
          <p:cNvSpPr/>
          <p:nvPr/>
        </p:nvSpPr>
        <p:spPr>
          <a:xfrm>
            <a:off x="548640" y="5166360"/>
            <a:ext cx="11064240" cy="1005840"/>
          </a:xfrm>
          <a:prstGeom prst="roundRect">
            <a:avLst>
              <a:gd name="adj" fmla="val 7273"/>
            </a:avLst>
          </a:prstGeom>
          <a:solidFill>
            <a:schemeClr val="accent1"/>
          </a:solidFill>
          <a:ln/>
        </p:spPr>
      </p:sp>
      <p:sp>
        <p:nvSpPr>
          <p:cNvPr id="16" name="Text 11"/>
          <p:cNvSpPr txBox="1"/>
          <p:nvPr/>
        </p:nvSpPr>
        <p:spPr>
          <a:xfrm>
            <a:off x="777240" y="5303520"/>
            <a:ext cx="10607040" cy="731520"/>
          </a:xfrm>
          <a:prstGeom prst="rect">
            <a:avLst/>
          </a:prstGeom>
          <a:noFill/>
          <a:ln/>
        </p:spPr>
        <p:txBody>
          <a:bodyPr wrap="square" lIns="0" tIns="0" rIns="0" bIns="0" rtlCol="0" anchor="t"/>
          <a:lstStyle/>
          <a:p>
            <a:pPr indent="0" marL="0">
              <a:spcAft>
                <a:spcPts val="400"/>
              </a:spcAft>
              <a:buNone/>
            </a:pPr>
            <a:r>
              <a:rPr lang="en-US" sz="1300" b="1" spc="100" kern="0" dirty="0">
                <a:solidFill>
                  <a:schemeClr val="bg1"/>
                </a:solidFill>
              </a:rPr>
              <a:t>THE DIRECTION OF TRAVEL</a:t>
            </a:r>
            <a:endParaRPr lang="en-US" sz="1300" dirty="0"/>
          </a:p>
          <a:p>
            <a:pPr indent="0" marL="0">
              <a:spcAft>
                <a:spcPts val="400"/>
              </a:spcAft>
              <a:buNone/>
            </a:pPr>
            <a:r>
              <a:rPr lang="en-US" sz="1400" dirty="0">
                <a:solidFill>
                  <a:schemeClr val="bg1"/>
                </a:solidFill>
              </a:rPr>
              <a:t>Courts protect the approved plan from everyone — losing bidders, the SRA itself, the CoC, and late statutory claimants — while giving implementation room for genuine obstacles.</a:t>
            </a:r>
            <a:endParaRPr lang="en-US" sz="13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ection-badge"/>
          <p:cNvSpPr/>
          <p:nvPr/>
        </p:nvSpPr>
        <p:spPr>
          <a:xfrm>
            <a:off x="685800" y="2331720"/>
            <a:ext cx="1371600" cy="1371600"/>
          </a:xfrm>
          <a:prstGeom prst="ellipse">
            <a:avLst/>
          </a:prstGeom>
          <a:solidFill>
            <a:schemeClr val="bg1"/>
          </a:solidFill>
          <a:ln/>
        </p:spPr>
      </p:sp>
      <p:sp>
        <p:nvSpPr>
          <p:cNvPr id="3" name="Text 1"/>
          <p:cNvSpPr txBox="1"/>
          <p:nvPr/>
        </p:nvSpPr>
        <p:spPr>
          <a:xfrm>
            <a:off x="685800" y="2331720"/>
            <a:ext cx="1371600" cy="1371600"/>
          </a:xfrm>
          <a:prstGeom prst="rect">
            <a:avLst/>
          </a:prstGeom>
          <a:noFill/>
          <a:ln/>
        </p:spPr>
        <p:txBody>
          <a:bodyPr wrap="square" lIns="0" tIns="0" rIns="0" bIns="0" rtlCol="0" anchor="ctr"/>
          <a:lstStyle/>
          <a:p>
            <a:pPr algn="ctr" indent="0" marL="0">
              <a:buNone/>
            </a:pPr>
            <a:r>
              <a:rPr lang="en-US" sz="4800" b="1" dirty="0">
                <a:solidFill>
                  <a:schemeClr val="accent1"/>
                </a:solidFill>
              </a:rPr>
              <a:t>D</a:t>
            </a:r>
            <a:endParaRPr lang="en-US" sz="4800" dirty="0"/>
          </a:p>
        </p:txBody>
      </p:sp>
      <p:sp>
        <p:nvSpPr>
          <p:cNvPr id="4" name="Text 0"/>
          <p:cNvSpPr/>
          <p:nvPr>
            <p:ph idx="100" type="title" hasCustomPrompt="1"/>
          </p:nvPr>
        </p:nvSpPr>
        <p:spPr>
          <a:xfrm>
            <a:off x="2377440" y="2240280"/>
            <a:ext cx="8778240" cy="1280160"/>
          </a:xfrm>
          <a:prstGeom prst="rect">
            <a:avLst/>
          </a:prstGeom>
          <a:noFill/>
          <a:ln/>
        </p:spPr>
        <p:txBody>
          <a:bodyPr wrap="square" lIns="0" tIns="0" rIns="0" bIns="0" rtlCol="0" anchor="b"/>
          <a:lstStyle/>
          <a:p>
            <a:pPr algn="l" indent="0" marL="0">
              <a:buNone/>
            </a:pPr>
            <a:r>
              <a:rPr lang="en-US" sz="4000" b="1" dirty="0">
                <a:solidFill>
                  <a:schemeClr val="bg1"/>
                </a:solidFill>
              </a:rPr>
              <a:t>From Our Practice</a:t>
            </a:r>
            <a:endParaRPr lang="en-US" sz="4000" dirty="0"/>
          </a:p>
        </p:txBody>
      </p:sp>
      <p:sp>
        <p:nvSpPr>
          <p:cNvPr id="5" name="Text 0"/>
          <p:cNvSpPr/>
          <p:nvPr>
            <p:ph idx="101" type="body" hasCustomPrompt="1"/>
          </p:nvPr>
        </p:nvSpPr>
        <p:spPr>
          <a:xfrm>
            <a:off x="2377440" y="3611880"/>
            <a:ext cx="8778240" cy="1097280"/>
          </a:xfrm>
          <a:prstGeom prst="rect">
            <a:avLst/>
          </a:prstGeom>
          <a:noFill/>
          <a:ln/>
        </p:spPr>
        <p:txBody>
          <a:bodyPr wrap="square" lIns="0" tIns="0" rIns="0" bIns="0" rtlCol="0" anchor="t"/>
          <a:lstStyle/>
          <a:p>
            <a:pPr algn="l" indent="0" marL="0">
              <a:buNone/>
            </a:pPr>
            <a:r>
              <a:rPr lang="en-US" sz="1800" dirty="0">
                <a:solidFill>
                  <a:schemeClr val="bg1"/>
                </a:solidFill>
              </a:rPr>
              <a:t>Matters handled by our team that went to NCLAT and the Supreme Court — the issues, the outcomes, the lessons</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Our appellate matters at a glance</a:t>
            </a:r>
            <a:endParaRPr lang="en-US" sz="2800" dirty="0"/>
          </a:p>
        </p:txBody>
      </p:sp>
      <p:graphicFrame>
        <p:nvGraphicFramePr>
          <p:cNvPr id="19" name="our-matters-table"/>
          <p:cNvGraphicFramePr>
            <a:graphicFrameLocks noGrp="1"/>
          </p:cNvGraphicFramePr>
          <p:nvPr>
            <p:extLst>
              <p:ext uri="{D42A27DB-BD31-4B8C-83A1-F6EECF244321}">
                <p14:modId xmlns:p14="http://schemas.microsoft.com/office/powerpoint/2010/main" val="1579011935"/>
              </p:ext>
            </p:extLst>
          </p:nvPr>
        </p:nvGraphicFramePr>
        <p:xfrm>
          <a:off x="548640" y="1280160"/>
          <a:ext cx="11064240" cy="914400"/>
        </p:xfrm>
        <a:graphic>
          <a:graphicData uri="http://schemas.openxmlformats.org/drawingml/2006/table">
            <a:tbl>
              <a:tblPr/>
              <a:tblGrid>
                <a:gridCol w="3017520"/>
                <a:gridCol w="2926080"/>
                <a:gridCol w="2651760"/>
                <a:gridCol w="2468880"/>
              </a:tblGrid>
              <a:tr h="566928">
                <a:tc>
                  <a:txBody>
                    <a:bodyPr/>
                    <a:lstStyle/>
                    <a:p>
                      <a:pPr indent="0" marL="0">
                        <a:buNone/>
                      </a:pPr>
                      <a:r>
                        <a:rPr lang="en-US" sz="1200" b="1" dirty="0">
                          <a:solidFill>
                            <a:srgbClr val="FFFFFF"/>
                          </a:solidFill>
                        </a:rPr>
                        <a:t>Matter</a:t>
                      </a:r>
                      <a:endParaRPr lang="en-US" sz="12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E8590C"/>
                    </a:solidFill>
                  </a:tcPr>
                </a:tc>
                <a:tc>
                  <a:txBody>
                    <a:bodyPr/>
                    <a:lstStyle/>
                    <a:p>
                      <a:pPr indent="0" marL="0">
                        <a:buNone/>
                      </a:pPr>
                      <a:r>
                        <a:rPr lang="en-US" sz="1200" b="1" dirty="0">
                          <a:solidFill>
                            <a:srgbClr val="FFFFFF"/>
                          </a:solidFill>
                        </a:rPr>
                        <a:t>Forum / reference</a:t>
                      </a:r>
                      <a:endParaRPr lang="en-US" sz="12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E8590C"/>
                    </a:solidFill>
                  </a:tcPr>
                </a:tc>
                <a:tc>
                  <a:txBody>
                    <a:bodyPr/>
                    <a:lstStyle/>
                    <a:p>
                      <a:pPr indent="0" marL="0">
                        <a:buNone/>
                      </a:pPr>
                      <a:r>
                        <a:rPr lang="en-US" sz="1200" b="1" dirty="0">
                          <a:solidFill>
                            <a:srgbClr val="FFFFFF"/>
                          </a:solidFill>
                        </a:rPr>
                        <a:t>Issue</a:t>
                      </a:r>
                      <a:endParaRPr lang="en-US" sz="12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E8590C"/>
                    </a:solidFill>
                  </a:tcPr>
                </a:tc>
                <a:tc>
                  <a:txBody>
                    <a:bodyPr/>
                    <a:lstStyle/>
                    <a:p>
                      <a:pPr indent="0" marL="0">
                        <a:buNone/>
                      </a:pPr>
                      <a:r>
                        <a:rPr lang="en-US" sz="1200" b="1" dirty="0">
                          <a:solidFill>
                            <a:srgbClr val="FFFFFF"/>
                          </a:solidFill>
                        </a:rPr>
                        <a:t>Outcome</a:t>
                      </a:r>
                      <a:endParaRPr lang="en-US" sz="12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E8590C"/>
                    </a:solidFill>
                  </a:tcPr>
                </a:tc>
              </a:tr>
              <a:tr h="566928">
                <a:tc>
                  <a:txBody>
                    <a:bodyPr/>
                    <a:lstStyle/>
                    <a:p>
                      <a:pPr indent="0" marL="0">
                        <a:buNone/>
                      </a:pPr>
                      <a:r>
                        <a:rPr lang="en-US" sz="1100" b="1" dirty="0">
                          <a:solidFill>
                            <a:srgbClr val="222222"/>
                          </a:solidFill>
                        </a:rPr>
                        <a:t>Ariisto Developers — Dipco Pvt. Ltd. v. RP</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NCLAT</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RP's admission of claims; reduction of appellant's voting share</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Appeal failed — RP's collation not re-opened post-approval</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r>
              <a:tr h="566928">
                <a:tc>
                  <a:txBody>
                    <a:bodyPr/>
                    <a:lstStyle/>
                    <a:p>
                      <a:pPr indent="0" marL="0">
                        <a:buNone/>
                      </a:pPr>
                      <a:r>
                        <a:rPr lang="en-US" sz="1100" b="1" dirty="0">
                          <a:solidFill>
                            <a:srgbClr val="222222"/>
                          </a:solidFill>
                        </a:rPr>
                        <a:t>Ariisto Developers — RP v. Monitoring Agency</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NCLAT — CA(AT)(Ins) 392/2021, 20.09.2021</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₹3 crore success fee proposed at plan stage</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Disallowed as contingent / speculative</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r>
              <a:tr h="566928">
                <a:tc>
                  <a:txBody>
                    <a:bodyPr/>
                    <a:lstStyle/>
                    <a:p>
                      <a:pPr indent="0" marL="0">
                        <a:buNone/>
                      </a:pPr>
                      <a:r>
                        <a:rPr lang="en-US" sz="1100" b="1" dirty="0">
                          <a:solidFill>
                            <a:srgbClr val="222222"/>
                          </a:solidFill>
                        </a:rPr>
                        <a:t>S.K. Elite Industries — Anil Kumar v. RP</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NCLAT IA 1666/2023 (03.08.2023); SC C.A. 6591/2023</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Challenge to plan approval</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NCLAT dismissed; carried to SC (order 03.11.2023)</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r>
              <a:tr h="566928">
                <a:tc>
                  <a:txBody>
                    <a:bodyPr/>
                    <a:lstStyle/>
                    <a:p>
                      <a:pPr indent="0" marL="0">
                        <a:buNone/>
                      </a:pPr>
                      <a:r>
                        <a:rPr lang="en-US" sz="1100" b="1" dirty="0">
                          <a:solidFill>
                            <a:srgbClr val="222222"/>
                          </a:solidFill>
                        </a:rPr>
                        <a:t>RPFC v. Jayesh Sanghrajka (RP)</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NCLAT — CA(AT)(Ins) 2100/2024, 08.04.2025</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Additional EPF claim after CoC approval (01.09.2022)</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Dismissed — clean slate; reported upheld by SC</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r>
              <a:tr h="566928">
                <a:tc>
                  <a:txBody>
                    <a:bodyPr/>
                    <a:lstStyle/>
                    <a:p>
                      <a:pPr indent="0" marL="0">
                        <a:buNone/>
                      </a:pPr>
                      <a:r>
                        <a:rPr lang="en-US" sz="1100" b="1" dirty="0">
                          <a:solidFill>
                            <a:srgbClr val="222222"/>
                          </a:solidFill>
                        </a:rPr>
                        <a:t>Gstaad Hotels (JW Marriott Bengaluru)</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NCLAT 08.01.2025 → NCLT</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Admission order challenged</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Re-admitted 08.07.2025; plan approved 03.09.2026</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r>
              <a:tr h="566928">
                <a:tc>
                  <a:txBody>
                    <a:bodyPr/>
                    <a:lstStyle/>
                    <a:p>
                      <a:pPr indent="0" marL="0">
                        <a:buNone/>
                      </a:pPr>
                      <a:r>
                        <a:rPr lang="en-US" sz="1100" b="1" dirty="0">
                          <a:solidFill>
                            <a:srgbClr val="222222"/>
                          </a:solidFill>
                        </a:rPr>
                        <a:t>Techengg Project Services v. RP</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NCLAT Delhi, 2026</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Claim beyond ₹1 crore despite consent terms</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c>
                  <a:txBody>
                    <a:bodyPr/>
                    <a:lstStyle/>
                    <a:p>
                      <a:pPr indent="0" marL="0">
                        <a:buNone/>
                      </a:pPr>
                      <a:r>
                        <a:rPr lang="en-US" sz="1100" dirty="0">
                          <a:solidFill>
                            <a:srgbClr val="222222"/>
                          </a:solidFill>
                        </a:rPr>
                        <a:t>Appeal dismissed; RP's admission upheld</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FFF"/>
                    </a:solidFill>
                  </a:tcPr>
                </a:tc>
              </a:tr>
              <a:tr h="566928">
                <a:tc>
                  <a:txBody>
                    <a:bodyPr/>
                    <a:lstStyle/>
                    <a:p>
                      <a:pPr indent="0" marL="0">
                        <a:buNone/>
                      </a:pPr>
                      <a:r>
                        <a:rPr lang="en-US" sz="1100" b="1" dirty="0">
                          <a:solidFill>
                            <a:srgbClr val="222222"/>
                          </a:solidFill>
                        </a:rPr>
                        <a:t>Ornate Spaces — UTI Employees Sai Samruddhi CHS v. RP</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NCLAT — CA(AT)(Ins) 13, 38, 46/2024</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Challenge to plan approved 06.10.2023</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c>
                  <a:txBody>
                    <a:bodyPr/>
                    <a:lstStyle/>
                    <a:p>
                      <a:pPr indent="0" marL="0">
                        <a:buNone/>
                      </a:pPr>
                      <a:r>
                        <a:rPr lang="en-US" sz="1100" dirty="0">
                          <a:solidFill>
                            <a:srgbClr val="222222"/>
                          </a:solidFill>
                        </a:rPr>
                        <a:t>Under hearing</a:t>
                      </a:r>
                      <a:endParaRPr lang="en-US" sz="1100" dirty="0"/>
                    </a:p>
                  </a:txBody>
                  <a:tcPr marL="73152" marR="73152" marT="45720" marB="45720" anchor="ctr">
                    <a:lnL w="6350" cap="flat" cmpd="sng" algn="ctr">
                      <a:solidFill>
                        <a:srgbClr val="F3C9A5"/>
                      </a:solidFill>
                      <a:prstDash val="solid"/>
                      <a:round/>
                      <a:headEnd type="none" w="med" len="med"/>
                      <a:tailEnd type="none" w="med" len="med"/>
                    </a:lnL>
                    <a:lnR w="6350" cap="flat" cmpd="sng" algn="ctr">
                      <a:solidFill>
                        <a:srgbClr val="F3C9A5"/>
                      </a:solidFill>
                      <a:prstDash val="solid"/>
                      <a:round/>
                      <a:headEnd type="none" w="med" len="med"/>
                      <a:tailEnd type="none" w="med" len="med"/>
                    </a:lnR>
                    <a:lnT w="6350" cap="flat" cmpd="sng" algn="ctr">
                      <a:solidFill>
                        <a:srgbClr val="F3C9A5"/>
                      </a:solidFill>
                      <a:prstDash val="solid"/>
                      <a:round/>
                      <a:headEnd type="none" w="med" len="med"/>
                      <a:tailEnd type="none" w="med" len="med"/>
                    </a:lnT>
                    <a:lnB w="6350" cap="flat" cmpd="sng" algn="ctr">
                      <a:solidFill>
                        <a:srgbClr val="F3C9A5"/>
                      </a:solidFill>
                      <a:prstDash val="solid"/>
                      <a:round/>
                      <a:headEnd type="none" w="med" len="med"/>
                      <a:tailEnd type="none" w="med" len="med"/>
                    </a:lnB>
                    <a:solidFill>
                      <a:srgbClr val="FFF1E6"/>
                    </a:solidFill>
                  </a:tcPr>
                </a:tc>
              </a:tr>
            </a:tbl>
          </a:graphicData>
        </a:graphic>
      </p:graphicFrame>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RPFC v. Jayesh Sanghrajka (RP) — the clean slate holds</a:t>
            </a:r>
            <a:endParaRPr lang="en-US" sz="2800" dirty="0"/>
          </a:p>
        </p:txBody>
      </p:sp>
      <p:sp>
        <p:nvSpPr>
          <p:cNvPr id="3" name="Text 1"/>
          <p:cNvSpPr txBox="1"/>
          <p:nvPr/>
        </p:nvSpPr>
        <p:spPr>
          <a:xfrm>
            <a:off x="548640" y="1115568"/>
            <a:ext cx="11064240" cy="365760"/>
          </a:xfrm>
          <a:prstGeom prst="rect">
            <a:avLst/>
          </a:prstGeom>
          <a:noFill/>
          <a:ln/>
        </p:spPr>
        <p:txBody>
          <a:bodyPr wrap="square" lIns="0" tIns="0" rIns="0" bIns="0" rtlCol="0" anchor="ctr"/>
          <a:lstStyle/>
          <a:p>
            <a:pPr indent="0" marL="0">
              <a:buNone/>
            </a:pPr>
            <a:r>
              <a:rPr lang="en-US" sz="1400" i="1" dirty="0">
                <a:solidFill>
                  <a:schemeClr val="tx2"/>
                </a:solidFill>
              </a:rPr>
              <a:t>NCLAT Principal Bench — Comp. App. (AT)(Ins) No. 2100 of 2024 — 08.04.2025 — Ashok Bhushan, J. (Chairperson)</a:t>
            </a:r>
            <a:endParaRPr lang="en-US" sz="1400" dirty="0"/>
          </a:p>
        </p:txBody>
      </p:sp>
      <p:sp>
        <p:nvSpPr>
          <p:cNvPr id="4" name="rpfc-step-0"/>
          <p:cNvSpPr/>
          <p:nvPr/>
        </p:nvSpPr>
        <p:spPr>
          <a:xfrm>
            <a:off x="548640" y="1691640"/>
            <a:ext cx="2606040" cy="1234440"/>
          </a:xfrm>
          <a:prstGeom prst="roundRect">
            <a:avLst>
              <a:gd name="adj" fmla="val 5926"/>
            </a:avLst>
          </a:prstGeom>
          <a:solidFill>
            <a:schemeClr val="bg2"/>
          </a:solidFill>
          <a:ln/>
        </p:spPr>
      </p:sp>
      <p:sp>
        <p:nvSpPr>
          <p:cNvPr id="5" name="Text 3"/>
          <p:cNvSpPr txBox="1"/>
          <p:nvPr/>
        </p:nvSpPr>
        <p:spPr>
          <a:xfrm>
            <a:off x="731520" y="1783080"/>
            <a:ext cx="2240280" cy="1051560"/>
          </a:xfrm>
          <a:prstGeom prst="rect">
            <a:avLst/>
          </a:prstGeom>
          <a:noFill/>
          <a:ln/>
        </p:spPr>
        <p:txBody>
          <a:bodyPr wrap="square" lIns="0" tIns="0" rIns="0" bIns="0" rtlCol="0" anchor="ctr"/>
          <a:lstStyle/>
          <a:p>
            <a:pPr indent="0" marL="0">
              <a:buNone/>
            </a:pPr>
            <a:r>
              <a:rPr lang="en-US" sz="1700" b="1" dirty="0">
                <a:solidFill>
                  <a:schemeClr val="accent1"/>
                </a:solidFill>
              </a:rPr>
              <a:t>01.09.2022</a:t>
            </a:r>
            <a:endParaRPr lang="en-US" sz="1700" dirty="0"/>
          </a:p>
          <a:p>
            <a:pPr indent="0" marL="0">
              <a:buNone/>
            </a:pPr>
            <a:r>
              <a:rPr lang="en-US" sz="1300" dirty="0">
                <a:solidFill>
                  <a:schemeClr val="tx1"/>
                </a:solidFill>
              </a:rPr>
              <a:t>CoC approves the resolution plan</a:t>
            </a:r>
            <a:endParaRPr lang="en-US" sz="1700" dirty="0"/>
          </a:p>
        </p:txBody>
      </p:sp>
      <p:sp>
        <p:nvSpPr>
          <p:cNvPr id="6" name="rpfc-step-1"/>
          <p:cNvSpPr/>
          <p:nvPr/>
        </p:nvSpPr>
        <p:spPr>
          <a:xfrm>
            <a:off x="3337560" y="1691640"/>
            <a:ext cx="2606040" cy="1234440"/>
          </a:xfrm>
          <a:prstGeom prst="roundRect">
            <a:avLst>
              <a:gd name="adj" fmla="val 5926"/>
            </a:avLst>
          </a:prstGeom>
          <a:solidFill>
            <a:schemeClr val="bg2"/>
          </a:solidFill>
          <a:ln/>
        </p:spPr>
      </p:sp>
      <p:sp>
        <p:nvSpPr>
          <p:cNvPr id="7" name="Text 5"/>
          <p:cNvSpPr txBox="1"/>
          <p:nvPr/>
        </p:nvSpPr>
        <p:spPr>
          <a:xfrm>
            <a:off x="3520440" y="1783080"/>
            <a:ext cx="2240280" cy="1051560"/>
          </a:xfrm>
          <a:prstGeom prst="rect">
            <a:avLst/>
          </a:prstGeom>
          <a:noFill/>
          <a:ln/>
        </p:spPr>
        <p:txBody>
          <a:bodyPr wrap="square" lIns="0" tIns="0" rIns="0" bIns="0" rtlCol="0" anchor="ctr"/>
          <a:lstStyle/>
          <a:p>
            <a:pPr indent="0" marL="0">
              <a:buNone/>
            </a:pPr>
            <a:r>
              <a:rPr lang="en-US" sz="1700" b="1" dirty="0">
                <a:solidFill>
                  <a:schemeClr val="accent1"/>
                </a:solidFill>
              </a:rPr>
              <a:t>Post-approval</a:t>
            </a:r>
            <a:endParaRPr lang="en-US" sz="1700" dirty="0"/>
          </a:p>
          <a:p>
            <a:pPr indent="0" marL="0">
              <a:buNone/>
            </a:pPr>
            <a:r>
              <a:rPr lang="en-US" sz="1300" dirty="0">
                <a:solidFill>
                  <a:schemeClr val="tx1"/>
                </a:solidFill>
              </a:rPr>
              <a:t>RPFC raises an additional EPF claim</a:t>
            </a:r>
            <a:endParaRPr lang="en-US" sz="1700" dirty="0"/>
          </a:p>
        </p:txBody>
      </p:sp>
      <p:sp>
        <p:nvSpPr>
          <p:cNvPr id="8" name="rpfc-step-2"/>
          <p:cNvSpPr/>
          <p:nvPr/>
        </p:nvSpPr>
        <p:spPr>
          <a:xfrm>
            <a:off x="6126480" y="1691640"/>
            <a:ext cx="2606040" cy="1234440"/>
          </a:xfrm>
          <a:prstGeom prst="roundRect">
            <a:avLst>
              <a:gd name="adj" fmla="val 5926"/>
            </a:avLst>
          </a:prstGeom>
          <a:solidFill>
            <a:schemeClr val="bg2"/>
          </a:solidFill>
          <a:ln/>
        </p:spPr>
      </p:sp>
      <p:sp>
        <p:nvSpPr>
          <p:cNvPr id="9" name="Text 7"/>
          <p:cNvSpPr txBox="1"/>
          <p:nvPr/>
        </p:nvSpPr>
        <p:spPr>
          <a:xfrm>
            <a:off x="6309360" y="1783080"/>
            <a:ext cx="2240280" cy="1051560"/>
          </a:xfrm>
          <a:prstGeom prst="rect">
            <a:avLst/>
          </a:prstGeom>
          <a:noFill/>
          <a:ln/>
        </p:spPr>
        <p:txBody>
          <a:bodyPr wrap="square" lIns="0" tIns="0" rIns="0" bIns="0" rtlCol="0" anchor="ctr"/>
          <a:lstStyle/>
          <a:p>
            <a:pPr indent="0" marL="0">
              <a:buNone/>
            </a:pPr>
            <a:r>
              <a:rPr lang="en-US" sz="1700" b="1" dirty="0">
                <a:solidFill>
                  <a:schemeClr val="accent1"/>
                </a:solidFill>
              </a:rPr>
              <a:t>14.06.2024</a:t>
            </a:r>
            <a:endParaRPr lang="en-US" sz="1700" dirty="0"/>
          </a:p>
          <a:p>
            <a:pPr indent="0" marL="0">
              <a:buNone/>
            </a:pPr>
            <a:r>
              <a:rPr lang="en-US" sz="1300" dirty="0">
                <a:solidFill>
                  <a:schemeClr val="tx1"/>
                </a:solidFill>
              </a:rPr>
              <a:t>NCLT rejects the claim application</a:t>
            </a:r>
            <a:endParaRPr lang="en-US" sz="1700" dirty="0"/>
          </a:p>
        </p:txBody>
      </p:sp>
      <p:sp>
        <p:nvSpPr>
          <p:cNvPr id="10" name="rpfc-step-3"/>
          <p:cNvSpPr/>
          <p:nvPr/>
        </p:nvSpPr>
        <p:spPr>
          <a:xfrm>
            <a:off x="8915400" y="1691640"/>
            <a:ext cx="2606040" cy="1234440"/>
          </a:xfrm>
          <a:prstGeom prst="roundRect">
            <a:avLst>
              <a:gd name="adj" fmla="val 5926"/>
            </a:avLst>
          </a:prstGeom>
          <a:solidFill>
            <a:schemeClr val="accent1"/>
          </a:solidFill>
          <a:ln/>
        </p:spPr>
      </p:sp>
      <p:sp>
        <p:nvSpPr>
          <p:cNvPr id="11" name="Text 9"/>
          <p:cNvSpPr txBox="1"/>
          <p:nvPr/>
        </p:nvSpPr>
        <p:spPr>
          <a:xfrm>
            <a:off x="9098280" y="1783080"/>
            <a:ext cx="2240280" cy="1051560"/>
          </a:xfrm>
          <a:prstGeom prst="rect">
            <a:avLst/>
          </a:prstGeom>
          <a:noFill/>
          <a:ln/>
        </p:spPr>
        <p:txBody>
          <a:bodyPr wrap="square" lIns="0" tIns="0" rIns="0" bIns="0" rtlCol="0" anchor="ctr"/>
          <a:lstStyle/>
          <a:p>
            <a:pPr indent="0" marL="0">
              <a:buNone/>
            </a:pPr>
            <a:r>
              <a:rPr lang="en-US" sz="1700" b="1" dirty="0">
                <a:solidFill>
                  <a:schemeClr val="bg1"/>
                </a:solidFill>
              </a:rPr>
              <a:t>08.04.2025</a:t>
            </a:r>
            <a:endParaRPr lang="en-US" sz="1700" dirty="0"/>
          </a:p>
          <a:p>
            <a:pPr indent="0" marL="0">
              <a:buNone/>
            </a:pPr>
            <a:r>
              <a:rPr lang="en-US" sz="1300" dirty="0">
                <a:solidFill>
                  <a:schemeClr val="bg1"/>
                </a:solidFill>
              </a:rPr>
              <a:t>NCLAT dismisses the appeal</a:t>
            </a:r>
            <a:endParaRPr lang="en-US" sz="1700" dirty="0"/>
          </a:p>
        </p:txBody>
      </p:sp>
      <p:sp>
        <p:nvSpPr>
          <p:cNvPr id="12" name="Text 10"/>
          <p:cNvSpPr txBox="1"/>
          <p:nvPr/>
        </p:nvSpPr>
        <p:spPr>
          <a:xfrm>
            <a:off x="548640" y="3200400"/>
            <a:ext cx="5852160" cy="2926080"/>
          </a:xfrm>
          <a:prstGeom prst="rect">
            <a:avLst/>
          </a:prstGeom>
          <a:noFill/>
          <a:ln/>
        </p:spPr>
        <p:txBody>
          <a:bodyPr wrap="square" lIns="0" tIns="0" rIns="0" bIns="0" rtlCol="0" anchor="t"/>
          <a:lstStyle/>
          <a:p>
            <a:pPr indent="0" marL="0">
              <a:buNone/>
            </a:pPr>
            <a:r>
              <a:rPr lang="en-US" sz="1700" b="1" dirty="0">
                <a:solidFill>
                  <a:schemeClr val="accent3"/>
                </a:solidFill>
              </a:rPr>
              <a:t>Ratio</a:t>
            </a:r>
            <a:endParaRPr lang="en-US" sz="1700" dirty="0"/>
          </a:p>
          <a:p>
            <a:pPr marL="177800" indent="-177800">
              <a:spcAft>
                <a:spcPts val="500"/>
              </a:spcAft>
              <a:buSzPct val="100000"/>
              <a:buChar char="•"/>
            </a:pPr>
            <a:r>
              <a:rPr lang="en-US" sz="1600" dirty="0">
                <a:solidFill>
                  <a:schemeClr val="tx1"/>
                </a:solidFill>
              </a:rPr>
              <a:t>Once the CoC approves the plan, no new claims — statutory dues included — can be admitted</a:t>
            </a:r>
            <a:endParaRPr lang="en-US" sz="1700" dirty="0"/>
          </a:p>
          <a:p>
            <a:pPr marL="177800" indent="-177800">
              <a:spcAft>
                <a:spcPts val="500"/>
              </a:spcAft>
              <a:buSzPct val="100000"/>
              <a:buChar char="•"/>
            </a:pPr>
            <a:r>
              <a:rPr lang="en-US" sz="1600" dirty="0">
                <a:solidFill>
                  <a:schemeClr val="tx1"/>
                </a:solidFill>
              </a:rPr>
              <a:t>Allowing belated claims would 'unleash' undecided claims on the resolution applicant and defeat finality</a:t>
            </a:r>
            <a:endParaRPr lang="en-US" sz="1700" dirty="0"/>
          </a:p>
          <a:p>
            <a:pPr marL="177800" indent="-177800">
              <a:spcAft>
                <a:spcPts val="500"/>
              </a:spcAft>
              <a:buSzPct val="100000"/>
              <a:buChar char="•"/>
            </a:pPr>
            <a:r>
              <a:rPr lang="en-US" sz="1600" dirty="0">
                <a:solidFill>
                  <a:schemeClr val="tx1"/>
                </a:solidFill>
              </a:rPr>
              <a:t>Reliance on Ghanshyam Mishra: claims not in the approved plan stand extinguished</a:t>
            </a:r>
            <a:endParaRPr lang="en-US" sz="1700" dirty="0"/>
          </a:p>
        </p:txBody>
      </p:sp>
      <p:sp>
        <p:nvSpPr>
          <p:cNvPr id="13" name="rpfc-debate"/>
          <p:cNvSpPr/>
          <p:nvPr/>
        </p:nvSpPr>
        <p:spPr>
          <a:xfrm>
            <a:off x="6675120" y="3200400"/>
            <a:ext cx="4937760" cy="2971800"/>
          </a:xfrm>
          <a:prstGeom prst="roundRect">
            <a:avLst>
              <a:gd name="adj" fmla="val 2462"/>
            </a:avLst>
          </a:prstGeom>
          <a:solidFill>
            <a:schemeClr val="bg2"/>
          </a:solidFill>
          <a:ln/>
        </p:spPr>
      </p:sp>
      <p:sp>
        <p:nvSpPr>
          <p:cNvPr id="14" name="Text 12"/>
          <p:cNvSpPr txBox="1"/>
          <p:nvPr/>
        </p:nvSpPr>
        <p:spPr>
          <a:xfrm>
            <a:off x="6903720" y="3383280"/>
            <a:ext cx="4480560" cy="2651760"/>
          </a:xfrm>
          <a:prstGeom prst="rect">
            <a:avLst/>
          </a:prstGeom>
          <a:noFill/>
          <a:ln/>
        </p:spPr>
        <p:txBody>
          <a:bodyPr wrap="square" lIns="0" tIns="0" rIns="0" bIns="0" rtlCol="0" anchor="t"/>
          <a:lstStyle/>
          <a:p>
            <a:pPr indent="0" marL="0">
              <a:buNone/>
            </a:pPr>
            <a:r>
              <a:rPr lang="en-US" sz="1600" b="1" dirty="0">
                <a:solidFill>
                  <a:schemeClr val="tx1"/>
                </a:solidFill>
              </a:rPr>
              <a:t>The debate it opened</a:t>
            </a:r>
            <a:endParaRPr lang="en-US" sz="1600" dirty="0"/>
          </a:p>
          <a:p>
            <a:pPr indent="0" marL="0">
              <a:buNone/>
            </a:pPr>
            <a:r>
              <a:rPr lang="en-US" sz="1500" dirty="0">
                <a:solidFill>
                  <a:schemeClr val="tx2"/>
                </a:solidFill>
              </a:rPr>
              <a:t>Critics argue EPF corpus is not the CD's asset and the RP must ascertain PF dues from records even without a claim.</a:t>
            </a:r>
            <a:endParaRPr lang="en-US" sz="1600" dirty="0"/>
          </a:p>
          <a:p>
            <a:pPr indent="0" marL="0">
              <a:buNone/>
            </a:pPr>
            <a:r>
              <a:rPr lang="en-US" sz="500" dirty="0">
                <a:solidFill>
                  <a:srgbClr val="000000"/>
                </a:solidFill>
              </a:rPr>
              <a:t> </a:t>
            </a:r>
            <a:endParaRPr lang="en-US" sz="1600" dirty="0"/>
          </a:p>
          <a:p>
            <a:pPr indent="0" marL="0">
              <a:buNone/>
            </a:pPr>
            <a:r>
              <a:rPr lang="en-US" sz="1500" dirty="0">
                <a:solidFill>
                  <a:schemeClr val="tx1"/>
                </a:solidFill>
              </a:rPr>
              <a:t>The SC's July 2026 ruling in EPFO v. Rachna Jhunjhunwala now supports the finality view for uncrystallised interest and damages.</a:t>
            </a:r>
            <a:endParaRPr lang="en-US" sz="16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Ariisto Developers — two lessons on the RP's role</a:t>
            </a:r>
            <a:endParaRPr lang="en-US" sz="2800" dirty="0"/>
          </a:p>
        </p:txBody>
      </p:sp>
      <p:sp>
        <p:nvSpPr>
          <p:cNvPr id="3" name="ariisto-1"/>
          <p:cNvSpPr/>
          <p:nvPr/>
        </p:nvSpPr>
        <p:spPr>
          <a:xfrm>
            <a:off x="548640" y="1325880"/>
            <a:ext cx="5440680" cy="4846320"/>
          </a:xfrm>
          <a:prstGeom prst="roundRect">
            <a:avLst>
              <a:gd name="adj" fmla="val 1509"/>
            </a:avLst>
          </a:prstGeom>
          <a:solidFill>
            <a:schemeClr val="bg2"/>
          </a:solidFill>
          <a:ln/>
        </p:spPr>
      </p:sp>
      <p:sp>
        <p:nvSpPr>
          <p:cNvPr id="4" name="ariisto-icon-1-circle"/>
          <p:cNvSpPr/>
          <p:nvPr/>
        </p:nvSpPr>
        <p:spPr>
          <a:xfrm>
            <a:off x="777240" y="1554480"/>
            <a:ext cx="548640" cy="548640"/>
          </a:xfrm>
          <a:prstGeom prst="ellipse">
            <a:avLst/>
          </a:prstGeom>
          <a:solidFill>
            <a:schemeClr val="accent1"/>
          </a:solidFill>
          <a:ln/>
        </p:spPr>
      </p:sp>
      <p:pic>
        <p:nvPicPr>
          <p:cNvPr id="5" name="ariisto-icon-1-glyph" descr="preencoded.png">    </p:cNvPr>
          <p:cNvPicPr>
            <a:picLocks noChangeAspect="1"/>
          </p:cNvPicPr>
          <p:nvPr/>
        </p:nvPicPr>
        <p:blipFill>
          <a:blip r:embed="rId1"/>
          <a:stretch>
            <a:fillRect/>
          </a:stretch>
        </p:blipFill>
        <p:spPr>
          <a:xfrm>
            <a:off x="897941" y="1675181"/>
            <a:ext cx="307238" cy="307238"/>
          </a:xfrm>
          <a:prstGeom prst="rect">
            <a:avLst/>
          </a:prstGeom>
        </p:spPr>
      </p:pic>
      <p:sp>
        <p:nvSpPr>
          <p:cNvPr id="6" name="Text 3"/>
          <p:cNvSpPr txBox="1"/>
          <p:nvPr/>
        </p:nvSpPr>
        <p:spPr>
          <a:xfrm>
            <a:off x="1463040" y="1508760"/>
            <a:ext cx="4389120" cy="731520"/>
          </a:xfrm>
          <a:prstGeom prst="rect">
            <a:avLst/>
          </a:prstGeom>
          <a:noFill/>
          <a:ln/>
        </p:spPr>
        <p:txBody>
          <a:bodyPr wrap="square" lIns="0" tIns="0" rIns="0" bIns="0" rtlCol="0" anchor="ctr"/>
          <a:lstStyle/>
          <a:p>
            <a:pPr indent="0" marL="0">
              <a:buNone/>
            </a:pPr>
            <a:r>
              <a:rPr lang="en-US" sz="1800" b="1" dirty="0">
                <a:solidFill>
                  <a:schemeClr val="tx1"/>
                </a:solidFill>
              </a:rPr>
              <a:t>Claims adjudication</a:t>
            </a:r>
            <a:endParaRPr lang="en-US" sz="1800" dirty="0"/>
          </a:p>
          <a:p>
            <a:pPr indent="0" marL="0">
              <a:buNone/>
            </a:pPr>
            <a:r>
              <a:rPr lang="en-US" sz="1200" i="1" dirty="0">
                <a:solidFill>
                  <a:schemeClr val="accent3"/>
                </a:solidFill>
              </a:rPr>
              <a:t>Dipco Pvt. Ltd. v. Jayesh Sanghrajka, RP — NCLAT</a:t>
            </a:r>
            <a:endParaRPr lang="en-US" sz="1800" dirty="0"/>
          </a:p>
        </p:txBody>
      </p:sp>
      <p:sp>
        <p:nvSpPr>
          <p:cNvPr id="7" name="Text 4"/>
          <p:cNvSpPr txBox="1"/>
          <p:nvPr/>
        </p:nvSpPr>
        <p:spPr>
          <a:xfrm>
            <a:off x="777240" y="2423160"/>
            <a:ext cx="5029200" cy="356616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chemeClr val="tx1"/>
                </a:solidFill>
              </a:rPr>
              <a:t>Appellant alleged the RP wrongly admitted other creditors' claims, diluting its CoC vote</a:t>
            </a:r>
            <a:endParaRPr lang="en-US" sz="1600" dirty="0"/>
          </a:p>
          <a:p>
            <a:pPr marL="177800" indent="-177800">
              <a:spcAft>
                <a:spcPts val="500"/>
              </a:spcAft>
              <a:buSzPct val="100000"/>
              <a:buChar char="•"/>
            </a:pPr>
            <a:r>
              <a:rPr lang="en-US" sz="1600" dirty="0">
                <a:solidFill>
                  <a:schemeClr val="tx1"/>
                </a:solidFill>
              </a:rPr>
              <a:t>NCLT (13.11.2019) declined to interfere and directed the RP to act on the CoC's decision</a:t>
            </a:r>
            <a:endParaRPr lang="en-US" sz="1600" dirty="0"/>
          </a:p>
          <a:p>
            <a:pPr marL="177800" indent="-177800">
              <a:spcAft>
                <a:spcPts val="500"/>
              </a:spcAft>
              <a:buSzPct val="100000"/>
              <a:buChar char="•"/>
            </a:pPr>
            <a:r>
              <a:rPr lang="en-US" sz="1600" dirty="0">
                <a:solidFill>
                  <a:schemeClr val="tx1"/>
                </a:solidFill>
              </a:rPr>
              <a:t>NCLAT: the RP's collation of claims is quasi-judicial — NCLT cannot sit in appeal over it at the post-approval stage (s. 60(5))</a:t>
            </a:r>
            <a:endParaRPr lang="en-US" sz="1600" dirty="0"/>
          </a:p>
        </p:txBody>
      </p:sp>
      <p:sp>
        <p:nvSpPr>
          <p:cNvPr id="8" name="ariisto-2"/>
          <p:cNvSpPr/>
          <p:nvPr/>
        </p:nvSpPr>
        <p:spPr>
          <a:xfrm>
            <a:off x="6172200" y="1325880"/>
            <a:ext cx="5440680" cy="4846320"/>
          </a:xfrm>
          <a:prstGeom prst="roundRect">
            <a:avLst>
              <a:gd name="adj" fmla="val 1509"/>
            </a:avLst>
          </a:prstGeom>
          <a:solidFill>
            <a:schemeClr val="bg2"/>
          </a:solidFill>
          <a:ln/>
        </p:spPr>
      </p:sp>
      <p:sp>
        <p:nvSpPr>
          <p:cNvPr id="9" name="ariisto-icon-2-circle"/>
          <p:cNvSpPr/>
          <p:nvPr/>
        </p:nvSpPr>
        <p:spPr>
          <a:xfrm>
            <a:off x="6400800" y="1554480"/>
            <a:ext cx="548640" cy="548640"/>
          </a:xfrm>
          <a:prstGeom prst="ellipse">
            <a:avLst/>
          </a:prstGeom>
          <a:solidFill>
            <a:schemeClr val="accent1"/>
          </a:solidFill>
          <a:ln/>
        </p:spPr>
      </p:sp>
      <p:pic>
        <p:nvPicPr>
          <p:cNvPr id="10" name="ariisto-icon-2-glyph" descr="preencoded.png">    </p:cNvPr>
          <p:cNvPicPr>
            <a:picLocks noChangeAspect="1"/>
          </p:cNvPicPr>
          <p:nvPr/>
        </p:nvPicPr>
        <p:blipFill>
          <a:blip r:embed="rId2"/>
          <a:stretch>
            <a:fillRect/>
          </a:stretch>
        </p:blipFill>
        <p:spPr>
          <a:xfrm>
            <a:off x="6521501" y="1675181"/>
            <a:ext cx="307238" cy="307238"/>
          </a:xfrm>
          <a:prstGeom prst="rect">
            <a:avLst/>
          </a:prstGeom>
        </p:spPr>
      </p:pic>
      <p:sp>
        <p:nvSpPr>
          <p:cNvPr id="11" name="Text 7"/>
          <p:cNvSpPr txBox="1"/>
          <p:nvPr/>
        </p:nvSpPr>
        <p:spPr>
          <a:xfrm>
            <a:off x="7086600" y="1508760"/>
            <a:ext cx="4389120" cy="731520"/>
          </a:xfrm>
          <a:prstGeom prst="rect">
            <a:avLst/>
          </a:prstGeom>
          <a:noFill/>
          <a:ln/>
        </p:spPr>
        <p:txBody>
          <a:bodyPr wrap="square" lIns="0" tIns="0" rIns="0" bIns="0" rtlCol="0" anchor="ctr"/>
          <a:lstStyle/>
          <a:p>
            <a:pPr indent="0" marL="0">
              <a:buNone/>
            </a:pPr>
            <a:r>
              <a:rPr lang="en-US" sz="1800" b="1" dirty="0">
                <a:solidFill>
                  <a:schemeClr val="tx1"/>
                </a:solidFill>
              </a:rPr>
              <a:t>RP fees</a:t>
            </a:r>
            <a:endParaRPr lang="en-US" sz="1800" dirty="0"/>
          </a:p>
          <a:p>
            <a:pPr indent="0" marL="0">
              <a:buNone/>
            </a:pPr>
            <a:r>
              <a:rPr lang="en-US" sz="1200" i="1" dirty="0">
                <a:solidFill>
                  <a:schemeClr val="accent3"/>
                </a:solidFill>
              </a:rPr>
              <a:t>Jayesh N. Sanghrajka v. Monitoring Agency — CA(AT)(Ins) 392/2021</a:t>
            </a:r>
            <a:endParaRPr lang="en-US" sz="1800" dirty="0"/>
          </a:p>
        </p:txBody>
      </p:sp>
      <p:sp>
        <p:nvSpPr>
          <p:cNvPr id="12" name="Text 8"/>
          <p:cNvSpPr txBox="1"/>
          <p:nvPr/>
        </p:nvSpPr>
        <p:spPr>
          <a:xfrm>
            <a:off x="6400800" y="2423160"/>
            <a:ext cx="5029200" cy="356616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chemeClr val="tx1"/>
                </a:solidFill>
              </a:rPr>
              <a:t>₹3 crore success fee proposed when the CoC was approving the plan</a:t>
            </a:r>
            <a:endParaRPr lang="en-US" sz="1600" dirty="0"/>
          </a:p>
          <a:p>
            <a:pPr marL="177800" indent="-177800">
              <a:spcAft>
                <a:spcPts val="500"/>
              </a:spcAft>
              <a:buSzPct val="100000"/>
              <a:buChar char="•"/>
            </a:pPr>
            <a:r>
              <a:rPr lang="en-US" sz="1600" dirty="0">
                <a:solidFill>
                  <a:schemeClr val="tx1"/>
                </a:solidFill>
              </a:rPr>
              <a:t>NCLAT: a contingent, speculative success fee is not part of the Code's scheme; timing and quantum were improper</a:t>
            </a:r>
            <a:endParaRPr lang="en-US" sz="1600" dirty="0"/>
          </a:p>
          <a:p>
            <a:pPr marL="177800" indent="-177800">
              <a:spcAft>
                <a:spcPts val="500"/>
              </a:spcAft>
              <a:buSzPct val="100000"/>
              <a:buChar char="•"/>
            </a:pPr>
            <a:r>
              <a:rPr lang="en-US" sz="1600" dirty="0">
                <a:solidFill>
                  <a:schemeClr val="tx1"/>
                </a:solidFill>
              </a:rPr>
              <a:t>Today: fee structures, including performance-linked components, must be expressly approved by the CoC under the CIRP Regulations — at the outset, not at the finish line</a:t>
            </a:r>
            <a:endParaRPr lang="en-US" sz="16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Gstaad Hotels — from remand to sanction</a:t>
            </a:r>
            <a:endParaRPr lang="en-US" sz="2800" dirty="0"/>
          </a:p>
        </p:txBody>
      </p:sp>
      <p:sp>
        <p:nvSpPr>
          <p:cNvPr id="3" name="Text 1"/>
          <p:cNvSpPr txBox="1"/>
          <p:nvPr/>
        </p:nvSpPr>
        <p:spPr>
          <a:xfrm>
            <a:off x="548640" y="1115568"/>
            <a:ext cx="11064240" cy="365760"/>
          </a:xfrm>
          <a:prstGeom prst="rect">
            <a:avLst/>
          </a:prstGeom>
          <a:noFill/>
          <a:ln/>
        </p:spPr>
        <p:txBody>
          <a:bodyPr wrap="square" lIns="0" tIns="0" rIns="0" bIns="0" rtlCol="0" anchor="ctr"/>
          <a:lstStyle/>
          <a:p>
            <a:pPr indent="0" marL="0">
              <a:buNone/>
            </a:pPr>
            <a:r>
              <a:rPr lang="en-US" sz="1400" i="1" dirty="0">
                <a:solidFill>
                  <a:schemeClr val="tx2"/>
                </a:solidFill>
              </a:rPr>
              <a:t>CP(IB)/291/MB/2023 — Gstaad Hotels Pvt. Ltd. (JW Marriott, Bengaluru)</a:t>
            </a:r>
            <a:endParaRPr lang="en-US" sz="1400" dirty="0"/>
          </a:p>
        </p:txBody>
      </p:sp>
      <p:sp>
        <p:nvSpPr>
          <p:cNvPr id="4" name="gs-line"/>
          <p:cNvSpPr/>
          <p:nvPr/>
        </p:nvSpPr>
        <p:spPr>
          <a:xfrm>
            <a:off x="960120" y="1828800"/>
            <a:ext cx="0" cy="4160520"/>
          </a:xfrm>
          <a:prstGeom prst="line">
            <a:avLst/>
          </a:prstGeom>
          <a:noFill/>
          <a:ln w="25400">
            <a:solidFill>
              <a:srgbClr val="F7A35C"/>
            </a:solidFill>
            <a:prstDash val="solid"/>
          </a:ln>
        </p:spPr>
      </p:sp>
      <p:sp>
        <p:nvSpPr>
          <p:cNvPr id="5" name="gs-dot-0"/>
          <p:cNvSpPr/>
          <p:nvPr/>
        </p:nvSpPr>
        <p:spPr>
          <a:xfrm>
            <a:off x="777240" y="1719072"/>
            <a:ext cx="365760" cy="365760"/>
          </a:xfrm>
          <a:prstGeom prst="ellipse">
            <a:avLst/>
          </a:prstGeom>
          <a:solidFill>
            <a:schemeClr val="accent1"/>
          </a:solidFill>
          <a:ln w="25400">
            <a:solidFill>
              <a:srgbClr val="FFFFFF"/>
            </a:solidFill>
            <a:prstDash val="solid"/>
          </a:ln>
        </p:spPr>
      </p:sp>
      <p:sp>
        <p:nvSpPr>
          <p:cNvPr id="6" name="Text 4"/>
          <p:cNvSpPr txBox="1"/>
          <p:nvPr/>
        </p:nvSpPr>
        <p:spPr>
          <a:xfrm>
            <a:off x="1371600" y="1645920"/>
            <a:ext cx="1463040" cy="512064"/>
          </a:xfrm>
          <a:prstGeom prst="rect">
            <a:avLst/>
          </a:prstGeom>
          <a:noFill/>
          <a:ln/>
        </p:spPr>
        <p:txBody>
          <a:bodyPr wrap="square" lIns="0" tIns="0" rIns="0" bIns="0" rtlCol="0" anchor="ctr"/>
          <a:lstStyle/>
          <a:p>
            <a:pPr indent="0" marL="0">
              <a:buNone/>
            </a:pPr>
            <a:r>
              <a:rPr lang="en-US" sz="1500" b="1" dirty="0">
                <a:solidFill>
                  <a:schemeClr val="accent1"/>
                </a:solidFill>
              </a:rPr>
              <a:t>08.01.2025</a:t>
            </a:r>
            <a:endParaRPr lang="en-US" sz="1500" dirty="0"/>
          </a:p>
        </p:txBody>
      </p:sp>
      <p:sp>
        <p:nvSpPr>
          <p:cNvPr id="7" name="Text 5"/>
          <p:cNvSpPr txBox="1"/>
          <p:nvPr/>
        </p:nvSpPr>
        <p:spPr>
          <a:xfrm>
            <a:off x="2880360" y="1645920"/>
            <a:ext cx="4114800" cy="777240"/>
          </a:xfrm>
          <a:prstGeom prst="rect">
            <a:avLst/>
          </a:prstGeom>
          <a:noFill/>
          <a:ln/>
        </p:spPr>
        <p:txBody>
          <a:bodyPr wrap="square" lIns="0" tIns="0" rIns="0" bIns="0" rtlCol="0" anchor="t"/>
          <a:lstStyle/>
          <a:p>
            <a:pPr indent="0" marL="0">
              <a:buNone/>
            </a:pPr>
            <a:r>
              <a:rPr lang="en-US" sz="1400" dirty="0">
                <a:solidFill>
                  <a:schemeClr val="tx1"/>
                </a:solidFill>
              </a:rPr>
              <a:t>NCLAT allows appeal against the first admission order; matter remitted</a:t>
            </a:r>
            <a:endParaRPr lang="en-US" sz="1400" dirty="0"/>
          </a:p>
        </p:txBody>
      </p:sp>
      <p:sp>
        <p:nvSpPr>
          <p:cNvPr id="8" name="gs-dot-1"/>
          <p:cNvSpPr/>
          <p:nvPr/>
        </p:nvSpPr>
        <p:spPr>
          <a:xfrm>
            <a:off x="777240" y="2606040"/>
            <a:ext cx="365760" cy="365760"/>
          </a:xfrm>
          <a:prstGeom prst="ellipse">
            <a:avLst/>
          </a:prstGeom>
          <a:solidFill>
            <a:schemeClr val="accent1"/>
          </a:solidFill>
          <a:ln w="25400">
            <a:solidFill>
              <a:srgbClr val="FFFFFF"/>
            </a:solidFill>
            <a:prstDash val="solid"/>
          </a:ln>
        </p:spPr>
      </p:sp>
      <p:sp>
        <p:nvSpPr>
          <p:cNvPr id="9" name="Text 7"/>
          <p:cNvSpPr txBox="1"/>
          <p:nvPr/>
        </p:nvSpPr>
        <p:spPr>
          <a:xfrm>
            <a:off x="1371600" y="2532888"/>
            <a:ext cx="1463040" cy="512064"/>
          </a:xfrm>
          <a:prstGeom prst="rect">
            <a:avLst/>
          </a:prstGeom>
          <a:noFill/>
          <a:ln/>
        </p:spPr>
        <p:txBody>
          <a:bodyPr wrap="square" lIns="0" tIns="0" rIns="0" bIns="0" rtlCol="0" anchor="ctr"/>
          <a:lstStyle/>
          <a:p>
            <a:pPr indent="0" marL="0">
              <a:buNone/>
            </a:pPr>
            <a:r>
              <a:rPr lang="en-US" sz="1500" b="1" dirty="0">
                <a:solidFill>
                  <a:schemeClr val="accent1"/>
                </a:solidFill>
              </a:rPr>
              <a:t>08.07.2025</a:t>
            </a:r>
            <a:endParaRPr lang="en-US" sz="1500" dirty="0"/>
          </a:p>
        </p:txBody>
      </p:sp>
      <p:sp>
        <p:nvSpPr>
          <p:cNvPr id="10" name="Text 8"/>
          <p:cNvSpPr txBox="1"/>
          <p:nvPr/>
        </p:nvSpPr>
        <p:spPr>
          <a:xfrm>
            <a:off x="2880360" y="2532888"/>
            <a:ext cx="4114800" cy="777240"/>
          </a:xfrm>
          <a:prstGeom prst="rect">
            <a:avLst/>
          </a:prstGeom>
          <a:noFill/>
          <a:ln/>
        </p:spPr>
        <p:txBody>
          <a:bodyPr wrap="square" lIns="0" tIns="0" rIns="0" bIns="0" rtlCol="0" anchor="t"/>
          <a:lstStyle/>
          <a:p>
            <a:pPr indent="0" marL="0">
              <a:buNone/>
            </a:pPr>
            <a:r>
              <a:rPr lang="en-US" sz="1400" dirty="0">
                <a:solidFill>
                  <a:schemeClr val="tx1"/>
                </a:solidFill>
              </a:rPr>
              <a:t>NCLT re-admits the s. 7 petition; IRP re-appointed</a:t>
            </a:r>
            <a:endParaRPr lang="en-US" sz="1400" dirty="0"/>
          </a:p>
        </p:txBody>
      </p:sp>
      <p:sp>
        <p:nvSpPr>
          <p:cNvPr id="11" name="gs-dot-2"/>
          <p:cNvSpPr/>
          <p:nvPr/>
        </p:nvSpPr>
        <p:spPr>
          <a:xfrm>
            <a:off x="777240" y="3493008"/>
            <a:ext cx="365760" cy="365760"/>
          </a:xfrm>
          <a:prstGeom prst="ellipse">
            <a:avLst/>
          </a:prstGeom>
          <a:solidFill>
            <a:schemeClr val="accent1"/>
          </a:solidFill>
          <a:ln w="25400">
            <a:solidFill>
              <a:srgbClr val="FFFFFF"/>
            </a:solidFill>
            <a:prstDash val="solid"/>
          </a:ln>
        </p:spPr>
      </p:sp>
      <p:sp>
        <p:nvSpPr>
          <p:cNvPr id="12" name="Text 10"/>
          <p:cNvSpPr txBox="1"/>
          <p:nvPr/>
        </p:nvSpPr>
        <p:spPr>
          <a:xfrm>
            <a:off x="1371600" y="3419856"/>
            <a:ext cx="1463040" cy="512064"/>
          </a:xfrm>
          <a:prstGeom prst="rect">
            <a:avLst/>
          </a:prstGeom>
          <a:noFill/>
          <a:ln/>
        </p:spPr>
        <p:txBody>
          <a:bodyPr wrap="square" lIns="0" tIns="0" rIns="0" bIns="0" rtlCol="0" anchor="ctr"/>
          <a:lstStyle/>
          <a:p>
            <a:pPr indent="0" marL="0">
              <a:buNone/>
            </a:pPr>
            <a:r>
              <a:rPr lang="en-US" sz="1500" b="1" dirty="0">
                <a:solidFill>
                  <a:schemeClr val="accent1"/>
                </a:solidFill>
              </a:rPr>
              <a:t>May 2026</a:t>
            </a:r>
            <a:endParaRPr lang="en-US" sz="1500" dirty="0"/>
          </a:p>
        </p:txBody>
      </p:sp>
      <p:sp>
        <p:nvSpPr>
          <p:cNvPr id="13" name="Text 11"/>
          <p:cNvSpPr txBox="1"/>
          <p:nvPr/>
        </p:nvSpPr>
        <p:spPr>
          <a:xfrm>
            <a:off x="2880360" y="3419856"/>
            <a:ext cx="4114800" cy="777240"/>
          </a:xfrm>
          <a:prstGeom prst="rect">
            <a:avLst/>
          </a:prstGeom>
          <a:noFill/>
          <a:ln/>
        </p:spPr>
        <p:txBody>
          <a:bodyPr wrap="square" lIns="0" tIns="0" rIns="0" bIns="0" rtlCol="0" anchor="t"/>
          <a:lstStyle/>
          <a:p>
            <a:pPr indent="0" marL="0">
              <a:buNone/>
            </a:pPr>
            <a:r>
              <a:rPr lang="en-US" sz="1400" dirty="0">
                <a:solidFill>
                  <a:schemeClr val="tx1"/>
                </a:solidFill>
              </a:rPr>
              <a:t>13 plans received; CoC approves Shree Naman Developers' plan</a:t>
            </a:r>
            <a:endParaRPr lang="en-US" sz="1400" dirty="0"/>
          </a:p>
        </p:txBody>
      </p:sp>
      <p:sp>
        <p:nvSpPr>
          <p:cNvPr id="14" name="gs-dot-3"/>
          <p:cNvSpPr/>
          <p:nvPr/>
        </p:nvSpPr>
        <p:spPr>
          <a:xfrm>
            <a:off x="777240" y="4379976"/>
            <a:ext cx="365760" cy="365760"/>
          </a:xfrm>
          <a:prstGeom prst="ellipse">
            <a:avLst/>
          </a:prstGeom>
          <a:solidFill>
            <a:schemeClr val="accent1"/>
          </a:solidFill>
          <a:ln w="25400">
            <a:solidFill>
              <a:srgbClr val="FFFFFF"/>
            </a:solidFill>
            <a:prstDash val="solid"/>
          </a:ln>
        </p:spPr>
      </p:sp>
      <p:sp>
        <p:nvSpPr>
          <p:cNvPr id="15" name="Text 13"/>
          <p:cNvSpPr txBox="1"/>
          <p:nvPr/>
        </p:nvSpPr>
        <p:spPr>
          <a:xfrm>
            <a:off x="1371600" y="4306824"/>
            <a:ext cx="1463040" cy="512064"/>
          </a:xfrm>
          <a:prstGeom prst="rect">
            <a:avLst/>
          </a:prstGeom>
          <a:noFill/>
          <a:ln/>
        </p:spPr>
        <p:txBody>
          <a:bodyPr wrap="square" lIns="0" tIns="0" rIns="0" bIns="0" rtlCol="0" anchor="ctr"/>
          <a:lstStyle/>
          <a:p>
            <a:pPr indent="0" marL="0">
              <a:buNone/>
            </a:pPr>
            <a:r>
              <a:rPr lang="en-US" sz="1500" b="1" dirty="0">
                <a:solidFill>
                  <a:schemeClr val="accent1"/>
                </a:solidFill>
              </a:rPr>
              <a:t>20.08.2026</a:t>
            </a:r>
            <a:endParaRPr lang="en-US" sz="1500" dirty="0"/>
          </a:p>
        </p:txBody>
      </p:sp>
      <p:sp>
        <p:nvSpPr>
          <p:cNvPr id="16" name="Text 14"/>
          <p:cNvSpPr txBox="1"/>
          <p:nvPr/>
        </p:nvSpPr>
        <p:spPr>
          <a:xfrm>
            <a:off x="2880360" y="4306824"/>
            <a:ext cx="4114800" cy="777240"/>
          </a:xfrm>
          <a:prstGeom prst="rect">
            <a:avLst/>
          </a:prstGeom>
          <a:noFill/>
          <a:ln/>
        </p:spPr>
        <p:txBody>
          <a:bodyPr wrap="square" lIns="0" tIns="0" rIns="0" bIns="0" rtlCol="0" anchor="t"/>
          <a:lstStyle/>
          <a:p>
            <a:pPr indent="0" marL="0">
              <a:buNone/>
            </a:pPr>
            <a:r>
              <a:rPr lang="en-US" sz="1400" dirty="0">
                <a:solidFill>
                  <a:schemeClr val="tx1"/>
                </a:solidFill>
              </a:rPr>
              <a:t>NCLT dismisses IAs seeking plan copy and challenging approval</a:t>
            </a:r>
            <a:endParaRPr lang="en-US" sz="1400" dirty="0"/>
          </a:p>
        </p:txBody>
      </p:sp>
      <p:sp>
        <p:nvSpPr>
          <p:cNvPr id="17" name="gs-dot-4"/>
          <p:cNvSpPr/>
          <p:nvPr/>
        </p:nvSpPr>
        <p:spPr>
          <a:xfrm>
            <a:off x="777240" y="5266944"/>
            <a:ext cx="365760" cy="365760"/>
          </a:xfrm>
          <a:prstGeom prst="ellipse">
            <a:avLst/>
          </a:prstGeom>
          <a:solidFill>
            <a:schemeClr val="accent3"/>
          </a:solidFill>
          <a:ln w="25400">
            <a:solidFill>
              <a:srgbClr val="FFFFFF"/>
            </a:solidFill>
            <a:prstDash val="solid"/>
          </a:ln>
        </p:spPr>
      </p:sp>
      <p:sp>
        <p:nvSpPr>
          <p:cNvPr id="18" name="Text 16"/>
          <p:cNvSpPr txBox="1"/>
          <p:nvPr/>
        </p:nvSpPr>
        <p:spPr>
          <a:xfrm>
            <a:off x="1371600" y="5193792"/>
            <a:ext cx="1463040" cy="512064"/>
          </a:xfrm>
          <a:prstGeom prst="rect">
            <a:avLst/>
          </a:prstGeom>
          <a:noFill/>
          <a:ln/>
        </p:spPr>
        <p:txBody>
          <a:bodyPr wrap="square" lIns="0" tIns="0" rIns="0" bIns="0" rtlCol="0" anchor="ctr"/>
          <a:lstStyle/>
          <a:p>
            <a:pPr indent="0" marL="0">
              <a:buNone/>
            </a:pPr>
            <a:r>
              <a:rPr lang="en-US" sz="1500" b="1" dirty="0">
                <a:solidFill>
                  <a:schemeClr val="accent1"/>
                </a:solidFill>
              </a:rPr>
              <a:t>03.09.2026</a:t>
            </a:r>
            <a:endParaRPr lang="en-US" sz="1500" dirty="0"/>
          </a:p>
        </p:txBody>
      </p:sp>
      <p:sp>
        <p:nvSpPr>
          <p:cNvPr id="19" name="Text 17"/>
          <p:cNvSpPr txBox="1"/>
          <p:nvPr/>
        </p:nvSpPr>
        <p:spPr>
          <a:xfrm>
            <a:off x="2880360" y="5193792"/>
            <a:ext cx="4114800" cy="777240"/>
          </a:xfrm>
          <a:prstGeom prst="rect">
            <a:avLst/>
          </a:prstGeom>
          <a:noFill/>
          <a:ln/>
        </p:spPr>
        <p:txBody>
          <a:bodyPr wrap="square" lIns="0" tIns="0" rIns="0" bIns="0" rtlCol="0" anchor="t"/>
          <a:lstStyle/>
          <a:p>
            <a:pPr indent="0" marL="0">
              <a:buNone/>
            </a:pPr>
            <a:r>
              <a:rPr lang="en-US" sz="1400" dirty="0">
                <a:solidFill>
                  <a:schemeClr val="tx1"/>
                </a:solidFill>
              </a:rPr>
              <a:t>Plan approved under s. 31(1); objection IA dismissed; no adverse finding against RP</a:t>
            </a:r>
            <a:endParaRPr lang="en-US" sz="1400" dirty="0"/>
          </a:p>
        </p:txBody>
      </p:sp>
      <p:sp>
        <p:nvSpPr>
          <p:cNvPr id="20" name="gs-lessons"/>
          <p:cNvSpPr/>
          <p:nvPr/>
        </p:nvSpPr>
        <p:spPr>
          <a:xfrm>
            <a:off x="7223760" y="1645920"/>
            <a:ext cx="4389120" cy="4526280"/>
          </a:xfrm>
          <a:prstGeom prst="roundRect">
            <a:avLst>
              <a:gd name="adj" fmla="val 1667"/>
            </a:avLst>
          </a:prstGeom>
          <a:solidFill>
            <a:schemeClr val="bg2"/>
          </a:solidFill>
          <a:ln/>
        </p:spPr>
      </p:sp>
      <p:sp>
        <p:nvSpPr>
          <p:cNvPr id="21" name="Text 19"/>
          <p:cNvSpPr txBox="1"/>
          <p:nvPr/>
        </p:nvSpPr>
        <p:spPr>
          <a:xfrm>
            <a:off x="7452360" y="1828800"/>
            <a:ext cx="3931920" cy="4206240"/>
          </a:xfrm>
          <a:prstGeom prst="rect">
            <a:avLst/>
          </a:prstGeom>
          <a:noFill/>
          <a:ln/>
        </p:spPr>
        <p:txBody>
          <a:bodyPr wrap="square" lIns="0" tIns="0" rIns="0" bIns="0" rtlCol="0" anchor="t"/>
          <a:lstStyle/>
          <a:p>
            <a:pPr indent="0" marL="0">
              <a:buNone/>
            </a:pPr>
            <a:r>
              <a:rPr lang="en-US" sz="1700" b="1" dirty="0">
                <a:solidFill>
                  <a:schemeClr val="accent3"/>
                </a:solidFill>
              </a:rPr>
              <a:t>Lessons</a:t>
            </a:r>
            <a:endParaRPr lang="en-US" sz="1700" dirty="0"/>
          </a:p>
          <a:p>
            <a:pPr marL="177800" indent="-177800">
              <a:spcAft>
                <a:spcPts val="500"/>
              </a:spcAft>
              <a:buSzPct val="100000"/>
              <a:buChar char="•"/>
            </a:pPr>
            <a:r>
              <a:rPr lang="en-US" sz="1500" dirty="0">
                <a:solidFill>
                  <a:schemeClr val="tx1"/>
                </a:solidFill>
              </a:rPr>
              <a:t>A remand on admission is not a verdict on the RP — re-appointment followed</a:t>
            </a:r>
            <a:endParaRPr lang="en-US" sz="1700" dirty="0"/>
          </a:p>
          <a:p>
            <a:pPr marL="177800" indent="-177800">
              <a:spcAft>
                <a:spcPts val="500"/>
              </a:spcAft>
              <a:buSzPct val="100000"/>
              <a:buChar char="•"/>
            </a:pPr>
            <a:r>
              <a:rPr lang="en-US" sz="1500" dirty="0">
                <a:solidFill>
                  <a:schemeClr val="tx1"/>
                </a:solidFill>
              </a:rPr>
              <a:t>Answer every objection IA on the record: suspended directors raised 25+ grounds</a:t>
            </a:r>
            <a:endParaRPr lang="en-US" sz="1700" dirty="0"/>
          </a:p>
          <a:p>
            <a:pPr marL="177800" indent="-177800">
              <a:spcAft>
                <a:spcPts val="500"/>
              </a:spcAft>
              <a:buSzPct val="100000"/>
              <a:buChar char="•"/>
            </a:pPr>
            <a:r>
              <a:rPr lang="en-US" sz="1500" dirty="0">
                <a:solidFill>
                  <a:schemeClr val="tx1"/>
                </a:solidFill>
              </a:rPr>
              <a:t>Facility-wise reconciliation of claims is now expected, and was found in order</a:t>
            </a:r>
            <a:endParaRPr lang="en-US" sz="1700" dirty="0"/>
          </a:p>
          <a:p>
            <a:pPr marL="177800" indent="-177800">
              <a:spcAft>
                <a:spcPts val="500"/>
              </a:spcAft>
              <a:buSzPct val="100000"/>
              <a:buChar char="•"/>
            </a:pPr>
            <a:r>
              <a:rPr lang="en-US" sz="1500" dirty="0">
                <a:solidFill>
                  <a:schemeClr val="tx1"/>
                </a:solidFill>
              </a:rPr>
              <a:t>Form H compliance with s. 30(2) and Regs. 37–38 carried the day</a:t>
            </a:r>
            <a:endParaRPr lang="en-US" sz="17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Live and recent: Ornate Spaces and claim disputes</a:t>
            </a:r>
            <a:endParaRPr lang="en-US" sz="2800" dirty="0"/>
          </a:p>
        </p:txBody>
      </p:sp>
      <p:sp>
        <p:nvSpPr>
          <p:cNvPr id="3" name="ornate"/>
          <p:cNvSpPr/>
          <p:nvPr/>
        </p:nvSpPr>
        <p:spPr>
          <a:xfrm>
            <a:off x="548640" y="1325880"/>
            <a:ext cx="6400800" cy="4846320"/>
          </a:xfrm>
          <a:prstGeom prst="roundRect">
            <a:avLst>
              <a:gd name="adj" fmla="val 1509"/>
            </a:avLst>
          </a:prstGeom>
          <a:solidFill>
            <a:schemeClr val="bg2"/>
          </a:solidFill>
          <a:ln/>
        </p:spPr>
      </p:sp>
      <p:sp>
        <p:nvSpPr>
          <p:cNvPr id="4" name="ornate-icon-circle"/>
          <p:cNvSpPr/>
          <p:nvPr/>
        </p:nvSpPr>
        <p:spPr>
          <a:xfrm>
            <a:off x="777240" y="1554480"/>
            <a:ext cx="548640" cy="548640"/>
          </a:xfrm>
          <a:prstGeom prst="ellipse">
            <a:avLst/>
          </a:prstGeom>
          <a:solidFill>
            <a:schemeClr val="accent1"/>
          </a:solidFill>
          <a:ln/>
        </p:spPr>
      </p:sp>
      <p:pic>
        <p:nvPicPr>
          <p:cNvPr id="5" name="ornate-icon-glyph" descr="preencoded.png">    </p:cNvPr>
          <p:cNvPicPr>
            <a:picLocks noChangeAspect="1"/>
          </p:cNvPicPr>
          <p:nvPr/>
        </p:nvPicPr>
        <p:blipFill>
          <a:blip r:embed="rId1"/>
          <a:stretch>
            <a:fillRect/>
          </a:stretch>
        </p:blipFill>
        <p:spPr>
          <a:xfrm>
            <a:off x="897941" y="1675181"/>
            <a:ext cx="307238" cy="307238"/>
          </a:xfrm>
          <a:prstGeom prst="rect">
            <a:avLst/>
          </a:prstGeom>
        </p:spPr>
      </p:pic>
      <p:sp>
        <p:nvSpPr>
          <p:cNvPr id="6" name="Text 3"/>
          <p:cNvSpPr txBox="1"/>
          <p:nvPr/>
        </p:nvSpPr>
        <p:spPr>
          <a:xfrm>
            <a:off x="1463040" y="1463040"/>
            <a:ext cx="5349240" cy="868680"/>
          </a:xfrm>
          <a:prstGeom prst="rect">
            <a:avLst/>
          </a:prstGeom>
          <a:noFill/>
          <a:ln/>
        </p:spPr>
        <p:txBody>
          <a:bodyPr wrap="square" lIns="0" tIns="0" rIns="0" bIns="0" rtlCol="0" anchor="ctr"/>
          <a:lstStyle/>
          <a:p>
            <a:pPr indent="0" marL="0">
              <a:buNone/>
            </a:pPr>
            <a:r>
              <a:rPr lang="en-US" sz="1800" b="1" dirty="0">
                <a:solidFill>
                  <a:schemeClr val="tx1"/>
                </a:solidFill>
              </a:rPr>
              <a:t>Ornate Spaces Pvt. Ltd.</a:t>
            </a:r>
            <a:endParaRPr lang="en-US" sz="1800" dirty="0"/>
          </a:p>
          <a:p>
            <a:pPr indent="0" marL="0">
              <a:buNone/>
            </a:pPr>
            <a:r>
              <a:rPr lang="en-US" sz="1200" i="1" dirty="0">
                <a:solidFill>
                  <a:schemeClr val="accent3"/>
                </a:solidFill>
              </a:rPr>
              <a:t>UTI Employees Sai Samruddhi CHS v. Jayesh Sanghrajka (RP) — CA(AT)(Ins) 13, 38 &amp; 46 of 2024</a:t>
            </a:r>
            <a:endParaRPr lang="en-US" sz="1800" dirty="0"/>
          </a:p>
        </p:txBody>
      </p:sp>
      <p:sp>
        <p:nvSpPr>
          <p:cNvPr id="7" name="Text 4"/>
          <p:cNvSpPr txBox="1"/>
          <p:nvPr/>
        </p:nvSpPr>
        <p:spPr>
          <a:xfrm>
            <a:off x="777240" y="2514600"/>
            <a:ext cx="5943600" cy="347472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chemeClr val="tx1"/>
                </a:solidFill>
              </a:rPr>
              <a:t>Challenge by a housing society to NCLT Mumbai's order of 06.10.2023 approving the resolution plan</a:t>
            </a:r>
            <a:endParaRPr lang="en-US" sz="1600" dirty="0"/>
          </a:p>
          <a:p>
            <a:pPr marL="177800" indent="-177800">
              <a:spcAft>
                <a:spcPts val="500"/>
              </a:spcAft>
              <a:buSzPct val="100000"/>
              <a:buChar char="•"/>
            </a:pPr>
            <a:r>
              <a:rPr lang="en-US" sz="1600" dirty="0">
                <a:solidFill>
                  <a:schemeClr val="tx1"/>
                </a:solidFill>
              </a:rPr>
              <a:t>Issues to watch: a society's standing after Elegna (2026 INSC 58); the CoC's commercial wisdom after Torrent Power</a:t>
            </a:r>
            <a:endParaRPr lang="en-US" sz="1600" dirty="0"/>
          </a:p>
          <a:p>
            <a:pPr marL="177800" indent="-177800">
              <a:spcAft>
                <a:spcPts val="500"/>
              </a:spcAft>
              <a:buSzPct val="100000"/>
              <a:buChar char="•"/>
            </a:pPr>
            <a:r>
              <a:rPr lang="en-US" sz="1600" dirty="0">
                <a:solidFill>
                  <a:schemeClr val="tx1"/>
                </a:solidFill>
              </a:rPr>
              <a:t>Status: under hearing before NCLAT Principal Bench, Court II (listed 28.07.2026 and 22.09.2026)</a:t>
            </a:r>
            <a:endParaRPr lang="en-US" sz="1600" dirty="0"/>
          </a:p>
        </p:txBody>
      </p:sp>
      <p:sp>
        <p:nvSpPr>
          <p:cNvPr id="8" name="techengg"/>
          <p:cNvSpPr/>
          <p:nvPr/>
        </p:nvSpPr>
        <p:spPr>
          <a:xfrm>
            <a:off x="7178040" y="1325880"/>
            <a:ext cx="4434840" cy="2331720"/>
          </a:xfrm>
          <a:prstGeom prst="roundRect">
            <a:avLst>
              <a:gd name="adj" fmla="val 3137"/>
            </a:avLst>
          </a:prstGeom>
          <a:solidFill>
            <a:schemeClr val="bg2"/>
          </a:solidFill>
          <a:ln/>
        </p:spPr>
      </p:sp>
      <p:sp>
        <p:nvSpPr>
          <p:cNvPr id="9" name="Text 6"/>
          <p:cNvSpPr txBox="1"/>
          <p:nvPr/>
        </p:nvSpPr>
        <p:spPr>
          <a:xfrm>
            <a:off x="7406640" y="1463040"/>
            <a:ext cx="4023360" cy="2103120"/>
          </a:xfrm>
          <a:prstGeom prst="rect">
            <a:avLst/>
          </a:prstGeom>
          <a:noFill/>
          <a:ln/>
        </p:spPr>
        <p:txBody>
          <a:bodyPr wrap="square" lIns="0" tIns="0" rIns="0" bIns="0" rtlCol="0" anchor="t"/>
          <a:lstStyle/>
          <a:p>
            <a:pPr indent="0" marL="0">
              <a:buNone/>
            </a:pPr>
            <a:r>
              <a:rPr lang="en-US" sz="1500" b="1" dirty="0">
                <a:solidFill>
                  <a:schemeClr val="tx1"/>
                </a:solidFill>
              </a:rPr>
              <a:t>Techengg Project Services v. RP</a:t>
            </a:r>
            <a:endParaRPr lang="en-US" sz="1500" dirty="0"/>
          </a:p>
          <a:p>
            <a:pPr indent="0" marL="0">
              <a:buNone/>
            </a:pPr>
            <a:r>
              <a:rPr lang="en-US" sz="1200" i="1" dirty="0">
                <a:solidFill>
                  <a:schemeClr val="accent3"/>
                </a:solidFill>
              </a:rPr>
              <a:t>NCLAT Delhi, 2026</a:t>
            </a:r>
            <a:endParaRPr lang="en-US" sz="1500" dirty="0"/>
          </a:p>
          <a:p>
            <a:pPr indent="0" marL="0">
              <a:buNone/>
            </a:pPr>
            <a:r>
              <a:rPr lang="en-US" sz="1400" dirty="0">
                <a:solidFill>
                  <a:schemeClr val="tx1"/>
                </a:solidFill>
              </a:rPr>
              <a:t>Claim capped at ₹1 crore under clause 1(k) of consent terms; NCLT order of 07.01.2021 affirmed.</a:t>
            </a:r>
            <a:endParaRPr lang="en-US" sz="1500" dirty="0"/>
          </a:p>
        </p:txBody>
      </p:sp>
      <p:sp>
        <p:nvSpPr>
          <p:cNvPr id="10" name="takeaway"/>
          <p:cNvSpPr/>
          <p:nvPr/>
        </p:nvSpPr>
        <p:spPr>
          <a:xfrm>
            <a:off x="7178040" y="3840480"/>
            <a:ext cx="4434840" cy="2331720"/>
          </a:xfrm>
          <a:prstGeom prst="roundRect">
            <a:avLst>
              <a:gd name="adj" fmla="val 3137"/>
            </a:avLst>
          </a:prstGeom>
          <a:solidFill>
            <a:schemeClr val="accent1"/>
          </a:solidFill>
          <a:ln/>
        </p:spPr>
      </p:sp>
      <p:sp>
        <p:nvSpPr>
          <p:cNvPr id="11" name="Text 8"/>
          <p:cNvSpPr txBox="1"/>
          <p:nvPr/>
        </p:nvSpPr>
        <p:spPr>
          <a:xfrm>
            <a:off x="7406640" y="3977640"/>
            <a:ext cx="3977640" cy="2057400"/>
          </a:xfrm>
          <a:prstGeom prst="rect">
            <a:avLst/>
          </a:prstGeom>
          <a:noFill/>
          <a:ln/>
        </p:spPr>
        <p:txBody>
          <a:bodyPr wrap="square" lIns="0" tIns="0" rIns="0" bIns="0" rtlCol="0" anchor="t"/>
          <a:lstStyle/>
          <a:p>
            <a:pPr indent="0" marL="0">
              <a:spcAft>
                <a:spcPts val="400"/>
              </a:spcAft>
              <a:buNone/>
            </a:pPr>
            <a:r>
              <a:rPr lang="en-US" sz="1300" b="1" spc="100" kern="0" dirty="0">
                <a:solidFill>
                  <a:schemeClr val="bg1"/>
                </a:solidFill>
              </a:rPr>
              <a:t>COMMON THREAD</a:t>
            </a:r>
            <a:endParaRPr lang="en-US" sz="1300" dirty="0"/>
          </a:p>
          <a:p>
            <a:pPr indent="0" marL="0">
              <a:spcAft>
                <a:spcPts val="400"/>
              </a:spcAft>
              <a:buNone/>
            </a:pPr>
            <a:r>
              <a:rPr lang="en-US" sz="1400" dirty="0">
                <a:solidFill>
                  <a:schemeClr val="bg1"/>
                </a:solidFill>
              </a:rPr>
              <a:t>Contemporaneous documents — consent terms, CoC minutes, claim workings — are what win at NCLAT. Build the record for the appeal from day one.</a:t>
            </a:r>
            <a:endParaRPr lang="en-US" sz="13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ection-badge"/>
          <p:cNvSpPr/>
          <p:nvPr/>
        </p:nvSpPr>
        <p:spPr>
          <a:xfrm>
            <a:off x="685800" y="2331720"/>
            <a:ext cx="1371600" cy="1371600"/>
          </a:xfrm>
          <a:prstGeom prst="ellipse">
            <a:avLst/>
          </a:prstGeom>
          <a:solidFill>
            <a:schemeClr val="bg1"/>
          </a:solidFill>
          <a:ln/>
        </p:spPr>
      </p:sp>
      <p:sp>
        <p:nvSpPr>
          <p:cNvPr id="3" name="Text 1"/>
          <p:cNvSpPr txBox="1"/>
          <p:nvPr/>
        </p:nvSpPr>
        <p:spPr>
          <a:xfrm>
            <a:off x="685800" y="2331720"/>
            <a:ext cx="1371600" cy="1371600"/>
          </a:xfrm>
          <a:prstGeom prst="rect">
            <a:avLst/>
          </a:prstGeom>
          <a:noFill/>
          <a:ln/>
        </p:spPr>
        <p:txBody>
          <a:bodyPr wrap="square" lIns="0" tIns="0" rIns="0" bIns="0" rtlCol="0" anchor="ctr"/>
          <a:lstStyle/>
          <a:p>
            <a:pPr algn="ctr" indent="0" marL="0">
              <a:buNone/>
            </a:pPr>
            <a:r>
              <a:rPr lang="en-US" sz="4800" b="1" dirty="0">
                <a:solidFill>
                  <a:schemeClr val="accent1"/>
                </a:solidFill>
              </a:rPr>
              <a:t>E</a:t>
            </a:r>
            <a:endParaRPr lang="en-US" sz="4800" dirty="0"/>
          </a:p>
        </p:txBody>
      </p:sp>
      <p:sp>
        <p:nvSpPr>
          <p:cNvPr id="4" name="Text 0"/>
          <p:cNvSpPr/>
          <p:nvPr>
            <p:ph idx="100" type="title" hasCustomPrompt="1"/>
          </p:nvPr>
        </p:nvSpPr>
        <p:spPr>
          <a:xfrm>
            <a:off x="2377440" y="2240280"/>
            <a:ext cx="8778240" cy="1280160"/>
          </a:xfrm>
          <a:prstGeom prst="rect">
            <a:avLst/>
          </a:prstGeom>
          <a:noFill/>
          <a:ln/>
        </p:spPr>
        <p:txBody>
          <a:bodyPr wrap="square" lIns="0" tIns="0" rIns="0" bIns="0" rtlCol="0" anchor="b"/>
          <a:lstStyle/>
          <a:p>
            <a:pPr algn="l" indent="0" marL="0">
              <a:buNone/>
            </a:pPr>
            <a:r>
              <a:rPr lang="en-US" sz="4000" b="1" dirty="0">
                <a:solidFill>
                  <a:schemeClr val="bg1"/>
                </a:solidFill>
              </a:rPr>
              <a:t>IBC (Amendment) Act, 2026 &amp; Takeaways</a:t>
            </a:r>
            <a:endParaRPr lang="en-US" sz="4000" dirty="0"/>
          </a:p>
        </p:txBody>
      </p:sp>
      <p:sp>
        <p:nvSpPr>
          <p:cNvPr id="5" name="Text 0"/>
          <p:cNvSpPr/>
          <p:nvPr>
            <p:ph idx="101" type="body" hasCustomPrompt="1"/>
          </p:nvPr>
        </p:nvSpPr>
        <p:spPr>
          <a:xfrm>
            <a:off x="2377440" y="3611880"/>
            <a:ext cx="8778240" cy="1097280"/>
          </a:xfrm>
          <a:prstGeom prst="rect">
            <a:avLst/>
          </a:prstGeom>
          <a:noFill/>
          <a:ln/>
        </p:spPr>
        <p:txBody>
          <a:bodyPr wrap="square" lIns="0" tIns="0" rIns="0" bIns="0" rtlCol="0" anchor="t"/>
          <a:lstStyle/>
          <a:p>
            <a:pPr algn="l" indent="0" marL="0">
              <a:buNone/>
            </a:pPr>
            <a:r>
              <a:rPr lang="en-US" sz="1800" dirty="0">
                <a:solidFill>
                  <a:schemeClr val="bg1"/>
                </a:solidFill>
              </a:rPr>
              <a:t>Assent 06.04.2026 (Act No. 6 of 2026); key provisions in force from 26.05.2026</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What the 2026 Amendment changes for real estate CIRPs</a:t>
            </a:r>
            <a:endParaRPr lang="en-US" sz="2800" dirty="0"/>
          </a:p>
        </p:txBody>
      </p:sp>
      <p:sp>
        <p:nvSpPr>
          <p:cNvPr id="3" name="am-0"/>
          <p:cNvSpPr/>
          <p:nvPr/>
        </p:nvSpPr>
        <p:spPr>
          <a:xfrm>
            <a:off x="548640" y="1325880"/>
            <a:ext cx="5440680" cy="1078992"/>
          </a:xfrm>
          <a:prstGeom prst="roundRect">
            <a:avLst>
              <a:gd name="adj" fmla="val 6780"/>
            </a:avLst>
          </a:prstGeom>
          <a:solidFill>
            <a:schemeClr val="bg2"/>
          </a:solidFill>
          <a:ln/>
        </p:spPr>
      </p:sp>
      <p:sp>
        <p:nvSpPr>
          <p:cNvPr id="4" name="Text 2"/>
          <p:cNvSpPr txBox="1"/>
          <p:nvPr/>
        </p:nvSpPr>
        <p:spPr>
          <a:xfrm>
            <a:off x="731520" y="1417320"/>
            <a:ext cx="1691640" cy="896112"/>
          </a:xfrm>
          <a:prstGeom prst="rect">
            <a:avLst/>
          </a:prstGeom>
          <a:noFill/>
          <a:ln/>
        </p:spPr>
        <p:txBody>
          <a:bodyPr wrap="square" lIns="0" tIns="0" rIns="0" bIns="0" rtlCol="0" anchor="ctr"/>
          <a:lstStyle/>
          <a:p>
            <a:pPr indent="0" marL="0">
              <a:buNone/>
            </a:pPr>
            <a:r>
              <a:rPr lang="en-US" sz="1400" b="1" dirty="0">
                <a:solidFill>
                  <a:schemeClr val="accent1"/>
                </a:solidFill>
              </a:rPr>
              <a:t>Admission</a:t>
            </a:r>
            <a:endParaRPr lang="en-US" sz="1400" dirty="0"/>
          </a:p>
        </p:txBody>
      </p:sp>
      <p:sp>
        <p:nvSpPr>
          <p:cNvPr id="5" name="Text 3"/>
          <p:cNvSpPr txBox="1"/>
          <p:nvPr/>
        </p:nvSpPr>
        <p:spPr>
          <a:xfrm>
            <a:off x="2468880" y="1399032"/>
            <a:ext cx="3383280" cy="932688"/>
          </a:xfrm>
          <a:prstGeom prst="rect">
            <a:avLst/>
          </a:prstGeom>
          <a:noFill/>
          <a:ln/>
        </p:spPr>
        <p:txBody>
          <a:bodyPr wrap="square" lIns="0" tIns="0" rIns="0" bIns="0" rtlCol="0" anchor="ctr"/>
          <a:lstStyle/>
          <a:p>
            <a:pPr indent="0" marL="0">
              <a:buNone/>
            </a:pPr>
            <a:r>
              <a:rPr lang="en-US" sz="1200" dirty="0">
                <a:solidFill>
                  <a:schemeClr val="tx1"/>
                </a:solidFill>
              </a:rPr>
              <a:t>Financial creditor's application to be admitted within 14 days once default is shown — narrows the Vidarbha discretion</a:t>
            </a:r>
            <a:endParaRPr lang="en-US" sz="1200" dirty="0"/>
          </a:p>
        </p:txBody>
      </p:sp>
      <p:sp>
        <p:nvSpPr>
          <p:cNvPr id="6" name="am-1"/>
          <p:cNvSpPr/>
          <p:nvPr/>
        </p:nvSpPr>
        <p:spPr>
          <a:xfrm>
            <a:off x="6172200" y="1325880"/>
            <a:ext cx="5440680" cy="1078992"/>
          </a:xfrm>
          <a:prstGeom prst="roundRect">
            <a:avLst>
              <a:gd name="adj" fmla="val 6780"/>
            </a:avLst>
          </a:prstGeom>
          <a:solidFill>
            <a:schemeClr val="bg2"/>
          </a:solidFill>
          <a:ln/>
        </p:spPr>
      </p:sp>
      <p:sp>
        <p:nvSpPr>
          <p:cNvPr id="7" name="Text 5"/>
          <p:cNvSpPr txBox="1"/>
          <p:nvPr/>
        </p:nvSpPr>
        <p:spPr>
          <a:xfrm>
            <a:off x="6355080" y="1417320"/>
            <a:ext cx="1691640" cy="896112"/>
          </a:xfrm>
          <a:prstGeom prst="rect">
            <a:avLst/>
          </a:prstGeom>
          <a:noFill/>
          <a:ln/>
        </p:spPr>
        <p:txBody>
          <a:bodyPr wrap="square" lIns="0" tIns="0" rIns="0" bIns="0" rtlCol="0" anchor="ctr"/>
          <a:lstStyle/>
          <a:p>
            <a:pPr indent="0" marL="0">
              <a:buNone/>
            </a:pPr>
            <a:r>
              <a:rPr lang="en-US" sz="1400" b="1" dirty="0">
                <a:solidFill>
                  <a:schemeClr val="accent1"/>
                </a:solidFill>
              </a:rPr>
              <a:t>Withdrawal — s. 12A</a:t>
            </a:r>
            <a:endParaRPr lang="en-US" sz="1400" dirty="0"/>
          </a:p>
        </p:txBody>
      </p:sp>
      <p:sp>
        <p:nvSpPr>
          <p:cNvPr id="8" name="Text 6"/>
          <p:cNvSpPr txBox="1"/>
          <p:nvPr/>
        </p:nvSpPr>
        <p:spPr>
          <a:xfrm>
            <a:off x="8092440" y="1399032"/>
            <a:ext cx="3383280" cy="932688"/>
          </a:xfrm>
          <a:prstGeom prst="rect">
            <a:avLst/>
          </a:prstGeom>
          <a:noFill/>
          <a:ln/>
        </p:spPr>
        <p:txBody>
          <a:bodyPr wrap="square" lIns="0" tIns="0" rIns="0" bIns="0" rtlCol="0" anchor="ctr"/>
          <a:lstStyle/>
          <a:p>
            <a:pPr indent="0" marL="0">
              <a:buNone/>
            </a:pPr>
            <a:r>
              <a:rPr lang="en-US" sz="1200" dirty="0">
                <a:solidFill>
                  <a:schemeClr val="tx1"/>
                </a:solidFill>
              </a:rPr>
              <a:t>Barred at two defined stages; tighter conditions on settlements</a:t>
            </a:r>
            <a:endParaRPr lang="en-US" sz="1200" dirty="0"/>
          </a:p>
        </p:txBody>
      </p:sp>
      <p:sp>
        <p:nvSpPr>
          <p:cNvPr id="9" name="am-2"/>
          <p:cNvSpPr/>
          <p:nvPr/>
        </p:nvSpPr>
        <p:spPr>
          <a:xfrm>
            <a:off x="548640" y="2542032"/>
            <a:ext cx="5440680" cy="1078992"/>
          </a:xfrm>
          <a:prstGeom prst="roundRect">
            <a:avLst>
              <a:gd name="adj" fmla="val 6780"/>
            </a:avLst>
          </a:prstGeom>
          <a:solidFill>
            <a:schemeClr val="bg2"/>
          </a:solidFill>
          <a:ln/>
        </p:spPr>
      </p:sp>
      <p:sp>
        <p:nvSpPr>
          <p:cNvPr id="10" name="Text 8"/>
          <p:cNvSpPr txBox="1"/>
          <p:nvPr/>
        </p:nvSpPr>
        <p:spPr>
          <a:xfrm>
            <a:off x="731520" y="2633472"/>
            <a:ext cx="1691640" cy="896112"/>
          </a:xfrm>
          <a:prstGeom prst="rect">
            <a:avLst/>
          </a:prstGeom>
          <a:noFill/>
          <a:ln/>
        </p:spPr>
        <p:txBody>
          <a:bodyPr wrap="square" lIns="0" tIns="0" rIns="0" bIns="0" rtlCol="0" anchor="ctr"/>
          <a:lstStyle/>
          <a:p>
            <a:pPr indent="0" marL="0">
              <a:buNone/>
            </a:pPr>
            <a:r>
              <a:rPr lang="en-US" sz="1400" b="1" dirty="0">
                <a:solidFill>
                  <a:schemeClr val="accent1"/>
                </a:solidFill>
              </a:rPr>
              <a:t>Government dues</a:t>
            </a:r>
            <a:endParaRPr lang="en-US" sz="1400" dirty="0"/>
          </a:p>
        </p:txBody>
      </p:sp>
      <p:sp>
        <p:nvSpPr>
          <p:cNvPr id="11" name="Text 9"/>
          <p:cNvSpPr txBox="1"/>
          <p:nvPr/>
        </p:nvSpPr>
        <p:spPr>
          <a:xfrm>
            <a:off x="2468880" y="2615184"/>
            <a:ext cx="3383280" cy="932688"/>
          </a:xfrm>
          <a:prstGeom prst="rect">
            <a:avLst/>
          </a:prstGeom>
          <a:noFill/>
          <a:ln/>
        </p:spPr>
        <p:txBody>
          <a:bodyPr wrap="square" lIns="0" tIns="0" rIns="0" bIns="0" rtlCol="0" anchor="ctr"/>
          <a:lstStyle/>
          <a:p>
            <a:pPr indent="0" marL="0">
              <a:buNone/>
            </a:pPr>
            <a:r>
              <a:rPr lang="en-US" sz="1200" dirty="0">
                <a:solidFill>
                  <a:schemeClr val="tx1"/>
                </a:solidFill>
              </a:rPr>
              <a:t>Explanation to s. 3(31): statutory dues are not 'security interest' — Rainbow Papers reversed</a:t>
            </a:r>
            <a:endParaRPr lang="en-US" sz="1200" dirty="0"/>
          </a:p>
        </p:txBody>
      </p:sp>
      <p:sp>
        <p:nvSpPr>
          <p:cNvPr id="12" name="am-3"/>
          <p:cNvSpPr/>
          <p:nvPr/>
        </p:nvSpPr>
        <p:spPr>
          <a:xfrm>
            <a:off x="6172200" y="2542032"/>
            <a:ext cx="5440680" cy="1078992"/>
          </a:xfrm>
          <a:prstGeom prst="roundRect">
            <a:avLst>
              <a:gd name="adj" fmla="val 6780"/>
            </a:avLst>
          </a:prstGeom>
          <a:solidFill>
            <a:schemeClr val="bg2"/>
          </a:solidFill>
          <a:ln/>
        </p:spPr>
      </p:sp>
      <p:sp>
        <p:nvSpPr>
          <p:cNvPr id="13" name="Text 11"/>
          <p:cNvSpPr txBox="1"/>
          <p:nvPr/>
        </p:nvSpPr>
        <p:spPr>
          <a:xfrm>
            <a:off x="6355080" y="2633472"/>
            <a:ext cx="1691640" cy="896112"/>
          </a:xfrm>
          <a:prstGeom prst="rect">
            <a:avLst/>
          </a:prstGeom>
          <a:noFill/>
          <a:ln/>
        </p:spPr>
        <p:txBody>
          <a:bodyPr wrap="square" lIns="0" tIns="0" rIns="0" bIns="0" rtlCol="0" anchor="ctr"/>
          <a:lstStyle/>
          <a:p>
            <a:pPr indent="0" marL="0">
              <a:buNone/>
            </a:pPr>
            <a:r>
              <a:rPr lang="en-US" sz="1400" b="1" dirty="0">
                <a:solidFill>
                  <a:schemeClr val="accent1"/>
                </a:solidFill>
              </a:rPr>
              <a:t>Liquidation</a:t>
            </a:r>
            <a:endParaRPr lang="en-US" sz="1400" dirty="0"/>
          </a:p>
        </p:txBody>
      </p:sp>
      <p:sp>
        <p:nvSpPr>
          <p:cNvPr id="14" name="Text 12"/>
          <p:cNvSpPr txBox="1"/>
          <p:nvPr/>
        </p:nvSpPr>
        <p:spPr>
          <a:xfrm>
            <a:off x="8092440" y="2615184"/>
            <a:ext cx="3383280" cy="932688"/>
          </a:xfrm>
          <a:prstGeom prst="rect">
            <a:avLst/>
          </a:prstGeom>
          <a:noFill/>
          <a:ln/>
        </p:spPr>
        <p:txBody>
          <a:bodyPr wrap="square" lIns="0" tIns="0" rIns="0" bIns="0" rtlCol="0" anchor="ctr"/>
          <a:lstStyle/>
          <a:p>
            <a:pPr indent="0" marL="0">
              <a:buNone/>
            </a:pPr>
            <a:r>
              <a:rPr lang="en-US" sz="1200" dirty="0">
                <a:solidFill>
                  <a:schemeClr val="tx1"/>
                </a:solidFill>
              </a:rPr>
              <a:t>s. 52: secured creditor to intimate liquidator within 14 days or security is relinquished; CoC supervises liquidation</a:t>
            </a:r>
            <a:endParaRPr lang="en-US" sz="1200" dirty="0"/>
          </a:p>
        </p:txBody>
      </p:sp>
      <p:sp>
        <p:nvSpPr>
          <p:cNvPr id="15" name="am-4"/>
          <p:cNvSpPr/>
          <p:nvPr/>
        </p:nvSpPr>
        <p:spPr>
          <a:xfrm>
            <a:off x="548640" y="3758184"/>
            <a:ext cx="5440680" cy="1078992"/>
          </a:xfrm>
          <a:prstGeom prst="roundRect">
            <a:avLst>
              <a:gd name="adj" fmla="val 6780"/>
            </a:avLst>
          </a:prstGeom>
          <a:solidFill>
            <a:schemeClr val="bg2"/>
          </a:solidFill>
          <a:ln/>
        </p:spPr>
      </p:sp>
      <p:sp>
        <p:nvSpPr>
          <p:cNvPr id="16" name="Text 14"/>
          <p:cNvSpPr txBox="1"/>
          <p:nvPr/>
        </p:nvSpPr>
        <p:spPr>
          <a:xfrm>
            <a:off x="731520" y="3849624"/>
            <a:ext cx="1691640" cy="896112"/>
          </a:xfrm>
          <a:prstGeom prst="rect">
            <a:avLst/>
          </a:prstGeom>
          <a:noFill/>
          <a:ln/>
        </p:spPr>
        <p:txBody>
          <a:bodyPr wrap="square" lIns="0" tIns="0" rIns="0" bIns="0" rtlCol="0" anchor="ctr"/>
          <a:lstStyle/>
          <a:p>
            <a:pPr indent="0" marL="0">
              <a:buNone/>
            </a:pPr>
            <a:r>
              <a:rPr lang="en-US" sz="1400" b="1" dirty="0">
                <a:solidFill>
                  <a:schemeClr val="accent1"/>
                </a:solidFill>
              </a:rPr>
              <a:t>CIIRP — Ch. IV-A</a:t>
            </a:r>
            <a:endParaRPr lang="en-US" sz="1400" dirty="0"/>
          </a:p>
        </p:txBody>
      </p:sp>
      <p:sp>
        <p:nvSpPr>
          <p:cNvPr id="17" name="Text 15"/>
          <p:cNvSpPr txBox="1"/>
          <p:nvPr/>
        </p:nvSpPr>
        <p:spPr>
          <a:xfrm>
            <a:off x="2468880" y="3831336"/>
            <a:ext cx="3383280" cy="932688"/>
          </a:xfrm>
          <a:prstGeom prst="rect">
            <a:avLst/>
          </a:prstGeom>
          <a:noFill/>
          <a:ln/>
        </p:spPr>
        <p:txBody>
          <a:bodyPr wrap="square" lIns="0" tIns="0" rIns="0" bIns="0" rtlCol="0" anchor="ctr"/>
          <a:lstStyle/>
          <a:p>
            <a:pPr indent="0" marL="0">
              <a:buNone/>
            </a:pPr>
            <a:r>
              <a:rPr lang="en-US" sz="1200" dirty="0">
                <a:solidFill>
                  <a:schemeClr val="tx1"/>
                </a:solidFill>
              </a:rPr>
              <a:t>ss. 58A–58K: creditors holding ≥51% initiate on 30-day notice; 150 + 45 days; debtor-in-possession</a:t>
            </a:r>
            <a:endParaRPr lang="en-US" sz="1200" dirty="0"/>
          </a:p>
        </p:txBody>
      </p:sp>
      <p:sp>
        <p:nvSpPr>
          <p:cNvPr id="18" name="am-5"/>
          <p:cNvSpPr/>
          <p:nvPr/>
        </p:nvSpPr>
        <p:spPr>
          <a:xfrm>
            <a:off x="6172200" y="3758184"/>
            <a:ext cx="5440680" cy="1078992"/>
          </a:xfrm>
          <a:prstGeom prst="roundRect">
            <a:avLst>
              <a:gd name="adj" fmla="val 6780"/>
            </a:avLst>
          </a:prstGeom>
          <a:solidFill>
            <a:schemeClr val="bg2"/>
          </a:solidFill>
          <a:ln/>
        </p:spPr>
      </p:sp>
      <p:sp>
        <p:nvSpPr>
          <p:cNvPr id="19" name="Text 17"/>
          <p:cNvSpPr txBox="1"/>
          <p:nvPr/>
        </p:nvSpPr>
        <p:spPr>
          <a:xfrm>
            <a:off x="6355080" y="3849624"/>
            <a:ext cx="1691640" cy="896112"/>
          </a:xfrm>
          <a:prstGeom prst="rect">
            <a:avLst/>
          </a:prstGeom>
          <a:noFill/>
          <a:ln/>
        </p:spPr>
        <p:txBody>
          <a:bodyPr wrap="square" lIns="0" tIns="0" rIns="0" bIns="0" rtlCol="0" anchor="ctr"/>
          <a:lstStyle/>
          <a:p>
            <a:pPr indent="0" marL="0">
              <a:buNone/>
            </a:pPr>
            <a:r>
              <a:rPr lang="en-US" sz="1400" b="1" dirty="0">
                <a:solidFill>
                  <a:schemeClr val="accent1"/>
                </a:solidFill>
              </a:rPr>
              <a:t>Group insolvency — Ch. VA</a:t>
            </a:r>
            <a:endParaRPr lang="en-US" sz="1400" dirty="0"/>
          </a:p>
        </p:txBody>
      </p:sp>
      <p:sp>
        <p:nvSpPr>
          <p:cNvPr id="20" name="Text 18"/>
          <p:cNvSpPr txBox="1"/>
          <p:nvPr/>
        </p:nvSpPr>
        <p:spPr>
          <a:xfrm>
            <a:off x="8092440" y="3831336"/>
            <a:ext cx="3383280" cy="932688"/>
          </a:xfrm>
          <a:prstGeom prst="rect">
            <a:avLst/>
          </a:prstGeom>
          <a:noFill/>
          <a:ln/>
        </p:spPr>
        <p:txBody>
          <a:bodyPr wrap="square" lIns="0" tIns="0" rIns="0" bIns="0" rtlCol="0" anchor="ctr"/>
          <a:lstStyle/>
          <a:p>
            <a:pPr indent="0" marL="0">
              <a:buNone/>
            </a:pPr>
            <a:r>
              <a:rPr lang="en-US" sz="1200" dirty="0">
                <a:solidFill>
                  <a:schemeClr val="tx1"/>
                </a:solidFill>
              </a:rPr>
              <a:t>Enabling framework for coordinated resolution of group entities</a:t>
            </a:r>
            <a:endParaRPr lang="en-US" sz="1200" dirty="0"/>
          </a:p>
        </p:txBody>
      </p:sp>
      <p:sp>
        <p:nvSpPr>
          <p:cNvPr id="21" name="am-6"/>
          <p:cNvSpPr/>
          <p:nvPr/>
        </p:nvSpPr>
        <p:spPr>
          <a:xfrm>
            <a:off x="548640" y="4974336"/>
            <a:ext cx="5440680" cy="1078992"/>
          </a:xfrm>
          <a:prstGeom prst="roundRect">
            <a:avLst>
              <a:gd name="adj" fmla="val 6780"/>
            </a:avLst>
          </a:prstGeom>
          <a:solidFill>
            <a:schemeClr val="bg2"/>
          </a:solidFill>
          <a:ln/>
        </p:spPr>
      </p:sp>
      <p:sp>
        <p:nvSpPr>
          <p:cNvPr id="22" name="Text 20"/>
          <p:cNvSpPr txBox="1"/>
          <p:nvPr/>
        </p:nvSpPr>
        <p:spPr>
          <a:xfrm>
            <a:off x="731520" y="5065776"/>
            <a:ext cx="1691640" cy="896112"/>
          </a:xfrm>
          <a:prstGeom prst="rect">
            <a:avLst/>
          </a:prstGeom>
          <a:noFill/>
          <a:ln/>
        </p:spPr>
        <p:txBody>
          <a:bodyPr wrap="square" lIns="0" tIns="0" rIns="0" bIns="0" rtlCol="0" anchor="ctr"/>
          <a:lstStyle/>
          <a:p>
            <a:pPr indent="0" marL="0">
              <a:buNone/>
            </a:pPr>
            <a:r>
              <a:rPr lang="en-US" sz="1400" b="1" dirty="0">
                <a:solidFill>
                  <a:schemeClr val="accent1"/>
                </a:solidFill>
              </a:rPr>
              <a:t>Personal guarantors</a:t>
            </a:r>
            <a:endParaRPr lang="en-US" sz="1400" dirty="0"/>
          </a:p>
        </p:txBody>
      </p:sp>
      <p:sp>
        <p:nvSpPr>
          <p:cNvPr id="23" name="Text 21"/>
          <p:cNvSpPr txBox="1"/>
          <p:nvPr/>
        </p:nvSpPr>
        <p:spPr>
          <a:xfrm>
            <a:off x="2468880" y="5047488"/>
            <a:ext cx="3383280" cy="932688"/>
          </a:xfrm>
          <a:prstGeom prst="rect">
            <a:avLst/>
          </a:prstGeom>
          <a:noFill/>
          <a:ln/>
        </p:spPr>
        <p:txBody>
          <a:bodyPr wrap="square" lIns="0" tIns="0" rIns="0" bIns="0" rtlCol="0" anchor="ctr"/>
          <a:lstStyle/>
          <a:p>
            <a:pPr indent="0" marL="0">
              <a:buNone/>
            </a:pPr>
            <a:r>
              <a:rPr lang="en-US" sz="1200" dirty="0">
                <a:solidFill>
                  <a:schemeClr val="tx1"/>
                </a:solidFill>
              </a:rPr>
              <a:t>No interim moratorium on filing against a personal guarantor</a:t>
            </a:r>
            <a:endParaRPr lang="en-US" sz="1200" dirty="0"/>
          </a:p>
        </p:txBody>
      </p:sp>
      <p:sp>
        <p:nvSpPr>
          <p:cNvPr id="24" name="am-7"/>
          <p:cNvSpPr/>
          <p:nvPr/>
        </p:nvSpPr>
        <p:spPr>
          <a:xfrm>
            <a:off x="6172200" y="4974336"/>
            <a:ext cx="5440680" cy="1078992"/>
          </a:xfrm>
          <a:prstGeom prst="roundRect">
            <a:avLst>
              <a:gd name="adj" fmla="val 6780"/>
            </a:avLst>
          </a:prstGeom>
          <a:solidFill>
            <a:schemeClr val="bg2"/>
          </a:solidFill>
          <a:ln/>
        </p:spPr>
      </p:sp>
      <p:sp>
        <p:nvSpPr>
          <p:cNvPr id="25" name="Text 23"/>
          <p:cNvSpPr txBox="1"/>
          <p:nvPr/>
        </p:nvSpPr>
        <p:spPr>
          <a:xfrm>
            <a:off x="6355080" y="5065776"/>
            <a:ext cx="1691640" cy="896112"/>
          </a:xfrm>
          <a:prstGeom prst="rect">
            <a:avLst/>
          </a:prstGeom>
          <a:noFill/>
          <a:ln/>
        </p:spPr>
        <p:txBody>
          <a:bodyPr wrap="square" lIns="0" tIns="0" rIns="0" bIns="0" rtlCol="0" anchor="ctr"/>
          <a:lstStyle/>
          <a:p>
            <a:pPr indent="0" marL="0">
              <a:buNone/>
            </a:pPr>
            <a:r>
              <a:rPr lang="en-US" sz="1400" b="1" dirty="0">
                <a:solidFill>
                  <a:schemeClr val="accent1"/>
                </a:solidFill>
              </a:rPr>
              <a:t>Restoration — s. 33(1A)</a:t>
            </a:r>
            <a:endParaRPr lang="en-US" sz="1400" dirty="0"/>
          </a:p>
        </p:txBody>
      </p:sp>
      <p:sp>
        <p:nvSpPr>
          <p:cNvPr id="26" name="Text 24"/>
          <p:cNvSpPr txBox="1"/>
          <p:nvPr/>
        </p:nvSpPr>
        <p:spPr>
          <a:xfrm>
            <a:off x="8092440" y="5047488"/>
            <a:ext cx="3383280" cy="932688"/>
          </a:xfrm>
          <a:prstGeom prst="rect">
            <a:avLst/>
          </a:prstGeom>
          <a:noFill/>
          <a:ln/>
        </p:spPr>
        <p:txBody>
          <a:bodyPr wrap="square" lIns="0" tIns="0" rIns="0" bIns="0" rtlCol="0" anchor="ctr"/>
          <a:lstStyle/>
          <a:p>
            <a:pPr indent="0" marL="0">
              <a:buNone/>
            </a:pPr>
            <a:r>
              <a:rPr lang="en-US" sz="1200" dirty="0">
                <a:solidFill>
                  <a:schemeClr val="tx1"/>
                </a:solidFill>
              </a:rPr>
              <a:t>Mechanics to restore CIRP from the brink of liquidation</a:t>
            </a:r>
            <a:endParaRPr lang="en-US" sz="12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9052560" cy="777240"/>
          </a:xfrm>
          <a:prstGeom prst="rect">
            <a:avLst/>
          </a:prstGeom>
          <a:noFill/>
          <a:ln/>
        </p:spPr>
        <p:txBody>
          <a:bodyPr wrap="square" lIns="0" tIns="0" rIns="0" bIns="0" rtlCol="0" anchor="ctr"/>
          <a:lstStyle/>
          <a:p>
            <a:pPr algn="l" indent="0" marL="0">
              <a:buNone/>
            </a:pPr>
            <a:r>
              <a:rPr lang="en-US" sz="2800" b="1" dirty="0">
                <a:solidFill>
                  <a:schemeClr val="accent3"/>
                </a:solidFill>
              </a:rPr>
              <a:t>Practitioner checklist for real estate CIRPs</a:t>
            </a:r>
            <a:endParaRPr lang="en-US" sz="2800" dirty="0"/>
          </a:p>
        </p:txBody>
      </p:sp>
      <p:sp>
        <p:nvSpPr>
          <p:cNvPr id="3" name="ck-num-0"/>
          <p:cNvSpPr/>
          <p:nvPr/>
        </p:nvSpPr>
        <p:spPr>
          <a:xfrm>
            <a:off x="548640" y="1508760"/>
            <a:ext cx="548640" cy="548640"/>
          </a:xfrm>
          <a:prstGeom prst="ellipse">
            <a:avLst/>
          </a:prstGeom>
          <a:solidFill>
            <a:schemeClr val="accent1"/>
          </a:solidFill>
          <a:ln/>
        </p:spPr>
      </p:sp>
      <p:sp>
        <p:nvSpPr>
          <p:cNvPr id="4" name="Text 2"/>
          <p:cNvSpPr txBox="1"/>
          <p:nvPr/>
        </p:nvSpPr>
        <p:spPr>
          <a:xfrm>
            <a:off x="548640" y="150876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5" name="Text 3"/>
          <p:cNvSpPr txBox="1"/>
          <p:nvPr/>
        </p:nvSpPr>
        <p:spPr>
          <a:xfrm>
            <a:off x="1280160" y="1371600"/>
            <a:ext cx="4663440" cy="914400"/>
          </a:xfrm>
          <a:prstGeom prst="rect">
            <a:avLst/>
          </a:prstGeom>
          <a:noFill/>
          <a:ln/>
        </p:spPr>
        <p:txBody>
          <a:bodyPr wrap="square" lIns="0" tIns="0" rIns="0" bIns="0" rtlCol="0" anchor="ctr"/>
          <a:lstStyle/>
          <a:p>
            <a:pPr indent="0" marL="0">
              <a:buNone/>
            </a:pPr>
            <a:r>
              <a:rPr lang="en-US" sz="1400" dirty="0">
                <a:solidFill>
                  <a:schemeClr val="tx1"/>
                </a:solidFill>
              </a:rPr>
              <a:t>Screen s. 7 allottee applications for speculative indicators at admission (Mansi Brar)</a:t>
            </a:r>
            <a:endParaRPr lang="en-US" sz="1400" dirty="0"/>
          </a:p>
        </p:txBody>
      </p:sp>
      <p:sp>
        <p:nvSpPr>
          <p:cNvPr id="6" name="ck-num-1"/>
          <p:cNvSpPr/>
          <p:nvPr/>
        </p:nvSpPr>
        <p:spPr>
          <a:xfrm>
            <a:off x="6172200" y="1508760"/>
            <a:ext cx="548640" cy="548640"/>
          </a:xfrm>
          <a:prstGeom prst="ellipse">
            <a:avLst/>
          </a:prstGeom>
          <a:solidFill>
            <a:schemeClr val="accent1"/>
          </a:solidFill>
          <a:ln/>
        </p:spPr>
      </p:sp>
      <p:sp>
        <p:nvSpPr>
          <p:cNvPr id="7" name="Text 5"/>
          <p:cNvSpPr txBox="1"/>
          <p:nvPr/>
        </p:nvSpPr>
        <p:spPr>
          <a:xfrm>
            <a:off x="6172200" y="150876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8" name="Text 6"/>
          <p:cNvSpPr txBox="1"/>
          <p:nvPr/>
        </p:nvSpPr>
        <p:spPr>
          <a:xfrm>
            <a:off x="6903720" y="1371600"/>
            <a:ext cx="4663440" cy="914400"/>
          </a:xfrm>
          <a:prstGeom prst="rect">
            <a:avLst/>
          </a:prstGeom>
          <a:noFill/>
          <a:ln/>
        </p:spPr>
        <p:txBody>
          <a:bodyPr wrap="square" lIns="0" tIns="0" rIns="0" bIns="0" rtlCol="0" anchor="ctr"/>
          <a:lstStyle/>
          <a:p>
            <a:pPr indent="0" marL="0">
              <a:buNone/>
            </a:pPr>
            <a:r>
              <a:rPr lang="en-US" sz="1400" dirty="0">
                <a:solidFill>
                  <a:schemeClr val="tx1"/>
                </a:solidFill>
              </a:rPr>
              <a:t>Route homebuyer participation only through the AR — not RWAs or societies (Elegna)</a:t>
            </a:r>
            <a:endParaRPr lang="en-US" sz="1400" dirty="0"/>
          </a:p>
        </p:txBody>
      </p:sp>
      <p:sp>
        <p:nvSpPr>
          <p:cNvPr id="9" name="ck-num-2"/>
          <p:cNvSpPr/>
          <p:nvPr/>
        </p:nvSpPr>
        <p:spPr>
          <a:xfrm>
            <a:off x="548640" y="2724912"/>
            <a:ext cx="548640" cy="548640"/>
          </a:xfrm>
          <a:prstGeom prst="ellipse">
            <a:avLst/>
          </a:prstGeom>
          <a:solidFill>
            <a:schemeClr val="accent1"/>
          </a:solidFill>
          <a:ln/>
        </p:spPr>
      </p:sp>
      <p:sp>
        <p:nvSpPr>
          <p:cNvPr id="10" name="Text 8"/>
          <p:cNvSpPr txBox="1"/>
          <p:nvPr/>
        </p:nvSpPr>
        <p:spPr>
          <a:xfrm>
            <a:off x="548640" y="2724912"/>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1" name="Text 9"/>
          <p:cNvSpPr txBox="1"/>
          <p:nvPr/>
        </p:nvSpPr>
        <p:spPr>
          <a:xfrm>
            <a:off x="1280160" y="2587752"/>
            <a:ext cx="4663440" cy="914400"/>
          </a:xfrm>
          <a:prstGeom prst="rect">
            <a:avLst/>
          </a:prstGeom>
          <a:noFill/>
          <a:ln/>
        </p:spPr>
        <p:txBody>
          <a:bodyPr wrap="square" lIns="0" tIns="0" rIns="0" bIns="0" rtlCol="0" anchor="ctr"/>
          <a:lstStyle/>
          <a:p>
            <a:pPr indent="0" marL="0">
              <a:buNone/>
            </a:pPr>
            <a:r>
              <a:rPr lang="en-US" sz="1400" dirty="0">
                <a:solidFill>
                  <a:schemeClr val="tx1"/>
                </a:solidFill>
              </a:rPr>
              <a:t>Map the whole project: landowner SPVs, subsidiaries, guarantors — aim for one resolution (Alpha Corp, Era Infra)</a:t>
            </a:r>
            <a:endParaRPr lang="en-US" sz="1400" dirty="0"/>
          </a:p>
        </p:txBody>
      </p:sp>
      <p:sp>
        <p:nvSpPr>
          <p:cNvPr id="12" name="ck-num-3"/>
          <p:cNvSpPr/>
          <p:nvPr/>
        </p:nvSpPr>
        <p:spPr>
          <a:xfrm>
            <a:off x="6172200" y="2724912"/>
            <a:ext cx="548640" cy="548640"/>
          </a:xfrm>
          <a:prstGeom prst="ellipse">
            <a:avLst/>
          </a:prstGeom>
          <a:solidFill>
            <a:schemeClr val="accent1"/>
          </a:solidFill>
          <a:ln/>
        </p:spPr>
      </p:sp>
      <p:sp>
        <p:nvSpPr>
          <p:cNvPr id="13" name="Text 11"/>
          <p:cNvSpPr txBox="1"/>
          <p:nvPr/>
        </p:nvSpPr>
        <p:spPr>
          <a:xfrm>
            <a:off x="6172200" y="2724912"/>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4" name="Text 12"/>
          <p:cNvSpPr txBox="1"/>
          <p:nvPr/>
        </p:nvSpPr>
        <p:spPr>
          <a:xfrm>
            <a:off x="6903720" y="2587752"/>
            <a:ext cx="4663440" cy="914400"/>
          </a:xfrm>
          <a:prstGeom prst="rect">
            <a:avLst/>
          </a:prstGeom>
          <a:noFill/>
          <a:ln/>
        </p:spPr>
        <p:txBody>
          <a:bodyPr wrap="square" lIns="0" tIns="0" rIns="0" bIns="0" rtlCol="0" anchor="ctr"/>
          <a:lstStyle/>
          <a:p>
            <a:pPr indent="0" marL="0">
              <a:buNone/>
            </a:pPr>
            <a:r>
              <a:rPr lang="en-US" sz="1400" dirty="0">
                <a:solidFill>
                  <a:schemeClr val="tx1"/>
                </a:solidFill>
              </a:rPr>
              <a:t>Contest penal authority charges as CIRP costs; engage authorities early (Granite Gate)</a:t>
            </a:r>
            <a:endParaRPr lang="en-US" sz="1400" dirty="0"/>
          </a:p>
        </p:txBody>
      </p:sp>
      <p:sp>
        <p:nvSpPr>
          <p:cNvPr id="15" name="ck-num-4"/>
          <p:cNvSpPr/>
          <p:nvPr/>
        </p:nvSpPr>
        <p:spPr>
          <a:xfrm>
            <a:off x="548640" y="3941064"/>
            <a:ext cx="548640" cy="548640"/>
          </a:xfrm>
          <a:prstGeom prst="ellipse">
            <a:avLst/>
          </a:prstGeom>
          <a:solidFill>
            <a:schemeClr val="accent1"/>
          </a:solidFill>
          <a:ln/>
        </p:spPr>
      </p:sp>
      <p:sp>
        <p:nvSpPr>
          <p:cNvPr id="16" name="Text 14"/>
          <p:cNvSpPr txBox="1"/>
          <p:nvPr/>
        </p:nvSpPr>
        <p:spPr>
          <a:xfrm>
            <a:off x="548640" y="3941064"/>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17" name="Text 15"/>
          <p:cNvSpPr txBox="1"/>
          <p:nvPr/>
        </p:nvSpPr>
        <p:spPr>
          <a:xfrm>
            <a:off x="1280160" y="3803904"/>
            <a:ext cx="4663440" cy="914400"/>
          </a:xfrm>
          <a:prstGeom prst="rect">
            <a:avLst/>
          </a:prstGeom>
          <a:noFill/>
          <a:ln/>
        </p:spPr>
        <p:txBody>
          <a:bodyPr wrap="square" lIns="0" tIns="0" rIns="0" bIns="0" rtlCol="0" anchor="ctr"/>
          <a:lstStyle/>
          <a:p>
            <a:pPr indent="0" marL="0">
              <a:buNone/>
            </a:pPr>
            <a:r>
              <a:rPr lang="en-US" sz="1400" dirty="0">
                <a:solidFill>
                  <a:schemeClr val="tx1"/>
                </a:solidFill>
              </a:rPr>
              <a:t>Ascertain EPF and statutory dues from records — finality protects only a well-built plan (RPFC, Rachna Jhunjhunwala)</a:t>
            </a:r>
            <a:endParaRPr lang="en-US" sz="1400" dirty="0"/>
          </a:p>
        </p:txBody>
      </p:sp>
      <p:sp>
        <p:nvSpPr>
          <p:cNvPr id="18" name="ck-num-5"/>
          <p:cNvSpPr/>
          <p:nvPr/>
        </p:nvSpPr>
        <p:spPr>
          <a:xfrm>
            <a:off x="6172200" y="3941064"/>
            <a:ext cx="548640" cy="548640"/>
          </a:xfrm>
          <a:prstGeom prst="ellipse">
            <a:avLst/>
          </a:prstGeom>
          <a:solidFill>
            <a:schemeClr val="accent1"/>
          </a:solidFill>
          <a:ln/>
        </p:spPr>
      </p:sp>
      <p:sp>
        <p:nvSpPr>
          <p:cNvPr id="19" name="Text 17"/>
          <p:cNvSpPr txBox="1"/>
          <p:nvPr/>
        </p:nvSpPr>
        <p:spPr>
          <a:xfrm>
            <a:off x="6172200" y="3941064"/>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6</a:t>
            </a:r>
            <a:endParaRPr lang="en-US" sz="1800" dirty="0"/>
          </a:p>
        </p:txBody>
      </p:sp>
      <p:sp>
        <p:nvSpPr>
          <p:cNvPr id="20" name="Text 18"/>
          <p:cNvSpPr txBox="1"/>
          <p:nvPr/>
        </p:nvSpPr>
        <p:spPr>
          <a:xfrm>
            <a:off x="6903720" y="3803904"/>
            <a:ext cx="4663440" cy="914400"/>
          </a:xfrm>
          <a:prstGeom prst="rect">
            <a:avLst/>
          </a:prstGeom>
          <a:noFill/>
          <a:ln/>
        </p:spPr>
        <p:txBody>
          <a:bodyPr wrap="square" lIns="0" tIns="0" rIns="0" bIns="0" rtlCol="0" anchor="ctr"/>
          <a:lstStyle/>
          <a:p>
            <a:pPr indent="0" marL="0">
              <a:buNone/>
            </a:pPr>
            <a:r>
              <a:rPr lang="en-US" sz="1400" dirty="0">
                <a:solidFill>
                  <a:schemeClr val="tx1"/>
                </a:solidFill>
              </a:rPr>
              <a:t>Lock every commercial term before CoC vote; SRAs cannot renegotiate later (Sanjay Dave)</a:t>
            </a:r>
            <a:endParaRPr lang="en-US" sz="1400" dirty="0"/>
          </a:p>
        </p:txBody>
      </p:sp>
      <p:sp>
        <p:nvSpPr>
          <p:cNvPr id="21" name="ck-num-6"/>
          <p:cNvSpPr/>
          <p:nvPr/>
        </p:nvSpPr>
        <p:spPr>
          <a:xfrm>
            <a:off x="548640" y="5157216"/>
            <a:ext cx="548640" cy="548640"/>
          </a:xfrm>
          <a:prstGeom prst="ellipse">
            <a:avLst/>
          </a:prstGeom>
          <a:solidFill>
            <a:schemeClr val="accent1"/>
          </a:solidFill>
          <a:ln/>
        </p:spPr>
      </p:sp>
      <p:sp>
        <p:nvSpPr>
          <p:cNvPr id="22" name="Text 20"/>
          <p:cNvSpPr txBox="1"/>
          <p:nvPr/>
        </p:nvSpPr>
        <p:spPr>
          <a:xfrm>
            <a:off x="548640" y="5157216"/>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7</a:t>
            </a:r>
            <a:endParaRPr lang="en-US" sz="1800" dirty="0"/>
          </a:p>
        </p:txBody>
      </p:sp>
      <p:sp>
        <p:nvSpPr>
          <p:cNvPr id="23" name="Text 21"/>
          <p:cNvSpPr txBox="1"/>
          <p:nvPr/>
        </p:nvSpPr>
        <p:spPr>
          <a:xfrm>
            <a:off x="1280160" y="5020056"/>
            <a:ext cx="4663440" cy="914400"/>
          </a:xfrm>
          <a:prstGeom prst="rect">
            <a:avLst/>
          </a:prstGeom>
          <a:noFill/>
          <a:ln/>
        </p:spPr>
        <p:txBody>
          <a:bodyPr wrap="square" lIns="0" tIns="0" rIns="0" bIns="0" rtlCol="0" anchor="ctr"/>
          <a:lstStyle/>
          <a:p>
            <a:pPr indent="0" marL="0">
              <a:buNone/>
            </a:pPr>
            <a:r>
              <a:rPr lang="en-US" sz="1400" dirty="0">
                <a:solidFill>
                  <a:schemeClr val="tx1"/>
                </a:solidFill>
              </a:rPr>
              <a:t>Keep the record appeal-ready: CoC minutes, claim workings, Form H (Gstaad, Techengg)</a:t>
            </a:r>
            <a:endParaRPr lang="en-US" sz="1400" dirty="0"/>
          </a:p>
        </p:txBody>
      </p:sp>
      <p:sp>
        <p:nvSpPr>
          <p:cNvPr id="24" name="ck-num-7"/>
          <p:cNvSpPr/>
          <p:nvPr/>
        </p:nvSpPr>
        <p:spPr>
          <a:xfrm>
            <a:off x="6172200" y="5157216"/>
            <a:ext cx="548640" cy="548640"/>
          </a:xfrm>
          <a:prstGeom prst="ellipse">
            <a:avLst/>
          </a:prstGeom>
          <a:solidFill>
            <a:schemeClr val="accent1"/>
          </a:solidFill>
          <a:ln/>
        </p:spPr>
      </p:sp>
      <p:sp>
        <p:nvSpPr>
          <p:cNvPr id="25" name="Text 23"/>
          <p:cNvSpPr txBox="1"/>
          <p:nvPr/>
        </p:nvSpPr>
        <p:spPr>
          <a:xfrm>
            <a:off x="6172200" y="5157216"/>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8</a:t>
            </a:r>
            <a:endParaRPr lang="en-US" sz="1800" dirty="0"/>
          </a:p>
        </p:txBody>
      </p:sp>
      <p:sp>
        <p:nvSpPr>
          <p:cNvPr id="26" name="Text 24"/>
          <p:cNvSpPr txBox="1"/>
          <p:nvPr/>
        </p:nvSpPr>
        <p:spPr>
          <a:xfrm>
            <a:off x="6903720" y="5020056"/>
            <a:ext cx="4663440" cy="914400"/>
          </a:xfrm>
          <a:prstGeom prst="rect">
            <a:avLst/>
          </a:prstGeom>
          <a:noFill/>
          <a:ln/>
        </p:spPr>
        <p:txBody>
          <a:bodyPr wrap="square" lIns="0" tIns="0" rIns="0" bIns="0" rtlCol="0" anchor="ctr"/>
          <a:lstStyle/>
          <a:p>
            <a:pPr indent="0" marL="0">
              <a:buNone/>
            </a:pPr>
            <a:r>
              <a:rPr lang="en-US" sz="1400" dirty="0">
                <a:solidFill>
                  <a:schemeClr val="tx1"/>
                </a:solidFill>
              </a:rPr>
              <a:t>Press for early listing of plan-approval IAs, citing AVJ Heightss</a:t>
            </a:r>
            <a:endParaRPr lang="en-US" sz="1400" dirty="0"/>
          </a:p>
        </p:txBody>
      </p:sp>
      <p:sp>
        <p:nvSpPr>
          <p:cNvPr id="25" name="Slide Number Placeholder 0"/>
          <p:cNvSpPr>
            <a:spLocks noGrp="1"/>
          </p:cNvSpPr>
          <p:nvPr>
            <p:ph type="sldNum" sz="quarter" idx="4294967295"/>
          </p:nvPr>
        </p:nvSpPr>
        <p:spPr>
          <a:xfrm>
            <a:off x="1120140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A7A7A"/>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close-badge"/>
          <p:cNvSpPr/>
          <p:nvPr/>
        </p:nvSpPr>
        <p:spPr>
          <a:xfrm>
            <a:off x="685800" y="2331720"/>
            <a:ext cx="1371600" cy="1371600"/>
          </a:xfrm>
          <a:prstGeom prst="ellipse">
            <a:avLst/>
          </a:prstGeom>
          <a:solidFill>
            <a:schemeClr val="bg1"/>
          </a:solidFill>
          <a:ln/>
        </p:spPr>
      </p:sp>
      <p:pic>
        <p:nvPicPr>
          <p:cNvPr id="3" name="close-icon" descr="preencoded.png">    </p:cNvPr>
          <p:cNvPicPr>
            <a:picLocks noChangeAspect="1"/>
          </p:cNvPicPr>
          <p:nvPr/>
        </p:nvPicPr>
        <p:blipFill>
          <a:blip r:embed="rId1"/>
          <a:stretch>
            <a:fillRect/>
          </a:stretch>
        </p:blipFill>
        <p:spPr>
          <a:xfrm>
            <a:off x="1051560" y="2697480"/>
            <a:ext cx="640080" cy="640080"/>
          </a:xfrm>
          <a:prstGeom prst="rect">
            <a:avLst/>
          </a:prstGeom>
        </p:spPr>
      </p:pic>
      <p:sp>
        <p:nvSpPr>
          <p:cNvPr id="4" name="Text 0"/>
          <p:cNvSpPr/>
          <p:nvPr>
            <p:ph idx="100" type="title" hasCustomPrompt="1"/>
          </p:nvPr>
        </p:nvSpPr>
        <p:spPr>
          <a:xfrm>
            <a:off x="2377440" y="2240280"/>
            <a:ext cx="8778240" cy="1280160"/>
          </a:xfrm>
          <a:prstGeom prst="rect">
            <a:avLst/>
          </a:prstGeom>
          <a:noFill/>
          <a:ln/>
        </p:spPr>
        <p:txBody>
          <a:bodyPr wrap="square" lIns="0" tIns="0" rIns="0" bIns="0" rtlCol="0" anchor="b"/>
          <a:lstStyle/>
          <a:p>
            <a:pPr algn="l" indent="0" marL="0">
              <a:buNone/>
            </a:pPr>
            <a:r>
              <a:rPr lang="en-US" sz="4000" b="1" dirty="0">
                <a:solidFill>
                  <a:schemeClr val="bg1"/>
                </a:solidFill>
              </a:rPr>
              <a:t>Thank you — questions welcome</a:t>
            </a:r>
            <a:endParaRPr lang="en-US" sz="4000" dirty="0"/>
          </a:p>
        </p:txBody>
      </p:sp>
      <p:sp>
        <p:nvSpPr>
          <p:cNvPr id="5" name="Text 0"/>
          <p:cNvSpPr/>
          <p:nvPr>
            <p:ph idx="101" type="body" hasCustomPrompt="1"/>
          </p:nvPr>
        </p:nvSpPr>
        <p:spPr>
          <a:xfrm>
            <a:off x="2377440" y="3611880"/>
            <a:ext cx="8778240" cy="1097280"/>
          </a:xfrm>
          <a:prstGeom prst="rect">
            <a:avLst/>
          </a:prstGeom>
          <a:noFill/>
          <a:ln/>
        </p:spPr>
        <p:txBody>
          <a:bodyPr wrap="square" lIns="0" tIns="0" rIns="0" bIns="0" rtlCol="0" anchor="t"/>
          <a:lstStyle/>
          <a:p>
            <a:pPr algn="l" indent="0" marL="0">
              <a:buNone/>
            </a:pPr>
            <a:r>
              <a:rPr lang="en-US" sz="1800" dirty="0">
                <a:solidFill>
                  <a:schemeClr val="bg1"/>
                </a:solidFill>
              </a:rPr>
              <a:t>CA Jayesh N. Sanghrajka  |  Founding Partner, InCorp Restructuring Services LLP (IPE)</a:t>
            </a:r>
            <a:endParaRPr lang="en-US" sz="1800" dirty="0"/>
          </a:p>
          <a:p>
            <a:pPr algn="l" indent="0" marL="0">
              <a:buNone/>
            </a:pPr>
            <a:r>
              <a:rPr lang="en-US" sz="1800" dirty="0">
                <a:solidFill>
                  <a:schemeClr val="bg1"/>
                </a:solidFill>
              </a:rPr>
              <a:t>jayesh.sanghrajka@incorpadvisory.in</a:t>
            </a:r>
            <a:endParaRPr lang="en-US" sz="1800" dirty="0"/>
          </a:p>
        </p:txBody>
      </p:sp>
      <p:sp>
        <p:nvSpPr>
          <p:cNvPr id="6" name="Text 3"/>
          <p:cNvSpPr txBox="1"/>
          <p:nvPr/>
        </p:nvSpPr>
        <p:spPr>
          <a:xfrm>
            <a:off x="2377440" y="4937760"/>
            <a:ext cx="8778240" cy="548640"/>
          </a:xfrm>
          <a:prstGeom prst="rect">
            <a:avLst/>
          </a:prstGeom>
          <a:noFill/>
          <a:ln/>
        </p:spPr>
        <p:txBody>
          <a:bodyPr wrap="square" lIns="0" tIns="0" rIns="0" bIns="0" rtlCol="0" anchor="ctr"/>
          <a:lstStyle/>
          <a:p>
            <a:pPr indent="0" marL="0">
              <a:buNone/>
            </a:pPr>
            <a:r>
              <a:rPr lang="en-US" sz="1100" i="1" dirty="0">
                <a:solidFill>
                  <a:schemeClr val="bg1"/>
                </a:solidFill>
              </a:rPr>
              <a:t>Case summaries are for academic discussion; refer to the full text of each judgment before reliance. Matters marked 'under hearing' are sub judice.</a:t>
            </a:r>
            <a:endParaRPr lang="en-US" sz="1100" dirty="0"/>
          </a:p>
        </p:txBody>
      </p:sp>
    </p:spTree>
  </p:cSld>
  <p:clrMapOvr>
    <a:masterClrMapping/>
  </p:clrMapOvr>
</p:sld>
</file>

<file path=ppt/theme/theme1.xml><?xml version="1.0" encoding="utf-8"?>
<a:theme xmlns:a="http://schemas.openxmlformats.org/drawingml/2006/main" name="InCorp Orange">
  <a:themeElements>
    <a:clrScheme name="InCorp Orange">
      <a:dk1>
        <a:srgbClr val="222222"/>
      </a:dk1>
      <a:lt1>
        <a:srgbClr val="FFFFFF"/>
      </a:lt1>
      <a:dk2>
        <a:srgbClr val="4A4A4A"/>
      </a:dk2>
      <a:lt2>
        <a:srgbClr val="FFF1E6"/>
      </a:lt2>
      <a:accent1>
        <a:srgbClr val="E8590C"/>
      </a:accent1>
      <a:accent2>
        <a:srgbClr val="F7A35C"/>
      </a:accent2>
      <a:accent3>
        <a:srgbClr val="A33E07"/>
      </a:accent3>
      <a:accent4>
        <a:srgbClr val="7A7A7A"/>
      </a:accent4>
      <a:accent5>
        <a:srgbClr val="FFD9B8"/>
      </a:accent5>
      <a:accent6>
        <a:srgbClr val="2B2B2B"/>
      </a:accent6>
      <a:hlink>
        <a:srgbClr val="E8590C"/>
      </a:hlink>
      <a:folHlink>
        <a:srgbClr val="A33E07"/>
      </a:folHlink>
    </a:clrScheme>
    <a:fontScheme name="InCorp Orang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InCorp Restructuring Services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Latest NCLAT and Supreme Court Decisions under the IBC</dc:title>
  <dc:subject>PptxGenJS Presentation</dc:subject>
  <dc:creator>CA Jayesh N. Sanghrajka</dc:creator>
  <cp:lastModifiedBy>CA Jayesh N. Sanghrajka</cp:lastModifiedBy>
  <cp:revision>1</cp:revision>
  <dcterms:created xsi:type="dcterms:W3CDTF">2026-10-24T12:28:32Z</dcterms:created>
  <dcterms:modified xsi:type="dcterms:W3CDTF">2026-10-24T12:28:32Z</dcterms:modified>
</cp:coreProperties>
</file>