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895600"/>
            <a:ext cx="2362200" cy="23622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96025" y="1676400"/>
            <a:ext cx="2819400" cy="28194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86425" y="0"/>
            <a:ext cx="1600200" cy="16002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2667000"/>
            <a:ext cx="4191000" cy="419100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96025" y="5867400"/>
            <a:ext cx="990600" cy="99060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6368034" y="1589658"/>
            <a:ext cx="2369820" cy="553720"/>
          </a:xfrm>
          <a:custGeom>
            <a:avLst/>
            <a:gdLst/>
            <a:ahLst/>
            <a:cxnLst/>
            <a:rect l="l" t="t" r="r" b="b"/>
            <a:pathLst>
              <a:path w="2369820" h="553719">
                <a:moveTo>
                  <a:pt x="2324989" y="0"/>
                </a:moveTo>
                <a:lnTo>
                  <a:pt x="2097023" y="75437"/>
                </a:lnTo>
                <a:lnTo>
                  <a:pt x="1867154" y="144525"/>
                </a:lnTo>
                <a:lnTo>
                  <a:pt x="1791208" y="165735"/>
                </a:lnTo>
                <a:lnTo>
                  <a:pt x="1636902" y="207010"/>
                </a:lnTo>
                <a:lnTo>
                  <a:pt x="1484375" y="245363"/>
                </a:lnTo>
                <a:lnTo>
                  <a:pt x="1408557" y="263525"/>
                </a:lnTo>
                <a:lnTo>
                  <a:pt x="1181608" y="314325"/>
                </a:lnTo>
                <a:lnTo>
                  <a:pt x="958468" y="359537"/>
                </a:lnTo>
                <a:lnTo>
                  <a:pt x="812418" y="386841"/>
                </a:lnTo>
                <a:lnTo>
                  <a:pt x="597535" y="424052"/>
                </a:lnTo>
                <a:lnTo>
                  <a:pt x="322834" y="466089"/>
                </a:lnTo>
                <a:lnTo>
                  <a:pt x="125856" y="492760"/>
                </a:lnTo>
                <a:lnTo>
                  <a:pt x="0" y="508126"/>
                </a:lnTo>
                <a:lnTo>
                  <a:pt x="6992" y="519175"/>
                </a:lnTo>
                <a:lnTo>
                  <a:pt x="21074" y="541274"/>
                </a:lnTo>
                <a:lnTo>
                  <a:pt x="28066" y="552323"/>
                </a:lnTo>
                <a:lnTo>
                  <a:pt x="58029" y="553104"/>
                </a:lnTo>
                <a:lnTo>
                  <a:pt x="85715" y="553296"/>
                </a:lnTo>
                <a:lnTo>
                  <a:pt x="118390" y="553104"/>
                </a:lnTo>
                <a:lnTo>
                  <a:pt x="153486" y="552478"/>
                </a:lnTo>
                <a:lnTo>
                  <a:pt x="230506" y="549978"/>
                </a:lnTo>
                <a:lnTo>
                  <a:pt x="361471" y="543314"/>
                </a:lnTo>
                <a:lnTo>
                  <a:pt x="613631" y="525342"/>
                </a:lnTo>
                <a:lnTo>
                  <a:pt x="1014907" y="488627"/>
                </a:lnTo>
                <a:lnTo>
                  <a:pt x="1558574" y="428485"/>
                </a:lnTo>
                <a:lnTo>
                  <a:pt x="1956169" y="377497"/>
                </a:lnTo>
                <a:lnTo>
                  <a:pt x="2203727" y="341684"/>
                </a:lnTo>
                <a:lnTo>
                  <a:pt x="2331142" y="321256"/>
                </a:lnTo>
                <a:lnTo>
                  <a:pt x="2369439" y="314705"/>
                </a:lnTo>
                <a:lnTo>
                  <a:pt x="2362448" y="263525"/>
                </a:lnTo>
                <a:lnTo>
                  <a:pt x="2357062" y="224796"/>
                </a:lnTo>
                <a:lnTo>
                  <a:pt x="2353052" y="196683"/>
                </a:lnTo>
                <a:lnTo>
                  <a:pt x="2349915" y="175308"/>
                </a:lnTo>
                <a:lnTo>
                  <a:pt x="2344512" y="139305"/>
                </a:lnTo>
                <a:lnTo>
                  <a:pt x="2341375" y="117942"/>
                </a:lnTo>
                <a:lnTo>
                  <a:pt x="2337365" y="89848"/>
                </a:lnTo>
                <a:lnTo>
                  <a:pt x="2332049" y="51657"/>
                </a:lnTo>
                <a:lnTo>
                  <a:pt x="2324989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895600"/>
            <a:ext cx="2362200" cy="23622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296025" y="1676400"/>
            <a:ext cx="2819400" cy="28194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686425" y="0"/>
            <a:ext cx="1600200" cy="16002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2667000"/>
            <a:ext cx="4191000" cy="419100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296025" y="5867400"/>
            <a:ext cx="990600" cy="99060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6368034" y="1589658"/>
            <a:ext cx="2369820" cy="553720"/>
          </a:xfrm>
          <a:custGeom>
            <a:avLst/>
            <a:gdLst/>
            <a:ahLst/>
            <a:cxnLst/>
            <a:rect l="l" t="t" r="r" b="b"/>
            <a:pathLst>
              <a:path w="2369820" h="553719">
                <a:moveTo>
                  <a:pt x="2324989" y="0"/>
                </a:moveTo>
                <a:lnTo>
                  <a:pt x="2097023" y="75437"/>
                </a:lnTo>
                <a:lnTo>
                  <a:pt x="1867154" y="144525"/>
                </a:lnTo>
                <a:lnTo>
                  <a:pt x="1791208" y="165735"/>
                </a:lnTo>
                <a:lnTo>
                  <a:pt x="1636902" y="207010"/>
                </a:lnTo>
                <a:lnTo>
                  <a:pt x="1484375" y="245363"/>
                </a:lnTo>
                <a:lnTo>
                  <a:pt x="1408557" y="263525"/>
                </a:lnTo>
                <a:lnTo>
                  <a:pt x="1181608" y="314325"/>
                </a:lnTo>
                <a:lnTo>
                  <a:pt x="958468" y="359537"/>
                </a:lnTo>
                <a:lnTo>
                  <a:pt x="812418" y="386841"/>
                </a:lnTo>
                <a:lnTo>
                  <a:pt x="597535" y="424052"/>
                </a:lnTo>
                <a:lnTo>
                  <a:pt x="322834" y="466089"/>
                </a:lnTo>
                <a:lnTo>
                  <a:pt x="125856" y="492760"/>
                </a:lnTo>
                <a:lnTo>
                  <a:pt x="0" y="508126"/>
                </a:lnTo>
                <a:lnTo>
                  <a:pt x="6992" y="519175"/>
                </a:lnTo>
                <a:lnTo>
                  <a:pt x="21074" y="541274"/>
                </a:lnTo>
                <a:lnTo>
                  <a:pt x="28066" y="552323"/>
                </a:lnTo>
                <a:lnTo>
                  <a:pt x="58029" y="553104"/>
                </a:lnTo>
                <a:lnTo>
                  <a:pt x="85715" y="553296"/>
                </a:lnTo>
                <a:lnTo>
                  <a:pt x="118390" y="553104"/>
                </a:lnTo>
                <a:lnTo>
                  <a:pt x="153486" y="552478"/>
                </a:lnTo>
                <a:lnTo>
                  <a:pt x="230506" y="549978"/>
                </a:lnTo>
                <a:lnTo>
                  <a:pt x="361471" y="543314"/>
                </a:lnTo>
                <a:lnTo>
                  <a:pt x="613631" y="525342"/>
                </a:lnTo>
                <a:lnTo>
                  <a:pt x="1014907" y="488627"/>
                </a:lnTo>
                <a:lnTo>
                  <a:pt x="1558574" y="428485"/>
                </a:lnTo>
                <a:lnTo>
                  <a:pt x="1956169" y="377497"/>
                </a:lnTo>
                <a:lnTo>
                  <a:pt x="2203727" y="341684"/>
                </a:lnTo>
                <a:lnTo>
                  <a:pt x="2331142" y="321256"/>
                </a:lnTo>
                <a:lnTo>
                  <a:pt x="2369439" y="314705"/>
                </a:lnTo>
                <a:lnTo>
                  <a:pt x="2362448" y="263525"/>
                </a:lnTo>
                <a:lnTo>
                  <a:pt x="2357062" y="224796"/>
                </a:lnTo>
                <a:lnTo>
                  <a:pt x="2353052" y="196683"/>
                </a:lnTo>
                <a:lnTo>
                  <a:pt x="2349915" y="175308"/>
                </a:lnTo>
                <a:lnTo>
                  <a:pt x="2344512" y="139305"/>
                </a:lnTo>
                <a:lnTo>
                  <a:pt x="2341375" y="117942"/>
                </a:lnTo>
                <a:lnTo>
                  <a:pt x="2337365" y="89848"/>
                </a:lnTo>
                <a:lnTo>
                  <a:pt x="2332049" y="51657"/>
                </a:lnTo>
                <a:lnTo>
                  <a:pt x="2324989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8642350" y="0"/>
                </a:lnTo>
                <a:lnTo>
                  <a:pt x="8642350" y="514350"/>
                </a:lnTo>
                <a:lnTo>
                  <a:pt x="8642350" y="1859775"/>
                </a:lnTo>
                <a:lnTo>
                  <a:pt x="8285861" y="1913382"/>
                </a:lnTo>
                <a:lnTo>
                  <a:pt x="7916799" y="1962785"/>
                </a:lnTo>
                <a:lnTo>
                  <a:pt x="7175373" y="2045208"/>
                </a:lnTo>
                <a:lnTo>
                  <a:pt x="6806184" y="2074799"/>
                </a:lnTo>
                <a:lnTo>
                  <a:pt x="6074664" y="2117725"/>
                </a:lnTo>
                <a:lnTo>
                  <a:pt x="5362829" y="2140712"/>
                </a:lnTo>
                <a:lnTo>
                  <a:pt x="5013579" y="2144014"/>
                </a:lnTo>
                <a:lnTo>
                  <a:pt x="4338066" y="2144014"/>
                </a:lnTo>
                <a:lnTo>
                  <a:pt x="4011803" y="2137410"/>
                </a:lnTo>
                <a:lnTo>
                  <a:pt x="3695446" y="2127504"/>
                </a:lnTo>
                <a:lnTo>
                  <a:pt x="3092450" y="2101215"/>
                </a:lnTo>
                <a:lnTo>
                  <a:pt x="2535428" y="2068195"/>
                </a:lnTo>
                <a:lnTo>
                  <a:pt x="2031238" y="2028698"/>
                </a:lnTo>
                <a:lnTo>
                  <a:pt x="904278" y="1913382"/>
                </a:lnTo>
                <a:lnTo>
                  <a:pt x="514350" y="1861210"/>
                </a:lnTo>
                <a:lnTo>
                  <a:pt x="514350" y="514350"/>
                </a:lnTo>
                <a:lnTo>
                  <a:pt x="8642350" y="514350"/>
                </a:lnTo>
                <a:lnTo>
                  <a:pt x="8642350" y="0"/>
                </a:lnTo>
                <a:lnTo>
                  <a:pt x="0" y="0"/>
                </a:lnTo>
                <a:lnTo>
                  <a:pt x="0" y="514350"/>
                </a:lnTo>
                <a:lnTo>
                  <a:pt x="0" y="635635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6356350"/>
                </a:lnTo>
                <a:lnTo>
                  <a:pt x="9144000" y="51435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bg 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696200" y="0"/>
            <a:ext cx="776287" cy="1166749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7743825" y="0"/>
            <a:ext cx="685800" cy="1095375"/>
          </a:xfrm>
          <a:custGeom>
            <a:avLst/>
            <a:gdLst/>
            <a:ahLst/>
            <a:cxnLst/>
            <a:rect l="l" t="t" r="r" b="b"/>
            <a:pathLst>
              <a:path w="685800" h="1095375">
                <a:moveTo>
                  <a:pt x="685800" y="0"/>
                </a:moveTo>
                <a:lnTo>
                  <a:pt x="0" y="0"/>
                </a:lnTo>
                <a:lnTo>
                  <a:pt x="0" y="1095375"/>
                </a:lnTo>
                <a:lnTo>
                  <a:pt x="685800" y="1095375"/>
                </a:lnTo>
                <a:lnTo>
                  <a:pt x="685800" y="0"/>
                </a:lnTo>
                <a:close/>
              </a:path>
            </a:pathLst>
          </a:custGeom>
          <a:solidFill>
            <a:srgbClr val="AF15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6150" y="711835"/>
            <a:ext cx="6500495" cy="1065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5703" y="2570226"/>
            <a:ext cx="8114665" cy="3146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7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15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96025" y="1676400"/>
              <a:ext cx="2819400" cy="2819400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86425" y="0"/>
              <a:ext cx="1600200" cy="160020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2667000"/>
              <a:ext cx="4191000" cy="4191000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96025" y="5867400"/>
              <a:ext cx="990600" cy="990600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l" t="t" r="r" b="b"/>
              <a:pathLst>
                <a:path w="9144000" h="6858000">
                  <a:moveTo>
                    <a:pt x="9144000" y="0"/>
                  </a:moveTo>
                  <a:lnTo>
                    <a:pt x="8642350" y="0"/>
                  </a:lnTo>
                  <a:lnTo>
                    <a:pt x="8642350" y="514350"/>
                  </a:lnTo>
                  <a:lnTo>
                    <a:pt x="8642350" y="6356350"/>
                  </a:lnTo>
                  <a:lnTo>
                    <a:pt x="514350" y="6356350"/>
                  </a:lnTo>
                  <a:lnTo>
                    <a:pt x="514350" y="514350"/>
                  </a:lnTo>
                  <a:lnTo>
                    <a:pt x="8642350" y="514350"/>
                  </a:lnTo>
                  <a:lnTo>
                    <a:pt x="8642350" y="0"/>
                  </a:lnTo>
                  <a:lnTo>
                    <a:pt x="0" y="0"/>
                  </a:lnTo>
                  <a:lnTo>
                    <a:pt x="0" y="514350"/>
                  </a:lnTo>
                  <a:lnTo>
                    <a:pt x="0" y="6356350"/>
                  </a:lnTo>
                  <a:lnTo>
                    <a:pt x="0" y="6858000"/>
                  </a:lnTo>
                  <a:lnTo>
                    <a:pt x="9144000" y="6858000"/>
                  </a:lnTo>
                  <a:lnTo>
                    <a:pt x="9144000" y="6356350"/>
                  </a:lnTo>
                  <a:lnTo>
                    <a:pt x="9144000" y="5143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96200" y="0"/>
              <a:ext cx="776287" cy="1166749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7743825" y="0"/>
              <a:ext cx="685800" cy="1095375"/>
            </a:xfrm>
            <a:custGeom>
              <a:avLst/>
              <a:gdLst/>
              <a:ahLst/>
              <a:cxnLst/>
              <a:rect l="l" t="t" r="r" b="b"/>
              <a:pathLst>
                <a:path w="685800" h="1095375">
                  <a:moveTo>
                    <a:pt x="685800" y="0"/>
                  </a:moveTo>
                  <a:lnTo>
                    <a:pt x="0" y="0"/>
                  </a:lnTo>
                  <a:lnTo>
                    <a:pt x="0" y="1095375"/>
                  </a:lnTo>
                  <a:lnTo>
                    <a:pt x="685800" y="1095375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F15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346835" y="2465006"/>
            <a:ext cx="6435090" cy="1336675"/>
          </a:xfrm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50"/>
              </a:spcBef>
            </a:pPr>
            <a:r>
              <a:rPr dirty="0" sz="4250" spc="-220" b="1">
                <a:solidFill>
                  <a:srgbClr val="EBEBEB"/>
                </a:solidFill>
                <a:latin typeface="Tahoma"/>
                <a:cs typeface="Tahoma"/>
              </a:rPr>
              <a:t>Transforming</a:t>
            </a:r>
            <a:r>
              <a:rPr dirty="0" sz="4250" spc="-95" b="1">
                <a:solidFill>
                  <a:srgbClr val="EBEBEB"/>
                </a:solidFill>
                <a:latin typeface="Tahoma"/>
                <a:cs typeface="Tahoma"/>
              </a:rPr>
              <a:t> </a:t>
            </a:r>
            <a:r>
              <a:rPr dirty="0" sz="4250" spc="-180" b="1">
                <a:solidFill>
                  <a:srgbClr val="EBEBEB"/>
                </a:solidFill>
                <a:latin typeface="Tahoma"/>
                <a:cs typeface="Tahoma"/>
              </a:rPr>
              <a:t>MSMEs</a:t>
            </a:r>
            <a:r>
              <a:rPr dirty="0" sz="4250" spc="-70" b="1">
                <a:solidFill>
                  <a:srgbClr val="EBEBEB"/>
                </a:solidFill>
                <a:latin typeface="Tahoma"/>
                <a:cs typeface="Tahoma"/>
              </a:rPr>
              <a:t> </a:t>
            </a:r>
            <a:r>
              <a:rPr dirty="0" sz="4250" spc="-150" b="1">
                <a:solidFill>
                  <a:srgbClr val="EBEBEB"/>
                </a:solidFill>
                <a:latin typeface="Tahoma"/>
                <a:cs typeface="Tahoma"/>
              </a:rPr>
              <a:t>into </a:t>
            </a:r>
            <a:r>
              <a:rPr dirty="0" sz="4250" spc="-235" b="1">
                <a:solidFill>
                  <a:srgbClr val="EBEBEB"/>
                </a:solidFill>
                <a:latin typeface="Tahoma"/>
                <a:cs typeface="Tahoma"/>
              </a:rPr>
              <a:t>Startup</a:t>
            </a:r>
            <a:r>
              <a:rPr dirty="0" sz="4250" spc="-75" b="1">
                <a:solidFill>
                  <a:srgbClr val="EBEBEB"/>
                </a:solidFill>
                <a:latin typeface="Tahoma"/>
                <a:cs typeface="Tahoma"/>
              </a:rPr>
              <a:t> </a:t>
            </a:r>
            <a:r>
              <a:rPr dirty="0" sz="4250" spc="-150" b="1">
                <a:solidFill>
                  <a:srgbClr val="EBEBEB"/>
                </a:solidFill>
                <a:latin typeface="Tahoma"/>
                <a:cs typeface="Tahoma"/>
              </a:rPr>
              <a:t>Growth</a:t>
            </a:r>
            <a:r>
              <a:rPr dirty="0" sz="4250" spc="-125" b="1">
                <a:solidFill>
                  <a:srgbClr val="EBEBEB"/>
                </a:solidFill>
                <a:latin typeface="Tahoma"/>
                <a:cs typeface="Tahoma"/>
              </a:rPr>
              <a:t> </a:t>
            </a:r>
            <a:r>
              <a:rPr dirty="0" sz="4250" spc="-10" b="1">
                <a:solidFill>
                  <a:srgbClr val="EBEBEB"/>
                </a:solidFill>
                <a:latin typeface="Tahoma"/>
                <a:cs typeface="Tahoma"/>
              </a:rPr>
              <a:t>Engines</a:t>
            </a:r>
            <a:endParaRPr sz="42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50"/>
              <a:t>Professional's</a:t>
            </a:r>
            <a:r>
              <a:rPr dirty="0" spc="-130"/>
              <a:t> </a:t>
            </a:r>
            <a:r>
              <a:rPr dirty="0" spc="100"/>
              <a:t>Role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800413"/>
            <a:ext cx="4632960" cy="122745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From</a:t>
            </a:r>
            <a:r>
              <a:rPr dirty="0" sz="18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35">
                <a:solidFill>
                  <a:srgbClr val="404040"/>
                </a:solidFill>
                <a:latin typeface="Trebuchet MS"/>
                <a:cs typeface="Trebuchet MS"/>
              </a:rPr>
              <a:t>compliance</a:t>
            </a:r>
            <a:r>
              <a:rPr dirty="0" sz="18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8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35">
                <a:solidFill>
                  <a:srgbClr val="404040"/>
                </a:solidFill>
                <a:latin typeface="Trebuchet MS"/>
                <a:cs typeface="Trebuchet MS"/>
              </a:rPr>
              <a:t>strategy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-45">
                <a:solidFill>
                  <a:srgbClr val="404040"/>
                </a:solidFill>
                <a:latin typeface="Trebuchet MS"/>
                <a:cs typeface="Trebuchet MS"/>
              </a:rPr>
              <a:t>Six</a:t>
            </a:r>
            <a:r>
              <a:rPr dirty="0" sz="18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Pillars</a:t>
            </a:r>
            <a:r>
              <a:rPr dirty="0" sz="18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5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18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Transformation</a:t>
            </a:r>
            <a:r>
              <a:rPr dirty="0" sz="18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55">
                <a:solidFill>
                  <a:srgbClr val="404040"/>
                </a:solidFill>
                <a:latin typeface="Trebuchet MS"/>
                <a:cs typeface="Trebuchet MS"/>
              </a:rPr>
              <a:t>roadmap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85">
                <a:solidFill>
                  <a:srgbClr val="404040"/>
                </a:solidFill>
                <a:latin typeface="Trebuchet MS"/>
                <a:cs typeface="Trebuchet MS"/>
              </a:rPr>
              <a:t>Collaborating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 with</a:t>
            </a:r>
            <a:r>
              <a:rPr dirty="0" sz="18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5">
                <a:solidFill>
                  <a:srgbClr val="404040"/>
                </a:solidFill>
                <a:latin typeface="Trebuchet MS"/>
                <a:cs typeface="Trebuchet MS"/>
              </a:rPr>
              <a:t>ecosystem</a:t>
            </a:r>
            <a:r>
              <a:rPr dirty="0" sz="18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partners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245"/>
              <a:t>compliance</a:t>
            </a:r>
            <a:r>
              <a:rPr dirty="0" spc="-135"/>
              <a:t> </a:t>
            </a:r>
            <a:r>
              <a:rPr dirty="0" spc="114"/>
              <a:t>to</a:t>
            </a:r>
            <a:r>
              <a:rPr dirty="0" spc="-75"/>
              <a:t> </a:t>
            </a:r>
            <a:r>
              <a:rPr dirty="0" spc="70"/>
              <a:t>strategy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731325"/>
            <a:ext cx="5828665" cy="3116580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73025">
              <a:lnSpc>
                <a:spcPct val="100000"/>
              </a:lnSpc>
              <a:spcBef>
                <a:spcPts val="685"/>
              </a:spcBef>
            </a:pPr>
            <a:r>
              <a:rPr dirty="0" sz="1700" b="1">
                <a:solidFill>
                  <a:srgbClr val="404040"/>
                </a:solidFill>
                <a:latin typeface="Tahoma"/>
                <a:cs typeface="Tahoma"/>
              </a:rPr>
              <a:t>Expanded</a:t>
            </a:r>
            <a:r>
              <a:rPr dirty="0" sz="1700" spc="-6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700" spc="-55" b="1">
                <a:solidFill>
                  <a:srgbClr val="404040"/>
                </a:solidFill>
                <a:latin typeface="Tahoma"/>
                <a:cs typeface="Tahoma"/>
              </a:rPr>
              <a:t>Role</a:t>
            </a:r>
            <a:r>
              <a:rPr dirty="0" sz="1700" spc="-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700" spc="-10" b="1">
                <a:solidFill>
                  <a:srgbClr val="404040"/>
                </a:solidFill>
                <a:latin typeface="Tahoma"/>
                <a:cs typeface="Tahoma"/>
              </a:rPr>
              <a:t>Includes:</a:t>
            </a:r>
            <a:endParaRPr sz="17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590"/>
              </a:spcBef>
              <a:buClr>
                <a:srgbClr val="AF1512"/>
              </a:buClr>
              <a:buSzPct val="79411"/>
              <a:buFont typeface="Arial MT"/>
              <a:buChar char="•"/>
              <a:tabLst>
                <a:tab pos="355600" algn="l"/>
              </a:tabLst>
            </a:pP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Business</a:t>
            </a:r>
            <a:r>
              <a:rPr dirty="0" sz="17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10">
                <a:solidFill>
                  <a:srgbClr val="404040"/>
                </a:solidFill>
                <a:latin typeface="Trebuchet MS"/>
                <a:cs typeface="Trebuchet MS"/>
              </a:rPr>
              <a:t>model</a:t>
            </a:r>
            <a:r>
              <a:rPr dirty="0" sz="1700" spc="114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analysis</a:t>
            </a:r>
            <a:r>
              <a:rPr dirty="0" sz="17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9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7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reinvention</a:t>
            </a:r>
            <a:endParaRPr sz="17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85"/>
              </a:spcBef>
              <a:buClr>
                <a:srgbClr val="AF1512"/>
              </a:buClr>
              <a:buSzPct val="79411"/>
              <a:buFont typeface="Arial MT"/>
              <a:buChar char="•"/>
              <a:tabLst>
                <a:tab pos="355600" algn="l"/>
              </a:tabLst>
            </a:pPr>
            <a:r>
              <a:rPr dirty="0" sz="1700" spc="-20">
                <a:solidFill>
                  <a:srgbClr val="404040"/>
                </a:solidFill>
                <a:latin typeface="Trebuchet MS"/>
                <a:cs typeface="Trebuchet MS"/>
              </a:rPr>
              <a:t>Risk </a:t>
            </a:r>
            <a:r>
              <a:rPr dirty="0" sz="1700" spc="165">
                <a:solidFill>
                  <a:srgbClr val="404040"/>
                </a:solidFill>
                <a:latin typeface="Trebuchet MS"/>
                <a:cs typeface="Trebuchet MS"/>
              </a:rPr>
              <a:t>management</a:t>
            </a:r>
            <a:r>
              <a:rPr dirty="0" sz="17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9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7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internal</a:t>
            </a:r>
            <a:r>
              <a:rPr dirty="0" sz="17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controls</a:t>
            </a:r>
            <a:endParaRPr sz="17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90"/>
              </a:spcBef>
              <a:buClr>
                <a:srgbClr val="AF1512"/>
              </a:buClr>
              <a:buSzPct val="79411"/>
              <a:buFont typeface="Arial MT"/>
              <a:buChar char="•"/>
              <a:tabLst>
                <a:tab pos="355600" algn="l"/>
              </a:tabLst>
            </a:pPr>
            <a:r>
              <a:rPr dirty="0" sz="1700" spc="45">
                <a:solidFill>
                  <a:srgbClr val="404040"/>
                </a:solidFill>
                <a:latin typeface="Trebuchet MS"/>
                <a:cs typeface="Trebuchet MS"/>
              </a:rPr>
              <a:t>Financial</a:t>
            </a:r>
            <a:r>
              <a:rPr dirty="0" sz="17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70">
                <a:solidFill>
                  <a:srgbClr val="404040"/>
                </a:solidFill>
                <a:latin typeface="Trebuchet MS"/>
                <a:cs typeface="Trebuchet MS"/>
              </a:rPr>
              <a:t>forecasting</a:t>
            </a:r>
            <a:r>
              <a:rPr dirty="0" sz="17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215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700" spc="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fundraising</a:t>
            </a:r>
            <a:r>
              <a:rPr dirty="0" sz="1700" spc="1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35">
                <a:solidFill>
                  <a:srgbClr val="404040"/>
                </a:solidFill>
                <a:latin typeface="Trebuchet MS"/>
                <a:cs typeface="Trebuchet MS"/>
              </a:rPr>
              <a:t>strategy</a:t>
            </a:r>
            <a:endParaRPr sz="1700">
              <a:latin typeface="Trebuchet MS"/>
              <a:cs typeface="Trebuchet MS"/>
            </a:endParaRPr>
          </a:p>
          <a:p>
            <a:pPr marL="355600" marR="566420" indent="-343535">
              <a:lnSpc>
                <a:spcPts val="1650"/>
              </a:lnSpc>
              <a:spcBef>
                <a:spcPts val="969"/>
              </a:spcBef>
              <a:buClr>
                <a:srgbClr val="AF1512"/>
              </a:buClr>
              <a:buSzPct val="79411"/>
              <a:buFont typeface="Arial MT"/>
              <a:buChar char="•"/>
              <a:tabLst>
                <a:tab pos="355600" algn="l"/>
              </a:tabLst>
            </a:pPr>
            <a:r>
              <a:rPr dirty="0" sz="1700" spc="60">
                <a:solidFill>
                  <a:srgbClr val="404040"/>
                </a:solidFill>
                <a:latin typeface="Trebuchet MS"/>
                <a:cs typeface="Trebuchet MS"/>
              </a:rPr>
              <a:t>Advisory</a:t>
            </a:r>
            <a:r>
              <a:rPr dirty="0" sz="17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65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dirty="0" sz="17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00">
                <a:solidFill>
                  <a:srgbClr val="404040"/>
                </a:solidFill>
                <a:latin typeface="Trebuchet MS"/>
                <a:cs typeface="Trebuchet MS"/>
              </a:rPr>
              <a:t>corporate</a:t>
            </a:r>
            <a:r>
              <a:rPr dirty="0" sz="17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50">
                <a:solidFill>
                  <a:srgbClr val="404040"/>
                </a:solidFill>
                <a:latin typeface="Trebuchet MS"/>
                <a:cs typeface="Trebuchet MS"/>
              </a:rPr>
              <a:t>governance</a:t>
            </a:r>
            <a:r>
              <a:rPr dirty="0" sz="17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9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7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40">
                <a:solidFill>
                  <a:srgbClr val="404040"/>
                </a:solidFill>
                <a:latin typeface="Trebuchet MS"/>
                <a:cs typeface="Trebuchet MS"/>
              </a:rPr>
              <a:t>board </a:t>
            </a:r>
            <a:r>
              <a:rPr dirty="0" sz="1700" spc="65">
                <a:solidFill>
                  <a:srgbClr val="404040"/>
                </a:solidFill>
                <a:latin typeface="Trebuchet MS"/>
                <a:cs typeface="Trebuchet MS"/>
              </a:rPr>
              <a:t>practices</a:t>
            </a:r>
            <a:endParaRPr sz="17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AF1512"/>
              </a:buClr>
              <a:buSzPct val="79411"/>
              <a:buFont typeface="Arial MT"/>
              <a:buChar char="•"/>
              <a:tabLst>
                <a:tab pos="355600" algn="l"/>
              </a:tabLst>
            </a:pP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Pricing,</a:t>
            </a:r>
            <a:r>
              <a:rPr dirty="0" sz="17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costing,</a:t>
            </a:r>
            <a:r>
              <a:rPr dirty="0" sz="1700" spc="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9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7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55">
                <a:solidFill>
                  <a:srgbClr val="404040"/>
                </a:solidFill>
                <a:latin typeface="Trebuchet MS"/>
                <a:cs typeface="Trebuchet MS"/>
              </a:rPr>
              <a:t>working</a:t>
            </a:r>
            <a:r>
              <a:rPr dirty="0" sz="17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75">
                <a:solidFill>
                  <a:srgbClr val="404040"/>
                </a:solidFill>
                <a:latin typeface="Trebuchet MS"/>
                <a:cs typeface="Trebuchet MS"/>
              </a:rPr>
              <a:t>capital</a:t>
            </a:r>
            <a:r>
              <a:rPr dirty="0" sz="17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optimisation</a:t>
            </a:r>
            <a:endParaRPr sz="17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90"/>
              </a:spcBef>
              <a:buClr>
                <a:srgbClr val="AF1512"/>
              </a:buClr>
              <a:buSzPct val="79411"/>
              <a:buFont typeface="Arial MT"/>
              <a:buChar char="•"/>
              <a:tabLst>
                <a:tab pos="355600" algn="l"/>
              </a:tabLst>
            </a:pPr>
            <a:r>
              <a:rPr dirty="0" sz="1700" spc="100">
                <a:solidFill>
                  <a:srgbClr val="404040"/>
                </a:solidFill>
                <a:latin typeface="Trebuchet MS"/>
                <a:cs typeface="Trebuchet MS"/>
              </a:rPr>
              <a:t>Creating</a:t>
            </a:r>
            <a:r>
              <a:rPr dirty="0" sz="17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-25">
                <a:solidFill>
                  <a:srgbClr val="404040"/>
                </a:solidFill>
                <a:latin typeface="Trebuchet MS"/>
                <a:cs typeface="Trebuchet MS"/>
              </a:rPr>
              <a:t>KPIs,</a:t>
            </a:r>
            <a:r>
              <a:rPr dirty="0" sz="17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90">
                <a:solidFill>
                  <a:srgbClr val="404040"/>
                </a:solidFill>
                <a:latin typeface="Trebuchet MS"/>
                <a:cs typeface="Trebuchet MS"/>
              </a:rPr>
              <a:t>dashboards,</a:t>
            </a:r>
            <a:r>
              <a:rPr dirty="0" sz="17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9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7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investor</a:t>
            </a:r>
            <a:r>
              <a:rPr dirty="0" sz="17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reports</a:t>
            </a:r>
            <a:endParaRPr sz="1700">
              <a:latin typeface="Trebuchet MS"/>
              <a:cs typeface="Trebuchet MS"/>
            </a:endParaRPr>
          </a:p>
          <a:p>
            <a:pPr marL="355600" marR="5080" indent="-343535">
              <a:lnSpc>
                <a:spcPts val="1650"/>
              </a:lnSpc>
              <a:spcBef>
                <a:spcPts val="965"/>
              </a:spcBef>
              <a:buClr>
                <a:srgbClr val="AF1512"/>
              </a:buClr>
              <a:buSzPct val="79411"/>
              <a:buFont typeface="Arial MT"/>
              <a:buChar char="•"/>
              <a:tabLst>
                <a:tab pos="355600" algn="l"/>
              </a:tabLst>
            </a:pPr>
            <a:r>
              <a:rPr dirty="0" sz="1700" spc="180">
                <a:solidFill>
                  <a:srgbClr val="404040"/>
                </a:solidFill>
                <a:latin typeface="Trebuchet MS"/>
                <a:cs typeface="Trebuchet MS"/>
              </a:rPr>
              <a:t>Coaching</a:t>
            </a:r>
            <a:r>
              <a:rPr dirty="0" sz="17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65">
                <a:solidFill>
                  <a:srgbClr val="404040"/>
                </a:solidFill>
                <a:latin typeface="Trebuchet MS"/>
                <a:cs typeface="Trebuchet MS"/>
              </a:rPr>
              <a:t>founders</a:t>
            </a:r>
            <a:r>
              <a:rPr dirty="0" sz="17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65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0">
                <a:solidFill>
                  <a:srgbClr val="404040"/>
                </a:solidFill>
                <a:latin typeface="Trebuchet MS"/>
                <a:cs typeface="Trebuchet MS"/>
              </a:rPr>
              <a:t>scalability,</a:t>
            </a:r>
            <a:r>
              <a:rPr dirty="0" sz="17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0">
                <a:solidFill>
                  <a:srgbClr val="404040"/>
                </a:solidFill>
                <a:latin typeface="Trebuchet MS"/>
                <a:cs typeface="Trebuchet MS"/>
              </a:rPr>
              <a:t>IP</a:t>
            </a:r>
            <a:r>
              <a:rPr dirty="0" sz="17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0">
                <a:solidFill>
                  <a:srgbClr val="404040"/>
                </a:solidFill>
                <a:latin typeface="Trebuchet MS"/>
                <a:cs typeface="Trebuchet MS"/>
              </a:rPr>
              <a:t>protection,</a:t>
            </a:r>
            <a:r>
              <a:rPr dirty="0" sz="17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9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dirty="0" sz="1700" spc="70">
                <a:solidFill>
                  <a:srgbClr val="404040"/>
                </a:solidFill>
                <a:latin typeface="Trebuchet MS"/>
                <a:cs typeface="Trebuchet MS"/>
              </a:rPr>
              <a:t>valuation</a:t>
            </a:r>
            <a:r>
              <a:rPr dirty="0" sz="17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45">
                <a:solidFill>
                  <a:srgbClr val="404040"/>
                </a:solidFill>
                <a:latin typeface="Trebuchet MS"/>
                <a:cs typeface="Trebuchet MS"/>
              </a:rPr>
              <a:t>building</a:t>
            </a:r>
            <a:endParaRPr sz="1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7724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30"/>
              </a:spcBef>
            </a:pPr>
            <a:r>
              <a:rPr dirty="0"/>
              <a:t>The</a:t>
            </a:r>
            <a:r>
              <a:rPr dirty="0" spc="-80"/>
              <a:t> </a:t>
            </a:r>
            <a:r>
              <a:rPr dirty="0" spc="-85"/>
              <a:t>Six</a:t>
            </a:r>
            <a:r>
              <a:rPr dirty="0" spc="-125"/>
              <a:t> </a:t>
            </a:r>
            <a:r>
              <a:rPr dirty="0" spc="-95"/>
              <a:t>Pillars</a:t>
            </a:r>
            <a:r>
              <a:rPr dirty="0" spc="-125"/>
              <a:t> </a:t>
            </a:r>
            <a:r>
              <a:rPr dirty="0" spc="100"/>
              <a:t>of</a:t>
            </a:r>
            <a:r>
              <a:rPr dirty="0" spc="-125"/>
              <a:t> </a:t>
            </a:r>
            <a:r>
              <a:rPr dirty="0" spc="-10"/>
              <a:t>Transformation </a:t>
            </a:r>
            <a:r>
              <a:rPr dirty="0" spc="345"/>
              <a:t>Roadmap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403350" y="2856928"/>
            <a:ext cx="2684145" cy="1673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12750" indent="-400050">
              <a:lnSpc>
                <a:spcPct val="100000"/>
              </a:lnSpc>
              <a:spcBef>
                <a:spcPts val="100"/>
              </a:spcBef>
              <a:buAutoNum type="romanLcPeriod"/>
              <a:tabLst>
                <a:tab pos="412750" algn="l"/>
              </a:tabLst>
            </a:pPr>
            <a:r>
              <a:rPr dirty="0" sz="1800" spc="80">
                <a:latin typeface="Trebuchet MS"/>
                <a:cs typeface="Trebuchet MS"/>
              </a:rPr>
              <a:t>Mindset</a:t>
            </a:r>
            <a:r>
              <a:rPr dirty="0" sz="1800" spc="5">
                <a:latin typeface="Trebuchet MS"/>
                <a:cs typeface="Trebuchet MS"/>
              </a:rPr>
              <a:t> </a:t>
            </a:r>
            <a:r>
              <a:rPr dirty="0" sz="1800" spc="-20">
                <a:latin typeface="Trebuchet MS"/>
                <a:cs typeface="Trebuchet MS"/>
              </a:rPr>
              <a:t>Shift</a:t>
            </a:r>
            <a:endParaRPr sz="1800">
              <a:latin typeface="Trebuchet MS"/>
              <a:cs typeface="Trebuchet MS"/>
            </a:endParaRPr>
          </a:p>
          <a:p>
            <a:pPr marL="412750" indent="-400050">
              <a:lnSpc>
                <a:spcPct val="100000"/>
              </a:lnSpc>
              <a:spcBef>
                <a:spcPts val="20"/>
              </a:spcBef>
              <a:buAutoNum type="romanLcPeriod"/>
              <a:tabLst>
                <a:tab pos="412750" algn="l"/>
              </a:tabLst>
            </a:pPr>
            <a:r>
              <a:rPr dirty="0" sz="1800" spc="-10">
                <a:latin typeface="Trebuchet MS"/>
                <a:cs typeface="Trebuchet MS"/>
              </a:rPr>
              <a:t>Formalisation</a:t>
            </a:r>
            <a:endParaRPr sz="1800">
              <a:latin typeface="Trebuchet MS"/>
              <a:cs typeface="Trebuchet MS"/>
            </a:endParaRPr>
          </a:p>
          <a:p>
            <a:pPr marL="412750" indent="-400050">
              <a:lnSpc>
                <a:spcPct val="100000"/>
              </a:lnSpc>
              <a:spcBef>
                <a:spcPts val="15"/>
              </a:spcBef>
              <a:buAutoNum type="romanLcPeriod"/>
              <a:tabLst>
                <a:tab pos="412750" algn="l"/>
              </a:tabLst>
            </a:pPr>
            <a:r>
              <a:rPr dirty="0" sz="1800" spc="165">
                <a:latin typeface="Trebuchet MS"/>
                <a:cs typeface="Trebuchet MS"/>
              </a:rPr>
              <a:t>Model</a:t>
            </a:r>
            <a:r>
              <a:rPr dirty="0" sz="1800" spc="-80">
                <a:latin typeface="Trebuchet MS"/>
                <a:cs typeface="Trebuchet MS"/>
              </a:rPr>
              <a:t> </a:t>
            </a:r>
            <a:r>
              <a:rPr dirty="0" sz="1800" spc="45">
                <a:latin typeface="Trebuchet MS"/>
                <a:cs typeface="Trebuchet MS"/>
              </a:rPr>
              <a:t>Reinvention</a:t>
            </a:r>
            <a:endParaRPr sz="1800">
              <a:latin typeface="Trebuchet MS"/>
              <a:cs typeface="Trebuchet MS"/>
            </a:endParaRPr>
          </a:p>
          <a:p>
            <a:pPr marL="412750" indent="-400050">
              <a:lnSpc>
                <a:spcPct val="100000"/>
              </a:lnSpc>
              <a:spcBef>
                <a:spcPts val="20"/>
              </a:spcBef>
              <a:buAutoNum type="romanLcPeriod"/>
              <a:tabLst>
                <a:tab pos="412750" algn="l"/>
              </a:tabLst>
            </a:pPr>
            <a:r>
              <a:rPr dirty="0" sz="1800" spc="280">
                <a:latin typeface="Trebuchet MS"/>
                <a:cs typeface="Trebuchet MS"/>
              </a:rPr>
              <a:t>Go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Digital</a:t>
            </a:r>
            <a:endParaRPr sz="1800">
              <a:latin typeface="Trebuchet MS"/>
              <a:cs typeface="Trebuchet MS"/>
            </a:endParaRPr>
          </a:p>
          <a:p>
            <a:pPr marL="412750" indent="-400050">
              <a:lnSpc>
                <a:spcPts val="2130"/>
              </a:lnSpc>
              <a:spcBef>
                <a:spcPts val="15"/>
              </a:spcBef>
              <a:buAutoNum type="romanLcPeriod"/>
              <a:tabLst>
                <a:tab pos="412750" algn="l"/>
              </a:tabLst>
            </a:pPr>
            <a:r>
              <a:rPr dirty="0" sz="1800" spc="85">
                <a:latin typeface="Trebuchet MS"/>
                <a:cs typeface="Trebuchet MS"/>
              </a:rPr>
              <a:t>Funding</a:t>
            </a:r>
            <a:r>
              <a:rPr dirty="0" sz="1800" spc="-5">
                <a:latin typeface="Trebuchet MS"/>
                <a:cs typeface="Trebuchet MS"/>
              </a:rPr>
              <a:t> </a:t>
            </a:r>
            <a:r>
              <a:rPr dirty="0" sz="1800" spc="55">
                <a:latin typeface="Trebuchet MS"/>
                <a:cs typeface="Trebuchet MS"/>
              </a:rPr>
              <a:t>Preparation</a:t>
            </a:r>
            <a:endParaRPr sz="1800">
              <a:latin typeface="Trebuchet MS"/>
              <a:cs typeface="Trebuchet MS"/>
            </a:endParaRPr>
          </a:p>
          <a:p>
            <a:pPr marL="412750" indent="-400050">
              <a:lnSpc>
                <a:spcPts val="2130"/>
              </a:lnSpc>
              <a:buAutoNum type="romanLcPeriod"/>
              <a:tabLst>
                <a:tab pos="412750" algn="l"/>
              </a:tabLst>
            </a:pPr>
            <a:r>
              <a:rPr dirty="0" sz="1800" spc="75">
                <a:latin typeface="Trebuchet MS"/>
                <a:cs typeface="Trebuchet MS"/>
              </a:rPr>
              <a:t>Ecosystem</a:t>
            </a:r>
            <a:r>
              <a:rPr dirty="0" sz="1800" spc="50">
                <a:latin typeface="Trebuchet MS"/>
                <a:cs typeface="Trebuchet MS"/>
              </a:rPr>
              <a:t> </a:t>
            </a:r>
            <a:r>
              <a:rPr dirty="0" sz="1800" spc="145">
                <a:latin typeface="Trebuchet MS"/>
                <a:cs typeface="Trebuchet MS"/>
              </a:rPr>
              <a:t>Connect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6150" y="1017269"/>
            <a:ext cx="2786380" cy="518159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285"/>
              <a:t>i.</a:t>
            </a:r>
            <a:r>
              <a:rPr dirty="0" spc="-80"/>
              <a:t> </a:t>
            </a:r>
            <a:r>
              <a:rPr dirty="0" spc="140"/>
              <a:t>Mindset</a:t>
            </a:r>
            <a:r>
              <a:rPr dirty="0" spc="-100"/>
              <a:t> </a:t>
            </a:r>
            <a:r>
              <a:rPr dirty="0" spc="-40"/>
              <a:t>Shift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926397"/>
            <a:ext cx="6026150" cy="137795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355600" marR="271780" indent="-343535">
              <a:lnSpc>
                <a:spcPts val="2100"/>
              </a:lnSpc>
              <a:spcBef>
                <a:spcPts val="22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40">
                <a:solidFill>
                  <a:srgbClr val="404040"/>
                </a:solidFill>
                <a:latin typeface="Trebuchet MS"/>
                <a:cs typeface="Trebuchet MS"/>
              </a:rPr>
              <a:t>Encourage</a:t>
            </a:r>
            <a:r>
              <a:rPr dirty="0" sz="18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45">
                <a:solidFill>
                  <a:srgbClr val="404040"/>
                </a:solidFill>
                <a:latin typeface="Trebuchet MS"/>
                <a:cs typeface="Trebuchet MS"/>
              </a:rPr>
              <a:t>innovation,</a:t>
            </a:r>
            <a:r>
              <a:rPr dirty="0" sz="1800" spc="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0">
                <a:solidFill>
                  <a:srgbClr val="404040"/>
                </a:solidFill>
                <a:latin typeface="Trebuchet MS"/>
                <a:cs typeface="Trebuchet MS"/>
              </a:rPr>
              <a:t>risk-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taking,</a:t>
            </a:r>
            <a:r>
              <a:rPr dirty="0" sz="1800" spc="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95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long-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term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thinking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75"/>
              </a:spcBef>
            </a:pP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70">
                <a:solidFill>
                  <a:srgbClr val="404040"/>
                </a:solidFill>
                <a:latin typeface="Trebuchet MS"/>
                <a:cs typeface="Trebuchet MS"/>
              </a:rPr>
              <a:t>Help</a:t>
            </a:r>
            <a:r>
              <a:rPr dirty="0" sz="18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5">
                <a:solidFill>
                  <a:srgbClr val="404040"/>
                </a:solidFill>
                <a:latin typeface="Trebuchet MS"/>
                <a:cs typeface="Trebuchet MS"/>
              </a:rPr>
              <a:t>founders</a:t>
            </a:r>
            <a:r>
              <a:rPr dirty="0" sz="18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55">
                <a:solidFill>
                  <a:srgbClr val="404040"/>
                </a:solidFill>
                <a:latin typeface="Trebuchet MS"/>
                <a:cs typeface="Trebuchet MS"/>
              </a:rPr>
              <a:t>move</a:t>
            </a:r>
            <a:r>
              <a:rPr dirty="0" sz="18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from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10">
                <a:solidFill>
                  <a:srgbClr val="404040"/>
                </a:solidFill>
                <a:latin typeface="Trebuchet MS"/>
                <a:cs typeface="Trebuchet MS"/>
              </a:rPr>
              <a:t>“manager”</a:t>
            </a:r>
            <a:r>
              <a:rPr dirty="0" sz="18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8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“visionary”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2976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2000" spc="-185"/>
              <a:t>i.</a:t>
            </a:r>
            <a:r>
              <a:rPr dirty="0" sz="2000" spc="-55"/>
              <a:t> </a:t>
            </a:r>
            <a:r>
              <a:rPr dirty="0" sz="2000" spc="90"/>
              <a:t>Mindset</a:t>
            </a:r>
            <a:r>
              <a:rPr dirty="0" sz="2000" spc="-10"/>
              <a:t> </a:t>
            </a:r>
            <a:r>
              <a:rPr dirty="0" sz="2000" spc="-60"/>
              <a:t>Shift-</a:t>
            </a:r>
            <a:r>
              <a:rPr dirty="0" sz="2000" spc="-55"/>
              <a:t> </a:t>
            </a:r>
            <a:r>
              <a:rPr dirty="0" sz="2000" spc="120"/>
              <a:t>CHUK</a:t>
            </a:r>
            <a:r>
              <a:rPr dirty="0" sz="2000" spc="-25"/>
              <a:t> </a:t>
            </a:r>
            <a:r>
              <a:rPr dirty="0" sz="2000" spc="270"/>
              <a:t>–</a:t>
            </a:r>
            <a:r>
              <a:rPr dirty="0" sz="2000" spc="-60"/>
              <a:t> </a:t>
            </a:r>
            <a:r>
              <a:rPr dirty="0" sz="2000" spc="60"/>
              <a:t>From</a:t>
            </a:r>
            <a:r>
              <a:rPr dirty="0" sz="2000" spc="-90"/>
              <a:t> </a:t>
            </a:r>
            <a:r>
              <a:rPr dirty="0" sz="2000" spc="200"/>
              <a:t>MSME</a:t>
            </a:r>
            <a:r>
              <a:rPr dirty="0" sz="2000" spc="-30"/>
              <a:t> </a:t>
            </a:r>
            <a:r>
              <a:rPr dirty="0" sz="2000" spc="120"/>
              <a:t>Manufacturing</a:t>
            </a:r>
            <a:r>
              <a:rPr dirty="0" sz="2000" spc="-80"/>
              <a:t> </a:t>
            </a:r>
            <a:r>
              <a:rPr dirty="0" sz="2000" spc="40"/>
              <a:t>to </a:t>
            </a:r>
            <a:r>
              <a:rPr dirty="0" sz="2000" spc="125"/>
              <a:t>Scalable</a:t>
            </a:r>
            <a:r>
              <a:rPr dirty="0" sz="2000" spc="-20"/>
              <a:t> </a:t>
            </a:r>
            <a:r>
              <a:rPr dirty="0" sz="2000" spc="70"/>
              <a:t>Sustainable</a:t>
            </a:r>
            <a:r>
              <a:rPr dirty="0" sz="2000" spc="-15"/>
              <a:t> </a:t>
            </a:r>
            <a:r>
              <a:rPr dirty="0" sz="2000" spc="70"/>
              <a:t>Brand</a:t>
            </a:r>
            <a:endParaRPr sz="2000"/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563803" y="2570226"/>
          <a:ext cx="8114665" cy="3146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5255"/>
                <a:gridCol w="2675255"/>
                <a:gridCol w="2675255"/>
              </a:tblGrid>
              <a:tr h="37655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400" spc="-10" b="1">
                          <a:latin typeface="Tahoma"/>
                          <a:cs typeface="Tahoma"/>
                        </a:rPr>
                        <a:t>Phase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400" spc="-80" b="1">
                          <a:latin typeface="Tahoma"/>
                          <a:cs typeface="Tahoma"/>
                        </a:rPr>
                        <a:t>MSME</a:t>
                      </a:r>
                      <a:r>
                        <a:rPr dirty="0" sz="1400" spc="-2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10" b="1">
                          <a:latin typeface="Tahoma"/>
                          <a:cs typeface="Tahoma"/>
                        </a:rPr>
                        <a:t>(Before)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400" spc="-110" b="1">
                          <a:latin typeface="Tahoma"/>
                          <a:cs typeface="Tahoma"/>
                        </a:rPr>
                        <a:t>Start-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up</a:t>
                      </a:r>
                      <a:r>
                        <a:rPr dirty="0" sz="1400" spc="2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80" b="1">
                          <a:latin typeface="Tahoma"/>
                          <a:cs typeface="Tahoma"/>
                        </a:rPr>
                        <a:t>(After</a:t>
                      </a:r>
                      <a:r>
                        <a:rPr dirty="0" sz="1400" spc="-2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10" b="1">
                          <a:latin typeface="Tahoma"/>
                          <a:cs typeface="Tahoma"/>
                        </a:rPr>
                        <a:t>Reinvention)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593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400" spc="-85" b="1">
                          <a:latin typeface="Tahoma"/>
                          <a:cs typeface="Tahoma"/>
                        </a:rPr>
                        <a:t>Business</a:t>
                      </a:r>
                      <a:r>
                        <a:rPr dirty="0" sz="1400" spc="-5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20" b="1">
                          <a:latin typeface="Tahoma"/>
                          <a:cs typeface="Tahoma"/>
                        </a:rPr>
                        <a:t>Model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400">
                          <a:latin typeface="Trebuchet MS"/>
                          <a:cs typeface="Trebuchet MS"/>
                        </a:rPr>
                        <a:t>Low-</a:t>
                      </a:r>
                      <a:r>
                        <a:rPr dirty="0" sz="1400" spc="70">
                          <a:latin typeface="Trebuchet MS"/>
                          <a:cs typeface="Trebuchet MS"/>
                        </a:rPr>
                        <a:t>margin</a:t>
                      </a:r>
                      <a:r>
                        <a:rPr dirty="0" sz="1400" spc="8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>
                          <a:latin typeface="Trebuchet MS"/>
                          <a:cs typeface="Trebuchet MS"/>
                        </a:rPr>
                        <a:t>B2B</a:t>
                      </a:r>
                      <a:r>
                        <a:rPr dirty="0" sz="1400" spc="6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>
                          <a:latin typeface="Trebuchet MS"/>
                          <a:cs typeface="Trebuchet MS"/>
                        </a:rPr>
                        <a:t>bulk</a:t>
                      </a:r>
                      <a:r>
                        <a:rPr dirty="0" sz="1400" spc="9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0">
                          <a:latin typeface="Trebuchet MS"/>
                          <a:cs typeface="Trebuchet MS"/>
                        </a:rPr>
                        <a:t>supply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 marR="567690">
                        <a:lnSpc>
                          <a:spcPct val="102899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Trebuchet MS"/>
                          <a:cs typeface="Trebuchet MS"/>
                        </a:rPr>
                        <a:t>High-</a:t>
                      </a:r>
                      <a:r>
                        <a:rPr dirty="0" sz="1400" spc="70">
                          <a:latin typeface="Trebuchet MS"/>
                          <a:cs typeface="Trebuchet MS"/>
                        </a:rPr>
                        <a:t>margin</a:t>
                      </a:r>
                      <a:r>
                        <a:rPr dirty="0" sz="1400" spc="9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114">
                          <a:latin typeface="Trebuchet MS"/>
                          <a:cs typeface="Trebuchet MS"/>
                        </a:rPr>
                        <a:t>B2C</a:t>
                      </a:r>
                      <a:r>
                        <a:rPr dirty="0" sz="1400" spc="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95">
                          <a:latin typeface="Trebuchet MS"/>
                          <a:cs typeface="Trebuchet MS"/>
                        </a:rPr>
                        <a:t>brand </a:t>
                      </a:r>
                      <a:r>
                        <a:rPr dirty="0" sz="1400" spc="50">
                          <a:latin typeface="Trebuchet MS"/>
                          <a:cs typeface="Trebuchet MS"/>
                        </a:rPr>
                        <a:t>(CHUK)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848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dirty="0" sz="1400" spc="-10" b="1">
                          <a:latin typeface="Tahoma"/>
                          <a:cs typeface="Tahoma"/>
                        </a:rPr>
                        <a:t>Product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61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dirty="0" sz="1400" spc="80">
                          <a:latin typeface="Trebuchet MS"/>
                          <a:cs typeface="Trebuchet MS"/>
                        </a:rPr>
                        <a:t>Generic</a:t>
                      </a:r>
                      <a:r>
                        <a:rPr dirty="0" sz="1400" spc="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100">
                          <a:latin typeface="Trebuchet MS"/>
                          <a:cs typeface="Trebuchet MS"/>
                        </a:rPr>
                        <a:t>moulded</a:t>
                      </a:r>
                      <a:r>
                        <a:rPr dirty="0" sz="14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20">
                          <a:latin typeface="Trebuchet MS"/>
                          <a:cs typeface="Trebuchet MS"/>
                        </a:rPr>
                        <a:t>trays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161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 marR="287655">
                        <a:lnSpc>
                          <a:spcPct val="102800"/>
                        </a:lnSpc>
                        <a:spcBef>
                          <a:spcPts val="385"/>
                        </a:spcBef>
                      </a:pPr>
                      <a:r>
                        <a:rPr dirty="0" sz="1400" spc="60">
                          <a:latin typeface="Trebuchet MS"/>
                          <a:cs typeface="Trebuchet MS"/>
                        </a:rPr>
                        <a:t>Patented,</a:t>
                      </a:r>
                      <a:r>
                        <a:rPr dirty="0" sz="14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75">
                          <a:latin typeface="Trebuchet MS"/>
                          <a:cs typeface="Trebuchet MS"/>
                        </a:rPr>
                        <a:t>microwave-</a:t>
                      </a:r>
                      <a:r>
                        <a:rPr dirty="0" sz="1400" spc="50">
                          <a:latin typeface="Trebuchet MS"/>
                          <a:cs typeface="Trebuchet MS"/>
                        </a:rPr>
                        <a:t>safe </a:t>
                      </a:r>
                      <a:r>
                        <a:rPr dirty="0" sz="1400" spc="65">
                          <a:latin typeface="Trebuchet MS"/>
                          <a:cs typeface="Trebuchet MS"/>
                        </a:rPr>
                        <a:t>tableware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593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400" spc="-10" b="1">
                          <a:latin typeface="Tahoma"/>
                          <a:cs typeface="Tahoma"/>
                        </a:rPr>
                        <a:t>Channel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400" spc="80">
                          <a:latin typeface="Trebuchet MS"/>
                          <a:cs typeface="Trebuchet MS"/>
                        </a:rPr>
                        <a:t>Local</a:t>
                      </a:r>
                      <a:r>
                        <a:rPr dirty="0" sz="14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70">
                          <a:latin typeface="Trebuchet MS"/>
                          <a:cs typeface="Trebuchet MS"/>
                        </a:rPr>
                        <a:t>catering</a:t>
                      </a:r>
                      <a:r>
                        <a:rPr dirty="0" sz="1400" spc="-10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65">
                          <a:latin typeface="Trebuchet MS"/>
                          <a:cs typeface="Trebuchet MS"/>
                        </a:rPr>
                        <a:t>vendors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 marR="558165">
                        <a:lnSpc>
                          <a:spcPct val="102800"/>
                        </a:lnSpc>
                        <a:spcBef>
                          <a:spcPts val="220"/>
                        </a:spcBef>
                      </a:pPr>
                      <a:r>
                        <a:rPr dirty="0" sz="1400" spc="60">
                          <a:latin typeface="Trebuchet MS"/>
                          <a:cs typeface="Trebuchet MS"/>
                        </a:rPr>
                        <a:t>Swiggy,</a:t>
                      </a:r>
                      <a:r>
                        <a:rPr dirty="0" sz="1400" spc="-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50">
                          <a:latin typeface="Trebuchet MS"/>
                          <a:cs typeface="Trebuchet MS"/>
                        </a:rPr>
                        <a:t>Zomato,</a:t>
                      </a:r>
                      <a:r>
                        <a:rPr dirty="0" sz="14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0">
                          <a:latin typeface="Trebuchet MS"/>
                          <a:cs typeface="Trebuchet MS"/>
                        </a:rPr>
                        <a:t>IRCTC, Airports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848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1400" spc="-10" b="1">
                          <a:latin typeface="Tahoma"/>
                          <a:cs typeface="Tahoma"/>
                        </a:rPr>
                        <a:t>Innovation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1400" spc="45">
                          <a:latin typeface="Trebuchet MS"/>
                          <a:cs typeface="Trebuchet MS"/>
                        </a:rPr>
                        <a:t>Minimal</a:t>
                      </a:r>
                      <a:r>
                        <a:rPr dirty="0" sz="1400" spc="-2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85">
                          <a:latin typeface="Trebuchet MS"/>
                          <a:cs typeface="Trebuchet MS"/>
                        </a:rPr>
                        <a:t>R&amp;D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 marR="692785">
                        <a:lnSpc>
                          <a:spcPct val="102899"/>
                        </a:lnSpc>
                        <a:spcBef>
                          <a:spcPts val="395"/>
                        </a:spcBef>
                      </a:pPr>
                      <a:r>
                        <a:rPr dirty="0" sz="1400" spc="55">
                          <a:latin typeface="Trebuchet MS"/>
                          <a:cs typeface="Trebuchet MS"/>
                        </a:rPr>
                        <a:t>Design-</a:t>
                      </a:r>
                      <a:r>
                        <a:rPr dirty="0" sz="1400">
                          <a:latin typeface="Trebuchet MS"/>
                          <a:cs typeface="Trebuchet MS"/>
                        </a:rPr>
                        <a:t>led,</a:t>
                      </a:r>
                      <a:r>
                        <a:rPr dirty="0" sz="1400" spc="6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35">
                          <a:latin typeface="Trebuchet MS"/>
                          <a:cs typeface="Trebuchet MS"/>
                        </a:rPr>
                        <a:t>IP-</a:t>
                      </a:r>
                      <a:r>
                        <a:rPr dirty="0" sz="1400" spc="145">
                          <a:latin typeface="Trebuchet MS"/>
                          <a:cs typeface="Trebuchet MS"/>
                        </a:rPr>
                        <a:t>backed </a:t>
                      </a:r>
                      <a:r>
                        <a:rPr dirty="0" sz="1400" spc="60">
                          <a:latin typeface="Trebuchet MS"/>
                          <a:cs typeface="Trebuchet MS"/>
                        </a:rPr>
                        <a:t>products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dirty="0" sz="1400" spc="-10" b="1">
                          <a:latin typeface="Tahoma"/>
                          <a:cs typeface="Tahoma"/>
                        </a:rPr>
                        <a:t>Mindset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dirty="0" sz="1400" spc="100">
                          <a:latin typeface="Trebuchet MS"/>
                          <a:cs typeface="Trebuchet MS"/>
                        </a:rPr>
                        <a:t>"We</a:t>
                      </a:r>
                      <a:r>
                        <a:rPr dirty="0" sz="1400" spc="-7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80">
                          <a:latin typeface="Trebuchet MS"/>
                          <a:cs typeface="Trebuchet MS"/>
                        </a:rPr>
                        <a:t>manufacture</a:t>
                      </a:r>
                      <a:r>
                        <a:rPr dirty="0" sz="1400" spc="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0">
                          <a:latin typeface="Trebuchet MS"/>
                          <a:cs typeface="Trebuchet MS"/>
                        </a:rPr>
                        <a:t>trays"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400" spc="100">
                          <a:latin typeface="Trebuchet MS"/>
                          <a:cs typeface="Trebuchet MS"/>
                        </a:rPr>
                        <a:t>"We</a:t>
                      </a:r>
                      <a:r>
                        <a:rPr dirty="0" sz="14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110">
                          <a:latin typeface="Trebuchet MS"/>
                          <a:cs typeface="Trebuchet MS"/>
                        </a:rPr>
                        <a:t>lead</a:t>
                      </a:r>
                      <a:r>
                        <a:rPr dirty="0" sz="1400" spc="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>
                          <a:latin typeface="Trebuchet MS"/>
                          <a:cs typeface="Trebuchet MS"/>
                        </a:rPr>
                        <a:t>India’s</a:t>
                      </a:r>
                      <a:r>
                        <a:rPr dirty="0" sz="1400" spc="8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35">
                          <a:latin typeface="Trebuchet MS"/>
                          <a:cs typeface="Trebuchet MS"/>
                        </a:rPr>
                        <a:t>sustainable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400" spc="135">
                          <a:latin typeface="Trebuchet MS"/>
                          <a:cs typeface="Trebuchet MS"/>
                        </a:rPr>
                        <a:t>packaging</a:t>
                      </a:r>
                      <a:r>
                        <a:rPr dirty="0" sz="1400" spc="-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0">
                          <a:latin typeface="Trebuchet MS"/>
                          <a:cs typeface="Trebuchet MS"/>
                        </a:rPr>
                        <a:t>future"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137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2976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2000" spc="-185"/>
              <a:t>i.</a:t>
            </a:r>
            <a:r>
              <a:rPr dirty="0" sz="2000" spc="-55"/>
              <a:t> </a:t>
            </a:r>
            <a:r>
              <a:rPr dirty="0" sz="2000" spc="90"/>
              <a:t>Mindset</a:t>
            </a:r>
            <a:r>
              <a:rPr dirty="0" sz="2000" spc="-10"/>
              <a:t> </a:t>
            </a:r>
            <a:r>
              <a:rPr dirty="0" sz="2000" spc="-60"/>
              <a:t>Shift-</a:t>
            </a:r>
            <a:r>
              <a:rPr dirty="0" sz="2000" spc="-55"/>
              <a:t> </a:t>
            </a:r>
            <a:r>
              <a:rPr dirty="0" sz="2000" spc="120"/>
              <a:t>CHUK</a:t>
            </a:r>
            <a:r>
              <a:rPr dirty="0" sz="2000" spc="-25"/>
              <a:t> </a:t>
            </a:r>
            <a:r>
              <a:rPr dirty="0" sz="2000" spc="270"/>
              <a:t>–</a:t>
            </a:r>
            <a:r>
              <a:rPr dirty="0" sz="2000" spc="-60"/>
              <a:t> </a:t>
            </a:r>
            <a:r>
              <a:rPr dirty="0" sz="2000" spc="60"/>
              <a:t>From</a:t>
            </a:r>
            <a:r>
              <a:rPr dirty="0" sz="2000" spc="-90"/>
              <a:t> </a:t>
            </a:r>
            <a:r>
              <a:rPr dirty="0" sz="2000" spc="200"/>
              <a:t>MSME</a:t>
            </a:r>
            <a:r>
              <a:rPr dirty="0" sz="2000" spc="-30"/>
              <a:t> </a:t>
            </a:r>
            <a:r>
              <a:rPr dirty="0" sz="2000" spc="120"/>
              <a:t>Manufacturing</a:t>
            </a:r>
            <a:r>
              <a:rPr dirty="0" sz="2000" spc="-80"/>
              <a:t> </a:t>
            </a:r>
            <a:r>
              <a:rPr dirty="0" sz="2000" spc="40"/>
              <a:t>to </a:t>
            </a:r>
            <a:r>
              <a:rPr dirty="0" sz="2000" spc="125"/>
              <a:t>Scalable</a:t>
            </a:r>
            <a:r>
              <a:rPr dirty="0" sz="2000" spc="-20"/>
              <a:t> </a:t>
            </a:r>
            <a:r>
              <a:rPr dirty="0" sz="2000" spc="70"/>
              <a:t>Sustainable</a:t>
            </a:r>
            <a:r>
              <a:rPr dirty="0" sz="2000" spc="-15"/>
              <a:t> </a:t>
            </a:r>
            <a:r>
              <a:rPr dirty="0" sz="2000" spc="70"/>
              <a:t>Brand</a:t>
            </a:r>
            <a:endParaRPr sz="2000"/>
          </a:p>
        </p:txBody>
      </p:sp>
      <p:sp>
        <p:nvSpPr>
          <p:cNvPr id="3" name="object 3" descr=""/>
          <p:cNvSpPr txBox="1"/>
          <p:nvPr/>
        </p:nvSpPr>
        <p:spPr>
          <a:xfrm>
            <a:off x="671194" y="2673667"/>
            <a:ext cx="7658100" cy="2780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14">
                <a:latin typeface="Trebuchet MS"/>
                <a:cs typeface="Trebuchet MS"/>
              </a:rPr>
              <a:t>Impact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75">
                <a:latin typeface="Trebuchet MS"/>
                <a:cs typeface="Trebuchet MS"/>
              </a:rPr>
              <a:t>&amp;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50">
                <a:latin typeface="Trebuchet MS"/>
                <a:cs typeface="Trebuchet MS"/>
              </a:rPr>
              <a:t>Scale:</a:t>
            </a:r>
            <a:endParaRPr sz="1800">
              <a:latin typeface="Trebuchet MS"/>
              <a:cs typeface="Trebuchet MS"/>
            </a:endParaRPr>
          </a:p>
          <a:p>
            <a:pPr marL="91440" indent="-88900">
              <a:lnSpc>
                <a:spcPct val="100000"/>
              </a:lnSpc>
              <a:spcBef>
                <a:spcPts val="20"/>
              </a:spcBef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dirty="0" sz="1800">
                <a:latin typeface="Trebuchet MS"/>
                <a:cs typeface="Trebuchet MS"/>
              </a:rPr>
              <a:t>Export-</a:t>
            </a:r>
            <a:r>
              <a:rPr dirty="0" sz="1800" spc="70">
                <a:latin typeface="Trebuchet MS"/>
                <a:cs typeface="Trebuchet MS"/>
              </a:rPr>
              <a:t>ready,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 spc="55">
                <a:latin typeface="Trebuchet MS"/>
                <a:cs typeface="Trebuchet MS"/>
              </a:rPr>
              <a:t>high-</a:t>
            </a:r>
            <a:r>
              <a:rPr dirty="0" sz="1800" spc="75">
                <a:latin typeface="Trebuchet MS"/>
                <a:cs typeface="Trebuchet MS"/>
              </a:rPr>
              <a:t>growth</a:t>
            </a:r>
            <a:r>
              <a:rPr dirty="0" sz="1800" spc="40">
                <a:latin typeface="Trebuchet MS"/>
                <a:cs typeface="Trebuchet MS"/>
              </a:rPr>
              <a:t> </a:t>
            </a:r>
            <a:r>
              <a:rPr dirty="0" sz="1800" spc="95">
                <a:latin typeface="Trebuchet MS"/>
                <a:cs typeface="Trebuchet MS"/>
              </a:rPr>
              <a:t>product</a:t>
            </a:r>
            <a:r>
              <a:rPr dirty="0" sz="1800" spc="5">
                <a:latin typeface="Trebuchet MS"/>
                <a:cs typeface="Trebuchet MS"/>
              </a:rPr>
              <a:t> </a:t>
            </a:r>
            <a:r>
              <a:rPr dirty="0" sz="1800" spc="-20">
                <a:latin typeface="Trebuchet MS"/>
                <a:cs typeface="Trebuchet MS"/>
              </a:rPr>
              <a:t>line</a:t>
            </a:r>
            <a:endParaRPr sz="1800">
              <a:latin typeface="Trebuchet MS"/>
              <a:cs typeface="Trebuchet MS"/>
            </a:endParaRPr>
          </a:p>
          <a:p>
            <a:pPr marL="91440" indent="-88900">
              <a:lnSpc>
                <a:spcPct val="100000"/>
              </a:lnSpc>
              <a:spcBef>
                <a:spcPts val="15"/>
              </a:spcBef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dirty="0" sz="1800" spc="65">
                <a:latin typeface="Trebuchet MS"/>
                <a:cs typeface="Trebuchet MS"/>
              </a:rPr>
              <a:t>Featured</a:t>
            </a:r>
            <a:r>
              <a:rPr dirty="0" sz="1800" spc="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in</a:t>
            </a:r>
            <a:r>
              <a:rPr dirty="0" sz="1800" spc="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UNEP,</a:t>
            </a:r>
            <a:r>
              <a:rPr dirty="0" sz="1800" spc="35">
                <a:latin typeface="Trebuchet MS"/>
                <a:cs typeface="Trebuchet MS"/>
              </a:rPr>
              <a:t> </a:t>
            </a:r>
            <a:r>
              <a:rPr dirty="0" sz="1800" spc="85">
                <a:latin typeface="Trebuchet MS"/>
                <a:cs typeface="Trebuchet MS"/>
              </a:rPr>
              <a:t>supported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130">
                <a:latin typeface="Trebuchet MS"/>
                <a:cs typeface="Trebuchet MS"/>
              </a:rPr>
              <a:t>by</a:t>
            </a:r>
            <a:r>
              <a:rPr dirty="0" sz="1800" spc="20">
                <a:latin typeface="Trebuchet MS"/>
                <a:cs typeface="Trebuchet MS"/>
              </a:rPr>
              <a:t> </a:t>
            </a:r>
            <a:r>
              <a:rPr dirty="0" sz="1800" spc="110">
                <a:latin typeface="Trebuchet MS"/>
                <a:cs typeface="Trebuchet MS"/>
              </a:rPr>
              <a:t>Government</a:t>
            </a:r>
            <a:r>
              <a:rPr dirty="0" sz="1800" spc="-5">
                <a:latin typeface="Trebuchet MS"/>
                <a:cs typeface="Trebuchet MS"/>
              </a:rPr>
              <a:t> </a:t>
            </a:r>
            <a:r>
              <a:rPr dirty="0" sz="1800" spc="65">
                <a:latin typeface="Trebuchet MS"/>
                <a:cs typeface="Trebuchet MS"/>
              </a:rPr>
              <a:t>of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India’s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 spc="145">
                <a:latin typeface="Trebuchet MS"/>
                <a:cs typeface="Trebuchet MS"/>
              </a:rPr>
              <a:t>Swachh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800" spc="55">
                <a:latin typeface="Trebuchet MS"/>
                <a:cs typeface="Trebuchet MS"/>
              </a:rPr>
              <a:t>Bharat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mission</a:t>
            </a:r>
            <a:endParaRPr sz="1800">
              <a:latin typeface="Trebuchet MS"/>
              <a:cs typeface="Trebuchet MS"/>
            </a:endParaRPr>
          </a:p>
          <a:p>
            <a:pPr marL="91440" indent="-88900">
              <a:lnSpc>
                <a:spcPts val="2130"/>
              </a:lnSpc>
              <a:spcBef>
                <a:spcPts val="20"/>
              </a:spcBef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dirty="0" sz="1800" spc="50">
                <a:latin typeface="Trebuchet MS"/>
                <a:cs typeface="Trebuchet MS"/>
              </a:rPr>
              <a:t>Serves</a:t>
            </a:r>
            <a:r>
              <a:rPr dirty="0" sz="1800" spc="-10">
                <a:latin typeface="Trebuchet MS"/>
                <a:cs typeface="Trebuchet MS"/>
              </a:rPr>
              <a:t> </a:t>
            </a:r>
            <a:r>
              <a:rPr dirty="0" sz="1800" spc="135">
                <a:latin typeface="Trebuchet MS"/>
                <a:cs typeface="Trebuchet MS"/>
              </a:rPr>
              <a:t>food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 spc="60">
                <a:latin typeface="Trebuchet MS"/>
                <a:cs typeface="Trebuchet MS"/>
              </a:rPr>
              <a:t>giants</a:t>
            </a:r>
            <a:r>
              <a:rPr dirty="0" sz="1800" spc="-10">
                <a:latin typeface="Trebuchet MS"/>
                <a:cs typeface="Trebuchet MS"/>
              </a:rPr>
              <a:t> </a:t>
            </a:r>
            <a:r>
              <a:rPr dirty="0" sz="1800" spc="-20">
                <a:latin typeface="Trebuchet MS"/>
                <a:cs typeface="Trebuchet MS"/>
              </a:rPr>
              <a:t>like</a:t>
            </a:r>
            <a:r>
              <a:rPr dirty="0" sz="1800" spc="-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Haldiram’s,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 spc="50">
                <a:latin typeface="Trebuchet MS"/>
                <a:cs typeface="Trebuchet MS"/>
              </a:rPr>
              <a:t>IRCTC,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 spc="110">
                <a:latin typeface="Trebuchet MS"/>
                <a:cs typeface="Trebuchet MS"/>
              </a:rPr>
              <a:t>Swiggy</a:t>
            </a:r>
            <a:r>
              <a:rPr dirty="0" sz="1800" spc="15">
                <a:latin typeface="Trebuchet MS"/>
                <a:cs typeface="Trebuchet MS"/>
              </a:rPr>
              <a:t> </a:t>
            </a:r>
            <a:r>
              <a:rPr dirty="0" sz="1800" spc="35">
                <a:latin typeface="Trebuchet MS"/>
                <a:cs typeface="Trebuchet MS"/>
              </a:rPr>
              <a:t>kitchens</a:t>
            </a:r>
            <a:endParaRPr sz="1800">
              <a:latin typeface="Trebuchet MS"/>
              <a:cs typeface="Trebuchet MS"/>
            </a:endParaRPr>
          </a:p>
          <a:p>
            <a:pPr marL="91440" indent="-88900">
              <a:lnSpc>
                <a:spcPts val="2130"/>
              </a:lnSpc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dirty="0" sz="1800" spc="70">
                <a:latin typeface="Trebuchet MS"/>
                <a:cs typeface="Trebuchet MS"/>
              </a:rPr>
              <a:t>Reinvested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profits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into</a:t>
            </a:r>
            <a:r>
              <a:rPr dirty="0" sz="1800" spc="1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R&amp;D,</a:t>
            </a:r>
            <a:r>
              <a:rPr dirty="0" sz="1800" spc="20">
                <a:latin typeface="Trebuchet MS"/>
                <a:cs typeface="Trebuchet MS"/>
              </a:rPr>
              <a:t> </a:t>
            </a:r>
            <a:r>
              <a:rPr dirty="0" sz="1800" spc="70">
                <a:latin typeface="Trebuchet MS"/>
                <a:cs typeface="Trebuchet MS"/>
              </a:rPr>
              <a:t>automation,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200">
                <a:latin typeface="Trebuchet MS"/>
                <a:cs typeface="Trebuchet MS"/>
              </a:rPr>
              <a:t>and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105">
                <a:latin typeface="Trebuchet MS"/>
                <a:cs typeface="Trebuchet MS"/>
              </a:rPr>
              <a:t>branding</a:t>
            </a:r>
            <a:endParaRPr sz="1800">
              <a:latin typeface="Trebuchet MS"/>
              <a:cs typeface="Trebuchet MS"/>
            </a:endParaRPr>
          </a:p>
          <a:p>
            <a:pPr marL="91440" indent="-88900">
              <a:lnSpc>
                <a:spcPct val="100000"/>
              </a:lnSpc>
              <a:spcBef>
                <a:spcPts val="15"/>
              </a:spcBef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dirty="0" sz="1800" spc="180">
                <a:latin typeface="Trebuchet MS"/>
                <a:cs typeface="Trebuchet MS"/>
              </a:rPr>
              <a:t>Became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275">
                <a:latin typeface="Trebuchet MS"/>
                <a:cs typeface="Trebuchet MS"/>
              </a:rPr>
              <a:t>a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65">
                <a:latin typeface="Trebuchet MS"/>
                <a:cs typeface="Trebuchet MS"/>
              </a:rPr>
              <a:t>national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125">
                <a:latin typeface="Trebuchet MS"/>
                <a:cs typeface="Trebuchet MS"/>
              </a:rPr>
              <a:t>benchmark</a:t>
            </a:r>
            <a:r>
              <a:rPr dirty="0" sz="1800" spc="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for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circular</a:t>
            </a:r>
            <a:r>
              <a:rPr dirty="0" sz="1800" spc="-10">
                <a:latin typeface="Trebuchet MS"/>
                <a:cs typeface="Trebuchet MS"/>
              </a:rPr>
              <a:t> </a:t>
            </a:r>
            <a:r>
              <a:rPr dirty="0" sz="1800" spc="165">
                <a:latin typeface="Trebuchet MS"/>
                <a:cs typeface="Trebuchet MS"/>
              </a:rPr>
              <a:t>economy</a:t>
            </a:r>
            <a:r>
              <a:rPr dirty="0" sz="1800" spc="1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in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170">
                <a:latin typeface="Trebuchet MS"/>
                <a:cs typeface="Trebuchet MS"/>
              </a:rPr>
              <a:t>MSME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85">
                <a:latin typeface="Trebuchet MS"/>
                <a:cs typeface="Trebuchet MS"/>
              </a:rPr>
              <a:t>“CHUK</a:t>
            </a:r>
            <a:r>
              <a:rPr dirty="0" sz="1800" spc="-75">
                <a:latin typeface="Trebuchet MS"/>
                <a:cs typeface="Trebuchet MS"/>
              </a:rPr>
              <a:t> </a:t>
            </a:r>
            <a:r>
              <a:rPr dirty="0" sz="1800" spc="80">
                <a:latin typeface="Trebuchet MS"/>
                <a:cs typeface="Trebuchet MS"/>
              </a:rPr>
              <a:t>shows</a:t>
            </a:r>
            <a:r>
              <a:rPr dirty="0" sz="1800" spc="-5">
                <a:latin typeface="Trebuchet MS"/>
                <a:cs typeface="Trebuchet MS"/>
              </a:rPr>
              <a:t> </a:t>
            </a:r>
            <a:r>
              <a:rPr dirty="0" sz="1800" spc="140">
                <a:latin typeface="Trebuchet MS"/>
                <a:cs typeface="Trebuchet MS"/>
              </a:rPr>
              <a:t>how</a:t>
            </a:r>
            <a:r>
              <a:rPr dirty="0" sz="1800" spc="25">
                <a:latin typeface="Trebuchet MS"/>
                <a:cs typeface="Trebuchet MS"/>
              </a:rPr>
              <a:t> </a:t>
            </a:r>
            <a:r>
              <a:rPr dirty="0" sz="1800" spc="275">
                <a:latin typeface="Trebuchet MS"/>
                <a:cs typeface="Trebuchet MS"/>
              </a:rPr>
              <a:t>a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 spc="85">
                <a:latin typeface="Trebuchet MS"/>
                <a:cs typeface="Trebuchet MS"/>
              </a:rPr>
              <a:t>manufacturing</a:t>
            </a:r>
            <a:r>
              <a:rPr dirty="0" sz="1800" spc="5">
                <a:latin typeface="Trebuchet MS"/>
                <a:cs typeface="Trebuchet MS"/>
              </a:rPr>
              <a:t> </a:t>
            </a:r>
            <a:r>
              <a:rPr dirty="0" sz="1800" spc="185">
                <a:latin typeface="Trebuchet MS"/>
                <a:cs typeface="Trebuchet MS"/>
              </a:rPr>
              <a:t>MSME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215">
                <a:latin typeface="Trebuchet MS"/>
                <a:cs typeface="Trebuchet MS"/>
              </a:rPr>
              <a:t>can</a:t>
            </a:r>
            <a:r>
              <a:rPr dirty="0" sz="1800" spc="45">
                <a:latin typeface="Trebuchet MS"/>
                <a:cs typeface="Trebuchet MS"/>
              </a:rPr>
              <a:t> </a:t>
            </a:r>
            <a:r>
              <a:rPr dirty="0" sz="1800" spc="155">
                <a:latin typeface="Trebuchet MS"/>
                <a:cs typeface="Trebuchet MS"/>
              </a:rPr>
              <a:t>move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from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bulk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utility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800">
                <a:latin typeface="Trebuchet MS"/>
                <a:cs typeface="Trebuchet MS"/>
              </a:rPr>
              <a:t>to</a:t>
            </a:r>
            <a:r>
              <a:rPr dirty="0" sz="1800" spc="15">
                <a:latin typeface="Trebuchet MS"/>
                <a:cs typeface="Trebuchet MS"/>
              </a:rPr>
              <a:t> </a:t>
            </a:r>
            <a:r>
              <a:rPr dirty="0" sz="1800" spc="90">
                <a:latin typeface="Trebuchet MS"/>
                <a:cs typeface="Trebuchet MS"/>
              </a:rPr>
              <a:t>brand-</a:t>
            </a:r>
            <a:r>
              <a:rPr dirty="0" sz="1800" spc="55">
                <a:latin typeface="Trebuchet MS"/>
                <a:cs typeface="Trebuchet MS"/>
              </a:rPr>
              <a:t>driven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65">
                <a:latin typeface="Trebuchet MS"/>
                <a:cs typeface="Trebuchet MS"/>
              </a:rPr>
              <a:t>innovation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with</a:t>
            </a:r>
            <a:r>
              <a:rPr dirty="0" sz="1800" spc="25">
                <a:latin typeface="Trebuchet MS"/>
                <a:cs typeface="Trebuchet MS"/>
              </a:rPr>
              <a:t> </a:t>
            </a:r>
            <a:r>
              <a:rPr dirty="0" sz="1800" spc="50">
                <a:latin typeface="Trebuchet MS"/>
                <a:cs typeface="Trebuchet MS"/>
              </a:rPr>
              <a:t>scale,</a:t>
            </a:r>
            <a:r>
              <a:rPr dirty="0" sz="1800" spc="25">
                <a:latin typeface="Trebuchet MS"/>
                <a:cs typeface="Trebuchet MS"/>
              </a:rPr>
              <a:t> </a:t>
            </a:r>
            <a:r>
              <a:rPr dirty="0" sz="1800" spc="-20">
                <a:latin typeface="Trebuchet MS"/>
                <a:cs typeface="Trebuchet MS"/>
              </a:rPr>
              <a:t>storytelling,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200">
                <a:latin typeface="Trebuchet MS"/>
                <a:cs typeface="Trebuchet MS"/>
              </a:rPr>
              <a:t>and</a:t>
            </a:r>
            <a:r>
              <a:rPr dirty="0" sz="1800" spc="4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sustainability.”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285"/>
              <a:t>ii.</a:t>
            </a:r>
            <a:r>
              <a:rPr dirty="0" spc="-60"/>
              <a:t> </a:t>
            </a:r>
            <a:r>
              <a:rPr dirty="0" spc="-10"/>
              <a:t>Formalization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800413"/>
            <a:ext cx="4979670" cy="122745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210">
                <a:solidFill>
                  <a:srgbClr val="404040"/>
                </a:solidFill>
                <a:latin typeface="Trebuchet MS"/>
                <a:cs typeface="Trebuchet MS"/>
              </a:rPr>
              <a:t>Move</a:t>
            </a:r>
            <a:r>
              <a:rPr dirty="0" sz="18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8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Pvt</a:t>
            </a:r>
            <a:r>
              <a:rPr dirty="0" sz="18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Ltd</a:t>
            </a:r>
            <a:r>
              <a:rPr dirty="0" sz="18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or</a:t>
            </a:r>
            <a:r>
              <a:rPr dirty="0" sz="18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LLP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Register</a:t>
            </a:r>
            <a:r>
              <a:rPr dirty="0" sz="1800" spc="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7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dirty="0" sz="18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Startup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5">
                <a:solidFill>
                  <a:srgbClr val="404040"/>
                </a:solidFill>
                <a:latin typeface="Trebuchet MS"/>
                <a:cs typeface="Trebuchet MS"/>
              </a:rPr>
              <a:t>India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portal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55">
                <a:solidFill>
                  <a:srgbClr val="404040"/>
                </a:solidFill>
                <a:latin typeface="Trebuchet MS"/>
                <a:cs typeface="Trebuchet MS"/>
              </a:rPr>
              <a:t>Adopt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5">
                <a:solidFill>
                  <a:srgbClr val="404040"/>
                </a:solidFill>
                <a:latin typeface="Trebuchet MS"/>
                <a:cs typeface="Trebuchet MS"/>
              </a:rPr>
              <a:t>SOPs</a:t>
            </a:r>
            <a:r>
              <a:rPr dirty="0" sz="18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50">
                <a:solidFill>
                  <a:srgbClr val="404040"/>
                </a:solidFill>
                <a:latin typeface="Trebuchet MS"/>
                <a:cs typeface="Trebuchet MS"/>
              </a:rPr>
              <a:t>transparent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45">
                <a:solidFill>
                  <a:srgbClr val="404040"/>
                </a:solidFill>
                <a:latin typeface="Trebuchet MS"/>
                <a:cs typeface="Trebuchet MS"/>
              </a:rPr>
              <a:t>governance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285"/>
              <a:t>iii.</a:t>
            </a:r>
            <a:r>
              <a:rPr dirty="0" spc="-60"/>
              <a:t> </a:t>
            </a:r>
            <a:r>
              <a:rPr dirty="0" spc="280"/>
              <a:t>Model</a:t>
            </a:r>
            <a:r>
              <a:rPr dirty="0" spc="-105"/>
              <a:t> </a:t>
            </a:r>
            <a:r>
              <a:rPr dirty="0" spc="85"/>
              <a:t>Reinvention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800413"/>
            <a:ext cx="4765675" cy="122745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Subscription,</a:t>
            </a:r>
            <a:r>
              <a:rPr dirty="0" sz="1800" spc="1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0">
                <a:solidFill>
                  <a:srgbClr val="404040"/>
                </a:solidFill>
                <a:latin typeface="Trebuchet MS"/>
                <a:cs typeface="Trebuchet MS"/>
              </a:rPr>
              <a:t>SaaS,</a:t>
            </a:r>
            <a:r>
              <a:rPr dirty="0" sz="1800" spc="1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platform</a:t>
            </a:r>
            <a:r>
              <a:rPr dirty="0" sz="1800" spc="1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85">
                <a:solidFill>
                  <a:srgbClr val="404040"/>
                </a:solidFill>
                <a:latin typeface="Trebuchet MS"/>
                <a:cs typeface="Trebuchet MS"/>
              </a:rPr>
              <a:t>models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White</a:t>
            </a:r>
            <a:r>
              <a:rPr dirty="0" sz="18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labeling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20">
                <a:solidFill>
                  <a:srgbClr val="404040"/>
                </a:solidFill>
                <a:latin typeface="Trebuchet MS"/>
                <a:cs typeface="Trebuchet MS"/>
              </a:rPr>
              <a:t>channel</a:t>
            </a:r>
            <a:r>
              <a:rPr dirty="0" sz="18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55">
                <a:solidFill>
                  <a:srgbClr val="404040"/>
                </a:solidFill>
                <a:latin typeface="Trebuchet MS"/>
                <a:cs typeface="Trebuchet MS"/>
              </a:rPr>
              <a:t>innovation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50">
                <a:solidFill>
                  <a:srgbClr val="404040"/>
                </a:solidFill>
                <a:latin typeface="Trebuchet MS"/>
                <a:cs typeface="Trebuchet MS"/>
              </a:rPr>
              <a:t>Use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60">
                <a:solidFill>
                  <a:srgbClr val="404040"/>
                </a:solidFill>
                <a:latin typeface="Trebuchet MS"/>
                <a:cs typeface="Trebuchet MS"/>
              </a:rPr>
              <a:t>BMC</a:t>
            </a:r>
            <a:r>
              <a:rPr dirty="0" sz="18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05">
                <a:solidFill>
                  <a:srgbClr val="404040"/>
                </a:solidFill>
                <a:latin typeface="Trebuchet MS"/>
                <a:cs typeface="Trebuchet MS"/>
              </a:rPr>
              <a:t>Value</a:t>
            </a:r>
            <a:r>
              <a:rPr dirty="0" sz="18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Proposition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70">
                <a:solidFill>
                  <a:srgbClr val="404040"/>
                </a:solidFill>
                <a:latin typeface="Trebuchet MS"/>
                <a:cs typeface="Trebuchet MS"/>
              </a:rPr>
              <a:t>Canvas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6150" y="843661"/>
            <a:ext cx="5698490" cy="86931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30"/>
              </a:spcBef>
            </a:pPr>
            <a:r>
              <a:rPr dirty="0" sz="2750" spc="140"/>
              <a:t>EduBridge</a:t>
            </a:r>
            <a:r>
              <a:rPr dirty="0" sz="2750" spc="-10"/>
              <a:t> </a:t>
            </a:r>
            <a:r>
              <a:rPr dirty="0" sz="2750" spc="370"/>
              <a:t>–</a:t>
            </a:r>
            <a:r>
              <a:rPr dirty="0" sz="2750" spc="-40"/>
              <a:t> </a:t>
            </a:r>
            <a:r>
              <a:rPr dirty="0" sz="2750" spc="85"/>
              <a:t>From</a:t>
            </a:r>
            <a:r>
              <a:rPr dirty="0" sz="2750" spc="-60"/>
              <a:t> </a:t>
            </a:r>
            <a:r>
              <a:rPr dirty="0" sz="2750" spc="155"/>
              <a:t>Classroom </a:t>
            </a:r>
            <a:r>
              <a:rPr dirty="0" sz="2750"/>
              <a:t>Training</a:t>
            </a:r>
            <a:r>
              <a:rPr dirty="0" sz="2750" spc="10"/>
              <a:t> </a:t>
            </a:r>
            <a:r>
              <a:rPr dirty="0" sz="2750" spc="70"/>
              <a:t>to</a:t>
            </a:r>
            <a:r>
              <a:rPr dirty="0" sz="2750" spc="-10"/>
              <a:t> </a:t>
            </a:r>
            <a:r>
              <a:rPr dirty="0" sz="2750" spc="65"/>
              <a:t>Digital</a:t>
            </a:r>
            <a:r>
              <a:rPr dirty="0" sz="2750" spc="-30"/>
              <a:t> </a:t>
            </a:r>
            <a:r>
              <a:rPr dirty="0" sz="2750" spc="-10"/>
              <a:t>Skilling</a:t>
            </a:r>
            <a:r>
              <a:rPr dirty="0" sz="2750" spc="15"/>
              <a:t> </a:t>
            </a:r>
            <a:r>
              <a:rPr dirty="0" sz="2750" spc="35"/>
              <a:t>Platform</a:t>
            </a:r>
            <a:endParaRPr sz="2750"/>
          </a:p>
        </p:txBody>
      </p:sp>
      <p:sp>
        <p:nvSpPr>
          <p:cNvPr id="3" name="object 3" descr=""/>
          <p:cNvSpPr txBox="1"/>
          <p:nvPr/>
        </p:nvSpPr>
        <p:spPr>
          <a:xfrm>
            <a:off x="655002" y="3614673"/>
            <a:ext cx="69215" cy="1739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 spc="-50">
                <a:solidFill>
                  <a:srgbClr val="AF1512"/>
                </a:solidFill>
                <a:latin typeface="Arial MT"/>
                <a:cs typeface="Arial MT"/>
              </a:rPr>
              <a:t>•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55002" y="3919537"/>
            <a:ext cx="69215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 spc="-50">
                <a:solidFill>
                  <a:srgbClr val="AF1512"/>
                </a:solidFill>
                <a:latin typeface="Arial MT"/>
                <a:cs typeface="Arial MT"/>
              </a:rPr>
              <a:t>•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55002" y="2288603"/>
            <a:ext cx="7719059" cy="3862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40" b="1">
                <a:solidFill>
                  <a:srgbClr val="404040"/>
                </a:solidFill>
                <a:latin typeface="Tahoma"/>
                <a:cs typeface="Tahoma"/>
              </a:rPr>
              <a:t>EduBridge</a:t>
            </a:r>
            <a:r>
              <a:rPr dirty="0" sz="1200" spc="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75" b="1">
                <a:solidFill>
                  <a:srgbClr val="404040"/>
                </a:solidFill>
                <a:latin typeface="Tahoma"/>
                <a:cs typeface="Tahoma"/>
              </a:rPr>
              <a:t>–</a:t>
            </a:r>
            <a:r>
              <a:rPr dirty="0" sz="1200" spc="1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60" b="1">
                <a:solidFill>
                  <a:srgbClr val="404040"/>
                </a:solidFill>
                <a:latin typeface="Tahoma"/>
                <a:cs typeface="Tahoma"/>
              </a:rPr>
              <a:t>From</a:t>
            </a:r>
            <a:r>
              <a:rPr dirty="0" sz="1200" spc="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404040"/>
                </a:solidFill>
                <a:latin typeface="Tahoma"/>
                <a:cs typeface="Tahoma"/>
              </a:rPr>
              <a:t>Classroom </a:t>
            </a:r>
            <a:r>
              <a:rPr dirty="0" sz="1200" spc="-70" b="1">
                <a:solidFill>
                  <a:srgbClr val="404040"/>
                </a:solidFill>
                <a:latin typeface="Tahoma"/>
                <a:cs typeface="Tahoma"/>
              </a:rPr>
              <a:t>Training</a:t>
            </a:r>
            <a:r>
              <a:rPr dirty="0" sz="1200" spc="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60" b="1">
                <a:solidFill>
                  <a:srgbClr val="404040"/>
                </a:solidFill>
                <a:latin typeface="Tahoma"/>
                <a:cs typeface="Tahoma"/>
              </a:rPr>
              <a:t>to</a:t>
            </a: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60" b="1">
                <a:solidFill>
                  <a:srgbClr val="404040"/>
                </a:solidFill>
                <a:latin typeface="Tahoma"/>
                <a:cs typeface="Tahoma"/>
              </a:rPr>
              <a:t>Digital</a:t>
            </a:r>
            <a:r>
              <a:rPr dirty="0" sz="1200" spc="-1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70" b="1">
                <a:solidFill>
                  <a:srgbClr val="404040"/>
                </a:solidFill>
                <a:latin typeface="Tahoma"/>
                <a:cs typeface="Tahoma"/>
              </a:rPr>
              <a:t>Skilling</a:t>
            </a:r>
            <a:r>
              <a:rPr dirty="0" sz="1200" spc="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Platform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ts val="1435"/>
              </a:lnSpc>
              <a:spcBef>
                <a:spcPts val="965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Background:</a:t>
            </a:r>
            <a:endParaRPr sz="1200">
              <a:latin typeface="Tahoma"/>
              <a:cs typeface="Tahoma"/>
            </a:endParaRPr>
          </a:p>
          <a:p>
            <a:pPr marL="355600">
              <a:lnSpc>
                <a:spcPts val="1435"/>
              </a:lnSpc>
            </a:pP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EduBridge</a:t>
            </a:r>
            <a:r>
              <a:rPr dirty="0" sz="1200" spc="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started</a:t>
            </a:r>
            <a:r>
              <a:rPr dirty="0" sz="1200" spc="1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12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2009</a:t>
            </a:r>
            <a:r>
              <a:rPr dirty="0" sz="12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9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dirty="0" sz="12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traditional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classroom-</a:t>
            </a:r>
            <a:r>
              <a:rPr dirty="0" sz="1200" spc="110">
                <a:solidFill>
                  <a:srgbClr val="404040"/>
                </a:solidFill>
                <a:latin typeface="Trebuchet MS"/>
                <a:cs typeface="Trebuchet MS"/>
              </a:rPr>
              <a:t>based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training</a:t>
            </a:r>
            <a:r>
              <a:rPr dirty="0" sz="1200" spc="1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404040"/>
                </a:solidFill>
                <a:latin typeface="Trebuchet MS"/>
                <a:cs typeface="Trebuchet MS"/>
              </a:rPr>
              <a:t>institute</a:t>
            </a:r>
            <a:r>
              <a:rPr dirty="0" sz="12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12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rural </a:t>
            </a: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Maharashtra,</a:t>
            </a:r>
            <a:endParaRPr sz="12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60"/>
              </a:spcBef>
            </a:pP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offering</a:t>
            </a:r>
            <a:r>
              <a:rPr dirty="0" sz="12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employability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65">
                <a:solidFill>
                  <a:srgbClr val="404040"/>
                </a:solidFill>
                <a:latin typeface="Trebuchet MS"/>
                <a:cs typeface="Trebuchet MS"/>
              </a:rPr>
              <a:t>skills</a:t>
            </a:r>
            <a:r>
              <a:rPr dirty="0" sz="1200" spc="1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200" spc="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youth</a:t>
            </a:r>
            <a:r>
              <a:rPr dirty="0" sz="1200" spc="1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under</a:t>
            </a:r>
            <a:r>
              <a:rPr dirty="0" sz="1200" spc="1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70">
                <a:solidFill>
                  <a:srgbClr val="404040"/>
                </a:solidFill>
                <a:latin typeface="Trebuchet MS"/>
                <a:cs typeface="Trebuchet MS"/>
              </a:rPr>
              <a:t>government</a:t>
            </a:r>
            <a:r>
              <a:rPr dirty="0" sz="1200" spc="1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schemes.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Model</a:t>
            </a:r>
            <a:r>
              <a:rPr dirty="0" sz="1200" spc="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55" b="1">
                <a:solidFill>
                  <a:srgbClr val="404040"/>
                </a:solidFill>
                <a:latin typeface="Tahoma"/>
                <a:cs typeface="Tahoma"/>
              </a:rPr>
              <a:t>Reinvention</a:t>
            </a:r>
            <a:r>
              <a:rPr dirty="0" sz="1200" spc="-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Journey:</a:t>
            </a:r>
            <a:endParaRPr sz="12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1040"/>
              </a:spcBef>
            </a:pPr>
            <a:r>
              <a:rPr dirty="0" sz="1200" spc="-25" b="1">
                <a:solidFill>
                  <a:srgbClr val="404040"/>
                </a:solidFill>
                <a:latin typeface="Tahoma"/>
                <a:cs typeface="Tahoma"/>
              </a:rPr>
              <a:t>Pain</a:t>
            </a:r>
            <a:r>
              <a:rPr dirty="0" sz="1200" spc="6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90" b="1">
                <a:solidFill>
                  <a:srgbClr val="404040"/>
                </a:solidFill>
                <a:latin typeface="Tahoma"/>
                <a:cs typeface="Tahoma"/>
              </a:rPr>
              <a:t>Point:</a:t>
            </a:r>
            <a:r>
              <a:rPr dirty="0" sz="1200" spc="1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Limited</a:t>
            </a:r>
            <a:r>
              <a:rPr dirty="0" sz="12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reach,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physical</a:t>
            </a:r>
            <a:r>
              <a:rPr dirty="0" sz="12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infrastructure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dependency,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65">
                <a:solidFill>
                  <a:srgbClr val="404040"/>
                </a:solidFill>
                <a:latin typeface="Trebuchet MS"/>
                <a:cs typeface="Trebuchet MS"/>
              </a:rPr>
              <a:t>high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dropout</a:t>
            </a:r>
            <a:r>
              <a:rPr dirty="0" sz="12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25">
                <a:solidFill>
                  <a:srgbClr val="404040"/>
                </a:solidFill>
                <a:latin typeface="Trebuchet MS"/>
                <a:cs typeface="Trebuchet MS"/>
              </a:rPr>
              <a:t>due</a:t>
            </a:r>
            <a:r>
              <a:rPr dirty="0" sz="12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 travel/logistics.</a:t>
            </a:r>
            <a:endParaRPr sz="12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960"/>
              </a:spcBef>
            </a:pPr>
            <a:r>
              <a:rPr dirty="0" sz="1200" spc="-65" b="1">
                <a:solidFill>
                  <a:srgbClr val="404040"/>
                </a:solidFill>
                <a:latin typeface="Tahoma"/>
                <a:cs typeface="Tahoma"/>
              </a:rPr>
              <a:t>Solution:</a:t>
            </a:r>
            <a:r>
              <a:rPr dirty="0" sz="1200" spc="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Pivoted</a:t>
            </a:r>
            <a:r>
              <a:rPr dirty="0" sz="12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2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9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tech-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enabled</a:t>
            </a:r>
            <a:r>
              <a:rPr dirty="0" sz="1200" spc="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70" b="1">
                <a:solidFill>
                  <a:srgbClr val="404040"/>
                </a:solidFill>
                <a:latin typeface="Tahoma"/>
                <a:cs typeface="Tahoma"/>
              </a:rPr>
              <a:t>skilling</a:t>
            </a:r>
            <a:r>
              <a:rPr dirty="0" sz="1200" spc="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platform</a:t>
            </a:r>
            <a:r>
              <a:rPr dirty="0" sz="1200" spc="-5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 especially</a:t>
            </a:r>
            <a:r>
              <a:rPr dirty="0" sz="12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during</a:t>
            </a:r>
            <a:r>
              <a:rPr dirty="0" sz="12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45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200" spc="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post-</a:t>
            </a:r>
            <a:r>
              <a:rPr dirty="0" sz="1200" spc="90">
                <a:solidFill>
                  <a:srgbClr val="404040"/>
                </a:solidFill>
                <a:latin typeface="Trebuchet MS"/>
                <a:cs typeface="Trebuchet MS"/>
              </a:rPr>
              <a:t>COVID.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Key</a:t>
            </a:r>
            <a:r>
              <a:rPr dirty="0" sz="1200" spc="-6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Transformations:</a:t>
            </a:r>
            <a:endParaRPr sz="12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965"/>
              </a:spcBef>
              <a:buClr>
                <a:srgbClr val="AF1512"/>
              </a:buClr>
              <a:buSzPct val="79166"/>
              <a:buAutoNum type="arabicPeriod"/>
              <a:tabLst>
                <a:tab pos="355600" algn="l"/>
              </a:tabLst>
            </a:pP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Launched </a:t>
            </a:r>
            <a:r>
              <a:rPr dirty="0" sz="1200" spc="-25" b="1">
                <a:solidFill>
                  <a:srgbClr val="404040"/>
                </a:solidFill>
                <a:latin typeface="Tahoma"/>
                <a:cs typeface="Tahoma"/>
              </a:rPr>
              <a:t>online</a:t>
            </a:r>
            <a:r>
              <a:rPr dirty="0" sz="1200" spc="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60" b="1">
                <a:solidFill>
                  <a:srgbClr val="404040"/>
                </a:solidFill>
                <a:latin typeface="Tahoma"/>
                <a:cs typeface="Tahoma"/>
              </a:rPr>
              <a:t>training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25" b="1">
                <a:solidFill>
                  <a:srgbClr val="404040"/>
                </a:solidFill>
                <a:latin typeface="Tahoma"/>
                <a:cs typeface="Tahoma"/>
              </a:rPr>
              <a:t>programs</a:t>
            </a:r>
            <a:r>
              <a:rPr dirty="0" sz="1200" spc="6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dirty="0" sz="12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9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mobile-</a:t>
            </a:r>
            <a:r>
              <a:rPr dirty="0" sz="1200" spc="-85">
                <a:solidFill>
                  <a:srgbClr val="404040"/>
                </a:solidFill>
                <a:latin typeface="Trebuchet MS"/>
                <a:cs typeface="Trebuchet MS"/>
              </a:rPr>
              <a:t>first</a:t>
            </a:r>
            <a:r>
              <a:rPr dirty="0" sz="12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0">
                <a:solidFill>
                  <a:srgbClr val="404040"/>
                </a:solidFill>
                <a:latin typeface="Trebuchet MS"/>
                <a:cs typeface="Trebuchet MS"/>
              </a:rPr>
              <a:t>approach.</a:t>
            </a:r>
            <a:endParaRPr sz="1200">
              <a:latin typeface="Trebuchet MS"/>
              <a:cs typeface="Trebuchet MS"/>
            </a:endParaRPr>
          </a:p>
          <a:p>
            <a:pPr marL="355600" marR="5080" indent="-343535">
              <a:lnSpc>
                <a:spcPts val="1430"/>
              </a:lnSpc>
              <a:spcBef>
                <a:spcPts val="1095"/>
              </a:spcBef>
              <a:buClr>
                <a:srgbClr val="AF1512"/>
              </a:buClr>
              <a:buSzPct val="79166"/>
              <a:buAutoNum type="arabicPeriod"/>
              <a:tabLst>
                <a:tab pos="355600" algn="l"/>
              </a:tabLst>
            </a:pP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Developed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35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dirty="0" sz="12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404040"/>
                </a:solidFill>
                <a:latin typeface="Trebuchet MS"/>
                <a:cs typeface="Trebuchet MS"/>
              </a:rPr>
              <a:t>in-</a:t>
            </a:r>
            <a:r>
              <a:rPr dirty="0" sz="1200" spc="75">
                <a:solidFill>
                  <a:srgbClr val="404040"/>
                </a:solidFill>
                <a:latin typeface="Trebuchet MS"/>
                <a:cs typeface="Trebuchet MS"/>
              </a:rPr>
              <a:t>house</a:t>
            </a:r>
            <a:r>
              <a:rPr dirty="0" sz="12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20" b="1">
                <a:solidFill>
                  <a:srgbClr val="404040"/>
                </a:solidFill>
                <a:latin typeface="Tahoma"/>
                <a:cs typeface="Tahoma"/>
              </a:rPr>
              <a:t>LMS</a:t>
            </a:r>
            <a:r>
              <a:rPr dirty="0" sz="1200" spc="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(Learning</a:t>
            </a:r>
            <a:r>
              <a:rPr dirty="0" sz="1200" spc="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Management</a:t>
            </a:r>
            <a:r>
              <a:rPr dirty="0" sz="1200" spc="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65" b="1">
                <a:solidFill>
                  <a:srgbClr val="404040"/>
                </a:solidFill>
                <a:latin typeface="Tahoma"/>
                <a:cs typeface="Tahoma"/>
              </a:rPr>
              <a:t>System)</a:t>
            </a:r>
            <a:r>
              <a:rPr dirty="0" sz="1200" spc="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2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40">
                <a:solidFill>
                  <a:srgbClr val="404040"/>
                </a:solidFill>
                <a:latin typeface="Trebuchet MS"/>
                <a:cs typeface="Trebuchet MS"/>
              </a:rPr>
              <a:t>manage</a:t>
            </a:r>
            <a:r>
              <a:rPr dirty="0" sz="12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content,</a:t>
            </a:r>
            <a:r>
              <a:rPr dirty="0" sz="12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0">
                <a:solidFill>
                  <a:srgbClr val="404040"/>
                </a:solidFill>
                <a:latin typeface="Trebuchet MS"/>
                <a:cs typeface="Trebuchet MS"/>
              </a:rPr>
              <a:t>attendance,</a:t>
            </a:r>
            <a:r>
              <a:rPr dirty="0" sz="12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progress</a:t>
            </a:r>
            <a:r>
              <a:rPr dirty="0" sz="1200" spc="3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tracking.</a:t>
            </a:r>
            <a:endParaRPr sz="1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85"/>
              </a:spcBef>
              <a:buClr>
                <a:srgbClr val="AF1512"/>
              </a:buClr>
              <a:buSzPct val="79166"/>
              <a:buAutoNum type="arabicPeriod"/>
              <a:tabLst>
                <a:tab pos="355600" algn="l"/>
              </a:tabLst>
            </a:pPr>
            <a:r>
              <a:rPr dirty="0" sz="1200" spc="65">
                <a:solidFill>
                  <a:srgbClr val="404040"/>
                </a:solidFill>
                <a:latin typeface="Trebuchet MS"/>
                <a:cs typeface="Trebuchet MS"/>
              </a:rPr>
              <a:t>Introduced</a:t>
            </a:r>
            <a:r>
              <a:rPr dirty="0" sz="12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20" b="1">
                <a:solidFill>
                  <a:srgbClr val="404040"/>
                </a:solidFill>
                <a:latin typeface="Tahoma"/>
                <a:cs typeface="Tahoma"/>
              </a:rPr>
              <a:t>employer-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funded</a:t>
            </a:r>
            <a:r>
              <a:rPr dirty="0" sz="12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20" b="1">
                <a:solidFill>
                  <a:srgbClr val="404040"/>
                </a:solidFill>
                <a:latin typeface="Tahoma"/>
                <a:cs typeface="Tahoma"/>
              </a:rPr>
              <a:t>models</a:t>
            </a:r>
            <a:r>
              <a:rPr dirty="0" sz="1200" spc="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100">
                <a:solidFill>
                  <a:srgbClr val="404040"/>
                </a:solidFill>
                <a:latin typeface="Trebuchet MS"/>
                <a:cs typeface="Trebuchet MS"/>
              </a:rPr>
              <a:t>(pay</a:t>
            </a:r>
            <a:r>
              <a:rPr dirty="0" sz="12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after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70">
                <a:solidFill>
                  <a:srgbClr val="404040"/>
                </a:solidFill>
                <a:latin typeface="Trebuchet MS"/>
                <a:cs typeface="Trebuchet MS"/>
              </a:rPr>
              <a:t>placement)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2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0">
                <a:solidFill>
                  <a:srgbClr val="404040"/>
                </a:solidFill>
                <a:latin typeface="Trebuchet MS"/>
                <a:cs typeface="Trebuchet MS"/>
              </a:rPr>
              <a:t>outcome-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linked</a:t>
            </a:r>
            <a:r>
              <a:rPr dirty="0" sz="12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pricing.</a:t>
            </a:r>
            <a:endParaRPr sz="1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65"/>
              </a:spcBef>
              <a:buClr>
                <a:srgbClr val="AF1512"/>
              </a:buClr>
              <a:buSzPct val="79166"/>
              <a:buAutoNum type="arabicPeriod"/>
              <a:tabLst>
                <a:tab pos="355600" algn="l"/>
              </a:tabLst>
            </a:pP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Created</a:t>
            </a:r>
            <a:r>
              <a:rPr dirty="0" sz="1200" spc="1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sector-specific</a:t>
            </a:r>
            <a:r>
              <a:rPr dirty="0" sz="1200" spc="10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micro-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courses</a:t>
            </a:r>
            <a:r>
              <a:rPr dirty="0" sz="1200" spc="114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45" b="1">
                <a:solidFill>
                  <a:srgbClr val="404040"/>
                </a:solidFill>
                <a:latin typeface="Tahoma"/>
                <a:cs typeface="Tahoma"/>
              </a:rPr>
              <a:t>tiered</a:t>
            </a:r>
            <a:r>
              <a:rPr dirty="0" sz="1200" spc="10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45" b="1">
                <a:solidFill>
                  <a:srgbClr val="404040"/>
                </a:solidFill>
                <a:latin typeface="Tahoma"/>
                <a:cs typeface="Tahoma"/>
              </a:rPr>
              <a:t>subscription</a:t>
            </a:r>
            <a:r>
              <a:rPr dirty="0" sz="1200" spc="9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pricing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40"/>
              </a:spcBef>
              <a:buClr>
                <a:srgbClr val="AF1512"/>
              </a:buClr>
              <a:buSzPct val="79166"/>
              <a:buAutoNum type="arabicPeriod"/>
              <a:tabLst>
                <a:tab pos="355600" algn="l"/>
              </a:tabLst>
            </a:pP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Partnered</a:t>
            </a:r>
            <a:r>
              <a:rPr dirty="0" sz="12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dirty="0" sz="12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corporates</a:t>
            </a:r>
            <a:r>
              <a:rPr dirty="0" sz="12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(e.g.,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Tata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404040"/>
                </a:solidFill>
                <a:latin typeface="Trebuchet MS"/>
                <a:cs typeface="Trebuchet MS"/>
              </a:rPr>
              <a:t>STRIVE,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70">
                <a:solidFill>
                  <a:srgbClr val="404040"/>
                </a:solidFill>
                <a:latin typeface="Trebuchet MS"/>
                <a:cs typeface="Trebuchet MS"/>
              </a:rPr>
              <a:t>Accenture)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dirty="0" sz="12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bulk</a:t>
            </a:r>
            <a:r>
              <a:rPr dirty="0" sz="12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training</a:t>
            </a:r>
            <a:r>
              <a:rPr dirty="0" sz="12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35">
                <a:solidFill>
                  <a:srgbClr val="404040"/>
                </a:solidFill>
                <a:latin typeface="Trebuchet MS"/>
                <a:cs typeface="Trebuchet MS"/>
              </a:rPr>
              <a:t>programs.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6150" y="843661"/>
            <a:ext cx="5698490" cy="86931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30"/>
              </a:spcBef>
            </a:pPr>
            <a:r>
              <a:rPr dirty="0" sz="2750" spc="140"/>
              <a:t>EduBridge</a:t>
            </a:r>
            <a:r>
              <a:rPr dirty="0" sz="2750" spc="-10"/>
              <a:t> </a:t>
            </a:r>
            <a:r>
              <a:rPr dirty="0" sz="2750" spc="370"/>
              <a:t>–</a:t>
            </a:r>
            <a:r>
              <a:rPr dirty="0" sz="2750" spc="-40"/>
              <a:t> </a:t>
            </a:r>
            <a:r>
              <a:rPr dirty="0" sz="2750" spc="85"/>
              <a:t>From</a:t>
            </a:r>
            <a:r>
              <a:rPr dirty="0" sz="2750" spc="-60"/>
              <a:t> </a:t>
            </a:r>
            <a:r>
              <a:rPr dirty="0" sz="2750" spc="155"/>
              <a:t>Classroom </a:t>
            </a:r>
            <a:r>
              <a:rPr dirty="0" sz="2750"/>
              <a:t>Training</a:t>
            </a:r>
            <a:r>
              <a:rPr dirty="0" sz="2750" spc="10"/>
              <a:t> </a:t>
            </a:r>
            <a:r>
              <a:rPr dirty="0" sz="2750" spc="70"/>
              <a:t>to</a:t>
            </a:r>
            <a:r>
              <a:rPr dirty="0" sz="2750" spc="-10"/>
              <a:t> </a:t>
            </a:r>
            <a:r>
              <a:rPr dirty="0" sz="2750" spc="65"/>
              <a:t>Digital</a:t>
            </a:r>
            <a:r>
              <a:rPr dirty="0" sz="2750" spc="-30"/>
              <a:t> </a:t>
            </a:r>
            <a:r>
              <a:rPr dirty="0" sz="2750" spc="-10"/>
              <a:t>Skilling</a:t>
            </a:r>
            <a:r>
              <a:rPr dirty="0" sz="2750" spc="15"/>
              <a:t> </a:t>
            </a:r>
            <a:r>
              <a:rPr dirty="0" sz="2750" spc="35"/>
              <a:t>Platform</a:t>
            </a:r>
            <a:endParaRPr sz="2750"/>
          </a:p>
        </p:txBody>
      </p:sp>
      <p:sp>
        <p:nvSpPr>
          <p:cNvPr id="3" name="object 3" descr=""/>
          <p:cNvSpPr txBox="1"/>
          <p:nvPr/>
        </p:nvSpPr>
        <p:spPr>
          <a:xfrm>
            <a:off x="655002" y="2288603"/>
            <a:ext cx="7647305" cy="1630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Impact:</a:t>
            </a:r>
            <a:endParaRPr sz="12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965"/>
              </a:spcBef>
              <a:buClr>
                <a:srgbClr val="AF1512"/>
              </a:buClr>
              <a:buSzPct val="79166"/>
              <a:buFont typeface="Arial MT"/>
              <a:buChar char="•"/>
              <a:tabLst>
                <a:tab pos="355600" algn="l"/>
              </a:tabLst>
            </a:pP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Trained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over</a:t>
            </a:r>
            <a:r>
              <a:rPr dirty="0" sz="1200" spc="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85" b="1">
                <a:solidFill>
                  <a:srgbClr val="404040"/>
                </a:solidFill>
                <a:latin typeface="Tahoma"/>
                <a:cs typeface="Tahoma"/>
              </a:rPr>
              <a:t>1,50,000</a:t>
            </a:r>
            <a:r>
              <a:rPr dirty="0" sz="1200" spc="10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404040"/>
                </a:solidFill>
                <a:latin typeface="Tahoma"/>
                <a:cs typeface="Tahoma"/>
              </a:rPr>
              <a:t>youth</a:t>
            </a:r>
            <a:r>
              <a:rPr dirty="0" sz="1200" spc="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across</a:t>
            </a:r>
            <a:r>
              <a:rPr dirty="0" sz="12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20+</a:t>
            </a:r>
            <a:r>
              <a:rPr dirty="0" sz="12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states.</a:t>
            </a:r>
            <a:endParaRPr sz="1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40"/>
              </a:spcBef>
              <a:buClr>
                <a:srgbClr val="AF1512"/>
              </a:buClr>
              <a:buSzPct val="79166"/>
              <a:buFont typeface="Arial MT"/>
              <a:buChar char="•"/>
              <a:tabLst>
                <a:tab pos="355600" algn="l"/>
              </a:tabLst>
            </a:pPr>
            <a:r>
              <a:rPr dirty="0" sz="1200" spc="100">
                <a:solidFill>
                  <a:srgbClr val="404040"/>
                </a:solidFill>
                <a:latin typeface="Trebuchet MS"/>
                <a:cs typeface="Trebuchet MS"/>
              </a:rPr>
              <a:t>Expanded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0">
                <a:solidFill>
                  <a:srgbClr val="404040"/>
                </a:solidFill>
                <a:latin typeface="Trebuchet MS"/>
                <a:cs typeface="Trebuchet MS"/>
              </a:rPr>
              <a:t>reach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2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0" b="1">
                <a:solidFill>
                  <a:srgbClr val="404040"/>
                </a:solidFill>
                <a:latin typeface="Tahoma"/>
                <a:cs typeface="Tahoma"/>
              </a:rPr>
              <a:t>Tier</a:t>
            </a:r>
            <a:r>
              <a:rPr dirty="0" sz="12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229" b="1">
                <a:solidFill>
                  <a:srgbClr val="404040"/>
                </a:solidFill>
                <a:latin typeface="Tahoma"/>
                <a:cs typeface="Tahoma"/>
              </a:rPr>
              <a:t>II</a:t>
            </a:r>
            <a:r>
              <a:rPr dirty="0" sz="12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30" b="1">
                <a:solidFill>
                  <a:srgbClr val="404040"/>
                </a:solidFill>
                <a:latin typeface="Tahoma"/>
                <a:cs typeface="Tahoma"/>
              </a:rPr>
              <a:t>&amp;</a:t>
            </a:r>
            <a:r>
              <a:rPr dirty="0" sz="1200" spc="-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250" b="1">
                <a:solidFill>
                  <a:srgbClr val="404040"/>
                </a:solidFill>
                <a:latin typeface="Tahoma"/>
                <a:cs typeface="Tahoma"/>
              </a:rPr>
              <a:t>III</a:t>
            </a:r>
            <a:r>
              <a:rPr dirty="0" sz="12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404040"/>
                </a:solidFill>
                <a:latin typeface="Tahoma"/>
                <a:cs typeface="Tahoma"/>
              </a:rPr>
              <a:t>cities</a:t>
            </a:r>
            <a:r>
              <a:rPr dirty="0" sz="1200" spc="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using</a:t>
            </a:r>
            <a:r>
              <a:rPr dirty="0" sz="12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blended</a:t>
            </a:r>
            <a:r>
              <a:rPr dirty="0" sz="12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models.</a:t>
            </a:r>
            <a:endParaRPr sz="1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60"/>
              </a:spcBef>
              <a:buClr>
                <a:srgbClr val="AF1512"/>
              </a:buClr>
              <a:buSzPct val="79166"/>
              <a:buFont typeface="Arial MT"/>
              <a:buChar char="•"/>
              <a:tabLst>
                <a:tab pos="355600" algn="l"/>
              </a:tabLst>
            </a:pP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Attracted</a:t>
            </a:r>
            <a:r>
              <a:rPr dirty="0" sz="12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65">
                <a:solidFill>
                  <a:srgbClr val="404040"/>
                </a:solidFill>
                <a:latin typeface="Trebuchet MS"/>
                <a:cs typeface="Trebuchet MS"/>
              </a:rPr>
              <a:t>funding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from</a:t>
            </a:r>
            <a:r>
              <a:rPr dirty="0" sz="12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5">
                <a:solidFill>
                  <a:srgbClr val="404040"/>
                </a:solidFill>
                <a:latin typeface="Trebuchet MS"/>
                <a:cs typeface="Trebuchet MS"/>
              </a:rPr>
              <a:t>Acumen,</a:t>
            </a:r>
            <a:r>
              <a:rPr dirty="0" sz="12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IIM-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A's</a:t>
            </a:r>
            <a:r>
              <a:rPr dirty="0" sz="12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CIIE,</a:t>
            </a:r>
            <a:r>
              <a:rPr dirty="0" sz="12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2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dirty="0" sz="12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0">
                <a:solidFill>
                  <a:srgbClr val="404040"/>
                </a:solidFill>
                <a:latin typeface="Trebuchet MS"/>
                <a:cs typeface="Trebuchet MS"/>
              </a:rPr>
              <a:t>Michael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65">
                <a:solidFill>
                  <a:srgbClr val="404040"/>
                </a:solidFill>
                <a:latin typeface="Trebuchet MS"/>
                <a:cs typeface="Trebuchet MS"/>
              </a:rPr>
              <a:t>Susan</a:t>
            </a:r>
            <a:r>
              <a:rPr dirty="0" sz="12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Dell</a:t>
            </a:r>
            <a:r>
              <a:rPr dirty="0" sz="1200" spc="35">
                <a:solidFill>
                  <a:srgbClr val="404040"/>
                </a:solidFill>
                <a:latin typeface="Trebuchet MS"/>
                <a:cs typeface="Trebuchet MS"/>
              </a:rPr>
              <a:t> Foundation.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ts val="1430"/>
              </a:lnSpc>
              <a:spcBef>
                <a:spcPts val="1040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55" b="1">
                <a:solidFill>
                  <a:srgbClr val="404040"/>
                </a:solidFill>
                <a:latin typeface="Tahoma"/>
                <a:cs typeface="Tahoma"/>
              </a:rPr>
              <a:t>"EduBridge</a:t>
            </a:r>
            <a:r>
              <a:rPr dirty="0" sz="1200" spc="-1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20" b="1">
                <a:solidFill>
                  <a:srgbClr val="404040"/>
                </a:solidFill>
                <a:latin typeface="Tahoma"/>
                <a:cs typeface="Tahoma"/>
              </a:rPr>
              <a:t>showed</a:t>
            </a:r>
            <a:r>
              <a:rPr dirty="0" sz="1200" spc="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75" b="1">
                <a:solidFill>
                  <a:srgbClr val="404040"/>
                </a:solidFill>
                <a:latin typeface="Tahoma"/>
                <a:cs typeface="Tahoma"/>
              </a:rPr>
              <a:t>that</a:t>
            </a:r>
            <a:r>
              <a:rPr dirty="0" sz="1200" spc="-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even </a:t>
            </a:r>
            <a:r>
              <a:rPr dirty="0" sz="1200" spc="75" b="1">
                <a:solidFill>
                  <a:srgbClr val="404040"/>
                </a:solidFill>
                <a:latin typeface="Tahoma"/>
                <a:cs typeface="Tahoma"/>
              </a:rPr>
              <a:t>a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65" b="1">
                <a:solidFill>
                  <a:srgbClr val="404040"/>
                </a:solidFill>
                <a:latin typeface="Tahoma"/>
                <a:cs typeface="Tahoma"/>
              </a:rPr>
              <a:t>rural</a:t>
            </a:r>
            <a:r>
              <a:rPr dirty="0" sz="1200" spc="6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65" b="1">
                <a:solidFill>
                  <a:srgbClr val="404040"/>
                </a:solidFill>
                <a:latin typeface="Tahoma"/>
                <a:cs typeface="Tahoma"/>
              </a:rPr>
              <a:t>training</a:t>
            </a:r>
            <a:r>
              <a:rPr dirty="0" sz="1200" spc="-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85" b="1">
                <a:solidFill>
                  <a:srgbClr val="404040"/>
                </a:solidFill>
                <a:latin typeface="Tahoma"/>
                <a:cs typeface="Tahoma"/>
              </a:rPr>
              <a:t>institute</a:t>
            </a: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55" b="1">
                <a:solidFill>
                  <a:srgbClr val="404040"/>
                </a:solidFill>
                <a:latin typeface="Tahoma"/>
                <a:cs typeface="Tahoma"/>
              </a:rPr>
              <a:t>can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 scale</a:t>
            </a: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404040"/>
                </a:solidFill>
                <a:latin typeface="Tahoma"/>
                <a:cs typeface="Tahoma"/>
              </a:rPr>
              <a:t>nationally</a:t>
            </a:r>
            <a:r>
              <a:rPr dirty="0" sz="1200" spc="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by</a:t>
            </a:r>
            <a:r>
              <a:rPr dirty="0" sz="1200" spc="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55" b="1">
                <a:solidFill>
                  <a:srgbClr val="404040"/>
                </a:solidFill>
                <a:latin typeface="Tahoma"/>
                <a:cs typeface="Tahoma"/>
              </a:rPr>
              <a:t>rethinking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0" b="1">
                <a:solidFill>
                  <a:srgbClr val="404040"/>
                </a:solidFill>
                <a:latin typeface="Tahoma"/>
                <a:cs typeface="Tahoma"/>
              </a:rPr>
              <a:t>its</a:t>
            </a:r>
            <a:r>
              <a:rPr dirty="0" sz="1200" spc="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delivery,</a:t>
            </a:r>
            <a:endParaRPr sz="1200">
              <a:latin typeface="Tahoma"/>
              <a:cs typeface="Tahoma"/>
            </a:endParaRPr>
          </a:p>
          <a:p>
            <a:pPr marL="355600">
              <a:lnSpc>
                <a:spcPts val="1435"/>
              </a:lnSpc>
            </a:pPr>
            <a:r>
              <a:rPr dirty="0" sz="1200" spc="-25" b="1">
                <a:solidFill>
                  <a:srgbClr val="404040"/>
                </a:solidFill>
                <a:latin typeface="Tahoma"/>
                <a:cs typeface="Tahoma"/>
              </a:rPr>
              <a:t>pricing,</a:t>
            </a:r>
            <a:r>
              <a:rPr dirty="0" sz="1200" spc="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and</a:t>
            </a:r>
            <a:r>
              <a:rPr dirty="0" sz="1200" spc="-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technology</a:t>
            </a:r>
            <a:r>
              <a:rPr dirty="0" sz="12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model."</a:t>
            </a:r>
            <a:endParaRPr sz="1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110"/>
              <a:t>Objectives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800413"/>
            <a:ext cx="5879465" cy="122745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>
                <a:latin typeface="Trebuchet MS"/>
                <a:cs typeface="Trebuchet MS"/>
              </a:rPr>
              <a:t>India’s</a:t>
            </a:r>
            <a:r>
              <a:rPr dirty="0" sz="1800" spc="5">
                <a:latin typeface="Trebuchet MS"/>
                <a:cs typeface="Trebuchet MS"/>
              </a:rPr>
              <a:t> </a:t>
            </a:r>
            <a:r>
              <a:rPr dirty="0" sz="1800" spc="-40">
                <a:latin typeface="Trebuchet MS"/>
                <a:cs typeface="Trebuchet MS"/>
              </a:rPr>
              <a:t>$5T</a:t>
            </a:r>
            <a:r>
              <a:rPr dirty="0" sz="1800" spc="15">
                <a:latin typeface="Trebuchet MS"/>
                <a:cs typeface="Trebuchet MS"/>
              </a:rPr>
              <a:t> </a:t>
            </a:r>
            <a:r>
              <a:rPr dirty="0" sz="1800" spc="70">
                <a:latin typeface="Trebuchet MS"/>
                <a:cs typeface="Trebuchet MS"/>
              </a:rPr>
              <a:t>ambition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 spc="200">
                <a:latin typeface="Trebuchet MS"/>
                <a:cs typeface="Trebuchet MS"/>
              </a:rPr>
              <a:t>and</a:t>
            </a:r>
            <a:r>
              <a:rPr dirty="0" sz="1800">
                <a:latin typeface="Trebuchet MS"/>
                <a:cs typeface="Trebuchet MS"/>
              </a:rPr>
              <a:t> </a:t>
            </a:r>
            <a:r>
              <a:rPr dirty="0" sz="1800" spc="190">
                <a:latin typeface="Trebuchet MS"/>
                <a:cs typeface="Trebuchet MS"/>
              </a:rPr>
              <a:t>MSME</a:t>
            </a:r>
            <a:r>
              <a:rPr dirty="0" sz="1800" spc="40">
                <a:latin typeface="Trebuchet MS"/>
                <a:cs typeface="Trebuchet MS"/>
              </a:rPr>
              <a:t> </a:t>
            </a:r>
            <a:r>
              <a:rPr dirty="0" sz="1800" spc="35">
                <a:latin typeface="Trebuchet MS"/>
                <a:cs typeface="Trebuchet MS"/>
              </a:rPr>
              <a:t>Contribution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90">
                <a:latin typeface="Trebuchet MS"/>
                <a:cs typeface="Trebuchet MS"/>
              </a:rPr>
              <a:t>MSME</a:t>
            </a:r>
            <a:r>
              <a:rPr dirty="0" sz="1800" spc="40">
                <a:latin typeface="Trebuchet MS"/>
                <a:cs typeface="Trebuchet MS"/>
              </a:rPr>
              <a:t> </a:t>
            </a:r>
            <a:r>
              <a:rPr dirty="0" sz="1800" spc="155">
                <a:latin typeface="Trebuchet MS"/>
                <a:cs typeface="Trebuchet MS"/>
              </a:rPr>
              <a:t>Landscape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in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 spc="80">
                <a:latin typeface="Trebuchet MS"/>
                <a:cs typeface="Trebuchet MS"/>
              </a:rPr>
              <a:t>India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195">
                <a:latin typeface="Trebuchet MS"/>
                <a:cs typeface="Trebuchet MS"/>
              </a:rPr>
              <a:t>and</a:t>
            </a:r>
            <a:r>
              <a:rPr dirty="0" sz="1800" spc="1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Startup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65">
                <a:latin typeface="Trebuchet MS"/>
                <a:cs typeface="Trebuchet MS"/>
              </a:rPr>
              <a:t>Experience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>
                <a:latin typeface="Trebuchet MS"/>
                <a:cs typeface="Trebuchet MS"/>
              </a:rPr>
              <a:t>Professionals</a:t>
            </a:r>
            <a:r>
              <a:rPr dirty="0" sz="1800" spc="114">
                <a:latin typeface="Trebuchet MS"/>
                <a:cs typeface="Trebuchet MS"/>
              </a:rPr>
              <a:t> </a:t>
            </a:r>
            <a:r>
              <a:rPr dirty="0" sz="1800" spc="140">
                <a:latin typeface="Trebuchet MS"/>
                <a:cs typeface="Trebuchet MS"/>
              </a:rPr>
              <a:t>as</a:t>
            </a:r>
            <a:r>
              <a:rPr dirty="0" sz="1800" spc="11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catalysts</a:t>
            </a:r>
            <a:r>
              <a:rPr dirty="0" sz="1800" spc="11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for</a:t>
            </a:r>
            <a:r>
              <a:rPr dirty="0" sz="1800" spc="125">
                <a:latin typeface="Trebuchet MS"/>
                <a:cs typeface="Trebuchet MS"/>
              </a:rPr>
              <a:t> </a:t>
            </a:r>
            <a:r>
              <a:rPr dirty="0" sz="1800" spc="190">
                <a:latin typeface="Trebuchet MS"/>
                <a:cs typeface="Trebuchet MS"/>
              </a:rPr>
              <a:t>change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100"/>
              <a:t>iv.</a:t>
            </a:r>
            <a:r>
              <a:rPr dirty="0" spc="-95"/>
              <a:t> </a:t>
            </a:r>
            <a:r>
              <a:rPr dirty="0" spc="500"/>
              <a:t>Go</a:t>
            </a:r>
            <a:r>
              <a:rPr dirty="0" spc="-114"/>
              <a:t> </a:t>
            </a:r>
            <a:r>
              <a:rPr dirty="0" spc="40"/>
              <a:t>Digital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800413"/>
            <a:ext cx="4889500" cy="122745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-35">
                <a:solidFill>
                  <a:srgbClr val="404040"/>
                </a:solidFill>
                <a:latin typeface="Trebuchet MS"/>
                <a:cs typeface="Trebuchet MS"/>
              </a:rPr>
              <a:t>Tools: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55">
                <a:solidFill>
                  <a:srgbClr val="404040"/>
                </a:solidFill>
                <a:latin typeface="Trebuchet MS"/>
                <a:cs typeface="Trebuchet MS"/>
              </a:rPr>
              <a:t>CRM,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35">
                <a:solidFill>
                  <a:srgbClr val="404040"/>
                </a:solidFill>
                <a:latin typeface="Trebuchet MS"/>
                <a:cs typeface="Trebuchet MS"/>
              </a:rPr>
              <a:t>UPI,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Shopify,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ZohoBooks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Digitize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5">
                <a:solidFill>
                  <a:srgbClr val="404040"/>
                </a:solidFill>
                <a:latin typeface="Trebuchet MS"/>
                <a:cs typeface="Trebuchet MS"/>
              </a:rPr>
              <a:t>ops: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billing,</a:t>
            </a:r>
            <a:r>
              <a:rPr dirty="0" sz="18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inventory,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50">
                <a:solidFill>
                  <a:srgbClr val="404040"/>
                </a:solidFill>
                <a:latin typeface="Trebuchet MS"/>
                <a:cs typeface="Trebuchet MS"/>
              </a:rPr>
              <a:t>marketing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55">
                <a:solidFill>
                  <a:srgbClr val="404040"/>
                </a:solidFill>
                <a:latin typeface="Trebuchet MS"/>
                <a:cs typeface="Trebuchet MS"/>
              </a:rPr>
              <a:t>Cloud</a:t>
            </a:r>
            <a:r>
              <a:rPr dirty="0" sz="18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0">
                <a:solidFill>
                  <a:srgbClr val="404040"/>
                </a:solidFill>
                <a:latin typeface="Trebuchet MS"/>
                <a:cs typeface="Trebuchet MS"/>
              </a:rPr>
              <a:t>collaboration</a:t>
            </a:r>
            <a:r>
              <a:rPr dirty="0" sz="18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storefront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45">
                <a:solidFill>
                  <a:srgbClr val="404040"/>
                </a:solidFill>
                <a:latin typeface="Trebuchet MS"/>
                <a:cs typeface="Trebuchet MS"/>
              </a:rPr>
              <a:t>setup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-90"/>
              <a:t>iv.</a:t>
            </a:r>
            <a:r>
              <a:rPr dirty="0" sz="2400" spc="-20"/>
              <a:t> </a:t>
            </a:r>
            <a:r>
              <a:rPr dirty="0" sz="2400" spc="375"/>
              <a:t>Go</a:t>
            </a:r>
            <a:r>
              <a:rPr dirty="0" sz="2400" spc="-100"/>
              <a:t> </a:t>
            </a:r>
            <a:r>
              <a:rPr dirty="0" sz="2400"/>
              <a:t>Digital</a:t>
            </a:r>
            <a:r>
              <a:rPr dirty="0" sz="2400" spc="-20"/>
              <a:t> </a:t>
            </a:r>
            <a:r>
              <a:rPr dirty="0" sz="2400"/>
              <a:t>-</a:t>
            </a:r>
            <a:r>
              <a:rPr dirty="0" sz="2400" spc="-35"/>
              <a:t> </a:t>
            </a:r>
            <a:r>
              <a:rPr dirty="0" sz="2400" spc="120"/>
              <a:t>Khadi</a:t>
            </a:r>
            <a:r>
              <a:rPr dirty="0" sz="2400" spc="-55"/>
              <a:t> </a:t>
            </a:r>
            <a:r>
              <a:rPr dirty="0" sz="2400"/>
              <a:t>Essentials </a:t>
            </a:r>
            <a:r>
              <a:rPr dirty="0" sz="2400" spc="310"/>
              <a:t>–</a:t>
            </a:r>
            <a:r>
              <a:rPr dirty="0" sz="2400" spc="-40"/>
              <a:t> </a:t>
            </a:r>
            <a:r>
              <a:rPr dirty="0" sz="2400" spc="-10"/>
              <a:t>Traditional</a:t>
            </a:r>
            <a:endParaRPr sz="2400"/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2400"/>
              <a:t>Wellness</a:t>
            </a:r>
            <a:r>
              <a:rPr dirty="0" sz="2400" spc="15"/>
              <a:t> </a:t>
            </a:r>
            <a:r>
              <a:rPr dirty="0" sz="2400" spc="125"/>
              <a:t>Brand</a:t>
            </a:r>
            <a:r>
              <a:rPr dirty="0" sz="2400" spc="60"/>
              <a:t> </a:t>
            </a:r>
            <a:r>
              <a:rPr dirty="0" sz="2400" spc="150"/>
              <a:t>Embraces</a:t>
            </a:r>
            <a:r>
              <a:rPr dirty="0" sz="2400" spc="20"/>
              <a:t> </a:t>
            </a:r>
            <a:r>
              <a:rPr dirty="0" sz="2400" spc="-10"/>
              <a:t>Digital</a:t>
            </a:r>
            <a:endParaRPr sz="2400"/>
          </a:p>
        </p:txBody>
      </p:sp>
      <p:sp>
        <p:nvSpPr>
          <p:cNvPr id="3" name="object 3" descr=""/>
          <p:cNvSpPr txBox="1"/>
          <p:nvPr/>
        </p:nvSpPr>
        <p:spPr>
          <a:xfrm>
            <a:off x="657859" y="2610294"/>
            <a:ext cx="7663815" cy="3619500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Digital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70" b="1">
                <a:solidFill>
                  <a:srgbClr val="404040"/>
                </a:solidFill>
                <a:latin typeface="Tahoma"/>
                <a:cs typeface="Tahoma"/>
              </a:rPr>
              <a:t>Transformation</a:t>
            </a:r>
            <a:r>
              <a:rPr dirty="0" sz="12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Steps:</a:t>
            </a:r>
            <a:endParaRPr sz="12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434"/>
              </a:spcBef>
              <a:buClr>
                <a:srgbClr val="AF1512"/>
              </a:buClr>
              <a:buSzPct val="79166"/>
              <a:buAutoNum type="arabicPeriod"/>
              <a:tabLst>
                <a:tab pos="355600" algn="l"/>
              </a:tabLst>
            </a:pPr>
            <a:r>
              <a:rPr dirty="0" sz="1200" spc="-20" b="1">
                <a:solidFill>
                  <a:srgbClr val="404040"/>
                </a:solidFill>
                <a:latin typeface="Tahoma"/>
                <a:cs typeface="Tahoma"/>
              </a:rPr>
              <a:t>Online</a:t>
            </a:r>
            <a:r>
              <a:rPr dirty="0" sz="12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85" b="1">
                <a:solidFill>
                  <a:srgbClr val="404040"/>
                </a:solidFill>
                <a:latin typeface="Tahoma"/>
                <a:cs typeface="Tahoma"/>
              </a:rPr>
              <a:t>Storefront</a:t>
            </a:r>
            <a:r>
              <a:rPr dirty="0" sz="1200" spc="8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Setup:</a:t>
            </a:r>
            <a:endParaRPr sz="1200">
              <a:latin typeface="Tahoma"/>
              <a:cs typeface="Tahoma"/>
            </a:endParaRPr>
          </a:p>
          <a:p>
            <a:pPr lvl="1" marL="756285" indent="-285750">
              <a:lnSpc>
                <a:spcPct val="100000"/>
              </a:lnSpc>
              <a:spcBef>
                <a:spcPts val="390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 spc="90">
                <a:solidFill>
                  <a:srgbClr val="404040"/>
                </a:solidFill>
                <a:latin typeface="Trebuchet MS"/>
                <a:cs typeface="Trebuchet MS"/>
              </a:rPr>
              <a:t>Launched</a:t>
            </a:r>
            <a:r>
              <a:rPr dirty="0" sz="11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their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80">
                <a:solidFill>
                  <a:srgbClr val="404040"/>
                </a:solidFill>
                <a:latin typeface="Trebuchet MS"/>
                <a:cs typeface="Trebuchet MS"/>
              </a:rPr>
              <a:t>own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website</a:t>
            </a:r>
            <a:r>
              <a:rPr dirty="0" sz="11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using</a:t>
            </a:r>
            <a:r>
              <a:rPr dirty="0" sz="11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55" b="1">
                <a:solidFill>
                  <a:srgbClr val="404040"/>
                </a:solidFill>
                <a:latin typeface="Tahoma"/>
                <a:cs typeface="Tahoma"/>
              </a:rPr>
              <a:t>Shopify</a:t>
            </a:r>
            <a:r>
              <a:rPr dirty="0" sz="1100" spc="-55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 offering direct-to-</a:t>
            </a:r>
            <a:r>
              <a:rPr dirty="0" sz="1100" spc="65">
                <a:solidFill>
                  <a:srgbClr val="404040"/>
                </a:solidFill>
                <a:latin typeface="Trebuchet MS"/>
                <a:cs typeface="Trebuchet MS"/>
              </a:rPr>
              <a:t>consumer</a:t>
            </a:r>
            <a:r>
              <a:rPr dirty="0" sz="11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90">
                <a:solidFill>
                  <a:srgbClr val="404040"/>
                </a:solidFill>
                <a:latin typeface="Trebuchet MS"/>
                <a:cs typeface="Trebuchet MS"/>
              </a:rPr>
              <a:t>(D2C)</a:t>
            </a:r>
            <a:r>
              <a:rPr dirty="0" sz="11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sales</a:t>
            </a:r>
            <a:endParaRPr sz="1100">
              <a:latin typeface="Trebuchet MS"/>
              <a:cs typeface="Trebuchet MS"/>
            </a:endParaRPr>
          </a:p>
          <a:p>
            <a:pPr lvl="1" marL="756285" indent="-285750">
              <a:lnSpc>
                <a:spcPct val="100000"/>
              </a:lnSpc>
              <a:spcBef>
                <a:spcPts val="409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Listed</a:t>
            </a:r>
            <a:r>
              <a:rPr dirty="0" sz="11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products</a:t>
            </a:r>
            <a:r>
              <a:rPr dirty="0" sz="11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2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dirty="0" sz="11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b="1">
                <a:solidFill>
                  <a:srgbClr val="404040"/>
                </a:solidFill>
                <a:latin typeface="Tahoma"/>
                <a:cs typeface="Tahoma"/>
              </a:rPr>
              <a:t>Amazon,</a:t>
            </a:r>
            <a:r>
              <a:rPr dirty="0" sz="1100" spc="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b="1">
                <a:solidFill>
                  <a:srgbClr val="404040"/>
                </a:solidFill>
                <a:latin typeface="Tahoma"/>
                <a:cs typeface="Tahoma"/>
              </a:rPr>
              <a:t>Nykaa,</a:t>
            </a:r>
            <a:r>
              <a:rPr dirty="0" sz="1100" spc="-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spc="-65" b="1">
                <a:solidFill>
                  <a:srgbClr val="404040"/>
                </a:solidFill>
                <a:latin typeface="Tahoma"/>
                <a:cs typeface="Tahoma"/>
              </a:rPr>
              <a:t>Flipkart</a:t>
            </a:r>
            <a:r>
              <a:rPr dirty="0" sz="1100" spc="-65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dirty="0" sz="11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1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other</a:t>
            </a:r>
            <a:r>
              <a:rPr dirty="0" sz="11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major</a:t>
            </a:r>
            <a:r>
              <a:rPr dirty="0" sz="11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e-</a:t>
            </a:r>
            <a:r>
              <a:rPr dirty="0" sz="1100" spc="100">
                <a:solidFill>
                  <a:srgbClr val="404040"/>
                </a:solidFill>
                <a:latin typeface="Trebuchet MS"/>
                <a:cs typeface="Trebuchet MS"/>
              </a:rPr>
              <a:t>commerce</a:t>
            </a:r>
            <a:r>
              <a:rPr dirty="0" sz="11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platforms</a:t>
            </a:r>
            <a:endParaRPr sz="11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Clr>
                <a:srgbClr val="AF1512"/>
              </a:buClr>
              <a:buSzPct val="79166"/>
              <a:buAutoNum type="arabicPeriod"/>
              <a:tabLst>
                <a:tab pos="355600" algn="l"/>
              </a:tabLst>
            </a:pP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Digital</a:t>
            </a:r>
            <a:r>
              <a:rPr dirty="0" sz="12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Payments:</a:t>
            </a:r>
            <a:endParaRPr sz="1200">
              <a:latin typeface="Tahoma"/>
              <a:cs typeface="Tahoma"/>
            </a:endParaRPr>
          </a:p>
          <a:p>
            <a:pPr lvl="1" marL="756285" indent="-285750">
              <a:lnSpc>
                <a:spcPct val="100000"/>
              </a:lnSpc>
              <a:spcBef>
                <a:spcPts val="385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Integrated</a:t>
            </a:r>
            <a:r>
              <a:rPr dirty="0" sz="11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130" b="1">
                <a:solidFill>
                  <a:srgbClr val="404040"/>
                </a:solidFill>
                <a:latin typeface="Tahoma"/>
                <a:cs typeface="Tahoma"/>
              </a:rPr>
              <a:t>UPI,</a:t>
            </a:r>
            <a:r>
              <a:rPr dirty="0" sz="1100" spc="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spc="-30" b="1">
                <a:solidFill>
                  <a:srgbClr val="404040"/>
                </a:solidFill>
                <a:latin typeface="Tahoma"/>
                <a:cs typeface="Tahoma"/>
              </a:rPr>
              <a:t>Razorpay,</a:t>
            </a:r>
            <a:r>
              <a:rPr dirty="0" sz="11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b="1">
                <a:solidFill>
                  <a:srgbClr val="404040"/>
                </a:solidFill>
                <a:latin typeface="Tahoma"/>
                <a:cs typeface="Tahoma"/>
              </a:rPr>
              <a:t>and</a:t>
            </a:r>
            <a:r>
              <a:rPr dirty="0" sz="1100" spc="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spc="-55" b="1">
                <a:solidFill>
                  <a:srgbClr val="404040"/>
                </a:solidFill>
                <a:latin typeface="Tahoma"/>
                <a:cs typeface="Tahoma"/>
              </a:rPr>
              <a:t>Paytm</a:t>
            </a:r>
            <a:r>
              <a:rPr dirty="0" sz="1100" spc="6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dirty="0" sz="11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seamless</a:t>
            </a:r>
            <a:r>
              <a:rPr dirty="0" sz="11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customer</a:t>
            </a:r>
            <a:r>
              <a:rPr dirty="0" sz="11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5">
                <a:solidFill>
                  <a:srgbClr val="404040"/>
                </a:solidFill>
                <a:latin typeface="Trebuchet MS"/>
                <a:cs typeface="Trebuchet MS"/>
              </a:rPr>
              <a:t>payments</a:t>
            </a:r>
            <a:endParaRPr sz="1100">
              <a:latin typeface="Trebuchet MS"/>
              <a:cs typeface="Trebuchet MS"/>
            </a:endParaRPr>
          </a:p>
          <a:p>
            <a:pPr lvl="1" marL="756285" indent="-285750">
              <a:lnSpc>
                <a:spcPct val="100000"/>
              </a:lnSpc>
              <a:spcBef>
                <a:spcPts val="409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 spc="70">
                <a:solidFill>
                  <a:srgbClr val="404040"/>
                </a:solidFill>
                <a:latin typeface="Trebuchet MS"/>
                <a:cs typeface="Trebuchet MS"/>
              </a:rPr>
              <a:t>Enabled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5">
                <a:solidFill>
                  <a:srgbClr val="404040"/>
                </a:solidFill>
                <a:latin typeface="Trebuchet MS"/>
                <a:cs typeface="Trebuchet MS"/>
              </a:rPr>
              <a:t>auto-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invoicing</a:t>
            </a:r>
            <a:r>
              <a:rPr dirty="0" sz="11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recurring</a:t>
            </a:r>
            <a:r>
              <a:rPr dirty="0" sz="11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billing</a:t>
            </a:r>
            <a:r>
              <a:rPr dirty="0" sz="11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2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dirty="0" sz="11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bulk</a:t>
            </a:r>
            <a:r>
              <a:rPr dirty="0" sz="11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B2B</a:t>
            </a:r>
            <a:r>
              <a:rPr dirty="0" sz="11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buyers</a:t>
            </a:r>
            <a:endParaRPr sz="1100">
              <a:latin typeface="Trebuchet MS"/>
              <a:cs typeface="Trebuchet MS"/>
            </a:endParaRPr>
          </a:p>
          <a:p>
            <a:pPr lvl="1" marL="398145" indent="-385445">
              <a:lnSpc>
                <a:spcPct val="100000"/>
              </a:lnSpc>
              <a:spcBef>
                <a:spcPts val="459"/>
              </a:spcBef>
              <a:buClr>
                <a:srgbClr val="AF1512"/>
              </a:buClr>
              <a:buSzPct val="79166"/>
              <a:buAutoNum type="arabicPeriod"/>
              <a:tabLst>
                <a:tab pos="398145" algn="l"/>
              </a:tabLst>
            </a:pPr>
            <a:r>
              <a:rPr dirty="0" sz="1200" spc="-70" b="1">
                <a:solidFill>
                  <a:srgbClr val="404040"/>
                </a:solidFill>
                <a:latin typeface="Tahoma"/>
                <a:cs typeface="Tahoma"/>
              </a:rPr>
              <a:t>Inventory</a:t>
            </a:r>
            <a:r>
              <a:rPr dirty="0" sz="1200" spc="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30" b="1">
                <a:solidFill>
                  <a:srgbClr val="404040"/>
                </a:solidFill>
                <a:latin typeface="Tahoma"/>
                <a:cs typeface="Tahoma"/>
              </a:rPr>
              <a:t>&amp;</a:t>
            </a:r>
            <a:r>
              <a:rPr dirty="0" sz="12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CRM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Digitisation:</a:t>
            </a:r>
            <a:endParaRPr sz="1200">
              <a:latin typeface="Tahoma"/>
              <a:cs typeface="Tahoma"/>
            </a:endParaRPr>
          </a:p>
          <a:p>
            <a:pPr lvl="2" marL="756285" indent="-285750">
              <a:lnSpc>
                <a:spcPct val="100000"/>
              </a:lnSpc>
              <a:spcBef>
                <a:spcPts val="385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 spc="105">
                <a:solidFill>
                  <a:srgbClr val="404040"/>
                </a:solidFill>
                <a:latin typeface="Trebuchet MS"/>
                <a:cs typeface="Trebuchet MS"/>
              </a:rPr>
              <a:t>Adopted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40" b="1">
                <a:solidFill>
                  <a:srgbClr val="404040"/>
                </a:solidFill>
                <a:latin typeface="Tahoma"/>
                <a:cs typeface="Tahoma"/>
              </a:rPr>
              <a:t>ZohoBooks</a:t>
            </a:r>
            <a:r>
              <a:rPr dirty="0" sz="1100" spc="-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25" b="1">
                <a:solidFill>
                  <a:srgbClr val="404040"/>
                </a:solidFill>
                <a:latin typeface="Tahoma"/>
                <a:cs typeface="Tahoma"/>
              </a:rPr>
              <a:t>Zoho </a:t>
            </a:r>
            <a:r>
              <a:rPr dirty="0" sz="1100" spc="-65" b="1">
                <a:solidFill>
                  <a:srgbClr val="404040"/>
                </a:solidFill>
                <a:latin typeface="Tahoma"/>
                <a:cs typeface="Tahoma"/>
              </a:rPr>
              <a:t>Inventory</a:t>
            </a:r>
            <a:r>
              <a:rPr dirty="0" sz="110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1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track</a:t>
            </a:r>
            <a:r>
              <a:rPr dirty="0" sz="11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raw</a:t>
            </a:r>
            <a:r>
              <a:rPr dirty="0" sz="11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materials,</a:t>
            </a:r>
            <a:r>
              <a:rPr dirty="0" sz="11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5">
                <a:solidFill>
                  <a:srgbClr val="404040"/>
                </a:solidFill>
                <a:latin typeface="Trebuchet MS"/>
                <a:cs typeface="Trebuchet MS"/>
              </a:rPr>
              <a:t>production</a:t>
            </a:r>
            <a:r>
              <a:rPr dirty="0" sz="11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batches,</a:t>
            </a:r>
            <a:r>
              <a:rPr dirty="0" sz="11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1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fulfillment</a:t>
            </a:r>
            <a:endParaRPr sz="1100">
              <a:latin typeface="Trebuchet MS"/>
              <a:cs typeface="Trebuchet MS"/>
            </a:endParaRPr>
          </a:p>
          <a:p>
            <a:pPr lvl="2" marL="756285" indent="-285750">
              <a:lnSpc>
                <a:spcPct val="100000"/>
              </a:lnSpc>
              <a:spcBef>
                <a:spcPts val="405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 spc="60">
                <a:solidFill>
                  <a:srgbClr val="404040"/>
                </a:solidFill>
                <a:latin typeface="Trebuchet MS"/>
                <a:cs typeface="Trebuchet MS"/>
              </a:rPr>
              <a:t>Used</a:t>
            </a:r>
            <a:r>
              <a:rPr dirty="0" sz="11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45" b="1">
                <a:solidFill>
                  <a:srgbClr val="404040"/>
                </a:solidFill>
                <a:latin typeface="Tahoma"/>
                <a:cs typeface="Tahoma"/>
              </a:rPr>
              <a:t>HubSpot</a:t>
            </a:r>
            <a:r>
              <a:rPr dirty="0" sz="1100" spc="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spc="-10" b="1">
                <a:solidFill>
                  <a:srgbClr val="404040"/>
                </a:solidFill>
                <a:latin typeface="Tahoma"/>
                <a:cs typeface="Tahoma"/>
              </a:rPr>
              <a:t>CRM</a:t>
            </a:r>
            <a:r>
              <a:rPr dirty="0" sz="1100" spc="-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dirty="0" sz="11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00">
                <a:solidFill>
                  <a:srgbClr val="404040"/>
                </a:solidFill>
                <a:latin typeface="Trebuchet MS"/>
                <a:cs typeface="Trebuchet MS"/>
              </a:rPr>
              <a:t>managing</a:t>
            </a:r>
            <a:r>
              <a:rPr dirty="0" sz="11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customer</a:t>
            </a:r>
            <a:r>
              <a:rPr dirty="0" sz="11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relationships</a:t>
            </a:r>
            <a:r>
              <a:rPr dirty="0" sz="11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1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retargeting</a:t>
            </a:r>
            <a:endParaRPr sz="1100">
              <a:latin typeface="Trebuchet MS"/>
              <a:cs typeface="Trebuchet MS"/>
            </a:endParaRPr>
          </a:p>
          <a:p>
            <a:pPr lvl="1" marL="355600" indent="-342900">
              <a:lnSpc>
                <a:spcPct val="100000"/>
              </a:lnSpc>
              <a:spcBef>
                <a:spcPts val="385"/>
              </a:spcBef>
              <a:buClr>
                <a:srgbClr val="AF1512"/>
              </a:buClr>
              <a:buSzPct val="79166"/>
              <a:buAutoNum type="arabicPeriod"/>
              <a:tabLst>
                <a:tab pos="355600" algn="l"/>
              </a:tabLst>
            </a:pP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Cloud</a:t>
            </a:r>
            <a:r>
              <a:rPr dirty="0" sz="1200" spc="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Collaboration:</a:t>
            </a:r>
            <a:endParaRPr sz="1200">
              <a:latin typeface="Tahoma"/>
              <a:cs typeface="Tahoma"/>
            </a:endParaRPr>
          </a:p>
          <a:p>
            <a:pPr lvl="2" marL="756285" indent="-285750">
              <a:lnSpc>
                <a:spcPct val="100000"/>
              </a:lnSpc>
              <a:spcBef>
                <a:spcPts val="385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Shifted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marketing</a:t>
            </a:r>
            <a:r>
              <a:rPr dirty="0" sz="11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65">
                <a:solidFill>
                  <a:srgbClr val="404040"/>
                </a:solidFill>
                <a:latin typeface="Trebuchet MS"/>
                <a:cs typeface="Trebuchet MS"/>
              </a:rPr>
              <a:t>design </a:t>
            </a:r>
            <a:r>
              <a:rPr dirty="0" sz="1100" spc="70">
                <a:solidFill>
                  <a:srgbClr val="404040"/>
                </a:solidFill>
                <a:latin typeface="Trebuchet MS"/>
                <a:cs typeface="Trebuchet MS"/>
              </a:rPr>
              <a:t>teams</a:t>
            </a:r>
            <a:r>
              <a:rPr dirty="0" sz="11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b="1">
                <a:solidFill>
                  <a:srgbClr val="404040"/>
                </a:solidFill>
                <a:latin typeface="Tahoma"/>
                <a:cs typeface="Tahoma"/>
              </a:rPr>
              <a:t>Google</a:t>
            </a:r>
            <a:r>
              <a:rPr dirty="0" sz="1100" spc="1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spc="-10" b="1">
                <a:solidFill>
                  <a:srgbClr val="404040"/>
                </a:solidFill>
                <a:latin typeface="Tahoma"/>
                <a:cs typeface="Tahoma"/>
              </a:rPr>
              <a:t>Workspace</a:t>
            </a:r>
            <a:r>
              <a:rPr dirty="0" sz="1100" spc="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b="1">
                <a:solidFill>
                  <a:srgbClr val="404040"/>
                </a:solidFill>
                <a:latin typeface="Tahoma"/>
                <a:cs typeface="Tahoma"/>
              </a:rPr>
              <a:t>and</a:t>
            </a:r>
            <a:r>
              <a:rPr dirty="0" sz="1100" spc="-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100" spc="-70" b="1">
                <a:solidFill>
                  <a:srgbClr val="404040"/>
                </a:solidFill>
                <a:latin typeface="Tahoma"/>
                <a:cs typeface="Tahoma"/>
              </a:rPr>
              <a:t>Trello</a:t>
            </a:r>
            <a:r>
              <a:rPr dirty="0" sz="1100" spc="-7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dirty="0" sz="1100" spc="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allowing</a:t>
            </a:r>
            <a:r>
              <a:rPr dirty="0" sz="11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remote</a:t>
            </a:r>
            <a:r>
              <a:rPr dirty="0" sz="1100" spc="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agile</a:t>
            </a:r>
            <a:r>
              <a:rPr dirty="0" sz="11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20">
                <a:solidFill>
                  <a:srgbClr val="404040"/>
                </a:solidFill>
                <a:latin typeface="Trebuchet MS"/>
                <a:cs typeface="Trebuchet MS"/>
              </a:rPr>
              <a:t>work</a:t>
            </a:r>
            <a:endParaRPr sz="1100">
              <a:latin typeface="Trebuchet MS"/>
              <a:cs typeface="Trebuchet MS"/>
            </a:endParaRPr>
          </a:p>
          <a:p>
            <a:pPr lvl="2" marL="756285" indent="-285750">
              <a:lnSpc>
                <a:spcPct val="100000"/>
              </a:lnSpc>
              <a:spcBef>
                <a:spcPts val="409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 spc="75">
                <a:solidFill>
                  <a:srgbClr val="404040"/>
                </a:solidFill>
                <a:latin typeface="Trebuchet MS"/>
                <a:cs typeface="Trebuchet MS"/>
              </a:rPr>
              <a:t>Coordinated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dirty="0" sz="11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5">
                <a:solidFill>
                  <a:srgbClr val="404040"/>
                </a:solidFill>
                <a:latin typeface="Trebuchet MS"/>
                <a:cs typeface="Trebuchet MS"/>
              </a:rPr>
              <a:t>manufacturing</a:t>
            </a:r>
            <a:r>
              <a:rPr dirty="0" sz="1100" spc="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partners</a:t>
            </a:r>
            <a:r>
              <a:rPr dirty="0" sz="1100" spc="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across</a:t>
            </a:r>
            <a:r>
              <a:rPr dirty="0" sz="1100" spc="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India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 through</a:t>
            </a:r>
            <a:r>
              <a:rPr dirty="0" sz="11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55">
                <a:solidFill>
                  <a:srgbClr val="404040"/>
                </a:solidFill>
                <a:latin typeface="Trebuchet MS"/>
                <a:cs typeface="Trebuchet MS"/>
              </a:rPr>
              <a:t>shared</a:t>
            </a:r>
            <a:r>
              <a:rPr dirty="0" sz="1100" spc="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digital</a:t>
            </a:r>
            <a:r>
              <a:rPr dirty="0" sz="11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70">
                <a:solidFill>
                  <a:srgbClr val="404040"/>
                </a:solidFill>
                <a:latin typeface="Trebuchet MS"/>
                <a:cs typeface="Trebuchet MS"/>
              </a:rPr>
              <a:t>dashboards</a:t>
            </a:r>
            <a:endParaRPr sz="1100">
              <a:latin typeface="Trebuchet MS"/>
              <a:cs typeface="Trebuchet MS"/>
            </a:endParaRPr>
          </a:p>
          <a:p>
            <a:pPr lvl="1" marL="355600" indent="-342900">
              <a:lnSpc>
                <a:spcPct val="100000"/>
              </a:lnSpc>
              <a:spcBef>
                <a:spcPts val="384"/>
              </a:spcBef>
              <a:buClr>
                <a:srgbClr val="AF1512"/>
              </a:buClr>
              <a:buSzPct val="79166"/>
              <a:buAutoNum type="arabicPeriod"/>
              <a:tabLst>
                <a:tab pos="355600" algn="l"/>
              </a:tabLst>
            </a:pP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Digital</a:t>
            </a:r>
            <a:r>
              <a:rPr dirty="0" sz="1200" spc="-30" b="1">
                <a:solidFill>
                  <a:srgbClr val="404040"/>
                </a:solidFill>
                <a:latin typeface="Tahoma"/>
                <a:cs typeface="Tahoma"/>
              </a:rPr>
              <a:t> Marketing</a:t>
            </a:r>
            <a:r>
              <a:rPr dirty="0" sz="1200" spc="-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30" b="1">
                <a:solidFill>
                  <a:srgbClr val="404040"/>
                </a:solidFill>
                <a:latin typeface="Tahoma"/>
                <a:cs typeface="Tahoma"/>
              </a:rPr>
              <a:t>&amp;</a:t>
            </a:r>
            <a:r>
              <a:rPr dirty="0" sz="1200" spc="-2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404040"/>
                </a:solidFill>
                <a:latin typeface="Tahoma"/>
                <a:cs typeface="Tahoma"/>
              </a:rPr>
              <a:t>Customer</a:t>
            </a: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Acquisition:</a:t>
            </a:r>
            <a:endParaRPr sz="1200">
              <a:latin typeface="Tahoma"/>
              <a:cs typeface="Tahoma"/>
            </a:endParaRPr>
          </a:p>
          <a:p>
            <a:pPr lvl="2" marL="756285" indent="-285750">
              <a:lnSpc>
                <a:spcPct val="100000"/>
              </a:lnSpc>
              <a:spcBef>
                <a:spcPts val="459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Invested</a:t>
            </a:r>
            <a:r>
              <a:rPr dirty="0" sz="11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1100" spc="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Instagram,</a:t>
            </a:r>
            <a:r>
              <a:rPr dirty="0" sz="11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75">
                <a:solidFill>
                  <a:srgbClr val="404040"/>
                </a:solidFill>
                <a:latin typeface="Trebuchet MS"/>
                <a:cs typeface="Trebuchet MS"/>
              </a:rPr>
              <a:t>Facebook,</a:t>
            </a:r>
            <a:r>
              <a:rPr dirty="0" sz="11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1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YouTube</a:t>
            </a:r>
            <a:r>
              <a:rPr dirty="0" sz="1100" spc="10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95">
                <a:solidFill>
                  <a:srgbClr val="404040"/>
                </a:solidFill>
                <a:latin typeface="Trebuchet MS"/>
                <a:cs typeface="Trebuchet MS"/>
              </a:rPr>
              <a:t>campaigns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dirty="0" sz="11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influencer</a:t>
            </a:r>
            <a:r>
              <a:rPr dirty="0" sz="11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tie-</a:t>
            </a:r>
            <a:r>
              <a:rPr dirty="0" sz="1100" spc="35">
                <a:solidFill>
                  <a:srgbClr val="404040"/>
                </a:solidFill>
                <a:latin typeface="Trebuchet MS"/>
                <a:cs typeface="Trebuchet MS"/>
              </a:rPr>
              <a:t>ups</a:t>
            </a:r>
            <a:endParaRPr sz="1100">
              <a:latin typeface="Trebuchet MS"/>
              <a:cs typeface="Trebuchet MS"/>
            </a:endParaRPr>
          </a:p>
          <a:p>
            <a:pPr lvl="2" marL="756285" indent="-285750">
              <a:lnSpc>
                <a:spcPct val="100000"/>
              </a:lnSpc>
              <a:spcBef>
                <a:spcPts val="334"/>
              </a:spcBef>
              <a:buClr>
                <a:srgbClr val="AF1512"/>
              </a:buClr>
              <a:buSzPct val="81818"/>
              <a:buAutoNum type="arabicPeriod"/>
              <a:tabLst>
                <a:tab pos="756285" algn="l"/>
              </a:tabLst>
            </a:pPr>
            <a:r>
              <a:rPr dirty="0" sz="1100" spc="65">
                <a:solidFill>
                  <a:srgbClr val="404040"/>
                </a:solidFill>
                <a:latin typeface="Trebuchet MS"/>
                <a:cs typeface="Trebuchet MS"/>
              </a:rPr>
              <a:t>Collected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05">
                <a:solidFill>
                  <a:srgbClr val="404040"/>
                </a:solidFill>
                <a:latin typeface="Trebuchet MS"/>
                <a:cs typeface="Trebuchet MS"/>
              </a:rPr>
              <a:t>data</a:t>
            </a:r>
            <a:r>
              <a:rPr dirty="0" sz="11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20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dirty="0" sz="11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customer</a:t>
            </a:r>
            <a:r>
              <a:rPr dirty="0" sz="11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45">
                <a:solidFill>
                  <a:srgbClr val="404040"/>
                </a:solidFill>
                <a:latin typeface="Trebuchet MS"/>
                <a:cs typeface="Trebuchet MS"/>
              </a:rPr>
              <a:t>preferences</a:t>
            </a:r>
            <a:r>
              <a:rPr dirty="0" sz="11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using</a:t>
            </a:r>
            <a:r>
              <a:rPr dirty="0" sz="11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90">
                <a:solidFill>
                  <a:srgbClr val="404040"/>
                </a:solidFill>
                <a:latin typeface="Trebuchet MS"/>
                <a:cs typeface="Trebuchet MS"/>
              </a:rPr>
              <a:t>feedback</a:t>
            </a:r>
            <a:r>
              <a:rPr dirty="0" sz="11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forms</a:t>
            </a:r>
            <a:r>
              <a:rPr dirty="0" sz="11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13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1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404040"/>
                </a:solidFill>
                <a:latin typeface="Trebuchet MS"/>
                <a:cs typeface="Trebuchet MS"/>
              </a:rPr>
              <a:t>analytics</a:t>
            </a:r>
            <a:r>
              <a:rPr dirty="0" sz="11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404040"/>
                </a:solidFill>
                <a:latin typeface="Trebuchet MS"/>
                <a:cs typeface="Trebuchet MS"/>
              </a:rPr>
              <a:t>tools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-90"/>
              <a:t>iv.</a:t>
            </a:r>
            <a:r>
              <a:rPr dirty="0" sz="2400" spc="-20"/>
              <a:t> </a:t>
            </a:r>
            <a:r>
              <a:rPr dirty="0" sz="2400" spc="375"/>
              <a:t>Go</a:t>
            </a:r>
            <a:r>
              <a:rPr dirty="0" sz="2400" spc="-100"/>
              <a:t> </a:t>
            </a:r>
            <a:r>
              <a:rPr dirty="0" sz="2400"/>
              <a:t>Digital</a:t>
            </a:r>
            <a:r>
              <a:rPr dirty="0" sz="2400" spc="-20"/>
              <a:t> </a:t>
            </a:r>
            <a:r>
              <a:rPr dirty="0" sz="2400"/>
              <a:t>-</a:t>
            </a:r>
            <a:r>
              <a:rPr dirty="0" sz="2400" spc="-35"/>
              <a:t> </a:t>
            </a:r>
            <a:r>
              <a:rPr dirty="0" sz="2400" spc="120"/>
              <a:t>Khadi</a:t>
            </a:r>
            <a:r>
              <a:rPr dirty="0" sz="2400" spc="-55"/>
              <a:t> </a:t>
            </a:r>
            <a:r>
              <a:rPr dirty="0" sz="2400"/>
              <a:t>Essentials </a:t>
            </a:r>
            <a:r>
              <a:rPr dirty="0" sz="2400" spc="310"/>
              <a:t>–</a:t>
            </a:r>
            <a:r>
              <a:rPr dirty="0" sz="2400" spc="-40"/>
              <a:t> </a:t>
            </a:r>
            <a:r>
              <a:rPr dirty="0" sz="2400" spc="-10"/>
              <a:t>Traditional</a:t>
            </a:r>
            <a:endParaRPr sz="2400"/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2400"/>
              <a:t>Wellness</a:t>
            </a:r>
            <a:r>
              <a:rPr dirty="0" sz="2400" spc="15"/>
              <a:t> </a:t>
            </a:r>
            <a:r>
              <a:rPr dirty="0" sz="2400" spc="125"/>
              <a:t>Brand</a:t>
            </a:r>
            <a:r>
              <a:rPr dirty="0" sz="2400" spc="60"/>
              <a:t> </a:t>
            </a:r>
            <a:r>
              <a:rPr dirty="0" sz="2400" spc="150"/>
              <a:t>Embraces</a:t>
            </a:r>
            <a:r>
              <a:rPr dirty="0" sz="2400" spc="20"/>
              <a:t> </a:t>
            </a:r>
            <a:r>
              <a:rPr dirty="0" sz="2400" spc="-10"/>
              <a:t>Digital</a:t>
            </a:r>
            <a:endParaRPr sz="2400"/>
          </a:p>
        </p:txBody>
      </p:sp>
      <p:sp>
        <p:nvSpPr>
          <p:cNvPr id="3" name="object 3" descr=""/>
          <p:cNvSpPr txBox="1"/>
          <p:nvPr/>
        </p:nvSpPr>
        <p:spPr>
          <a:xfrm>
            <a:off x="657859" y="2351468"/>
            <a:ext cx="7593330" cy="3473450"/>
          </a:xfrm>
          <a:prstGeom prst="rect">
            <a:avLst/>
          </a:prstGeom>
        </p:spPr>
        <p:txBody>
          <a:bodyPr wrap="square" lIns="0" tIns="1479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  <a:tabLst>
                <a:tab pos="355600" algn="l"/>
              </a:tabLst>
            </a:pPr>
            <a:r>
              <a:rPr dirty="0" sz="1250" spc="7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2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550" spc="-10" b="1">
                <a:solidFill>
                  <a:srgbClr val="404040"/>
                </a:solidFill>
                <a:latin typeface="Tahoma"/>
                <a:cs typeface="Tahoma"/>
              </a:rPr>
              <a:t>Impact:</a:t>
            </a:r>
            <a:endParaRPr sz="155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Clr>
                <a:srgbClr val="AF1512"/>
              </a:buClr>
              <a:buSzPct val="80645"/>
              <a:buFont typeface="Arial MT"/>
              <a:buChar char="•"/>
              <a:tabLst>
                <a:tab pos="355600" algn="l"/>
              </a:tabLst>
            </a:pPr>
            <a:r>
              <a:rPr dirty="0" sz="1550" spc="135">
                <a:solidFill>
                  <a:srgbClr val="404040"/>
                </a:solidFill>
                <a:latin typeface="Trebuchet MS"/>
                <a:cs typeface="Trebuchet MS"/>
              </a:rPr>
              <a:t>Scaled</a:t>
            </a:r>
            <a:r>
              <a:rPr dirty="0" sz="1550" spc="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>
                <a:solidFill>
                  <a:srgbClr val="404040"/>
                </a:solidFill>
                <a:latin typeface="Trebuchet MS"/>
                <a:cs typeface="Trebuchet MS"/>
              </a:rPr>
              <a:t>from</a:t>
            </a:r>
            <a:r>
              <a:rPr dirty="0" sz="155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26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dirty="0" sz="155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90">
                <a:solidFill>
                  <a:srgbClr val="404040"/>
                </a:solidFill>
                <a:latin typeface="Trebuchet MS"/>
                <a:cs typeface="Trebuchet MS"/>
              </a:rPr>
              <a:t>regional</a:t>
            </a:r>
            <a:r>
              <a:rPr dirty="0" sz="155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195">
                <a:solidFill>
                  <a:srgbClr val="404040"/>
                </a:solidFill>
                <a:latin typeface="Trebuchet MS"/>
                <a:cs typeface="Trebuchet MS"/>
              </a:rPr>
              <a:t>MSME</a:t>
            </a:r>
            <a:r>
              <a:rPr dirty="0" sz="155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5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55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26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dirty="0" sz="155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-10" b="1">
                <a:solidFill>
                  <a:srgbClr val="404040"/>
                </a:solidFill>
                <a:latin typeface="Tahoma"/>
                <a:cs typeface="Tahoma"/>
              </a:rPr>
              <a:t>PAN-</a:t>
            </a:r>
            <a:r>
              <a:rPr dirty="0" sz="1550" spc="-45" b="1">
                <a:solidFill>
                  <a:srgbClr val="404040"/>
                </a:solidFill>
                <a:latin typeface="Tahoma"/>
                <a:cs typeface="Tahoma"/>
              </a:rPr>
              <a:t>India</a:t>
            </a:r>
            <a:r>
              <a:rPr dirty="0" sz="155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b="1">
                <a:solidFill>
                  <a:srgbClr val="404040"/>
                </a:solidFill>
                <a:latin typeface="Tahoma"/>
                <a:cs typeface="Tahoma"/>
              </a:rPr>
              <a:t>D2C</a:t>
            </a:r>
            <a:r>
              <a:rPr dirty="0" sz="1550" spc="6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10" b="1">
                <a:solidFill>
                  <a:srgbClr val="404040"/>
                </a:solidFill>
                <a:latin typeface="Tahoma"/>
                <a:cs typeface="Tahoma"/>
              </a:rPr>
              <a:t>brand</a:t>
            </a:r>
            <a:endParaRPr sz="155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065"/>
              </a:spcBef>
              <a:buClr>
                <a:srgbClr val="AF1512"/>
              </a:buClr>
              <a:buSzPct val="80645"/>
              <a:buFont typeface="Arial MT"/>
              <a:buChar char="•"/>
              <a:tabLst>
                <a:tab pos="355600" algn="l"/>
              </a:tabLst>
            </a:pPr>
            <a:r>
              <a:rPr dirty="0" sz="1550" spc="140">
                <a:solidFill>
                  <a:srgbClr val="404040"/>
                </a:solidFill>
                <a:latin typeface="Trebuchet MS"/>
                <a:cs typeface="Trebuchet MS"/>
              </a:rPr>
              <a:t>Revenue</a:t>
            </a:r>
            <a:r>
              <a:rPr dirty="0" sz="1550" spc="-1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130">
                <a:solidFill>
                  <a:srgbClr val="404040"/>
                </a:solidFill>
                <a:latin typeface="Trebuchet MS"/>
                <a:cs typeface="Trebuchet MS"/>
              </a:rPr>
              <a:t>grew</a:t>
            </a:r>
            <a:r>
              <a:rPr dirty="0" sz="155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-35" b="1">
                <a:solidFill>
                  <a:srgbClr val="404040"/>
                </a:solidFill>
                <a:latin typeface="Tahoma"/>
                <a:cs typeface="Tahoma"/>
              </a:rPr>
              <a:t>5x</a:t>
            </a:r>
            <a:r>
              <a:rPr dirty="0" sz="155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85" b="1">
                <a:solidFill>
                  <a:srgbClr val="404040"/>
                </a:solidFill>
                <a:latin typeface="Tahoma"/>
                <a:cs typeface="Tahoma"/>
              </a:rPr>
              <a:t>within</a:t>
            </a:r>
            <a:r>
              <a:rPr dirty="0" sz="1550" spc="-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b="1">
                <a:solidFill>
                  <a:srgbClr val="404040"/>
                </a:solidFill>
                <a:latin typeface="Tahoma"/>
                <a:cs typeface="Tahoma"/>
              </a:rPr>
              <a:t>2</a:t>
            </a:r>
            <a:r>
              <a:rPr dirty="0" sz="1550" spc="-3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20" b="1">
                <a:solidFill>
                  <a:srgbClr val="404040"/>
                </a:solidFill>
                <a:latin typeface="Tahoma"/>
                <a:cs typeface="Tahoma"/>
              </a:rPr>
              <a:t>years</a:t>
            </a:r>
            <a:endParaRPr sz="1550">
              <a:latin typeface="Tahoma"/>
              <a:cs typeface="Tahoma"/>
            </a:endParaRPr>
          </a:p>
          <a:p>
            <a:pPr marL="355600" marR="624840" indent="-343535">
              <a:lnSpc>
                <a:spcPct val="100899"/>
              </a:lnSpc>
              <a:spcBef>
                <a:spcPts val="1055"/>
              </a:spcBef>
              <a:buClr>
                <a:srgbClr val="AF1512"/>
              </a:buClr>
              <a:buSzPct val="80645"/>
              <a:buFont typeface="Arial MT"/>
              <a:buChar char="•"/>
              <a:tabLst>
                <a:tab pos="355600" algn="l"/>
              </a:tabLst>
            </a:pPr>
            <a:r>
              <a:rPr dirty="0" sz="1550" spc="155">
                <a:solidFill>
                  <a:srgbClr val="404040"/>
                </a:solidFill>
                <a:latin typeface="Trebuchet MS"/>
                <a:cs typeface="Trebuchet MS"/>
              </a:rPr>
              <a:t>Achieved</a:t>
            </a:r>
            <a:r>
              <a:rPr dirty="0" sz="155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b="1">
                <a:solidFill>
                  <a:srgbClr val="404040"/>
                </a:solidFill>
                <a:latin typeface="Tahoma"/>
                <a:cs typeface="Tahoma"/>
              </a:rPr>
              <a:t>top</a:t>
            </a:r>
            <a:r>
              <a:rPr dirty="0" sz="155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25" b="1">
                <a:solidFill>
                  <a:srgbClr val="404040"/>
                </a:solidFill>
                <a:latin typeface="Tahoma"/>
                <a:cs typeface="Tahoma"/>
              </a:rPr>
              <a:t>rankings</a:t>
            </a:r>
            <a:r>
              <a:rPr dirty="0" sz="1550" spc="-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b="1">
                <a:solidFill>
                  <a:srgbClr val="404040"/>
                </a:solidFill>
                <a:latin typeface="Tahoma"/>
                <a:cs typeface="Tahoma"/>
              </a:rPr>
              <a:t>on</a:t>
            </a:r>
            <a:r>
              <a:rPr dirty="0" sz="155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50" b="1">
                <a:solidFill>
                  <a:srgbClr val="404040"/>
                </a:solidFill>
                <a:latin typeface="Tahoma"/>
                <a:cs typeface="Tahoma"/>
              </a:rPr>
              <a:t>Nykaa</a:t>
            </a:r>
            <a:r>
              <a:rPr dirty="0" sz="155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b="1">
                <a:solidFill>
                  <a:srgbClr val="404040"/>
                </a:solidFill>
                <a:latin typeface="Tahoma"/>
                <a:cs typeface="Tahoma"/>
              </a:rPr>
              <a:t>&amp;</a:t>
            </a:r>
            <a:r>
              <a:rPr dirty="0" sz="1550" spc="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b="1">
                <a:solidFill>
                  <a:srgbClr val="404040"/>
                </a:solidFill>
                <a:latin typeface="Tahoma"/>
                <a:cs typeface="Tahoma"/>
              </a:rPr>
              <a:t>Amazon</a:t>
            </a:r>
            <a:r>
              <a:rPr dirty="0" sz="1550" spc="-1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10" b="1">
                <a:solidFill>
                  <a:srgbClr val="404040"/>
                </a:solidFill>
                <a:latin typeface="Tahoma"/>
                <a:cs typeface="Tahoma"/>
              </a:rPr>
              <a:t>in</a:t>
            </a:r>
            <a:r>
              <a:rPr dirty="0" sz="1550" spc="-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10" b="1">
                <a:solidFill>
                  <a:srgbClr val="404040"/>
                </a:solidFill>
                <a:latin typeface="Tahoma"/>
                <a:cs typeface="Tahoma"/>
              </a:rPr>
              <a:t>the</a:t>
            </a:r>
            <a:r>
              <a:rPr dirty="0" sz="15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30" b="1">
                <a:solidFill>
                  <a:srgbClr val="404040"/>
                </a:solidFill>
                <a:latin typeface="Tahoma"/>
                <a:cs typeface="Tahoma"/>
              </a:rPr>
              <a:t>natural</a:t>
            </a:r>
            <a:r>
              <a:rPr dirty="0" sz="1550" spc="-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10" b="1">
                <a:solidFill>
                  <a:srgbClr val="404040"/>
                </a:solidFill>
                <a:latin typeface="Tahoma"/>
                <a:cs typeface="Tahoma"/>
              </a:rPr>
              <a:t>products category</a:t>
            </a:r>
            <a:endParaRPr sz="155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Clr>
                <a:srgbClr val="AF1512"/>
              </a:buClr>
              <a:buSzPct val="80645"/>
              <a:buFont typeface="Arial MT"/>
              <a:buChar char="•"/>
              <a:tabLst>
                <a:tab pos="355600" algn="l"/>
              </a:tabLst>
            </a:pPr>
            <a:r>
              <a:rPr dirty="0" sz="1550" spc="90">
                <a:solidFill>
                  <a:srgbClr val="404040"/>
                </a:solidFill>
                <a:latin typeface="Trebuchet MS"/>
                <a:cs typeface="Trebuchet MS"/>
              </a:rPr>
              <a:t>Attracted</a:t>
            </a:r>
            <a:r>
              <a:rPr dirty="0" sz="155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135">
                <a:solidFill>
                  <a:srgbClr val="404040"/>
                </a:solidFill>
                <a:latin typeface="Trebuchet MS"/>
                <a:cs typeface="Trebuchet MS"/>
              </a:rPr>
              <a:t>angel</a:t>
            </a:r>
            <a:r>
              <a:rPr dirty="0" sz="155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70">
                <a:solidFill>
                  <a:srgbClr val="404040"/>
                </a:solidFill>
                <a:latin typeface="Trebuchet MS"/>
                <a:cs typeface="Trebuchet MS"/>
              </a:rPr>
              <a:t>investment</a:t>
            </a:r>
            <a:r>
              <a:rPr dirty="0" sz="155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19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55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210">
                <a:solidFill>
                  <a:srgbClr val="404040"/>
                </a:solidFill>
                <a:latin typeface="Trebuchet MS"/>
                <a:cs typeface="Trebuchet MS"/>
              </a:rPr>
              <a:t>became</a:t>
            </a:r>
            <a:r>
              <a:rPr dirty="0" sz="155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80">
                <a:solidFill>
                  <a:srgbClr val="404040"/>
                </a:solidFill>
                <a:latin typeface="Trebuchet MS"/>
                <a:cs typeface="Trebuchet MS"/>
              </a:rPr>
              <a:t>part</a:t>
            </a:r>
            <a:r>
              <a:rPr dirty="0" sz="155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6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155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550" spc="-75" b="1">
                <a:solidFill>
                  <a:srgbClr val="404040"/>
                </a:solidFill>
                <a:latin typeface="Tahoma"/>
                <a:cs typeface="Tahoma"/>
              </a:rPr>
              <a:t>Startup</a:t>
            </a:r>
            <a:r>
              <a:rPr dirty="0" sz="1550" spc="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40" b="1">
                <a:solidFill>
                  <a:srgbClr val="404040"/>
                </a:solidFill>
                <a:latin typeface="Tahoma"/>
                <a:cs typeface="Tahoma"/>
              </a:rPr>
              <a:t>India</a:t>
            </a:r>
            <a:r>
              <a:rPr dirty="0" sz="1550" spc="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550" spc="-10" b="1">
                <a:solidFill>
                  <a:srgbClr val="404040"/>
                </a:solidFill>
                <a:latin typeface="Tahoma"/>
                <a:cs typeface="Tahoma"/>
              </a:rPr>
              <a:t>ecosystem</a:t>
            </a:r>
            <a:endParaRPr sz="155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55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1550">
              <a:latin typeface="Tahoma"/>
              <a:cs typeface="Tahoma"/>
            </a:endParaRPr>
          </a:p>
          <a:p>
            <a:pPr marL="12700" marR="73660">
              <a:lnSpc>
                <a:spcPct val="100800"/>
              </a:lnSpc>
            </a:pPr>
            <a:r>
              <a:rPr dirty="0" sz="1800" spc="100">
                <a:latin typeface="Trebuchet MS"/>
                <a:cs typeface="Trebuchet MS"/>
              </a:rPr>
              <a:t>Khadi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Essentials</a:t>
            </a:r>
            <a:r>
              <a:rPr dirty="0" sz="1800" spc="-20">
                <a:latin typeface="Trebuchet MS"/>
                <a:cs typeface="Trebuchet MS"/>
              </a:rPr>
              <a:t> </a:t>
            </a:r>
            <a:r>
              <a:rPr dirty="0" sz="1800" spc="145">
                <a:latin typeface="Trebuchet MS"/>
                <a:cs typeface="Trebuchet MS"/>
              </a:rPr>
              <a:t>showed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145">
                <a:latin typeface="Trebuchet MS"/>
                <a:cs typeface="Trebuchet MS"/>
              </a:rPr>
              <a:t>how</a:t>
            </a:r>
            <a:r>
              <a:rPr dirty="0" sz="1800" spc="15">
                <a:latin typeface="Trebuchet MS"/>
                <a:cs typeface="Trebuchet MS"/>
              </a:rPr>
              <a:t> </a:t>
            </a:r>
            <a:r>
              <a:rPr dirty="0" sz="1800" spc="130">
                <a:latin typeface="Trebuchet MS"/>
                <a:cs typeface="Trebuchet MS"/>
              </a:rPr>
              <a:t>even</a:t>
            </a:r>
            <a:r>
              <a:rPr dirty="0" sz="1800" spc="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traditional</a:t>
            </a:r>
            <a:r>
              <a:rPr dirty="0" sz="1800" spc="20">
                <a:latin typeface="Trebuchet MS"/>
                <a:cs typeface="Trebuchet MS"/>
              </a:rPr>
              <a:t> </a:t>
            </a:r>
            <a:r>
              <a:rPr dirty="0" sz="1800" spc="150">
                <a:latin typeface="Trebuchet MS"/>
                <a:cs typeface="Trebuchet MS"/>
              </a:rPr>
              <a:t>MSMEs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215">
                <a:latin typeface="Trebuchet MS"/>
                <a:cs typeface="Trebuchet MS"/>
              </a:rPr>
              <a:t>can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80">
                <a:latin typeface="Trebuchet MS"/>
                <a:cs typeface="Trebuchet MS"/>
              </a:rPr>
              <a:t>use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digital </a:t>
            </a:r>
            <a:r>
              <a:rPr dirty="0" sz="1800">
                <a:latin typeface="Trebuchet MS"/>
                <a:cs typeface="Trebuchet MS"/>
              </a:rPr>
              <a:t>tools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85">
                <a:latin typeface="Trebuchet MS"/>
                <a:cs typeface="Trebuchet MS"/>
              </a:rPr>
              <a:t>not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just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for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survival,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70">
                <a:latin typeface="Trebuchet MS"/>
                <a:cs typeface="Trebuchet MS"/>
              </a:rPr>
              <a:t>but</a:t>
            </a:r>
            <a:r>
              <a:rPr dirty="0" sz="1800" spc="-1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for</a:t>
            </a:r>
            <a:r>
              <a:rPr dirty="0" sz="1800" spc="-20">
                <a:latin typeface="Trebuchet MS"/>
                <a:cs typeface="Trebuchet MS"/>
              </a:rPr>
              <a:t> </a:t>
            </a:r>
            <a:r>
              <a:rPr dirty="0" sz="1800" spc="105">
                <a:latin typeface="Trebuchet MS"/>
                <a:cs typeface="Trebuchet MS"/>
              </a:rPr>
              <a:t>brand-</a:t>
            </a:r>
            <a:r>
              <a:rPr dirty="0" sz="1800">
                <a:latin typeface="Trebuchet MS"/>
                <a:cs typeface="Trebuchet MS"/>
              </a:rPr>
              <a:t>building,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visibility,</a:t>
            </a:r>
            <a:r>
              <a:rPr dirty="0" sz="1800" spc="25">
                <a:latin typeface="Trebuchet MS"/>
                <a:cs typeface="Trebuchet MS"/>
              </a:rPr>
              <a:t> </a:t>
            </a:r>
            <a:r>
              <a:rPr dirty="0" sz="1800" spc="195">
                <a:latin typeface="Trebuchet MS"/>
                <a:cs typeface="Trebuchet MS"/>
              </a:rPr>
              <a:t>and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 spc="55">
                <a:latin typeface="Trebuchet MS"/>
                <a:cs typeface="Trebuchet MS"/>
              </a:rPr>
              <a:t>high- </a:t>
            </a:r>
            <a:r>
              <a:rPr dirty="0" sz="1800" spc="100">
                <a:latin typeface="Trebuchet MS"/>
                <a:cs typeface="Trebuchet MS"/>
              </a:rPr>
              <a:t>scale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35">
                <a:latin typeface="Trebuchet MS"/>
                <a:cs typeface="Trebuchet MS"/>
              </a:rPr>
              <a:t>growth.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v.</a:t>
            </a:r>
            <a:r>
              <a:rPr dirty="0" spc="-100"/>
              <a:t> </a:t>
            </a:r>
            <a:r>
              <a:rPr dirty="0" spc="150"/>
              <a:t>Funding</a:t>
            </a:r>
            <a:r>
              <a:rPr dirty="0" spc="-105"/>
              <a:t> </a:t>
            </a:r>
            <a:r>
              <a:rPr dirty="0" spc="105"/>
              <a:t>Preparation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800413"/>
            <a:ext cx="5338445" cy="122745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Pitch</a:t>
            </a:r>
            <a:r>
              <a:rPr dirty="0" sz="1800" spc="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05">
                <a:solidFill>
                  <a:srgbClr val="404040"/>
                </a:solidFill>
                <a:latin typeface="Trebuchet MS"/>
                <a:cs typeface="Trebuchet MS"/>
              </a:rPr>
              <a:t>deck,</a:t>
            </a:r>
            <a:r>
              <a:rPr dirty="0" sz="18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projections,</a:t>
            </a:r>
            <a:r>
              <a:rPr dirty="0" sz="1800" spc="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term</a:t>
            </a:r>
            <a:r>
              <a:rPr dirty="0" sz="1800" spc="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45">
                <a:solidFill>
                  <a:srgbClr val="404040"/>
                </a:solidFill>
                <a:latin typeface="Trebuchet MS"/>
                <a:cs typeface="Trebuchet MS"/>
              </a:rPr>
              <a:t>sheets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80">
                <a:solidFill>
                  <a:srgbClr val="404040"/>
                </a:solidFill>
                <a:latin typeface="Trebuchet MS"/>
                <a:cs typeface="Trebuchet MS"/>
              </a:rPr>
              <a:t>Understand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0">
                <a:solidFill>
                  <a:srgbClr val="404040"/>
                </a:solidFill>
                <a:latin typeface="Trebuchet MS"/>
                <a:cs typeface="Trebuchet MS"/>
              </a:rPr>
              <a:t>angel,</a:t>
            </a:r>
            <a:r>
              <a:rPr dirty="0" sz="18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0">
                <a:solidFill>
                  <a:srgbClr val="404040"/>
                </a:solidFill>
                <a:latin typeface="Trebuchet MS"/>
                <a:cs typeface="Trebuchet MS"/>
              </a:rPr>
              <a:t>seed,</a:t>
            </a:r>
            <a:r>
              <a:rPr dirty="0" sz="18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0">
                <a:solidFill>
                  <a:srgbClr val="404040"/>
                </a:solidFill>
                <a:latin typeface="Trebuchet MS"/>
                <a:cs typeface="Trebuchet MS"/>
              </a:rPr>
              <a:t>venture</a:t>
            </a:r>
            <a:r>
              <a:rPr dirty="0" sz="18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5">
                <a:solidFill>
                  <a:srgbClr val="404040"/>
                </a:solidFill>
                <a:latin typeface="Trebuchet MS"/>
                <a:cs typeface="Trebuchet MS"/>
              </a:rPr>
              <a:t>rounds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25">
                <a:solidFill>
                  <a:srgbClr val="404040"/>
                </a:solidFill>
                <a:latin typeface="Trebuchet MS"/>
                <a:cs typeface="Trebuchet MS"/>
              </a:rPr>
              <a:t>Know</a:t>
            </a:r>
            <a:r>
              <a:rPr dirty="0" sz="18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50">
                <a:solidFill>
                  <a:srgbClr val="404040"/>
                </a:solidFill>
                <a:latin typeface="Trebuchet MS"/>
                <a:cs typeface="Trebuchet MS"/>
              </a:rPr>
              <a:t>equity</a:t>
            </a:r>
            <a:r>
              <a:rPr dirty="0" sz="18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0">
                <a:solidFill>
                  <a:srgbClr val="404040"/>
                </a:solidFill>
                <a:latin typeface="Trebuchet MS"/>
                <a:cs typeface="Trebuchet MS"/>
              </a:rPr>
              <a:t>vs</a:t>
            </a:r>
            <a:r>
              <a:rPr dirty="0" sz="18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20">
                <a:solidFill>
                  <a:srgbClr val="404040"/>
                </a:solidFill>
                <a:latin typeface="Trebuchet MS"/>
                <a:cs typeface="Trebuchet MS"/>
              </a:rPr>
              <a:t>debt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instruments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100"/>
              <a:t>vi.</a:t>
            </a:r>
            <a:r>
              <a:rPr dirty="0" spc="-85"/>
              <a:t> </a:t>
            </a:r>
            <a:r>
              <a:rPr dirty="0" spc="135"/>
              <a:t>Ecosystem</a:t>
            </a:r>
            <a:r>
              <a:rPr dirty="0" spc="-120"/>
              <a:t> </a:t>
            </a:r>
            <a:r>
              <a:rPr dirty="0" spc="275"/>
              <a:t>Connect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800413"/>
            <a:ext cx="4821555" cy="122745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-30">
                <a:solidFill>
                  <a:srgbClr val="404040"/>
                </a:solidFill>
                <a:latin typeface="Trebuchet MS"/>
                <a:cs typeface="Trebuchet MS"/>
              </a:rPr>
              <a:t>Link</a:t>
            </a:r>
            <a:r>
              <a:rPr dirty="0" sz="1800" spc="-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8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8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50">
                <a:solidFill>
                  <a:srgbClr val="404040"/>
                </a:solidFill>
                <a:latin typeface="Trebuchet MS"/>
                <a:cs typeface="Trebuchet MS"/>
              </a:rPr>
              <a:t>incubators,</a:t>
            </a:r>
            <a:r>
              <a:rPr dirty="0" sz="18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0">
                <a:solidFill>
                  <a:srgbClr val="404040"/>
                </a:solidFill>
                <a:latin typeface="Trebuchet MS"/>
                <a:cs typeface="Trebuchet MS"/>
              </a:rPr>
              <a:t>accelerators,</a:t>
            </a:r>
            <a:r>
              <a:rPr dirty="0" sz="18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missions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10">
                <a:solidFill>
                  <a:srgbClr val="404040"/>
                </a:solidFill>
                <a:latin typeface="Trebuchet MS"/>
                <a:cs typeface="Trebuchet MS"/>
              </a:rPr>
              <a:t>Apply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8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30">
                <a:solidFill>
                  <a:srgbClr val="404040"/>
                </a:solidFill>
                <a:latin typeface="Trebuchet MS"/>
                <a:cs typeface="Trebuchet MS"/>
              </a:rPr>
              <a:t>SISFS,</a:t>
            </a:r>
            <a:r>
              <a:rPr dirty="0" sz="18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SIDBI,</a:t>
            </a:r>
            <a:r>
              <a:rPr dirty="0" sz="18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DST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05">
                <a:solidFill>
                  <a:srgbClr val="404040"/>
                </a:solidFill>
                <a:latin typeface="Trebuchet MS"/>
                <a:cs typeface="Trebuchet MS"/>
              </a:rPr>
              <a:t>schemes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00">
                <a:solidFill>
                  <a:srgbClr val="404040"/>
                </a:solidFill>
                <a:latin typeface="Trebuchet MS"/>
                <a:cs typeface="Trebuchet MS"/>
              </a:rPr>
              <a:t>Attend</a:t>
            </a:r>
            <a:r>
              <a:rPr dirty="0" sz="18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startup</a:t>
            </a:r>
            <a:r>
              <a:rPr dirty="0" sz="18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00">
                <a:solidFill>
                  <a:srgbClr val="404040"/>
                </a:solidFill>
                <a:latin typeface="Trebuchet MS"/>
                <a:cs typeface="Trebuchet MS"/>
              </a:rPr>
              <a:t>expos</a:t>
            </a:r>
            <a:r>
              <a:rPr dirty="0" sz="18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0">
                <a:solidFill>
                  <a:srgbClr val="404040"/>
                </a:solidFill>
                <a:latin typeface="Trebuchet MS"/>
                <a:cs typeface="Trebuchet MS"/>
              </a:rPr>
              <a:t>challenges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13.</a:t>
            </a:r>
            <a:r>
              <a:rPr dirty="0" spc="-135"/>
              <a:t> </a:t>
            </a:r>
            <a:r>
              <a:rPr dirty="0" spc="170"/>
              <a:t>Key</a:t>
            </a:r>
            <a:r>
              <a:rPr dirty="0" spc="-140"/>
              <a:t> </a:t>
            </a:r>
            <a:r>
              <a:rPr dirty="0" spc="165"/>
              <a:t>Takeaways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800413"/>
            <a:ext cx="5617210" cy="1628139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00">
                <a:solidFill>
                  <a:srgbClr val="404040"/>
                </a:solidFill>
                <a:latin typeface="Trebuchet MS"/>
                <a:cs typeface="Trebuchet MS"/>
              </a:rPr>
              <a:t>Not</a:t>
            </a:r>
            <a:r>
              <a:rPr dirty="0" sz="1800" spc="-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every</a:t>
            </a:r>
            <a:r>
              <a:rPr dirty="0" sz="18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90">
                <a:solidFill>
                  <a:srgbClr val="404040"/>
                </a:solidFill>
                <a:latin typeface="Trebuchet MS"/>
                <a:cs typeface="Trebuchet MS"/>
              </a:rPr>
              <a:t>MSME</a:t>
            </a:r>
            <a:r>
              <a:rPr dirty="0" sz="18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30">
                <a:solidFill>
                  <a:srgbClr val="404040"/>
                </a:solidFill>
                <a:latin typeface="Trebuchet MS"/>
                <a:cs typeface="Trebuchet MS"/>
              </a:rPr>
              <a:t>=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45">
                <a:solidFill>
                  <a:srgbClr val="404040"/>
                </a:solidFill>
                <a:latin typeface="Trebuchet MS"/>
                <a:cs typeface="Trebuchet MS"/>
              </a:rPr>
              <a:t>unicorn,</a:t>
            </a:r>
            <a:r>
              <a:rPr dirty="0" sz="18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0">
                <a:solidFill>
                  <a:srgbClr val="404040"/>
                </a:solidFill>
                <a:latin typeface="Trebuchet MS"/>
                <a:cs typeface="Trebuchet MS"/>
              </a:rPr>
              <a:t>but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45">
                <a:solidFill>
                  <a:srgbClr val="404040"/>
                </a:solidFill>
                <a:latin typeface="Trebuchet MS"/>
                <a:cs typeface="Trebuchet MS"/>
              </a:rPr>
              <a:t>many</a:t>
            </a:r>
            <a:r>
              <a:rPr dirty="0" sz="18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15">
                <a:solidFill>
                  <a:srgbClr val="404040"/>
                </a:solidFill>
                <a:latin typeface="Trebuchet MS"/>
                <a:cs typeface="Trebuchet MS"/>
              </a:rPr>
              <a:t>can</a:t>
            </a:r>
            <a:r>
              <a:rPr dirty="0" sz="18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0">
                <a:solidFill>
                  <a:srgbClr val="404040"/>
                </a:solidFill>
                <a:latin typeface="Trebuchet MS"/>
                <a:cs typeface="Trebuchet MS"/>
              </a:rPr>
              <a:t>scale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Professionals</a:t>
            </a:r>
            <a:r>
              <a:rPr dirty="0" sz="18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4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dirty="0" sz="18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change</a:t>
            </a:r>
            <a:r>
              <a:rPr dirty="0" sz="18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5">
                <a:solidFill>
                  <a:srgbClr val="404040"/>
                </a:solidFill>
                <a:latin typeface="Trebuchet MS"/>
                <a:cs typeface="Trebuchet MS"/>
              </a:rPr>
              <a:t>enablers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80">
                <a:solidFill>
                  <a:srgbClr val="404040"/>
                </a:solidFill>
                <a:latin typeface="Trebuchet MS"/>
                <a:cs typeface="Trebuchet MS"/>
              </a:rPr>
              <a:t>India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25">
                <a:solidFill>
                  <a:srgbClr val="404040"/>
                </a:solidFill>
                <a:latin typeface="Trebuchet MS"/>
                <a:cs typeface="Trebuchet MS"/>
              </a:rPr>
              <a:t>needs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45">
                <a:solidFill>
                  <a:srgbClr val="404040"/>
                </a:solidFill>
                <a:latin typeface="Trebuchet MS"/>
                <a:cs typeface="Trebuchet MS"/>
              </a:rPr>
              <a:t>MSMEs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8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4">
                <a:solidFill>
                  <a:srgbClr val="404040"/>
                </a:solidFill>
                <a:latin typeface="Trebuchet MS"/>
                <a:cs typeface="Trebuchet MS"/>
              </a:rPr>
              <a:t>become</a:t>
            </a:r>
            <a:r>
              <a:rPr dirty="0" sz="18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startups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45">
                <a:solidFill>
                  <a:srgbClr val="404040"/>
                </a:solidFill>
                <a:latin typeface="Trebuchet MS"/>
                <a:cs typeface="Trebuchet MS"/>
              </a:rPr>
              <a:t>MSMEs</a:t>
            </a:r>
            <a:r>
              <a:rPr dirty="0" sz="18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70">
                <a:solidFill>
                  <a:srgbClr val="404040"/>
                </a:solidFill>
                <a:latin typeface="Trebuchet MS"/>
                <a:cs typeface="Trebuchet MS"/>
              </a:rPr>
              <a:t>need</a:t>
            </a:r>
            <a:r>
              <a:rPr dirty="0" sz="18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8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0">
                <a:solidFill>
                  <a:srgbClr val="404040"/>
                </a:solidFill>
                <a:latin typeface="Trebuchet MS"/>
                <a:cs typeface="Trebuchet MS"/>
              </a:rPr>
              <a:t>evolve</a:t>
            </a:r>
            <a:r>
              <a:rPr dirty="0" sz="18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dirty="0" sz="18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20">
                <a:solidFill>
                  <a:srgbClr val="404040"/>
                </a:solidFill>
                <a:latin typeface="Trebuchet MS"/>
                <a:cs typeface="Trebuchet MS"/>
              </a:rPr>
              <a:t>be</a:t>
            </a:r>
            <a:r>
              <a:rPr dirty="0" sz="18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40">
                <a:solidFill>
                  <a:srgbClr val="404040"/>
                </a:solidFill>
                <a:latin typeface="Trebuchet MS"/>
                <a:cs typeface="Trebuchet MS"/>
              </a:rPr>
              <a:t>relavent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895600"/>
              <a:ext cx="2362200" cy="2362200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96025" y="1676400"/>
              <a:ext cx="2819400" cy="281940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86425" y="0"/>
              <a:ext cx="1600200" cy="1600200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2667000"/>
              <a:ext cx="4191000" cy="4191000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96025" y="5867400"/>
              <a:ext cx="990600" cy="990600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6368034" y="1589658"/>
              <a:ext cx="2369820" cy="553720"/>
            </a:xfrm>
            <a:custGeom>
              <a:avLst/>
              <a:gdLst/>
              <a:ahLst/>
              <a:cxnLst/>
              <a:rect l="l" t="t" r="r" b="b"/>
              <a:pathLst>
                <a:path w="2369820" h="553719">
                  <a:moveTo>
                    <a:pt x="2324989" y="0"/>
                  </a:moveTo>
                  <a:lnTo>
                    <a:pt x="2097023" y="75437"/>
                  </a:lnTo>
                  <a:lnTo>
                    <a:pt x="1867154" y="144525"/>
                  </a:lnTo>
                  <a:lnTo>
                    <a:pt x="1791208" y="165735"/>
                  </a:lnTo>
                  <a:lnTo>
                    <a:pt x="1636902" y="207010"/>
                  </a:lnTo>
                  <a:lnTo>
                    <a:pt x="1484375" y="245363"/>
                  </a:lnTo>
                  <a:lnTo>
                    <a:pt x="1408557" y="263525"/>
                  </a:lnTo>
                  <a:lnTo>
                    <a:pt x="1181608" y="314325"/>
                  </a:lnTo>
                  <a:lnTo>
                    <a:pt x="958468" y="359537"/>
                  </a:lnTo>
                  <a:lnTo>
                    <a:pt x="812418" y="386841"/>
                  </a:lnTo>
                  <a:lnTo>
                    <a:pt x="597535" y="424052"/>
                  </a:lnTo>
                  <a:lnTo>
                    <a:pt x="322834" y="466089"/>
                  </a:lnTo>
                  <a:lnTo>
                    <a:pt x="125856" y="492760"/>
                  </a:lnTo>
                  <a:lnTo>
                    <a:pt x="0" y="508126"/>
                  </a:lnTo>
                  <a:lnTo>
                    <a:pt x="6992" y="519175"/>
                  </a:lnTo>
                  <a:lnTo>
                    <a:pt x="21074" y="541274"/>
                  </a:lnTo>
                  <a:lnTo>
                    <a:pt x="28066" y="552323"/>
                  </a:lnTo>
                  <a:lnTo>
                    <a:pt x="58029" y="553104"/>
                  </a:lnTo>
                  <a:lnTo>
                    <a:pt x="85715" y="553296"/>
                  </a:lnTo>
                  <a:lnTo>
                    <a:pt x="118390" y="553104"/>
                  </a:lnTo>
                  <a:lnTo>
                    <a:pt x="153486" y="552478"/>
                  </a:lnTo>
                  <a:lnTo>
                    <a:pt x="230506" y="549978"/>
                  </a:lnTo>
                  <a:lnTo>
                    <a:pt x="361471" y="543314"/>
                  </a:lnTo>
                  <a:lnTo>
                    <a:pt x="613631" y="525342"/>
                  </a:lnTo>
                  <a:lnTo>
                    <a:pt x="1014907" y="488627"/>
                  </a:lnTo>
                  <a:lnTo>
                    <a:pt x="1558574" y="428485"/>
                  </a:lnTo>
                  <a:lnTo>
                    <a:pt x="1956169" y="377497"/>
                  </a:lnTo>
                  <a:lnTo>
                    <a:pt x="2203727" y="341684"/>
                  </a:lnTo>
                  <a:lnTo>
                    <a:pt x="2331142" y="321256"/>
                  </a:lnTo>
                  <a:lnTo>
                    <a:pt x="2369439" y="314705"/>
                  </a:lnTo>
                  <a:lnTo>
                    <a:pt x="2362448" y="263525"/>
                  </a:lnTo>
                  <a:lnTo>
                    <a:pt x="2357062" y="224796"/>
                  </a:lnTo>
                  <a:lnTo>
                    <a:pt x="2353052" y="196683"/>
                  </a:lnTo>
                  <a:lnTo>
                    <a:pt x="2349915" y="175308"/>
                  </a:lnTo>
                  <a:lnTo>
                    <a:pt x="2344512" y="139305"/>
                  </a:lnTo>
                  <a:lnTo>
                    <a:pt x="2341375" y="117942"/>
                  </a:lnTo>
                  <a:lnTo>
                    <a:pt x="2337365" y="89848"/>
                  </a:lnTo>
                  <a:lnTo>
                    <a:pt x="2332049" y="51657"/>
                  </a:lnTo>
                  <a:lnTo>
                    <a:pt x="2324989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l" t="t" r="r" b="b"/>
              <a:pathLst>
                <a:path w="9144000" h="6858000">
                  <a:moveTo>
                    <a:pt x="9144000" y="0"/>
                  </a:moveTo>
                  <a:lnTo>
                    <a:pt x="8642350" y="0"/>
                  </a:lnTo>
                  <a:lnTo>
                    <a:pt x="8642350" y="514350"/>
                  </a:lnTo>
                  <a:lnTo>
                    <a:pt x="8642350" y="1859775"/>
                  </a:lnTo>
                  <a:lnTo>
                    <a:pt x="8285861" y="1913382"/>
                  </a:lnTo>
                  <a:lnTo>
                    <a:pt x="7916799" y="1962785"/>
                  </a:lnTo>
                  <a:lnTo>
                    <a:pt x="7175373" y="2045208"/>
                  </a:lnTo>
                  <a:lnTo>
                    <a:pt x="6806184" y="2074799"/>
                  </a:lnTo>
                  <a:lnTo>
                    <a:pt x="6074664" y="2117725"/>
                  </a:lnTo>
                  <a:lnTo>
                    <a:pt x="5362829" y="2140712"/>
                  </a:lnTo>
                  <a:lnTo>
                    <a:pt x="5013579" y="2144014"/>
                  </a:lnTo>
                  <a:lnTo>
                    <a:pt x="4338066" y="2144014"/>
                  </a:lnTo>
                  <a:lnTo>
                    <a:pt x="4011803" y="2137410"/>
                  </a:lnTo>
                  <a:lnTo>
                    <a:pt x="3695446" y="2127504"/>
                  </a:lnTo>
                  <a:lnTo>
                    <a:pt x="3092450" y="2101215"/>
                  </a:lnTo>
                  <a:lnTo>
                    <a:pt x="2535428" y="2068195"/>
                  </a:lnTo>
                  <a:lnTo>
                    <a:pt x="2031238" y="2028698"/>
                  </a:lnTo>
                  <a:lnTo>
                    <a:pt x="904278" y="1913382"/>
                  </a:lnTo>
                  <a:lnTo>
                    <a:pt x="514350" y="1861210"/>
                  </a:lnTo>
                  <a:lnTo>
                    <a:pt x="514350" y="514350"/>
                  </a:lnTo>
                  <a:lnTo>
                    <a:pt x="8642350" y="514350"/>
                  </a:lnTo>
                  <a:lnTo>
                    <a:pt x="8642350" y="0"/>
                  </a:lnTo>
                  <a:lnTo>
                    <a:pt x="0" y="0"/>
                  </a:lnTo>
                  <a:lnTo>
                    <a:pt x="0" y="514350"/>
                  </a:lnTo>
                  <a:lnTo>
                    <a:pt x="0" y="6356350"/>
                  </a:lnTo>
                  <a:lnTo>
                    <a:pt x="0" y="6858000"/>
                  </a:lnTo>
                  <a:lnTo>
                    <a:pt x="9144000" y="6858000"/>
                  </a:lnTo>
                  <a:lnTo>
                    <a:pt x="9144000" y="6356350"/>
                  </a:lnTo>
                  <a:lnTo>
                    <a:pt x="9144000" y="5143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96200" y="0"/>
              <a:ext cx="776287" cy="1166749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7743825" y="0"/>
              <a:ext cx="685800" cy="1095375"/>
            </a:xfrm>
            <a:custGeom>
              <a:avLst/>
              <a:gdLst/>
              <a:ahLst/>
              <a:cxnLst/>
              <a:rect l="l" t="t" r="r" b="b"/>
              <a:pathLst>
                <a:path w="685800" h="1095375">
                  <a:moveTo>
                    <a:pt x="685800" y="0"/>
                  </a:moveTo>
                  <a:lnTo>
                    <a:pt x="0" y="0"/>
                  </a:lnTo>
                  <a:lnTo>
                    <a:pt x="0" y="1095375"/>
                  </a:lnTo>
                  <a:lnTo>
                    <a:pt x="685800" y="1095375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F15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285"/>
              <a:t>Connect</a:t>
            </a:r>
            <a:r>
              <a:rPr dirty="0" spc="-95"/>
              <a:t> </a:t>
            </a:r>
            <a:r>
              <a:rPr dirty="0" spc="-335"/>
              <a:t>:</a:t>
            </a:r>
          </a:p>
        </p:txBody>
      </p:sp>
      <p:pic>
        <p:nvPicPr>
          <p:cNvPr id="14" name="object 14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4350" y="2362200"/>
            <a:ext cx="6534150" cy="2924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7715133" y="0"/>
            <a:ext cx="738505" cy="1148080"/>
            <a:chOff x="7715133" y="0"/>
            <a:chExt cx="738505" cy="114808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15133" y="0"/>
              <a:ext cx="738419" cy="114793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7743824" y="0"/>
              <a:ext cx="685800" cy="1095375"/>
            </a:xfrm>
            <a:custGeom>
              <a:avLst/>
              <a:gdLst/>
              <a:ahLst/>
              <a:cxnLst/>
              <a:rect l="l" t="t" r="r" b="b"/>
              <a:pathLst>
                <a:path w="685800" h="1095375">
                  <a:moveTo>
                    <a:pt x="685800" y="0"/>
                  </a:moveTo>
                  <a:lnTo>
                    <a:pt x="0" y="0"/>
                  </a:lnTo>
                  <a:lnTo>
                    <a:pt x="0" y="1095375"/>
                  </a:lnTo>
                  <a:lnTo>
                    <a:pt x="685800" y="1095375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F1512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1950" y="1209675"/>
            <a:ext cx="7772400" cy="51244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165"/>
              <a:t>MSMEs:</a:t>
            </a:r>
            <a:r>
              <a:rPr dirty="0" spc="-60"/>
              <a:t> </a:t>
            </a:r>
            <a:r>
              <a:rPr dirty="0" spc="65"/>
              <a:t>India’s</a:t>
            </a:r>
            <a:r>
              <a:rPr dirty="0" spc="-45"/>
              <a:t> </a:t>
            </a:r>
            <a:r>
              <a:rPr dirty="0" spc="270"/>
              <a:t>Backbone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800413"/>
            <a:ext cx="7172325" cy="242887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140">
                <a:solidFill>
                  <a:srgbClr val="404040"/>
                </a:solidFill>
                <a:latin typeface="Trebuchet MS"/>
                <a:cs typeface="Trebuchet MS"/>
              </a:rPr>
              <a:t>30%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5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14">
                <a:solidFill>
                  <a:srgbClr val="404040"/>
                </a:solidFill>
                <a:latin typeface="Trebuchet MS"/>
                <a:cs typeface="Trebuchet MS"/>
              </a:rPr>
              <a:t>GDP,</a:t>
            </a:r>
            <a:r>
              <a:rPr dirty="0" sz="18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40">
                <a:solidFill>
                  <a:srgbClr val="404040"/>
                </a:solidFill>
                <a:latin typeface="Trebuchet MS"/>
                <a:cs typeface="Trebuchet MS"/>
              </a:rPr>
              <a:t>45%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18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exports,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6+</a:t>
            </a:r>
            <a:r>
              <a:rPr dirty="0" sz="18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0">
                <a:solidFill>
                  <a:srgbClr val="404040"/>
                </a:solidFill>
                <a:latin typeface="Trebuchet MS"/>
                <a:cs typeface="Trebuchet MS"/>
              </a:rPr>
              <a:t>Cr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MSMEs,11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30">
                <a:solidFill>
                  <a:srgbClr val="404040"/>
                </a:solidFill>
                <a:latin typeface="Trebuchet MS"/>
                <a:cs typeface="Trebuchet MS"/>
              </a:rPr>
              <a:t>Cr</a:t>
            </a:r>
            <a:r>
              <a:rPr dirty="0" sz="18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jobs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55">
                <a:solidFill>
                  <a:srgbClr val="404040"/>
                </a:solidFill>
                <a:latin typeface="Trebuchet MS"/>
                <a:cs typeface="Trebuchet MS"/>
              </a:rPr>
              <a:t>Decentralised,</a:t>
            </a:r>
            <a:r>
              <a:rPr dirty="0" sz="18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community-</a:t>
            </a:r>
            <a:r>
              <a:rPr dirty="0" sz="1800" spc="80">
                <a:solidFill>
                  <a:srgbClr val="404040"/>
                </a:solidFill>
                <a:latin typeface="Trebuchet MS"/>
                <a:cs typeface="Trebuchet MS"/>
              </a:rPr>
              <a:t>rooted</a:t>
            </a:r>
            <a:r>
              <a:rPr dirty="0" sz="18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enterprises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-240" b="1">
                <a:solidFill>
                  <a:srgbClr val="404040"/>
                </a:solidFill>
                <a:latin typeface="Tahoma"/>
                <a:cs typeface="Tahoma"/>
              </a:rPr>
              <a:t>30+</a:t>
            </a:r>
            <a:r>
              <a:rPr dirty="0" sz="1800" spc="-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404040"/>
                </a:solidFill>
                <a:latin typeface="Tahoma"/>
                <a:cs typeface="Tahoma"/>
              </a:rPr>
              <a:t>core</a:t>
            </a:r>
            <a:r>
              <a:rPr dirty="0" sz="1800" spc="-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800" spc="-80" b="1">
                <a:solidFill>
                  <a:srgbClr val="404040"/>
                </a:solidFill>
                <a:latin typeface="Tahoma"/>
                <a:cs typeface="Tahoma"/>
              </a:rPr>
              <a:t>sectors</a:t>
            </a:r>
            <a:r>
              <a:rPr dirty="0" sz="1800" spc="-8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dirty="0" sz="18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05">
                <a:solidFill>
                  <a:srgbClr val="404040"/>
                </a:solidFill>
                <a:latin typeface="Trebuchet MS"/>
                <a:cs typeface="Trebuchet MS"/>
              </a:rPr>
              <a:t>covering</a:t>
            </a:r>
            <a:r>
              <a:rPr dirty="0" sz="18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00">
                <a:solidFill>
                  <a:srgbClr val="404040"/>
                </a:solidFill>
                <a:latin typeface="Trebuchet MS"/>
                <a:cs typeface="Trebuchet MS"/>
              </a:rPr>
              <a:t>both</a:t>
            </a:r>
            <a:r>
              <a:rPr dirty="0" sz="18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90">
                <a:solidFill>
                  <a:srgbClr val="404040"/>
                </a:solidFill>
                <a:latin typeface="Trebuchet MS"/>
                <a:cs typeface="Trebuchet MS"/>
              </a:rPr>
              <a:t>manufacturing</a:t>
            </a:r>
            <a:r>
              <a:rPr dirty="0" sz="1800" spc="-8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services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-180" b="1">
                <a:solidFill>
                  <a:srgbClr val="404040"/>
                </a:solidFill>
                <a:latin typeface="Tahoma"/>
                <a:cs typeface="Tahoma"/>
              </a:rPr>
              <a:t>6,000+</a:t>
            </a:r>
            <a:r>
              <a:rPr dirty="0" sz="1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800" spc="-40" b="1">
                <a:solidFill>
                  <a:srgbClr val="404040"/>
                </a:solidFill>
                <a:latin typeface="Tahoma"/>
                <a:cs typeface="Tahoma"/>
              </a:rPr>
              <a:t>products</a:t>
            </a:r>
            <a:r>
              <a:rPr dirty="0" sz="1800" spc="-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55">
                <a:solidFill>
                  <a:srgbClr val="404040"/>
                </a:solidFill>
                <a:latin typeface="Trebuchet MS"/>
                <a:cs typeface="Trebuchet MS"/>
              </a:rPr>
              <a:t>service</a:t>
            </a:r>
            <a:r>
              <a:rPr dirty="0" sz="18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lines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85">
                <a:solidFill>
                  <a:srgbClr val="404040"/>
                </a:solidFill>
                <a:latin typeface="Trebuchet MS"/>
                <a:cs typeface="Trebuchet MS"/>
              </a:rPr>
              <a:t>across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10">
                <a:solidFill>
                  <a:srgbClr val="404040"/>
                </a:solidFill>
                <a:latin typeface="Trebuchet MS"/>
                <a:cs typeface="Trebuchet MS"/>
              </a:rPr>
              <a:t>urban</a:t>
            </a:r>
            <a:r>
              <a:rPr dirty="0" sz="18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rural</a:t>
            </a:r>
            <a:r>
              <a:rPr dirty="0" sz="1800" spc="-8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60">
                <a:solidFill>
                  <a:srgbClr val="404040"/>
                </a:solidFill>
                <a:latin typeface="Trebuchet MS"/>
                <a:cs typeface="Trebuchet MS"/>
              </a:rPr>
              <a:t>India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90">
                <a:solidFill>
                  <a:srgbClr val="404040"/>
                </a:solidFill>
                <a:latin typeface="Trebuchet MS"/>
                <a:cs typeface="Trebuchet MS"/>
              </a:rPr>
              <a:t>Urban</a:t>
            </a:r>
            <a:r>
              <a:rPr dirty="0" sz="18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45">
                <a:solidFill>
                  <a:srgbClr val="404040"/>
                </a:solidFill>
                <a:latin typeface="Trebuchet MS"/>
                <a:cs typeface="Trebuchet MS"/>
              </a:rPr>
              <a:t>MSMEs</a:t>
            </a:r>
            <a:r>
              <a:rPr dirty="0" sz="18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0">
                <a:solidFill>
                  <a:srgbClr val="404040"/>
                </a:solidFill>
                <a:latin typeface="Trebuchet MS"/>
                <a:cs typeface="Trebuchet MS"/>
              </a:rPr>
              <a:t>(Tier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dirty="0" sz="18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metros):</a:t>
            </a:r>
            <a:r>
              <a:rPr dirty="0" sz="18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14">
                <a:solidFill>
                  <a:srgbClr val="404040"/>
                </a:solidFill>
                <a:latin typeface="Trebuchet MS"/>
                <a:cs typeface="Trebuchet MS"/>
              </a:rPr>
              <a:t>~40–45%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dirty="0" sz="1400" spc="80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40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800" spc="-105">
                <a:solidFill>
                  <a:srgbClr val="404040"/>
                </a:solidFill>
                <a:latin typeface="Trebuchet MS"/>
                <a:cs typeface="Trebuchet MS"/>
              </a:rPr>
              <a:t>Tier</a:t>
            </a:r>
            <a:r>
              <a:rPr dirty="0" sz="18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14">
                <a:solidFill>
                  <a:srgbClr val="404040"/>
                </a:solidFill>
                <a:latin typeface="Trebuchet MS"/>
                <a:cs typeface="Trebuchet MS"/>
              </a:rPr>
              <a:t>II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75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95">
                <a:solidFill>
                  <a:srgbClr val="404040"/>
                </a:solidFill>
                <a:latin typeface="Trebuchet MS"/>
                <a:cs typeface="Trebuchet MS"/>
              </a:rPr>
              <a:t>III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404040"/>
                </a:solidFill>
                <a:latin typeface="Trebuchet MS"/>
                <a:cs typeface="Trebuchet MS"/>
              </a:rPr>
              <a:t>cities,</a:t>
            </a:r>
            <a:r>
              <a:rPr dirty="0" sz="18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semi-</a:t>
            </a:r>
            <a:r>
              <a:rPr dirty="0" sz="1800" spc="55">
                <a:solidFill>
                  <a:srgbClr val="404040"/>
                </a:solidFill>
                <a:latin typeface="Trebuchet MS"/>
                <a:cs typeface="Trebuchet MS"/>
              </a:rPr>
              <a:t>urban,</a:t>
            </a:r>
            <a:r>
              <a:rPr dirty="0" sz="18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95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800" spc="-20">
                <a:solidFill>
                  <a:srgbClr val="404040"/>
                </a:solidFill>
                <a:latin typeface="Trebuchet MS"/>
                <a:cs typeface="Trebuchet MS"/>
              </a:rPr>
              <a:t> rural</a:t>
            </a:r>
            <a:r>
              <a:rPr dirty="0" sz="18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areas:</a:t>
            </a:r>
            <a:r>
              <a:rPr dirty="0" sz="18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120">
                <a:solidFill>
                  <a:srgbClr val="404040"/>
                </a:solidFill>
                <a:latin typeface="Trebuchet MS"/>
                <a:cs typeface="Trebuchet MS"/>
              </a:rPr>
              <a:t>~55–60%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165"/>
              <a:t>MSMEs:</a:t>
            </a:r>
            <a:r>
              <a:rPr dirty="0" spc="-60"/>
              <a:t> </a:t>
            </a:r>
            <a:r>
              <a:rPr dirty="0" spc="65"/>
              <a:t>India’s</a:t>
            </a:r>
            <a:r>
              <a:rPr dirty="0" spc="-45"/>
              <a:t> </a:t>
            </a:r>
            <a:r>
              <a:rPr dirty="0" spc="270"/>
              <a:t>Backbone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26717" y="2463419"/>
          <a:ext cx="6358255" cy="3692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4995"/>
                <a:gridCol w="3134995"/>
              </a:tblGrid>
              <a:tr h="31432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500" spc="-20" b="1">
                          <a:latin typeface="Tahoma"/>
                          <a:cs typeface="Tahoma"/>
                        </a:rPr>
                        <a:t>City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FEBEB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500" spc="-75" b="1">
                          <a:latin typeface="Tahoma"/>
                          <a:cs typeface="Tahoma"/>
                        </a:rPr>
                        <a:t>Known</a:t>
                      </a:r>
                      <a:r>
                        <a:rPr dirty="0" sz="1500" spc="-1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500" spc="-25" b="1">
                          <a:latin typeface="Tahoma"/>
                          <a:cs typeface="Tahoma"/>
                        </a:rPr>
                        <a:t>For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FEBEB"/>
                    </a:solidFill>
                  </a:tcPr>
                </a:tc>
              </a:tr>
              <a:tr h="55054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dirty="0" sz="1500" spc="75">
                          <a:latin typeface="Trebuchet MS"/>
                          <a:cs typeface="Trebuchet MS"/>
                        </a:rPr>
                        <a:t>Ludhiana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165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dirty="0" sz="1500">
                          <a:latin typeface="Trebuchet MS"/>
                          <a:cs typeface="Trebuchet MS"/>
                        </a:rPr>
                        <a:t>Hosiery,</a:t>
                      </a:r>
                      <a:r>
                        <a:rPr dirty="0" sz="1500" spc="2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>
                          <a:latin typeface="Trebuchet MS"/>
                          <a:cs typeface="Trebuchet MS"/>
                        </a:rPr>
                        <a:t>Bicycles,</a:t>
                      </a:r>
                      <a:r>
                        <a:rPr dirty="0" sz="1500" spc="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95">
                          <a:latin typeface="Trebuchet MS"/>
                          <a:cs typeface="Trebuchet MS"/>
                        </a:rPr>
                        <a:t>Auto</a:t>
                      </a:r>
                      <a:r>
                        <a:rPr dirty="0" sz="1500" spc="6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-20">
                          <a:latin typeface="Trebuchet MS"/>
                          <a:cs typeface="Trebuchet MS"/>
                        </a:rPr>
                        <a:t>parts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165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369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500" spc="-10">
                          <a:latin typeface="Trebuchet MS"/>
                          <a:cs typeface="Trebuchet MS"/>
                        </a:rPr>
                        <a:t>Tiruppur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500">
                          <a:latin typeface="Trebuchet MS"/>
                          <a:cs typeface="Trebuchet MS"/>
                        </a:rPr>
                        <a:t>Knitwear</a:t>
                      </a:r>
                      <a:r>
                        <a:rPr dirty="0" sz="1500" spc="12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170">
                          <a:latin typeface="Trebuchet MS"/>
                          <a:cs typeface="Trebuchet MS"/>
                        </a:rPr>
                        <a:t>and</a:t>
                      </a:r>
                      <a:r>
                        <a:rPr dirty="0" sz="1500" spc="6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-10">
                          <a:latin typeface="Trebuchet MS"/>
                          <a:cs typeface="Trebuchet MS"/>
                        </a:rPr>
                        <a:t>Textiles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500" spc="165">
                          <a:latin typeface="Trebuchet MS"/>
                          <a:cs typeface="Trebuchet MS"/>
                        </a:rPr>
                        <a:t>Moradabad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500" spc="45">
                          <a:latin typeface="Trebuchet MS"/>
                          <a:cs typeface="Trebuchet MS"/>
                        </a:rPr>
                        <a:t>Brassware</a:t>
                      </a:r>
                      <a:r>
                        <a:rPr dirty="0" sz="1500" spc="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170">
                          <a:latin typeface="Trebuchet MS"/>
                          <a:cs typeface="Trebuchet MS"/>
                        </a:rPr>
                        <a:t>and</a:t>
                      </a:r>
                      <a:r>
                        <a:rPr dirty="0" sz="1500" spc="-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35">
                          <a:latin typeface="Trebuchet MS"/>
                          <a:cs typeface="Trebuchet MS"/>
                        </a:rPr>
                        <a:t>Handicrafts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500" spc="-10">
                          <a:latin typeface="Trebuchet MS"/>
                          <a:cs typeface="Trebuchet MS"/>
                        </a:rPr>
                        <a:t>Surat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500" spc="130">
                          <a:latin typeface="Trebuchet MS"/>
                          <a:cs typeface="Trebuchet MS"/>
                        </a:rPr>
                        <a:t>Diamond</a:t>
                      </a:r>
                      <a:r>
                        <a:rPr dirty="0" sz="1500" spc="2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>
                          <a:latin typeface="Trebuchet MS"/>
                          <a:cs typeface="Trebuchet MS"/>
                        </a:rPr>
                        <a:t>cutting,</a:t>
                      </a:r>
                      <a:r>
                        <a:rPr dirty="0" sz="1500" spc="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-10">
                          <a:latin typeface="Trebuchet MS"/>
                          <a:cs typeface="Trebuchet MS"/>
                        </a:rPr>
                        <a:t>Textiles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500" spc="-10">
                          <a:latin typeface="Trebuchet MS"/>
                          <a:cs typeface="Trebuchet MS"/>
                        </a:rPr>
                        <a:t>Rajkot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500" spc="65">
                          <a:latin typeface="Trebuchet MS"/>
                          <a:cs typeface="Trebuchet MS"/>
                        </a:rPr>
                        <a:t>Engineering</a:t>
                      </a:r>
                      <a:r>
                        <a:rPr dirty="0" sz="15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135">
                          <a:latin typeface="Trebuchet MS"/>
                          <a:cs typeface="Trebuchet MS"/>
                        </a:rPr>
                        <a:t>goods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500" spc="70">
                          <a:latin typeface="Trebuchet MS"/>
                          <a:cs typeface="Trebuchet MS"/>
                        </a:rPr>
                        <a:t>Kanpur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500" spc="50">
                          <a:latin typeface="Trebuchet MS"/>
                          <a:cs typeface="Trebuchet MS"/>
                        </a:rPr>
                        <a:t>Leather</a:t>
                      </a:r>
                      <a:r>
                        <a:rPr dirty="0" sz="1500" spc="-7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65">
                          <a:latin typeface="Trebuchet MS"/>
                          <a:cs typeface="Trebuchet MS"/>
                        </a:rPr>
                        <a:t>products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500" spc="95">
                          <a:latin typeface="Trebuchet MS"/>
                          <a:cs typeface="Trebuchet MS"/>
                        </a:rPr>
                        <a:t>Coimbatore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500">
                          <a:latin typeface="Trebuchet MS"/>
                          <a:cs typeface="Trebuchet MS"/>
                        </a:rPr>
                        <a:t>Pumps,</a:t>
                      </a:r>
                      <a:r>
                        <a:rPr dirty="0" sz="1500" spc="2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>
                          <a:latin typeface="Trebuchet MS"/>
                          <a:cs typeface="Trebuchet MS"/>
                        </a:rPr>
                        <a:t>Motors,</a:t>
                      </a:r>
                      <a:r>
                        <a:rPr dirty="0" sz="1500" spc="2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-10">
                          <a:latin typeface="Trebuchet MS"/>
                          <a:cs typeface="Trebuchet MS"/>
                        </a:rPr>
                        <a:t>Textiles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369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500" spc="-10">
                          <a:latin typeface="Trebuchet MS"/>
                          <a:cs typeface="Trebuchet MS"/>
                        </a:rPr>
                        <a:t>Hubli-</a:t>
                      </a:r>
                      <a:r>
                        <a:rPr dirty="0" sz="1500" spc="114">
                          <a:latin typeface="Trebuchet MS"/>
                          <a:cs typeface="Trebuchet MS"/>
                        </a:rPr>
                        <a:t>Dharwad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500">
                          <a:latin typeface="Trebuchet MS"/>
                          <a:cs typeface="Trebuchet MS"/>
                        </a:rPr>
                        <a:t>Agri</a:t>
                      </a:r>
                      <a:r>
                        <a:rPr dirty="0" sz="1500" spc="16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>
                          <a:latin typeface="Trebuchet MS"/>
                          <a:cs typeface="Trebuchet MS"/>
                        </a:rPr>
                        <a:t>tools,</a:t>
                      </a:r>
                      <a:r>
                        <a:rPr dirty="0" sz="1500" spc="1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>
                          <a:latin typeface="Trebuchet MS"/>
                          <a:cs typeface="Trebuchet MS"/>
                        </a:rPr>
                        <a:t>Precision</a:t>
                      </a:r>
                      <a:r>
                        <a:rPr dirty="0" sz="1500" spc="4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-20">
                          <a:latin typeface="Trebuchet MS"/>
                          <a:cs typeface="Trebuchet MS"/>
                        </a:rPr>
                        <a:t>parts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500" spc="65">
                          <a:latin typeface="Trebuchet MS"/>
                          <a:cs typeface="Trebuchet MS"/>
                        </a:rPr>
                        <a:t>Varanasi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500" spc="-55">
                          <a:latin typeface="Trebuchet MS"/>
                          <a:cs typeface="Trebuchet MS"/>
                        </a:rPr>
                        <a:t>Silk</a:t>
                      </a:r>
                      <a:r>
                        <a:rPr dirty="0" sz="1500" spc="9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>
                          <a:latin typeface="Trebuchet MS"/>
                          <a:cs typeface="Trebuchet MS"/>
                        </a:rPr>
                        <a:t>Sarees,</a:t>
                      </a:r>
                      <a:r>
                        <a:rPr dirty="0" sz="1500" spc="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85">
                          <a:latin typeface="Trebuchet MS"/>
                          <a:cs typeface="Trebuchet MS"/>
                        </a:rPr>
                        <a:t>Handlooms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500" spc="-10">
                          <a:latin typeface="Trebuchet MS"/>
                          <a:cs typeface="Trebuchet MS"/>
                        </a:rPr>
                        <a:t>Jaipur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500">
                          <a:latin typeface="Trebuchet MS"/>
                          <a:cs typeface="Trebuchet MS"/>
                        </a:rPr>
                        <a:t>Jewelry,</a:t>
                      </a:r>
                      <a:r>
                        <a:rPr dirty="0" sz="15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65">
                          <a:latin typeface="Trebuchet MS"/>
                          <a:cs typeface="Trebuchet MS"/>
                        </a:rPr>
                        <a:t>Stone</a:t>
                      </a:r>
                      <a:r>
                        <a:rPr dirty="0" sz="1500" spc="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500" spc="-10">
                          <a:latin typeface="Trebuchet MS"/>
                          <a:cs typeface="Trebuchet MS"/>
                        </a:rPr>
                        <a:t>Crafts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200"/>
              <a:t>What</a:t>
            </a:r>
            <a:r>
              <a:rPr dirty="0" spc="-25"/>
              <a:t> </a:t>
            </a:r>
            <a:r>
              <a:rPr dirty="0" spc="80"/>
              <a:t>Holds</a:t>
            </a:r>
            <a:r>
              <a:rPr dirty="0" spc="-35"/>
              <a:t> </a:t>
            </a:r>
            <a:r>
              <a:rPr dirty="0" spc="250"/>
              <a:t>MSMEs</a:t>
            </a:r>
            <a:r>
              <a:rPr dirty="0" spc="-40"/>
              <a:t> </a:t>
            </a:r>
            <a:r>
              <a:rPr dirty="0" spc="315"/>
              <a:t>Back?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765996"/>
            <a:ext cx="7000875" cy="249618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85" b="1">
                <a:solidFill>
                  <a:srgbClr val="404040"/>
                </a:solidFill>
                <a:latin typeface="Tahoma"/>
                <a:cs typeface="Tahoma"/>
              </a:rPr>
              <a:t>Informality:</a:t>
            </a:r>
            <a:r>
              <a:rPr dirty="0" sz="1200" spc="13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85">
                <a:solidFill>
                  <a:srgbClr val="404040"/>
                </a:solidFill>
                <a:latin typeface="Trebuchet MS"/>
                <a:cs typeface="Trebuchet MS"/>
              </a:rPr>
              <a:t>Operate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without</a:t>
            </a:r>
            <a:r>
              <a:rPr dirty="0" sz="1200" spc="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formal</a:t>
            </a:r>
            <a:r>
              <a:rPr dirty="0" sz="12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registration</a:t>
            </a: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or</a:t>
            </a: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documentation.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55" b="1">
                <a:solidFill>
                  <a:srgbClr val="404040"/>
                </a:solidFill>
                <a:latin typeface="Tahoma"/>
                <a:cs typeface="Tahoma"/>
              </a:rPr>
              <a:t>Limited</a:t>
            </a:r>
            <a:r>
              <a:rPr dirty="0" sz="1200" spc="5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Access</a:t>
            </a:r>
            <a:r>
              <a:rPr dirty="0" sz="1200" spc="9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90" b="1">
                <a:solidFill>
                  <a:srgbClr val="404040"/>
                </a:solidFill>
                <a:latin typeface="Tahoma"/>
                <a:cs typeface="Tahoma"/>
              </a:rPr>
              <a:t>to</a:t>
            </a:r>
            <a:r>
              <a:rPr dirty="0" sz="1200" spc="7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35" b="1">
                <a:solidFill>
                  <a:srgbClr val="404040"/>
                </a:solidFill>
                <a:latin typeface="Tahoma"/>
                <a:cs typeface="Tahoma"/>
              </a:rPr>
              <a:t>Credit:</a:t>
            </a:r>
            <a:r>
              <a:rPr dirty="0" sz="1200" spc="5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125">
                <a:solidFill>
                  <a:srgbClr val="404040"/>
                </a:solidFill>
                <a:latin typeface="Trebuchet MS"/>
                <a:cs typeface="Trebuchet MS"/>
              </a:rPr>
              <a:t>Depend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5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dirty="0" sz="1200" spc="114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informal</a:t>
            </a:r>
            <a:r>
              <a:rPr dirty="0" sz="12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finance;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underutilise</a:t>
            </a:r>
            <a:r>
              <a:rPr dirty="0" sz="12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0">
                <a:solidFill>
                  <a:srgbClr val="404040"/>
                </a:solidFill>
                <a:latin typeface="Trebuchet MS"/>
                <a:cs typeface="Trebuchet MS"/>
              </a:rPr>
              <a:t>government</a:t>
            </a: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schemes.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Digital</a:t>
            </a:r>
            <a:r>
              <a:rPr dirty="0" sz="1200" spc="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404040"/>
                </a:solidFill>
                <a:latin typeface="Tahoma"/>
                <a:cs typeface="Tahoma"/>
              </a:rPr>
              <a:t>Divide:</a:t>
            </a:r>
            <a:r>
              <a:rPr dirty="0" sz="1200" spc="4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105">
                <a:solidFill>
                  <a:srgbClr val="404040"/>
                </a:solidFill>
                <a:latin typeface="Trebuchet MS"/>
                <a:cs typeface="Trebuchet MS"/>
              </a:rPr>
              <a:t>Manual</a:t>
            </a:r>
            <a:r>
              <a:rPr dirty="0" sz="1200" spc="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processes,</a:t>
            </a:r>
            <a:r>
              <a:rPr dirty="0" sz="12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low</a:t>
            </a:r>
            <a:r>
              <a:rPr dirty="0" sz="1200" spc="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5">
                <a:solidFill>
                  <a:srgbClr val="404040"/>
                </a:solidFill>
                <a:latin typeface="Trebuchet MS"/>
                <a:cs typeface="Trebuchet MS"/>
              </a:rPr>
              <a:t>adoption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1200" spc="114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digital</a:t>
            </a:r>
            <a:r>
              <a:rPr dirty="0" sz="12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tools.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50" b="1">
                <a:solidFill>
                  <a:srgbClr val="404040"/>
                </a:solidFill>
                <a:latin typeface="Tahoma"/>
                <a:cs typeface="Tahoma"/>
              </a:rPr>
              <a:t>Restricted</a:t>
            </a:r>
            <a:r>
              <a:rPr dirty="0" sz="1200" spc="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404040"/>
                </a:solidFill>
                <a:latin typeface="Tahoma"/>
                <a:cs typeface="Tahoma"/>
              </a:rPr>
              <a:t>Market</a:t>
            </a:r>
            <a:r>
              <a:rPr dirty="0" sz="1200" spc="-1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Reach:</a:t>
            </a:r>
            <a:r>
              <a:rPr dirty="0" sz="12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Local</a:t>
            </a:r>
            <a:r>
              <a:rPr dirty="0" sz="12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sales</a:t>
            </a:r>
            <a:r>
              <a:rPr dirty="0" sz="12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only; limited</a:t>
            </a:r>
            <a:r>
              <a:rPr dirty="0" sz="12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5">
                <a:solidFill>
                  <a:srgbClr val="404040"/>
                </a:solidFill>
                <a:latin typeface="Trebuchet MS"/>
                <a:cs typeface="Trebuchet MS"/>
              </a:rPr>
              <a:t>branding</a:t>
            </a:r>
            <a:r>
              <a:rPr dirty="0" sz="12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or</a:t>
            </a:r>
            <a:r>
              <a:rPr dirty="0" sz="1200" spc="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e-</a:t>
            </a:r>
            <a:r>
              <a:rPr dirty="0" sz="1200" spc="100">
                <a:solidFill>
                  <a:srgbClr val="404040"/>
                </a:solidFill>
                <a:latin typeface="Trebuchet MS"/>
                <a:cs typeface="Trebuchet MS"/>
              </a:rPr>
              <a:t>commerce</a:t>
            </a:r>
            <a:r>
              <a:rPr dirty="0" sz="12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exposure.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65" b="1">
                <a:solidFill>
                  <a:srgbClr val="404040"/>
                </a:solidFill>
                <a:latin typeface="Tahoma"/>
                <a:cs typeface="Tahoma"/>
              </a:rPr>
              <a:t>Talent</a:t>
            </a:r>
            <a:r>
              <a:rPr dirty="0" sz="1200" spc="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Challenges:</a:t>
            </a:r>
            <a:r>
              <a:rPr dirty="0" sz="1200" spc="4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95">
                <a:solidFill>
                  <a:srgbClr val="404040"/>
                </a:solidFill>
                <a:latin typeface="Trebuchet MS"/>
                <a:cs typeface="Trebuchet MS"/>
              </a:rPr>
              <a:t>Can’t</a:t>
            </a:r>
            <a:r>
              <a:rPr dirty="0" sz="12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attract</a:t>
            </a:r>
            <a:r>
              <a:rPr dirty="0" sz="12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404040"/>
                </a:solidFill>
                <a:latin typeface="Trebuchet MS"/>
                <a:cs typeface="Trebuchet MS"/>
              </a:rPr>
              <a:t>skilled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professionals;</a:t>
            </a:r>
            <a:r>
              <a:rPr dirty="0" sz="12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65">
                <a:solidFill>
                  <a:srgbClr val="404040"/>
                </a:solidFill>
                <a:latin typeface="Trebuchet MS"/>
                <a:cs typeface="Trebuchet MS"/>
              </a:rPr>
              <a:t>high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attrition</a:t>
            </a:r>
            <a:r>
              <a:rPr dirty="0" sz="1200" spc="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2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2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mismatch.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35" b="1">
                <a:solidFill>
                  <a:srgbClr val="404040"/>
                </a:solidFill>
                <a:latin typeface="Tahoma"/>
                <a:cs typeface="Tahoma"/>
              </a:rPr>
              <a:t>Resistance</a:t>
            </a:r>
            <a:r>
              <a:rPr dirty="0" sz="1200" spc="-1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to</a:t>
            </a:r>
            <a:r>
              <a:rPr dirty="0" sz="1200" spc="8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Change:</a:t>
            </a:r>
            <a:r>
              <a:rPr dirty="0" sz="12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110">
                <a:solidFill>
                  <a:srgbClr val="404040"/>
                </a:solidFill>
                <a:latin typeface="Trebuchet MS"/>
                <a:cs typeface="Trebuchet MS"/>
              </a:rPr>
              <a:t>Legacy</a:t>
            </a:r>
            <a:r>
              <a:rPr dirty="0" sz="1200" spc="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thinking;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fear</a:t>
            </a:r>
            <a:r>
              <a:rPr dirty="0" sz="1200" spc="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1200" spc="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formalization</a:t>
            </a:r>
            <a:r>
              <a:rPr dirty="0" sz="1200" spc="10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45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2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external</a:t>
            </a:r>
            <a:r>
              <a:rPr dirty="0" sz="12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advice.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Compliance</a:t>
            </a:r>
            <a:r>
              <a:rPr dirty="0" sz="1200" spc="10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65" b="1">
                <a:solidFill>
                  <a:srgbClr val="404040"/>
                </a:solidFill>
                <a:latin typeface="Tahoma"/>
                <a:cs typeface="Tahoma"/>
              </a:rPr>
              <a:t>Burden:</a:t>
            </a:r>
            <a:r>
              <a:rPr dirty="0" sz="1200" spc="10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Struggle</a:t>
            </a:r>
            <a:r>
              <a:rPr dirty="0" sz="1200" spc="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with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GST,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labor,</a:t>
            </a:r>
            <a:r>
              <a:rPr dirty="0" sz="12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45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2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65">
                <a:solidFill>
                  <a:srgbClr val="404040"/>
                </a:solidFill>
                <a:latin typeface="Trebuchet MS"/>
                <a:cs typeface="Trebuchet MS"/>
              </a:rPr>
              <a:t>legal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404040"/>
                </a:solidFill>
                <a:latin typeface="Trebuchet MS"/>
                <a:cs typeface="Trebuchet MS"/>
              </a:rPr>
              <a:t>filings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 without</a:t>
            </a:r>
            <a:r>
              <a:rPr dirty="0" sz="12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support.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85" b="1">
                <a:solidFill>
                  <a:srgbClr val="404040"/>
                </a:solidFill>
                <a:latin typeface="Tahoma"/>
                <a:cs typeface="Tahoma"/>
              </a:rPr>
              <a:t>Low</a:t>
            </a:r>
            <a:r>
              <a:rPr dirty="0" sz="1200" spc="8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55" b="1">
                <a:solidFill>
                  <a:srgbClr val="404040"/>
                </a:solidFill>
                <a:latin typeface="Tahoma"/>
                <a:cs typeface="Tahoma"/>
              </a:rPr>
              <a:t>Innovation</a:t>
            </a:r>
            <a:r>
              <a:rPr dirty="0" sz="12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404040"/>
                </a:solidFill>
                <a:latin typeface="Tahoma"/>
                <a:cs typeface="Tahoma"/>
              </a:rPr>
              <a:t>and</a:t>
            </a:r>
            <a:r>
              <a:rPr dirty="0" sz="1200" spc="2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170" b="1">
                <a:solidFill>
                  <a:srgbClr val="404040"/>
                </a:solidFill>
                <a:latin typeface="Tahoma"/>
                <a:cs typeface="Tahoma"/>
              </a:rPr>
              <a:t>IP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35" b="1">
                <a:solidFill>
                  <a:srgbClr val="404040"/>
                </a:solidFill>
                <a:latin typeface="Tahoma"/>
                <a:cs typeface="Tahoma"/>
              </a:rPr>
              <a:t>Awareness:</a:t>
            </a:r>
            <a:r>
              <a:rPr dirty="0" sz="1200" spc="-1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Minimal</a:t>
            </a:r>
            <a:r>
              <a:rPr dirty="0" sz="12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investment</a:t>
            </a:r>
            <a:r>
              <a:rPr dirty="0" sz="12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dirty="0" sz="12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R&amp;D;</a:t>
            </a:r>
            <a:r>
              <a:rPr dirty="0" sz="12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85">
                <a:solidFill>
                  <a:srgbClr val="404040"/>
                </a:solidFill>
                <a:latin typeface="Trebuchet MS"/>
                <a:cs typeface="Trebuchet MS"/>
              </a:rPr>
              <a:t>unaware</a:t>
            </a:r>
            <a:r>
              <a:rPr dirty="0" sz="12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5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dirty="0" sz="12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IP</a:t>
            </a:r>
            <a:r>
              <a:rPr dirty="0" sz="12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Trebuchet MS"/>
                <a:cs typeface="Trebuchet MS"/>
              </a:rPr>
              <a:t>protections.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355600" algn="l"/>
              </a:tabLst>
            </a:pPr>
            <a:r>
              <a:rPr dirty="0" sz="9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9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200" spc="-55" b="1">
                <a:solidFill>
                  <a:srgbClr val="404040"/>
                </a:solidFill>
                <a:latin typeface="Tahoma"/>
                <a:cs typeface="Tahoma"/>
              </a:rPr>
              <a:t>Poor</a:t>
            </a:r>
            <a:r>
              <a:rPr dirty="0" sz="1200" spc="8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25" b="1">
                <a:solidFill>
                  <a:srgbClr val="404040"/>
                </a:solidFill>
                <a:latin typeface="Tahoma"/>
                <a:cs typeface="Tahoma"/>
              </a:rPr>
              <a:t>Financial</a:t>
            </a:r>
            <a:r>
              <a:rPr dirty="0" sz="1200" spc="15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404040"/>
                </a:solidFill>
                <a:latin typeface="Tahoma"/>
                <a:cs typeface="Tahoma"/>
              </a:rPr>
              <a:t>Literacy:</a:t>
            </a:r>
            <a:r>
              <a:rPr dirty="0" sz="1200" spc="80" b="1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 sz="1200" spc="110">
                <a:solidFill>
                  <a:srgbClr val="404040"/>
                </a:solidFill>
                <a:latin typeface="Trebuchet MS"/>
                <a:cs typeface="Trebuchet MS"/>
              </a:rPr>
              <a:t>Weak</a:t>
            </a:r>
            <a:r>
              <a:rPr dirty="0" sz="12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financial</a:t>
            </a:r>
            <a:r>
              <a:rPr dirty="0" sz="12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records,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75">
                <a:solidFill>
                  <a:srgbClr val="404040"/>
                </a:solidFill>
                <a:latin typeface="Trebuchet MS"/>
                <a:cs typeface="Trebuchet MS"/>
              </a:rPr>
              <a:t>poor</a:t>
            </a:r>
            <a:r>
              <a:rPr dirty="0" sz="12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45">
                <a:solidFill>
                  <a:srgbClr val="404040"/>
                </a:solidFill>
                <a:latin typeface="Trebuchet MS"/>
                <a:cs typeface="Trebuchet MS"/>
              </a:rPr>
              <a:t>pricing</a:t>
            </a:r>
            <a:r>
              <a:rPr dirty="0" sz="12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45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110">
                <a:solidFill>
                  <a:srgbClr val="404040"/>
                </a:solidFill>
                <a:latin typeface="Trebuchet MS"/>
                <a:cs typeface="Trebuchet MS"/>
              </a:rPr>
              <a:t>cash</a:t>
            </a:r>
            <a:r>
              <a:rPr dirty="0" sz="12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404040"/>
                </a:solidFill>
                <a:latin typeface="Trebuchet MS"/>
                <a:cs typeface="Trebuchet MS"/>
              </a:rPr>
              <a:t>flow</a:t>
            </a:r>
            <a:r>
              <a:rPr dirty="0" sz="12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200" spc="75">
                <a:solidFill>
                  <a:srgbClr val="404040"/>
                </a:solidFill>
                <a:latin typeface="Trebuchet MS"/>
                <a:cs typeface="Trebuchet MS"/>
              </a:rPr>
              <a:t>management.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9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Startups:</a:t>
            </a:r>
            <a:r>
              <a:rPr dirty="0" spc="-20"/>
              <a:t> </a:t>
            </a:r>
            <a:r>
              <a:rPr dirty="0" spc="65"/>
              <a:t>India’s</a:t>
            </a:r>
            <a:r>
              <a:rPr dirty="0" spc="-15"/>
              <a:t> </a:t>
            </a:r>
            <a:r>
              <a:rPr dirty="0" spc="155"/>
              <a:t>Growth</a:t>
            </a:r>
            <a:r>
              <a:rPr dirty="0" spc="-125"/>
              <a:t> </a:t>
            </a:r>
            <a:r>
              <a:rPr dirty="0" spc="-10"/>
              <a:t>Frontier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6150" y="2750375"/>
            <a:ext cx="7587615" cy="3145155"/>
          </a:xfrm>
          <a:prstGeom prst="rect">
            <a:avLst/>
          </a:prstGeom>
        </p:spPr>
        <p:txBody>
          <a:bodyPr wrap="square" lIns="0" tIns="1155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0"/>
              </a:spcBef>
              <a:tabLst>
                <a:tab pos="355600" algn="l"/>
              </a:tabLst>
            </a:pPr>
            <a:r>
              <a:rPr dirty="0" sz="13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3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India: </a:t>
            </a:r>
            <a:r>
              <a:rPr dirty="0" sz="1700" spc="50">
                <a:solidFill>
                  <a:srgbClr val="404040"/>
                </a:solidFill>
                <a:latin typeface="Trebuchet MS"/>
                <a:cs typeface="Trebuchet MS"/>
              </a:rPr>
              <a:t>3rd</a:t>
            </a:r>
            <a:r>
              <a:rPr dirty="0" sz="17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largest</a:t>
            </a:r>
            <a:r>
              <a:rPr dirty="0" sz="17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startup</a:t>
            </a:r>
            <a:r>
              <a:rPr dirty="0" sz="1700" spc="95">
                <a:solidFill>
                  <a:srgbClr val="404040"/>
                </a:solidFill>
                <a:latin typeface="Trebuchet MS"/>
                <a:cs typeface="Trebuchet MS"/>
              </a:rPr>
              <a:t> ecosystem</a:t>
            </a:r>
            <a:r>
              <a:rPr dirty="0" sz="1700" spc="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65">
                <a:solidFill>
                  <a:srgbClr val="404040"/>
                </a:solidFill>
                <a:latin typeface="Trebuchet MS"/>
                <a:cs typeface="Trebuchet MS"/>
              </a:rPr>
              <a:t>globally</a:t>
            </a:r>
            <a:r>
              <a:rPr dirty="0" sz="17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(after</a:t>
            </a:r>
            <a:r>
              <a:rPr dirty="0" sz="17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US</a:t>
            </a:r>
            <a:r>
              <a:rPr dirty="0" sz="17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95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dirty="0" sz="1700" spc="9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00">
                <a:solidFill>
                  <a:srgbClr val="404040"/>
                </a:solidFill>
                <a:latin typeface="Trebuchet MS"/>
                <a:cs typeface="Trebuchet MS"/>
              </a:rPr>
              <a:t>China)</a:t>
            </a:r>
            <a:endParaRPr sz="1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tabLst>
                <a:tab pos="355600" algn="l"/>
              </a:tabLst>
            </a:pPr>
            <a:r>
              <a:rPr dirty="0" sz="13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3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700" spc="75">
                <a:solidFill>
                  <a:srgbClr val="404040"/>
                </a:solidFill>
                <a:latin typeface="Trebuchet MS"/>
                <a:cs typeface="Trebuchet MS"/>
              </a:rPr>
              <a:t>100+</a:t>
            </a:r>
            <a:r>
              <a:rPr dirty="0" sz="1700" spc="1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unicorns;</a:t>
            </a:r>
            <a:r>
              <a:rPr dirty="0" sz="1700" spc="10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1.5+</a:t>
            </a:r>
            <a:r>
              <a:rPr dirty="0" sz="1700" spc="1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lakh</a:t>
            </a:r>
            <a:r>
              <a:rPr dirty="0" sz="1700" spc="1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registered</a:t>
            </a:r>
            <a:r>
              <a:rPr dirty="0" sz="1700" spc="1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startups</a:t>
            </a:r>
            <a:r>
              <a:rPr dirty="0" sz="1700" spc="1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-45">
                <a:solidFill>
                  <a:srgbClr val="404040"/>
                </a:solidFill>
                <a:latin typeface="Trebuchet MS"/>
                <a:cs typeface="Trebuchet MS"/>
              </a:rPr>
              <a:t>(DPIIT-</a:t>
            </a:r>
            <a:r>
              <a:rPr dirty="0" sz="1700" spc="85">
                <a:solidFill>
                  <a:srgbClr val="404040"/>
                </a:solidFill>
                <a:latin typeface="Trebuchet MS"/>
                <a:cs typeface="Trebuchet MS"/>
              </a:rPr>
              <a:t>recognised)</a:t>
            </a:r>
            <a:endParaRPr sz="1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tabLst>
                <a:tab pos="355600" algn="l"/>
              </a:tabLst>
            </a:pPr>
            <a:r>
              <a:rPr dirty="0" sz="13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3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Sectors:</a:t>
            </a:r>
            <a:r>
              <a:rPr dirty="0" sz="17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fintech,</a:t>
            </a:r>
            <a:r>
              <a:rPr dirty="0" sz="1700" spc="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90">
                <a:solidFill>
                  <a:srgbClr val="404040"/>
                </a:solidFill>
                <a:latin typeface="Trebuchet MS"/>
                <a:cs typeface="Trebuchet MS"/>
              </a:rPr>
              <a:t>edtech,</a:t>
            </a:r>
            <a:r>
              <a:rPr dirty="0" sz="17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55">
                <a:solidFill>
                  <a:srgbClr val="404040"/>
                </a:solidFill>
                <a:latin typeface="Trebuchet MS"/>
                <a:cs typeface="Trebuchet MS"/>
              </a:rPr>
              <a:t>agritech,</a:t>
            </a:r>
            <a:r>
              <a:rPr dirty="0" sz="17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55">
                <a:solidFill>
                  <a:srgbClr val="404040"/>
                </a:solidFill>
                <a:latin typeface="Trebuchet MS"/>
                <a:cs typeface="Trebuchet MS"/>
              </a:rPr>
              <a:t>healthtech,</a:t>
            </a:r>
            <a:r>
              <a:rPr dirty="0" sz="1700" spc="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10">
                <a:solidFill>
                  <a:srgbClr val="404040"/>
                </a:solidFill>
                <a:latin typeface="Trebuchet MS"/>
                <a:cs typeface="Trebuchet MS"/>
              </a:rPr>
              <a:t>spacetech,</a:t>
            </a:r>
            <a:r>
              <a:rPr dirty="0" sz="17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35">
                <a:solidFill>
                  <a:srgbClr val="404040"/>
                </a:solidFill>
                <a:latin typeface="Trebuchet MS"/>
                <a:cs typeface="Trebuchet MS"/>
              </a:rPr>
              <a:t>deeptech</a:t>
            </a:r>
            <a:endParaRPr sz="1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  <a:tabLst>
                <a:tab pos="355600" algn="l"/>
              </a:tabLst>
            </a:pPr>
            <a:r>
              <a:rPr dirty="0" sz="13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3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Fueling</a:t>
            </a:r>
            <a:r>
              <a:rPr dirty="0" sz="1700" spc="2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innovation,</a:t>
            </a:r>
            <a:r>
              <a:rPr dirty="0" sz="1700" spc="2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digital</a:t>
            </a:r>
            <a:r>
              <a:rPr dirty="0" sz="1700" spc="1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transformation,</a:t>
            </a:r>
            <a:r>
              <a:rPr dirty="0" sz="1700" spc="1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215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700" spc="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55">
                <a:solidFill>
                  <a:srgbClr val="404040"/>
                </a:solidFill>
                <a:latin typeface="Trebuchet MS"/>
                <a:cs typeface="Trebuchet MS"/>
              </a:rPr>
              <a:t>job</a:t>
            </a:r>
            <a:r>
              <a:rPr dirty="0" sz="1700" spc="19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55">
                <a:solidFill>
                  <a:srgbClr val="404040"/>
                </a:solidFill>
                <a:latin typeface="Trebuchet MS"/>
                <a:cs typeface="Trebuchet MS"/>
              </a:rPr>
              <a:t>creation</a:t>
            </a:r>
            <a:endParaRPr sz="1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tabLst>
                <a:tab pos="355600" algn="l"/>
              </a:tabLst>
            </a:pPr>
            <a:r>
              <a:rPr dirty="0" sz="13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3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700" spc="125">
                <a:solidFill>
                  <a:srgbClr val="404040"/>
                </a:solidFill>
                <a:latin typeface="Trebuchet MS"/>
                <a:cs typeface="Trebuchet MS"/>
              </a:rPr>
              <a:t>Focused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65">
                <a:solidFill>
                  <a:srgbClr val="404040"/>
                </a:solidFill>
                <a:latin typeface="Trebuchet MS"/>
                <a:cs typeface="Trebuchet MS"/>
              </a:rPr>
              <a:t>on</a:t>
            </a:r>
            <a:r>
              <a:rPr dirty="0" sz="17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65">
                <a:solidFill>
                  <a:srgbClr val="404040"/>
                </a:solidFill>
                <a:latin typeface="Trebuchet MS"/>
                <a:cs typeface="Trebuchet MS"/>
              </a:rPr>
              <a:t>scalable,</a:t>
            </a:r>
            <a:r>
              <a:rPr dirty="0" sz="17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70">
                <a:solidFill>
                  <a:srgbClr val="404040"/>
                </a:solidFill>
                <a:latin typeface="Trebuchet MS"/>
                <a:cs typeface="Trebuchet MS"/>
              </a:rPr>
              <a:t>tech-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driven,</a:t>
            </a:r>
            <a:r>
              <a:rPr dirty="0" sz="17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9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dirty="0" sz="17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investor-</a:t>
            </a:r>
            <a:r>
              <a:rPr dirty="0" sz="1700" spc="185">
                <a:solidFill>
                  <a:srgbClr val="404040"/>
                </a:solidFill>
                <a:latin typeface="Trebuchet MS"/>
                <a:cs typeface="Trebuchet MS"/>
              </a:rPr>
              <a:t>backed</a:t>
            </a:r>
            <a:r>
              <a:rPr dirty="0" sz="17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70">
                <a:solidFill>
                  <a:srgbClr val="404040"/>
                </a:solidFill>
                <a:latin typeface="Trebuchet MS"/>
                <a:cs typeface="Trebuchet MS"/>
              </a:rPr>
              <a:t>models</a:t>
            </a:r>
            <a:endParaRPr sz="1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355600" algn="l"/>
              </a:tabLst>
            </a:pPr>
            <a:r>
              <a:rPr dirty="0" sz="13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3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Startups</a:t>
            </a:r>
            <a:r>
              <a:rPr dirty="0" sz="17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14">
                <a:solidFill>
                  <a:srgbClr val="404040"/>
                </a:solidFill>
                <a:latin typeface="Trebuchet MS"/>
                <a:cs typeface="Trebuchet MS"/>
              </a:rPr>
              <a:t>created</a:t>
            </a:r>
            <a:r>
              <a:rPr dirty="0" sz="17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75">
                <a:solidFill>
                  <a:srgbClr val="404040"/>
                </a:solidFill>
                <a:latin typeface="Trebuchet MS"/>
                <a:cs typeface="Trebuchet MS"/>
              </a:rPr>
              <a:t>over</a:t>
            </a:r>
            <a:r>
              <a:rPr dirty="0" sz="17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65">
                <a:solidFill>
                  <a:srgbClr val="404040"/>
                </a:solidFill>
                <a:latin typeface="Trebuchet MS"/>
                <a:cs typeface="Trebuchet MS"/>
              </a:rPr>
              <a:t>12</a:t>
            </a:r>
            <a:r>
              <a:rPr dirty="0" sz="17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60">
                <a:solidFill>
                  <a:srgbClr val="404040"/>
                </a:solidFill>
                <a:latin typeface="Trebuchet MS"/>
                <a:cs typeface="Trebuchet MS"/>
              </a:rPr>
              <a:t>lakh</a:t>
            </a:r>
            <a:r>
              <a:rPr dirty="0" sz="1700" spc="-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direct jobs</a:t>
            </a:r>
            <a:r>
              <a:rPr dirty="0" sz="17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55">
                <a:solidFill>
                  <a:srgbClr val="404040"/>
                </a:solidFill>
                <a:latin typeface="Trebuchet MS"/>
                <a:cs typeface="Trebuchet MS"/>
              </a:rPr>
              <a:t>(and</a:t>
            </a:r>
            <a:r>
              <a:rPr dirty="0" sz="17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45">
                <a:solidFill>
                  <a:srgbClr val="404040"/>
                </a:solidFill>
                <a:latin typeface="Trebuchet MS"/>
                <a:cs typeface="Trebuchet MS"/>
              </a:rPr>
              <a:t>many</a:t>
            </a:r>
            <a:r>
              <a:rPr dirty="0" sz="1700" spc="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00">
                <a:solidFill>
                  <a:srgbClr val="404040"/>
                </a:solidFill>
                <a:latin typeface="Trebuchet MS"/>
                <a:cs typeface="Trebuchet MS"/>
              </a:rPr>
              <a:t>more</a:t>
            </a:r>
            <a:r>
              <a:rPr dirty="0" sz="1700" spc="-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indirectly)</a:t>
            </a:r>
            <a:endParaRPr sz="1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tabLst>
                <a:tab pos="355600" algn="l"/>
              </a:tabLst>
            </a:pPr>
            <a:r>
              <a:rPr dirty="0" sz="13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3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700" spc="95">
                <a:solidFill>
                  <a:srgbClr val="404040"/>
                </a:solidFill>
                <a:latin typeface="Trebuchet MS"/>
                <a:cs typeface="Trebuchet MS"/>
              </a:rPr>
              <a:t>Supported</a:t>
            </a:r>
            <a:r>
              <a:rPr dirty="0" sz="1700" spc="-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65">
                <a:solidFill>
                  <a:srgbClr val="404040"/>
                </a:solidFill>
                <a:latin typeface="Trebuchet MS"/>
                <a:cs typeface="Trebuchet MS"/>
              </a:rPr>
              <a:t>by</a:t>
            </a:r>
            <a:r>
              <a:rPr dirty="0" sz="17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75">
                <a:solidFill>
                  <a:srgbClr val="404040"/>
                </a:solidFill>
                <a:latin typeface="Trebuchet MS"/>
                <a:cs typeface="Trebuchet MS"/>
              </a:rPr>
              <a:t>500+</a:t>
            </a:r>
            <a:r>
              <a:rPr dirty="0" sz="17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60">
                <a:solidFill>
                  <a:srgbClr val="404040"/>
                </a:solidFill>
                <a:latin typeface="Trebuchet MS"/>
                <a:cs typeface="Trebuchet MS"/>
              </a:rPr>
              <a:t>incubators/accelerators</a:t>
            </a:r>
            <a:r>
              <a:rPr dirty="0" sz="17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85">
                <a:solidFill>
                  <a:srgbClr val="404040"/>
                </a:solidFill>
                <a:latin typeface="Trebuchet MS"/>
                <a:cs typeface="Trebuchet MS"/>
              </a:rPr>
              <a:t>across</a:t>
            </a:r>
            <a:r>
              <a:rPr dirty="0" sz="1700" spc="-3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45">
                <a:solidFill>
                  <a:srgbClr val="404040"/>
                </a:solidFill>
                <a:latin typeface="Trebuchet MS"/>
                <a:cs typeface="Trebuchet MS"/>
              </a:rPr>
              <a:t>India</a:t>
            </a:r>
            <a:endParaRPr sz="1700">
              <a:latin typeface="Trebuchet MS"/>
              <a:cs typeface="Trebuchet MS"/>
            </a:endParaRPr>
          </a:p>
          <a:p>
            <a:pPr marL="355600" marR="62230" indent="-343535">
              <a:lnSpc>
                <a:spcPts val="1800"/>
              </a:lnSpc>
              <a:spcBef>
                <a:spcPts val="1070"/>
              </a:spcBef>
              <a:tabLst>
                <a:tab pos="355600" algn="l"/>
              </a:tabLst>
            </a:pPr>
            <a:r>
              <a:rPr dirty="0" sz="1350" spc="55">
                <a:solidFill>
                  <a:srgbClr val="AF1512"/>
                </a:solidFill>
                <a:latin typeface="Lucida Sans Unicode"/>
                <a:cs typeface="Lucida Sans Unicode"/>
              </a:rPr>
              <a:t>▶</a:t>
            </a:r>
            <a:r>
              <a:rPr dirty="0" sz="1350">
                <a:solidFill>
                  <a:srgbClr val="AF1512"/>
                </a:solidFill>
                <a:latin typeface="Lucida Sans Unicode"/>
                <a:cs typeface="Lucida Sans Unicode"/>
              </a:rPr>
              <a:t>	</a:t>
            </a:r>
            <a:r>
              <a:rPr dirty="0" sz="1700" spc="-105">
                <a:solidFill>
                  <a:srgbClr val="404040"/>
                </a:solidFill>
                <a:latin typeface="Trebuchet MS"/>
                <a:cs typeface="Trebuchet MS"/>
              </a:rPr>
              <a:t>Tier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-75">
                <a:solidFill>
                  <a:srgbClr val="404040"/>
                </a:solidFill>
                <a:latin typeface="Trebuchet MS"/>
                <a:cs typeface="Trebuchet MS"/>
              </a:rPr>
              <a:t>II</a:t>
            </a:r>
            <a:r>
              <a:rPr dirty="0" sz="1700" spc="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95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dirty="0" sz="17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-80">
                <a:solidFill>
                  <a:srgbClr val="404040"/>
                </a:solidFill>
                <a:latin typeface="Trebuchet MS"/>
                <a:cs typeface="Trebuchet MS"/>
              </a:rPr>
              <a:t>III</a:t>
            </a:r>
            <a:r>
              <a:rPr dirty="0" sz="17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cities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10">
                <a:solidFill>
                  <a:srgbClr val="404040"/>
                </a:solidFill>
                <a:latin typeface="Trebuchet MS"/>
                <a:cs typeface="Trebuchet MS"/>
              </a:rPr>
              <a:t>emerging</a:t>
            </a:r>
            <a:r>
              <a:rPr dirty="0" sz="17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4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130">
                <a:solidFill>
                  <a:srgbClr val="404040"/>
                </a:solidFill>
                <a:latin typeface="Trebuchet MS"/>
                <a:cs typeface="Trebuchet MS"/>
              </a:rPr>
              <a:t>new</a:t>
            </a:r>
            <a:r>
              <a:rPr dirty="0" sz="1700" spc="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startup</a:t>
            </a:r>
            <a:r>
              <a:rPr dirty="0" sz="1700" spc="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95">
                <a:solidFill>
                  <a:srgbClr val="404040"/>
                </a:solidFill>
                <a:latin typeface="Trebuchet MS"/>
                <a:cs typeface="Trebuchet MS"/>
              </a:rPr>
              <a:t>hubs</a:t>
            </a:r>
            <a:r>
              <a:rPr dirty="0" sz="1700" spc="2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235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dirty="0" sz="1700" spc="-1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Indore,</a:t>
            </a:r>
            <a:r>
              <a:rPr dirty="0" sz="1700" spc="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>
                <a:solidFill>
                  <a:srgbClr val="404040"/>
                </a:solidFill>
                <a:latin typeface="Trebuchet MS"/>
                <a:cs typeface="Trebuchet MS"/>
              </a:rPr>
              <a:t>Jaipur,</a:t>
            </a:r>
            <a:r>
              <a:rPr dirty="0" sz="17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700" spc="45">
                <a:solidFill>
                  <a:srgbClr val="404040"/>
                </a:solidFill>
                <a:latin typeface="Trebuchet MS"/>
                <a:cs typeface="Trebuchet MS"/>
              </a:rPr>
              <a:t>Vizag, </a:t>
            </a:r>
            <a:r>
              <a:rPr dirty="0" sz="1700" spc="120">
                <a:solidFill>
                  <a:srgbClr val="404040"/>
                </a:solidFill>
                <a:latin typeface="Trebuchet MS"/>
                <a:cs typeface="Trebuchet MS"/>
              </a:rPr>
              <a:t>Warangal</a:t>
            </a:r>
            <a:endParaRPr sz="1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l" t="t" r="r" b="b"/>
              <a:pathLst>
                <a:path w="9144000" h="6858000">
                  <a:moveTo>
                    <a:pt x="9144000" y="0"/>
                  </a:moveTo>
                  <a:lnTo>
                    <a:pt x="0" y="0"/>
                  </a:lnTo>
                  <a:lnTo>
                    <a:pt x="0" y="514350"/>
                  </a:lnTo>
                  <a:lnTo>
                    <a:pt x="0" y="6356350"/>
                  </a:lnTo>
                  <a:lnTo>
                    <a:pt x="0" y="6858000"/>
                  </a:lnTo>
                  <a:lnTo>
                    <a:pt x="9144000" y="6858000"/>
                  </a:lnTo>
                  <a:lnTo>
                    <a:pt x="9144000" y="6356350"/>
                  </a:lnTo>
                  <a:lnTo>
                    <a:pt x="8658225" y="6356350"/>
                  </a:lnTo>
                  <a:lnTo>
                    <a:pt x="8658225" y="2144014"/>
                  </a:lnTo>
                  <a:lnTo>
                    <a:pt x="8658225" y="1857375"/>
                  </a:lnTo>
                  <a:lnTo>
                    <a:pt x="8285861" y="1913382"/>
                  </a:lnTo>
                  <a:lnTo>
                    <a:pt x="7916799" y="1962785"/>
                  </a:lnTo>
                  <a:lnTo>
                    <a:pt x="7175373" y="2045208"/>
                  </a:lnTo>
                  <a:lnTo>
                    <a:pt x="6806184" y="2074799"/>
                  </a:lnTo>
                  <a:lnTo>
                    <a:pt x="6074664" y="2117725"/>
                  </a:lnTo>
                  <a:lnTo>
                    <a:pt x="5362829" y="2140712"/>
                  </a:lnTo>
                  <a:lnTo>
                    <a:pt x="5013579" y="2144014"/>
                  </a:lnTo>
                  <a:lnTo>
                    <a:pt x="4338066" y="2144014"/>
                  </a:lnTo>
                  <a:lnTo>
                    <a:pt x="4011803" y="2137410"/>
                  </a:lnTo>
                  <a:lnTo>
                    <a:pt x="3695446" y="2127504"/>
                  </a:lnTo>
                  <a:lnTo>
                    <a:pt x="3092450" y="2101215"/>
                  </a:lnTo>
                  <a:lnTo>
                    <a:pt x="2535428" y="2068195"/>
                  </a:lnTo>
                  <a:lnTo>
                    <a:pt x="2031238" y="2028698"/>
                  </a:lnTo>
                  <a:lnTo>
                    <a:pt x="904278" y="1913382"/>
                  </a:lnTo>
                  <a:lnTo>
                    <a:pt x="514350" y="1861210"/>
                  </a:lnTo>
                  <a:lnTo>
                    <a:pt x="514350" y="514350"/>
                  </a:lnTo>
                  <a:lnTo>
                    <a:pt x="9144000" y="5143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96200" y="0"/>
              <a:ext cx="776287" cy="1166749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7743825" y="0"/>
              <a:ext cx="685800" cy="1095375"/>
            </a:xfrm>
            <a:custGeom>
              <a:avLst/>
              <a:gdLst/>
              <a:ahLst/>
              <a:cxnLst/>
              <a:rect l="l" t="t" r="r" b="b"/>
              <a:pathLst>
                <a:path w="685800" h="1095375">
                  <a:moveTo>
                    <a:pt x="685800" y="0"/>
                  </a:moveTo>
                  <a:lnTo>
                    <a:pt x="0" y="0"/>
                  </a:lnTo>
                  <a:lnTo>
                    <a:pt x="0" y="1095375"/>
                  </a:lnTo>
                  <a:lnTo>
                    <a:pt x="685800" y="1095375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F15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8642350" y="514350"/>
            <a:ext cx="501650" cy="5842000"/>
          </a:xfrm>
          <a:custGeom>
            <a:avLst/>
            <a:gdLst/>
            <a:ahLst/>
            <a:cxnLst/>
            <a:rect l="l" t="t" r="r" b="b"/>
            <a:pathLst>
              <a:path w="501650" h="5842000">
                <a:moveTo>
                  <a:pt x="501650" y="0"/>
                </a:moveTo>
                <a:lnTo>
                  <a:pt x="0" y="0"/>
                </a:lnTo>
                <a:lnTo>
                  <a:pt x="0" y="5842000"/>
                </a:lnTo>
                <a:lnTo>
                  <a:pt x="501650" y="5842000"/>
                </a:lnTo>
                <a:lnTo>
                  <a:pt x="5016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56222" y="2317242"/>
            <a:ext cx="8156575" cy="4025900"/>
          </a:xfrm>
          <a:custGeom>
            <a:avLst/>
            <a:gdLst/>
            <a:ahLst/>
            <a:cxnLst/>
            <a:rect l="l" t="t" r="r" b="b"/>
            <a:pathLst>
              <a:path w="8156575" h="4025900">
                <a:moveTo>
                  <a:pt x="2720809" y="0"/>
                </a:moveTo>
                <a:lnTo>
                  <a:pt x="2720809" y="4025353"/>
                </a:lnTo>
              </a:path>
              <a:path w="8156575" h="4025900">
                <a:moveTo>
                  <a:pt x="5435434" y="0"/>
                </a:moveTo>
                <a:lnTo>
                  <a:pt x="5435434" y="4025353"/>
                </a:lnTo>
              </a:path>
              <a:path w="8156575" h="4025900">
                <a:moveTo>
                  <a:pt x="6350" y="0"/>
                </a:moveTo>
                <a:lnTo>
                  <a:pt x="6350" y="4025353"/>
                </a:lnTo>
              </a:path>
              <a:path w="8156575" h="4025900">
                <a:moveTo>
                  <a:pt x="8149932" y="0"/>
                </a:moveTo>
                <a:lnTo>
                  <a:pt x="8149932" y="4025353"/>
                </a:lnTo>
              </a:path>
              <a:path w="8156575" h="4025900">
                <a:moveTo>
                  <a:pt x="0" y="4019003"/>
                </a:moveTo>
                <a:lnTo>
                  <a:pt x="8156282" y="401900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0" y="514350"/>
          <a:ext cx="9330690" cy="5818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5930"/>
                <a:gridCol w="2042160"/>
                <a:gridCol w="3416935"/>
                <a:gridCol w="2806699"/>
                <a:gridCol w="531495"/>
              </a:tblGrid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0480">
                        <a:lnSpc>
                          <a:spcPts val="2325"/>
                        </a:lnSpc>
                        <a:spcBef>
                          <a:spcPts val="2150"/>
                        </a:spcBef>
                      </a:pPr>
                      <a:r>
                        <a:rPr dirty="0" sz="3200" spc="245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MSMEs</a:t>
                      </a:r>
                      <a:endParaRPr sz="3200">
                        <a:latin typeface="Trebuchet MS"/>
                        <a:cs typeface="Trebuchet MS"/>
                      </a:endParaRPr>
                    </a:p>
                  </a:txBody>
                  <a:tcPr marL="0" marR="0" marB="0" marT="273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2325"/>
                        </a:lnSpc>
                        <a:spcBef>
                          <a:spcPts val="2150"/>
                        </a:spcBef>
                      </a:pPr>
                      <a:r>
                        <a:rPr dirty="0" sz="3200" spc="9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vs</a:t>
                      </a:r>
                      <a:r>
                        <a:rPr dirty="0" sz="3200" spc="-15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320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Startups</a:t>
                      </a:r>
                      <a:r>
                        <a:rPr dirty="0" sz="3200" spc="6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3200" spc="43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3200" spc="3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3200" spc="24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Deta</a:t>
                      </a:r>
                      <a:endParaRPr sz="3200">
                        <a:latin typeface="Trebuchet MS"/>
                        <a:cs typeface="Trebuchet MS"/>
                      </a:endParaRPr>
                    </a:p>
                  </a:txBody>
                  <a:tcPr marL="0" marR="0" marB="0" marT="27305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2325"/>
                        </a:lnSpc>
                        <a:spcBef>
                          <a:spcPts val="2150"/>
                        </a:spcBef>
                      </a:pPr>
                      <a:r>
                        <a:rPr dirty="0" sz="3200" spc="-2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iled</a:t>
                      </a:r>
                      <a:endParaRPr sz="3200">
                        <a:latin typeface="Trebuchet MS"/>
                        <a:cs typeface="Trebuchet MS"/>
                      </a:endParaRPr>
                    </a:p>
                  </a:txBody>
                  <a:tcPr marL="0" marR="0" marB="0" marT="273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228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2284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3200" spc="445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Compa</a:t>
                      </a:r>
                      <a:endParaRPr sz="3200">
                        <a:latin typeface="Trebuchet MS"/>
                        <a:cs typeface="Trebuchet MS"/>
                      </a:endParaRPr>
                    </a:p>
                  </a:txBody>
                  <a:tcPr marL="0" marR="0" marB="0" marT="17843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67310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dirty="0" sz="3200" spc="-1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rison</a:t>
                      </a:r>
                      <a:endParaRPr sz="3200">
                        <a:latin typeface="Trebuchet MS"/>
                        <a:cs typeface="Trebuchet MS"/>
                      </a:endParaRPr>
                    </a:p>
                  </a:txBody>
                  <a:tcPr marL="0" marR="0" marB="0" marT="17843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-10" b="1">
                          <a:latin typeface="Tahoma"/>
                          <a:cs typeface="Tahoma"/>
                        </a:rPr>
                        <a:t>Dimension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429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673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-10" b="1">
                          <a:latin typeface="Tahoma"/>
                          <a:cs typeface="Tahoma"/>
                        </a:rPr>
                        <a:t>MSMEs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429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-10" b="1">
                          <a:latin typeface="Tahoma"/>
                          <a:cs typeface="Tahoma"/>
                        </a:rPr>
                        <a:t>Startups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429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641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1200" b="1">
                          <a:latin typeface="Tahoma"/>
                          <a:cs typeface="Tahoma"/>
                        </a:rPr>
                        <a:t>Core</a:t>
                      </a:r>
                      <a:r>
                        <a:rPr dirty="0" sz="1200" spc="8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Objective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447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405765">
                        <a:lnSpc>
                          <a:spcPts val="1430"/>
                        </a:lnSpc>
                        <a:spcBef>
                          <a:spcPts val="475"/>
                        </a:spcBef>
                      </a:pPr>
                      <a:r>
                        <a:rPr dirty="0" sz="1200" spc="90">
                          <a:latin typeface="Trebuchet MS"/>
                          <a:cs typeface="Trebuchet MS"/>
                        </a:rPr>
                        <a:t>Income</a:t>
                      </a:r>
                      <a:r>
                        <a:rPr dirty="0" sz="1200" spc="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45">
                          <a:latin typeface="Trebuchet MS"/>
                          <a:cs typeface="Trebuchet MS"/>
                        </a:rPr>
                        <a:t>generation,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livelihood, stability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6032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 marR="255904">
                        <a:lnSpc>
                          <a:spcPts val="1430"/>
                        </a:lnSpc>
                        <a:spcBef>
                          <a:spcPts val="475"/>
                        </a:spcBef>
                      </a:pPr>
                      <a:r>
                        <a:rPr dirty="0" sz="1200" spc="20">
                          <a:latin typeface="Trebuchet MS"/>
                          <a:cs typeface="Trebuchet MS"/>
                        </a:rPr>
                        <a:t>Innovation,</a:t>
                      </a:r>
                      <a:r>
                        <a:rPr dirty="0" sz="1200" spc="9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60">
                          <a:latin typeface="Trebuchet MS"/>
                          <a:cs typeface="Trebuchet MS"/>
                        </a:rPr>
                        <a:t>rapid</a:t>
                      </a:r>
                      <a:r>
                        <a:rPr dirty="0" sz="1200" spc="4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20">
                          <a:latin typeface="Trebuchet MS"/>
                          <a:cs typeface="Trebuchet MS"/>
                        </a:rPr>
                        <a:t>growth,</a:t>
                      </a:r>
                      <a:r>
                        <a:rPr dirty="0" sz="1200" spc="9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market disruption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6032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200" spc="-30" b="1">
                          <a:latin typeface="Tahoma"/>
                          <a:cs typeface="Tahoma"/>
                        </a:rPr>
                        <a:t>Market </a:t>
                      </a:r>
                      <a:r>
                        <a:rPr dirty="0" sz="1200" spc="-20" b="1">
                          <a:latin typeface="Tahoma"/>
                          <a:cs typeface="Tahoma"/>
                        </a:rPr>
                        <a:t>Focus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673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200" spc="60">
                          <a:latin typeface="Trebuchet MS"/>
                          <a:cs typeface="Trebuchet MS"/>
                        </a:rPr>
                        <a:t>Local</a:t>
                      </a:r>
                      <a:r>
                        <a:rPr dirty="0" sz="12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or</a:t>
                      </a:r>
                      <a:r>
                        <a:rPr dirty="0" sz="1200" spc="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35">
                          <a:latin typeface="Trebuchet MS"/>
                          <a:cs typeface="Trebuchet MS"/>
                        </a:rPr>
                        <a:t>regional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200" spc="55">
                          <a:latin typeface="Trebuchet MS"/>
                          <a:cs typeface="Trebuchet MS"/>
                        </a:rPr>
                        <a:t>National</a:t>
                      </a:r>
                      <a:r>
                        <a:rPr dirty="0" sz="1200" spc="-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or</a:t>
                      </a:r>
                      <a:r>
                        <a:rPr dirty="0" sz="1200" spc="-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70">
                          <a:latin typeface="Trebuchet MS"/>
                          <a:cs typeface="Trebuchet MS"/>
                        </a:rPr>
                        <a:t>global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 spc="-45" b="1">
                          <a:latin typeface="Tahoma"/>
                          <a:cs typeface="Tahoma"/>
                        </a:rPr>
                        <a:t>Growth</a:t>
                      </a:r>
                      <a:r>
                        <a:rPr dirty="0" sz="1200" spc="-4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Pattern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673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Linear,</a:t>
                      </a:r>
                      <a:r>
                        <a:rPr dirty="0" sz="1200" spc="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60">
                          <a:latin typeface="Trebuchet MS"/>
                          <a:cs typeface="Trebuchet MS"/>
                        </a:rPr>
                        <a:t>steady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Exponential,</a:t>
                      </a:r>
                      <a:r>
                        <a:rPr dirty="0" sz="1200" spc="2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60">
                          <a:latin typeface="Trebuchet MS"/>
                          <a:cs typeface="Trebuchet MS"/>
                        </a:rPr>
                        <a:t>aggressive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 spc="-105" b="1">
                          <a:latin typeface="Tahoma"/>
                          <a:cs typeface="Tahoma"/>
                        </a:rPr>
                        <a:t>Risk</a:t>
                      </a:r>
                      <a:r>
                        <a:rPr dirty="0" sz="1200" spc="1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Appetite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673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 spc="60">
                          <a:latin typeface="Trebuchet MS"/>
                          <a:cs typeface="Trebuchet MS"/>
                        </a:rPr>
                        <a:t>Low</a:t>
                      </a:r>
                      <a:r>
                        <a:rPr dirty="0" sz="1200" spc="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to</a:t>
                      </a:r>
                      <a:r>
                        <a:rPr dirty="0" sz="12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75">
                          <a:latin typeface="Trebuchet MS"/>
                          <a:cs typeface="Trebuchet MS"/>
                        </a:rPr>
                        <a:t>moderate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200" spc="50">
                          <a:latin typeface="Trebuchet MS"/>
                          <a:cs typeface="Trebuchet MS"/>
                        </a:rPr>
                        <a:t>High</a:t>
                      </a:r>
                      <a:r>
                        <a:rPr dirty="0" sz="1200" spc="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60">
                          <a:latin typeface="Trebuchet MS"/>
                          <a:cs typeface="Trebuchet MS"/>
                        </a:rPr>
                        <a:t>risk,</a:t>
                      </a:r>
                      <a:r>
                        <a:rPr dirty="0" sz="1200" spc="4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high</a:t>
                      </a:r>
                      <a:r>
                        <a:rPr dirty="0" sz="1200" spc="10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45">
                          <a:latin typeface="Trebuchet MS"/>
                          <a:cs typeface="Trebuchet MS"/>
                        </a:rPr>
                        <a:t>reward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648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200" b="1">
                          <a:latin typeface="Tahoma"/>
                          <a:cs typeface="Tahoma"/>
                        </a:rPr>
                        <a:t>Capital</a:t>
                      </a:r>
                      <a:r>
                        <a:rPr dirty="0" sz="1200" spc="-2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Source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4605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67310">
                        <a:lnSpc>
                          <a:spcPts val="1435"/>
                        </a:lnSpc>
                        <a:spcBef>
                          <a:spcPts val="430"/>
                        </a:spcBef>
                      </a:pPr>
                      <a:r>
                        <a:rPr dirty="0" sz="1200" spc="70">
                          <a:latin typeface="Trebuchet MS"/>
                          <a:cs typeface="Trebuchet MS"/>
                        </a:rPr>
                        <a:t>Bank</a:t>
                      </a:r>
                      <a:r>
                        <a:rPr dirty="0" sz="1200" spc="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loans,</a:t>
                      </a:r>
                      <a:r>
                        <a:rPr dirty="0" sz="1200" spc="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80">
                          <a:latin typeface="Trebuchet MS"/>
                          <a:cs typeface="Trebuchet MS"/>
                        </a:rPr>
                        <a:t>government</a:t>
                      </a:r>
                      <a:r>
                        <a:rPr dirty="0" sz="1200" spc="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65">
                          <a:latin typeface="Trebuchet MS"/>
                          <a:cs typeface="Trebuchet MS"/>
                        </a:rPr>
                        <a:t>schemes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738505" marR="67310">
                        <a:lnSpc>
                          <a:spcPts val="1435"/>
                        </a:lnSpc>
                      </a:pPr>
                      <a:r>
                        <a:rPr dirty="0" sz="1200" spc="55">
                          <a:latin typeface="Trebuchet MS"/>
                          <a:cs typeface="Trebuchet MS"/>
                        </a:rPr>
                        <a:t>(CGTMSE,</a:t>
                      </a:r>
                      <a:r>
                        <a:rPr dirty="0" sz="1200" spc="-2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80">
                          <a:latin typeface="Trebuchet MS"/>
                          <a:cs typeface="Trebuchet MS"/>
                        </a:rPr>
                        <a:t>Mudra)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5461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435"/>
                        </a:lnSpc>
                        <a:spcBef>
                          <a:spcPts val="430"/>
                        </a:spcBef>
                      </a:pPr>
                      <a:r>
                        <a:rPr dirty="0" sz="1200" spc="90">
                          <a:latin typeface="Trebuchet MS"/>
                          <a:cs typeface="Trebuchet MS"/>
                        </a:rPr>
                        <a:t>Angel</a:t>
                      </a:r>
                      <a:r>
                        <a:rPr dirty="0" sz="1200" spc="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investors,</a:t>
                      </a:r>
                      <a:r>
                        <a:rPr dirty="0" sz="12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55">
                          <a:latin typeface="Trebuchet MS"/>
                          <a:cs typeface="Trebuchet MS"/>
                        </a:rPr>
                        <a:t>VCs,</a:t>
                      </a:r>
                      <a:r>
                        <a:rPr dirty="0" sz="12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35">
                          <a:latin typeface="Trebuchet MS"/>
                          <a:cs typeface="Trebuchet MS"/>
                        </a:rPr>
                        <a:t>convertible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112395">
                        <a:lnSpc>
                          <a:spcPts val="1435"/>
                        </a:lnSpc>
                      </a:pPr>
                      <a:r>
                        <a:rPr dirty="0" sz="1200" spc="-10">
                          <a:latin typeface="Trebuchet MS"/>
                          <a:cs typeface="Trebuchet MS"/>
                        </a:rPr>
                        <a:t>instruments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5461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641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00" spc="-50" b="1">
                          <a:latin typeface="Tahoma"/>
                          <a:cs typeface="Tahoma"/>
                        </a:rPr>
                        <a:t>Innovation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20" b="1">
                          <a:latin typeface="Tahoma"/>
                          <a:cs typeface="Tahoma"/>
                        </a:rPr>
                        <a:t>Level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4668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67310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00" spc="60">
                          <a:latin typeface="Trebuchet MS"/>
                          <a:cs typeface="Trebuchet MS"/>
                        </a:rPr>
                        <a:t>Low</a:t>
                      </a:r>
                      <a:r>
                        <a:rPr dirty="0" sz="1200" spc="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to</a:t>
                      </a:r>
                      <a:r>
                        <a:rPr dirty="0" sz="12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75">
                          <a:latin typeface="Trebuchet MS"/>
                          <a:cs typeface="Trebuchet MS"/>
                        </a:rPr>
                        <a:t>moderate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14668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435"/>
                        </a:lnSpc>
                        <a:spcBef>
                          <a:spcPts val="434"/>
                        </a:spcBef>
                      </a:pPr>
                      <a:r>
                        <a:rPr dirty="0" sz="1200" spc="95">
                          <a:latin typeface="Trebuchet MS"/>
                          <a:cs typeface="Trebuchet MS"/>
                        </a:rPr>
                        <a:t>Core</a:t>
                      </a:r>
                      <a:r>
                        <a:rPr dirty="0" sz="1200" spc="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10">
                          <a:latin typeface="Trebuchet MS"/>
                          <a:cs typeface="Trebuchet MS"/>
                        </a:rPr>
                        <a:t>differentiator</a:t>
                      </a:r>
                      <a:r>
                        <a:rPr dirty="0" sz="1200" spc="10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10">
                          <a:latin typeface="Trebuchet MS"/>
                          <a:cs typeface="Trebuchet MS"/>
                        </a:rPr>
                        <a:t>(product,</a:t>
                      </a:r>
                      <a:r>
                        <a:rPr dirty="0" sz="1200" spc="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20">
                          <a:latin typeface="Trebuchet MS"/>
                          <a:cs typeface="Trebuchet MS"/>
                        </a:rPr>
                        <a:t>tech,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112395">
                        <a:lnSpc>
                          <a:spcPts val="1435"/>
                        </a:lnSpc>
                      </a:pPr>
                      <a:r>
                        <a:rPr dirty="0" sz="1200" spc="50">
                          <a:latin typeface="Trebuchet MS"/>
                          <a:cs typeface="Trebuchet MS"/>
                        </a:rPr>
                        <a:t>model,</a:t>
                      </a:r>
                      <a:r>
                        <a:rPr dirty="0" sz="1200" spc="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or</a:t>
                      </a:r>
                      <a:r>
                        <a:rPr dirty="0" sz="1200" spc="-2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25">
                          <a:latin typeface="Trebuchet MS"/>
                          <a:cs typeface="Trebuchet MS"/>
                        </a:rPr>
                        <a:t>IP)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55244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4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50" b="1">
                          <a:latin typeface="Tahoma"/>
                          <a:cs typeface="Tahoma"/>
                        </a:rPr>
                        <a:t>Digital</a:t>
                      </a:r>
                      <a:r>
                        <a:rPr dirty="0" sz="1200" spc="-4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Maturity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673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60">
                          <a:latin typeface="Trebuchet MS"/>
                          <a:cs typeface="Trebuchet MS"/>
                        </a:rPr>
                        <a:t>Often</a:t>
                      </a:r>
                      <a:r>
                        <a:rPr dirty="0" sz="1200" spc="-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60">
                          <a:latin typeface="Trebuchet MS"/>
                          <a:cs typeface="Trebuchet MS"/>
                        </a:rPr>
                        <a:t>manual,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70">
                          <a:latin typeface="Trebuchet MS"/>
                          <a:cs typeface="Trebuchet MS"/>
                        </a:rPr>
                        <a:t>basic</a:t>
                      </a:r>
                      <a:r>
                        <a:rPr dirty="0" sz="1200" spc="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50">
                          <a:latin typeface="Trebuchet MS"/>
                          <a:cs typeface="Trebuchet MS"/>
                        </a:rPr>
                        <a:t>tech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746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Tech-</a:t>
                      </a:r>
                      <a:r>
                        <a:rPr dirty="0" sz="1200" spc="75">
                          <a:latin typeface="Trebuchet MS"/>
                          <a:cs typeface="Trebuchet MS"/>
                        </a:rPr>
                        <a:t>enabled,</a:t>
                      </a:r>
                      <a:r>
                        <a:rPr dirty="0" sz="1200" spc="24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digital-</a:t>
                      </a:r>
                      <a:r>
                        <a:rPr dirty="0" sz="1200" spc="-20">
                          <a:latin typeface="Trebuchet MS"/>
                          <a:cs typeface="Trebuchet MS"/>
                        </a:rPr>
                        <a:t>first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746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641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200" spc="-10" b="1">
                          <a:latin typeface="Tahoma"/>
                          <a:cs typeface="Tahoma"/>
                        </a:rPr>
                        <a:t>Scalability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4795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67310">
                        <a:lnSpc>
                          <a:spcPts val="1435"/>
                        </a:lnSpc>
                        <a:spcBef>
                          <a:spcPts val="445"/>
                        </a:spcBef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Limited</a:t>
                      </a:r>
                      <a:r>
                        <a:rPr dirty="0" sz="1200" spc="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105">
                          <a:latin typeface="Trebuchet MS"/>
                          <a:cs typeface="Trebuchet MS"/>
                        </a:rPr>
                        <a:t>by</a:t>
                      </a:r>
                      <a:r>
                        <a:rPr dirty="0" sz="1200" spc="9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physical,</a:t>
                      </a:r>
                      <a:r>
                        <a:rPr dirty="0" sz="1200" spc="10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90">
                          <a:latin typeface="Trebuchet MS"/>
                          <a:cs typeface="Trebuchet MS"/>
                        </a:rPr>
                        <a:t>geographic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738505" marR="67310">
                        <a:lnSpc>
                          <a:spcPts val="1435"/>
                        </a:lnSpc>
                      </a:pPr>
                      <a:r>
                        <a:rPr dirty="0" sz="1200" spc="-10">
                          <a:latin typeface="Trebuchet MS"/>
                          <a:cs typeface="Trebuchet MS"/>
                        </a:rPr>
                        <a:t>constraints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5651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435"/>
                        </a:lnSpc>
                        <a:spcBef>
                          <a:spcPts val="445"/>
                        </a:spcBef>
                      </a:pPr>
                      <a:r>
                        <a:rPr dirty="0" sz="1200" spc="90">
                          <a:latin typeface="Trebuchet MS"/>
                          <a:cs typeface="Trebuchet MS"/>
                        </a:rPr>
                        <a:t>Designed</a:t>
                      </a:r>
                      <a:r>
                        <a:rPr dirty="0" sz="1200" spc="-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50">
                          <a:latin typeface="Trebuchet MS"/>
                          <a:cs typeface="Trebuchet MS"/>
                        </a:rPr>
                        <a:t>to</a:t>
                      </a:r>
                      <a:r>
                        <a:rPr dirty="0" sz="1200" spc="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55">
                          <a:latin typeface="Trebuchet MS"/>
                          <a:cs typeface="Trebuchet MS"/>
                        </a:rPr>
                        <a:t>scale</a:t>
                      </a:r>
                      <a:r>
                        <a:rPr dirty="0" sz="1200" spc="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rapidly</a:t>
                      </a:r>
                      <a:r>
                        <a:rPr dirty="0" sz="1200" spc="2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with </a:t>
                      </a:r>
                      <a:r>
                        <a:rPr dirty="0" sz="1200" spc="70">
                          <a:latin typeface="Trebuchet MS"/>
                          <a:cs typeface="Trebuchet MS"/>
                        </a:rPr>
                        <a:t>tech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112395">
                        <a:lnSpc>
                          <a:spcPts val="1435"/>
                        </a:lnSpc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or</a:t>
                      </a:r>
                      <a:r>
                        <a:rPr dirty="0" sz="1200" spc="8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network</a:t>
                      </a:r>
                      <a:r>
                        <a:rPr dirty="0" sz="1200" spc="17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effects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5651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648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dirty="0" sz="1200" b="1">
                          <a:latin typeface="Tahoma"/>
                          <a:cs typeface="Tahoma"/>
                        </a:rPr>
                        <a:t>Legal</a:t>
                      </a:r>
                      <a:r>
                        <a:rPr dirty="0" sz="1200" spc="-8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Structure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4859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 marR="6731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dirty="0" sz="1200" spc="60">
                          <a:latin typeface="Trebuchet MS"/>
                          <a:cs typeface="Trebuchet MS"/>
                        </a:rPr>
                        <a:t>Often</a:t>
                      </a:r>
                      <a:r>
                        <a:rPr dirty="0" sz="1200" spc="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informal</a:t>
                      </a:r>
                      <a:r>
                        <a:rPr dirty="0" sz="1200" spc="7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or</a:t>
                      </a:r>
                      <a:r>
                        <a:rPr dirty="0" sz="1200" spc="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partnerships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14859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435"/>
                        </a:lnSpc>
                        <a:spcBef>
                          <a:spcPts val="450"/>
                        </a:spcBef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Registered</a:t>
                      </a:r>
                      <a:r>
                        <a:rPr dirty="0" sz="1200" spc="10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Pvt</a:t>
                      </a:r>
                      <a:r>
                        <a:rPr dirty="0" sz="1200" spc="6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Ltd</a:t>
                      </a:r>
                      <a:r>
                        <a:rPr dirty="0" sz="1200" spc="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or</a:t>
                      </a:r>
                      <a:r>
                        <a:rPr dirty="0" sz="1200" spc="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LLP</a:t>
                      </a:r>
                      <a:r>
                        <a:rPr dirty="0" sz="1200" spc="6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with</a:t>
                      </a:r>
                      <a:r>
                        <a:rPr dirty="0" sz="1200" spc="2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20">
                          <a:latin typeface="Trebuchet MS"/>
                          <a:cs typeface="Trebuchet MS"/>
                        </a:rPr>
                        <a:t>DPIIT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112395">
                        <a:lnSpc>
                          <a:spcPts val="1435"/>
                        </a:lnSpc>
                      </a:pPr>
                      <a:r>
                        <a:rPr dirty="0" sz="1200" spc="35">
                          <a:latin typeface="Trebuchet MS"/>
                          <a:cs typeface="Trebuchet MS"/>
                        </a:rPr>
                        <a:t>recognition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5715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648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0480">
                        <a:lnSpc>
                          <a:spcPct val="100000"/>
                        </a:lnSpc>
                        <a:spcBef>
                          <a:spcPts val="1175"/>
                        </a:spcBef>
                      </a:pPr>
                      <a:r>
                        <a:rPr dirty="0" sz="1200" spc="-65" b="1">
                          <a:latin typeface="Tahoma"/>
                          <a:cs typeface="Tahoma"/>
                        </a:rPr>
                        <a:t>Talent</a:t>
                      </a:r>
                      <a:r>
                        <a:rPr dirty="0" sz="1200" spc="-3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Capability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4922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38505" marR="294005">
                        <a:lnSpc>
                          <a:spcPts val="1430"/>
                        </a:lnSpc>
                        <a:spcBef>
                          <a:spcPts val="509"/>
                        </a:spcBef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Limited</a:t>
                      </a:r>
                      <a:r>
                        <a:rPr dirty="0" sz="1200" spc="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managerial/professional</a:t>
                      </a:r>
                      <a:r>
                        <a:rPr dirty="0" sz="1200" spc="50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skills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64769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2395" marR="433705">
                        <a:lnSpc>
                          <a:spcPts val="1430"/>
                        </a:lnSpc>
                        <a:spcBef>
                          <a:spcPts val="509"/>
                        </a:spcBef>
                      </a:pPr>
                      <a:r>
                        <a:rPr dirty="0" sz="1200" spc="10">
                          <a:latin typeface="Trebuchet MS"/>
                          <a:cs typeface="Trebuchet MS"/>
                        </a:rPr>
                        <a:t>Attracts</a:t>
                      </a:r>
                      <a:r>
                        <a:rPr dirty="0" sz="1200" spc="1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10">
                          <a:latin typeface="Trebuchet MS"/>
                          <a:cs typeface="Trebuchet MS"/>
                        </a:rPr>
                        <a:t>cross-functional</a:t>
                      </a:r>
                      <a:r>
                        <a:rPr dirty="0" sz="1200" spc="27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skilled </a:t>
                      </a:r>
                      <a:r>
                        <a:rPr dirty="0" sz="1200" spc="60">
                          <a:latin typeface="Trebuchet MS"/>
                          <a:cs typeface="Trebuchet MS"/>
                        </a:rPr>
                        <a:t>teams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64769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l" t="t" r="r" b="b"/>
              <a:pathLst>
                <a:path w="9144000" h="6858000">
                  <a:moveTo>
                    <a:pt x="9144000" y="0"/>
                  </a:moveTo>
                  <a:lnTo>
                    <a:pt x="0" y="0"/>
                  </a:lnTo>
                  <a:lnTo>
                    <a:pt x="0" y="514350"/>
                  </a:lnTo>
                  <a:lnTo>
                    <a:pt x="8642350" y="514350"/>
                  </a:lnTo>
                  <a:lnTo>
                    <a:pt x="8642350" y="1859775"/>
                  </a:lnTo>
                  <a:lnTo>
                    <a:pt x="8285861" y="1913382"/>
                  </a:lnTo>
                  <a:lnTo>
                    <a:pt x="7916799" y="1962785"/>
                  </a:lnTo>
                  <a:lnTo>
                    <a:pt x="7175373" y="2045208"/>
                  </a:lnTo>
                  <a:lnTo>
                    <a:pt x="6806184" y="2074799"/>
                  </a:lnTo>
                  <a:lnTo>
                    <a:pt x="6074664" y="2117725"/>
                  </a:lnTo>
                  <a:lnTo>
                    <a:pt x="5362829" y="2140712"/>
                  </a:lnTo>
                  <a:lnTo>
                    <a:pt x="5013579" y="2144014"/>
                  </a:lnTo>
                  <a:lnTo>
                    <a:pt x="4338066" y="2144014"/>
                  </a:lnTo>
                  <a:lnTo>
                    <a:pt x="4011803" y="2137410"/>
                  </a:lnTo>
                  <a:lnTo>
                    <a:pt x="3695446" y="2127504"/>
                  </a:lnTo>
                  <a:lnTo>
                    <a:pt x="3092450" y="2101215"/>
                  </a:lnTo>
                  <a:lnTo>
                    <a:pt x="2535428" y="2068195"/>
                  </a:lnTo>
                  <a:lnTo>
                    <a:pt x="2031238" y="2028698"/>
                  </a:lnTo>
                  <a:lnTo>
                    <a:pt x="904278" y="1913382"/>
                  </a:lnTo>
                  <a:lnTo>
                    <a:pt x="485775" y="1857375"/>
                  </a:lnTo>
                  <a:lnTo>
                    <a:pt x="485775" y="6356350"/>
                  </a:lnTo>
                  <a:lnTo>
                    <a:pt x="0" y="6356350"/>
                  </a:lnTo>
                  <a:lnTo>
                    <a:pt x="0" y="6858000"/>
                  </a:lnTo>
                  <a:lnTo>
                    <a:pt x="9144000" y="6858000"/>
                  </a:lnTo>
                  <a:lnTo>
                    <a:pt x="9144000" y="6356350"/>
                  </a:lnTo>
                  <a:lnTo>
                    <a:pt x="9144000" y="5143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96200" y="0"/>
              <a:ext cx="776287" cy="1166749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7743825" y="0"/>
              <a:ext cx="685800" cy="1095375"/>
            </a:xfrm>
            <a:custGeom>
              <a:avLst/>
              <a:gdLst/>
              <a:ahLst/>
              <a:cxnLst/>
              <a:rect l="l" t="t" r="r" b="b"/>
              <a:pathLst>
                <a:path w="685800" h="1095375">
                  <a:moveTo>
                    <a:pt x="685800" y="0"/>
                  </a:moveTo>
                  <a:lnTo>
                    <a:pt x="0" y="0"/>
                  </a:lnTo>
                  <a:lnTo>
                    <a:pt x="0" y="1095375"/>
                  </a:lnTo>
                  <a:lnTo>
                    <a:pt x="685800" y="1095375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F151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8606155" y="2526792"/>
            <a:ext cx="0" cy="3256915"/>
          </a:xfrm>
          <a:custGeom>
            <a:avLst/>
            <a:gdLst/>
            <a:ahLst/>
            <a:cxnLst/>
            <a:rect l="l" t="t" r="r" b="b"/>
            <a:pathLst>
              <a:path w="0" h="3256915">
                <a:moveTo>
                  <a:pt x="0" y="0"/>
                </a:moveTo>
                <a:lnTo>
                  <a:pt x="0" y="325640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0" y="514350"/>
          <a:ext cx="8682355" cy="5838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495"/>
                <a:gridCol w="2695575"/>
                <a:gridCol w="2689225"/>
                <a:gridCol w="2689225"/>
              </a:tblGrid>
              <a:tr h="2018664"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20370" marR="2021205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dirty="0" sz="3200" spc="265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MSMEs</a:t>
                      </a:r>
                      <a:r>
                        <a:rPr dirty="0" sz="3200" spc="-4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3200" spc="9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vs</a:t>
                      </a:r>
                      <a:r>
                        <a:rPr dirty="0" sz="3200" spc="-35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320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Startups</a:t>
                      </a:r>
                      <a:r>
                        <a:rPr dirty="0" sz="3200" spc="4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3200" spc="43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320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3200" spc="135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Detailed </a:t>
                      </a:r>
                      <a:r>
                        <a:rPr dirty="0" sz="3200" spc="204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Comparison</a:t>
                      </a:r>
                      <a:endParaRPr sz="3200">
                        <a:latin typeface="Trebuchet MS"/>
                        <a:cs typeface="Trebuchet MS"/>
                      </a:endParaRPr>
                    </a:p>
                  </a:txBody>
                  <a:tcPr marL="0" marR="0" marB="0" marT="2730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19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200" spc="-10" b="1">
                          <a:latin typeface="Tahoma"/>
                          <a:cs typeface="Tahoma"/>
                        </a:rPr>
                        <a:t>Dimension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200" spc="-10" b="1">
                          <a:latin typeface="Tahoma"/>
                          <a:cs typeface="Tahoma"/>
                        </a:rPr>
                        <a:t>MSMEs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200" spc="-10" b="1">
                          <a:latin typeface="Tahoma"/>
                          <a:cs typeface="Tahoma"/>
                        </a:rPr>
                        <a:t>Startups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53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</a:pPr>
                      <a:r>
                        <a:rPr dirty="0" sz="1200" spc="-25" b="1">
                          <a:latin typeface="Tahoma"/>
                          <a:cs typeface="Tahoma"/>
                        </a:rPr>
                        <a:t>Financial</a:t>
                      </a:r>
                      <a:r>
                        <a:rPr dirty="0" sz="1200" spc="-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20" b="1">
                          <a:latin typeface="Tahoma"/>
                          <a:cs typeface="Tahoma"/>
                        </a:rPr>
                        <a:t>Focus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dirty="0" sz="1200" spc="-25">
                          <a:latin typeface="Trebuchet MS"/>
                          <a:cs typeface="Trebuchet MS"/>
                        </a:rPr>
                        <a:t>Profitability,</a:t>
                      </a:r>
                      <a:r>
                        <a:rPr dirty="0" sz="1200" spc="9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cost</a:t>
                      </a:r>
                      <a:r>
                        <a:rPr dirty="0" sz="1200" spc="10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control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marR="452120">
                        <a:lnSpc>
                          <a:spcPts val="1430"/>
                        </a:lnSpc>
                        <a:spcBef>
                          <a:spcPts val="760"/>
                        </a:spcBef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Growth,</a:t>
                      </a:r>
                      <a:r>
                        <a:rPr dirty="0" sz="1200" spc="1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50">
                          <a:latin typeface="Trebuchet MS"/>
                          <a:cs typeface="Trebuchet MS"/>
                        </a:rPr>
                        <a:t>customer</a:t>
                      </a:r>
                      <a:r>
                        <a:rPr dirty="0" sz="1200" spc="10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acquisition,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market</a:t>
                      </a:r>
                      <a:r>
                        <a:rPr dirty="0" sz="1200" spc="2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35">
                          <a:latin typeface="Trebuchet MS"/>
                          <a:cs typeface="Trebuchet MS"/>
                        </a:rPr>
                        <a:t>share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9652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53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</a:pPr>
                      <a:r>
                        <a:rPr dirty="0" sz="1200" spc="-105" b="1">
                          <a:latin typeface="Tahoma"/>
                          <a:cs typeface="Tahoma"/>
                        </a:rPr>
                        <a:t>Exit</a:t>
                      </a:r>
                      <a:r>
                        <a:rPr dirty="0" sz="1200" spc="4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Strategy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ts val="1435"/>
                        </a:lnSpc>
                        <a:spcBef>
                          <a:spcPts val="705"/>
                        </a:spcBef>
                      </a:pPr>
                      <a:r>
                        <a:rPr dirty="0" sz="1200" spc="50">
                          <a:latin typeface="Trebuchet MS"/>
                          <a:cs typeface="Trebuchet MS"/>
                        </a:rPr>
                        <a:t>Generally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100">
                          <a:latin typeface="Trebuchet MS"/>
                          <a:cs typeface="Trebuchet MS"/>
                        </a:rPr>
                        <a:t>none</a:t>
                      </a:r>
                      <a:r>
                        <a:rPr dirty="0" sz="12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110">
                          <a:latin typeface="Trebuchet MS"/>
                          <a:cs typeface="Trebuchet MS"/>
                        </a:rPr>
                        <a:t>–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23495">
                        <a:lnSpc>
                          <a:spcPts val="1435"/>
                        </a:lnSpc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generational/family-</a:t>
                      </a:r>
                      <a:r>
                        <a:rPr dirty="0" sz="1200" spc="-25">
                          <a:latin typeface="Trebuchet MS"/>
                          <a:cs typeface="Trebuchet MS"/>
                        </a:rPr>
                        <a:t>run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IPO,</a:t>
                      </a:r>
                      <a:r>
                        <a:rPr dirty="0" sz="1200" spc="7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acquisition,</a:t>
                      </a:r>
                      <a:r>
                        <a:rPr dirty="0" sz="1200" spc="8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or</a:t>
                      </a:r>
                      <a:r>
                        <a:rPr dirty="0" sz="1200" spc="4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80">
                          <a:latin typeface="Trebuchet MS"/>
                          <a:cs typeface="Trebuchet MS"/>
                        </a:rPr>
                        <a:t>secondary</a:t>
                      </a:r>
                      <a:r>
                        <a:rPr dirty="0" sz="1200" spc="7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30">
                          <a:latin typeface="Trebuchet MS"/>
                          <a:cs typeface="Trebuchet MS"/>
                        </a:rPr>
                        <a:t>sale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53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</a:pPr>
                      <a:r>
                        <a:rPr dirty="0" sz="1200" spc="-40" b="1">
                          <a:latin typeface="Tahoma"/>
                          <a:cs typeface="Tahoma"/>
                        </a:rPr>
                        <a:t>Metrics</a:t>
                      </a:r>
                      <a:r>
                        <a:rPr dirty="0" sz="1200" spc="-5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0" b="1">
                          <a:latin typeface="Tahoma"/>
                          <a:cs typeface="Tahoma"/>
                        </a:rPr>
                        <a:t>of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 Success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dirty="0" sz="1200" spc="60">
                          <a:latin typeface="Trebuchet MS"/>
                          <a:cs typeface="Trebuchet MS"/>
                        </a:rPr>
                        <a:t>Revenue,</a:t>
                      </a:r>
                      <a:r>
                        <a:rPr dirty="0" sz="1200" spc="-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25">
                          <a:latin typeface="Trebuchet MS"/>
                          <a:cs typeface="Trebuchet MS"/>
                        </a:rPr>
                        <a:t>profits,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sustainability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430"/>
                        </a:lnSpc>
                        <a:spcBef>
                          <a:spcPts val="715"/>
                        </a:spcBef>
                      </a:pPr>
                      <a:r>
                        <a:rPr dirty="0" sz="1200" spc="145">
                          <a:latin typeface="Trebuchet MS"/>
                          <a:cs typeface="Trebuchet MS"/>
                        </a:rPr>
                        <a:t>CAC,</a:t>
                      </a:r>
                      <a:r>
                        <a:rPr dirty="0" sz="1200" spc="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70">
                          <a:latin typeface="Trebuchet MS"/>
                          <a:cs typeface="Trebuchet MS"/>
                        </a:rPr>
                        <a:t>LTV,</a:t>
                      </a:r>
                      <a:r>
                        <a:rPr dirty="0" sz="1200" spc="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Burn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rate,</a:t>
                      </a:r>
                      <a:r>
                        <a:rPr dirty="0" sz="1200" spc="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20">
                          <a:latin typeface="Trebuchet MS"/>
                          <a:cs typeface="Trebuchet MS"/>
                        </a:rPr>
                        <a:t>TAM,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26670">
                        <a:lnSpc>
                          <a:spcPts val="1435"/>
                        </a:lnSpc>
                      </a:pPr>
                      <a:r>
                        <a:rPr dirty="0" sz="1200" spc="10">
                          <a:latin typeface="Trebuchet MS"/>
                          <a:cs typeface="Trebuchet MS"/>
                        </a:rPr>
                        <a:t>Valuation,</a:t>
                      </a:r>
                      <a:r>
                        <a:rPr dirty="0" sz="1200" spc="27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Traction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9080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59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</a:pPr>
                      <a:r>
                        <a:rPr dirty="0" sz="1200" spc="-70" b="1">
                          <a:latin typeface="Tahoma"/>
                          <a:cs typeface="Tahoma"/>
                        </a:rPr>
                        <a:t>Time</a:t>
                      </a:r>
                      <a:r>
                        <a:rPr dirty="0" sz="1200" spc="-5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Horizon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dirty="0" sz="1200" spc="60">
                          <a:latin typeface="Trebuchet MS"/>
                          <a:cs typeface="Trebuchet MS"/>
                        </a:rPr>
                        <a:t>Long-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term,</a:t>
                      </a:r>
                      <a:r>
                        <a:rPr dirty="0" sz="1200" spc="7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stable</a:t>
                      </a:r>
                      <a:r>
                        <a:rPr dirty="0" sz="1200" spc="8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75">
                          <a:latin typeface="Trebuchet MS"/>
                          <a:cs typeface="Trebuchet MS"/>
                        </a:rPr>
                        <a:t>income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marR="258445">
                        <a:lnSpc>
                          <a:spcPts val="1430"/>
                        </a:lnSpc>
                        <a:spcBef>
                          <a:spcPts val="775"/>
                        </a:spcBef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Short</a:t>
                      </a:r>
                      <a:r>
                        <a:rPr dirty="0" sz="1200" spc="2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to</a:t>
                      </a:r>
                      <a:r>
                        <a:rPr dirty="0" sz="1200" spc="2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75">
                          <a:latin typeface="Trebuchet MS"/>
                          <a:cs typeface="Trebuchet MS"/>
                        </a:rPr>
                        <a:t>medium</a:t>
                      </a:r>
                      <a:r>
                        <a:rPr dirty="0" sz="1200" spc="-2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term</a:t>
                      </a:r>
                      <a:r>
                        <a:rPr dirty="0" sz="1200" spc="6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20">
                          <a:latin typeface="Trebuchet MS"/>
                          <a:cs typeface="Trebuchet MS"/>
                        </a:rPr>
                        <a:t>for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45">
                          <a:latin typeface="Trebuchet MS"/>
                          <a:cs typeface="Trebuchet MS"/>
                        </a:rPr>
                        <a:t>growth </a:t>
                      </a:r>
                      <a:r>
                        <a:rPr dirty="0" sz="1200" spc="145">
                          <a:latin typeface="Trebuchet MS"/>
                          <a:cs typeface="Trebuchet MS"/>
                        </a:rPr>
                        <a:t>and</a:t>
                      </a:r>
                      <a:r>
                        <a:rPr dirty="0" sz="1200" spc="-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20">
                          <a:latin typeface="Trebuchet MS"/>
                          <a:cs typeface="Trebuchet MS"/>
                        </a:rPr>
                        <a:t>exit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53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</a:pPr>
                      <a:r>
                        <a:rPr dirty="0" sz="1200" spc="-20" b="1">
                          <a:latin typeface="Tahoma"/>
                          <a:cs typeface="Tahoma"/>
                        </a:rPr>
                        <a:t>Government</a:t>
                      </a:r>
                      <a:r>
                        <a:rPr dirty="0" sz="1200" spc="-10" b="1">
                          <a:latin typeface="Tahoma"/>
                          <a:cs typeface="Tahoma"/>
                        </a:rPr>
                        <a:t> Schemes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dirty="0" sz="1200" spc="65">
                          <a:latin typeface="Trebuchet MS"/>
                          <a:cs typeface="Trebuchet MS"/>
                        </a:rPr>
                        <a:t>Udyam,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70">
                          <a:latin typeface="Trebuchet MS"/>
                          <a:cs typeface="Trebuchet MS"/>
                        </a:rPr>
                        <a:t>PMEGP,</a:t>
                      </a:r>
                      <a:r>
                        <a:rPr dirty="0" sz="12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65">
                          <a:latin typeface="Trebuchet MS"/>
                          <a:cs typeface="Trebuchet MS"/>
                        </a:rPr>
                        <a:t>CGTMSE,</a:t>
                      </a:r>
                      <a:r>
                        <a:rPr dirty="0" sz="1200" spc="-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55">
                          <a:latin typeface="Trebuchet MS"/>
                          <a:cs typeface="Trebuchet MS"/>
                        </a:rPr>
                        <a:t>MSE-</a:t>
                      </a:r>
                      <a:r>
                        <a:rPr dirty="0" sz="1200" spc="120">
                          <a:latin typeface="Trebuchet MS"/>
                          <a:cs typeface="Trebuchet MS"/>
                        </a:rPr>
                        <a:t>CDP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435"/>
                        </a:lnSpc>
                        <a:spcBef>
                          <a:spcPts val="725"/>
                        </a:spcBef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Startup</a:t>
                      </a:r>
                      <a:r>
                        <a:rPr dirty="0" sz="1200" spc="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India,</a:t>
                      </a:r>
                      <a:r>
                        <a:rPr dirty="0" sz="1200" spc="9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90">
                          <a:latin typeface="Trebuchet MS"/>
                          <a:cs typeface="Trebuchet MS"/>
                        </a:rPr>
                        <a:t>Seed</a:t>
                      </a:r>
                      <a:r>
                        <a:rPr dirty="0" sz="1200" spc="1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Fund,</a:t>
                      </a:r>
                      <a:r>
                        <a:rPr dirty="0" sz="1200" spc="10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75">
                          <a:latin typeface="Trebuchet MS"/>
                          <a:cs typeface="Trebuchet MS"/>
                        </a:rPr>
                        <a:t>Fund</a:t>
                      </a:r>
                      <a:r>
                        <a:rPr dirty="0" sz="1200" spc="4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30">
                          <a:latin typeface="Trebuchet MS"/>
                          <a:cs typeface="Trebuchet MS"/>
                        </a:rPr>
                        <a:t>of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26670">
                        <a:lnSpc>
                          <a:spcPts val="1435"/>
                        </a:lnSpc>
                      </a:pPr>
                      <a:r>
                        <a:rPr dirty="0" sz="1200">
                          <a:latin typeface="Trebuchet MS"/>
                          <a:cs typeface="Trebuchet MS"/>
                        </a:rPr>
                        <a:t>Funds,</a:t>
                      </a:r>
                      <a:r>
                        <a:rPr dirty="0" sz="1200" spc="6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45">
                          <a:latin typeface="Trebuchet MS"/>
                          <a:cs typeface="Trebuchet MS"/>
                        </a:rPr>
                        <a:t>incubator</a:t>
                      </a:r>
                      <a:r>
                        <a:rPr dirty="0" sz="1200" spc="12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grants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19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200" spc="-40" b="1">
                          <a:latin typeface="Tahoma"/>
                          <a:cs typeface="Tahoma"/>
                        </a:rPr>
                        <a:t>Regulatory</a:t>
                      </a:r>
                      <a:r>
                        <a:rPr dirty="0" sz="1200" spc="-3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20" b="1">
                          <a:latin typeface="Tahoma"/>
                          <a:cs typeface="Tahoma"/>
                        </a:rPr>
                        <a:t>Focus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200" spc="60">
                          <a:latin typeface="Trebuchet MS"/>
                          <a:cs typeface="Trebuchet MS"/>
                        </a:rPr>
                        <a:t>Labor</a:t>
                      </a:r>
                      <a:r>
                        <a:rPr dirty="0" sz="1200" spc="2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law,</a:t>
                      </a:r>
                      <a:r>
                        <a:rPr dirty="0" sz="1200" spc="5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20">
                          <a:latin typeface="Trebuchet MS"/>
                          <a:cs typeface="Trebuchet MS"/>
                        </a:rPr>
                        <a:t>GST,</a:t>
                      </a:r>
                      <a:r>
                        <a:rPr dirty="0" sz="1200" spc="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pollution</a:t>
                      </a:r>
                      <a:r>
                        <a:rPr dirty="0" sz="1200" spc="2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65">
                          <a:latin typeface="Trebuchet MS"/>
                          <a:cs typeface="Trebuchet MS"/>
                        </a:rPr>
                        <a:t>boards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200" spc="-35">
                          <a:latin typeface="Trebuchet MS"/>
                          <a:cs typeface="Trebuchet MS"/>
                        </a:rPr>
                        <a:t>DPIIT, </a:t>
                      </a:r>
                      <a:r>
                        <a:rPr dirty="0" sz="1200" spc="130">
                          <a:latin typeface="Trebuchet MS"/>
                          <a:cs typeface="Trebuchet MS"/>
                        </a:rPr>
                        <a:t>MCA,</a:t>
                      </a:r>
                      <a:r>
                        <a:rPr dirty="0" sz="12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30">
                          <a:latin typeface="Trebuchet MS"/>
                          <a:cs typeface="Trebuchet MS"/>
                        </a:rPr>
                        <a:t>SEBI,</a:t>
                      </a:r>
                      <a:r>
                        <a:rPr dirty="0" sz="12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rebuchet MS"/>
                          <a:cs typeface="Trebuchet MS"/>
                        </a:rPr>
                        <a:t>IP</a:t>
                      </a:r>
                      <a:r>
                        <a:rPr dirty="0" sz="1200" spc="-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latin typeface="Trebuchet MS"/>
                          <a:cs typeface="Trebuchet MS"/>
                        </a:rPr>
                        <a:t>filings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91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2025-07-03T09:20:24Z</dcterms:created>
  <dcterms:modified xsi:type="dcterms:W3CDTF">2025-07-03T09:20:24Z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2025-06-27T00:00:00Z</vt:filetime>
  </property>
  <property fmtid="{D5CDD505-2E9C-101B-9397-08002B2CF9AE}" pid="3" name="LastSaved">
    <vt:filetime>2025-07-03T00:00:00Z</vt:filetime>
  </property>
</Properties>
</file>