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57" r:id="rId3"/>
    <p:sldId id="258" r:id="rId4"/>
    <p:sldId id="259" r:id="rId5"/>
    <p:sldId id="260" r:id="rId6"/>
    <p:sldId id="264" r:id="rId7"/>
    <p:sldId id="261" r:id="rId8"/>
    <p:sldId id="262" r:id="rId9"/>
    <p:sldId id="263" r:id="rId10"/>
    <p:sldId id="267" r:id="rId11"/>
    <p:sldId id="268" r:id="rId12"/>
    <p:sldId id="269" r:id="rId13"/>
    <p:sldId id="270" r:id="rId14"/>
    <p:sldId id="284" r:id="rId15"/>
    <p:sldId id="265" r:id="rId16"/>
    <p:sldId id="272" r:id="rId17"/>
    <p:sldId id="273" r:id="rId18"/>
    <p:sldId id="274" r:id="rId19"/>
    <p:sldId id="275" r:id="rId20"/>
    <p:sldId id="276" r:id="rId21"/>
    <p:sldId id="277" r:id="rId22"/>
    <p:sldId id="278" r:id="rId23"/>
    <p:sldId id="279" r:id="rId24"/>
    <p:sldId id="280" r:id="rId25"/>
    <p:sldId id="281" r:id="rId26"/>
    <p:sldId id="282" r:id="rId27"/>
    <p:sldId id="271" r:id="rId28"/>
    <p:sldId id="283" r:id="rId29"/>
    <p:sldId id="28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C6A3D2-238F-4022-82B9-992E6AEE1402}" type="datetimeFigureOut">
              <a:rPr lang="en-US" smtClean="0"/>
              <a:pPr/>
              <a:t>4/20/2025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EAB1C4-803D-43A5-89C6-AA6F91104D32}" type="slidenum">
              <a:rPr lang="en-US" smtClean="0"/>
              <a:pPr/>
              <a:t>‹#›</a:t>
            </a:fld>
            <a:endParaRPr lang="en-US"/>
          </a:p>
        </p:txBody>
      </p:sp>
    </p:spTree>
    <p:extLst>
      <p:ext uri="{BB962C8B-B14F-4D97-AF65-F5344CB8AC3E}">
        <p14:creationId xmlns:p14="http://schemas.microsoft.com/office/powerpoint/2010/main" val="2076471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dirty="0" smtClean="0">
                <a:solidFill>
                  <a:schemeClr val="tx1"/>
                </a:solidFill>
                <a:latin typeface="Verdana" pitchFamily="34" charset="0"/>
                <a:ea typeface="Verdana" pitchFamily="34" charset="0"/>
              </a:rPr>
              <a:t>Total of 39 Standards issued with respect to Audit/reviews of Historical Financial information</a:t>
            </a:r>
            <a:endParaRPr lang="en-US" sz="1600" dirty="0">
              <a:solidFill>
                <a:schemeClr val="tx1"/>
              </a:solidFill>
              <a:latin typeface="Verdana" pitchFamily="34" charset="0"/>
              <a:ea typeface="Verdana" pitchFamily="34" charset="0"/>
            </a:endParaRPr>
          </a:p>
        </p:txBody>
      </p:sp>
      <p:sp>
        <p:nvSpPr>
          <p:cNvPr id="4" name="Slide Number Placeholder 3"/>
          <p:cNvSpPr>
            <a:spLocks noGrp="1"/>
          </p:cNvSpPr>
          <p:nvPr>
            <p:ph type="sldNum" sz="quarter" idx="10"/>
          </p:nvPr>
        </p:nvSpPr>
        <p:spPr/>
        <p:txBody>
          <a:bodyPr/>
          <a:lstStyle/>
          <a:p>
            <a:fld id="{59EAB1C4-803D-43A5-89C6-AA6F91104D32}" type="slidenum">
              <a:rPr lang="en-US" smtClean="0"/>
              <a:pPr/>
              <a:t>7</a:t>
            </a:fld>
            <a:endParaRPr lang="en-US"/>
          </a:p>
        </p:txBody>
      </p:sp>
    </p:spTree>
    <p:extLst>
      <p:ext uri="{BB962C8B-B14F-4D97-AF65-F5344CB8AC3E}">
        <p14:creationId xmlns:p14="http://schemas.microsoft.com/office/powerpoint/2010/main" val="2244213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9EAB1C4-803D-43A5-89C6-AA6F91104D32}" type="slidenum">
              <a:rPr lang="en-US" smtClean="0"/>
              <a:pPr/>
              <a:t>9</a:t>
            </a:fld>
            <a:endParaRPr lang="en-US"/>
          </a:p>
        </p:txBody>
      </p:sp>
    </p:spTree>
    <p:extLst>
      <p:ext uri="{BB962C8B-B14F-4D97-AF65-F5344CB8AC3E}">
        <p14:creationId xmlns:p14="http://schemas.microsoft.com/office/powerpoint/2010/main" val="2089941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8BF1BD0D-2946-4D30-AA62-A53B475AC416}" type="datetimeFigureOut">
              <a:rPr lang="en-US" smtClean="0"/>
              <a:pPr/>
              <a:t>4/20/2025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59595-7259-4067-8E56-3D1B1E16041A}"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F1BD0D-2946-4D30-AA62-A53B475AC416}" type="datetimeFigureOut">
              <a:rPr lang="en-US" smtClean="0"/>
              <a:pPr/>
              <a:t>4/20/2025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59595-7259-4067-8E56-3D1B1E16041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F1BD0D-2946-4D30-AA62-A53B475AC416}" type="datetimeFigureOut">
              <a:rPr lang="en-US" smtClean="0"/>
              <a:pPr/>
              <a:t>4/20/2025</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83159595-7259-4067-8E56-3D1B1E16041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F1BD0D-2946-4D30-AA62-A53B475AC416}" type="datetimeFigureOut">
              <a:rPr lang="en-US" smtClean="0"/>
              <a:pPr/>
              <a:t>4/20/2025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59595-7259-4067-8E56-3D1B1E16041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BF1BD0D-2946-4D30-AA62-A53B475AC416}" type="datetimeFigureOut">
              <a:rPr lang="en-US" smtClean="0"/>
              <a:pPr/>
              <a:t>4/20/2025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59595-7259-4067-8E56-3D1B1E16041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BF1BD0D-2946-4D30-AA62-A53B475AC416}" type="datetimeFigureOut">
              <a:rPr lang="en-US" smtClean="0"/>
              <a:pPr/>
              <a:t>4/20/2025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59595-7259-4067-8E56-3D1B1E16041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BF1BD0D-2946-4D30-AA62-A53B475AC416}" type="datetimeFigureOut">
              <a:rPr lang="en-US" smtClean="0"/>
              <a:pPr/>
              <a:t>4/20/2025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159595-7259-4067-8E56-3D1B1E16041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BF1BD0D-2946-4D30-AA62-A53B475AC416}" type="datetimeFigureOut">
              <a:rPr lang="en-US" smtClean="0"/>
              <a:pPr/>
              <a:t>4/20/2025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159595-7259-4067-8E56-3D1B1E16041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F1BD0D-2946-4D30-AA62-A53B475AC416}" type="datetimeFigureOut">
              <a:rPr lang="en-US" smtClean="0"/>
              <a:pPr/>
              <a:t>4/20/2025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159595-7259-4067-8E56-3D1B1E16041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BF1BD0D-2946-4D30-AA62-A53B475AC416}" type="datetimeFigureOut">
              <a:rPr lang="en-US" smtClean="0"/>
              <a:pPr/>
              <a:t>4/20/2025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59595-7259-4067-8E56-3D1B1E16041A}"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8BF1BD0D-2946-4D30-AA62-A53B475AC416}" type="datetimeFigureOut">
              <a:rPr lang="en-US" smtClean="0"/>
              <a:pPr/>
              <a:t>4/20/2025</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83159595-7259-4067-8E56-3D1B1E16041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BF1BD0D-2946-4D30-AA62-A53B475AC416}" type="datetimeFigureOut">
              <a:rPr lang="en-US" smtClean="0"/>
              <a:pPr/>
              <a:t>4/20/2025</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3159595-7259-4067-8E56-3D1B1E16041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resource.cdn.icai.org/18132sa200_rev.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egazette.gov.in/WriteReadData/2021/227890.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resource.cdn.icai.org/15366Link1.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Compliance with Technical and Professional Standards</a:t>
            </a:r>
            <a:endParaRPr lang="en-US" dirty="0"/>
          </a:p>
        </p:txBody>
      </p:sp>
      <p:sp>
        <p:nvSpPr>
          <p:cNvPr id="3" name="Subtitle 2"/>
          <p:cNvSpPr>
            <a:spLocks noGrp="1"/>
          </p:cNvSpPr>
          <p:nvPr>
            <p:ph type="subTitle" idx="1"/>
          </p:nvPr>
        </p:nvSpPr>
        <p:spPr/>
        <p:txBody>
          <a:bodyPr/>
          <a:lstStyle/>
          <a:p>
            <a:r>
              <a:rPr lang="en-US" dirty="0" smtClean="0"/>
              <a:t>Presented by </a:t>
            </a:r>
          </a:p>
          <a:p>
            <a:r>
              <a:rPr lang="en-US" dirty="0" smtClean="0"/>
              <a:t>C.A. D VENKATA JANKINATH</a:t>
            </a:r>
          </a:p>
          <a:p>
            <a:endParaRPr lang="en-US" dirty="0" smtClean="0"/>
          </a:p>
          <a:p>
            <a:endParaRPr lang="en-US" dirty="0"/>
          </a:p>
          <a:p>
            <a:endParaRPr lang="en-US"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NFRA Reports</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algn="just"/>
            <a:r>
              <a:rPr lang="en-US" sz="2400" dirty="0" smtClean="0">
                <a:latin typeface="Verdana" pitchFamily="34" charset="0"/>
                <a:ea typeface="Verdana" pitchFamily="34" charset="0"/>
              </a:rPr>
              <a:t>Majority of the comments in NFRA reports are: Non reporting of frauds u/s 143(12) of Companies Act,</a:t>
            </a:r>
          </a:p>
          <a:p>
            <a:pPr algn="just"/>
            <a:r>
              <a:rPr lang="en-US" sz="2400" dirty="0" smtClean="0">
                <a:latin typeface="Verdana" pitchFamily="34" charset="0"/>
                <a:ea typeface="Verdana" pitchFamily="34" charset="0"/>
              </a:rPr>
              <a:t>Auditors(both Statutory and Branch) not ensuring proper appointment of Branch auditors (S.143(8) r/w s.139) of companies Act(DHFL), SA 200- Not adhering to Standards on Auditing </a:t>
            </a:r>
          </a:p>
          <a:p>
            <a:pPr algn="just"/>
            <a:r>
              <a:rPr lang="en-US" sz="2400" dirty="0" smtClean="0">
                <a:latin typeface="Verdana" pitchFamily="34" charset="0"/>
                <a:ea typeface="Verdana" pitchFamily="34" charset="0"/>
              </a:rPr>
              <a:t>SA 220-  Lack of Quality control the Audit</a:t>
            </a:r>
          </a:p>
          <a:p>
            <a:pPr algn="just"/>
            <a:r>
              <a:rPr lang="en-US" sz="2400" dirty="0" smtClean="0">
                <a:latin typeface="Verdana" pitchFamily="34" charset="0"/>
                <a:ea typeface="Verdana" pitchFamily="34" charset="0"/>
              </a:rPr>
              <a:t>SA 230- Insufficient/ Lack of audit documentation</a:t>
            </a:r>
          </a:p>
          <a:p>
            <a:pPr algn="just"/>
            <a:r>
              <a:rPr lang="en-US" sz="2400" dirty="0" smtClean="0">
                <a:latin typeface="Verdana" pitchFamily="34" charset="0"/>
                <a:ea typeface="Verdana" pitchFamily="34" charset="0"/>
              </a:rPr>
              <a:t>SA 260(Revised)- No interaction with TCWG at any point during the audit period</a:t>
            </a:r>
            <a:endParaRPr lang="en-US" sz="2400" dirty="0">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Verdana" pitchFamily="34" charset="0"/>
                <a:ea typeface="Verdana" pitchFamily="34" charset="0"/>
              </a:rPr>
              <a:t>NFRA Reports (</a:t>
            </a:r>
            <a:r>
              <a:rPr lang="en-US" dirty="0" err="1" smtClean="0">
                <a:latin typeface="Verdana" pitchFamily="34" charset="0"/>
                <a:ea typeface="Verdana" pitchFamily="34" charset="0"/>
              </a:rPr>
              <a:t>contd</a:t>
            </a:r>
            <a:r>
              <a:rPr lang="en-US" dirty="0" smtClean="0">
                <a:latin typeface="Verdana" pitchFamily="34" charset="0"/>
                <a:ea typeface="Verdana" pitchFamily="34" charset="0"/>
              </a:rPr>
              <a:t>)</a:t>
            </a:r>
            <a:endParaRPr lang="en-US" dirty="0">
              <a:latin typeface="Verdana" pitchFamily="34" charset="0"/>
              <a:ea typeface="Verdana" pitchFamily="34" charset="0"/>
            </a:endParaRP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algn="just"/>
            <a:r>
              <a:rPr lang="en-US" sz="2400" dirty="0" smtClean="0">
                <a:latin typeface="Verdana" pitchFamily="34" charset="0"/>
                <a:ea typeface="Verdana" pitchFamily="34" charset="0"/>
              </a:rPr>
              <a:t>SA 299- Division of work not documented nor there is any document to prove interaction</a:t>
            </a:r>
          </a:p>
          <a:p>
            <a:pPr algn="just"/>
            <a:r>
              <a:rPr lang="en-US" sz="2400" dirty="0" smtClean="0">
                <a:latin typeface="Verdana" pitchFamily="34" charset="0"/>
                <a:ea typeface="Verdana" pitchFamily="34" charset="0"/>
              </a:rPr>
              <a:t>SA 300- No planning document ,on record</a:t>
            </a:r>
          </a:p>
          <a:p>
            <a:pPr algn="just"/>
            <a:r>
              <a:rPr lang="en-US" sz="2400" dirty="0" smtClean="0">
                <a:latin typeface="Verdana" pitchFamily="34" charset="0"/>
                <a:ea typeface="Verdana" pitchFamily="34" charset="0"/>
              </a:rPr>
              <a:t>SA 315- No document to prove assessment of Risk of material Misstatement in the financials</a:t>
            </a:r>
          </a:p>
          <a:p>
            <a:pPr algn="just"/>
            <a:r>
              <a:rPr lang="en-US" sz="2400" dirty="0" smtClean="0">
                <a:latin typeface="Verdana" pitchFamily="34" charset="0"/>
                <a:ea typeface="Verdana" pitchFamily="34" charset="0"/>
              </a:rPr>
              <a:t>SA 320- Not fixing Materiality(Both Overall and performance) levels in the execution of the audit</a:t>
            </a:r>
          </a:p>
          <a:p>
            <a:pPr algn="just"/>
            <a:r>
              <a:rPr lang="en-US" sz="2400" dirty="0" smtClean="0">
                <a:latin typeface="Verdana" pitchFamily="34" charset="0"/>
                <a:ea typeface="Verdana" pitchFamily="34" charset="0"/>
              </a:rPr>
              <a:t>SA 500- Not designing and performing audit procedures to obtain Audit evidence</a:t>
            </a:r>
          </a:p>
          <a:p>
            <a:pPr algn="just"/>
            <a:r>
              <a:rPr lang="en-US" sz="2400" dirty="0" smtClean="0">
                <a:latin typeface="Verdana" pitchFamily="34" charset="0"/>
                <a:ea typeface="Verdana" pitchFamily="34" charset="0"/>
              </a:rPr>
              <a:t>SA 505- failure to obtain direct confirmations or to prove performance of Alternate procedures</a:t>
            </a:r>
            <a:endParaRPr lang="en-US" sz="2400" dirty="0">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Verdana" pitchFamily="34" charset="0"/>
                <a:ea typeface="Verdana" pitchFamily="34" charset="0"/>
              </a:rPr>
              <a:t>NFRA reports(</a:t>
            </a:r>
            <a:r>
              <a:rPr lang="en-US" sz="3600" dirty="0" err="1" smtClean="0">
                <a:latin typeface="Verdana" pitchFamily="34" charset="0"/>
                <a:ea typeface="Verdana" pitchFamily="34" charset="0"/>
              </a:rPr>
              <a:t>contd</a:t>
            </a:r>
            <a:r>
              <a:rPr lang="en-US" sz="3600" dirty="0" smtClean="0">
                <a:latin typeface="Verdana" pitchFamily="34" charset="0"/>
                <a:ea typeface="Verdana" pitchFamily="34" charset="0"/>
              </a:rPr>
              <a:t>)</a:t>
            </a:r>
            <a:endParaRPr lang="en-US" sz="3600" dirty="0">
              <a:latin typeface="Verdana" pitchFamily="34" charset="0"/>
              <a:ea typeface="Verdana" pitchFamily="34" charset="0"/>
            </a:endParaRP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algn="just"/>
            <a:r>
              <a:rPr lang="en-US" sz="2400" dirty="0" smtClean="0">
                <a:latin typeface="Verdana" pitchFamily="34" charset="0"/>
                <a:ea typeface="Verdana" pitchFamily="34" charset="0"/>
              </a:rPr>
              <a:t>SA 540- Failure to provide for non recoverable Receivables/ Advances</a:t>
            </a:r>
          </a:p>
          <a:p>
            <a:pPr algn="just"/>
            <a:r>
              <a:rPr lang="en-US" sz="2400" dirty="0" smtClean="0">
                <a:latin typeface="Verdana" pitchFamily="34" charset="0"/>
                <a:ea typeface="Verdana" pitchFamily="34" charset="0"/>
              </a:rPr>
              <a:t>SA 550- Failure to obtain appropriate audit evidence </a:t>
            </a:r>
            <a:r>
              <a:rPr lang="en-US" sz="2400" dirty="0" err="1" smtClean="0">
                <a:latin typeface="Verdana" pitchFamily="34" charset="0"/>
                <a:ea typeface="Verdana" pitchFamily="34" charset="0"/>
              </a:rPr>
              <a:t>w.r.t</a:t>
            </a:r>
            <a:r>
              <a:rPr lang="en-US" sz="2400" dirty="0" smtClean="0">
                <a:latin typeface="Verdana" pitchFamily="34" charset="0"/>
                <a:ea typeface="Verdana" pitchFamily="34" charset="0"/>
              </a:rPr>
              <a:t>. Related party transactions</a:t>
            </a:r>
          </a:p>
          <a:p>
            <a:pPr algn="just"/>
            <a:r>
              <a:rPr lang="en-US" sz="2400" dirty="0" smtClean="0">
                <a:latin typeface="Verdana" pitchFamily="34" charset="0"/>
                <a:ea typeface="Verdana" pitchFamily="34" charset="0"/>
              </a:rPr>
              <a:t>SA 570- Improper assessment of Going Concern</a:t>
            </a:r>
          </a:p>
          <a:p>
            <a:r>
              <a:rPr lang="en-US" sz="2400" dirty="0" smtClean="0">
                <a:latin typeface="Verdana" pitchFamily="34" charset="0"/>
                <a:ea typeface="Verdana" pitchFamily="34" charset="0"/>
              </a:rPr>
              <a:t>SA 700 (Revised)- Unmodified opinion on FS even though material discrepancies were presented or data wasn’t       provided by management, Failure relating to forming opinion on Financial Statements without obtaining Sufficient Appropriate Audit Evidence </a:t>
            </a:r>
            <a:endParaRPr lang="en-US" sz="2400" dirty="0">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Verdana" pitchFamily="34" charset="0"/>
                <a:ea typeface="Verdana" pitchFamily="34" charset="0"/>
              </a:rPr>
              <a:t>NFRA Reports(Contd.)</a:t>
            </a:r>
            <a:endParaRPr lang="en-US" sz="3600" dirty="0">
              <a:latin typeface="Verdana" pitchFamily="34" charset="0"/>
              <a:ea typeface="Verdana" pitchFamily="34" charset="0"/>
            </a:endParaRP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r>
              <a:rPr lang="en-US" sz="2400" dirty="0" smtClean="0">
                <a:latin typeface="Verdana" pitchFamily="34" charset="0"/>
                <a:ea typeface="Verdana" pitchFamily="34" charset="0"/>
              </a:rPr>
              <a:t>SA 701- Reported in KAM instead of modifying the report</a:t>
            </a:r>
          </a:p>
          <a:p>
            <a:r>
              <a:rPr lang="en-US" sz="2400" dirty="0" smtClean="0">
                <a:latin typeface="Verdana" pitchFamily="34" charset="0"/>
                <a:ea typeface="Verdana" pitchFamily="34" charset="0"/>
              </a:rPr>
              <a:t>SA 705- not issuing modified reports</a:t>
            </a:r>
          </a:p>
          <a:p>
            <a:r>
              <a:rPr lang="en-US" sz="2400" dirty="0" smtClean="0">
                <a:latin typeface="Verdana" pitchFamily="34" charset="0"/>
                <a:ea typeface="Verdana" pitchFamily="34" charset="0"/>
              </a:rPr>
              <a:t>SA 706- mentioning in Emphasis of matter(EOM) without proper basis </a:t>
            </a:r>
            <a:endParaRPr lang="en-US" sz="2400" dirty="0">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Verdana" pitchFamily="34" charset="0"/>
                <a:ea typeface="Verdana" pitchFamily="34" charset="0"/>
              </a:rPr>
              <a:t>Circulars issued by NFRA</a:t>
            </a:r>
            <a:endParaRPr lang="en-US" sz="4000" dirty="0">
              <a:latin typeface="Verdana" pitchFamily="34" charset="0"/>
              <a:ea typeface="Verdana" pitchFamily="34" charset="0"/>
            </a:endParaRP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algn="just"/>
            <a:r>
              <a:rPr lang="en-US" sz="2400" dirty="0" smtClean="0">
                <a:latin typeface="Verdana" pitchFamily="34" charset="0"/>
                <a:ea typeface="Verdana" pitchFamily="34" charset="0"/>
              </a:rPr>
              <a:t>These circulars have been issued under the provisions of S.132(2)(d)  of companies Act,2013     </a:t>
            </a:r>
          </a:p>
          <a:p>
            <a:pPr algn="just">
              <a:buNone/>
            </a:pPr>
            <a:r>
              <a:rPr lang="en-US" sz="2400" dirty="0" smtClean="0">
                <a:latin typeface="Verdana" pitchFamily="34" charset="0"/>
                <a:ea typeface="Verdana" pitchFamily="34" charset="0"/>
              </a:rPr>
              <a:t>   r/w R.4(g) of NFRA rules</a:t>
            </a:r>
          </a:p>
          <a:p>
            <a:pPr algn="just">
              <a:buNone/>
            </a:pPr>
            <a:r>
              <a:rPr lang="en-US" sz="2400" dirty="0" smtClean="0">
                <a:latin typeface="Verdana" pitchFamily="34" charset="0"/>
                <a:ea typeface="Verdana" pitchFamily="34" charset="0"/>
              </a:rPr>
              <a:t>   There are 4 circulars issued by NFRA till date. They are: (1) non accrual , of Interest on borrowings by Cos. In violation of Ind.AS</a:t>
            </a:r>
          </a:p>
          <a:p>
            <a:pPr algn="just">
              <a:buNone/>
            </a:pPr>
            <a:r>
              <a:rPr lang="en-US" sz="2400" dirty="0" smtClean="0">
                <a:latin typeface="Verdana" pitchFamily="34" charset="0"/>
                <a:ea typeface="Verdana" pitchFamily="34" charset="0"/>
              </a:rPr>
              <a:t>   (2)Non compliance with </a:t>
            </a:r>
            <a:r>
              <a:rPr lang="en-US" sz="2400" dirty="0" err="1" smtClean="0">
                <a:latin typeface="Verdana" pitchFamily="34" charset="0"/>
                <a:ea typeface="Verdana" pitchFamily="34" charset="0"/>
              </a:rPr>
              <a:t>Ind</a:t>
            </a:r>
            <a:r>
              <a:rPr lang="en-US" sz="2400" dirty="0" smtClean="0">
                <a:latin typeface="Verdana" pitchFamily="34" charset="0"/>
                <a:ea typeface="Verdana" pitchFamily="34" charset="0"/>
              </a:rPr>
              <a:t> AS policies on Revenue</a:t>
            </a:r>
          </a:p>
          <a:p>
            <a:pPr algn="just">
              <a:buNone/>
            </a:pPr>
            <a:r>
              <a:rPr lang="en-US" sz="2400" dirty="0" smtClean="0">
                <a:latin typeface="Verdana" pitchFamily="34" charset="0"/>
                <a:ea typeface="Verdana" pitchFamily="34" charset="0"/>
              </a:rPr>
              <a:t>    (3)Statutory Auditor’s responsibilities in relation   to fraud in a company</a:t>
            </a:r>
          </a:p>
          <a:p>
            <a:pPr algn="just">
              <a:buNone/>
            </a:pPr>
            <a:r>
              <a:rPr lang="en-US" sz="2400" dirty="0" smtClean="0">
                <a:latin typeface="Verdana" pitchFamily="34" charset="0"/>
                <a:ea typeface="Verdana" pitchFamily="34" charset="0"/>
              </a:rPr>
              <a:t>    (4)Responsibilities of Principal auditor and Other auditors in Group Audits</a:t>
            </a:r>
            <a:endParaRPr lang="en-US" sz="2400" dirty="0">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SAs Contd.</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pPr algn="just"/>
            <a:r>
              <a:rPr lang="en-US" sz="2000" dirty="0" smtClean="0">
                <a:latin typeface="Verdana" pitchFamily="34" charset="0"/>
                <a:ea typeface="Verdana" pitchFamily="34" charset="0"/>
              </a:rPr>
              <a:t>SA 200-</a:t>
            </a:r>
            <a:r>
              <a:rPr lang="en-US" sz="2000" u="sng" dirty="0" smtClean="0">
                <a:latin typeface="Verdana" pitchFamily="34" charset="0"/>
                <a:ea typeface="Verdana" pitchFamily="34" charset="0"/>
                <a:hlinkClick r:id="rId2"/>
              </a:rPr>
              <a:t>Overall Objectives of the Independent Auditor and the Conduct of an Audit in Accordance with Standards on Auditing</a:t>
            </a:r>
            <a:r>
              <a:rPr lang="en-US" sz="2000" u="sng" dirty="0" smtClean="0">
                <a:latin typeface="Verdana" pitchFamily="34" charset="0"/>
                <a:ea typeface="Verdana" pitchFamily="34" charset="0"/>
              </a:rPr>
              <a:t> (1)</a:t>
            </a:r>
            <a:r>
              <a:rPr lang="en-US" sz="2000" dirty="0" smtClean="0">
                <a:latin typeface="Verdana" pitchFamily="34" charset="0"/>
                <a:ea typeface="Verdana" pitchFamily="34" charset="0"/>
              </a:rPr>
              <a:t> the Audit Firm and the Engagement Team are required to adhere to ethical principles like integrity &amp; professional behavior.</a:t>
            </a:r>
          </a:p>
          <a:p>
            <a:pPr algn="just"/>
            <a:r>
              <a:rPr lang="en-US" sz="2000" dirty="0" smtClean="0">
                <a:latin typeface="Verdana" pitchFamily="34" charset="0"/>
                <a:ea typeface="Verdana" pitchFamily="34" charset="0"/>
              </a:rPr>
              <a:t>Requirements- (1) The auditor shall comply with relevant ethical requirements, including those pertaining to independence, (2) The auditor shall plan and perform an audit with professional skepticism </a:t>
            </a:r>
            <a:r>
              <a:rPr lang="en-US" sz="2000" dirty="0" err="1" smtClean="0">
                <a:latin typeface="Verdana" pitchFamily="34" charset="0"/>
                <a:ea typeface="Verdana" pitchFamily="34" charset="0"/>
              </a:rPr>
              <a:t>recognising</a:t>
            </a:r>
            <a:r>
              <a:rPr lang="en-US" sz="2000" dirty="0" smtClean="0">
                <a:latin typeface="Verdana" pitchFamily="34" charset="0"/>
                <a:ea typeface="Verdana" pitchFamily="34" charset="0"/>
              </a:rPr>
              <a:t> that circumstances may exist that cause the financial statements to be materially misstated ,(3)</a:t>
            </a:r>
            <a:r>
              <a:rPr lang="en-US" sz="2000" dirty="0" smtClean="0"/>
              <a:t> </a:t>
            </a:r>
            <a:r>
              <a:rPr lang="en-US" sz="2000" dirty="0" smtClean="0">
                <a:latin typeface="Verdana" pitchFamily="34" charset="0"/>
                <a:ea typeface="Verdana" pitchFamily="34" charset="0"/>
              </a:rPr>
              <a:t>The auditor shall exercise professional judgment in planning and performing an audit of financial statements</a:t>
            </a:r>
          </a:p>
          <a:p>
            <a:pPr algn="just"/>
            <a:r>
              <a:rPr lang="en-US" sz="2000" dirty="0" smtClean="0">
                <a:latin typeface="Verdana" pitchFamily="34" charset="0"/>
                <a:ea typeface="Verdana" pitchFamily="34" charset="0"/>
              </a:rPr>
              <a:t>The auditor shall comply with each requirement of an SA unless, in the circumstances of the audit: (a) The entire SA is not relevant; or (b) The requirement is not relevant because it is conditional and the condition does not exist</a:t>
            </a:r>
            <a:r>
              <a:rPr lang="en-US" sz="2000" dirty="0" smtClean="0"/>
              <a:t>.</a:t>
            </a:r>
            <a:endParaRPr lang="en-US" sz="2000" dirty="0">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SAs(Contd.)</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lnSpcReduction="10000"/>
          </a:bodyPr>
          <a:lstStyle/>
          <a:p>
            <a:r>
              <a:rPr lang="en-US" sz="2000" b="1" dirty="0" smtClean="0">
                <a:latin typeface="Verdana" pitchFamily="34" charset="0"/>
                <a:ea typeface="Verdana" pitchFamily="34" charset="0"/>
              </a:rPr>
              <a:t>SA 210 Agreeing the Terms of Audit Engagements</a:t>
            </a:r>
          </a:p>
          <a:p>
            <a:r>
              <a:rPr lang="en-US" sz="2000" dirty="0" smtClean="0">
                <a:latin typeface="Verdana" pitchFamily="34" charset="0"/>
                <a:ea typeface="Verdana" pitchFamily="34" charset="0"/>
              </a:rPr>
              <a:t>The reviewer should review the engagement letter and check whether the scope and roles and responsibilities have been clearly brought out. For </a:t>
            </a:r>
            <a:r>
              <a:rPr lang="en-US" sz="2000" dirty="0" err="1" smtClean="0">
                <a:latin typeface="Verdana" pitchFamily="34" charset="0"/>
                <a:ea typeface="Verdana" pitchFamily="34" charset="0"/>
              </a:rPr>
              <a:t>eg</a:t>
            </a:r>
            <a:r>
              <a:rPr lang="en-US" sz="2000" dirty="0" smtClean="0">
                <a:latin typeface="Verdana" pitchFamily="34" charset="0"/>
                <a:ea typeface="Verdana" pitchFamily="34" charset="0"/>
              </a:rPr>
              <a:t>: (a)</a:t>
            </a:r>
            <a:r>
              <a:rPr lang="en-US" sz="2000" dirty="0" smtClean="0"/>
              <a:t> </a:t>
            </a:r>
            <a:r>
              <a:rPr lang="en-US" sz="2000" dirty="0" smtClean="0">
                <a:latin typeface="Verdana" pitchFamily="34" charset="0"/>
                <a:ea typeface="Verdana" pitchFamily="34" charset="0"/>
              </a:rPr>
              <a:t>The objective and scope of the audit of the financial statements; (b) The responsibilities of the auditor; (c) The responsibilities of management; (d) Identification of the applicable financial reporting framework for the preparation of the financial statements; etc. However, if the law prescribes the scope of the audit and responsibilities of management, then a reference to such laws would suffice</a:t>
            </a:r>
          </a:p>
          <a:p>
            <a:r>
              <a:rPr lang="en-US" sz="2000" dirty="0" smtClean="0">
                <a:latin typeface="Verdana" pitchFamily="34" charset="0"/>
                <a:ea typeface="Verdana" pitchFamily="34" charset="0"/>
              </a:rPr>
              <a:t>Whether the fees quoted is reasonable considering the size of the enterprise and also having regard to the minimum fees prescribed by ICAI</a:t>
            </a:r>
          </a:p>
          <a:p>
            <a:pPr>
              <a:buNone/>
            </a:pPr>
            <a:r>
              <a:rPr lang="en-US" sz="2000" dirty="0" smtClean="0">
                <a:latin typeface="Verdana" pitchFamily="34" charset="0"/>
                <a:ea typeface="Verdana" pitchFamily="34" charset="0"/>
              </a:rPr>
              <a:t> </a:t>
            </a:r>
            <a:endParaRPr lang="en-US" sz="2000" dirty="0">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smtClean="0">
                <a:latin typeface="Verdana" pitchFamily="34" charset="0"/>
                <a:ea typeface="Verdana" pitchFamily="34" charset="0"/>
              </a:rPr>
              <a:t>SAs(contd</a:t>
            </a:r>
            <a:r>
              <a:rPr lang="en-US" sz="3600" dirty="0" smtClean="0">
                <a:latin typeface="Verdana" pitchFamily="34" charset="0"/>
                <a:ea typeface="Verdana" pitchFamily="34" charset="0"/>
              </a:rPr>
              <a:t>.)</a:t>
            </a:r>
            <a:endParaRPr lang="en-US" sz="3600" dirty="0">
              <a:latin typeface="Verdana" pitchFamily="34" charset="0"/>
              <a:ea typeface="Verdana" pitchFamily="34" charset="0"/>
            </a:endParaRP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r>
              <a:rPr lang="en-US" sz="2400" b="1" dirty="0" smtClean="0">
                <a:latin typeface="Verdana" pitchFamily="34" charset="0"/>
                <a:ea typeface="Verdana" pitchFamily="34" charset="0"/>
              </a:rPr>
              <a:t>SA 230- documentation – </a:t>
            </a:r>
            <a:endParaRPr lang="en-US" sz="2400" dirty="0" smtClean="0">
              <a:latin typeface="Verdana" pitchFamily="34" charset="0"/>
              <a:ea typeface="Verdana" pitchFamily="34" charset="0"/>
            </a:endParaRPr>
          </a:p>
          <a:p>
            <a:r>
              <a:rPr lang="en-US" sz="2400" dirty="0" smtClean="0">
                <a:latin typeface="Verdana" pitchFamily="34" charset="0"/>
                <a:ea typeface="Verdana" pitchFamily="34" charset="0"/>
              </a:rPr>
              <a:t>(</a:t>
            </a:r>
            <a:r>
              <a:rPr lang="en-US" sz="2400" dirty="0" err="1" smtClean="0">
                <a:latin typeface="Verdana" pitchFamily="34" charset="0"/>
                <a:ea typeface="Verdana" pitchFamily="34" charset="0"/>
              </a:rPr>
              <a:t>i</a:t>
            </a:r>
            <a:r>
              <a:rPr lang="en-US" sz="2400" dirty="0" smtClean="0">
                <a:latin typeface="Verdana" pitchFamily="34" charset="0"/>
                <a:ea typeface="Verdana" pitchFamily="34" charset="0"/>
              </a:rPr>
              <a:t>) </a:t>
            </a:r>
            <a:r>
              <a:rPr lang="en-US" sz="2400" dirty="0" smtClean="0"/>
              <a:t>The reviewer should review the working papers of the Practice Unit to establish compliance by the practice unit with the technical, professional and ethical standards and to evaluate the work done and the conclusions reached</a:t>
            </a:r>
          </a:p>
          <a:p>
            <a:r>
              <a:rPr lang="en-US" sz="2400" dirty="0" smtClean="0">
                <a:latin typeface="Verdana" pitchFamily="34" charset="0"/>
                <a:ea typeface="Verdana" pitchFamily="34" charset="0"/>
              </a:rPr>
              <a:t>(ii)</a:t>
            </a:r>
            <a:r>
              <a:rPr lang="en-US" sz="2400" dirty="0" smtClean="0"/>
              <a:t> verify whether the working papers are maintained for the period as specified in </a:t>
            </a:r>
            <a:r>
              <a:rPr lang="en-US" sz="2400" dirty="0" smtClean="0">
                <a:latin typeface="Verdana" pitchFamily="34" charset="0"/>
                <a:ea typeface="Verdana" pitchFamily="34" charset="0"/>
              </a:rPr>
              <a:t>SQC 1 </a:t>
            </a:r>
            <a:r>
              <a:rPr lang="en-US" sz="2400" dirty="0" smtClean="0"/>
              <a:t>read with </a:t>
            </a:r>
            <a:r>
              <a:rPr lang="en-US" sz="2400" dirty="0" smtClean="0">
                <a:latin typeface="Verdana" pitchFamily="34" charset="0"/>
                <a:ea typeface="Verdana" pitchFamily="34" charset="0"/>
              </a:rPr>
              <a:t>SA 230</a:t>
            </a:r>
            <a:r>
              <a:rPr lang="en-US" sz="2400" dirty="0" smtClean="0"/>
              <a:t>. </a:t>
            </a:r>
          </a:p>
          <a:p>
            <a:r>
              <a:rPr lang="en-US" sz="2400" dirty="0" smtClean="0">
                <a:latin typeface="Verdana" pitchFamily="34" charset="0"/>
                <a:ea typeface="Verdana" pitchFamily="34" charset="0"/>
              </a:rPr>
              <a:t>(iii) </a:t>
            </a:r>
            <a:r>
              <a:rPr lang="en-US" sz="2400" dirty="0" smtClean="0"/>
              <a:t>verify whether the permanent file contains all the relevant information and whether the same is updated regularly to reflect the changes in the information contained in the file..</a:t>
            </a:r>
            <a:endParaRPr lang="en-US" sz="2400" dirty="0">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Verdana" pitchFamily="34" charset="0"/>
                <a:ea typeface="Verdana" pitchFamily="34" charset="0"/>
              </a:rPr>
              <a:t>SAs(Contd.)</a:t>
            </a:r>
            <a:endParaRPr lang="en-US" sz="3600" dirty="0">
              <a:latin typeface="Verdana" pitchFamily="34" charset="0"/>
              <a:ea typeface="Verdana" pitchFamily="34" charset="0"/>
            </a:endParaRP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a:buNone/>
            </a:pPr>
            <a:r>
              <a:rPr lang="en-US" sz="2400" b="1" dirty="0" smtClean="0">
                <a:latin typeface="Verdana" pitchFamily="34" charset="0"/>
                <a:ea typeface="Verdana" pitchFamily="34" charset="0"/>
              </a:rPr>
              <a:t>SA 260 Communication with those Charged with Governance(</a:t>
            </a:r>
            <a:r>
              <a:rPr lang="en-US" sz="2400" b="1" dirty="0" err="1" smtClean="0">
                <a:latin typeface="Verdana" pitchFamily="34" charset="0"/>
                <a:ea typeface="Verdana" pitchFamily="34" charset="0"/>
              </a:rPr>
              <a:t>commn</a:t>
            </a:r>
            <a:r>
              <a:rPr lang="en-US" sz="2400" b="1" dirty="0" smtClean="0">
                <a:latin typeface="Verdana" pitchFamily="34" charset="0"/>
                <a:ea typeface="Verdana" pitchFamily="34" charset="0"/>
              </a:rPr>
              <a:t>. with TCWG)</a:t>
            </a:r>
          </a:p>
          <a:p>
            <a:r>
              <a:rPr lang="en-US" sz="2400" dirty="0" smtClean="0">
                <a:latin typeface="Verdana" pitchFamily="34" charset="0"/>
                <a:ea typeface="Verdana" pitchFamily="34" charset="0"/>
              </a:rPr>
              <a:t>verify whether significant findings from the audit have been communicated to those charged with governance(As this fact is stated in IAR- per SA 700)</a:t>
            </a:r>
          </a:p>
          <a:p>
            <a:pPr algn="just"/>
            <a:r>
              <a:rPr lang="en-US" sz="2400" dirty="0" smtClean="0">
                <a:latin typeface="Verdana" pitchFamily="34" charset="0"/>
                <a:ea typeface="Verdana" pitchFamily="34" charset="0"/>
              </a:rPr>
              <a:t>verify whether the form, timing and expected general content of communications have been communicated to those charged with governance</a:t>
            </a:r>
          </a:p>
          <a:p>
            <a:pPr algn="just"/>
            <a:r>
              <a:rPr lang="en-US" sz="2400" dirty="0" smtClean="0">
                <a:latin typeface="Verdana" pitchFamily="34" charset="0"/>
                <a:ea typeface="Verdana" pitchFamily="34" charset="0"/>
              </a:rPr>
              <a:t>Verify whether there was regular communication with TCWG ,throughout the Audit period</a:t>
            </a:r>
            <a:endParaRPr lang="en-US" sz="2400" dirty="0">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Verdana" pitchFamily="34" charset="0"/>
                <a:ea typeface="Verdana" pitchFamily="34" charset="0"/>
              </a:rPr>
              <a:t>SAs Contd</a:t>
            </a:r>
            <a:r>
              <a:rPr lang="en-US" dirty="0" smtClean="0"/>
              <a:t>.</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r>
              <a:rPr lang="en-US" sz="2400" b="1" dirty="0" smtClean="0">
                <a:latin typeface="Verdana" pitchFamily="34" charset="0"/>
                <a:ea typeface="Verdana" pitchFamily="34" charset="0"/>
              </a:rPr>
              <a:t>SA 300 Planning an Audit of Financial Statements</a:t>
            </a:r>
          </a:p>
          <a:p>
            <a:pPr algn="just"/>
            <a:r>
              <a:rPr lang="en-US" sz="2400" dirty="0" smtClean="0">
                <a:latin typeface="Verdana" pitchFamily="34" charset="0"/>
                <a:ea typeface="Verdana" pitchFamily="34" charset="0"/>
              </a:rPr>
              <a:t>verify whether the auditor has established an overall audit strategy that sets the scope, timing and direction of the audit, and guides the development of the audit plan.</a:t>
            </a:r>
          </a:p>
          <a:p>
            <a:pPr algn="just"/>
            <a:r>
              <a:rPr lang="en-US" sz="2400" dirty="0" smtClean="0">
                <a:latin typeface="Verdana" pitchFamily="34" charset="0"/>
                <a:ea typeface="Verdana" pitchFamily="34" charset="0"/>
              </a:rPr>
              <a:t>verify whether the auditor has planned the nature, timing and extent of direction and supervision of engagement team members and the review of their work</a:t>
            </a:r>
            <a:r>
              <a:rPr lang="en-US" sz="2400" dirty="0" smtClean="0"/>
              <a:t>.</a:t>
            </a:r>
          </a:p>
          <a:p>
            <a:pPr algn="just"/>
            <a:r>
              <a:rPr lang="en-US" sz="2400" dirty="0" smtClean="0">
                <a:latin typeface="Verdana" pitchFamily="34" charset="0"/>
                <a:ea typeface="Verdana" pitchFamily="34" charset="0"/>
              </a:rPr>
              <a:t>The reviewer needs to verify whether the auditor has documented -(a) overall audit strategy (b) audit plans  and (c) significant changes made during the audit engagement to the overall audit strategy or the audit plan, and the reasons for such changes.</a:t>
            </a:r>
            <a:endParaRPr lang="en-US" sz="2400" dirty="0">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Mandatory Standards</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lnSpcReduction="10000"/>
          </a:bodyPr>
          <a:lstStyle/>
          <a:p>
            <a:pPr algn="just"/>
            <a:r>
              <a:rPr lang="en-US" sz="2400" dirty="0" smtClean="0">
                <a:latin typeface="Verdana" pitchFamily="34" charset="0"/>
                <a:ea typeface="Verdana" pitchFamily="34" charset="0"/>
              </a:rPr>
              <a:t>Two types of Standards (1) Accounting Standards and (2) Auditing Standards</a:t>
            </a:r>
          </a:p>
          <a:p>
            <a:pPr algn="just"/>
            <a:r>
              <a:rPr lang="en-US" sz="2400" dirty="0" smtClean="0">
                <a:latin typeface="Verdana" pitchFamily="34" charset="0"/>
                <a:ea typeface="Verdana" pitchFamily="34" charset="0"/>
              </a:rPr>
              <a:t>Accounting standards – (1) Accounting standards and (2) </a:t>
            </a:r>
            <a:r>
              <a:rPr lang="en-US" sz="2400" dirty="0" err="1" smtClean="0">
                <a:latin typeface="Verdana" pitchFamily="34" charset="0"/>
                <a:ea typeface="Verdana" pitchFamily="34" charset="0"/>
              </a:rPr>
              <a:t>Ind</a:t>
            </a:r>
            <a:r>
              <a:rPr lang="en-US" sz="2400" dirty="0" smtClean="0">
                <a:latin typeface="Verdana" pitchFamily="34" charset="0"/>
                <a:ea typeface="Verdana" pitchFamily="34" charset="0"/>
              </a:rPr>
              <a:t> AS</a:t>
            </a:r>
          </a:p>
          <a:p>
            <a:pPr algn="just"/>
            <a:r>
              <a:rPr lang="en-US" sz="2400" dirty="0" smtClean="0">
                <a:latin typeface="Verdana" pitchFamily="34" charset="0"/>
                <a:ea typeface="Verdana" pitchFamily="34" charset="0"/>
              </a:rPr>
              <a:t> Accounting Standards- (1) Applicable to Companies- </a:t>
            </a:r>
            <a:r>
              <a:rPr lang="en-US" sz="2400" dirty="0" smtClean="0">
                <a:solidFill>
                  <a:srgbClr val="FF0000"/>
                </a:solidFill>
                <a:latin typeface="Verdana" pitchFamily="34" charset="0"/>
                <a:ea typeface="Verdana" pitchFamily="34" charset="0"/>
                <a:hlinkClick r:id="rId2"/>
              </a:rPr>
              <a:t>Companies (Accounting Standards) Rules, 2021</a:t>
            </a:r>
            <a:r>
              <a:rPr lang="en-US" sz="2400" dirty="0" smtClean="0">
                <a:solidFill>
                  <a:srgbClr val="FF0000"/>
                </a:solidFill>
                <a:latin typeface="Verdana" pitchFamily="34" charset="0"/>
                <a:ea typeface="Verdana" pitchFamily="34" charset="0"/>
              </a:rPr>
              <a:t> </a:t>
            </a:r>
            <a:r>
              <a:rPr lang="en-US" sz="2400" dirty="0" smtClean="0">
                <a:latin typeface="Verdana" pitchFamily="34" charset="0"/>
                <a:ea typeface="Verdana" pitchFamily="34" charset="0"/>
              </a:rPr>
              <a:t> and , (2) Those Applicable to Non </a:t>
            </a:r>
            <a:r>
              <a:rPr lang="en-US" sz="2400" dirty="0" err="1" smtClean="0">
                <a:latin typeface="Verdana" pitchFamily="34" charset="0"/>
                <a:ea typeface="Verdana" pitchFamily="34" charset="0"/>
              </a:rPr>
              <a:t>corporates</a:t>
            </a:r>
            <a:r>
              <a:rPr lang="en-US" sz="2400" dirty="0" smtClean="0">
                <a:latin typeface="Verdana" pitchFamily="34" charset="0"/>
                <a:ea typeface="Verdana" pitchFamily="34" charset="0"/>
              </a:rPr>
              <a:t>- Issued by ICAI</a:t>
            </a:r>
          </a:p>
          <a:p>
            <a:pPr algn="just"/>
            <a:r>
              <a:rPr lang="en-US" sz="2400" dirty="0" err="1" smtClean="0">
                <a:latin typeface="Verdana" pitchFamily="34" charset="0"/>
                <a:ea typeface="Verdana" pitchFamily="34" charset="0"/>
              </a:rPr>
              <a:t>Ind</a:t>
            </a:r>
            <a:r>
              <a:rPr lang="en-US" sz="2400" dirty="0" smtClean="0">
                <a:latin typeface="Verdana" pitchFamily="34" charset="0"/>
                <a:ea typeface="Verdana" pitchFamily="34" charset="0"/>
              </a:rPr>
              <a:t> AS are applicable to – (1) All listed companies and their holding, subsidiary, joint venture or associate companies* an</a:t>
            </a:r>
            <a:r>
              <a:rPr lang="en-US" sz="2800" dirty="0" smtClean="0"/>
              <a:t>d,</a:t>
            </a:r>
          </a:p>
          <a:p>
            <a:pPr algn="just"/>
            <a:r>
              <a:rPr lang="en-US" sz="2800" dirty="0" smtClean="0"/>
              <a:t>* However, those listed on SME exchange are exempt</a:t>
            </a:r>
            <a:endParaRPr lang="en-US" sz="2800" dirty="0"/>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Verdana" pitchFamily="34" charset="0"/>
                <a:ea typeface="Verdana" pitchFamily="34" charset="0"/>
              </a:rPr>
              <a:t>SAs </a:t>
            </a:r>
            <a:r>
              <a:rPr lang="en-US" sz="3600" dirty="0" err="1" smtClean="0">
                <a:latin typeface="Verdana" pitchFamily="34" charset="0"/>
                <a:ea typeface="Verdana" pitchFamily="34" charset="0"/>
              </a:rPr>
              <a:t>Contd</a:t>
            </a:r>
            <a:endParaRPr lang="en-US" sz="3600" dirty="0">
              <a:latin typeface="Verdana" pitchFamily="34" charset="0"/>
              <a:ea typeface="Verdana" pitchFamily="34" charset="0"/>
            </a:endParaRP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r>
              <a:rPr lang="en-US" sz="2400" b="1" dirty="0" smtClean="0">
                <a:latin typeface="Verdana" pitchFamily="34" charset="0"/>
                <a:ea typeface="Verdana" pitchFamily="34" charset="0"/>
              </a:rPr>
              <a:t>SA 320 Materiality in Planning and Performing an Audit</a:t>
            </a:r>
          </a:p>
          <a:p>
            <a:pPr algn="just"/>
            <a:r>
              <a:rPr lang="en-US" sz="2400" dirty="0" smtClean="0">
                <a:latin typeface="Verdana" pitchFamily="34" charset="0"/>
                <a:ea typeface="Verdana" pitchFamily="34" charset="0"/>
              </a:rPr>
              <a:t>verify whether the auditor has determined Overall Materiality , Performance Materiality , and Sum de </a:t>
            </a:r>
            <a:r>
              <a:rPr lang="en-US" sz="2400" dirty="0" err="1" smtClean="0">
                <a:latin typeface="Verdana" pitchFamily="34" charset="0"/>
                <a:ea typeface="Verdana" pitchFamily="34" charset="0"/>
              </a:rPr>
              <a:t>Minimus</a:t>
            </a:r>
            <a:r>
              <a:rPr lang="en-US" sz="2400" dirty="0" smtClean="0">
                <a:latin typeface="Verdana" pitchFamily="34" charset="0"/>
                <a:ea typeface="Verdana" pitchFamily="34" charset="0"/>
              </a:rPr>
              <a:t>( amount below this to be considered as </a:t>
            </a:r>
            <a:r>
              <a:rPr lang="en-US" sz="2400" dirty="0" err="1" smtClean="0">
                <a:latin typeface="Verdana" pitchFamily="34" charset="0"/>
                <a:ea typeface="Verdana" pitchFamily="34" charset="0"/>
              </a:rPr>
              <a:t>ClearlyTrivial</a:t>
            </a:r>
            <a:r>
              <a:rPr lang="en-US" sz="2400" dirty="0" smtClean="0">
                <a:latin typeface="Verdana" pitchFamily="34" charset="0"/>
                <a:ea typeface="Verdana" pitchFamily="34" charset="0"/>
              </a:rPr>
              <a:t>)when planning an audit</a:t>
            </a:r>
            <a:r>
              <a:rPr lang="en-US" sz="2400" dirty="0" smtClean="0"/>
              <a:t>.</a:t>
            </a:r>
          </a:p>
          <a:p>
            <a:r>
              <a:rPr lang="en-US" sz="2400" dirty="0" smtClean="0">
                <a:latin typeface="Verdana" pitchFamily="34" charset="0"/>
                <a:ea typeface="Verdana" pitchFamily="34" charset="0"/>
              </a:rPr>
              <a:t>The reviewer shall verify whether the auditor has documented the following:                                                                          (a) Materiality for the financial statements as a whole</a:t>
            </a:r>
          </a:p>
          <a:p>
            <a:pPr>
              <a:buNone/>
            </a:pPr>
            <a:r>
              <a:rPr lang="en-US" sz="2400" dirty="0" smtClean="0">
                <a:latin typeface="Verdana" pitchFamily="34" charset="0"/>
                <a:ea typeface="Verdana" pitchFamily="34" charset="0"/>
              </a:rPr>
              <a:t>   </a:t>
            </a:r>
            <a:r>
              <a:rPr lang="en-US" sz="2400" dirty="0" smtClean="0">
                <a:latin typeface="Verdana" pitchFamily="34" charset="0"/>
                <a:ea typeface="Verdana" pitchFamily="34" charset="0"/>
              </a:rPr>
              <a:t>(</a:t>
            </a:r>
            <a:r>
              <a:rPr lang="en-US" sz="2400" dirty="0" smtClean="0">
                <a:latin typeface="Verdana" pitchFamily="34" charset="0"/>
                <a:ea typeface="Verdana" pitchFamily="34" charset="0"/>
              </a:rPr>
              <a:t>b) If applicable, the materiality level or levels for particular classes of  transactions, account balances or disclosures                                                                  (c) Performance materiality and                                 (d) Any revision of (a)-(c) as the audit progressed</a:t>
            </a:r>
            <a:endParaRPr lang="en-US" sz="2400" b="1" dirty="0" smtClean="0">
              <a:latin typeface="Verdana" pitchFamily="34" charset="0"/>
              <a:ea typeface="Verdana" pitchFamily="34" charset="0"/>
            </a:endParaRPr>
          </a:p>
          <a:p>
            <a:pPr>
              <a:buNone/>
            </a:pPr>
            <a:endParaRPr lang="en-US" sz="2400" b="1" dirty="0">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Verdana" pitchFamily="34" charset="0"/>
                <a:ea typeface="Verdana" pitchFamily="34" charset="0"/>
              </a:rPr>
              <a:t>SAs Contd</a:t>
            </a:r>
            <a:r>
              <a:rPr lang="en-US" dirty="0" smtClean="0"/>
              <a:t>.</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r>
              <a:rPr lang="en-US" sz="2400" b="1" dirty="0" smtClean="0">
                <a:latin typeface="Verdana" pitchFamily="34" charset="0"/>
                <a:ea typeface="Verdana" pitchFamily="34" charset="0"/>
              </a:rPr>
              <a:t>SA 450 Evaluation of Misstatements Identified during the Audit:</a:t>
            </a:r>
          </a:p>
          <a:p>
            <a:r>
              <a:rPr lang="en-US" sz="2400" dirty="0" smtClean="0">
                <a:latin typeface="Verdana" pitchFamily="34" charset="0"/>
                <a:ea typeface="Verdana" pitchFamily="34" charset="0"/>
              </a:rPr>
              <a:t>review whether the auditor has accumulated misstatements identified during the audit, other than those that are clearly trivial</a:t>
            </a:r>
            <a:r>
              <a:rPr lang="en-US" sz="2400" dirty="0" smtClean="0"/>
              <a:t>.</a:t>
            </a:r>
          </a:p>
          <a:p>
            <a:r>
              <a:rPr lang="en-US" sz="2400" dirty="0" smtClean="0">
                <a:latin typeface="Verdana" pitchFamily="34" charset="0"/>
                <a:ea typeface="Verdana" pitchFamily="34" charset="0"/>
              </a:rPr>
              <a:t>review whether the auditor has communicated on a timely basis, all misstatements accumulated during the au</a:t>
            </a:r>
            <a:r>
              <a:rPr lang="en-US" sz="2400" dirty="0" smtClean="0"/>
              <a:t>d</a:t>
            </a:r>
            <a:r>
              <a:rPr lang="en-US" sz="2400" dirty="0" smtClean="0">
                <a:latin typeface="Verdana" pitchFamily="34" charset="0"/>
                <a:ea typeface="Verdana" pitchFamily="34" charset="0"/>
              </a:rPr>
              <a:t>it with the appropriate level of management , unless prohibited by law or regulation</a:t>
            </a:r>
            <a:r>
              <a:rPr lang="en-US" sz="2400" dirty="0" smtClean="0"/>
              <a:t>.</a:t>
            </a:r>
            <a:endParaRPr lang="en-US" sz="2400" dirty="0">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Verdana" pitchFamily="34" charset="0"/>
                <a:ea typeface="Verdana" pitchFamily="34" charset="0"/>
              </a:rPr>
              <a:t>SA 450 Cont</a:t>
            </a:r>
            <a:r>
              <a:rPr lang="en-US" sz="3600" dirty="0" smtClean="0">
                <a:latin typeface="Verdana" pitchFamily="34" charset="0"/>
                <a:ea typeface="Verdana" pitchFamily="34" charset="0"/>
              </a:rPr>
              <a:t>d</a:t>
            </a:r>
            <a:r>
              <a:rPr lang="en-US" dirty="0" smtClean="0"/>
              <a:t>.</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algn="just"/>
            <a:r>
              <a:rPr lang="en-US" sz="2400" dirty="0" smtClean="0">
                <a:latin typeface="Verdana" pitchFamily="34" charset="0"/>
                <a:ea typeface="Verdana" pitchFamily="34" charset="0"/>
              </a:rPr>
              <a:t>The reviewer shall verify whether the auditor has documented the following                                                (a) The amount below which misstatements</a:t>
            </a:r>
          </a:p>
          <a:p>
            <a:pPr algn="just">
              <a:buNone/>
            </a:pPr>
            <a:r>
              <a:rPr lang="en-US" sz="2400" dirty="0" smtClean="0">
                <a:latin typeface="Verdana" pitchFamily="34" charset="0"/>
                <a:ea typeface="Verdana" pitchFamily="34" charset="0"/>
              </a:rPr>
              <a:t>     would be regarded as clearly trivial</a:t>
            </a:r>
          </a:p>
          <a:p>
            <a:pPr algn="just">
              <a:buNone/>
            </a:pPr>
            <a:r>
              <a:rPr lang="en-US" sz="2400" dirty="0" smtClean="0">
                <a:latin typeface="Verdana" pitchFamily="34" charset="0"/>
                <a:ea typeface="Verdana" pitchFamily="34" charset="0"/>
              </a:rPr>
              <a:t>   </a:t>
            </a:r>
            <a:r>
              <a:rPr lang="en-US" sz="2400" dirty="0" smtClean="0">
                <a:latin typeface="Verdana" pitchFamily="34" charset="0"/>
                <a:ea typeface="Verdana" pitchFamily="34" charset="0"/>
              </a:rPr>
              <a:t>(</a:t>
            </a:r>
            <a:r>
              <a:rPr lang="en-US" sz="2400" dirty="0" smtClean="0">
                <a:latin typeface="Verdana" pitchFamily="34" charset="0"/>
                <a:ea typeface="Verdana" pitchFamily="34" charset="0"/>
              </a:rPr>
              <a:t>b) All misstatements accumulated during the audit and whether they have been corrected</a:t>
            </a:r>
          </a:p>
          <a:p>
            <a:pPr algn="just">
              <a:buNone/>
            </a:pPr>
            <a:r>
              <a:rPr lang="en-US" sz="2400" dirty="0" smtClean="0">
                <a:latin typeface="Verdana" pitchFamily="34" charset="0"/>
                <a:ea typeface="Verdana" pitchFamily="34" charset="0"/>
              </a:rPr>
              <a:t>   </a:t>
            </a:r>
            <a:r>
              <a:rPr lang="en-US" sz="2400" dirty="0" smtClean="0">
                <a:latin typeface="Verdana" pitchFamily="34" charset="0"/>
                <a:ea typeface="Verdana" pitchFamily="34" charset="0"/>
              </a:rPr>
              <a:t>(</a:t>
            </a:r>
            <a:r>
              <a:rPr lang="en-US" sz="2400" dirty="0" smtClean="0">
                <a:latin typeface="Verdana" pitchFamily="34" charset="0"/>
                <a:ea typeface="Verdana" pitchFamily="34" charset="0"/>
              </a:rPr>
              <a:t>c) The auditor’s conclusion as to whether uncorrected misstatements are material,</a:t>
            </a:r>
          </a:p>
          <a:p>
            <a:pPr algn="just">
              <a:buNone/>
            </a:pPr>
            <a:r>
              <a:rPr lang="en-US" sz="2400" dirty="0" smtClean="0">
                <a:latin typeface="Verdana" pitchFamily="34" charset="0"/>
                <a:ea typeface="Verdana" pitchFamily="34" charset="0"/>
              </a:rPr>
              <a:t>     individually or in aggregate, and the basis for that conclusion.</a:t>
            </a:r>
            <a:endParaRPr lang="en-US" sz="2400" dirty="0">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Verdana" pitchFamily="34" charset="0"/>
                <a:ea typeface="Verdana" pitchFamily="34" charset="0"/>
              </a:rPr>
              <a:t>SAs contd.</a:t>
            </a:r>
            <a:endParaRPr lang="en-US" sz="4000" dirty="0">
              <a:latin typeface="Verdana" pitchFamily="34" charset="0"/>
              <a:ea typeface="Verdana" pitchFamily="34" charset="0"/>
            </a:endParaRP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92500"/>
          </a:bodyPr>
          <a:lstStyle/>
          <a:p>
            <a:pPr algn="just">
              <a:buNone/>
            </a:pPr>
            <a:r>
              <a:rPr lang="en-US" sz="2400" b="1" dirty="0" smtClean="0">
                <a:latin typeface="Verdana" pitchFamily="34" charset="0"/>
                <a:ea typeface="Verdana" pitchFamily="34" charset="0"/>
              </a:rPr>
              <a:t>   SA 501 Audit Evidence - Specific Considerations for Selected Items</a:t>
            </a:r>
          </a:p>
          <a:p>
            <a:pPr algn="just"/>
            <a:r>
              <a:rPr lang="en-US" sz="2400" dirty="0" smtClean="0">
                <a:latin typeface="Verdana" pitchFamily="34" charset="0"/>
                <a:ea typeface="Verdana" pitchFamily="34" charset="0"/>
              </a:rPr>
              <a:t>Verify whether the auditor has obtained sufficient and appropriate audit evidence regarding the following:</a:t>
            </a:r>
          </a:p>
          <a:p>
            <a:pPr algn="just">
              <a:buNone/>
            </a:pPr>
            <a:r>
              <a:rPr lang="en-US" sz="2400" dirty="0" smtClean="0">
                <a:latin typeface="Verdana" pitchFamily="34" charset="0"/>
                <a:ea typeface="Verdana" pitchFamily="34" charset="0"/>
              </a:rPr>
              <a:t> (a) Existence and condition of inventory and if material, whether the auditor has Attended Physical </a:t>
            </a:r>
            <a:r>
              <a:rPr lang="en-US" sz="2400" dirty="0" smtClean="0">
                <a:latin typeface="Verdana" pitchFamily="34" charset="0"/>
                <a:ea typeface="Verdana" pitchFamily="34" charset="0"/>
              </a:rPr>
              <a:t>verification(should attend </a:t>
            </a:r>
            <a:r>
              <a:rPr lang="en-US" sz="2400" smtClean="0">
                <a:latin typeface="Verdana" pitchFamily="34" charset="0"/>
                <a:ea typeface="Verdana" pitchFamily="34" charset="0"/>
              </a:rPr>
              <a:t>unless impracticable)</a:t>
            </a:r>
            <a:endParaRPr lang="en-US" sz="2400" dirty="0" smtClean="0">
              <a:latin typeface="Verdana" pitchFamily="34" charset="0"/>
              <a:ea typeface="Verdana" pitchFamily="34" charset="0"/>
            </a:endParaRPr>
          </a:p>
          <a:p>
            <a:pPr algn="just">
              <a:buNone/>
            </a:pPr>
            <a:r>
              <a:rPr lang="en-US" sz="2400" b="1" dirty="0" smtClean="0">
                <a:latin typeface="Verdana" pitchFamily="34" charset="0"/>
                <a:ea typeface="Verdana" pitchFamily="34" charset="0"/>
              </a:rPr>
              <a:t> </a:t>
            </a:r>
            <a:r>
              <a:rPr lang="en-US" sz="2400" dirty="0" smtClean="0">
                <a:latin typeface="Verdana" pitchFamily="34" charset="0"/>
                <a:ea typeface="Verdana" pitchFamily="34" charset="0"/>
              </a:rPr>
              <a:t>(b)</a:t>
            </a:r>
            <a:r>
              <a:rPr lang="en-US" sz="2400" dirty="0" smtClean="0"/>
              <a:t> </a:t>
            </a:r>
            <a:r>
              <a:rPr lang="en-US" sz="2400" dirty="0" smtClean="0">
                <a:latin typeface="Verdana" pitchFamily="34" charset="0"/>
                <a:ea typeface="Verdana" pitchFamily="34" charset="0"/>
              </a:rPr>
              <a:t>Completeness of litigation and claims involving the entity; and</a:t>
            </a:r>
          </a:p>
          <a:p>
            <a:pPr algn="just">
              <a:buNone/>
            </a:pPr>
            <a:r>
              <a:rPr lang="en-US" sz="2400" dirty="0" smtClean="0">
                <a:latin typeface="Verdana" pitchFamily="34" charset="0"/>
                <a:ea typeface="Verdana" pitchFamily="34" charset="0"/>
              </a:rPr>
              <a:t> (c)</a:t>
            </a:r>
            <a:r>
              <a:rPr lang="en-US" sz="2400" dirty="0" smtClean="0"/>
              <a:t>.</a:t>
            </a:r>
            <a:r>
              <a:rPr lang="en-US" sz="2400" dirty="0" smtClean="0">
                <a:latin typeface="Verdana" pitchFamily="34" charset="0"/>
                <a:ea typeface="Verdana" pitchFamily="34" charset="0"/>
              </a:rPr>
              <a:t>Presentation and disclosure of segment information in accordance with the applicable financial reporting framework</a:t>
            </a:r>
            <a:endParaRPr lang="en-US" sz="2400" dirty="0">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Verdana" pitchFamily="34" charset="0"/>
                <a:ea typeface="Verdana" pitchFamily="34" charset="0"/>
              </a:rPr>
              <a:t>SAs Contd</a:t>
            </a:r>
            <a:r>
              <a:rPr lang="en-US" dirty="0" smtClean="0"/>
              <a:t>.</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lnSpcReduction="10000"/>
          </a:bodyPr>
          <a:lstStyle/>
          <a:p>
            <a:pPr>
              <a:buNone/>
            </a:pPr>
            <a:r>
              <a:rPr lang="en-US" sz="2400" b="1" dirty="0" smtClean="0">
                <a:latin typeface="Verdana" pitchFamily="34" charset="0"/>
                <a:ea typeface="Verdana" pitchFamily="34" charset="0"/>
              </a:rPr>
              <a:t>SA 505 External Confirmations </a:t>
            </a:r>
          </a:p>
          <a:p>
            <a:r>
              <a:rPr lang="en-US" sz="2400" dirty="0" smtClean="0">
                <a:latin typeface="Verdana" pitchFamily="34" charset="0"/>
                <a:ea typeface="Verdana" pitchFamily="34" charset="0"/>
              </a:rPr>
              <a:t>verify whether external confirmations are sought as an audit evidence</a:t>
            </a:r>
            <a:r>
              <a:rPr lang="en-US" sz="2400" dirty="0" smtClean="0"/>
              <a:t>.</a:t>
            </a:r>
          </a:p>
          <a:p>
            <a:endParaRPr lang="en-US" sz="2400" b="1" dirty="0" smtClean="0">
              <a:latin typeface="Verdana" pitchFamily="34" charset="0"/>
              <a:ea typeface="Verdana" pitchFamily="34" charset="0"/>
            </a:endParaRPr>
          </a:p>
          <a:p>
            <a:r>
              <a:rPr lang="en-US" sz="2400" dirty="0" smtClean="0">
                <a:latin typeface="Verdana" pitchFamily="34" charset="0"/>
                <a:ea typeface="Verdana" pitchFamily="34" charset="0"/>
              </a:rPr>
              <a:t>identify whether the auditor has obtained further audit evidence to resolve the doubts about the reliability of the response to a confirmation request</a:t>
            </a:r>
          </a:p>
          <a:p>
            <a:endParaRPr lang="en-US" sz="2400" b="1" dirty="0" smtClean="0">
              <a:latin typeface="Verdana" pitchFamily="34" charset="0"/>
              <a:ea typeface="Verdana" pitchFamily="34" charset="0"/>
            </a:endParaRPr>
          </a:p>
          <a:p>
            <a:pPr algn="just"/>
            <a:r>
              <a:rPr lang="en-US" sz="2400" dirty="0" smtClean="0">
                <a:latin typeface="Verdana" pitchFamily="34" charset="0"/>
                <a:ea typeface="Verdana" pitchFamily="34" charset="0"/>
              </a:rPr>
              <a:t>identify whether the auditor has performed alternative audit procedures to obtain relevant and reliable audit evidence in case of non-response to such confirmation request</a:t>
            </a:r>
            <a:r>
              <a:rPr lang="en-US" sz="2400" dirty="0" smtClean="0"/>
              <a:t>.</a:t>
            </a:r>
            <a:endParaRPr lang="en-US" sz="2400" b="1" dirty="0" smtClean="0">
              <a:latin typeface="Verdana" pitchFamily="34" charset="0"/>
              <a:ea typeface="Verdana" pitchFamily="34" charset="0"/>
            </a:endParaRPr>
          </a:p>
          <a:p>
            <a:pPr>
              <a:buNone/>
            </a:pPr>
            <a:endParaRPr lang="en-US" sz="2400" b="1" dirty="0">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Verdana" pitchFamily="34" charset="0"/>
                <a:ea typeface="Verdana" pitchFamily="34" charset="0"/>
              </a:rPr>
              <a:t>SAs </a:t>
            </a:r>
            <a:r>
              <a:rPr lang="en-US" sz="4000" dirty="0" err="1" smtClean="0">
                <a:latin typeface="Verdana" pitchFamily="34" charset="0"/>
                <a:ea typeface="Verdana" pitchFamily="34" charset="0"/>
              </a:rPr>
              <a:t>Contd</a:t>
            </a:r>
            <a:endParaRPr lang="en-US" sz="4000" dirty="0">
              <a:latin typeface="Verdana" pitchFamily="34" charset="0"/>
              <a:ea typeface="Verdana" pitchFamily="34" charset="0"/>
            </a:endParaRP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lnSpcReduction="10000"/>
          </a:bodyPr>
          <a:lstStyle/>
          <a:p>
            <a:r>
              <a:rPr lang="en-US" sz="2400" b="1" dirty="0" smtClean="0">
                <a:latin typeface="Verdana" pitchFamily="34" charset="0"/>
                <a:ea typeface="Verdana" pitchFamily="34" charset="0"/>
              </a:rPr>
              <a:t>SA 550 Related Parties</a:t>
            </a:r>
          </a:p>
          <a:p>
            <a:r>
              <a:rPr lang="en-US" sz="2400" dirty="0" smtClean="0"/>
              <a:t>verify whether the auditor has made inquiries of Management regarding </a:t>
            </a:r>
            <a:r>
              <a:rPr lang="en-US" sz="2400" dirty="0" err="1" smtClean="0"/>
              <a:t>regarding</a:t>
            </a:r>
            <a:r>
              <a:rPr lang="en-US" sz="2400" dirty="0" smtClean="0"/>
              <a:t>;</a:t>
            </a:r>
          </a:p>
          <a:p>
            <a:pPr>
              <a:buNone/>
            </a:pPr>
            <a:r>
              <a:rPr lang="en-US" sz="2400" dirty="0" smtClean="0"/>
              <a:t>      (a)The identity of the entity’s related parties, including changes from the prior period.(b) The nature of the relationships between the entity and these related parties  (c) Whether the entity entered into any transactions with these related parties during the period and, if so, the type and purpose of the transactions</a:t>
            </a:r>
          </a:p>
          <a:p>
            <a:r>
              <a:rPr lang="en-US" sz="2400" dirty="0" smtClean="0"/>
              <a:t>verify whether the auditor has identified and reviewed the related party transactions to ensure that those are in accordance with the applicable financial reporting framework</a:t>
            </a:r>
            <a:r>
              <a:rPr lang="en-US" sz="2400" smtClean="0"/>
              <a:t>.(s.177,s.188 </a:t>
            </a:r>
            <a:r>
              <a:rPr lang="en-US" sz="2400" dirty="0" smtClean="0"/>
              <a:t>,AS 18, </a:t>
            </a:r>
            <a:r>
              <a:rPr lang="en-US" sz="2400" dirty="0" err="1" smtClean="0"/>
              <a:t>Ind</a:t>
            </a:r>
            <a:r>
              <a:rPr lang="en-US" sz="2400" dirty="0" smtClean="0"/>
              <a:t> AS 24,etc.)</a:t>
            </a:r>
            <a:endParaRPr lang="en-US" sz="2400" b="1" dirty="0">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Verdana" pitchFamily="34" charset="0"/>
                <a:ea typeface="Verdana" pitchFamily="34" charset="0"/>
              </a:rPr>
              <a:t>SAs Contd</a:t>
            </a:r>
            <a:r>
              <a:rPr lang="en-US" dirty="0" smtClean="0"/>
              <a:t>.</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algn="just">
              <a:buNone/>
            </a:pPr>
            <a:r>
              <a:rPr lang="en-US" sz="2400" b="1" smtClean="0">
                <a:latin typeface="Verdana" pitchFamily="34" charset="0"/>
                <a:ea typeface="Verdana" pitchFamily="34" charset="0"/>
              </a:rPr>
              <a:t>  SA </a:t>
            </a:r>
            <a:r>
              <a:rPr lang="en-US" sz="2400" b="1" dirty="0" smtClean="0">
                <a:latin typeface="Verdana" pitchFamily="34" charset="0"/>
                <a:ea typeface="Verdana" pitchFamily="34" charset="0"/>
              </a:rPr>
              <a:t>580 Written Representations(Viz. MRL)</a:t>
            </a:r>
          </a:p>
          <a:p>
            <a:pPr algn="just"/>
            <a:endParaRPr lang="en-US" sz="2400" dirty="0" smtClean="0">
              <a:latin typeface="Verdana" pitchFamily="34" charset="0"/>
              <a:ea typeface="Verdana" pitchFamily="34" charset="0"/>
            </a:endParaRPr>
          </a:p>
          <a:p>
            <a:pPr algn="just"/>
            <a:r>
              <a:rPr lang="en-US" sz="2400" dirty="0" smtClean="0">
                <a:latin typeface="Verdana" pitchFamily="34" charset="0"/>
                <a:ea typeface="Verdana" pitchFamily="34" charset="0"/>
              </a:rPr>
              <a:t>verify whether the auditor has obtained written representations from the management and, where appropriate, those charged with governance that they believe that they have fulfilled their responsibility for the preparation of the financial statements and for the completeness of the information provided to the audito</a:t>
            </a:r>
            <a:r>
              <a:rPr lang="en-US" dirty="0" smtClean="0"/>
              <a:t>r.</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Verdana" pitchFamily="34" charset="0"/>
                <a:ea typeface="Verdana" pitchFamily="34" charset="0"/>
              </a:rPr>
              <a:t>CARO,2020( In case of companies)</a:t>
            </a:r>
            <a:endParaRPr lang="en-US" sz="3600" dirty="0">
              <a:latin typeface="Verdana" pitchFamily="34" charset="0"/>
              <a:ea typeface="Verdana" pitchFamily="34" charset="0"/>
            </a:endParaRP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algn="just"/>
            <a:r>
              <a:rPr lang="en-US" sz="2400" dirty="0" smtClean="0">
                <a:latin typeface="Verdana" pitchFamily="34" charset="0"/>
                <a:ea typeface="Verdana" pitchFamily="34" charset="0"/>
              </a:rPr>
              <a:t>Use of  only the words, “ based on the Info. And explanations provided to us or As per the Info. And explanations given to us”</a:t>
            </a:r>
          </a:p>
          <a:p>
            <a:pPr algn="just"/>
            <a:r>
              <a:rPr lang="en-US" sz="2400" dirty="0" smtClean="0">
                <a:latin typeface="Verdana" pitchFamily="34" charset="0"/>
                <a:ea typeface="Verdana" pitchFamily="34" charset="0"/>
              </a:rPr>
              <a:t>Should have adopted the audit procedures as laid down in Guidance note </a:t>
            </a:r>
          </a:p>
          <a:p>
            <a:pPr algn="just"/>
            <a:r>
              <a:rPr lang="en-US" sz="2400" dirty="0" smtClean="0">
                <a:latin typeface="Verdana" pitchFamily="34" charset="0"/>
                <a:ea typeface="Verdana" pitchFamily="34" charset="0"/>
              </a:rPr>
              <a:t>Should have mentioned all the 21 clauses(including all sub- clauses)</a:t>
            </a:r>
            <a:endParaRPr lang="en-US" sz="2400" dirty="0">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Guidance  Notes(GN) on</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lnSpcReduction="10000"/>
          </a:bodyPr>
          <a:lstStyle/>
          <a:p>
            <a:r>
              <a:rPr lang="en-US" sz="2400" dirty="0" smtClean="0">
                <a:latin typeface="Verdana" pitchFamily="34" charset="0"/>
                <a:ea typeface="Verdana" pitchFamily="34" charset="0"/>
              </a:rPr>
              <a:t>Some guidance Notes which a PU should Follow:</a:t>
            </a:r>
          </a:p>
          <a:p>
            <a:pPr>
              <a:buNone/>
            </a:pPr>
            <a:r>
              <a:rPr lang="en-US" sz="2400" dirty="0" smtClean="0">
                <a:latin typeface="Verdana" pitchFamily="34" charset="0"/>
                <a:ea typeface="Verdana" pitchFamily="34" charset="0"/>
              </a:rPr>
              <a:t>   (1) GN on Financial Statements of Non-Corporate Entities (</a:t>
            </a:r>
            <a:r>
              <a:rPr lang="en-US" sz="2400" smtClean="0">
                <a:latin typeface="Verdana" pitchFamily="34" charset="0"/>
                <a:ea typeface="Verdana" pitchFamily="34" charset="0"/>
              </a:rPr>
              <a:t>W.E.F 01.04.2025)*</a:t>
            </a:r>
            <a:endParaRPr lang="en-US" sz="2400" dirty="0" smtClean="0">
              <a:latin typeface="Verdana" pitchFamily="34" charset="0"/>
              <a:ea typeface="Verdana" pitchFamily="34" charset="0"/>
            </a:endParaRPr>
          </a:p>
          <a:p>
            <a:pPr>
              <a:buNone/>
            </a:pPr>
            <a:r>
              <a:rPr lang="en-US" sz="2400" dirty="0" smtClean="0">
                <a:latin typeface="Verdana" pitchFamily="34" charset="0"/>
                <a:ea typeface="Verdana" pitchFamily="34" charset="0"/>
              </a:rPr>
              <a:t>   (2)</a:t>
            </a:r>
            <a:r>
              <a:rPr lang="en-US" sz="2400" dirty="0" smtClean="0"/>
              <a:t> </a:t>
            </a:r>
            <a:r>
              <a:rPr lang="en-US" sz="2400" dirty="0" err="1" smtClean="0">
                <a:latin typeface="Verdana" pitchFamily="34" charset="0"/>
                <a:ea typeface="Verdana" pitchFamily="34" charset="0"/>
              </a:rPr>
              <a:t>GNon</a:t>
            </a:r>
            <a:r>
              <a:rPr lang="en-US" sz="2400" dirty="0" smtClean="0">
                <a:latin typeface="Verdana" pitchFamily="34" charset="0"/>
                <a:ea typeface="Verdana" pitchFamily="34" charset="0"/>
              </a:rPr>
              <a:t> Reports or Certificates for Special Purposes </a:t>
            </a:r>
          </a:p>
          <a:p>
            <a:pPr>
              <a:buNone/>
            </a:pPr>
            <a:r>
              <a:rPr lang="en-US" sz="2400" dirty="0" smtClean="0">
                <a:latin typeface="Verdana" pitchFamily="34" charset="0"/>
                <a:ea typeface="Verdana" pitchFamily="34" charset="0"/>
              </a:rPr>
              <a:t>   (3) </a:t>
            </a:r>
            <a:r>
              <a:rPr lang="en-US" sz="2400" dirty="0" err="1" smtClean="0">
                <a:latin typeface="Verdana" pitchFamily="34" charset="0"/>
                <a:ea typeface="Verdana" pitchFamily="34" charset="0"/>
              </a:rPr>
              <a:t>GNon</a:t>
            </a:r>
            <a:r>
              <a:rPr lang="en-US" sz="2400" dirty="0" smtClean="0">
                <a:latin typeface="Verdana" pitchFamily="34" charset="0"/>
                <a:ea typeface="Verdana" pitchFamily="34" charset="0"/>
              </a:rPr>
              <a:t> Certificate to be Issued by the Auditor of A Company Pursuant to Companies (Acceptance of Deposits) Rules</a:t>
            </a:r>
          </a:p>
          <a:p>
            <a:pPr>
              <a:buNone/>
            </a:pPr>
            <a:r>
              <a:rPr lang="en-US" sz="2400" dirty="0" smtClean="0">
                <a:latin typeface="Verdana" pitchFamily="34" charset="0"/>
                <a:ea typeface="Verdana" pitchFamily="34" charset="0"/>
              </a:rPr>
              <a:t>    (4) GN on Financial Statements of Limited    Liability Partnership* (W.E.F 01.04.2024) </a:t>
            </a:r>
          </a:p>
          <a:p>
            <a:pPr>
              <a:buNone/>
            </a:pPr>
            <a:endParaRPr lang="en-US" sz="2400" dirty="0" smtClean="0">
              <a:latin typeface="Verdana" pitchFamily="34" charset="0"/>
              <a:ea typeface="Verdana" pitchFamily="34" charset="0"/>
            </a:endParaRPr>
          </a:p>
          <a:p>
            <a:pPr>
              <a:buNone/>
            </a:pPr>
            <a:r>
              <a:rPr lang="en-US" sz="2400" dirty="0" smtClean="0">
                <a:latin typeface="Verdana" pitchFamily="34" charset="0"/>
                <a:ea typeface="Verdana" pitchFamily="34" charset="0"/>
              </a:rPr>
              <a:t>* Excel formats for these are available on ICAI website</a:t>
            </a:r>
            <a:endParaRPr lang="en-US" sz="2400" dirty="0">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style>
          <a:lnRef idx="0">
            <a:schemeClr val="accent4"/>
          </a:lnRef>
          <a:fillRef idx="3">
            <a:schemeClr val="accent4"/>
          </a:fillRef>
          <a:effectRef idx="3">
            <a:schemeClr val="accent4"/>
          </a:effectRef>
          <a:fontRef idx="minor">
            <a:schemeClr val="lt1"/>
          </a:fontRef>
        </p:style>
        <p:txBody>
          <a:bodyPr/>
          <a:lstStyle/>
          <a:p>
            <a:endParaRPr lang="en-US" dirty="0" smtClean="0"/>
          </a:p>
          <a:p>
            <a:pPr algn="ctr"/>
            <a:endParaRPr lang="en-US" dirty="0" smtClean="0"/>
          </a:p>
          <a:p>
            <a:pPr algn="ctr">
              <a:buNone/>
            </a:pPr>
            <a:r>
              <a:rPr lang="en-US" sz="5400" smtClean="0">
                <a:latin typeface="Verdana" pitchFamily="34" charset="0"/>
                <a:ea typeface="Verdana" pitchFamily="34" charset="0"/>
              </a:rPr>
              <a:t>THANK  </a:t>
            </a:r>
            <a:r>
              <a:rPr lang="en-US" sz="5400" dirty="0" smtClean="0">
                <a:latin typeface="Verdana" pitchFamily="34" charset="0"/>
                <a:ea typeface="Verdana" pitchFamily="34" charset="0"/>
              </a:rPr>
              <a:t>YOU</a:t>
            </a: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Mandatory standards (</a:t>
            </a:r>
            <a:r>
              <a:rPr lang="en-US" dirty="0" err="1" smtClean="0"/>
              <a:t>Contd</a:t>
            </a:r>
            <a:r>
              <a:rPr lang="en-US" dirty="0" smtClean="0"/>
              <a:t>,)</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algn="just"/>
            <a:r>
              <a:rPr lang="en-US" sz="2400" dirty="0" smtClean="0">
                <a:latin typeface="Verdana" pitchFamily="34" charset="0"/>
                <a:ea typeface="Verdana" pitchFamily="34" charset="0"/>
              </a:rPr>
              <a:t>(2) In case of unlisted companies- those having a Net worth of ₹ 250 </a:t>
            </a:r>
            <a:r>
              <a:rPr lang="en-US" sz="2400" dirty="0" err="1" smtClean="0">
                <a:latin typeface="Verdana" pitchFamily="34" charset="0"/>
                <a:ea typeface="Verdana" pitchFamily="34" charset="0"/>
              </a:rPr>
              <a:t>crores</a:t>
            </a:r>
            <a:r>
              <a:rPr lang="en-US" sz="2400" dirty="0" smtClean="0">
                <a:latin typeface="Verdana" pitchFamily="34" charset="0"/>
                <a:ea typeface="Verdana" pitchFamily="34" charset="0"/>
              </a:rPr>
              <a:t> and their holding, subsidiary, joint venture or associate companies</a:t>
            </a:r>
          </a:p>
          <a:p>
            <a:pPr algn="just"/>
            <a:r>
              <a:rPr lang="en-US" sz="2400" dirty="0" smtClean="0">
                <a:latin typeface="Verdana" pitchFamily="34" charset="0"/>
                <a:ea typeface="Verdana" pitchFamily="34" charset="0"/>
              </a:rPr>
              <a:t>Banks are exempt from </a:t>
            </a:r>
            <a:r>
              <a:rPr lang="en-US" sz="2400" dirty="0" err="1" smtClean="0">
                <a:latin typeface="Verdana" pitchFamily="34" charset="0"/>
                <a:ea typeface="Verdana" pitchFamily="34" charset="0"/>
              </a:rPr>
              <a:t>Ind</a:t>
            </a:r>
            <a:r>
              <a:rPr lang="en-US" sz="2400" dirty="0" smtClean="0">
                <a:latin typeface="Verdana" pitchFamily="34" charset="0"/>
                <a:ea typeface="Verdana" pitchFamily="34" charset="0"/>
              </a:rPr>
              <a:t> </a:t>
            </a:r>
            <a:r>
              <a:rPr lang="en-US" sz="2400" dirty="0" smtClean="0">
                <a:latin typeface="Verdana" pitchFamily="34" charset="0"/>
                <a:ea typeface="Verdana" pitchFamily="34" charset="0"/>
              </a:rPr>
              <a:t>AS </a:t>
            </a:r>
            <a:r>
              <a:rPr lang="en-US" sz="2400" dirty="0" smtClean="0">
                <a:latin typeface="Verdana" pitchFamily="34" charset="0"/>
                <a:ea typeface="Verdana" pitchFamily="34" charset="0"/>
              </a:rPr>
              <a:t>. NBFCs are covered subject to the above norms</a:t>
            </a:r>
          </a:p>
          <a:p>
            <a:pPr algn="just"/>
            <a:r>
              <a:rPr lang="en-US" sz="2400" dirty="0" smtClean="0">
                <a:latin typeface="Verdana" pitchFamily="34" charset="0"/>
                <a:ea typeface="Verdana" pitchFamily="34" charset="0"/>
              </a:rPr>
              <a:t>Other </a:t>
            </a:r>
            <a:r>
              <a:rPr lang="en-US" sz="2400" dirty="0" smtClean="0">
                <a:latin typeface="Verdana" pitchFamily="34" charset="0"/>
                <a:ea typeface="Verdana" pitchFamily="34" charset="0"/>
              </a:rPr>
              <a:t>than </a:t>
            </a:r>
            <a:r>
              <a:rPr lang="en-US" sz="2400" dirty="0" smtClean="0">
                <a:latin typeface="Verdana" pitchFamily="34" charset="0"/>
                <a:ea typeface="Verdana" pitchFamily="34" charset="0"/>
              </a:rPr>
              <a:t>the above the </a:t>
            </a:r>
            <a:r>
              <a:rPr lang="en-US" sz="2400" dirty="0" smtClean="0">
                <a:latin typeface="Verdana" pitchFamily="34" charset="0"/>
                <a:ea typeface="Verdana" pitchFamily="34" charset="0"/>
              </a:rPr>
              <a:t>PUs </a:t>
            </a:r>
            <a:r>
              <a:rPr lang="en-US" sz="2400" dirty="0" smtClean="0">
                <a:latin typeface="Verdana" pitchFamily="34" charset="0"/>
                <a:ea typeface="Verdana" pitchFamily="34" charset="0"/>
              </a:rPr>
              <a:t>in their Attest/ assurance functions are also required to adhere to Guidance Notes</a:t>
            </a:r>
            <a:endParaRPr lang="en-US" sz="2400" dirty="0">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List of mandatory  standards on Auditing(SAs)</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r>
              <a:rPr lang="en-US" sz="2400" dirty="0" smtClean="0">
                <a:solidFill>
                  <a:srgbClr val="FF0000"/>
                </a:solidFill>
                <a:latin typeface="Verdana" pitchFamily="34" charset="0"/>
                <a:ea typeface="Verdana" pitchFamily="34" charset="0"/>
              </a:rPr>
              <a:t>Standards on Quality Control</a:t>
            </a:r>
          </a:p>
          <a:p>
            <a:r>
              <a:rPr lang="en-US" sz="2400" dirty="0" smtClean="0">
                <a:latin typeface="Verdana" pitchFamily="34" charset="0"/>
                <a:ea typeface="Verdana" pitchFamily="34" charset="0"/>
              </a:rPr>
              <a:t>SQC 1- </a:t>
            </a:r>
            <a:r>
              <a:rPr lang="en-US" sz="2400" dirty="0" smtClean="0">
                <a:latin typeface="Verdana" pitchFamily="34" charset="0"/>
                <a:ea typeface="Verdana" pitchFamily="34" charset="0"/>
                <a:hlinkClick r:id="rId2"/>
              </a:rPr>
              <a:t>“Quality Control for Firms that Perform Audit and Reviews of Historical Financial Information, and other Assurance and Related Services Engagements”</a:t>
            </a:r>
            <a:endParaRPr lang="en-US" sz="2400" dirty="0" smtClean="0">
              <a:latin typeface="Verdana" pitchFamily="34" charset="0"/>
              <a:ea typeface="Verdana" pitchFamily="34" charset="0"/>
            </a:endParaRPr>
          </a:p>
          <a:p>
            <a:r>
              <a:rPr lang="en-US" sz="2400" dirty="0" err="1" smtClean="0">
                <a:latin typeface="Verdana" pitchFamily="34" charset="0"/>
                <a:ea typeface="Verdana" pitchFamily="34" charset="0"/>
              </a:rPr>
              <a:t>Ammendment</a:t>
            </a:r>
            <a:r>
              <a:rPr lang="en-US" sz="2400" dirty="0" smtClean="0">
                <a:latin typeface="Verdana" pitchFamily="34" charset="0"/>
                <a:ea typeface="Verdana" pitchFamily="34" charset="0"/>
              </a:rPr>
              <a:t> to SQC 1  - Retention period for Engagement Documentation(Working Papers- </a:t>
            </a:r>
            <a:r>
              <a:rPr lang="en-US" sz="2400" dirty="0" err="1" smtClean="0">
                <a:latin typeface="Verdana" pitchFamily="34" charset="0"/>
                <a:ea typeface="Verdana" pitchFamily="34" charset="0"/>
              </a:rPr>
              <a:t>para</a:t>
            </a:r>
            <a:r>
              <a:rPr lang="en-US" sz="2400" dirty="0" smtClean="0">
                <a:latin typeface="Verdana" pitchFamily="34" charset="0"/>
                <a:ea typeface="Verdana" pitchFamily="34" charset="0"/>
              </a:rPr>
              <a:t> 83 </a:t>
            </a:r>
            <a:r>
              <a:rPr lang="en-US" sz="2400" dirty="0" err="1" smtClean="0">
                <a:latin typeface="Verdana" pitchFamily="34" charset="0"/>
                <a:ea typeface="Verdana" pitchFamily="34" charset="0"/>
              </a:rPr>
              <a:t>ammended</a:t>
            </a:r>
            <a:r>
              <a:rPr lang="en-US" sz="2400" dirty="0" smtClean="0">
                <a:latin typeface="Verdana" pitchFamily="34" charset="0"/>
                <a:ea typeface="Verdana" pitchFamily="34" charset="0"/>
              </a:rPr>
              <a:t> to reduce period of retention from 10 to 7 years</a:t>
            </a:r>
          </a:p>
          <a:p>
            <a:r>
              <a:rPr lang="en-US" sz="2400" dirty="0" smtClean="0">
                <a:latin typeface="Verdana" pitchFamily="34" charset="0"/>
                <a:ea typeface="Verdana" pitchFamily="34" charset="0"/>
              </a:rPr>
              <a:t>`</a:t>
            </a:r>
          </a:p>
          <a:p>
            <a:endParaRPr lang="en-US" sz="2400" dirty="0">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SQC </a:t>
            </a:r>
            <a:r>
              <a:rPr lang="en-US" dirty="0" smtClean="0">
                <a:latin typeface="Algerian" pitchFamily="82" charset="0"/>
              </a:rPr>
              <a:t>1-</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algn="just"/>
            <a:r>
              <a:rPr lang="en-US" sz="2000" dirty="0" smtClean="0">
                <a:latin typeface="Verdana" pitchFamily="34" charset="0"/>
                <a:ea typeface="Verdana" pitchFamily="34" charset="0"/>
              </a:rPr>
              <a:t>The firm’s system of quality control should include policies and procedures addressing each of the following elements: (a) Leadership responsibilities for quality within the firm. (b) Ethical requirements. (c) Acceptance and continuance </a:t>
            </a:r>
            <a:r>
              <a:rPr lang="en-US" dirty="0" smtClean="0"/>
              <a:t>.</a:t>
            </a:r>
            <a:r>
              <a:rPr lang="en-US" dirty="0" smtClean="0">
                <a:latin typeface="Verdana" pitchFamily="34" charset="0"/>
                <a:ea typeface="Verdana" pitchFamily="34" charset="0"/>
              </a:rPr>
              <a:t> </a:t>
            </a:r>
            <a:r>
              <a:rPr lang="en-US" sz="2000" dirty="0" smtClean="0">
                <a:latin typeface="Verdana" pitchFamily="34" charset="0"/>
                <a:ea typeface="Verdana" pitchFamily="34" charset="0"/>
              </a:rPr>
              <a:t>of client relationships and specific engagements (d) Human resources. (e) Engagement performance. (f) Monitoring.</a:t>
            </a:r>
          </a:p>
          <a:p>
            <a:pPr algn="just"/>
            <a:r>
              <a:rPr lang="en-US" sz="2000" dirty="0" smtClean="0">
                <a:latin typeface="Verdana" pitchFamily="34" charset="0"/>
                <a:ea typeface="Verdana" pitchFamily="34" charset="0"/>
              </a:rPr>
              <a:t>The </a:t>
            </a:r>
            <a:r>
              <a:rPr lang="en-US" sz="2000" dirty="0" smtClean="0">
                <a:latin typeface="Verdana" pitchFamily="34" charset="0"/>
                <a:ea typeface="Verdana" pitchFamily="34" charset="0"/>
              </a:rPr>
              <a:t>quality control policies and procedures should be </a:t>
            </a:r>
            <a:r>
              <a:rPr lang="en-US" sz="2000" b="1" dirty="0" smtClean="0">
                <a:latin typeface="Verdana" pitchFamily="34" charset="0"/>
                <a:ea typeface="Verdana" pitchFamily="34" charset="0"/>
              </a:rPr>
              <a:t>documented and communicated to the firm’s personnel</a:t>
            </a:r>
          </a:p>
          <a:p>
            <a:pPr algn="just"/>
            <a:r>
              <a:rPr lang="en-US" sz="2000" dirty="0" smtClean="0">
                <a:latin typeface="Verdana" pitchFamily="34" charset="0"/>
                <a:ea typeface="Verdana" pitchFamily="34" charset="0"/>
              </a:rPr>
              <a:t>Should </a:t>
            </a:r>
            <a:r>
              <a:rPr lang="en-US" sz="2000" dirty="0" smtClean="0">
                <a:latin typeface="Verdana" pitchFamily="34" charset="0"/>
                <a:ea typeface="Verdana" pitchFamily="34" charset="0"/>
              </a:rPr>
              <a:t>also include Independence Policies which should also be </a:t>
            </a:r>
            <a:r>
              <a:rPr lang="en-US" sz="2000" b="1" dirty="0" smtClean="0">
                <a:latin typeface="Verdana" pitchFamily="34" charset="0"/>
                <a:ea typeface="Verdana" pitchFamily="34" charset="0"/>
              </a:rPr>
              <a:t>communicated to all its </a:t>
            </a:r>
            <a:r>
              <a:rPr lang="en-US" sz="2000" b="1" dirty="0" smtClean="0">
                <a:latin typeface="Verdana" pitchFamily="34" charset="0"/>
                <a:ea typeface="Verdana" pitchFamily="34" charset="0"/>
              </a:rPr>
              <a:t>personnel</a:t>
            </a:r>
          </a:p>
          <a:p>
            <a:pPr algn="just"/>
            <a:r>
              <a:rPr lang="en-US" sz="2000" dirty="0" smtClean="0">
                <a:latin typeface="Verdana" pitchFamily="34" charset="0"/>
                <a:ea typeface="Verdana" pitchFamily="34" charset="0"/>
              </a:rPr>
              <a:t>5 Fundamental principles of Ethics [ </a:t>
            </a:r>
            <a:r>
              <a:rPr lang="en-US" sz="2000" dirty="0" smtClean="0">
                <a:latin typeface="Verdana" pitchFamily="34" charset="0"/>
                <a:ea typeface="Verdana" pitchFamily="34" charset="0"/>
              </a:rPr>
              <a:t>Refer Para 110.1 of Code of ethics] </a:t>
            </a:r>
            <a:r>
              <a:rPr lang="en-US" sz="2000" dirty="0" err="1" smtClean="0">
                <a:latin typeface="Verdana" pitchFamily="34" charset="0"/>
                <a:ea typeface="Verdana" pitchFamily="34" charset="0"/>
              </a:rPr>
              <a:t>viz</a:t>
            </a:r>
            <a:r>
              <a:rPr lang="en-US" sz="2000" dirty="0" smtClean="0">
                <a:latin typeface="Verdana" pitchFamily="34" charset="0"/>
                <a:ea typeface="Verdana" pitchFamily="34" charset="0"/>
              </a:rPr>
              <a:t> integrity, professional Competence and Due care, </a:t>
            </a:r>
            <a:r>
              <a:rPr lang="en-US" sz="2000" dirty="0" smtClean="0">
                <a:latin typeface="Verdana" pitchFamily="34" charset="0"/>
                <a:ea typeface="Verdana" pitchFamily="34" charset="0"/>
              </a:rPr>
              <a:t>Confidentiality and professional behavior</a:t>
            </a:r>
            <a:endParaRPr lang="en-US" sz="2000" dirty="0">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SQC 1(Contd.)</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r>
              <a:rPr lang="en-US" sz="2400" dirty="0" smtClean="0"/>
              <a:t>Should have well laid down Acceptance and continuation procedures for client relationship and specific engagements, designed to provide it with reasonable assurance that it will undertake or continue relationships and engagements only where it: (a) Has considered the integrity of the client and does not have information that would lead it to conclude that the client lacks integrity; (b)  Is competent to perform the engagement and has the capabilities, time and resources to do so; and (c) Can comply with the ethical requirements. </a:t>
            </a:r>
          </a:p>
          <a:p>
            <a:r>
              <a:rPr lang="en-US" sz="2400" dirty="0" smtClean="0"/>
              <a:t>Whether the file was assembled within 60 days of signing and has been properly archived</a:t>
            </a:r>
          </a:p>
          <a:p>
            <a:r>
              <a:rPr lang="en-US" sz="2400" dirty="0" smtClean="0"/>
              <a:t>Appointment of Engagement Quality control Reviewer</a:t>
            </a:r>
            <a:endParaRPr lang="en-US" sz="2400"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
            </a:r>
            <a:br>
              <a:rPr lang="en-US" sz="4000" dirty="0" smtClean="0"/>
            </a:br>
            <a:r>
              <a:rPr lang="en-US" sz="4000" dirty="0" smtClean="0"/>
              <a:t>Audits and Reviews of Historical Financial Information</a:t>
            </a:r>
            <a:r>
              <a:rPr lang="en-US" dirty="0" smtClean="0"/>
              <a:t/>
            </a:r>
            <a:br>
              <a:rPr lang="en-US" dirty="0" smtClean="0"/>
            </a:b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lnSpcReduction="10000"/>
          </a:bodyPr>
          <a:lstStyle/>
          <a:p>
            <a:pPr algn="just"/>
            <a:r>
              <a:rPr lang="en-US" sz="2400" dirty="0" smtClean="0">
                <a:latin typeface="Verdana" pitchFamily="34" charset="0"/>
                <a:ea typeface="Verdana" pitchFamily="34" charset="0"/>
              </a:rPr>
              <a:t>Divided into 8 main topics: </a:t>
            </a:r>
          </a:p>
          <a:p>
            <a:pPr algn="just"/>
            <a:r>
              <a:rPr lang="en-US" sz="2400" dirty="0" smtClean="0">
                <a:latin typeface="Verdana" pitchFamily="34" charset="0"/>
                <a:ea typeface="Verdana" pitchFamily="34" charset="0"/>
              </a:rPr>
              <a:t>(1) Introductory Matters(SA100-199), </a:t>
            </a:r>
            <a:r>
              <a:rPr lang="en-US" sz="2400" dirty="0" smtClean="0">
                <a:solidFill>
                  <a:srgbClr val="00B050"/>
                </a:solidFill>
                <a:latin typeface="Verdana" pitchFamily="34" charset="0"/>
                <a:ea typeface="Verdana" pitchFamily="34" charset="0"/>
              </a:rPr>
              <a:t>-NIL- </a:t>
            </a:r>
          </a:p>
          <a:p>
            <a:pPr algn="just"/>
            <a:r>
              <a:rPr lang="en-US" sz="2400" dirty="0" smtClean="0">
                <a:latin typeface="Verdana" pitchFamily="34" charset="0"/>
                <a:ea typeface="Verdana" pitchFamily="34" charset="0"/>
              </a:rPr>
              <a:t>(2) General Principles and Responsibilities</a:t>
            </a:r>
          </a:p>
          <a:p>
            <a:pPr algn="just">
              <a:buNone/>
            </a:pPr>
            <a:r>
              <a:rPr lang="en-US" sz="2400" dirty="0" smtClean="0">
                <a:latin typeface="Verdana" pitchFamily="34" charset="0"/>
                <a:ea typeface="Verdana" pitchFamily="34" charset="0"/>
              </a:rPr>
              <a:t>    (SA 200-299), </a:t>
            </a:r>
            <a:r>
              <a:rPr lang="en-US" sz="2400" dirty="0" smtClean="0">
                <a:solidFill>
                  <a:srgbClr val="00B050"/>
                </a:solidFill>
                <a:latin typeface="Verdana" pitchFamily="34" charset="0"/>
                <a:ea typeface="Verdana" pitchFamily="34" charset="0"/>
              </a:rPr>
              <a:t>9 standards</a:t>
            </a:r>
            <a:endParaRPr lang="en-US" sz="2400" dirty="0" smtClean="0">
              <a:latin typeface="Verdana" pitchFamily="34" charset="0"/>
              <a:ea typeface="Verdana" pitchFamily="34" charset="0"/>
            </a:endParaRPr>
          </a:p>
          <a:p>
            <a:pPr algn="just"/>
            <a:r>
              <a:rPr lang="en-US" sz="2400" dirty="0" smtClean="0">
                <a:latin typeface="Verdana" pitchFamily="34" charset="0"/>
                <a:ea typeface="Verdana" pitchFamily="34" charset="0"/>
              </a:rPr>
              <a:t>(3) Risk Assessment and Response to Assessed Risks(SA 300-499), </a:t>
            </a:r>
            <a:r>
              <a:rPr lang="en-US" sz="2400" dirty="0" smtClean="0">
                <a:solidFill>
                  <a:srgbClr val="00B050"/>
                </a:solidFill>
                <a:latin typeface="Verdana" pitchFamily="34" charset="0"/>
                <a:ea typeface="Verdana" pitchFamily="34" charset="0"/>
              </a:rPr>
              <a:t>6 standards</a:t>
            </a:r>
            <a:endParaRPr lang="en-US" sz="2400" dirty="0" smtClean="0">
              <a:latin typeface="Verdana" pitchFamily="34" charset="0"/>
              <a:ea typeface="Verdana" pitchFamily="34" charset="0"/>
            </a:endParaRPr>
          </a:p>
          <a:p>
            <a:pPr algn="just"/>
            <a:r>
              <a:rPr lang="en-US" sz="2400" dirty="0" smtClean="0">
                <a:latin typeface="Verdana" pitchFamily="34" charset="0"/>
                <a:ea typeface="Verdana" pitchFamily="34" charset="0"/>
              </a:rPr>
              <a:t>(4) Audit Evidence(SA 500-599) </a:t>
            </a:r>
            <a:r>
              <a:rPr lang="en-US" sz="2400" dirty="0" smtClean="0">
                <a:solidFill>
                  <a:srgbClr val="00B050"/>
                </a:solidFill>
                <a:latin typeface="Verdana" pitchFamily="34" charset="0"/>
                <a:ea typeface="Verdana" pitchFamily="34" charset="0"/>
              </a:rPr>
              <a:t>11 standards</a:t>
            </a:r>
          </a:p>
          <a:p>
            <a:pPr algn="just"/>
            <a:r>
              <a:rPr lang="en-US" sz="2400" dirty="0" smtClean="0">
                <a:latin typeface="Verdana" pitchFamily="34" charset="0"/>
                <a:ea typeface="Verdana" pitchFamily="34" charset="0"/>
              </a:rPr>
              <a:t>(5) Using work of Others(SA 600-699) </a:t>
            </a:r>
            <a:r>
              <a:rPr lang="en-US" sz="2400" dirty="0" smtClean="0">
                <a:solidFill>
                  <a:srgbClr val="00B050"/>
                </a:solidFill>
                <a:latin typeface="Verdana" pitchFamily="34" charset="0"/>
                <a:ea typeface="Verdana" pitchFamily="34" charset="0"/>
              </a:rPr>
              <a:t>3Stds</a:t>
            </a:r>
          </a:p>
          <a:p>
            <a:pPr algn="just"/>
            <a:r>
              <a:rPr lang="en-US" sz="2400" dirty="0" smtClean="0">
                <a:latin typeface="Verdana" pitchFamily="34" charset="0"/>
                <a:ea typeface="Verdana" pitchFamily="34" charset="0"/>
              </a:rPr>
              <a:t>(6) Audit Conclusions And Reporting(SA700-799)-</a:t>
            </a:r>
            <a:r>
              <a:rPr lang="en-US" sz="2400" dirty="0" smtClean="0">
                <a:solidFill>
                  <a:srgbClr val="00B050"/>
                </a:solidFill>
                <a:latin typeface="Verdana" pitchFamily="34" charset="0"/>
                <a:ea typeface="Verdana" pitchFamily="34" charset="0"/>
              </a:rPr>
              <a:t>6 standards</a:t>
            </a:r>
          </a:p>
          <a:p>
            <a:pPr algn="just"/>
            <a:r>
              <a:rPr lang="en-US" sz="2400" dirty="0" smtClean="0">
                <a:latin typeface="Verdana" pitchFamily="34" charset="0"/>
                <a:ea typeface="Verdana" pitchFamily="34" charset="0"/>
              </a:rPr>
              <a:t>(7)</a:t>
            </a:r>
            <a:r>
              <a:rPr lang="en-US" sz="2400" dirty="0" err="1" smtClean="0">
                <a:latin typeface="Verdana" pitchFamily="34" charset="0"/>
                <a:ea typeface="Verdana" pitchFamily="34" charset="0"/>
              </a:rPr>
              <a:t>Specialised</a:t>
            </a:r>
            <a:r>
              <a:rPr lang="en-US" sz="2400" dirty="0" smtClean="0">
                <a:latin typeface="Verdana" pitchFamily="34" charset="0"/>
                <a:ea typeface="Verdana" pitchFamily="34" charset="0"/>
              </a:rPr>
              <a:t> Areas(SA 800-899) –</a:t>
            </a:r>
            <a:r>
              <a:rPr lang="en-US" sz="2400" dirty="0" smtClean="0">
                <a:solidFill>
                  <a:srgbClr val="00B050"/>
                </a:solidFill>
                <a:latin typeface="Verdana" pitchFamily="34" charset="0"/>
                <a:ea typeface="Verdana" pitchFamily="34" charset="0"/>
              </a:rPr>
              <a:t> 3 standards</a:t>
            </a:r>
            <a:endParaRPr lang="en-US" sz="2400" dirty="0" smtClean="0">
              <a:latin typeface="Verdana" pitchFamily="34" charset="0"/>
              <a:ea typeface="Verdana" pitchFamily="34" charset="0"/>
            </a:endParaRPr>
          </a:p>
          <a:p>
            <a:pPr algn="just"/>
            <a:r>
              <a:rPr lang="en-US" sz="2400" dirty="0" smtClean="0">
                <a:latin typeface="Verdana" pitchFamily="34" charset="0"/>
                <a:ea typeface="Verdana" pitchFamily="34" charset="0"/>
              </a:rPr>
              <a:t>(8) Standards on Review Engagements(SREs 2000-2699) </a:t>
            </a:r>
            <a:r>
              <a:rPr lang="en-US" sz="2400" dirty="0" smtClean="0">
                <a:solidFill>
                  <a:srgbClr val="00B050"/>
                </a:solidFill>
                <a:latin typeface="Verdana" pitchFamily="34" charset="0"/>
                <a:ea typeface="Verdana" pitchFamily="34" charset="0"/>
              </a:rPr>
              <a:t>2 standards</a:t>
            </a:r>
            <a:endParaRPr lang="en-US" sz="2400" dirty="0">
              <a:solidFill>
                <a:srgbClr val="00B050"/>
              </a:solidFill>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latin typeface="Verdana" pitchFamily="34" charset="0"/>
                <a:ea typeface="Verdana" pitchFamily="34" charset="0"/>
              </a:rPr>
              <a:t>Assurance Engagements Other Than Audits or Reviews of Historical Financial Information</a:t>
            </a:r>
            <a:endParaRPr lang="en-US" sz="3200" dirty="0">
              <a:latin typeface="Verdana" pitchFamily="34" charset="0"/>
              <a:ea typeface="Verdana" pitchFamily="34" charset="0"/>
            </a:endParaRP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r>
              <a:rPr lang="en-US" sz="2400" dirty="0" smtClean="0">
                <a:latin typeface="Verdana" pitchFamily="34" charset="0"/>
                <a:ea typeface="Verdana" pitchFamily="34" charset="0"/>
              </a:rPr>
              <a:t>3000-3699- Standards on Assurance Engagements (SAEs)</a:t>
            </a:r>
          </a:p>
          <a:p>
            <a:pPr>
              <a:buNone/>
            </a:pPr>
            <a:r>
              <a:rPr lang="en-US" sz="2400" dirty="0" smtClean="0">
                <a:latin typeface="Verdana" pitchFamily="34" charset="0"/>
                <a:ea typeface="Verdana" pitchFamily="34" charset="0"/>
              </a:rPr>
              <a:t>   3000-3399 All assurance engagements- </a:t>
            </a:r>
            <a:r>
              <a:rPr lang="en-US" sz="2400" dirty="0" smtClean="0">
                <a:solidFill>
                  <a:srgbClr val="00B0F0"/>
                </a:solidFill>
                <a:latin typeface="Verdana" pitchFamily="34" charset="0"/>
                <a:ea typeface="Verdana" pitchFamily="34" charset="0"/>
              </a:rPr>
              <a:t>NIL</a:t>
            </a:r>
          </a:p>
          <a:p>
            <a:pPr>
              <a:buNone/>
            </a:pPr>
            <a:r>
              <a:rPr lang="en-US" sz="2400" dirty="0" smtClean="0">
                <a:latin typeface="Verdana" pitchFamily="34" charset="0"/>
                <a:ea typeface="Verdana" pitchFamily="34" charset="0"/>
              </a:rPr>
              <a:t>   3400- 3699 Subject specific Engagements –</a:t>
            </a:r>
            <a:r>
              <a:rPr lang="en-US" sz="2400" dirty="0" smtClean="0">
                <a:solidFill>
                  <a:srgbClr val="00B0F0"/>
                </a:solidFill>
                <a:latin typeface="Verdana" pitchFamily="34" charset="0"/>
                <a:ea typeface="Verdana" pitchFamily="34" charset="0"/>
              </a:rPr>
              <a:t> 3</a:t>
            </a:r>
          </a:p>
          <a:p>
            <a:pPr>
              <a:buNone/>
            </a:pPr>
            <a:endParaRPr lang="en-US" sz="2400" dirty="0" smtClean="0">
              <a:solidFill>
                <a:srgbClr val="00B0F0"/>
              </a:solidFill>
              <a:latin typeface="Verdana" pitchFamily="34" charset="0"/>
              <a:ea typeface="Verdana" pitchFamily="34" charset="0"/>
            </a:endParaRPr>
          </a:p>
          <a:p>
            <a:pPr>
              <a:buNone/>
            </a:pPr>
            <a:r>
              <a:rPr lang="en-US" sz="2400" dirty="0" smtClean="0">
                <a:latin typeface="Verdana" pitchFamily="34" charset="0"/>
                <a:ea typeface="Verdana" pitchFamily="34" charset="0"/>
              </a:rPr>
              <a:t>  </a:t>
            </a:r>
            <a:r>
              <a:rPr lang="en-US" sz="2400" b="1" dirty="0" smtClean="0">
                <a:latin typeface="Verdana" pitchFamily="34" charset="0"/>
                <a:ea typeface="Verdana" pitchFamily="34" charset="0"/>
              </a:rPr>
              <a:t>Related Services</a:t>
            </a:r>
          </a:p>
          <a:p>
            <a:r>
              <a:rPr lang="en-US" sz="2400" dirty="0" smtClean="0">
                <a:latin typeface="Verdana" pitchFamily="34" charset="0"/>
                <a:ea typeface="Verdana" pitchFamily="34" charset="0"/>
              </a:rPr>
              <a:t>4000-4699 Standards on Related Services (SRSs) </a:t>
            </a:r>
            <a:r>
              <a:rPr lang="en-US" sz="2400" dirty="0" smtClean="0">
                <a:solidFill>
                  <a:srgbClr val="00B0F0"/>
                </a:solidFill>
                <a:latin typeface="Verdana" pitchFamily="34" charset="0"/>
                <a:ea typeface="Verdana" pitchFamily="34" charset="0"/>
              </a:rPr>
              <a:t>2 standards</a:t>
            </a:r>
            <a:endParaRPr lang="en-US" sz="2400" dirty="0" smtClean="0">
              <a:latin typeface="Verdana" pitchFamily="34" charset="0"/>
              <a:ea typeface="Verdana" pitchFamily="34" charset="0"/>
            </a:endParaRPr>
          </a:p>
          <a:p>
            <a:endParaRPr lang="en-US" sz="2400" dirty="0">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appointments</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algn="just"/>
            <a:r>
              <a:rPr lang="en-US" sz="2400" dirty="0" smtClean="0">
                <a:latin typeface="Verdana" pitchFamily="34" charset="0"/>
                <a:ea typeface="Verdana" pitchFamily="34" charset="0"/>
              </a:rPr>
              <a:t>For all new appointments including as branch auditors- (1) Whether the appointment has been made in accordance with the provisions of Companies Act</a:t>
            </a:r>
            <a:r>
              <a:rPr lang="en-US" sz="2400" dirty="0" smtClean="0">
                <a:solidFill>
                  <a:srgbClr val="FF0000"/>
                </a:solidFill>
                <a:latin typeface="Verdana" pitchFamily="34" charset="0"/>
                <a:ea typeface="Verdana" pitchFamily="34" charset="0"/>
              </a:rPr>
              <a:t>( is it enough if the BOD has appointed a Branch Auditor) </a:t>
            </a:r>
            <a:r>
              <a:rPr lang="en-US" sz="2400" dirty="0" smtClean="0">
                <a:solidFill>
                  <a:schemeClr val="tx1"/>
                </a:solidFill>
                <a:latin typeface="Verdana" pitchFamily="34" charset="0"/>
                <a:ea typeface="Verdana" pitchFamily="34" charset="0"/>
              </a:rPr>
              <a:t>for Companies </a:t>
            </a:r>
            <a:r>
              <a:rPr lang="en-US" sz="2400" dirty="0" smtClean="0">
                <a:latin typeface="Verdana" pitchFamily="34" charset="0"/>
                <a:ea typeface="Verdana" pitchFamily="34" charset="0"/>
              </a:rPr>
              <a:t>,(2) Whether the PU has corresponded with the outgoing auditor</a:t>
            </a:r>
            <a:r>
              <a:rPr lang="en-US" sz="2400" dirty="0" smtClean="0">
                <a:solidFill>
                  <a:srgbClr val="FF0000"/>
                </a:solidFill>
                <a:latin typeface="Verdana" pitchFamily="34" charset="0"/>
                <a:ea typeface="Verdana" pitchFamily="34" charset="0"/>
              </a:rPr>
              <a:t>( or has it obtained NOC?)-</a:t>
            </a:r>
            <a:endParaRPr lang="en-US" sz="2400" dirty="0">
              <a:latin typeface="Verdana" pitchFamily="34" charset="0"/>
              <a:ea typeface="Verdana" pitchFamily="34" charset="0"/>
            </a:endParaRPr>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606</TotalTime>
  <Words>2354</Words>
  <Application>Microsoft Office PowerPoint</Application>
  <PresentationFormat>On-screen Show (4:3)</PresentationFormat>
  <Paragraphs>156</Paragraphs>
  <Slides>29</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Algerian</vt:lpstr>
      <vt:lpstr>Arial</vt:lpstr>
      <vt:lpstr>Calibri</vt:lpstr>
      <vt:lpstr>Corbel</vt:lpstr>
      <vt:lpstr>Verdana</vt:lpstr>
      <vt:lpstr>Wingdings</vt:lpstr>
      <vt:lpstr>Wingdings 2</vt:lpstr>
      <vt:lpstr>Wingdings 3</vt:lpstr>
      <vt:lpstr>Module</vt:lpstr>
      <vt:lpstr>Compliance with Technical and Professional Standards</vt:lpstr>
      <vt:lpstr>Mandatory Standards</vt:lpstr>
      <vt:lpstr>Mandatory standards (Contd,)</vt:lpstr>
      <vt:lpstr>List of mandatory  standards on Auditing(SAs)</vt:lpstr>
      <vt:lpstr>SQC 1-</vt:lpstr>
      <vt:lpstr>SQC 1(Contd.)</vt:lpstr>
      <vt:lpstr> Audits and Reviews of Historical Financial Information </vt:lpstr>
      <vt:lpstr>Assurance Engagements Other Than Audits or Reviews of Historical Financial Information</vt:lpstr>
      <vt:lpstr>New appointments</vt:lpstr>
      <vt:lpstr>NFRA Reports</vt:lpstr>
      <vt:lpstr>NFRA Reports (contd)</vt:lpstr>
      <vt:lpstr>NFRA reports(contd)</vt:lpstr>
      <vt:lpstr>NFRA Reports(Contd.)</vt:lpstr>
      <vt:lpstr>Circulars issued by NFRA</vt:lpstr>
      <vt:lpstr>SAs Contd.</vt:lpstr>
      <vt:lpstr>SAs(Contd.)</vt:lpstr>
      <vt:lpstr>SAs(contd.)</vt:lpstr>
      <vt:lpstr>SAs(Contd.)</vt:lpstr>
      <vt:lpstr>SAs Contd.</vt:lpstr>
      <vt:lpstr>SAs Contd</vt:lpstr>
      <vt:lpstr>SAs Contd.</vt:lpstr>
      <vt:lpstr>SA 450 Contd.</vt:lpstr>
      <vt:lpstr>SAs contd.</vt:lpstr>
      <vt:lpstr>SAs Contd.</vt:lpstr>
      <vt:lpstr>SAs Contd</vt:lpstr>
      <vt:lpstr>SAs Contd.</vt:lpstr>
      <vt:lpstr>CARO,2020( In case of companies)</vt:lpstr>
      <vt:lpstr>Guidance  Notes(GN) 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MANDATORY STANDARDS for PUs</dc:title>
  <dc:creator>DVJ</dc:creator>
  <cp:lastModifiedBy>Jankinath D. V.</cp:lastModifiedBy>
  <cp:revision>71</cp:revision>
  <dcterms:created xsi:type="dcterms:W3CDTF">2024-10-19T16:19:05Z</dcterms:created>
  <dcterms:modified xsi:type="dcterms:W3CDTF">2025-04-20T15:45:52Z</dcterms:modified>
</cp:coreProperties>
</file>